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JPG" ContentType="image/.jp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8" r:id="rId3"/>
  </p:sldMasterIdLst>
  <p:notesMasterIdLst>
    <p:notesMasterId r:id="rId31"/>
  </p:notesMasterIdLst>
  <p:handoutMasterIdLst>
    <p:handoutMasterId r:id="rId32"/>
  </p:handoutMasterIdLst>
  <p:sldIdLst>
    <p:sldId id="583" r:id="rId4"/>
    <p:sldId id="584" r:id="rId5"/>
    <p:sldId id="651" r:id="rId6"/>
    <p:sldId id="589" r:id="rId7"/>
    <p:sldId id="591" r:id="rId8"/>
    <p:sldId id="592" r:id="rId9"/>
    <p:sldId id="593" r:id="rId10"/>
    <p:sldId id="594" r:id="rId11"/>
    <p:sldId id="595" r:id="rId12"/>
    <p:sldId id="597" r:id="rId13"/>
    <p:sldId id="598" r:id="rId14"/>
    <p:sldId id="599" r:id="rId15"/>
    <p:sldId id="600" r:id="rId16"/>
    <p:sldId id="604" r:id="rId17"/>
    <p:sldId id="601" r:id="rId18"/>
    <p:sldId id="622" r:id="rId19"/>
    <p:sldId id="602" r:id="rId20"/>
    <p:sldId id="623" r:id="rId21"/>
    <p:sldId id="605" r:id="rId22"/>
    <p:sldId id="448" r:id="rId23"/>
    <p:sldId id="610" r:id="rId24"/>
    <p:sldId id="611" r:id="rId25"/>
    <p:sldId id="608" r:id="rId26"/>
    <p:sldId id="609" r:id="rId27"/>
    <p:sldId id="612" r:id="rId28"/>
    <p:sldId id="613" r:id="rId29"/>
    <p:sldId id="571" r:id="rId30"/>
  </p:sldIdLst>
  <p:sldSz cx="9144000" cy="5143500" type="screen16x9"/>
  <p:notesSz cx="6858000" cy="9144000"/>
  <p:custDataLst>
    <p:tags r:id="rId3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07" userDrawn="1">
          <p15:clr>
            <a:srgbClr val="A4A3A4"/>
          </p15:clr>
        </p15:guide>
        <p15:guide id="2" pos="291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99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808" autoAdjust="0"/>
    <p:restoredTop sz="95825" autoAdjust="0"/>
  </p:normalViewPr>
  <p:slideViewPr>
    <p:cSldViewPr snapToGrid="0" showGuides="1">
      <p:cViewPr varScale="1">
        <p:scale>
          <a:sx n="57" d="100"/>
          <a:sy n="57" d="100"/>
        </p:scale>
        <p:origin x="-90" y="-912"/>
      </p:cViewPr>
      <p:guideLst>
        <p:guide orient="horz" pos="1507"/>
        <p:guide pos="291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32.wmf"/><Relationship Id="rId1" Type="http://schemas.openxmlformats.org/officeDocument/2006/relationships/image" Target="../media/image31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/>
            </a:lvl1pPr>
          </a:lstStyle>
          <a:p>
            <a:fld id="{5D152166-D45B-4EEB-8DA5-77A9A06D6434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988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>
                <a:ea typeface="黑体" panose="02010609060101010101" pitchFamily="2" charset="-122"/>
              </a:defRPr>
            </a:lvl1pPr>
          </a:lstStyle>
          <a:p>
            <a:fld id="{59E96566-2CA8-4D63-B130-DC0D57A5D729}" type="slidenum">
              <a:rPr lang="en-US" altLang="en-US"/>
            </a:fld>
            <a:endParaRPr lang="en-US" altLang="en-US"/>
          </a:p>
        </p:txBody>
      </p:sp>
      <p:pic>
        <p:nvPicPr>
          <p:cNvPr id="46087" name="Picture 2"/>
          <p:cNvPicPr>
            <a:picLocks noChangeAspect="1" noChangeArrowheads="1"/>
          </p:cNvPicPr>
          <p:nvPr/>
        </p:nvPicPr>
        <p:blipFill>
          <a:blip/>
          <a:srcRect/>
          <a:stretch>
            <a:fillRect/>
          </a:stretch>
        </p:blipFill>
        <p:spPr bwMode="auto">
          <a:xfrm>
            <a:off x="538163" y="581025"/>
            <a:ext cx="1747837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400" name="TextBox 7"/>
          <p:cNvSpPr txBox="1">
            <a:spLocks noChangeArrowheads="1"/>
          </p:cNvSpPr>
          <p:nvPr/>
        </p:nvSpPr>
        <p:spPr bwMode="auto">
          <a:xfrm>
            <a:off x="3756025" y="3690938"/>
            <a:ext cx="24495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buFontTx/>
              <a:buNone/>
              <a:defRPr/>
            </a:pPr>
            <a:r>
              <a:rPr lang="zh-CN" altLang="en-US">
                <a:solidFill>
                  <a:srgbClr val="CC00FF"/>
                </a:solidFill>
                <a:latin typeface="方正舒体" panose="02010601030101010101" pitchFamily="2" charset="-122"/>
                <a:ea typeface="方正舒体" panose="02010601030101010101" pitchFamily="2" charset="-122"/>
                <a:sym typeface="+mn-ea"/>
              </a:rPr>
              <a:t>七彩城就梦想</a:t>
            </a:r>
            <a:endParaRPr lang="zh-CN" altLang="en-US">
              <a:solidFill>
                <a:srgbClr val="CC00FF"/>
              </a:solidFill>
              <a:latin typeface="方正舒体" panose="02010601030101010101" pitchFamily="2" charset="-122"/>
              <a:ea typeface="方正舒体" panose="02010601030101010101" pitchFamily="2" charset="-122"/>
              <a:sym typeface="+mn-ea"/>
            </a:endParaRPr>
          </a:p>
        </p:txBody>
      </p:sp>
      <p:sp>
        <p:nvSpPr>
          <p:cNvPr id="9" name="幻灯片图像占位符 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image" Target="../media/image2.png"/><Relationship Id="rId20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rotWithShape="0">
          <a:blip r:embed="rId2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5092700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/>
          </a:p>
        </p:txBody>
      </p:sp>
      <p:grpSp>
        <p:nvGrpSpPr>
          <p:cNvPr id="2052" name="组合 2"/>
          <p:cNvGrpSpPr>
            <a:grpSpLocks noChangeAspect="1"/>
          </p:cNvGrpSpPr>
          <p:nvPr userDrawn="1"/>
        </p:nvGrpSpPr>
        <p:grpSpPr bwMode="auto">
          <a:xfrm>
            <a:off x="8462963" y="4668838"/>
            <a:ext cx="539750" cy="509587"/>
            <a:chOff x="8129100" y="4468960"/>
            <a:chExt cx="793376" cy="749228"/>
          </a:xfrm>
        </p:grpSpPr>
        <p:grpSp>
          <p:nvGrpSpPr>
            <p:cNvPr id="2053" name="组合 5"/>
            <p:cNvGrpSpPr/>
            <p:nvPr userDrawn="1"/>
          </p:nvGrpSpPr>
          <p:grpSpPr bwMode="auto">
            <a:xfrm rot="-2735440">
              <a:off x="8130274" y="4756936"/>
              <a:ext cx="460078" cy="462426"/>
              <a:chOff x="9691036" y="494501"/>
              <a:chExt cx="460078" cy="462426"/>
            </a:xfrm>
          </p:grpSpPr>
          <p:sp>
            <p:nvSpPr>
              <p:cNvPr id="2054" name="Freeform 304"/>
              <p:cNvSpPr>
                <a:spLocks noChangeArrowheads="1"/>
              </p:cNvSpPr>
              <p:nvPr/>
            </p:nvSpPr>
            <p:spPr bwMode="auto">
              <a:xfrm>
                <a:off x="9791971" y="494501"/>
                <a:ext cx="359143" cy="361491"/>
              </a:xfrm>
              <a:custGeom>
                <a:avLst/>
                <a:gdLst>
                  <a:gd name="T0" fmla="*/ 28 w 171"/>
                  <a:gd name="T1" fmla="*/ 65 h 172"/>
                  <a:gd name="T2" fmla="*/ 106 w 171"/>
                  <a:gd name="T3" fmla="*/ 66 h 172"/>
                  <a:gd name="T4" fmla="*/ 107 w 171"/>
                  <a:gd name="T5" fmla="*/ 144 h 172"/>
                  <a:gd name="T6" fmla="*/ 134 w 171"/>
                  <a:gd name="T7" fmla="*/ 172 h 172"/>
                  <a:gd name="T8" fmla="*/ 135 w 171"/>
                  <a:gd name="T9" fmla="*/ 37 h 172"/>
                  <a:gd name="T10" fmla="*/ 0 w 171"/>
                  <a:gd name="T11" fmla="*/ 37 h 172"/>
                  <a:gd name="T12" fmla="*/ 28 w 171"/>
                  <a:gd name="T13" fmla="*/ 65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1" h="172">
                    <a:moveTo>
                      <a:pt x="28" y="65"/>
                    </a:moveTo>
                    <a:cubicBezTo>
                      <a:pt x="51" y="45"/>
                      <a:pt x="85" y="45"/>
                      <a:pt x="106" y="66"/>
                    </a:cubicBezTo>
                    <a:cubicBezTo>
                      <a:pt x="127" y="87"/>
                      <a:pt x="127" y="121"/>
                      <a:pt x="107" y="144"/>
                    </a:cubicBezTo>
                    <a:cubicBezTo>
                      <a:pt x="134" y="172"/>
                      <a:pt x="134" y="172"/>
                      <a:pt x="134" y="172"/>
                    </a:cubicBezTo>
                    <a:cubicBezTo>
                      <a:pt x="171" y="133"/>
                      <a:pt x="171" y="73"/>
                      <a:pt x="135" y="37"/>
                    </a:cubicBezTo>
                    <a:cubicBezTo>
                      <a:pt x="98" y="0"/>
                      <a:pt x="39" y="1"/>
                      <a:pt x="0" y="37"/>
                    </a:cubicBezTo>
                    <a:lnTo>
                      <a:pt x="28" y="65"/>
                    </a:lnTo>
                    <a:close/>
                  </a:path>
                </a:pathLst>
              </a:custGeom>
              <a:solidFill>
                <a:srgbClr val="FFB1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5" name="Freeform 305"/>
              <p:cNvSpPr>
                <a:spLocks noChangeArrowheads="1"/>
              </p:cNvSpPr>
              <p:nvPr/>
            </p:nvSpPr>
            <p:spPr bwMode="auto">
              <a:xfrm>
                <a:off x="9691036" y="523842"/>
                <a:ext cx="433085" cy="433085"/>
              </a:xfrm>
              <a:custGeom>
                <a:avLst/>
                <a:gdLst>
                  <a:gd name="T0" fmla="*/ 0 w 369"/>
                  <a:gd name="T1" fmla="*/ 63 h 369"/>
                  <a:gd name="T2" fmla="*/ 62 w 369"/>
                  <a:gd name="T3" fmla="*/ 0 h 369"/>
                  <a:gd name="T4" fmla="*/ 369 w 369"/>
                  <a:gd name="T5" fmla="*/ 307 h 369"/>
                  <a:gd name="T6" fmla="*/ 306 w 369"/>
                  <a:gd name="T7" fmla="*/ 369 h 369"/>
                  <a:gd name="T8" fmla="*/ 0 w 369"/>
                  <a:gd name="T9" fmla="*/ 63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9" h="369">
                    <a:moveTo>
                      <a:pt x="0" y="63"/>
                    </a:moveTo>
                    <a:lnTo>
                      <a:pt x="62" y="0"/>
                    </a:lnTo>
                    <a:lnTo>
                      <a:pt x="369" y="307"/>
                    </a:lnTo>
                    <a:lnTo>
                      <a:pt x="306" y="369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6" name="Freeform 306"/>
              <p:cNvSpPr>
                <a:spLocks noChangeArrowheads="1"/>
              </p:cNvSpPr>
              <p:nvPr/>
            </p:nvSpPr>
            <p:spPr bwMode="auto">
              <a:xfrm>
                <a:off x="10018489" y="900591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4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4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7" name="Freeform 307"/>
              <p:cNvSpPr>
                <a:spLocks noChangeArrowheads="1"/>
              </p:cNvSpPr>
              <p:nvPr/>
            </p:nvSpPr>
            <p:spPr bwMode="auto">
              <a:xfrm>
                <a:off x="9975064" y="855991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8" name="Freeform 308"/>
              <p:cNvSpPr>
                <a:spLocks noChangeArrowheads="1"/>
              </p:cNvSpPr>
              <p:nvPr/>
            </p:nvSpPr>
            <p:spPr bwMode="auto">
              <a:xfrm>
                <a:off x="9935159" y="816087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9" name="Freeform 309"/>
              <p:cNvSpPr>
                <a:spLocks noChangeArrowheads="1"/>
              </p:cNvSpPr>
              <p:nvPr/>
            </p:nvSpPr>
            <p:spPr bwMode="auto">
              <a:xfrm>
                <a:off x="9890560" y="772660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1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1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0" name="Freeform 310"/>
              <p:cNvSpPr>
                <a:spLocks noChangeArrowheads="1"/>
              </p:cNvSpPr>
              <p:nvPr/>
            </p:nvSpPr>
            <p:spPr bwMode="auto">
              <a:xfrm>
                <a:off x="9853002" y="733930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1" name="Freeform 311"/>
              <p:cNvSpPr>
                <a:spLocks noChangeArrowheads="1"/>
              </p:cNvSpPr>
              <p:nvPr/>
            </p:nvSpPr>
            <p:spPr bwMode="auto">
              <a:xfrm>
                <a:off x="9808403" y="690504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2" name="Freeform 312"/>
              <p:cNvSpPr>
                <a:spLocks noChangeArrowheads="1"/>
              </p:cNvSpPr>
              <p:nvPr/>
            </p:nvSpPr>
            <p:spPr bwMode="auto">
              <a:xfrm>
                <a:off x="9760282" y="643557"/>
                <a:ext cx="31689" cy="29342"/>
              </a:xfrm>
              <a:custGeom>
                <a:avLst/>
                <a:gdLst>
                  <a:gd name="T0" fmla="*/ 0 w 27"/>
                  <a:gd name="T1" fmla="*/ 22 h 25"/>
                  <a:gd name="T2" fmla="*/ 21 w 27"/>
                  <a:gd name="T3" fmla="*/ 0 h 25"/>
                  <a:gd name="T4" fmla="*/ 27 w 27"/>
                  <a:gd name="T5" fmla="*/ 4 h 25"/>
                  <a:gd name="T6" fmla="*/ 5 w 27"/>
                  <a:gd name="T7" fmla="*/ 25 h 25"/>
                  <a:gd name="T8" fmla="*/ 0 w 27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5">
                    <a:moveTo>
                      <a:pt x="0" y="22"/>
                    </a:moveTo>
                    <a:lnTo>
                      <a:pt x="21" y="0"/>
                    </a:lnTo>
                    <a:lnTo>
                      <a:pt x="27" y="4"/>
                    </a:lnTo>
                    <a:lnTo>
                      <a:pt x="5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3" name="Freeform 313"/>
              <p:cNvSpPr>
                <a:spLocks noChangeArrowheads="1"/>
              </p:cNvSpPr>
              <p:nvPr/>
            </p:nvSpPr>
            <p:spPr bwMode="auto">
              <a:xfrm>
                <a:off x="9718030" y="598957"/>
                <a:ext cx="29342" cy="30515"/>
              </a:xfrm>
              <a:custGeom>
                <a:avLst/>
                <a:gdLst>
                  <a:gd name="T0" fmla="*/ 0 w 25"/>
                  <a:gd name="T1" fmla="*/ 22 h 26"/>
                  <a:gd name="T2" fmla="*/ 21 w 25"/>
                  <a:gd name="T3" fmla="*/ 0 h 26"/>
                  <a:gd name="T4" fmla="*/ 25 w 25"/>
                  <a:gd name="T5" fmla="*/ 4 h 26"/>
                  <a:gd name="T6" fmla="*/ 4 w 25"/>
                  <a:gd name="T7" fmla="*/ 26 h 26"/>
                  <a:gd name="T8" fmla="*/ 0 w 25"/>
                  <a:gd name="T9" fmla="*/ 2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6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4" y="26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064" name="组合 16"/>
            <p:cNvGrpSpPr/>
            <p:nvPr userDrawn="1"/>
          </p:nvGrpSpPr>
          <p:grpSpPr bwMode="auto">
            <a:xfrm rot="2109475">
              <a:off x="8808629" y="4468960"/>
              <a:ext cx="113847" cy="630261"/>
              <a:chOff x="10155809" y="569616"/>
              <a:chExt cx="113847" cy="630261"/>
            </a:xfrm>
          </p:grpSpPr>
          <p:sp>
            <p:nvSpPr>
              <p:cNvPr id="19477" name="Rectangle 315"/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8" name="Rectangle 316"/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9" name="Rectangle 317"/>
              <p:cNvSpPr>
                <a:spLocks noChangeArrowheads="1"/>
              </p:cNvSpPr>
              <p:nvPr/>
            </p:nvSpPr>
            <p:spPr bwMode="auto">
              <a:xfrm>
                <a:off x="10224974" y="669691"/>
                <a:ext cx="39670" cy="424796"/>
              </a:xfrm>
              <a:prstGeom prst="rect">
                <a:avLst/>
              </a:prstGeom>
              <a:solidFill>
                <a:srgbClr val="ED85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0" name="Rectangle 318"/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solidFill>
                <a:srgbClr val="F890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1" name="Rectangle 319"/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70" name="Freeform 320"/>
              <p:cNvSpPr>
                <a:spLocks noChangeArrowheads="1"/>
              </p:cNvSpPr>
              <p:nvPr/>
            </p:nvSpPr>
            <p:spPr bwMode="auto">
              <a:xfrm>
                <a:off x="10195714" y="1170535"/>
                <a:ext cx="34037" cy="29342"/>
              </a:xfrm>
              <a:custGeom>
                <a:avLst/>
                <a:gdLst>
                  <a:gd name="T0" fmla="*/ 0 w 16"/>
                  <a:gd name="T1" fmla="*/ 2 h 14"/>
                  <a:gd name="T2" fmla="*/ 8 w 16"/>
                  <a:gd name="T3" fmla="*/ 14 h 14"/>
                  <a:gd name="T4" fmla="*/ 16 w 16"/>
                  <a:gd name="T5" fmla="*/ 2 h 14"/>
                  <a:gd name="T6" fmla="*/ 8 w 16"/>
                  <a:gd name="T7" fmla="*/ 0 h 14"/>
                  <a:gd name="T8" fmla="*/ 0 w 16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0" y="2"/>
                    </a:moveTo>
                    <a:cubicBezTo>
                      <a:pt x="8" y="14"/>
                      <a:pt x="8" y="14"/>
                      <a:pt x="8" y="14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5" y="0"/>
                      <a:pt x="2" y="1"/>
                      <a:pt x="0" y="2"/>
                    </a:cubicBezTo>
                    <a:close/>
                  </a:path>
                </a:pathLst>
              </a:custGeom>
              <a:solidFill>
                <a:srgbClr val="E74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83" name="Rectangle 321"/>
              <p:cNvSpPr>
                <a:spLocks noChangeArrowheads="1"/>
              </p:cNvSpPr>
              <p:nvPr/>
            </p:nvSpPr>
            <p:spPr bwMode="auto">
              <a:xfrm>
                <a:off x="10143262" y="630952"/>
                <a:ext cx="116674" cy="35010"/>
              </a:xfrm>
              <a:prstGeom prst="rect">
                <a:avLst/>
              </a:pr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4" name="Rectangle 322"/>
              <p:cNvSpPr>
                <a:spLocks noChangeArrowheads="1"/>
              </p:cNvSpPr>
              <p:nvPr/>
            </p:nvSpPr>
            <p:spPr bwMode="auto">
              <a:xfrm>
                <a:off x="10154814" y="620520"/>
                <a:ext cx="114339" cy="32677"/>
              </a:xfrm>
              <a:prstGeom prst="rect">
                <a:avLst/>
              </a:pr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5" name="Rectangle 323"/>
              <p:cNvSpPr>
                <a:spLocks noChangeArrowheads="1"/>
              </p:cNvSpPr>
              <p:nvPr/>
            </p:nvSpPr>
            <p:spPr bwMode="auto">
              <a:xfrm>
                <a:off x="10139930" y="618974"/>
                <a:ext cx="119008" cy="16338"/>
              </a:xfrm>
              <a:prstGeom prst="rect">
                <a:avLst/>
              </a:prstGeom>
              <a:solidFill>
                <a:srgbClr val="9395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74" name="Freeform 324"/>
              <p:cNvSpPr>
                <a:spLocks noChangeArrowheads="1"/>
              </p:cNvSpPr>
              <p:nvPr/>
            </p:nvSpPr>
            <p:spPr bwMode="auto">
              <a:xfrm>
                <a:off x="10155809" y="569616"/>
                <a:ext cx="113846" cy="50468"/>
              </a:xfrm>
              <a:custGeom>
                <a:avLst/>
                <a:gdLst>
                  <a:gd name="T0" fmla="*/ 27 w 54"/>
                  <a:gd name="T1" fmla="*/ 0 h 24"/>
                  <a:gd name="T2" fmla="*/ 0 w 54"/>
                  <a:gd name="T3" fmla="*/ 24 h 24"/>
                  <a:gd name="T4" fmla="*/ 54 w 54"/>
                  <a:gd name="T5" fmla="*/ 24 h 24"/>
                  <a:gd name="T6" fmla="*/ 27 w 54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24">
                    <a:moveTo>
                      <a:pt x="27" y="0"/>
                    </a:moveTo>
                    <a:cubicBezTo>
                      <a:pt x="12" y="0"/>
                      <a:pt x="0" y="11"/>
                      <a:pt x="0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11"/>
                      <a:pt x="42" y="0"/>
                      <a:pt x="27" y="0"/>
                    </a:cubicBezTo>
                    <a:close/>
                  </a:path>
                </a:pathLst>
              </a:custGeom>
              <a:solidFill>
                <a:srgbClr val="E24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5" name="Freeform 325"/>
              <p:cNvSpPr>
                <a:spLocks noChangeArrowheads="1"/>
              </p:cNvSpPr>
              <p:nvPr/>
            </p:nvSpPr>
            <p:spPr bwMode="auto">
              <a:xfrm>
                <a:off x="10155809" y="1077815"/>
                <a:ext cx="113846" cy="96241"/>
              </a:xfrm>
              <a:custGeom>
                <a:avLst/>
                <a:gdLst>
                  <a:gd name="T0" fmla="*/ 19 w 54"/>
                  <a:gd name="T1" fmla="*/ 46 h 46"/>
                  <a:gd name="T2" fmla="*/ 27 w 54"/>
                  <a:gd name="T3" fmla="*/ 44 h 46"/>
                  <a:gd name="T4" fmla="*/ 35 w 54"/>
                  <a:gd name="T5" fmla="*/ 46 h 46"/>
                  <a:gd name="T6" fmla="*/ 54 w 54"/>
                  <a:gd name="T7" fmla="*/ 8 h 46"/>
                  <a:gd name="T8" fmla="*/ 45 w 54"/>
                  <a:gd name="T9" fmla="*/ 0 h 46"/>
                  <a:gd name="T10" fmla="*/ 36 w 54"/>
                  <a:gd name="T11" fmla="*/ 8 h 46"/>
                  <a:gd name="T12" fmla="*/ 27 w 54"/>
                  <a:gd name="T13" fmla="*/ 0 h 46"/>
                  <a:gd name="T14" fmla="*/ 18 w 54"/>
                  <a:gd name="T15" fmla="*/ 8 h 46"/>
                  <a:gd name="T16" fmla="*/ 9 w 54"/>
                  <a:gd name="T17" fmla="*/ 0 h 46"/>
                  <a:gd name="T18" fmla="*/ 0 w 54"/>
                  <a:gd name="T19" fmla="*/ 8 h 46"/>
                  <a:gd name="T20" fmla="*/ 19 w 54"/>
                  <a:gd name="T21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4" h="46">
                    <a:moveTo>
                      <a:pt x="19" y="46"/>
                    </a:moveTo>
                    <a:cubicBezTo>
                      <a:pt x="21" y="45"/>
                      <a:pt x="24" y="44"/>
                      <a:pt x="27" y="44"/>
                    </a:cubicBezTo>
                    <a:cubicBezTo>
                      <a:pt x="30" y="44"/>
                      <a:pt x="32" y="45"/>
                      <a:pt x="35" y="46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4"/>
                      <a:pt x="50" y="0"/>
                      <a:pt x="45" y="0"/>
                    </a:cubicBezTo>
                    <a:cubicBezTo>
                      <a:pt x="40" y="0"/>
                      <a:pt x="36" y="4"/>
                      <a:pt x="36" y="8"/>
                    </a:cubicBezTo>
                    <a:cubicBezTo>
                      <a:pt x="36" y="4"/>
                      <a:pt x="32" y="0"/>
                      <a:pt x="27" y="0"/>
                    </a:cubicBezTo>
                    <a:cubicBezTo>
                      <a:pt x="22" y="0"/>
                      <a:pt x="18" y="4"/>
                      <a:pt x="18" y="8"/>
                    </a:cubicBezTo>
                    <a:cubicBezTo>
                      <a:pt x="18" y="4"/>
                      <a:pt x="14" y="0"/>
                      <a:pt x="9" y="0"/>
                    </a:cubicBezTo>
                    <a:cubicBezTo>
                      <a:pt x="4" y="0"/>
                      <a:pt x="0" y="4"/>
                      <a:pt x="0" y="8"/>
                    </a:cubicBezTo>
                    <a:lnTo>
                      <a:pt x="19" y="46"/>
                    </a:lnTo>
                    <a:close/>
                  </a:path>
                </a:pathLst>
              </a:custGeom>
              <a:solidFill>
                <a:srgbClr val="F4CF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2076" name="组合 1"/>
          <p:cNvGrpSpPr>
            <a:grpSpLocks noChangeAspect="1"/>
          </p:cNvGrpSpPr>
          <p:nvPr userDrawn="1"/>
        </p:nvGrpSpPr>
        <p:grpSpPr bwMode="auto">
          <a:xfrm>
            <a:off x="50800" y="4668838"/>
            <a:ext cx="755650" cy="417512"/>
            <a:chOff x="50446" y="4572401"/>
            <a:chExt cx="938635" cy="517558"/>
          </a:xfrm>
        </p:grpSpPr>
        <p:sp>
          <p:nvSpPr>
            <p:cNvPr id="5" name="Freeform 60"/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078" name="组合 28"/>
            <p:cNvGrpSpPr>
              <a:grpSpLocks noChangeAspect="1"/>
            </p:cNvGrpSpPr>
            <p:nvPr userDrawn="1"/>
          </p:nvGrpSpPr>
          <p:grpSpPr bwMode="auto"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19464" name="Rectangle 169"/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5" name="Rectangle 170"/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6" name="Rectangle 171"/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7" name="Rectangle 172"/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8" name="Rectangle 173"/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9" name="Rectangle 174"/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0" name="Rectangle 175"/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1" name="Rectangle 176"/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2" name="Rectangle 177"/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88" name="Freeform 178"/>
              <p:cNvSpPr>
                <a:spLocks noEditPoints="1" noChangeArrowheads="1"/>
              </p:cNvSpPr>
              <p:nvPr/>
            </p:nvSpPr>
            <p:spPr bwMode="auto">
              <a:xfrm>
                <a:off x="6531804" y="2008188"/>
                <a:ext cx="962025" cy="962025"/>
              </a:xfrm>
              <a:custGeom>
                <a:avLst/>
                <a:gdLst>
                  <a:gd name="T0" fmla="*/ 284 w 606"/>
                  <a:gd name="T1" fmla="*/ 0 h 606"/>
                  <a:gd name="T2" fmla="*/ 265 w 606"/>
                  <a:gd name="T3" fmla="*/ 0 h 606"/>
                  <a:gd name="T4" fmla="*/ 0 w 606"/>
                  <a:gd name="T5" fmla="*/ 455 h 606"/>
                  <a:gd name="T6" fmla="*/ 0 w 606"/>
                  <a:gd name="T7" fmla="*/ 474 h 606"/>
                  <a:gd name="T8" fmla="*/ 265 w 606"/>
                  <a:gd name="T9" fmla="*/ 606 h 606"/>
                  <a:gd name="T10" fmla="*/ 284 w 606"/>
                  <a:gd name="T11" fmla="*/ 606 h 606"/>
                  <a:gd name="T12" fmla="*/ 606 w 606"/>
                  <a:gd name="T13" fmla="*/ 474 h 606"/>
                  <a:gd name="T14" fmla="*/ 606 w 606"/>
                  <a:gd name="T15" fmla="*/ 455 h 606"/>
                  <a:gd name="T16" fmla="*/ 284 w 606"/>
                  <a:gd name="T17" fmla="*/ 0 h 606"/>
                  <a:gd name="T18" fmla="*/ 587 w 606"/>
                  <a:gd name="T19" fmla="*/ 462 h 606"/>
                  <a:gd name="T20" fmla="*/ 279 w 606"/>
                  <a:gd name="T21" fmla="*/ 587 h 606"/>
                  <a:gd name="T22" fmla="*/ 270 w 606"/>
                  <a:gd name="T23" fmla="*/ 587 h 606"/>
                  <a:gd name="T24" fmla="*/ 18 w 606"/>
                  <a:gd name="T25" fmla="*/ 462 h 606"/>
                  <a:gd name="T26" fmla="*/ 18 w 606"/>
                  <a:gd name="T27" fmla="*/ 459 h 606"/>
                  <a:gd name="T28" fmla="*/ 274 w 606"/>
                  <a:gd name="T29" fmla="*/ 21 h 606"/>
                  <a:gd name="T30" fmla="*/ 587 w 606"/>
                  <a:gd name="T31" fmla="*/ 462 h 6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74" name="Rectangle 179"/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45" name="文本框 1"/>
          <p:cNvSpPr txBox="1">
            <a:spLocks noChangeArrowheads="1"/>
          </p:cNvSpPr>
          <p:nvPr userDrawn="1"/>
        </p:nvSpPr>
        <p:spPr bwMode="auto">
          <a:xfrm>
            <a:off x="6367456" y="-23934"/>
            <a:ext cx="173797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13.1 </a:t>
            </a:r>
            <a:r>
              <a:rPr lang="zh-CN" altLang="en-US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轴对称</a:t>
            </a:r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endParaRPr lang="zh-CN" altLang="en-US" sz="2000" b="1" dirty="0">
              <a:solidFill>
                <a:schemeClr val="accent2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7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21" y="-7315"/>
            <a:ext cx="1148941" cy="463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ransition spd="slow">
    <p:random/>
  </p:transition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5094288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>
              <a:solidFill>
                <a:prstClr val="white"/>
              </a:solidFill>
            </a:endParaRPr>
          </a:p>
        </p:txBody>
      </p:sp>
      <p:grpSp>
        <p:nvGrpSpPr>
          <p:cNvPr id="30" name="组合 1"/>
          <p:cNvGrpSpPr>
            <a:grpSpLocks noChangeAspect="1"/>
          </p:cNvGrpSpPr>
          <p:nvPr userDrawn="1"/>
        </p:nvGrpSpPr>
        <p:grpSpPr>
          <a:xfrm>
            <a:off x="50800" y="4670425"/>
            <a:ext cx="755650" cy="417513"/>
            <a:chOff x="50446" y="4572401"/>
            <a:chExt cx="938635" cy="517558"/>
          </a:xfrm>
        </p:grpSpPr>
        <p:sp>
          <p:nvSpPr>
            <p:cNvPr id="31" name="Freeform 60"/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2" name="组合 28"/>
            <p:cNvGrpSpPr>
              <a:grpSpLocks noChangeAspect="1"/>
            </p:cNvGrpSpPr>
            <p:nvPr userDrawn="1"/>
          </p:nvGrpSpPr>
          <p:grpSpPr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33" name="Rectangle 169"/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Rectangle 170"/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Rectangle 171"/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Rectangle 172"/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Rectangle 173"/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Rectangle 174"/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Rectangle 175"/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Rectangle 176"/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Rectangle 177"/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178"/>
              <p:cNvSpPr>
                <a:spLocks noEditPoints="1"/>
              </p:cNvSpPr>
              <p:nvPr/>
            </p:nvSpPr>
            <p:spPr>
              <a:xfrm>
                <a:off x="6531804" y="2008188"/>
                <a:ext cx="962025" cy="962025"/>
              </a:xfrm>
              <a:custGeom>
                <a:avLst/>
                <a:gdLst/>
                <a:ahLst/>
                <a:cxnLst>
                  <a:cxn ang="0">
                    <a:pos x="715724375" y="0"/>
                  </a:cxn>
                  <a:cxn ang="0">
                    <a:pos x="667842200" y="0"/>
                  </a:cxn>
                  <a:cxn ang="0">
                    <a:pos x="0" y="1146671888"/>
                  </a:cxn>
                  <a:cxn ang="0">
                    <a:pos x="0" y="1194554063"/>
                  </a:cxn>
                  <a:cxn ang="0">
                    <a:pos x="667842200" y="1527214688"/>
                  </a:cxn>
                  <a:cxn ang="0">
                    <a:pos x="715724375" y="1527214688"/>
                  </a:cxn>
                  <a:cxn ang="0">
                    <a:pos x="1527214688" y="1194554063"/>
                  </a:cxn>
                  <a:cxn ang="0">
                    <a:pos x="1527214688" y="1146671888"/>
                  </a:cxn>
                  <a:cxn ang="0">
                    <a:pos x="715724375" y="0"/>
                  </a:cxn>
                  <a:cxn ang="0">
                    <a:pos x="1479332513" y="1164312188"/>
                  </a:cxn>
                  <a:cxn ang="0">
                    <a:pos x="703124388" y="1479332513"/>
                  </a:cxn>
                  <a:cxn ang="0">
                    <a:pos x="680442188" y="1479332513"/>
                  </a:cxn>
                  <a:cxn ang="0">
                    <a:pos x="45362813" y="1164312188"/>
                  </a:cxn>
                  <a:cxn ang="0">
                    <a:pos x="45362813" y="1156752513"/>
                  </a:cxn>
                  <a:cxn ang="0">
                    <a:pos x="690522813" y="52924075"/>
                  </a:cxn>
                  <a:cxn ang="0">
                    <a:pos x="1479332513" y="1164312188"/>
                  </a:cxn>
                </a:cxnLst>
                <a:rect l="0" t="0" r="0" b="0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Rectangle 179"/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</p:sldLayoutIdLst>
  <p:transition spd="slow">
    <p:random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jpeg"/><Relationship Id="rId1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NULL" TargetMode="Externa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wmf"/><Relationship Id="rId1" Type="http://schemas.openxmlformats.org/officeDocument/2006/relationships/oleObject" Target="../embeddings/oleObject1.bin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.v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1.jpeg"/><Relationship Id="rId3" Type="http://schemas.openxmlformats.org/officeDocument/2006/relationships/image" Target="../media/image20.png"/><Relationship Id="rId2" Type="http://schemas.openxmlformats.org/officeDocument/2006/relationships/image" Target="../media/image19.wmf"/><Relationship Id="rId1" Type="http://schemas.openxmlformats.org/officeDocument/2006/relationships/oleObject" Target="../embeddings/oleObject2.bin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NULL" TargetMode="Externa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1.wmf"/><Relationship Id="rId6" Type="http://schemas.openxmlformats.org/officeDocument/2006/relationships/image" Target="../media/image10.wmf"/><Relationship Id="rId5" Type="http://schemas.openxmlformats.org/officeDocument/2006/relationships/image" Target="../media/image9.GIF"/><Relationship Id="rId4" Type="http://schemas.openxmlformats.org/officeDocument/2006/relationships/image" Target="../media/image8.wmf"/><Relationship Id="rId3" Type="http://schemas.openxmlformats.org/officeDocument/2006/relationships/image" Target="../media/image7.wmf"/><Relationship Id="rId2" Type="http://schemas.openxmlformats.org/officeDocument/2006/relationships/image" Target="../media/image6.GIF"/><Relationship Id="rId1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24.jpeg"/><Relationship Id="rId1" Type="http://schemas.openxmlformats.org/officeDocument/2006/relationships/image" Target="../media/image2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NULL" TargetMode="Externa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NULL" TargetMode="Externa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NULL" TargetMode="Externa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NULL" TargetMode="Externa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NULL" TargetMode="Externa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3.v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2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31.wmf"/><Relationship Id="rId3" Type="http://schemas.openxmlformats.org/officeDocument/2006/relationships/oleObject" Target="../embeddings/oleObject3.bin"/><Relationship Id="rId2" Type="http://schemas.openxmlformats.org/officeDocument/2006/relationships/image" Target="NULL" TargetMode="Externa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jpeg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Text Box 2"/>
          <p:cNvSpPr txBox="1">
            <a:spLocks noChangeArrowheads="1"/>
          </p:cNvSpPr>
          <p:nvPr/>
        </p:nvSpPr>
        <p:spPr bwMode="auto">
          <a:xfrm>
            <a:off x="808165" y="1142309"/>
            <a:ext cx="7381948" cy="1643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甲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乙两位同学在玩一个游戏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甲在点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乙在点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把宝物放在什么地方对两人是公平的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除线段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AB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的中点外还有别的地方吗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930" name="Rectangle 10"/>
          <p:cNvSpPr>
            <a:spLocks noGrp="1"/>
          </p:cNvSpPr>
          <p:nvPr>
            <p:ph type="title" idx="4294967295"/>
          </p:nvPr>
        </p:nvSpPr>
        <p:spPr>
          <a:xfrm>
            <a:off x="2635251" y="432055"/>
            <a:ext cx="2628900" cy="514350"/>
          </a:xfrm>
          <a:prstGeom prst="rect">
            <a:avLst/>
          </a:prstGeom>
        </p:spPr>
        <p:txBody>
          <a:bodyPr anchor="b"/>
          <a:lstStyle/>
          <a:p>
            <a:r>
              <a:rPr lang="zh-CN" altLang="en-US" sz="2800" b="1" noProof="1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实际问题</a:t>
            </a:r>
            <a:r>
              <a:rPr lang="en-US" altLang="zh-CN" sz="2800" b="1" noProof="1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1</a:t>
            </a:r>
            <a:endParaRPr lang="en-US" altLang="zh-CN" sz="2800" b="1" noProof="1">
              <a:solidFill>
                <a:srgbClr val="FF0000"/>
              </a:solidFill>
              <a:latin typeface="+mn-lt"/>
              <a:ea typeface="黑体" panose="02010609060101010101" pitchFamily="2" charset="-122"/>
            </a:endParaRPr>
          </a:p>
        </p:txBody>
      </p:sp>
      <p:pic>
        <p:nvPicPr>
          <p:cNvPr id="81931" name="Picture 11" descr="问号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3607" y="2785836"/>
            <a:ext cx="617538" cy="61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" name="组合 1"/>
          <p:cNvGrpSpPr/>
          <p:nvPr/>
        </p:nvGrpSpPr>
        <p:grpSpPr bwMode="auto">
          <a:xfrm>
            <a:off x="4371" y="-28657"/>
            <a:ext cx="2006600" cy="493712"/>
            <a:chOff x="100" y="92"/>
            <a:chExt cx="3160" cy="778"/>
          </a:xfrm>
        </p:grpSpPr>
        <p:cxnSp>
          <p:nvCxnSpPr>
            <p:cNvPr id="17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/>
            <p:cNvSpPr txBox="1">
              <a:spLocks noChangeArrowheads="1"/>
            </p:cNvSpPr>
            <p:nvPr/>
          </p:nvSpPr>
          <p:spPr bwMode="auto">
            <a:xfrm>
              <a:off x="870" y="92"/>
              <a:ext cx="2390" cy="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导入新知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20" name="Freeform 74"/>
            <p:cNvSpPr>
              <a:spLocks noChangeAspect="1" noEditPoints="1"/>
            </p:cNvSpPr>
            <p:nvPr/>
          </p:nvSpPr>
          <p:spPr bwMode="auto">
            <a:xfrm>
              <a:off x="248" y="210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pic>
        <p:nvPicPr>
          <p:cNvPr id="18" name="图片 17"/>
          <p:cNvPicPr/>
          <p:nvPr/>
        </p:nvPicPr>
        <p:blipFill>
          <a:blip r:embed="rId2"/>
          <a:stretch>
            <a:fillRect/>
          </a:stretch>
        </p:blipFill>
        <p:spPr>
          <a:xfrm>
            <a:off x="3225751" y="3680283"/>
            <a:ext cx="3193251" cy="3438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19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文本框 14339"/>
          <p:cNvSpPr txBox="1">
            <a:spLocks noChangeArrowheads="1"/>
          </p:cNvSpPr>
          <p:nvPr/>
        </p:nvSpPr>
        <p:spPr bwMode="auto">
          <a:xfrm>
            <a:off x="1369696" y="1214724"/>
            <a:ext cx="738378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spcBef>
                <a:spcPct val="2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　　反过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来，如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果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PA 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=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PB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，那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么点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P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是否在线段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AB 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的垂直平分线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上呢？</a:t>
            </a:r>
            <a:endParaRPr lang="zh-CN" altLang="en-US" sz="2400" b="1" dirty="0">
              <a:solidFill>
                <a:srgbClr val="000000"/>
              </a:solidFill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341" name="文本框 14340"/>
          <p:cNvSpPr txBox="1">
            <a:spLocks noChangeArrowheads="1"/>
          </p:cNvSpPr>
          <p:nvPr/>
        </p:nvSpPr>
        <p:spPr bwMode="auto">
          <a:xfrm>
            <a:off x="1214335" y="2300289"/>
            <a:ext cx="487391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+mn-lt"/>
              </a:rPr>
              <a:t>点</a:t>
            </a:r>
            <a:r>
              <a:rPr lang="en-US" altLang="zh-CN" sz="2400" b="1" i="1" dirty="0">
                <a:solidFill>
                  <a:srgbClr val="0000FF"/>
                </a:solidFill>
                <a:latin typeface="+mn-lt"/>
              </a:rPr>
              <a:t>P 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</a:rPr>
              <a:t>在线段</a:t>
            </a:r>
            <a:r>
              <a:rPr lang="en-US" altLang="zh-CN" sz="2400" b="1" i="1" dirty="0">
                <a:solidFill>
                  <a:srgbClr val="0000FF"/>
                </a:solidFill>
                <a:latin typeface="+mn-lt"/>
              </a:rPr>
              <a:t>AB 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</a:rPr>
              <a:t>的垂直平分线上．    </a:t>
            </a:r>
            <a:endParaRPr lang="zh-CN" altLang="en-US" sz="2400" b="1" dirty="0">
              <a:solidFill>
                <a:srgbClr val="0000FF"/>
              </a:solidFill>
              <a:latin typeface="+mn-lt"/>
            </a:endParaRPr>
          </a:p>
        </p:txBody>
      </p:sp>
      <p:sp>
        <p:nvSpPr>
          <p:cNvPr id="14342" name="Rectangle 7"/>
          <p:cNvSpPr>
            <a:spLocks noChangeArrowheads="1"/>
          </p:cNvSpPr>
          <p:nvPr/>
        </p:nvSpPr>
        <p:spPr bwMode="auto">
          <a:xfrm>
            <a:off x="931545" y="2974840"/>
            <a:ext cx="5593079" cy="1348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indent="2622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2400" b="1" dirty="0" smtClean="0">
                <a:solidFill>
                  <a:srgbClr val="0000FF"/>
                </a:solidFill>
                <a:latin typeface="+mn-lt"/>
              </a:rPr>
              <a:t>已知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</a:rPr>
              <a:t>：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</a:rPr>
              <a:t>，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+mn-lt"/>
              </a:rPr>
              <a:t>PA 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</a:rPr>
              <a:t>=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</a:rPr>
              <a:t>PB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</a:rPr>
              <a:t>．</a:t>
            </a:r>
            <a:endParaRPr lang="zh-CN" altLang="en-US" sz="2400" b="1" dirty="0">
              <a:latin typeface="+mn-lt"/>
            </a:endParaRPr>
          </a:p>
          <a:p>
            <a:pPr eaLnBrk="0" hangingPunct="0">
              <a:spcBef>
                <a:spcPct val="20000"/>
              </a:spcBef>
            </a:pPr>
            <a:r>
              <a:rPr lang="zh-CN" altLang="en-US" sz="2400" b="1" dirty="0" smtClean="0">
                <a:solidFill>
                  <a:srgbClr val="0000FF"/>
                </a:solidFill>
                <a:latin typeface="+mn-lt"/>
              </a:rPr>
              <a:t>求证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</a:rPr>
              <a:t>：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</a:rPr>
              <a:t>P 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在线段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</a:rPr>
              <a:t>AB 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的垂直平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spcBef>
                <a:spcPct val="2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分线上．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59397" name="组合 14342"/>
          <p:cNvGrpSpPr/>
          <p:nvPr/>
        </p:nvGrpSpPr>
        <p:grpSpPr bwMode="auto">
          <a:xfrm>
            <a:off x="6039991" y="1885951"/>
            <a:ext cx="2362599" cy="2357438"/>
            <a:chOff x="0" y="0"/>
            <a:chExt cx="1984" cy="1980"/>
          </a:xfrm>
        </p:grpSpPr>
        <p:grpSp>
          <p:nvGrpSpPr>
            <p:cNvPr id="59398" name="组合 14343"/>
            <p:cNvGrpSpPr/>
            <p:nvPr/>
          </p:nvGrpSpPr>
          <p:grpSpPr bwMode="auto">
            <a:xfrm>
              <a:off x="0" y="0"/>
              <a:ext cx="1984" cy="1845"/>
              <a:chOff x="0" y="0"/>
              <a:chExt cx="1984" cy="1845"/>
            </a:xfrm>
          </p:grpSpPr>
          <p:sp>
            <p:nvSpPr>
              <p:cNvPr id="59399" name="等腰三角形 14344"/>
              <p:cNvSpPr>
                <a:spLocks noChangeArrowheads="1"/>
              </p:cNvSpPr>
              <p:nvPr/>
            </p:nvSpPr>
            <p:spPr bwMode="auto">
              <a:xfrm>
                <a:off x="278" y="307"/>
                <a:ext cx="1336" cy="1352"/>
              </a:xfrm>
              <a:prstGeom prst="triangle">
                <a:avLst>
                  <a:gd name="adj" fmla="val 50000"/>
                </a:avLst>
              </a:prstGeom>
              <a:noFill/>
              <a:ln w="2857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sz="100" b="1">
                  <a:latin typeface="+mn-lt"/>
                </a:endParaRPr>
              </a:p>
            </p:txBody>
          </p:sp>
          <p:sp>
            <p:nvSpPr>
              <p:cNvPr id="59400" name="矩形 14345"/>
              <p:cNvSpPr>
                <a:spLocks noChangeArrowheads="1"/>
              </p:cNvSpPr>
              <p:nvPr/>
            </p:nvSpPr>
            <p:spPr bwMode="auto">
              <a:xfrm>
                <a:off x="840" y="0"/>
                <a:ext cx="291" cy="3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100" b="1" i="1">
                    <a:solidFill>
                      <a:srgbClr val="000000"/>
                    </a:solidFill>
                    <a:latin typeface="+mn-lt"/>
                  </a:rPr>
                  <a:t>P</a:t>
                </a:r>
                <a:endParaRPr lang="zh-CN" altLang="en-US" sz="2100" b="1" i="1">
                  <a:solidFill>
                    <a:srgbClr val="000000"/>
                  </a:solidFill>
                  <a:latin typeface="+mn-lt"/>
                  <a:cs typeface="Times New Roman" panose="02020603050405020304" pitchFamily="18" charset="0"/>
                </a:endParaRPr>
              </a:p>
            </p:txBody>
          </p:sp>
          <p:sp>
            <p:nvSpPr>
              <p:cNvPr id="59401" name="矩形 14346"/>
              <p:cNvSpPr>
                <a:spLocks noChangeArrowheads="1"/>
              </p:cNvSpPr>
              <p:nvPr/>
            </p:nvSpPr>
            <p:spPr bwMode="auto">
              <a:xfrm>
                <a:off x="0" y="1480"/>
                <a:ext cx="306" cy="3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100" b="1" i="1">
                    <a:solidFill>
                      <a:srgbClr val="000000"/>
                    </a:solidFill>
                    <a:latin typeface="+mn-lt"/>
                  </a:rPr>
                  <a:t>A</a:t>
                </a:r>
                <a:endParaRPr lang="zh-CN" altLang="en-US" sz="2100" b="1" i="1">
                  <a:solidFill>
                    <a:srgbClr val="000000"/>
                  </a:solidFill>
                  <a:latin typeface="+mn-lt"/>
                  <a:cs typeface="Times New Roman" panose="02020603050405020304" pitchFamily="18" charset="0"/>
                </a:endParaRPr>
              </a:p>
            </p:txBody>
          </p:sp>
          <p:sp>
            <p:nvSpPr>
              <p:cNvPr id="59402" name="矩形 14347"/>
              <p:cNvSpPr>
                <a:spLocks noChangeArrowheads="1"/>
              </p:cNvSpPr>
              <p:nvPr/>
            </p:nvSpPr>
            <p:spPr bwMode="auto">
              <a:xfrm>
                <a:off x="1622" y="1496"/>
                <a:ext cx="362" cy="3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100" b="1" i="1">
                    <a:solidFill>
                      <a:srgbClr val="000000"/>
                    </a:solidFill>
                    <a:latin typeface="+mn-lt"/>
                  </a:rPr>
                  <a:t>B </a:t>
                </a:r>
                <a:endParaRPr lang="zh-CN" altLang="en-US" sz="2100" b="1" i="1">
                  <a:solidFill>
                    <a:srgbClr val="000000"/>
                  </a:solidFill>
                  <a:latin typeface="+mn-lt"/>
                  <a:cs typeface="Times New Roman" panose="02020603050405020304" pitchFamily="18" charset="0"/>
                </a:endParaRPr>
              </a:p>
            </p:txBody>
          </p:sp>
          <p:sp>
            <p:nvSpPr>
              <p:cNvPr id="59403" name="直接连接符 14348"/>
              <p:cNvSpPr>
                <a:spLocks noChangeShapeType="1"/>
              </p:cNvSpPr>
              <p:nvPr/>
            </p:nvSpPr>
            <p:spPr bwMode="auto">
              <a:xfrm>
                <a:off x="942" y="307"/>
                <a:ext cx="0" cy="13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latin typeface="+mn-lt"/>
                </a:endParaRPr>
              </a:p>
            </p:txBody>
          </p:sp>
          <p:sp>
            <p:nvSpPr>
              <p:cNvPr id="59404" name="矩形 14349"/>
              <p:cNvSpPr>
                <a:spLocks noChangeArrowheads="1"/>
              </p:cNvSpPr>
              <p:nvPr/>
            </p:nvSpPr>
            <p:spPr bwMode="auto">
              <a:xfrm>
                <a:off x="942" y="1555"/>
                <a:ext cx="104" cy="104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sz="100" b="1">
                  <a:latin typeface="+mn-lt"/>
                </a:endParaRPr>
              </a:p>
            </p:txBody>
          </p:sp>
        </p:grpSp>
        <p:sp>
          <p:nvSpPr>
            <p:cNvPr id="59405" name="矩形 14350"/>
            <p:cNvSpPr>
              <a:spLocks noChangeArrowheads="1"/>
            </p:cNvSpPr>
            <p:nvPr/>
          </p:nvSpPr>
          <p:spPr bwMode="auto">
            <a:xfrm>
              <a:off x="776" y="1632"/>
              <a:ext cx="359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solidFill>
                    <a:srgbClr val="000000"/>
                  </a:solidFill>
                  <a:latin typeface="+mn-lt"/>
                </a:rPr>
                <a:t>C </a:t>
              </a:r>
              <a:endParaRPr lang="zh-CN" altLang="en-US" sz="2100" b="1" i="1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3" name="组合 3"/>
          <p:cNvGrpSpPr/>
          <p:nvPr/>
        </p:nvGrpSpPr>
        <p:grpSpPr bwMode="auto">
          <a:xfrm>
            <a:off x="22225" y="-42533"/>
            <a:ext cx="2006600" cy="478473"/>
            <a:chOff x="248" y="68"/>
            <a:chExt cx="3160" cy="753"/>
          </a:xfrm>
        </p:grpSpPr>
        <p:cxnSp>
          <p:nvCxnSpPr>
            <p:cNvPr id="25" name="直线连接符 13"/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文本框 15"/>
            <p:cNvSpPr txBox="1">
              <a:spLocks noChangeArrowheads="1"/>
            </p:cNvSpPr>
            <p:nvPr/>
          </p:nvSpPr>
          <p:spPr bwMode="auto">
            <a:xfrm>
              <a:off x="870" y="68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latin typeface="+mn-lt"/>
                </a:rPr>
                <a:t>探究新知</a:t>
              </a:r>
              <a:endParaRPr lang="zh-CN" altLang="en-US" dirty="0">
                <a:latin typeface="+mn-lt"/>
              </a:endParaRPr>
            </a:p>
          </p:txBody>
        </p:sp>
        <p:sp>
          <p:nvSpPr>
            <p:cNvPr id="28" name="Freeform 74"/>
            <p:cNvSpPr>
              <a:spLocks noChangeAspect="1" noEditPoints="1"/>
            </p:cNvSpPr>
            <p:nvPr/>
          </p:nvSpPr>
          <p:spPr bwMode="auto">
            <a:xfrm>
              <a:off x="323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719263" y="603488"/>
            <a:ext cx="6463188" cy="460375"/>
            <a:chOff x="1719263" y="603488"/>
            <a:chExt cx="6463188" cy="460375"/>
          </a:xfrm>
        </p:grpSpPr>
        <p:sp>
          <p:nvSpPr>
            <p:cNvPr id="59409" name="文本框 4"/>
            <p:cNvSpPr txBox="1">
              <a:spLocks noChangeArrowheads="1"/>
            </p:cNvSpPr>
            <p:nvPr/>
          </p:nvSpPr>
          <p:spPr bwMode="auto">
            <a:xfrm>
              <a:off x="3432651" y="603488"/>
              <a:ext cx="4749800" cy="460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400" b="1" dirty="0">
                  <a:latin typeface="+mn-lt"/>
                  <a:ea typeface="黑体" panose="02010609060101010101" pitchFamily="2" charset="-122"/>
                </a:rPr>
                <a:t>线段的垂直平分线的判定定理</a:t>
              </a:r>
              <a:endParaRPr lang="zh-CN" altLang="en-US" sz="2400" b="1" dirty="0">
                <a:latin typeface="+mn-lt"/>
                <a:ea typeface="黑体" panose="02010609060101010101" pitchFamily="2" charset="-122"/>
              </a:endParaRPr>
            </a:p>
          </p:txBody>
        </p:sp>
        <p:grpSp>
          <p:nvGrpSpPr>
            <p:cNvPr id="29" name="组合 4"/>
            <p:cNvGrpSpPr/>
            <p:nvPr/>
          </p:nvGrpSpPr>
          <p:grpSpPr bwMode="auto">
            <a:xfrm>
              <a:off x="1719263" y="631940"/>
              <a:ext cx="1685925" cy="410275"/>
              <a:chOff x="3485" y="1168"/>
              <a:chExt cx="2654" cy="647"/>
            </a:xfrm>
          </p:grpSpPr>
          <p:sp>
            <p:nvSpPr>
              <p:cNvPr id="30" name="圆角矩形 29"/>
              <p:cNvSpPr/>
              <p:nvPr/>
            </p:nvSpPr>
            <p:spPr>
              <a:xfrm>
                <a:off x="3485" y="1168"/>
                <a:ext cx="2654" cy="626"/>
              </a:xfrm>
              <a:prstGeom prst="round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400" b="1" dirty="0">
                  <a:ea typeface="黑体" panose="02010609060101010101" pitchFamily="2" charset="-122"/>
                </a:endParaRPr>
              </a:p>
            </p:txBody>
          </p:sp>
          <p:sp>
            <p:nvSpPr>
              <p:cNvPr id="31" name="矩形 1"/>
              <p:cNvSpPr>
                <a:spLocks noChangeArrowheads="1"/>
              </p:cNvSpPr>
              <p:nvPr/>
            </p:nvSpPr>
            <p:spPr bwMode="auto">
              <a:xfrm>
                <a:off x="3759" y="1203"/>
                <a:ext cx="2108" cy="6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zh-CN" altLang="en-US" sz="2400" b="1" dirty="0">
                    <a:solidFill>
                      <a:schemeClr val="bg1"/>
                    </a:solidFill>
                    <a:latin typeface="+mn-lt"/>
                    <a:ea typeface="黑体" panose="02010609060101010101" pitchFamily="2" charset="-122"/>
                  </a:rPr>
                  <a:t>知识点 </a:t>
                </a:r>
                <a:r>
                  <a:rPr lang="en-US" altLang="zh-CN" sz="2400" b="1" dirty="0">
                    <a:solidFill>
                      <a:schemeClr val="bg1"/>
                    </a:solidFill>
                    <a:latin typeface="+mn-lt"/>
                    <a:ea typeface="黑体" panose="02010609060101010101" pitchFamily="2" charset="-122"/>
                  </a:rPr>
                  <a:t>2</a:t>
                </a:r>
                <a:endParaRPr lang="zh-CN" altLang="en-US" sz="2400" b="1" dirty="0">
                  <a:solidFill>
                    <a:schemeClr val="bg1"/>
                  </a:solidFill>
                  <a:latin typeface="+mn-lt"/>
                  <a:ea typeface="黑体" panose="02010609060101010101" pitchFamily="2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/>
      <p:bldP spid="1434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10"/>
          <p:cNvSpPr>
            <a:spLocks noChangeArrowheads="1"/>
          </p:cNvSpPr>
          <p:nvPr/>
        </p:nvSpPr>
        <p:spPr bwMode="auto">
          <a:xfrm>
            <a:off x="1025525" y="562077"/>
            <a:ext cx="6505575" cy="4302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indent="2622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5000"/>
              </a:lnSpc>
              <a:spcBef>
                <a:spcPct val="2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证明：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过点</a:t>
            </a:r>
            <a:r>
              <a:rPr lang="en-US" altLang="zh-CN" sz="2400" b="1" i="1" dirty="0">
                <a:latin typeface="+mn-lt"/>
              </a:rPr>
              <a:t>P 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作线段</a:t>
            </a:r>
            <a:r>
              <a:rPr lang="en-US" altLang="zh-CN" sz="2400" b="1" i="1" dirty="0">
                <a:latin typeface="+mn-lt"/>
              </a:rPr>
              <a:t>AB 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的垂线</a:t>
            </a:r>
            <a:r>
              <a:rPr lang="en-US" altLang="zh-CN" sz="2400" b="1" i="1" dirty="0" smtClean="0">
                <a:latin typeface="+mn-lt"/>
              </a:rPr>
              <a:t>PC</a:t>
            </a:r>
            <a:r>
              <a:rPr lang="zh-CN" altLang="en-US" sz="2400" b="1" dirty="0" smtClean="0">
                <a:latin typeface="+mn-lt"/>
              </a:rPr>
              <a:t>，</a:t>
            </a:r>
            <a:endParaRPr lang="zh-CN" altLang="en-US" sz="2400" b="1" dirty="0">
              <a:latin typeface="+mn-lt"/>
            </a:endParaRPr>
          </a:p>
          <a:p>
            <a:pPr>
              <a:lnSpc>
                <a:spcPct val="125000"/>
              </a:lnSpc>
              <a:spcBef>
                <a:spcPct val="20000"/>
              </a:spcBef>
            </a:pP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垂足为</a:t>
            </a:r>
            <a:r>
              <a:rPr lang="en-US" altLang="zh-CN" sz="2400" b="1" i="1" dirty="0">
                <a:latin typeface="+mn-lt"/>
              </a:rPr>
              <a:t>C</a:t>
            </a:r>
            <a:r>
              <a:rPr lang="zh-CN" altLang="en-US" sz="2400" b="1" dirty="0">
                <a:latin typeface="+mn-lt"/>
              </a:rPr>
              <a:t>．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则</a:t>
            </a:r>
            <a:r>
              <a:rPr lang="zh-CN" altLang="en-US" sz="2400" b="1" dirty="0">
                <a:latin typeface="+mn-lt"/>
              </a:rPr>
              <a:t>∠</a:t>
            </a:r>
            <a:r>
              <a:rPr lang="en-US" altLang="zh-CN" sz="2400" b="1" i="1" dirty="0">
                <a:latin typeface="+mn-lt"/>
              </a:rPr>
              <a:t>PCA </a:t>
            </a:r>
            <a:r>
              <a:rPr lang="en-US" altLang="zh-CN" sz="2400" b="1" dirty="0">
                <a:latin typeface="+mn-lt"/>
              </a:rPr>
              <a:t>=</a:t>
            </a:r>
            <a:r>
              <a:rPr lang="zh-CN" altLang="en-US" sz="2400" b="1" dirty="0">
                <a:latin typeface="+mn-lt"/>
              </a:rPr>
              <a:t>∠</a:t>
            </a:r>
            <a:r>
              <a:rPr lang="en-US" altLang="zh-CN" sz="2400" b="1" i="1" dirty="0">
                <a:latin typeface="+mn-lt"/>
              </a:rPr>
              <a:t>PCB </a:t>
            </a:r>
            <a:r>
              <a:rPr lang="en-US" altLang="zh-CN" sz="2400" b="1" dirty="0">
                <a:latin typeface="+mn-lt"/>
              </a:rPr>
              <a:t>=90°</a:t>
            </a:r>
            <a:r>
              <a:rPr lang="zh-CN" altLang="en-US" sz="2400" b="1" dirty="0">
                <a:latin typeface="+mn-lt"/>
              </a:rPr>
              <a:t>．</a:t>
            </a:r>
            <a:endParaRPr lang="zh-CN" altLang="en-US" sz="2400" b="1" dirty="0">
              <a:latin typeface="+mn-lt"/>
            </a:endParaRPr>
          </a:p>
          <a:p>
            <a:pPr eaLnBrk="0" hangingPunct="0">
              <a:lnSpc>
                <a:spcPct val="125000"/>
              </a:lnSpc>
              <a:spcBef>
                <a:spcPct val="20000"/>
              </a:spcBef>
            </a:pP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在</a:t>
            </a:r>
            <a:r>
              <a:rPr lang="en-US" altLang="zh-CN" sz="2400" b="1" dirty="0" err="1">
                <a:latin typeface="+mn-lt"/>
              </a:rPr>
              <a:t>Rt△</a:t>
            </a:r>
            <a:r>
              <a:rPr lang="en-US" altLang="zh-CN" sz="2400" b="1" i="1" dirty="0" err="1">
                <a:latin typeface="+mn-lt"/>
              </a:rPr>
              <a:t>PCA</a:t>
            </a:r>
            <a:r>
              <a:rPr lang="en-US" altLang="zh-CN" sz="2400" b="1" i="1" dirty="0">
                <a:latin typeface="+mn-lt"/>
              </a:rPr>
              <a:t> 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和</a:t>
            </a:r>
            <a:r>
              <a:rPr lang="en-US" altLang="zh-CN" sz="2400" b="1" dirty="0">
                <a:latin typeface="+mn-lt"/>
              </a:rPr>
              <a:t>Rt△</a:t>
            </a:r>
            <a:r>
              <a:rPr lang="en-US" altLang="zh-CN" sz="2400" b="1" i="1" dirty="0">
                <a:latin typeface="+mn-lt"/>
              </a:rPr>
              <a:t>PCB 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中</a:t>
            </a:r>
            <a:r>
              <a:rPr lang="zh-CN" altLang="en-US" sz="2400" b="1" dirty="0" smtClean="0">
                <a:latin typeface="+mn-lt"/>
              </a:rPr>
              <a:t>，</a:t>
            </a:r>
            <a:endParaRPr lang="zh-CN" altLang="en-US" sz="2400" b="1" dirty="0">
              <a:latin typeface="+mn-lt"/>
            </a:endParaRPr>
          </a:p>
          <a:p>
            <a:pPr eaLnBrk="0" hangingPunct="0">
              <a:lnSpc>
                <a:spcPct val="125000"/>
              </a:lnSpc>
              <a:spcBef>
                <a:spcPct val="20000"/>
              </a:spcBef>
            </a:pPr>
            <a:r>
              <a:rPr lang="zh-CN" altLang="en-US" sz="2400" b="1" dirty="0" smtClean="0">
                <a:latin typeface="+mn-lt"/>
              </a:rPr>
              <a:t>∵  </a:t>
            </a:r>
            <a:r>
              <a:rPr lang="en-US" altLang="zh-CN" sz="2400" b="1" i="1" dirty="0" smtClean="0">
                <a:latin typeface="+mn-lt"/>
              </a:rPr>
              <a:t>PA </a:t>
            </a:r>
            <a:r>
              <a:rPr lang="en-US" altLang="zh-CN" sz="2400" b="1" dirty="0">
                <a:latin typeface="+mn-lt"/>
              </a:rPr>
              <a:t>=</a:t>
            </a:r>
            <a:r>
              <a:rPr lang="en-US" altLang="zh-CN" sz="2400" b="1" i="1" dirty="0" smtClean="0">
                <a:latin typeface="+mn-lt"/>
              </a:rPr>
              <a:t>PB</a:t>
            </a:r>
            <a:r>
              <a:rPr lang="zh-CN" altLang="en-US" sz="2400" b="1" dirty="0" smtClean="0">
                <a:latin typeface="+mn-lt"/>
              </a:rPr>
              <a:t>，</a:t>
            </a:r>
            <a:r>
              <a:rPr lang="en-US" altLang="zh-CN" sz="2400" b="1" i="1" dirty="0" smtClean="0">
                <a:latin typeface="+mn-lt"/>
              </a:rPr>
              <a:t>PC </a:t>
            </a:r>
            <a:r>
              <a:rPr lang="en-US" altLang="zh-CN" sz="2400" b="1" dirty="0">
                <a:latin typeface="+mn-lt"/>
              </a:rPr>
              <a:t>=</a:t>
            </a:r>
            <a:r>
              <a:rPr lang="en-US" altLang="zh-CN" sz="2400" b="1" i="1" dirty="0" smtClean="0">
                <a:latin typeface="+mn-lt"/>
              </a:rPr>
              <a:t>PC</a:t>
            </a:r>
            <a:r>
              <a:rPr lang="zh-CN" altLang="en-US" sz="2400" b="1" dirty="0" smtClean="0">
                <a:latin typeface="+mn-lt"/>
              </a:rPr>
              <a:t>，</a:t>
            </a:r>
            <a:endParaRPr lang="zh-CN" altLang="en-US" sz="2400" b="1" dirty="0">
              <a:latin typeface="+mn-lt"/>
            </a:endParaRPr>
          </a:p>
          <a:p>
            <a:pPr eaLnBrk="0" hangingPunct="0">
              <a:lnSpc>
                <a:spcPct val="125000"/>
              </a:lnSpc>
              <a:spcBef>
                <a:spcPct val="20000"/>
              </a:spcBef>
            </a:pPr>
            <a:r>
              <a:rPr lang="zh-CN" altLang="en-US" sz="2400" b="1" dirty="0">
                <a:latin typeface="+mn-lt"/>
              </a:rPr>
              <a:t>∴  </a:t>
            </a:r>
            <a:r>
              <a:rPr lang="en-US" altLang="zh-CN" sz="2400" b="1" dirty="0" err="1">
                <a:solidFill>
                  <a:srgbClr val="FF0000"/>
                </a:solidFill>
                <a:latin typeface="+mn-lt"/>
              </a:rPr>
              <a:t>Rt△</a:t>
            </a:r>
            <a:r>
              <a:rPr lang="en-US" altLang="zh-CN" sz="2400" b="1" i="1" dirty="0" err="1">
                <a:solidFill>
                  <a:srgbClr val="FF0000"/>
                </a:solidFill>
                <a:latin typeface="+mn-lt"/>
              </a:rPr>
              <a:t>PCA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≌</a:t>
            </a:r>
            <a:r>
              <a:rPr lang="en-US" altLang="zh-CN" sz="2400" b="1" dirty="0" err="1">
                <a:solidFill>
                  <a:srgbClr val="FF0000"/>
                </a:solidFill>
                <a:latin typeface="+mn-lt"/>
              </a:rPr>
              <a:t>Rt△</a:t>
            </a:r>
            <a:r>
              <a:rPr lang="en-US" altLang="zh-CN" sz="2400" b="1" i="1" dirty="0" err="1">
                <a:solidFill>
                  <a:srgbClr val="FF0000"/>
                </a:solidFill>
                <a:latin typeface="+mn-lt"/>
              </a:rPr>
              <a:t>PCB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HL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）．</a:t>
            </a:r>
            <a:endParaRPr lang="zh-CN" altLang="en-US" sz="2400" b="1" dirty="0">
              <a:solidFill>
                <a:srgbClr val="FF0000"/>
              </a:solidFill>
              <a:latin typeface="+mn-lt"/>
            </a:endParaRPr>
          </a:p>
          <a:p>
            <a:pPr eaLnBrk="0" hangingPunct="0">
              <a:lnSpc>
                <a:spcPct val="125000"/>
              </a:lnSpc>
              <a:spcBef>
                <a:spcPct val="20000"/>
              </a:spcBef>
            </a:pPr>
            <a:r>
              <a:rPr lang="zh-CN" altLang="en-US" sz="2400" b="1" dirty="0">
                <a:latin typeface="+mn-lt"/>
              </a:rPr>
              <a:t>∴  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AC 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BC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．</a:t>
            </a:r>
            <a:endParaRPr lang="zh-CN" altLang="en-US" sz="2400" b="1" dirty="0">
              <a:solidFill>
                <a:srgbClr val="FF0000"/>
              </a:solidFill>
              <a:latin typeface="+mn-lt"/>
            </a:endParaRPr>
          </a:p>
          <a:p>
            <a:pPr eaLnBrk="0" hangingPunct="0">
              <a:lnSpc>
                <a:spcPct val="125000"/>
              </a:lnSpc>
              <a:spcBef>
                <a:spcPct val="20000"/>
              </a:spcBef>
            </a:pP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又</a:t>
            </a:r>
            <a:r>
              <a:rPr lang="zh-CN" altLang="en-US" sz="2400" b="1" dirty="0">
                <a:latin typeface="+mn-lt"/>
              </a:rPr>
              <a:t>  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PC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⊥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</a:rPr>
              <a:t>AB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，</a:t>
            </a:r>
            <a:endParaRPr lang="zh-CN" altLang="en-US" sz="2400" b="1" dirty="0">
              <a:solidFill>
                <a:srgbClr val="FF0000"/>
              </a:solidFill>
              <a:latin typeface="+mn-lt"/>
            </a:endParaRPr>
          </a:p>
          <a:p>
            <a:pPr eaLnBrk="0" hangingPunct="0">
              <a:lnSpc>
                <a:spcPct val="125000"/>
              </a:lnSpc>
              <a:spcBef>
                <a:spcPct val="20000"/>
              </a:spcBef>
            </a:pPr>
            <a:r>
              <a:rPr lang="zh-CN" altLang="en-US" sz="2400" b="1" dirty="0">
                <a:latin typeface="+mn-lt"/>
              </a:rPr>
              <a:t>∴  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点</a:t>
            </a:r>
            <a:r>
              <a:rPr lang="en-US" altLang="zh-CN" sz="2400" b="1" i="1" dirty="0">
                <a:latin typeface="+mn-lt"/>
              </a:rPr>
              <a:t>P 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在线段</a:t>
            </a:r>
            <a:r>
              <a:rPr lang="en-US" altLang="zh-CN" sz="2400" b="1" i="1" dirty="0">
                <a:latin typeface="+mn-lt"/>
              </a:rPr>
              <a:t>AB 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的垂直平分线上</a:t>
            </a:r>
            <a:r>
              <a:rPr lang="zh-CN" altLang="en-US" sz="2400" b="1" dirty="0">
                <a:latin typeface="+mn-lt"/>
              </a:rPr>
              <a:t>．</a:t>
            </a:r>
            <a:endParaRPr lang="zh-CN" altLang="en-US" sz="2400" b="1" dirty="0">
              <a:latin typeface="+mn-lt"/>
            </a:endParaRPr>
          </a:p>
        </p:txBody>
      </p:sp>
      <p:grpSp>
        <p:nvGrpSpPr>
          <p:cNvPr id="60419" name="组合 15364"/>
          <p:cNvGrpSpPr/>
          <p:nvPr/>
        </p:nvGrpSpPr>
        <p:grpSpPr bwMode="auto">
          <a:xfrm>
            <a:off x="6338177" y="1214835"/>
            <a:ext cx="2362599" cy="2357438"/>
            <a:chOff x="0" y="0"/>
            <a:chExt cx="1984" cy="1980"/>
          </a:xfrm>
        </p:grpSpPr>
        <p:grpSp>
          <p:nvGrpSpPr>
            <p:cNvPr id="60420" name="组合 15365"/>
            <p:cNvGrpSpPr/>
            <p:nvPr/>
          </p:nvGrpSpPr>
          <p:grpSpPr bwMode="auto">
            <a:xfrm>
              <a:off x="0" y="0"/>
              <a:ext cx="1984" cy="1845"/>
              <a:chOff x="0" y="0"/>
              <a:chExt cx="1984" cy="1845"/>
            </a:xfrm>
          </p:grpSpPr>
          <p:sp>
            <p:nvSpPr>
              <p:cNvPr id="60421" name="等腰三角形 15366"/>
              <p:cNvSpPr>
                <a:spLocks noChangeArrowheads="1"/>
              </p:cNvSpPr>
              <p:nvPr/>
            </p:nvSpPr>
            <p:spPr bwMode="auto">
              <a:xfrm>
                <a:off x="278" y="307"/>
                <a:ext cx="1336" cy="1352"/>
              </a:xfrm>
              <a:prstGeom prst="triangle">
                <a:avLst>
                  <a:gd name="adj" fmla="val 50000"/>
                </a:avLst>
              </a:prstGeom>
              <a:noFill/>
              <a:ln w="2857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sz="100" b="1">
                  <a:latin typeface="+mn-lt"/>
                </a:endParaRPr>
              </a:p>
            </p:txBody>
          </p:sp>
          <p:sp>
            <p:nvSpPr>
              <p:cNvPr id="60422" name="矩形 15367"/>
              <p:cNvSpPr>
                <a:spLocks noChangeArrowheads="1"/>
              </p:cNvSpPr>
              <p:nvPr/>
            </p:nvSpPr>
            <p:spPr bwMode="auto">
              <a:xfrm>
                <a:off x="840" y="0"/>
                <a:ext cx="291" cy="3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100" b="1" i="1">
                    <a:solidFill>
                      <a:srgbClr val="000000"/>
                    </a:solidFill>
                    <a:latin typeface="+mn-lt"/>
                  </a:rPr>
                  <a:t>P</a:t>
                </a:r>
                <a:endParaRPr lang="zh-CN" altLang="en-US" sz="2100" b="1" i="1">
                  <a:solidFill>
                    <a:srgbClr val="000000"/>
                  </a:solidFill>
                  <a:latin typeface="+mn-lt"/>
                  <a:cs typeface="Times New Roman" panose="02020603050405020304" pitchFamily="18" charset="0"/>
                </a:endParaRPr>
              </a:p>
            </p:txBody>
          </p:sp>
          <p:sp>
            <p:nvSpPr>
              <p:cNvPr id="60423" name="矩形 15368"/>
              <p:cNvSpPr>
                <a:spLocks noChangeArrowheads="1"/>
              </p:cNvSpPr>
              <p:nvPr/>
            </p:nvSpPr>
            <p:spPr bwMode="auto">
              <a:xfrm>
                <a:off x="0" y="1480"/>
                <a:ext cx="306" cy="3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100" b="1" i="1">
                    <a:solidFill>
                      <a:srgbClr val="000000"/>
                    </a:solidFill>
                    <a:latin typeface="+mn-lt"/>
                  </a:rPr>
                  <a:t>A</a:t>
                </a:r>
                <a:endParaRPr lang="zh-CN" altLang="en-US" sz="2100" b="1" i="1">
                  <a:solidFill>
                    <a:srgbClr val="000000"/>
                  </a:solidFill>
                  <a:latin typeface="+mn-lt"/>
                  <a:cs typeface="Times New Roman" panose="02020603050405020304" pitchFamily="18" charset="0"/>
                </a:endParaRPr>
              </a:p>
            </p:txBody>
          </p:sp>
          <p:sp>
            <p:nvSpPr>
              <p:cNvPr id="60424" name="矩形 15369"/>
              <p:cNvSpPr>
                <a:spLocks noChangeArrowheads="1"/>
              </p:cNvSpPr>
              <p:nvPr/>
            </p:nvSpPr>
            <p:spPr bwMode="auto">
              <a:xfrm>
                <a:off x="1622" y="1496"/>
                <a:ext cx="362" cy="3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100" b="1" i="1" dirty="0">
                    <a:solidFill>
                      <a:srgbClr val="000000"/>
                    </a:solidFill>
                    <a:latin typeface="+mn-lt"/>
                  </a:rPr>
                  <a:t>B </a:t>
                </a:r>
                <a:endParaRPr lang="zh-CN" altLang="en-US" sz="2100" b="1" i="1" dirty="0">
                  <a:solidFill>
                    <a:srgbClr val="000000"/>
                  </a:solidFill>
                  <a:latin typeface="+mn-lt"/>
                  <a:cs typeface="Times New Roman" panose="02020603050405020304" pitchFamily="18" charset="0"/>
                </a:endParaRPr>
              </a:p>
            </p:txBody>
          </p:sp>
          <p:sp>
            <p:nvSpPr>
              <p:cNvPr id="60425" name="直接连接符 15370"/>
              <p:cNvSpPr>
                <a:spLocks noChangeShapeType="1"/>
              </p:cNvSpPr>
              <p:nvPr/>
            </p:nvSpPr>
            <p:spPr bwMode="auto">
              <a:xfrm>
                <a:off x="942" y="307"/>
                <a:ext cx="0" cy="13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latin typeface="+mn-lt"/>
                </a:endParaRPr>
              </a:p>
            </p:txBody>
          </p:sp>
          <p:sp>
            <p:nvSpPr>
              <p:cNvPr id="60426" name="矩形 15371"/>
              <p:cNvSpPr>
                <a:spLocks noChangeArrowheads="1"/>
              </p:cNvSpPr>
              <p:nvPr/>
            </p:nvSpPr>
            <p:spPr bwMode="auto">
              <a:xfrm>
                <a:off x="942" y="1555"/>
                <a:ext cx="104" cy="104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sz="100" b="1">
                  <a:latin typeface="+mn-lt"/>
                </a:endParaRPr>
              </a:p>
            </p:txBody>
          </p:sp>
        </p:grpSp>
        <p:sp>
          <p:nvSpPr>
            <p:cNvPr id="60427" name="矩形 15372"/>
            <p:cNvSpPr>
              <a:spLocks noChangeArrowheads="1"/>
            </p:cNvSpPr>
            <p:nvPr/>
          </p:nvSpPr>
          <p:spPr bwMode="auto">
            <a:xfrm>
              <a:off x="776" y="1632"/>
              <a:ext cx="359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solidFill>
                    <a:srgbClr val="000000"/>
                  </a:solidFill>
                  <a:latin typeface="+mn-lt"/>
                </a:rPr>
                <a:t>C </a:t>
              </a:r>
              <a:endParaRPr lang="zh-CN" altLang="en-US" sz="2100" b="1" i="1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7" name="组合 3"/>
          <p:cNvGrpSpPr/>
          <p:nvPr/>
        </p:nvGrpSpPr>
        <p:grpSpPr bwMode="auto">
          <a:xfrm>
            <a:off x="22225" y="-60325"/>
            <a:ext cx="2006600" cy="478473"/>
            <a:chOff x="248" y="40"/>
            <a:chExt cx="3160" cy="753"/>
          </a:xfrm>
        </p:grpSpPr>
        <p:cxnSp>
          <p:nvCxnSpPr>
            <p:cNvPr id="18" name="直线连接符 13"/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5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latin typeface="+mn-lt"/>
                </a:rPr>
                <a:t>探究新知</a:t>
              </a:r>
              <a:endParaRPr lang="zh-CN" altLang="en-US" dirty="0">
                <a:latin typeface="+mn-lt"/>
              </a:endParaRPr>
            </a:p>
          </p:txBody>
        </p:sp>
        <p:sp>
          <p:nvSpPr>
            <p:cNvPr id="20" name="Freeform 74"/>
            <p:cNvSpPr>
              <a:spLocks noChangeAspect="1" noEditPoints="1"/>
            </p:cNvSpPr>
            <p:nvPr/>
          </p:nvSpPr>
          <p:spPr bwMode="auto">
            <a:xfrm>
              <a:off x="323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Rectangle 12"/>
          <p:cNvSpPr>
            <a:spLocks noChangeArrowheads="1"/>
          </p:cNvSpPr>
          <p:nvPr/>
        </p:nvSpPr>
        <p:spPr bwMode="auto">
          <a:xfrm>
            <a:off x="1150620" y="1087279"/>
            <a:ext cx="4695825" cy="1902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 smtClean="0">
                <a:solidFill>
                  <a:srgbClr val="0000FF"/>
                </a:solidFill>
                <a:latin typeface="+mn-lt"/>
              </a:rPr>
              <a:t>用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</a:rPr>
              <a:t>数学符号表示为：</a:t>
            </a:r>
            <a:endParaRPr lang="zh-CN" altLang="en-US" sz="2400" b="1" dirty="0">
              <a:solidFill>
                <a:srgbClr val="0000FF"/>
              </a:solidFill>
              <a:latin typeface="+mn-lt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en-US" altLang="zh-CN" sz="2400" b="1" dirty="0">
                <a:solidFill>
                  <a:srgbClr val="000000"/>
                </a:solidFill>
                <a:latin typeface="+mn-lt"/>
              </a:rPr>
              <a:t>∵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</a:rPr>
              <a:t>　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隶书" panose="02010509060101010101" pitchFamily="49" charset="-122"/>
              </a:rPr>
              <a:t>PA 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隶书" panose="02010509060101010101" pitchFamily="49" charset="-122"/>
              </a:rPr>
              <a:t>=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+mn-lt"/>
                <a:ea typeface="隶书" panose="02010509060101010101" pitchFamily="49" charset="-122"/>
              </a:rPr>
              <a:t>PB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</a:rPr>
              <a:t>，</a:t>
            </a:r>
            <a:endParaRPr lang="zh-CN" altLang="en-US" sz="2400" b="1" dirty="0">
              <a:latin typeface="+mn-lt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lt"/>
              </a:rPr>
              <a:t>∴　点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隶书" panose="02010509060101010101" pitchFamily="49" charset="-122"/>
              </a:rPr>
              <a:t>P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</a:rPr>
              <a:t>在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隶书" panose="02010509060101010101" pitchFamily="49" charset="-122"/>
              </a:rPr>
              <a:t>AB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</a:rPr>
              <a:t>的垂直平分线上．</a:t>
            </a:r>
            <a:endParaRPr lang="zh-CN" altLang="en-US" sz="2400" b="1" dirty="0">
              <a:solidFill>
                <a:srgbClr val="000000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16389" name="文本框 16388"/>
          <p:cNvSpPr txBox="1">
            <a:spLocks noChangeArrowheads="1"/>
          </p:cNvSpPr>
          <p:nvPr/>
        </p:nvSpPr>
        <p:spPr bwMode="auto">
          <a:xfrm>
            <a:off x="574521" y="3317747"/>
            <a:ext cx="814085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　　到一条线段两个端点距离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相等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的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点，在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这条线段的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垂直平分线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上．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61444" name="组合 16389"/>
          <p:cNvGrpSpPr/>
          <p:nvPr/>
        </p:nvGrpSpPr>
        <p:grpSpPr bwMode="auto">
          <a:xfrm>
            <a:off x="5986003" y="761288"/>
            <a:ext cx="2362599" cy="2357438"/>
            <a:chOff x="0" y="0"/>
            <a:chExt cx="1984" cy="1980"/>
          </a:xfrm>
        </p:grpSpPr>
        <p:grpSp>
          <p:nvGrpSpPr>
            <p:cNvPr id="61445" name="组合 16390"/>
            <p:cNvGrpSpPr/>
            <p:nvPr/>
          </p:nvGrpSpPr>
          <p:grpSpPr bwMode="auto">
            <a:xfrm>
              <a:off x="0" y="0"/>
              <a:ext cx="1984" cy="1845"/>
              <a:chOff x="0" y="0"/>
              <a:chExt cx="1984" cy="1845"/>
            </a:xfrm>
          </p:grpSpPr>
          <p:sp>
            <p:nvSpPr>
              <p:cNvPr id="61446" name="等腰三角形 16391"/>
              <p:cNvSpPr>
                <a:spLocks noChangeArrowheads="1"/>
              </p:cNvSpPr>
              <p:nvPr/>
            </p:nvSpPr>
            <p:spPr bwMode="auto">
              <a:xfrm>
                <a:off x="278" y="307"/>
                <a:ext cx="1336" cy="1352"/>
              </a:xfrm>
              <a:prstGeom prst="triangle">
                <a:avLst>
                  <a:gd name="adj" fmla="val 50000"/>
                </a:avLst>
              </a:prstGeom>
              <a:noFill/>
              <a:ln w="2857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sz="100" b="1"/>
              </a:p>
            </p:txBody>
          </p:sp>
          <p:sp>
            <p:nvSpPr>
              <p:cNvPr id="61447" name="矩形 16392"/>
              <p:cNvSpPr>
                <a:spLocks noChangeArrowheads="1"/>
              </p:cNvSpPr>
              <p:nvPr/>
            </p:nvSpPr>
            <p:spPr bwMode="auto">
              <a:xfrm>
                <a:off x="840" y="0"/>
                <a:ext cx="291" cy="3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100" b="1" i="1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P</a:t>
                </a:r>
                <a:endParaRPr lang="zh-CN" altLang="en-US" sz="21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1448" name="矩形 16393"/>
              <p:cNvSpPr>
                <a:spLocks noChangeArrowheads="1"/>
              </p:cNvSpPr>
              <p:nvPr/>
            </p:nvSpPr>
            <p:spPr bwMode="auto">
              <a:xfrm>
                <a:off x="0" y="1480"/>
                <a:ext cx="306" cy="3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100" b="1" i="1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A</a:t>
                </a:r>
                <a:endParaRPr lang="zh-CN" altLang="en-US" sz="21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1449" name="矩形 16394"/>
              <p:cNvSpPr>
                <a:spLocks noChangeArrowheads="1"/>
              </p:cNvSpPr>
              <p:nvPr/>
            </p:nvSpPr>
            <p:spPr bwMode="auto">
              <a:xfrm>
                <a:off x="1622" y="1496"/>
                <a:ext cx="362" cy="3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100" b="1" i="1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B </a:t>
                </a:r>
                <a:endParaRPr lang="zh-CN" altLang="en-US" sz="21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1450" name="直接连接符 16395"/>
              <p:cNvSpPr>
                <a:spLocks noChangeShapeType="1"/>
              </p:cNvSpPr>
              <p:nvPr/>
            </p:nvSpPr>
            <p:spPr bwMode="auto">
              <a:xfrm>
                <a:off x="942" y="307"/>
                <a:ext cx="0" cy="13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/>
              </a:p>
            </p:txBody>
          </p:sp>
          <p:sp>
            <p:nvSpPr>
              <p:cNvPr id="61451" name="矩形 16396"/>
              <p:cNvSpPr>
                <a:spLocks noChangeArrowheads="1"/>
              </p:cNvSpPr>
              <p:nvPr/>
            </p:nvSpPr>
            <p:spPr bwMode="auto">
              <a:xfrm>
                <a:off x="942" y="1555"/>
                <a:ext cx="104" cy="104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sz="100" b="1"/>
              </a:p>
            </p:txBody>
          </p:sp>
        </p:grpSp>
        <p:sp>
          <p:nvSpPr>
            <p:cNvPr id="61452" name="矩形 16397"/>
            <p:cNvSpPr>
              <a:spLocks noChangeArrowheads="1"/>
            </p:cNvSpPr>
            <p:nvPr/>
          </p:nvSpPr>
          <p:spPr bwMode="auto">
            <a:xfrm>
              <a:off x="776" y="1632"/>
              <a:ext cx="359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C </a:t>
              </a:r>
              <a:endParaRPr lang="zh-CN" altLang="en-US" sz="2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8" name="组合 3"/>
          <p:cNvGrpSpPr/>
          <p:nvPr/>
        </p:nvGrpSpPr>
        <p:grpSpPr bwMode="auto">
          <a:xfrm>
            <a:off x="22225" y="-60325"/>
            <a:ext cx="2006600" cy="478473"/>
            <a:chOff x="248" y="40"/>
            <a:chExt cx="3160" cy="753"/>
          </a:xfrm>
        </p:grpSpPr>
        <p:cxnSp>
          <p:nvCxnSpPr>
            <p:cNvPr id="19" name="直线连接符 13"/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15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21" name="Freeform 74"/>
            <p:cNvSpPr>
              <a:spLocks noChangeAspect="1" noEditPoints="1"/>
            </p:cNvSpPr>
            <p:nvPr/>
          </p:nvSpPr>
          <p:spPr bwMode="auto">
            <a:xfrm>
              <a:off x="323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11"/>
          <p:cNvSpPr>
            <a:spLocks noChangeArrowheads="1"/>
          </p:cNvSpPr>
          <p:nvPr/>
        </p:nvSpPr>
        <p:spPr bwMode="auto">
          <a:xfrm>
            <a:off x="422008" y="1822115"/>
            <a:ext cx="436048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这些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点能组成什么几何图形？ 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62467" name="Rectangle 10"/>
          <p:cNvSpPr>
            <a:spLocks noChangeArrowheads="1"/>
          </p:cNvSpPr>
          <p:nvPr/>
        </p:nvSpPr>
        <p:spPr bwMode="auto">
          <a:xfrm>
            <a:off x="541104" y="621786"/>
            <a:ext cx="8240946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　　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         你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能再找一些到线段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AB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两端点的距离相等的点吗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？能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找到多少个到线段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AB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两端点距离相等的点？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 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7414" name="文本框 17413"/>
          <p:cNvSpPr txBox="1">
            <a:spLocks noChangeArrowheads="1"/>
          </p:cNvSpPr>
          <p:nvPr/>
        </p:nvSpPr>
        <p:spPr bwMode="auto">
          <a:xfrm>
            <a:off x="417195" y="2568059"/>
            <a:ext cx="5418493" cy="1708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spcBef>
                <a:spcPct val="20000"/>
              </a:spcBef>
            </a:pPr>
            <a:r>
              <a:rPr lang="zh-CN" altLang="en-US" sz="2100" b="1" dirty="0">
                <a:latin typeface="+mn-lt"/>
              </a:rPr>
              <a:t>　　在线段</a:t>
            </a:r>
            <a:r>
              <a:rPr lang="en-US" altLang="zh-CN" sz="2100" b="1" i="1" dirty="0">
                <a:latin typeface="+mn-lt"/>
              </a:rPr>
              <a:t>AB </a:t>
            </a:r>
            <a:r>
              <a:rPr lang="zh-CN" altLang="en-US" sz="2100" b="1" dirty="0">
                <a:latin typeface="+mn-lt"/>
              </a:rPr>
              <a:t>的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垂直平分线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l 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上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</a:rPr>
              <a:t>的点</a:t>
            </a:r>
            <a:r>
              <a:rPr lang="zh-CN" altLang="en-US" sz="2100" b="1" dirty="0">
                <a:latin typeface="+mn-lt"/>
              </a:rPr>
              <a:t>与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</a:rPr>
              <a:t>A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</a:rPr>
              <a:t>，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</a:rPr>
              <a:t>B 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的距离都相等</a:t>
            </a:r>
            <a:r>
              <a:rPr lang="zh-CN" altLang="en-US" sz="2100" b="1" dirty="0">
                <a:latin typeface="+mn-lt"/>
              </a:rPr>
              <a:t>；反过</a:t>
            </a:r>
            <a:r>
              <a:rPr lang="zh-CN" altLang="en-US" sz="2100" b="1" dirty="0" smtClean="0">
                <a:latin typeface="+mn-lt"/>
              </a:rPr>
              <a:t>来，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</a:rPr>
              <a:t>与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</a:rPr>
              <a:t>A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</a:rPr>
              <a:t>，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</a:rPr>
              <a:t>B 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的距离相等的点都在直线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</a:rPr>
              <a:t>l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</a:rPr>
              <a:t>上</a:t>
            </a:r>
            <a:r>
              <a:rPr lang="zh-CN" altLang="en-US" sz="2100" b="1" dirty="0" smtClean="0">
                <a:latin typeface="+mn-lt"/>
              </a:rPr>
              <a:t>，所</a:t>
            </a:r>
            <a:r>
              <a:rPr lang="zh-CN" altLang="en-US" sz="2100" b="1" dirty="0">
                <a:latin typeface="+mn-lt"/>
              </a:rPr>
              <a:t>以直线</a:t>
            </a:r>
            <a:r>
              <a:rPr lang="en-US" altLang="zh-CN" sz="2100" b="1" i="1" dirty="0">
                <a:latin typeface="+mn-lt"/>
              </a:rPr>
              <a:t>l </a:t>
            </a:r>
            <a:r>
              <a:rPr lang="zh-CN" altLang="en-US" sz="2100" b="1" dirty="0">
                <a:latin typeface="+mn-lt"/>
              </a:rPr>
              <a:t>可以看成与两点</a:t>
            </a:r>
            <a:r>
              <a:rPr lang="en-US" altLang="zh-CN" sz="2100" b="1" i="1" dirty="0" smtClean="0">
                <a:latin typeface="+mn-lt"/>
              </a:rPr>
              <a:t>A</a:t>
            </a:r>
            <a:r>
              <a:rPr lang="zh-CN" altLang="en-US" sz="2100" b="1" dirty="0" smtClean="0">
                <a:latin typeface="+mn-lt"/>
              </a:rPr>
              <a:t>，</a:t>
            </a:r>
            <a:r>
              <a:rPr lang="en-US" altLang="zh-CN" sz="2100" b="1" i="1" dirty="0" smtClean="0">
                <a:latin typeface="+mn-lt"/>
              </a:rPr>
              <a:t>B </a:t>
            </a:r>
            <a:r>
              <a:rPr lang="zh-CN" altLang="en-US" sz="2100" b="1" dirty="0">
                <a:latin typeface="+mn-lt"/>
              </a:rPr>
              <a:t>的距离相等的所有点的集合．</a:t>
            </a:r>
            <a:endParaRPr lang="zh-CN" altLang="en-US" sz="2100" b="1" dirty="0">
              <a:latin typeface="+mn-lt"/>
            </a:endParaRPr>
          </a:p>
        </p:txBody>
      </p:sp>
      <p:grpSp>
        <p:nvGrpSpPr>
          <p:cNvPr id="62469" name="组合 17414"/>
          <p:cNvGrpSpPr/>
          <p:nvPr/>
        </p:nvGrpSpPr>
        <p:grpSpPr bwMode="auto">
          <a:xfrm>
            <a:off x="5992813" y="2034778"/>
            <a:ext cx="2362599" cy="2332435"/>
            <a:chOff x="0" y="48"/>
            <a:chExt cx="1984" cy="1959"/>
          </a:xfrm>
        </p:grpSpPr>
        <p:grpSp>
          <p:nvGrpSpPr>
            <p:cNvPr id="62470" name="组合 17415"/>
            <p:cNvGrpSpPr/>
            <p:nvPr/>
          </p:nvGrpSpPr>
          <p:grpSpPr bwMode="auto">
            <a:xfrm>
              <a:off x="0" y="48"/>
              <a:ext cx="1984" cy="1860"/>
              <a:chOff x="0" y="48"/>
              <a:chExt cx="1984" cy="1860"/>
            </a:xfrm>
          </p:grpSpPr>
          <p:sp>
            <p:nvSpPr>
              <p:cNvPr id="62471" name="等腰三角形 17416"/>
              <p:cNvSpPr>
                <a:spLocks noChangeArrowheads="1"/>
              </p:cNvSpPr>
              <p:nvPr/>
            </p:nvSpPr>
            <p:spPr bwMode="auto">
              <a:xfrm>
                <a:off x="278" y="307"/>
                <a:ext cx="1336" cy="1352"/>
              </a:xfrm>
              <a:prstGeom prst="triangle">
                <a:avLst>
                  <a:gd name="adj" fmla="val 50000"/>
                </a:avLst>
              </a:prstGeom>
              <a:noFill/>
              <a:ln w="2857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sz="100" b="1">
                  <a:latin typeface="+mn-lt"/>
                </a:endParaRPr>
              </a:p>
            </p:txBody>
          </p:sp>
          <p:sp>
            <p:nvSpPr>
              <p:cNvPr id="62472" name="矩形 17417"/>
              <p:cNvSpPr>
                <a:spLocks noChangeArrowheads="1"/>
              </p:cNvSpPr>
              <p:nvPr/>
            </p:nvSpPr>
            <p:spPr bwMode="auto">
              <a:xfrm>
                <a:off x="613" y="112"/>
                <a:ext cx="291" cy="3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100" b="1" i="1" dirty="0">
                    <a:solidFill>
                      <a:srgbClr val="000000"/>
                    </a:solidFill>
                    <a:latin typeface="+mn-lt"/>
                  </a:rPr>
                  <a:t>P</a:t>
                </a:r>
                <a:endParaRPr lang="zh-CN" altLang="en-US" sz="2100" b="1" i="1" dirty="0">
                  <a:solidFill>
                    <a:srgbClr val="000000"/>
                  </a:solidFill>
                  <a:latin typeface="+mn-lt"/>
                  <a:cs typeface="Times New Roman" panose="02020603050405020304" pitchFamily="18" charset="0"/>
                </a:endParaRPr>
              </a:p>
            </p:txBody>
          </p:sp>
          <p:sp>
            <p:nvSpPr>
              <p:cNvPr id="62473" name="矩形 17418"/>
              <p:cNvSpPr>
                <a:spLocks noChangeArrowheads="1"/>
              </p:cNvSpPr>
              <p:nvPr/>
            </p:nvSpPr>
            <p:spPr bwMode="auto">
              <a:xfrm>
                <a:off x="0" y="1480"/>
                <a:ext cx="306" cy="3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100" b="1" i="1">
                    <a:solidFill>
                      <a:srgbClr val="000000"/>
                    </a:solidFill>
                    <a:latin typeface="+mn-lt"/>
                  </a:rPr>
                  <a:t>A</a:t>
                </a:r>
                <a:endParaRPr lang="zh-CN" altLang="en-US" sz="2100" b="1" i="1">
                  <a:solidFill>
                    <a:srgbClr val="000000"/>
                  </a:solidFill>
                  <a:latin typeface="+mn-lt"/>
                  <a:cs typeface="Times New Roman" panose="02020603050405020304" pitchFamily="18" charset="0"/>
                </a:endParaRPr>
              </a:p>
            </p:txBody>
          </p:sp>
          <p:sp>
            <p:nvSpPr>
              <p:cNvPr id="62474" name="矩形 17419"/>
              <p:cNvSpPr>
                <a:spLocks noChangeArrowheads="1"/>
              </p:cNvSpPr>
              <p:nvPr/>
            </p:nvSpPr>
            <p:spPr bwMode="auto">
              <a:xfrm>
                <a:off x="1622" y="1496"/>
                <a:ext cx="362" cy="3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100" b="1" i="1">
                    <a:solidFill>
                      <a:srgbClr val="000000"/>
                    </a:solidFill>
                    <a:latin typeface="+mn-lt"/>
                  </a:rPr>
                  <a:t>B </a:t>
                </a:r>
                <a:endParaRPr lang="zh-CN" altLang="en-US" sz="2100" b="1" i="1">
                  <a:solidFill>
                    <a:srgbClr val="000000"/>
                  </a:solidFill>
                  <a:latin typeface="+mn-lt"/>
                  <a:cs typeface="Times New Roman" panose="02020603050405020304" pitchFamily="18" charset="0"/>
                </a:endParaRPr>
              </a:p>
            </p:txBody>
          </p:sp>
          <p:sp>
            <p:nvSpPr>
              <p:cNvPr id="62475" name="直接连接符 17420"/>
              <p:cNvSpPr>
                <a:spLocks noChangeShapeType="1"/>
              </p:cNvSpPr>
              <p:nvPr/>
            </p:nvSpPr>
            <p:spPr bwMode="auto">
              <a:xfrm flipH="1">
                <a:off x="942" y="48"/>
                <a:ext cx="1" cy="186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latin typeface="+mn-lt"/>
                </a:endParaRPr>
              </a:p>
            </p:txBody>
          </p:sp>
          <p:sp>
            <p:nvSpPr>
              <p:cNvPr id="62476" name="矩形 17421"/>
              <p:cNvSpPr>
                <a:spLocks noChangeArrowheads="1"/>
              </p:cNvSpPr>
              <p:nvPr/>
            </p:nvSpPr>
            <p:spPr bwMode="auto">
              <a:xfrm>
                <a:off x="942" y="1555"/>
                <a:ext cx="104" cy="104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sz="100" b="1">
                  <a:latin typeface="+mn-lt"/>
                </a:endParaRPr>
              </a:p>
            </p:txBody>
          </p:sp>
        </p:grpSp>
        <p:sp>
          <p:nvSpPr>
            <p:cNvPr id="62477" name="矩形 17422"/>
            <p:cNvSpPr>
              <a:spLocks noChangeArrowheads="1"/>
            </p:cNvSpPr>
            <p:nvPr/>
          </p:nvSpPr>
          <p:spPr bwMode="auto">
            <a:xfrm>
              <a:off x="687" y="1659"/>
              <a:ext cx="359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solidFill>
                    <a:srgbClr val="000000"/>
                  </a:solidFill>
                  <a:latin typeface="+mn-lt"/>
                </a:rPr>
                <a:t>C </a:t>
              </a:r>
              <a:endParaRPr lang="zh-CN" altLang="en-US" sz="2100" b="1" i="1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</p:grpSp>
      <p:sp>
        <p:nvSpPr>
          <p:cNvPr id="62482" name="文本框 1"/>
          <p:cNvSpPr txBox="1">
            <a:spLocks noChangeArrowheads="1"/>
          </p:cNvSpPr>
          <p:nvPr/>
        </p:nvSpPr>
        <p:spPr bwMode="auto">
          <a:xfrm>
            <a:off x="6856389" y="1746548"/>
            <a:ext cx="3365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b="1" i="1" dirty="0">
                <a:latin typeface="+mn-lt"/>
                <a:ea typeface="黑体" panose="02010609060101010101" pitchFamily="2" charset="-122"/>
              </a:rPr>
              <a:t>l</a:t>
            </a:r>
            <a:endParaRPr lang="en-US" altLang="zh-CN" b="1" i="1" dirty="0">
              <a:latin typeface="+mn-lt"/>
              <a:ea typeface="黑体" panose="02010609060101010101" pitchFamily="2" charset="-122"/>
            </a:endParaRPr>
          </a:p>
        </p:txBody>
      </p:sp>
      <p:grpSp>
        <p:nvGrpSpPr>
          <p:cNvPr id="20" name="组合 3"/>
          <p:cNvGrpSpPr/>
          <p:nvPr/>
        </p:nvGrpSpPr>
        <p:grpSpPr bwMode="auto">
          <a:xfrm>
            <a:off x="22225" y="-60325"/>
            <a:ext cx="2006600" cy="478473"/>
            <a:chOff x="248" y="40"/>
            <a:chExt cx="3160" cy="753"/>
          </a:xfrm>
        </p:grpSpPr>
        <p:cxnSp>
          <p:nvCxnSpPr>
            <p:cNvPr id="21" name="直线连接符 13"/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文本框 15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latin typeface="+mn-lt"/>
                </a:rPr>
                <a:t>探究新知</a:t>
              </a:r>
              <a:endParaRPr lang="zh-CN" altLang="en-US" dirty="0">
                <a:latin typeface="+mn-lt"/>
              </a:endParaRPr>
            </a:p>
          </p:txBody>
        </p:sp>
        <p:sp>
          <p:nvSpPr>
            <p:cNvPr id="23" name="Freeform 74"/>
            <p:cNvSpPr>
              <a:spLocks noChangeAspect="1" noEditPoints="1"/>
            </p:cNvSpPr>
            <p:nvPr/>
          </p:nvSpPr>
          <p:spPr bwMode="auto">
            <a:xfrm>
              <a:off x="323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750570" y="704074"/>
            <a:ext cx="1133475" cy="523458"/>
          </a:xfrm>
          <a:prstGeom prst="rect">
            <a:avLst/>
          </a:prstGeom>
          <a:grp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黑体" panose="02010609060101010101" pitchFamily="2" charset="-122"/>
              </a:rPr>
              <a:t>试一试：</a:t>
            </a:r>
            <a:endParaRPr kumimoji="0" lang="zh-CN" altLang="en-US" sz="2400" b="1" i="0" u="none" strike="noStrike" kern="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73" name="Rectangle 5"/>
          <p:cNvSpPr>
            <a:spLocks noChangeArrowheads="1"/>
          </p:cNvSpPr>
          <p:nvPr/>
        </p:nvSpPr>
        <p:spPr bwMode="auto">
          <a:xfrm>
            <a:off x="688974" y="1056860"/>
            <a:ext cx="8054976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例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如图，已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知：在△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中，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AC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O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是△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内一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点，且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OB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OC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，求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证：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AO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⊥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BC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</p:txBody>
      </p:sp>
      <p:pic>
        <p:nvPicPr>
          <p:cNvPr id="211974" name="Picture 6" descr="E:\四清\八上数学（人教）四清2014 教用 √黄旭（外）\A53.TIF"/>
          <p:cNvPicPr>
            <a:picLocks noChangeAspect="1" noChangeArrowheads="1"/>
          </p:cNvPicPr>
          <p:nvPr/>
        </p:nvPicPr>
        <p:blipFill>
          <a:blip r:embed="rId1" r:link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2168525"/>
            <a:ext cx="2160588" cy="207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1976" name="Rectangle 8"/>
          <p:cNvSpPr>
            <a:spLocks noChangeArrowheads="1"/>
          </p:cNvSpPr>
          <p:nvPr/>
        </p:nvSpPr>
        <p:spPr bwMode="auto">
          <a:xfrm>
            <a:off x="678181" y="2035589"/>
            <a:ext cx="5113020" cy="26130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证明：</a:t>
            </a:r>
            <a:r>
              <a:rPr lang="zh-CN" altLang="en-US" sz="2100" b="1" dirty="0">
                <a:latin typeface="+mn-lt"/>
              </a:rPr>
              <a:t>∵</a:t>
            </a:r>
            <a:r>
              <a:rPr lang="en-US" altLang="zh-CN" sz="2100" b="1" i="1" dirty="0">
                <a:latin typeface="+mn-lt"/>
              </a:rPr>
              <a:t>OB</a:t>
            </a:r>
            <a:r>
              <a:rPr lang="zh-CN" altLang="en-US" sz="2100" b="1" dirty="0">
                <a:latin typeface="+mn-lt"/>
              </a:rPr>
              <a:t>＝</a:t>
            </a:r>
            <a:r>
              <a:rPr lang="en-US" altLang="zh-CN" sz="2100" b="1" i="1" dirty="0" smtClean="0">
                <a:latin typeface="+mn-lt"/>
              </a:rPr>
              <a:t>OC</a:t>
            </a:r>
            <a:r>
              <a:rPr lang="zh-CN" altLang="en-US" sz="2100" b="1" dirty="0" smtClean="0">
                <a:latin typeface="+mn-lt"/>
              </a:rPr>
              <a:t>，</a:t>
            </a:r>
            <a:endParaRPr lang="en-US" altLang="zh-CN" sz="2100" b="1" dirty="0" smtClean="0">
              <a:latin typeface="+mn-lt"/>
            </a:endParaRPr>
          </a:p>
          <a:p>
            <a:pPr>
              <a:lnSpc>
                <a:spcPct val="130000"/>
              </a:lnSpc>
            </a:pPr>
            <a:r>
              <a:rPr lang="en-US" altLang="zh-CN" sz="2100" b="1" dirty="0">
                <a:latin typeface="+mn-lt"/>
              </a:rPr>
              <a:t> </a:t>
            </a:r>
            <a:r>
              <a:rPr lang="en-US" altLang="zh-CN" sz="2100" b="1" dirty="0" smtClean="0">
                <a:latin typeface="+mn-lt"/>
              </a:rPr>
              <a:t>            </a:t>
            </a:r>
            <a:r>
              <a:rPr lang="zh-CN" altLang="en-US" sz="2100" b="1" dirty="0" smtClean="0">
                <a:latin typeface="+mn-lt"/>
              </a:rPr>
              <a:t>∴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点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O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在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BC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的垂直平分线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上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.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             又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AB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100" b="1" i="1" dirty="0" smtClean="0">
                <a:latin typeface="+mn-lt"/>
                <a:ea typeface="仿宋" panose="02010609060101010101" pitchFamily="49" charset="-122"/>
              </a:rPr>
              <a:t>AC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en-US" altLang="zh-CN" sz="2100" b="1" dirty="0" smtClean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100" b="1" dirty="0" smtClean="0">
                <a:latin typeface="+mn-lt"/>
              </a:rPr>
              <a:t>             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∴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点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在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BC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的垂直平分线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上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             即</a:t>
            </a:r>
            <a:r>
              <a:rPr lang="en-US" altLang="zh-CN" sz="2100" b="1" i="1" dirty="0" smtClean="0"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100" b="1" i="1" dirty="0" smtClean="0">
                <a:latin typeface="+mn-lt"/>
                <a:ea typeface="仿宋" panose="02010609060101010101" pitchFamily="49" charset="-122"/>
              </a:rPr>
              <a:t>O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均在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BC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的垂直平分线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上，        </a:t>
            </a:r>
            <a:endParaRPr lang="en-US" altLang="zh-CN" sz="2100" b="1" dirty="0" smtClean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            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∴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AO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⊥</a:t>
            </a:r>
            <a:r>
              <a:rPr lang="en-US" altLang="zh-CN" sz="2100" b="1" i="1" dirty="0" smtClean="0">
                <a:latin typeface="+mn-lt"/>
                <a:ea typeface="仿宋" panose="02010609060101010101" pitchFamily="49" charset="-122"/>
              </a:rPr>
              <a:t>BC.</a:t>
            </a:r>
            <a:endParaRPr lang="en-US" altLang="zh-CN" sz="2100" b="1" i="1" dirty="0">
              <a:latin typeface="+mn-lt"/>
              <a:ea typeface="仿宋" panose="02010609060101010101" pitchFamily="49" charset="-122"/>
            </a:endParaRPr>
          </a:p>
        </p:txBody>
      </p:sp>
      <p:grpSp>
        <p:nvGrpSpPr>
          <p:cNvPr id="18" name="组合 3"/>
          <p:cNvGrpSpPr/>
          <p:nvPr/>
        </p:nvGrpSpPr>
        <p:grpSpPr bwMode="auto">
          <a:xfrm>
            <a:off x="22225" y="-60325"/>
            <a:ext cx="2006600" cy="478473"/>
            <a:chOff x="248" y="40"/>
            <a:chExt cx="3160" cy="753"/>
          </a:xfrm>
        </p:grpSpPr>
        <p:cxnSp>
          <p:nvCxnSpPr>
            <p:cNvPr id="19" name="直线连接符 13"/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15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21" name="Freeform 74"/>
            <p:cNvSpPr>
              <a:spLocks noChangeAspect="1" noEditPoints="1"/>
            </p:cNvSpPr>
            <p:nvPr/>
          </p:nvSpPr>
          <p:spPr bwMode="auto">
            <a:xfrm>
              <a:off x="323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361645" y="563855"/>
            <a:ext cx="6495934" cy="495161"/>
            <a:chOff x="677978" y="563855"/>
            <a:chExt cx="6495934" cy="495161"/>
          </a:xfrm>
        </p:grpSpPr>
        <p:sp>
          <p:nvSpPr>
            <p:cNvPr id="63504" name="文本框 2"/>
            <p:cNvSpPr txBox="1">
              <a:spLocks noChangeArrowheads="1"/>
            </p:cNvSpPr>
            <p:nvPr/>
          </p:nvSpPr>
          <p:spPr bwMode="auto">
            <a:xfrm>
              <a:off x="2259012" y="563855"/>
              <a:ext cx="49149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4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线段垂直平分线的判定定理的应用</a:t>
              </a:r>
              <a:endPara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grpSp>
          <p:nvGrpSpPr>
            <p:cNvPr id="23" name="组合 6"/>
            <p:cNvGrpSpPr/>
            <p:nvPr/>
          </p:nvGrpSpPr>
          <p:grpSpPr bwMode="auto">
            <a:xfrm>
              <a:off x="677978" y="566576"/>
              <a:ext cx="2274656" cy="492440"/>
              <a:chOff x="418848" y="558322"/>
              <a:chExt cx="2273908" cy="492762"/>
            </a:xfrm>
          </p:grpSpPr>
          <p:grpSp>
            <p:nvGrpSpPr>
              <p:cNvPr id="24" name="组合 5"/>
              <p:cNvGrpSpPr/>
              <p:nvPr/>
            </p:nvGrpSpPr>
            <p:grpSpPr bwMode="auto">
              <a:xfrm>
                <a:off x="468723" y="591841"/>
                <a:ext cx="1417171" cy="425725"/>
                <a:chOff x="2177459" y="-557354"/>
                <a:chExt cx="1417171" cy="425725"/>
              </a:xfrm>
            </p:grpSpPr>
            <p:sp>
              <p:nvSpPr>
                <p:cNvPr id="28" name="椭圆 27"/>
                <p:cNvSpPr/>
                <p:nvPr/>
              </p:nvSpPr>
              <p:spPr>
                <a:xfrm>
                  <a:off x="2177459" y="-557354"/>
                  <a:ext cx="426897" cy="425725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b="1" dirty="0">
                    <a:solidFill>
                      <a:prstClr val="black"/>
                    </a:solidFill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29" name="椭圆 28"/>
                <p:cNvSpPr/>
                <p:nvPr/>
              </p:nvSpPr>
              <p:spPr>
                <a:xfrm>
                  <a:off x="2507550" y="-557354"/>
                  <a:ext cx="426897" cy="425725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b="1" dirty="0">
                    <a:solidFill>
                      <a:prstClr val="black"/>
                    </a:solidFill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30" name="椭圆 29"/>
                <p:cNvSpPr/>
                <p:nvPr/>
              </p:nvSpPr>
              <p:spPr>
                <a:xfrm>
                  <a:off x="2837642" y="-557354"/>
                  <a:ext cx="426897" cy="425725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b="1" dirty="0">
                    <a:solidFill>
                      <a:prstClr val="black"/>
                    </a:solidFill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31" name="椭圆 30"/>
                <p:cNvSpPr/>
                <p:nvPr/>
              </p:nvSpPr>
              <p:spPr>
                <a:xfrm>
                  <a:off x="3167733" y="-557354"/>
                  <a:ext cx="426897" cy="425725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b="1" dirty="0">
                    <a:solidFill>
                      <a:prstClr val="black"/>
                    </a:solidFill>
                    <a:ea typeface="黑体" panose="02010609060101010101" pitchFamily="2" charset="-122"/>
                  </a:endParaRPr>
                </a:p>
              </p:txBody>
            </p:sp>
          </p:grpSp>
          <p:sp>
            <p:nvSpPr>
              <p:cNvPr id="27" name="文本框 11"/>
              <p:cNvSpPr txBox="1">
                <a:spLocks noChangeArrowheads="1"/>
              </p:cNvSpPr>
              <p:nvPr/>
            </p:nvSpPr>
            <p:spPr bwMode="auto">
              <a:xfrm>
                <a:off x="418848" y="558322"/>
                <a:ext cx="2273908" cy="4927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eaLnBrk="0" hangingPunct="0"/>
                <a:r>
                  <a:rPr lang="zh-CN" altLang="en-US" sz="2600" b="1" dirty="0" smtClean="0">
                    <a:solidFill>
                      <a:prstClr val="white"/>
                    </a:solidFill>
                    <a:latin typeface="+mn-lt"/>
                  </a:rPr>
                  <a:t>素养考点</a:t>
                </a:r>
                <a:endParaRPr lang="zh-CN" altLang="en-US" sz="2600" b="1" dirty="0">
                  <a:solidFill>
                    <a:prstClr val="white"/>
                  </a:solidFill>
                  <a:latin typeface="+mn-lt"/>
                </a:endParaRPr>
              </a:p>
            </p:txBody>
          </p:sp>
        </p:grpSp>
      </p:grp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19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19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19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19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19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19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19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19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19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19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197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197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3"/>
          <p:cNvSpPr>
            <a:spLocks noChangeArrowheads="1"/>
          </p:cNvSpPr>
          <p:nvPr/>
        </p:nvSpPr>
        <p:spPr bwMode="auto">
          <a:xfrm>
            <a:off x="587057" y="600310"/>
            <a:ext cx="8014018" cy="1940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如图，已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知在△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中，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ON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是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AB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的垂直平分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线，并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且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OA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=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OC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．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  <a:p>
            <a:pPr indent="0"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求证：点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O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在 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BC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的垂直平分线上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.</a:t>
            </a:r>
            <a:endParaRPr lang="zh-CN" altLang="en-US" sz="2400" b="1" dirty="0">
              <a:solidFill>
                <a:srgbClr val="000000"/>
              </a:solidFill>
              <a:latin typeface="+mn-lt"/>
              <a:ea typeface="楷体" panose="02010609060101010101" pitchFamily="49" charset="-122"/>
            </a:endParaRPr>
          </a:p>
          <a:p>
            <a:pPr>
              <a:spcBef>
                <a:spcPct val="20000"/>
              </a:spcBef>
            </a:pPr>
            <a:endParaRPr lang="zh-CN" altLang="en-US" sz="2400" b="1" dirty="0">
              <a:solidFill>
                <a:srgbClr val="000000"/>
              </a:solidFill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" name="Group 3"/>
          <p:cNvGrpSpPr/>
          <p:nvPr/>
        </p:nvGrpSpPr>
        <p:grpSpPr bwMode="auto">
          <a:xfrm>
            <a:off x="2227263" y="2491475"/>
            <a:ext cx="2838450" cy="2168129"/>
            <a:chOff x="3495" y="73"/>
            <a:chExt cx="2016" cy="1820"/>
          </a:xfrm>
        </p:grpSpPr>
        <p:sp>
          <p:nvSpPr>
            <p:cNvPr id="64520" name="Line 4"/>
            <p:cNvSpPr>
              <a:spLocks noChangeShapeType="1"/>
            </p:cNvSpPr>
            <p:nvPr/>
          </p:nvSpPr>
          <p:spPr bwMode="auto">
            <a:xfrm flipH="1">
              <a:off x="3833" y="335"/>
              <a:ext cx="766" cy="137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 i="1">
                <a:latin typeface="+mn-lt"/>
              </a:endParaRPr>
            </a:p>
          </p:txBody>
        </p:sp>
        <p:sp>
          <p:nvSpPr>
            <p:cNvPr id="64521" name="Line 5"/>
            <p:cNvSpPr>
              <a:spLocks noChangeShapeType="1"/>
            </p:cNvSpPr>
            <p:nvPr/>
          </p:nvSpPr>
          <p:spPr bwMode="auto">
            <a:xfrm flipV="1">
              <a:off x="3831" y="1439"/>
              <a:ext cx="1488" cy="24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 i="1">
                <a:latin typeface="+mn-lt"/>
              </a:endParaRPr>
            </a:p>
          </p:txBody>
        </p:sp>
        <p:sp>
          <p:nvSpPr>
            <p:cNvPr id="64522" name="Line 6"/>
            <p:cNvSpPr>
              <a:spLocks noChangeShapeType="1"/>
            </p:cNvSpPr>
            <p:nvPr/>
          </p:nvSpPr>
          <p:spPr bwMode="auto">
            <a:xfrm>
              <a:off x="4599" y="335"/>
              <a:ext cx="720" cy="110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 i="1">
                <a:latin typeface="+mn-lt"/>
              </a:endParaRPr>
            </a:p>
          </p:txBody>
        </p:sp>
        <p:sp>
          <p:nvSpPr>
            <p:cNvPr id="64523" name="Line 7"/>
            <p:cNvSpPr>
              <a:spLocks noChangeShapeType="1"/>
            </p:cNvSpPr>
            <p:nvPr/>
          </p:nvSpPr>
          <p:spPr bwMode="auto">
            <a:xfrm>
              <a:off x="3735" y="671"/>
              <a:ext cx="864" cy="52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 i="1">
                <a:latin typeface="+mn-lt"/>
              </a:endParaRPr>
            </a:p>
          </p:txBody>
        </p:sp>
        <p:sp>
          <p:nvSpPr>
            <p:cNvPr id="64524" name="Line 8"/>
            <p:cNvSpPr>
              <a:spLocks noChangeShapeType="1"/>
            </p:cNvSpPr>
            <p:nvPr/>
          </p:nvSpPr>
          <p:spPr bwMode="auto">
            <a:xfrm>
              <a:off x="4599" y="383"/>
              <a:ext cx="0" cy="81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 i="1">
                <a:latin typeface="+mn-lt"/>
              </a:endParaRPr>
            </a:p>
          </p:txBody>
        </p:sp>
        <p:sp>
          <p:nvSpPr>
            <p:cNvPr id="64525" name="Line 9"/>
            <p:cNvSpPr>
              <a:spLocks noChangeShapeType="1"/>
            </p:cNvSpPr>
            <p:nvPr/>
          </p:nvSpPr>
          <p:spPr bwMode="auto">
            <a:xfrm>
              <a:off x="4599" y="1199"/>
              <a:ext cx="685" cy="23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 i="1">
                <a:latin typeface="+mn-lt"/>
              </a:endParaRPr>
            </a:p>
          </p:txBody>
        </p:sp>
        <p:sp>
          <p:nvSpPr>
            <p:cNvPr id="64526" name="Text Box 11"/>
            <p:cNvSpPr txBox="1">
              <a:spLocks noChangeArrowheads="1"/>
            </p:cNvSpPr>
            <p:nvPr/>
          </p:nvSpPr>
          <p:spPr bwMode="auto">
            <a:xfrm>
              <a:off x="4445" y="73"/>
              <a:ext cx="250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 dirty="0">
                  <a:latin typeface="+mn-lt"/>
                </a:rPr>
                <a:t>A</a:t>
              </a:r>
              <a:endParaRPr lang="en-US" altLang="zh-CN" b="1" i="1" dirty="0">
                <a:latin typeface="+mn-lt"/>
              </a:endParaRPr>
            </a:p>
          </p:txBody>
        </p:sp>
        <p:sp>
          <p:nvSpPr>
            <p:cNvPr id="64527" name="Text Box 12"/>
            <p:cNvSpPr txBox="1">
              <a:spLocks noChangeArrowheads="1"/>
            </p:cNvSpPr>
            <p:nvPr/>
          </p:nvSpPr>
          <p:spPr bwMode="auto">
            <a:xfrm>
              <a:off x="3639" y="1583"/>
              <a:ext cx="240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+mn-lt"/>
                </a:rPr>
                <a:t>B</a:t>
              </a:r>
              <a:endParaRPr lang="en-US" altLang="zh-CN" b="1" i="1">
                <a:latin typeface="+mn-lt"/>
              </a:endParaRPr>
            </a:p>
          </p:txBody>
        </p:sp>
        <p:sp>
          <p:nvSpPr>
            <p:cNvPr id="64528" name="Text Box 13"/>
            <p:cNvSpPr txBox="1">
              <a:spLocks noChangeArrowheads="1"/>
            </p:cNvSpPr>
            <p:nvPr/>
          </p:nvSpPr>
          <p:spPr bwMode="auto">
            <a:xfrm>
              <a:off x="5319" y="1391"/>
              <a:ext cx="192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latin typeface="+mn-lt"/>
                </a:rPr>
                <a:t>C</a:t>
              </a:r>
              <a:endParaRPr lang="en-US" altLang="zh-CN" b="1" i="1">
                <a:latin typeface="+mn-lt"/>
              </a:endParaRPr>
            </a:p>
          </p:txBody>
        </p:sp>
        <p:sp>
          <p:nvSpPr>
            <p:cNvPr id="64529" name="Text Box 14"/>
            <p:cNvSpPr txBox="1">
              <a:spLocks noChangeArrowheads="1"/>
            </p:cNvSpPr>
            <p:nvPr/>
          </p:nvSpPr>
          <p:spPr bwMode="auto">
            <a:xfrm>
              <a:off x="4551" y="1199"/>
              <a:ext cx="192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latin typeface="+mn-lt"/>
                </a:rPr>
                <a:t>O</a:t>
              </a:r>
              <a:endParaRPr lang="en-US" altLang="zh-CN" b="1" i="1">
                <a:latin typeface="+mn-lt"/>
              </a:endParaRPr>
            </a:p>
          </p:txBody>
        </p:sp>
        <p:sp>
          <p:nvSpPr>
            <p:cNvPr id="64530" name="Text Box 15"/>
            <p:cNvSpPr txBox="1">
              <a:spLocks noChangeArrowheads="1"/>
            </p:cNvSpPr>
            <p:nvPr/>
          </p:nvSpPr>
          <p:spPr bwMode="auto">
            <a:xfrm>
              <a:off x="3495" y="431"/>
              <a:ext cx="192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latin typeface="+mn-lt"/>
                </a:rPr>
                <a:t>N</a:t>
              </a:r>
              <a:endParaRPr lang="en-US" altLang="zh-CN" b="1" i="1">
                <a:latin typeface="+mn-lt"/>
              </a:endParaRPr>
            </a:p>
          </p:txBody>
        </p:sp>
      </p:grpSp>
      <p:grpSp>
        <p:nvGrpSpPr>
          <p:cNvPr id="20" name="组合 3"/>
          <p:cNvGrpSpPr/>
          <p:nvPr/>
        </p:nvGrpSpPr>
        <p:grpSpPr bwMode="auto">
          <a:xfrm>
            <a:off x="1588" y="-53975"/>
            <a:ext cx="2006600" cy="477838"/>
            <a:chOff x="248" y="40"/>
            <a:chExt cx="3160" cy="752"/>
          </a:xfrm>
        </p:grpSpPr>
        <p:cxnSp>
          <p:nvCxnSpPr>
            <p:cNvPr id="21" name="直线连接符 6"/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latin typeface="+mn-lt"/>
                </a:rPr>
                <a:t>巩固练习</a:t>
              </a:r>
              <a:endParaRPr lang="zh-CN" altLang="en-US" dirty="0">
                <a:latin typeface="+mn-lt"/>
              </a:endParaRPr>
            </a:p>
          </p:txBody>
        </p:sp>
        <p:sp>
          <p:nvSpPr>
            <p:cNvPr id="23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5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687" y="672307"/>
            <a:ext cx="598091" cy="58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Text Box 2"/>
          <p:cNvSpPr txBox="1">
            <a:spLocks noChangeArrowheads="1"/>
          </p:cNvSpPr>
          <p:nvPr/>
        </p:nvSpPr>
        <p:spPr bwMode="auto">
          <a:xfrm>
            <a:off x="531813" y="3420825"/>
            <a:ext cx="8223250" cy="859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spcBef>
                <a:spcPct val="50000"/>
              </a:spcBef>
            </a:pP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∴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点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O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在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BC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的垂直平分线上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.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（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到一条线段的两个端点距离相等的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点，在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这条线段的垂直平分线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上）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65539" name="Line 4"/>
          <p:cNvSpPr>
            <a:spLocks noChangeShapeType="1"/>
          </p:cNvSpPr>
          <p:nvPr/>
        </p:nvSpPr>
        <p:spPr bwMode="auto">
          <a:xfrm flipH="1">
            <a:off x="6196806" y="1234225"/>
            <a:ext cx="912019" cy="163204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 i="1">
              <a:latin typeface="+mn-lt"/>
            </a:endParaRPr>
          </a:p>
        </p:txBody>
      </p:sp>
      <p:sp>
        <p:nvSpPr>
          <p:cNvPr id="65540" name="Line 5"/>
          <p:cNvSpPr>
            <a:spLocks noChangeShapeType="1"/>
          </p:cNvSpPr>
          <p:nvPr/>
        </p:nvSpPr>
        <p:spPr bwMode="auto">
          <a:xfrm flipV="1">
            <a:off x="6194425" y="2548434"/>
            <a:ext cx="1771650" cy="28569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 i="1">
              <a:latin typeface="+mn-lt"/>
            </a:endParaRPr>
          </a:p>
        </p:txBody>
      </p:sp>
      <p:sp>
        <p:nvSpPr>
          <p:cNvPr id="65541" name="Line 6"/>
          <p:cNvSpPr>
            <a:spLocks noChangeShapeType="1"/>
          </p:cNvSpPr>
          <p:nvPr/>
        </p:nvSpPr>
        <p:spPr bwMode="auto">
          <a:xfrm>
            <a:off x="7108825" y="1234225"/>
            <a:ext cx="857250" cy="1314209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 i="1">
              <a:latin typeface="+mn-lt"/>
            </a:endParaRPr>
          </a:p>
        </p:txBody>
      </p:sp>
      <p:sp>
        <p:nvSpPr>
          <p:cNvPr id="65542" name="Line 7"/>
          <p:cNvSpPr>
            <a:spLocks noChangeShapeType="1"/>
          </p:cNvSpPr>
          <p:nvPr/>
        </p:nvSpPr>
        <p:spPr bwMode="auto">
          <a:xfrm>
            <a:off x="6080125" y="1634201"/>
            <a:ext cx="1028700" cy="62853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 i="1">
              <a:latin typeface="+mn-lt"/>
            </a:endParaRPr>
          </a:p>
        </p:txBody>
      </p:sp>
      <p:sp>
        <p:nvSpPr>
          <p:cNvPr id="65543" name="Line 8"/>
          <p:cNvSpPr>
            <a:spLocks noChangeShapeType="1"/>
          </p:cNvSpPr>
          <p:nvPr/>
        </p:nvSpPr>
        <p:spPr bwMode="auto">
          <a:xfrm>
            <a:off x="7108825" y="1291364"/>
            <a:ext cx="0" cy="97137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 i="1">
              <a:latin typeface="+mn-lt"/>
            </a:endParaRPr>
          </a:p>
        </p:txBody>
      </p:sp>
      <p:sp>
        <p:nvSpPr>
          <p:cNvPr id="65544" name="Line 9"/>
          <p:cNvSpPr>
            <a:spLocks noChangeShapeType="1"/>
          </p:cNvSpPr>
          <p:nvPr/>
        </p:nvSpPr>
        <p:spPr bwMode="auto">
          <a:xfrm>
            <a:off x="7108825" y="2262736"/>
            <a:ext cx="815578" cy="279746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 i="1">
              <a:latin typeface="+mn-lt"/>
            </a:endParaRPr>
          </a:p>
        </p:txBody>
      </p:sp>
      <p:sp>
        <p:nvSpPr>
          <p:cNvPr id="65545" name="Line 10"/>
          <p:cNvSpPr>
            <a:spLocks noChangeShapeType="1"/>
          </p:cNvSpPr>
          <p:nvPr/>
        </p:nvSpPr>
        <p:spPr bwMode="auto">
          <a:xfrm flipH="1">
            <a:off x="6194425" y="2262736"/>
            <a:ext cx="914400" cy="571395"/>
          </a:xfrm>
          <a:prstGeom prst="line">
            <a:avLst/>
          </a:prstGeom>
          <a:noFill/>
          <a:ln w="28575">
            <a:solidFill>
              <a:srgbClr val="FF000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 i="1">
              <a:latin typeface="+mn-lt"/>
            </a:endParaRPr>
          </a:p>
        </p:txBody>
      </p:sp>
      <p:sp>
        <p:nvSpPr>
          <p:cNvPr id="65546" name="Text Box 11"/>
          <p:cNvSpPr txBox="1">
            <a:spLocks noChangeArrowheads="1"/>
          </p:cNvSpPr>
          <p:nvPr/>
        </p:nvSpPr>
        <p:spPr bwMode="auto">
          <a:xfrm>
            <a:off x="6925469" y="922338"/>
            <a:ext cx="351234" cy="369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i="1">
                <a:latin typeface="+mn-lt"/>
              </a:rPr>
              <a:t>A</a:t>
            </a:r>
            <a:endParaRPr lang="en-US" altLang="zh-CN" b="1" i="1">
              <a:latin typeface="+mn-lt"/>
            </a:endParaRPr>
          </a:p>
        </p:txBody>
      </p:sp>
      <p:sp>
        <p:nvSpPr>
          <p:cNvPr id="65547" name="Text Box 12"/>
          <p:cNvSpPr txBox="1">
            <a:spLocks noChangeArrowheads="1"/>
          </p:cNvSpPr>
          <p:nvPr/>
        </p:nvSpPr>
        <p:spPr bwMode="auto">
          <a:xfrm>
            <a:off x="5965825" y="2719852"/>
            <a:ext cx="335756" cy="36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i="1">
                <a:latin typeface="+mn-lt"/>
              </a:rPr>
              <a:t>B</a:t>
            </a:r>
            <a:endParaRPr lang="en-US" altLang="zh-CN" b="1" i="1">
              <a:latin typeface="+mn-lt"/>
            </a:endParaRPr>
          </a:p>
        </p:txBody>
      </p:sp>
      <p:sp>
        <p:nvSpPr>
          <p:cNvPr id="65548" name="Text Box 13"/>
          <p:cNvSpPr txBox="1">
            <a:spLocks noChangeArrowheads="1"/>
          </p:cNvSpPr>
          <p:nvPr/>
        </p:nvSpPr>
        <p:spPr bwMode="auto">
          <a:xfrm>
            <a:off x="7966075" y="2491294"/>
            <a:ext cx="228600" cy="36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i="1">
                <a:latin typeface="+mn-lt"/>
              </a:rPr>
              <a:t>C</a:t>
            </a:r>
            <a:endParaRPr lang="en-US" altLang="zh-CN" b="1" i="1">
              <a:latin typeface="+mn-lt"/>
            </a:endParaRPr>
          </a:p>
        </p:txBody>
      </p:sp>
      <p:sp>
        <p:nvSpPr>
          <p:cNvPr id="65549" name="Text Box 14"/>
          <p:cNvSpPr txBox="1">
            <a:spLocks noChangeArrowheads="1"/>
          </p:cNvSpPr>
          <p:nvPr/>
        </p:nvSpPr>
        <p:spPr bwMode="auto">
          <a:xfrm>
            <a:off x="7051675" y="2262736"/>
            <a:ext cx="228600" cy="36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i="1">
                <a:latin typeface="+mn-lt"/>
              </a:rPr>
              <a:t>O</a:t>
            </a:r>
            <a:endParaRPr lang="en-US" altLang="zh-CN" b="1" i="1">
              <a:latin typeface="+mn-lt"/>
            </a:endParaRPr>
          </a:p>
        </p:txBody>
      </p:sp>
      <p:sp>
        <p:nvSpPr>
          <p:cNvPr id="65550" name="Text Box 15"/>
          <p:cNvSpPr txBox="1">
            <a:spLocks noChangeArrowheads="1"/>
          </p:cNvSpPr>
          <p:nvPr/>
        </p:nvSpPr>
        <p:spPr bwMode="auto">
          <a:xfrm>
            <a:off x="5794375" y="1348504"/>
            <a:ext cx="228600" cy="36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i="1">
                <a:latin typeface="+mn-lt"/>
              </a:rPr>
              <a:t>N</a:t>
            </a:r>
            <a:endParaRPr lang="en-US" altLang="zh-CN" b="1" i="1">
              <a:latin typeface="+mn-lt"/>
            </a:endParaRPr>
          </a:p>
        </p:txBody>
      </p:sp>
      <p:sp>
        <p:nvSpPr>
          <p:cNvPr id="77840" name="Rectangle 16"/>
          <p:cNvSpPr>
            <a:spLocks noChangeArrowheads="1"/>
          </p:cNvSpPr>
          <p:nvPr/>
        </p:nvSpPr>
        <p:spPr bwMode="auto">
          <a:xfrm>
            <a:off x="531813" y="666518"/>
            <a:ext cx="1980029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证明：</a:t>
            </a:r>
            <a:r>
              <a:rPr lang="zh-CN" altLang="en-US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连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接</a:t>
            </a:r>
            <a:r>
              <a:rPr lang="en-US" altLang="zh-CN" sz="2100" b="1" i="1" dirty="0" smtClean="0">
                <a:latin typeface="+mn-lt"/>
              </a:rPr>
              <a:t>OB</a:t>
            </a:r>
            <a:r>
              <a:rPr lang="en-US" altLang="zh-CN" sz="2100" b="1" dirty="0">
                <a:latin typeface="+mn-lt"/>
              </a:rPr>
              <a:t>.</a:t>
            </a:r>
            <a:endParaRPr lang="en-US" altLang="zh-CN" sz="2100" b="1" dirty="0">
              <a:latin typeface="+mn-lt"/>
            </a:endParaRPr>
          </a:p>
        </p:txBody>
      </p:sp>
      <p:sp>
        <p:nvSpPr>
          <p:cNvPr id="77841" name="Rectangle 17"/>
          <p:cNvSpPr>
            <a:spLocks noChangeArrowheads="1"/>
          </p:cNvSpPr>
          <p:nvPr/>
        </p:nvSpPr>
        <p:spPr bwMode="auto">
          <a:xfrm>
            <a:off x="531813" y="1155471"/>
            <a:ext cx="4427538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∵ 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ON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是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AB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的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垂直平分线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,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（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已知）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77842" name="Rectangle 18"/>
          <p:cNvSpPr>
            <a:spLocks noChangeArrowheads="1"/>
          </p:cNvSpPr>
          <p:nvPr/>
        </p:nvSpPr>
        <p:spPr bwMode="auto">
          <a:xfrm>
            <a:off x="531813" y="1584994"/>
            <a:ext cx="4630739" cy="90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spcBef>
                <a:spcPct val="50000"/>
              </a:spcBef>
            </a:pP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∴ 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OA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OB.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（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线段的垂直平分线上的点到这条线段的两个端点的距离相等）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77843" name="Rectangle 19"/>
          <p:cNvSpPr>
            <a:spLocks noChangeArrowheads="1"/>
          </p:cNvSpPr>
          <p:nvPr/>
        </p:nvSpPr>
        <p:spPr bwMode="auto">
          <a:xfrm>
            <a:off x="531813" y="2506187"/>
            <a:ext cx="275590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∵ </a:t>
            </a:r>
            <a:r>
              <a:rPr lang="en-US" altLang="zh-CN" sz="2100" b="1" i="1" dirty="0" smtClean="0">
                <a:latin typeface="+mn-lt"/>
                <a:ea typeface="仿宋" panose="02010609060101010101" pitchFamily="49" charset="-122"/>
              </a:rPr>
              <a:t>OA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=</a:t>
            </a:r>
            <a:r>
              <a:rPr lang="en-US" altLang="zh-CN" sz="2100" b="1" i="1" dirty="0" smtClean="0">
                <a:latin typeface="+mn-lt"/>
                <a:ea typeface="仿宋" panose="02010609060101010101" pitchFamily="49" charset="-122"/>
              </a:rPr>
              <a:t>OC,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（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已知）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77844" name="Rectangle 20"/>
          <p:cNvSpPr>
            <a:spLocks noChangeArrowheads="1"/>
          </p:cNvSpPr>
          <p:nvPr/>
        </p:nvSpPr>
        <p:spPr bwMode="auto">
          <a:xfrm>
            <a:off x="531813" y="2992200"/>
            <a:ext cx="3403600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∴ 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OB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OC.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（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等量代换）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</p:txBody>
      </p:sp>
      <p:grpSp>
        <p:nvGrpSpPr>
          <p:cNvPr id="25" name="组合 3"/>
          <p:cNvGrpSpPr/>
          <p:nvPr/>
        </p:nvGrpSpPr>
        <p:grpSpPr bwMode="auto">
          <a:xfrm>
            <a:off x="1588" y="-53975"/>
            <a:ext cx="2006600" cy="477838"/>
            <a:chOff x="248" y="40"/>
            <a:chExt cx="3160" cy="752"/>
          </a:xfrm>
        </p:grpSpPr>
        <p:cxnSp>
          <p:nvCxnSpPr>
            <p:cNvPr id="26" name="直线连接符 6"/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latin typeface="+mn-lt"/>
                </a:rPr>
                <a:t>巩固练习</a:t>
              </a:r>
              <a:endParaRPr lang="zh-CN" altLang="en-US" dirty="0">
                <a:latin typeface="+mn-lt"/>
              </a:endParaRPr>
            </a:p>
          </p:txBody>
        </p:sp>
        <p:sp>
          <p:nvSpPr>
            <p:cNvPr id="28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5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78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78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5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78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78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7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7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7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7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7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7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78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78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6" grpId="0"/>
      <p:bldP spid="65545" grpId="0" animBg="1"/>
      <p:bldP spid="77840" grpId="0"/>
      <p:bldP spid="77841" grpId="0"/>
      <p:bldP spid="77842" grpId="0"/>
      <p:bldP spid="77843" grpId="0"/>
      <p:bldP spid="7784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3"/>
          <p:cNvSpPr>
            <a:spLocks noChangeArrowheads="1"/>
          </p:cNvSpPr>
          <p:nvPr/>
        </p:nvSpPr>
        <p:spPr bwMode="auto">
          <a:xfrm>
            <a:off x="492373" y="1166813"/>
            <a:ext cx="807133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>
              <a:lnSpc>
                <a:spcPct val="130000"/>
              </a:lnSpc>
              <a:spcBef>
                <a:spcPct val="2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　　如何用尺规作图的方法经过直线外一点作已知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直线的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垂线？</a:t>
            </a:r>
            <a:endParaRPr lang="zh-CN" altLang="en-US" sz="2400" b="1" dirty="0">
              <a:solidFill>
                <a:srgbClr val="000000"/>
              </a:solidFill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6564" name="任意多边形 19466"/>
          <p:cNvSpPr>
            <a:spLocks noChangeArrowheads="1"/>
          </p:cNvSpPr>
          <p:nvPr/>
        </p:nvSpPr>
        <p:spPr bwMode="auto">
          <a:xfrm>
            <a:off x="7320995" y="3433896"/>
            <a:ext cx="495210" cy="497800"/>
          </a:xfrm>
          <a:custGeom>
            <a:avLst/>
            <a:gdLst>
              <a:gd name="T0" fmla="*/ 3816 w 17010"/>
              <a:gd name="T1" fmla="*/ 17102 h 17102"/>
              <a:gd name="T2" fmla="*/ -1 w 17010"/>
              <a:gd name="T3" fmla="*/ 13313 h 17102"/>
              <a:gd name="T4" fmla="*/ 3816 w 17010"/>
              <a:gd name="T5" fmla="*/ 17102 h 17102"/>
              <a:gd name="T6" fmla="*/ -1 w 17010"/>
              <a:gd name="T7" fmla="*/ 13313 h 17102"/>
              <a:gd name="T8" fmla="*/ 17010 w 17010"/>
              <a:gd name="T9" fmla="*/ 0 h 17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010" h="17102" fill="none">
                <a:moveTo>
                  <a:pt x="3816" y="17102"/>
                </a:moveTo>
                <a:cubicBezTo>
                  <a:pt x="2391" y="16003"/>
                  <a:pt x="1109" y="14729"/>
                  <a:pt x="-1" y="13313"/>
                </a:cubicBezTo>
              </a:path>
              <a:path w="17010" h="17102" stroke="0">
                <a:moveTo>
                  <a:pt x="3816" y="17102"/>
                </a:moveTo>
                <a:cubicBezTo>
                  <a:pt x="2391" y="16003"/>
                  <a:pt x="1109" y="14729"/>
                  <a:pt x="-1" y="13313"/>
                </a:cubicBezTo>
                <a:lnTo>
                  <a:pt x="17010" y="0"/>
                </a:lnTo>
                <a:close/>
              </a:path>
            </a:pathLst>
          </a:custGeom>
          <a:noFill/>
          <a:ln w="9525">
            <a:solidFill>
              <a:srgbClr val="FF33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b="1">
              <a:latin typeface="+mn-lt"/>
            </a:endParaRPr>
          </a:p>
        </p:txBody>
      </p:sp>
      <p:sp>
        <p:nvSpPr>
          <p:cNvPr id="66565" name="任意多边形 19467"/>
          <p:cNvSpPr>
            <a:spLocks noChangeArrowheads="1"/>
          </p:cNvSpPr>
          <p:nvPr/>
        </p:nvSpPr>
        <p:spPr bwMode="auto">
          <a:xfrm>
            <a:off x="6944826" y="3433896"/>
            <a:ext cx="491639" cy="507327"/>
          </a:xfrm>
          <a:custGeom>
            <a:avLst/>
            <a:gdLst>
              <a:gd name="T0" fmla="*/ 16890 w 16891"/>
              <a:gd name="T1" fmla="*/ 13463 h 17426"/>
              <a:gd name="T2" fmla="*/ 12763 w 16891"/>
              <a:gd name="T3" fmla="*/ 17426 h 17426"/>
              <a:gd name="T4" fmla="*/ 16890 w 16891"/>
              <a:gd name="T5" fmla="*/ 13463 h 17426"/>
              <a:gd name="T6" fmla="*/ 12763 w 16891"/>
              <a:gd name="T7" fmla="*/ 17426 h 17426"/>
              <a:gd name="T8" fmla="*/ 0 w 16891"/>
              <a:gd name="T9" fmla="*/ 0 h 17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891" h="17426" fill="none">
                <a:moveTo>
                  <a:pt x="16890" y="13463"/>
                </a:moveTo>
                <a:cubicBezTo>
                  <a:pt x="15696" y="14959"/>
                  <a:pt x="14307" y="16293"/>
                  <a:pt x="12763" y="17426"/>
                </a:cubicBezTo>
              </a:path>
              <a:path w="16891" h="17426" stroke="0">
                <a:moveTo>
                  <a:pt x="16890" y="13463"/>
                </a:moveTo>
                <a:cubicBezTo>
                  <a:pt x="15696" y="14959"/>
                  <a:pt x="14307" y="16293"/>
                  <a:pt x="12763" y="17426"/>
                </a:cubicBezTo>
                <a:lnTo>
                  <a:pt x="0" y="0"/>
                </a:lnTo>
                <a:close/>
              </a:path>
            </a:pathLst>
          </a:custGeom>
          <a:noFill/>
          <a:ln w="9525">
            <a:solidFill>
              <a:srgbClr val="FF33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b="1">
              <a:latin typeface="+mn-lt"/>
            </a:endParaRPr>
          </a:p>
        </p:txBody>
      </p:sp>
      <p:sp>
        <p:nvSpPr>
          <p:cNvPr id="66566" name="任意多边形 19468"/>
          <p:cNvSpPr>
            <a:spLocks noChangeArrowheads="1"/>
          </p:cNvSpPr>
          <p:nvPr/>
        </p:nvSpPr>
        <p:spPr bwMode="auto">
          <a:xfrm>
            <a:off x="6831737" y="2647896"/>
            <a:ext cx="1097557" cy="900327"/>
          </a:xfrm>
          <a:custGeom>
            <a:avLst/>
            <a:gdLst>
              <a:gd name="T0" fmla="*/ 26356 w 26356"/>
              <a:gd name="T1" fmla="*/ 17114 h 21600"/>
              <a:gd name="T2" fmla="*/ 13178 w 26356"/>
              <a:gd name="T3" fmla="*/ 21600 h 21600"/>
              <a:gd name="T4" fmla="*/ -1 w 26356"/>
              <a:gd name="T5" fmla="*/ 17115 h 21600"/>
              <a:gd name="T6" fmla="*/ 26356 w 26356"/>
              <a:gd name="T7" fmla="*/ 17114 h 21600"/>
              <a:gd name="T8" fmla="*/ 13178 w 26356"/>
              <a:gd name="T9" fmla="*/ 21600 h 21600"/>
              <a:gd name="T10" fmla="*/ -1 w 26356"/>
              <a:gd name="T11" fmla="*/ 17115 h 21600"/>
              <a:gd name="T12" fmla="*/ 13178 w 26356"/>
              <a:gd name="T13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356" h="21600" fill="none">
                <a:moveTo>
                  <a:pt x="26356" y="17114"/>
                </a:moveTo>
                <a:cubicBezTo>
                  <a:pt x="22710" y="19927"/>
                  <a:pt x="18139" y="21600"/>
                  <a:pt x="13178" y="21600"/>
                </a:cubicBezTo>
                <a:cubicBezTo>
                  <a:pt x="8217" y="21600"/>
                  <a:pt x="3646" y="19927"/>
                  <a:pt x="-1" y="17115"/>
                </a:cubicBezTo>
              </a:path>
              <a:path w="26356" h="21600" stroke="0">
                <a:moveTo>
                  <a:pt x="26356" y="17114"/>
                </a:moveTo>
                <a:cubicBezTo>
                  <a:pt x="22710" y="19927"/>
                  <a:pt x="18139" y="21600"/>
                  <a:pt x="13178" y="21600"/>
                </a:cubicBezTo>
                <a:cubicBezTo>
                  <a:pt x="8217" y="21600"/>
                  <a:pt x="3646" y="19927"/>
                  <a:pt x="-1" y="17115"/>
                </a:cubicBezTo>
                <a:lnTo>
                  <a:pt x="13178" y="0"/>
                </a:lnTo>
                <a:close/>
              </a:path>
            </a:pathLst>
          </a:custGeom>
          <a:noFill/>
          <a:ln w="9525">
            <a:solidFill>
              <a:srgbClr val="00B0F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b="1">
              <a:solidFill>
                <a:srgbClr val="0000FF"/>
              </a:solidFill>
              <a:latin typeface="+mn-lt"/>
            </a:endParaRPr>
          </a:p>
        </p:txBody>
      </p:sp>
      <p:sp>
        <p:nvSpPr>
          <p:cNvPr id="66567" name="直接连接符 19469"/>
          <p:cNvSpPr>
            <a:spLocks noChangeShapeType="1"/>
          </p:cNvSpPr>
          <p:nvPr/>
        </p:nvSpPr>
        <p:spPr bwMode="auto">
          <a:xfrm>
            <a:off x="6459139" y="3433896"/>
            <a:ext cx="1857038" cy="1191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latin typeface="+mn-lt"/>
            </a:endParaRPr>
          </a:p>
        </p:txBody>
      </p:sp>
      <p:sp>
        <p:nvSpPr>
          <p:cNvPr id="66568" name="直接连接符 19470"/>
          <p:cNvSpPr>
            <a:spLocks noChangeShapeType="1"/>
          </p:cNvSpPr>
          <p:nvPr/>
        </p:nvSpPr>
        <p:spPr bwMode="auto">
          <a:xfrm>
            <a:off x="7380515" y="2447823"/>
            <a:ext cx="1190" cy="1507691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latin typeface="+mn-lt"/>
            </a:endParaRPr>
          </a:p>
        </p:txBody>
      </p:sp>
      <p:sp>
        <p:nvSpPr>
          <p:cNvPr id="66569" name="椭圆 19471"/>
          <p:cNvSpPr>
            <a:spLocks noChangeArrowheads="1"/>
          </p:cNvSpPr>
          <p:nvPr/>
        </p:nvSpPr>
        <p:spPr bwMode="auto">
          <a:xfrm>
            <a:off x="7366230" y="2633605"/>
            <a:ext cx="35712" cy="35727"/>
          </a:xfrm>
          <a:prstGeom prst="ellipse">
            <a:avLst/>
          </a:prstGeom>
          <a:solidFill>
            <a:srgbClr val="000000"/>
          </a:solidFill>
          <a:ln w="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 sz="100" b="1">
              <a:latin typeface="+mn-lt"/>
            </a:endParaRPr>
          </a:p>
        </p:txBody>
      </p:sp>
      <p:sp>
        <p:nvSpPr>
          <p:cNvPr id="66570" name="椭圆 19472"/>
          <p:cNvSpPr>
            <a:spLocks noChangeArrowheads="1"/>
          </p:cNvSpPr>
          <p:nvPr/>
        </p:nvSpPr>
        <p:spPr bwMode="auto">
          <a:xfrm>
            <a:off x="7037677" y="3469623"/>
            <a:ext cx="35712" cy="35727"/>
          </a:xfrm>
          <a:prstGeom prst="ellipse">
            <a:avLst/>
          </a:prstGeom>
          <a:solidFill>
            <a:srgbClr val="000000"/>
          </a:solidFill>
          <a:ln w="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 sz="100" b="1">
              <a:latin typeface="+mn-lt"/>
            </a:endParaRPr>
          </a:p>
        </p:txBody>
      </p:sp>
      <p:sp>
        <p:nvSpPr>
          <p:cNvPr id="66571" name="矩形 19473"/>
          <p:cNvSpPr>
            <a:spLocks noChangeArrowheads="1"/>
          </p:cNvSpPr>
          <p:nvPr/>
        </p:nvSpPr>
        <p:spPr bwMode="auto">
          <a:xfrm>
            <a:off x="7063866" y="2487123"/>
            <a:ext cx="360694" cy="414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>
                <a:solidFill>
                  <a:srgbClr val="000000"/>
                </a:solidFill>
                <a:latin typeface="+mn-lt"/>
              </a:rPr>
              <a:t>C</a:t>
            </a:r>
            <a:endParaRPr lang="zh-CN" altLang="en-US" sz="2100" b="1" i="1">
              <a:solidFill>
                <a:srgbClr val="000000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66572" name="矩形 19474"/>
          <p:cNvSpPr>
            <a:spLocks noChangeArrowheads="1"/>
          </p:cNvSpPr>
          <p:nvPr/>
        </p:nvSpPr>
        <p:spPr bwMode="auto">
          <a:xfrm>
            <a:off x="6273435" y="3401741"/>
            <a:ext cx="364202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>
                <a:solidFill>
                  <a:srgbClr val="000000"/>
                </a:solidFill>
                <a:latin typeface="+mn-lt"/>
              </a:rPr>
              <a:t>A</a:t>
            </a:r>
            <a:endParaRPr lang="zh-CN" altLang="en-US" sz="2100" b="1" i="1">
              <a:solidFill>
                <a:srgbClr val="000000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66573" name="矩形 19475"/>
          <p:cNvSpPr>
            <a:spLocks noChangeArrowheads="1"/>
          </p:cNvSpPr>
          <p:nvPr/>
        </p:nvSpPr>
        <p:spPr bwMode="auto">
          <a:xfrm>
            <a:off x="8111426" y="3420796"/>
            <a:ext cx="364202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>
                <a:solidFill>
                  <a:srgbClr val="000000"/>
                </a:solidFill>
                <a:latin typeface="+mn-lt"/>
              </a:rPr>
              <a:t>B</a:t>
            </a:r>
            <a:endParaRPr lang="zh-CN" altLang="en-US" sz="2100" b="1" i="1">
              <a:solidFill>
                <a:srgbClr val="000000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66574" name="矩形 19476"/>
          <p:cNvSpPr>
            <a:spLocks noChangeArrowheads="1"/>
          </p:cNvSpPr>
          <p:nvPr/>
        </p:nvSpPr>
        <p:spPr bwMode="auto">
          <a:xfrm>
            <a:off x="6701982" y="3049232"/>
            <a:ext cx="374979" cy="414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 dirty="0">
                <a:solidFill>
                  <a:srgbClr val="000000"/>
                </a:solidFill>
                <a:latin typeface="+mn-lt"/>
              </a:rPr>
              <a:t>D</a:t>
            </a:r>
            <a:endParaRPr lang="zh-CN" altLang="en-US" sz="2100" b="1" i="1" dirty="0">
              <a:solidFill>
                <a:srgbClr val="000000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66575" name="矩形 19477"/>
          <p:cNvSpPr>
            <a:spLocks noChangeArrowheads="1"/>
          </p:cNvSpPr>
          <p:nvPr/>
        </p:nvSpPr>
        <p:spPr bwMode="auto">
          <a:xfrm>
            <a:off x="6901971" y="3439850"/>
            <a:ext cx="360694" cy="414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 dirty="0">
                <a:solidFill>
                  <a:srgbClr val="000000"/>
                </a:solidFill>
                <a:latin typeface="+mn-lt"/>
              </a:rPr>
              <a:t>K</a:t>
            </a:r>
            <a:endParaRPr lang="zh-CN" altLang="en-US" sz="2100" b="1" i="1" dirty="0">
              <a:solidFill>
                <a:srgbClr val="000000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66576" name="矩形 19478"/>
          <p:cNvSpPr>
            <a:spLocks noChangeArrowheads="1"/>
          </p:cNvSpPr>
          <p:nvPr/>
        </p:nvSpPr>
        <p:spPr bwMode="auto">
          <a:xfrm>
            <a:off x="7378134" y="3697087"/>
            <a:ext cx="364202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 dirty="0">
                <a:solidFill>
                  <a:srgbClr val="000000"/>
                </a:solidFill>
                <a:latin typeface="+mn-lt"/>
              </a:rPr>
              <a:t>F</a:t>
            </a:r>
            <a:endParaRPr lang="zh-CN" altLang="en-US" sz="2100" b="1" i="1" dirty="0">
              <a:solidFill>
                <a:srgbClr val="000000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66577" name="矩形 19479"/>
          <p:cNvSpPr>
            <a:spLocks noChangeArrowheads="1"/>
          </p:cNvSpPr>
          <p:nvPr/>
        </p:nvSpPr>
        <p:spPr bwMode="auto">
          <a:xfrm>
            <a:off x="7644786" y="3115923"/>
            <a:ext cx="364202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>
                <a:solidFill>
                  <a:srgbClr val="000000"/>
                </a:solidFill>
                <a:latin typeface="+mn-lt"/>
              </a:rPr>
              <a:t>E</a:t>
            </a:r>
            <a:endParaRPr lang="zh-CN" altLang="en-US" sz="2100" b="1" i="1">
              <a:solidFill>
                <a:srgbClr val="000000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66587" name="文本框 3"/>
          <p:cNvSpPr txBox="1">
            <a:spLocks noChangeArrowheads="1"/>
          </p:cNvSpPr>
          <p:nvPr/>
        </p:nvSpPr>
        <p:spPr bwMode="auto">
          <a:xfrm>
            <a:off x="334231" y="2152884"/>
            <a:ext cx="916037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 dirty="0">
                <a:solidFill>
                  <a:srgbClr val="0000FF"/>
                </a:solidFill>
                <a:latin typeface="+mn-lt"/>
              </a:rPr>
              <a:t>作法：</a:t>
            </a:r>
            <a:endParaRPr lang="zh-CN" altLang="en-US" sz="2000" b="1" dirty="0">
              <a:solidFill>
                <a:srgbClr val="0000FF"/>
              </a:solidFill>
              <a:latin typeface="+mn-lt"/>
            </a:endParaRPr>
          </a:p>
        </p:txBody>
      </p:sp>
      <p:sp>
        <p:nvSpPr>
          <p:cNvPr id="66588" name="文本框 4"/>
          <p:cNvSpPr txBox="1">
            <a:spLocks noChangeArrowheads="1"/>
          </p:cNvSpPr>
          <p:nvPr/>
        </p:nvSpPr>
        <p:spPr bwMode="auto">
          <a:xfrm>
            <a:off x="948516" y="2173845"/>
            <a:ext cx="654248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+mn-lt"/>
              </a:rPr>
              <a:t>（</a:t>
            </a:r>
            <a:r>
              <a:rPr lang="en-US" altLang="zh-CN" sz="2000" b="1" dirty="0">
                <a:latin typeface="+mn-lt"/>
              </a:rPr>
              <a:t>1</a:t>
            </a:r>
            <a:r>
              <a:rPr lang="zh-CN" altLang="en-US" sz="2000" b="1" dirty="0">
                <a:latin typeface="+mn-lt"/>
              </a:rPr>
              <a:t>）任意取一点</a:t>
            </a:r>
            <a:r>
              <a:rPr lang="en-US" altLang="zh-CN" sz="2000" b="1" i="1" dirty="0" smtClean="0">
                <a:latin typeface="+mn-lt"/>
              </a:rPr>
              <a:t>K</a:t>
            </a:r>
            <a:r>
              <a:rPr lang="zh-CN" altLang="en-US" sz="2000" b="1" dirty="0" smtClean="0">
                <a:latin typeface="+mn-lt"/>
              </a:rPr>
              <a:t>，使</a:t>
            </a:r>
            <a:r>
              <a:rPr lang="zh-CN" altLang="en-US" sz="2000" b="1" dirty="0">
                <a:latin typeface="+mn-lt"/>
              </a:rPr>
              <a:t>点</a:t>
            </a:r>
            <a:r>
              <a:rPr lang="en-US" altLang="zh-CN" sz="2000" b="1" i="1" dirty="0">
                <a:latin typeface="+mn-lt"/>
              </a:rPr>
              <a:t>K</a:t>
            </a:r>
            <a:r>
              <a:rPr lang="zh-CN" altLang="en-US" sz="2000" b="1" dirty="0">
                <a:latin typeface="+mn-lt"/>
              </a:rPr>
              <a:t>和点</a:t>
            </a:r>
            <a:r>
              <a:rPr lang="en-US" altLang="zh-CN" sz="2000" b="1" i="1" dirty="0">
                <a:latin typeface="+mn-lt"/>
              </a:rPr>
              <a:t>C</a:t>
            </a:r>
            <a:r>
              <a:rPr lang="zh-CN" altLang="en-US" sz="2000" b="1" dirty="0" smtClean="0">
                <a:latin typeface="+mn-lt"/>
              </a:rPr>
              <a:t>在</a:t>
            </a:r>
            <a:r>
              <a:rPr lang="en-US" altLang="zh-CN" sz="2000" b="1" i="1" dirty="0" smtClean="0">
                <a:latin typeface="+mn-lt"/>
              </a:rPr>
              <a:t>AB</a:t>
            </a:r>
            <a:r>
              <a:rPr lang="zh-CN" altLang="en-US" sz="2000" b="1" dirty="0">
                <a:latin typeface="+mn-lt"/>
              </a:rPr>
              <a:t>的两旁</a:t>
            </a:r>
            <a:r>
              <a:rPr lang="en-US" altLang="zh-CN" sz="2000" b="1" dirty="0">
                <a:latin typeface="+mn-lt"/>
              </a:rPr>
              <a:t>.</a:t>
            </a:r>
            <a:endParaRPr lang="en-US" altLang="zh-CN" sz="2000" b="1" dirty="0">
              <a:latin typeface="+mn-lt"/>
            </a:endParaRPr>
          </a:p>
        </p:txBody>
      </p:sp>
      <p:sp>
        <p:nvSpPr>
          <p:cNvPr id="66589" name="文本框 6"/>
          <p:cNvSpPr txBox="1">
            <a:spLocks noChangeArrowheads="1"/>
          </p:cNvSpPr>
          <p:nvPr/>
        </p:nvSpPr>
        <p:spPr bwMode="auto">
          <a:xfrm>
            <a:off x="944026" y="2564370"/>
            <a:ext cx="5887784" cy="831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latin typeface="+mn-lt"/>
              </a:rPr>
              <a:t>（</a:t>
            </a:r>
            <a:r>
              <a:rPr lang="en-US" altLang="zh-CN" sz="2000" b="1" dirty="0">
                <a:latin typeface="+mn-lt"/>
              </a:rPr>
              <a:t>2</a:t>
            </a:r>
            <a:r>
              <a:rPr lang="zh-CN" altLang="en-US" sz="2000" b="1" dirty="0">
                <a:latin typeface="+mn-lt"/>
              </a:rPr>
              <a:t>）以点</a:t>
            </a:r>
            <a:r>
              <a:rPr lang="en-US" altLang="zh-CN" sz="2000" b="1" i="1" dirty="0">
                <a:latin typeface="+mn-lt"/>
              </a:rPr>
              <a:t>C</a:t>
            </a:r>
            <a:r>
              <a:rPr lang="zh-CN" altLang="en-US" sz="2000" b="1" dirty="0">
                <a:latin typeface="+mn-lt"/>
              </a:rPr>
              <a:t>为圆</a:t>
            </a:r>
            <a:r>
              <a:rPr lang="zh-CN" altLang="en-US" sz="2000" b="1" dirty="0" smtClean="0">
                <a:latin typeface="+mn-lt"/>
              </a:rPr>
              <a:t>心，</a:t>
            </a:r>
            <a:r>
              <a:rPr lang="en-US" altLang="zh-CN" sz="2000" b="1" i="1" dirty="0" smtClean="0">
                <a:latin typeface="+mn-lt"/>
              </a:rPr>
              <a:t>CK</a:t>
            </a:r>
            <a:r>
              <a:rPr lang="zh-CN" altLang="en-US" sz="2000" b="1" dirty="0">
                <a:latin typeface="+mn-lt"/>
              </a:rPr>
              <a:t>长为半径作</a:t>
            </a:r>
            <a:r>
              <a:rPr lang="zh-CN" altLang="en-US" sz="2000" b="1" dirty="0" smtClean="0">
                <a:latin typeface="+mn-lt"/>
              </a:rPr>
              <a:t>弧，交</a:t>
            </a:r>
            <a:r>
              <a:rPr lang="en-US" altLang="zh-CN" sz="2000" b="1" i="1" dirty="0">
                <a:latin typeface="+mn-lt"/>
              </a:rPr>
              <a:t>AB</a:t>
            </a:r>
            <a:r>
              <a:rPr lang="zh-CN" altLang="en-US" sz="2000" b="1" dirty="0" smtClean="0">
                <a:latin typeface="+mn-lt"/>
              </a:rPr>
              <a:t>于点</a:t>
            </a:r>
            <a:endParaRPr lang="en-US" altLang="zh-CN" sz="2000" b="1" dirty="0" smtClean="0">
              <a:latin typeface="+mn-lt"/>
            </a:endParaRPr>
          </a:p>
          <a:p>
            <a:pPr>
              <a:lnSpc>
                <a:spcPct val="120000"/>
              </a:lnSpc>
            </a:pPr>
            <a:r>
              <a:rPr lang="en-US" altLang="zh-CN" sz="2000" b="1" i="1" dirty="0">
                <a:latin typeface="+mn-lt"/>
              </a:rPr>
              <a:t> </a:t>
            </a:r>
            <a:r>
              <a:rPr lang="en-US" altLang="zh-CN" sz="2000" b="1" i="1" dirty="0" smtClean="0">
                <a:latin typeface="+mn-lt"/>
              </a:rPr>
              <a:t>          D</a:t>
            </a:r>
            <a:r>
              <a:rPr lang="zh-CN" altLang="en-US" sz="2000" b="1" dirty="0">
                <a:latin typeface="+mn-lt"/>
              </a:rPr>
              <a:t>和</a:t>
            </a:r>
            <a:r>
              <a:rPr lang="en-US" altLang="zh-CN" sz="2000" b="1" i="1" dirty="0">
                <a:latin typeface="+mn-lt"/>
              </a:rPr>
              <a:t>E</a:t>
            </a:r>
            <a:r>
              <a:rPr lang="en-US" altLang="zh-CN" sz="2000" b="1" dirty="0">
                <a:latin typeface="+mn-lt"/>
              </a:rPr>
              <a:t>.</a:t>
            </a:r>
            <a:endParaRPr lang="en-US" altLang="zh-CN" sz="2000" b="1" dirty="0">
              <a:latin typeface="+mn-lt"/>
            </a:endParaRPr>
          </a:p>
        </p:txBody>
      </p:sp>
      <p:sp>
        <p:nvSpPr>
          <p:cNvPr id="66590" name="文本框 7"/>
          <p:cNvSpPr txBox="1">
            <a:spLocks noChangeArrowheads="1"/>
          </p:cNvSpPr>
          <p:nvPr/>
        </p:nvSpPr>
        <p:spPr bwMode="auto">
          <a:xfrm>
            <a:off x="894632" y="3240645"/>
            <a:ext cx="5480956" cy="831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latin typeface="+mn-lt"/>
              </a:rPr>
              <a:t>（</a:t>
            </a:r>
            <a:r>
              <a:rPr lang="en-US" altLang="zh-CN" sz="2000" b="1" dirty="0">
                <a:latin typeface="+mn-lt"/>
              </a:rPr>
              <a:t>3</a:t>
            </a:r>
            <a:r>
              <a:rPr lang="zh-CN" altLang="en-US" sz="2000" b="1" dirty="0">
                <a:latin typeface="+mn-lt"/>
              </a:rPr>
              <a:t>）分别以点</a:t>
            </a:r>
            <a:r>
              <a:rPr lang="en-US" altLang="zh-CN" sz="2000" b="1" i="1" dirty="0">
                <a:latin typeface="+mn-lt"/>
              </a:rPr>
              <a:t>D</a:t>
            </a:r>
            <a:r>
              <a:rPr lang="zh-CN" altLang="en-US" sz="2000" b="1" dirty="0">
                <a:latin typeface="+mn-lt"/>
              </a:rPr>
              <a:t>和点</a:t>
            </a:r>
            <a:r>
              <a:rPr lang="en-US" altLang="zh-CN" sz="2000" b="1" i="1" dirty="0">
                <a:latin typeface="+mn-lt"/>
              </a:rPr>
              <a:t>E</a:t>
            </a:r>
            <a:r>
              <a:rPr lang="zh-CN" altLang="en-US" sz="2000" b="1" dirty="0">
                <a:latin typeface="+mn-lt"/>
              </a:rPr>
              <a:t>为圆</a:t>
            </a:r>
            <a:r>
              <a:rPr lang="zh-CN" altLang="en-US" sz="2000" b="1" dirty="0" smtClean="0">
                <a:latin typeface="+mn-lt"/>
              </a:rPr>
              <a:t>心，大于</a:t>
            </a:r>
            <a:r>
              <a:rPr lang="en-US" altLang="zh-CN" sz="2000" b="1" i="1" dirty="0">
                <a:latin typeface="+mn-lt"/>
              </a:rPr>
              <a:t> </a:t>
            </a:r>
            <a:r>
              <a:rPr lang="en-US" altLang="zh-CN" sz="2000" b="1" i="1" dirty="0" smtClean="0">
                <a:latin typeface="+mn-lt"/>
              </a:rPr>
              <a:t>        </a:t>
            </a:r>
            <a:r>
              <a:rPr lang="zh-CN" altLang="en-US" sz="2000" b="1" dirty="0" smtClean="0">
                <a:latin typeface="+mn-lt"/>
              </a:rPr>
              <a:t>的长</a:t>
            </a:r>
            <a:endParaRPr lang="en-US" altLang="zh-CN" sz="2000" b="1" dirty="0" smtClean="0">
              <a:latin typeface="+mn-lt"/>
            </a:endParaRPr>
          </a:p>
          <a:p>
            <a:pPr>
              <a:lnSpc>
                <a:spcPct val="120000"/>
              </a:lnSpc>
            </a:pPr>
            <a:r>
              <a:rPr lang="en-US" altLang="zh-CN" sz="2000" b="1" dirty="0">
                <a:latin typeface="+mn-lt"/>
              </a:rPr>
              <a:t> </a:t>
            </a:r>
            <a:r>
              <a:rPr lang="en-US" altLang="zh-CN" sz="2000" b="1" dirty="0" smtClean="0">
                <a:latin typeface="+mn-lt"/>
              </a:rPr>
              <a:t>          </a:t>
            </a:r>
            <a:r>
              <a:rPr lang="zh-CN" altLang="en-US" sz="2000" b="1" dirty="0" smtClean="0">
                <a:latin typeface="+mn-lt"/>
              </a:rPr>
              <a:t>为</a:t>
            </a:r>
            <a:r>
              <a:rPr lang="zh-CN" altLang="en-US" sz="2000" b="1" dirty="0">
                <a:latin typeface="+mn-lt"/>
              </a:rPr>
              <a:t>半径作</a:t>
            </a:r>
            <a:r>
              <a:rPr lang="zh-CN" altLang="en-US" sz="2000" b="1" dirty="0" smtClean="0">
                <a:latin typeface="+mn-lt"/>
              </a:rPr>
              <a:t>弧，两</a:t>
            </a:r>
            <a:r>
              <a:rPr lang="zh-CN" altLang="en-US" sz="2000" b="1" dirty="0">
                <a:latin typeface="+mn-lt"/>
              </a:rPr>
              <a:t>弧相交于点</a:t>
            </a:r>
            <a:r>
              <a:rPr lang="en-US" altLang="zh-CN" sz="2000" b="1" i="1" dirty="0">
                <a:latin typeface="+mn-lt"/>
              </a:rPr>
              <a:t>F.</a:t>
            </a:r>
            <a:endParaRPr lang="en-US" altLang="zh-CN" sz="2000" b="1" i="1" dirty="0">
              <a:latin typeface="+mn-lt"/>
            </a:endParaRPr>
          </a:p>
        </p:txBody>
      </p:sp>
      <p:sp>
        <p:nvSpPr>
          <p:cNvPr id="66591" name="文本框 8"/>
          <p:cNvSpPr txBox="1">
            <a:spLocks noChangeArrowheads="1"/>
          </p:cNvSpPr>
          <p:nvPr/>
        </p:nvSpPr>
        <p:spPr bwMode="auto">
          <a:xfrm>
            <a:off x="876669" y="3942955"/>
            <a:ext cx="209830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latin typeface="+mn-lt"/>
              </a:rPr>
              <a:t>（</a:t>
            </a:r>
            <a:r>
              <a:rPr lang="en-US" altLang="zh-CN" sz="2000" b="1" dirty="0" smtClean="0">
                <a:latin typeface="+mn-lt"/>
              </a:rPr>
              <a:t>4</a:t>
            </a:r>
            <a:r>
              <a:rPr lang="zh-CN" altLang="en-US" sz="2000" b="1" dirty="0" smtClean="0">
                <a:latin typeface="+mn-lt"/>
              </a:rPr>
              <a:t>）作直线</a:t>
            </a:r>
            <a:r>
              <a:rPr lang="en-US" altLang="zh-CN" sz="2000" b="1" i="1" dirty="0" smtClean="0">
                <a:latin typeface="+mn-lt"/>
              </a:rPr>
              <a:t>CF</a:t>
            </a:r>
            <a:r>
              <a:rPr lang="en-US" altLang="zh-CN" sz="2000" b="1" dirty="0" smtClean="0">
                <a:latin typeface="+mn-lt"/>
              </a:rPr>
              <a:t>.</a:t>
            </a:r>
            <a:endParaRPr lang="en-US" altLang="zh-CN" sz="2000" b="1" dirty="0">
              <a:latin typeface="+mn-lt"/>
            </a:endParaRPr>
          </a:p>
        </p:txBody>
      </p:sp>
      <p:sp>
        <p:nvSpPr>
          <p:cNvPr id="66592" name="文本框 9"/>
          <p:cNvSpPr txBox="1">
            <a:spLocks noChangeArrowheads="1"/>
          </p:cNvSpPr>
          <p:nvPr/>
        </p:nvSpPr>
        <p:spPr bwMode="auto">
          <a:xfrm>
            <a:off x="999149" y="4388096"/>
            <a:ext cx="3788083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 dirty="0">
                <a:solidFill>
                  <a:srgbClr val="0000FF"/>
                </a:solidFill>
                <a:latin typeface="+mn-lt"/>
              </a:rPr>
              <a:t>直线</a:t>
            </a:r>
            <a:r>
              <a:rPr lang="en-US" altLang="zh-CN" sz="2000" b="1" i="1" dirty="0">
                <a:solidFill>
                  <a:srgbClr val="0000FF"/>
                </a:solidFill>
                <a:latin typeface="+mn-lt"/>
              </a:rPr>
              <a:t>CF</a:t>
            </a:r>
            <a:r>
              <a:rPr lang="zh-CN" altLang="en-US" sz="2000" b="1" dirty="0">
                <a:solidFill>
                  <a:srgbClr val="0000FF"/>
                </a:solidFill>
                <a:latin typeface="+mn-lt"/>
              </a:rPr>
              <a:t>就是所求作的垂线</a:t>
            </a:r>
            <a:r>
              <a:rPr lang="en-US" altLang="zh-CN" sz="2000" b="1" dirty="0">
                <a:solidFill>
                  <a:srgbClr val="0000FF"/>
                </a:solidFill>
                <a:latin typeface="+mn-lt"/>
              </a:rPr>
              <a:t>.</a:t>
            </a:r>
            <a:endParaRPr lang="en-US" altLang="zh-CN" sz="2000" b="1" dirty="0">
              <a:solidFill>
                <a:srgbClr val="0000FF"/>
              </a:solidFill>
              <a:latin typeface="+mn-lt"/>
            </a:endParaRPr>
          </a:p>
        </p:txBody>
      </p:sp>
      <p:grpSp>
        <p:nvGrpSpPr>
          <p:cNvPr id="34" name="组合 3"/>
          <p:cNvGrpSpPr/>
          <p:nvPr/>
        </p:nvGrpSpPr>
        <p:grpSpPr bwMode="auto">
          <a:xfrm>
            <a:off x="-4151" y="-60325"/>
            <a:ext cx="2006600" cy="478473"/>
            <a:chOff x="248" y="40"/>
            <a:chExt cx="3160" cy="753"/>
          </a:xfrm>
        </p:grpSpPr>
        <p:cxnSp>
          <p:nvCxnSpPr>
            <p:cNvPr id="35" name="直线连接符 13"/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文本框 15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latin typeface="+mn-lt"/>
                </a:rPr>
                <a:t>探究新知</a:t>
              </a:r>
              <a:endParaRPr lang="zh-CN" altLang="en-US" dirty="0">
                <a:latin typeface="+mn-lt"/>
              </a:endParaRPr>
            </a:p>
          </p:txBody>
        </p:sp>
        <p:sp>
          <p:nvSpPr>
            <p:cNvPr id="37" name="Freeform 74"/>
            <p:cNvSpPr>
              <a:spLocks noChangeAspect="1" noEditPoints="1"/>
            </p:cNvSpPr>
            <p:nvPr/>
          </p:nvSpPr>
          <p:spPr bwMode="auto">
            <a:xfrm>
              <a:off x="323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587312" y="595683"/>
            <a:ext cx="6211291" cy="461665"/>
            <a:chOff x="1279664" y="612775"/>
            <a:chExt cx="6211291" cy="461665"/>
          </a:xfrm>
        </p:grpSpPr>
        <p:sp>
          <p:nvSpPr>
            <p:cNvPr id="66585" name="文本框 3"/>
            <p:cNvSpPr txBox="1">
              <a:spLocks noChangeArrowheads="1"/>
            </p:cNvSpPr>
            <p:nvPr/>
          </p:nvSpPr>
          <p:spPr bwMode="auto">
            <a:xfrm>
              <a:off x="2974975" y="612775"/>
              <a:ext cx="451598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latin typeface="+mn-lt"/>
                  <a:ea typeface="黑体" panose="02010609060101010101" pitchFamily="2" charset="-122"/>
                </a:rPr>
                <a:t>过直线外一点作已知直线的垂线</a:t>
              </a:r>
              <a:endParaRPr lang="zh-CN" altLang="en-US" sz="2400" b="1" dirty="0">
                <a:latin typeface="+mn-lt"/>
                <a:ea typeface="黑体" panose="02010609060101010101" pitchFamily="2" charset="-122"/>
              </a:endParaRPr>
            </a:p>
          </p:txBody>
        </p:sp>
        <p:grpSp>
          <p:nvGrpSpPr>
            <p:cNvPr id="38" name="组合 4"/>
            <p:cNvGrpSpPr/>
            <p:nvPr/>
          </p:nvGrpSpPr>
          <p:grpSpPr bwMode="auto">
            <a:xfrm>
              <a:off x="1279664" y="644393"/>
              <a:ext cx="1685925" cy="409707"/>
              <a:chOff x="3485" y="1168"/>
              <a:chExt cx="2655" cy="647"/>
            </a:xfrm>
          </p:grpSpPr>
          <p:sp>
            <p:nvSpPr>
              <p:cNvPr id="39" name="圆角矩形 38"/>
              <p:cNvSpPr/>
              <p:nvPr/>
            </p:nvSpPr>
            <p:spPr>
              <a:xfrm>
                <a:off x="3485" y="1168"/>
                <a:ext cx="2655" cy="624"/>
              </a:xfrm>
              <a:prstGeom prst="round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2" charset="-122"/>
                </a:endParaRPr>
              </a:p>
            </p:txBody>
          </p:sp>
          <p:sp>
            <p:nvSpPr>
              <p:cNvPr id="40" name="矩形 1"/>
              <p:cNvSpPr>
                <a:spLocks noChangeArrowheads="1"/>
              </p:cNvSpPr>
              <p:nvPr/>
            </p:nvSpPr>
            <p:spPr bwMode="auto">
              <a:xfrm>
                <a:off x="3758" y="1203"/>
                <a:ext cx="2108" cy="6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zh-CN" altLang="en-US" sz="2400" dirty="0">
                    <a:solidFill>
                      <a:schemeClr val="bg1"/>
                    </a:solidFill>
                    <a:latin typeface="+mn-lt"/>
                    <a:ea typeface="黑体" panose="02010609060101010101" pitchFamily="2" charset="-122"/>
                  </a:rPr>
                  <a:t>知识点 </a:t>
                </a:r>
                <a:r>
                  <a:rPr lang="en-US" altLang="zh-CN" sz="2400" b="1" dirty="0">
                    <a:solidFill>
                      <a:schemeClr val="bg1"/>
                    </a:solidFill>
                    <a:latin typeface="+mn-lt"/>
                    <a:ea typeface="黑体" panose="02010609060101010101" pitchFamily="2" charset="-122"/>
                  </a:rPr>
                  <a:t>3</a:t>
                </a:r>
                <a:endParaRPr lang="zh-CN" altLang="en-US" sz="2400" b="1" dirty="0">
                  <a:solidFill>
                    <a:schemeClr val="bg1"/>
                  </a:solidFill>
                  <a:latin typeface="+mn-lt"/>
                  <a:ea typeface="黑体" panose="02010609060101010101" pitchFamily="2" charset="-122"/>
                </a:endParaRPr>
              </a:p>
            </p:txBody>
          </p:sp>
        </p:grpSp>
      </p:grpSp>
      <p:graphicFrame>
        <p:nvGraphicFramePr>
          <p:cNvPr id="45" name="对象 19462"/>
          <p:cNvGraphicFramePr>
            <a:graphicFrameLocks noChangeAspect="1"/>
          </p:cNvGraphicFramePr>
          <p:nvPr/>
        </p:nvGraphicFramePr>
        <p:xfrm>
          <a:off x="5042987" y="3150164"/>
          <a:ext cx="592539" cy="5925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31" name="Equation" r:id="rId1" imgW="876935" imgH="876935" progId="Equation.DSMT4">
                  <p:embed/>
                </p:oleObj>
              </mc:Choice>
              <mc:Fallback>
                <p:oleObj name="Equation" r:id="rId1" imgW="876935" imgH="876935" progId="Equation.DSMT4">
                  <p:embed/>
                  <p:pic>
                    <p:nvPicPr>
                      <p:cNvPr id="0" name="图片 820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2987" y="3150164"/>
                        <a:ext cx="592539" cy="59254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6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6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6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66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66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6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6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6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66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66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65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65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66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66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66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65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665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66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66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4" grpId="0" animBg="1"/>
      <p:bldP spid="66565" grpId="0" animBg="1"/>
      <p:bldP spid="66566" grpId="0" animBg="1"/>
      <p:bldP spid="66568" grpId="0" animBg="1"/>
      <p:bldP spid="66570" grpId="0" animBg="1"/>
      <p:bldP spid="66574" grpId="0"/>
      <p:bldP spid="66575" grpId="0"/>
      <p:bldP spid="66576" grpId="0"/>
      <p:bldP spid="66577" grpId="0"/>
      <p:bldP spid="66587" grpId="0"/>
      <p:bldP spid="66588" grpId="0"/>
      <p:bldP spid="66589" grpId="0"/>
      <p:bldP spid="66590" grpId="0"/>
      <p:bldP spid="66591" grpId="0"/>
      <p:bldP spid="6659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2"/>
          <p:cNvSpPr>
            <a:spLocks noChangeArrowheads="1"/>
          </p:cNvSpPr>
          <p:nvPr/>
        </p:nvSpPr>
        <p:spPr bwMode="auto">
          <a:xfrm>
            <a:off x="563200" y="1449302"/>
            <a:ext cx="8478249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indent="4000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>
              <a:lnSpc>
                <a:spcPct val="150000"/>
              </a:lnSpc>
              <a:spcBef>
                <a:spcPct val="2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）为什么任意取一点</a:t>
            </a:r>
            <a:r>
              <a:rPr lang="en-US" altLang="zh-CN" sz="2800" b="1" i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K </a:t>
            </a:r>
            <a:r>
              <a:rPr lang="zh-CN" altLang="en-US" sz="2800" b="1" i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en-US" sz="28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使</a:t>
            </a:r>
            <a:r>
              <a:rPr lang="zh-CN" altLang="en-US" sz="28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点</a:t>
            </a:r>
            <a:r>
              <a:rPr lang="en-US" altLang="zh-CN" sz="2800" b="1" i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K</a:t>
            </a:r>
            <a:r>
              <a:rPr lang="zh-CN" altLang="en-US" sz="28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与点</a:t>
            </a:r>
            <a:r>
              <a:rPr lang="en-US" altLang="zh-CN" sz="2800" b="1" i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C </a:t>
            </a:r>
            <a:r>
              <a:rPr lang="zh-CN" altLang="en-US" sz="28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在直线两旁？</a:t>
            </a:r>
            <a:endParaRPr lang="zh-CN" altLang="en-US" sz="2800" b="1" dirty="0">
              <a:solidFill>
                <a:srgbClr val="000000"/>
              </a:solidFill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9462" name="组合 19461"/>
          <p:cNvGrpSpPr/>
          <p:nvPr/>
        </p:nvGrpSpPr>
        <p:grpSpPr bwMode="auto">
          <a:xfrm>
            <a:off x="563200" y="2164163"/>
            <a:ext cx="7662864" cy="781052"/>
            <a:chOff x="-3" y="-72"/>
            <a:chExt cx="6436" cy="656"/>
          </a:xfrm>
        </p:grpSpPr>
        <p:graphicFrame>
          <p:nvGraphicFramePr>
            <p:cNvPr id="67587" name="对象 19462"/>
            <p:cNvGraphicFramePr>
              <a:graphicFrameLocks noChangeAspect="1"/>
            </p:cNvGraphicFramePr>
            <p:nvPr/>
          </p:nvGraphicFramePr>
          <p:xfrm>
            <a:off x="3045" y="-72"/>
            <a:ext cx="656" cy="6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7720" name="Equation" r:id="rId1" imgW="876935" imgH="876935" progId="Equation.DSMT4">
                    <p:embed/>
                  </p:oleObj>
                </mc:Choice>
                <mc:Fallback>
                  <p:oleObj name="Equation" r:id="rId1" imgW="876935" imgH="876935" progId="Equation.DSMT4">
                    <p:embed/>
                    <p:pic>
                      <p:nvPicPr>
                        <p:cNvPr id="0" name="对象 1946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045" y="-72"/>
                          <a:ext cx="656" cy="65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7588" name="矩形 19463"/>
            <p:cNvSpPr>
              <a:spLocks noChangeArrowheads="1"/>
            </p:cNvSpPr>
            <p:nvPr/>
          </p:nvSpPr>
          <p:spPr bwMode="auto">
            <a:xfrm>
              <a:off x="-3" y="-52"/>
              <a:ext cx="6436" cy="6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2800" b="1" dirty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（</a:t>
              </a:r>
              <a:r>
                <a:rPr lang="en-US" altLang="zh-CN" sz="2800" b="1" dirty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2</a:t>
              </a:r>
              <a:r>
                <a:rPr lang="zh-CN" altLang="en-US" sz="2800" b="1" dirty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）为什么要以大于 </a:t>
              </a:r>
              <a:r>
                <a:rPr lang="zh-CN" altLang="en-US" sz="2800" b="1" i="1" dirty="0" smtClean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         </a:t>
              </a:r>
              <a:r>
                <a:rPr lang="zh-CN" altLang="en-US" sz="2800" b="1" dirty="0" smtClean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的</a:t>
              </a:r>
              <a:r>
                <a:rPr lang="zh-CN" altLang="en-US" sz="2800" b="1" dirty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长为半径作弧？   </a:t>
              </a:r>
              <a:endParaRPr lang="zh-CN" altLang="en-US" sz="28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endParaRPr>
            </a:p>
          </p:txBody>
        </p:sp>
      </p:grpSp>
      <p:sp>
        <p:nvSpPr>
          <p:cNvPr id="19465" name="矩形 19464"/>
          <p:cNvSpPr>
            <a:spLocks noChangeArrowheads="1"/>
          </p:cNvSpPr>
          <p:nvPr/>
        </p:nvSpPr>
        <p:spPr bwMode="auto">
          <a:xfrm>
            <a:off x="563200" y="3018695"/>
            <a:ext cx="669600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lnSpc>
                <a:spcPct val="150000"/>
              </a:lnSpc>
              <a:spcBef>
                <a:spcPct val="2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）为什么直线</a:t>
            </a:r>
            <a:r>
              <a:rPr lang="en-US" altLang="zh-CN" sz="2800" b="1" i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CF </a:t>
            </a:r>
            <a:r>
              <a:rPr lang="zh-CN" altLang="en-US" sz="28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就是所求作的垂线？</a:t>
            </a:r>
            <a:endParaRPr lang="zh-CN" altLang="en-US" sz="2800" b="1" dirty="0">
              <a:solidFill>
                <a:srgbClr val="000000"/>
              </a:solidFill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2" name="组合 3"/>
          <p:cNvGrpSpPr/>
          <p:nvPr/>
        </p:nvGrpSpPr>
        <p:grpSpPr bwMode="auto">
          <a:xfrm>
            <a:off x="-4151" y="-60325"/>
            <a:ext cx="2006600" cy="478473"/>
            <a:chOff x="248" y="40"/>
            <a:chExt cx="3160" cy="753"/>
          </a:xfrm>
        </p:grpSpPr>
        <p:cxnSp>
          <p:nvCxnSpPr>
            <p:cNvPr id="13" name="直线连接符 13"/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5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15" name="Freeform 74"/>
            <p:cNvSpPr>
              <a:spLocks noChangeAspect="1" noEditPoints="1"/>
            </p:cNvSpPr>
            <p:nvPr/>
          </p:nvSpPr>
          <p:spPr bwMode="auto">
            <a:xfrm>
              <a:off x="323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746515" y="649291"/>
            <a:ext cx="1877403" cy="595473"/>
            <a:chOff x="1619672" y="3848821"/>
            <a:chExt cx="1877403" cy="595473"/>
          </a:xfrm>
        </p:grpSpPr>
        <p:grpSp>
          <p:nvGrpSpPr>
            <p:cNvPr id="17" name="组合 16"/>
            <p:cNvGrpSpPr/>
            <p:nvPr/>
          </p:nvGrpSpPr>
          <p:grpSpPr>
            <a:xfrm>
              <a:off x="1923628" y="3848821"/>
              <a:ext cx="1573447" cy="543248"/>
              <a:chOff x="835069" y="660480"/>
              <a:chExt cx="1573447" cy="543248"/>
            </a:xfrm>
          </p:grpSpPr>
          <p:sp>
            <p:nvSpPr>
              <p:cNvPr id="19" name="流程图: 库存数据 18"/>
              <p:cNvSpPr/>
              <p:nvPr/>
            </p:nvSpPr>
            <p:spPr>
              <a:xfrm rot="10800000">
                <a:off x="835069" y="660480"/>
                <a:ext cx="1334716" cy="543248"/>
              </a:xfrm>
              <a:prstGeom prst="flowChartOnlineStorage">
                <a:avLst/>
              </a:prstGeom>
              <a:solidFill>
                <a:srgbClr val="9966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979562" y="681223"/>
                <a:ext cx="142895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黑体" panose="02010609060101010101" pitchFamily="2" charset="-122"/>
                    <a:ea typeface="黑体" panose="02010609060101010101" pitchFamily="2" charset="-122"/>
                  </a:rPr>
                  <a:t>想一想</a:t>
                </a:r>
                <a:endPara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  <p:pic>
          <p:nvPicPr>
            <p:cNvPr id="18" name="Picture 3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102" t="8041" r="13842" b="5246"/>
            <a:stretch>
              <a:fillRect/>
            </a:stretch>
          </p:blipFill>
          <p:spPr bwMode="auto">
            <a:xfrm>
              <a:off x="1619672" y="3869564"/>
              <a:ext cx="522059" cy="574730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1" name="图片 17" descr="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22103">
            <a:off x="7566665" y="3390266"/>
            <a:ext cx="1103521" cy="1472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141" name="Rectangle 5"/>
          <p:cNvSpPr>
            <a:spLocks noChangeArrowheads="1"/>
          </p:cNvSpPr>
          <p:nvPr/>
        </p:nvSpPr>
        <p:spPr bwMode="auto">
          <a:xfrm>
            <a:off x="881063" y="622182"/>
            <a:ext cx="789146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如图，求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作点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P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，使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PA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PB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，且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点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P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到∠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MON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两边的距离相等． 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pic>
        <p:nvPicPr>
          <p:cNvPr id="219142" name="Picture 6" descr="E:\四清\八上数学（人教）四清2014 教用 √黄旭（外）\A58.TIF"/>
          <p:cNvPicPr>
            <a:picLocks noChangeAspect="1" noChangeArrowheads="1"/>
          </p:cNvPicPr>
          <p:nvPr/>
        </p:nvPicPr>
        <p:blipFill>
          <a:blip r:embed="rId1" r:link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5325" y="1968635"/>
            <a:ext cx="2322513" cy="1966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9144" name="Rectangle 8"/>
          <p:cNvSpPr>
            <a:spLocks noChangeArrowheads="1"/>
          </p:cNvSpPr>
          <p:nvPr/>
        </p:nvSpPr>
        <p:spPr bwMode="auto">
          <a:xfrm>
            <a:off x="509588" y="1832041"/>
            <a:ext cx="5079362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解：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(1)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作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MON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的角平分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线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；</a:t>
            </a:r>
            <a:endParaRPr lang="en-US" altLang="zh-CN" sz="24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(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2)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作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线段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AB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的垂直平分线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与∠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MON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的平分线交于点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</a:rPr>
              <a:t>P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，那么，点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P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即为所求作的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点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.</a:t>
            </a:r>
            <a:endParaRPr lang="zh-CN" altLang="en-US" sz="2400" b="1" dirty="0">
              <a:latin typeface="+mn-lt"/>
              <a:ea typeface="仿宋" panose="02010609060101010101" pitchFamily="49" charset="-122"/>
            </a:endParaRPr>
          </a:p>
        </p:txBody>
      </p:sp>
      <p:grpSp>
        <p:nvGrpSpPr>
          <p:cNvPr id="9" name="组合 3"/>
          <p:cNvGrpSpPr/>
          <p:nvPr/>
        </p:nvGrpSpPr>
        <p:grpSpPr bwMode="auto">
          <a:xfrm>
            <a:off x="1588" y="-53975"/>
            <a:ext cx="2006600" cy="477838"/>
            <a:chOff x="248" y="40"/>
            <a:chExt cx="3160" cy="752"/>
          </a:xfrm>
        </p:grpSpPr>
        <p:cxnSp>
          <p:nvCxnSpPr>
            <p:cNvPr id="10" name="直线连接符 6"/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latin typeface="+mn-lt"/>
                </a:rPr>
                <a:t>巩固练习</a:t>
              </a:r>
              <a:endParaRPr lang="zh-CN" altLang="en-US" dirty="0">
                <a:latin typeface="+mn-lt"/>
              </a:endParaRPr>
            </a:p>
          </p:txBody>
        </p:sp>
        <p:sp>
          <p:nvSpPr>
            <p:cNvPr id="13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5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687" y="672307"/>
            <a:ext cx="598091" cy="58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91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91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91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91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3" name="Picture 2" descr="J0144348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25743"/>
            <a:ext cx="9143999" cy="440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54" name="Picture 3" descr="AG00459_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771650" y="628650"/>
            <a:ext cx="857250" cy="74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9155" name="组合 82947"/>
          <p:cNvGrpSpPr/>
          <p:nvPr/>
        </p:nvGrpSpPr>
        <p:grpSpPr bwMode="auto">
          <a:xfrm>
            <a:off x="7372350" y="3486150"/>
            <a:ext cx="400050" cy="742950"/>
            <a:chOff x="0" y="0"/>
            <a:chExt cx="336" cy="624"/>
          </a:xfrm>
        </p:grpSpPr>
        <p:pic>
          <p:nvPicPr>
            <p:cNvPr id="49156" name="Picture 5" descr="BD06008_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36" cy="2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9157" name="Line 6"/>
            <p:cNvSpPr>
              <a:spLocks noChangeShapeType="1"/>
            </p:cNvSpPr>
            <p:nvPr/>
          </p:nvSpPr>
          <p:spPr bwMode="auto">
            <a:xfrm>
              <a:off x="169" y="288"/>
              <a:ext cx="0" cy="336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+mn-lt"/>
              </a:endParaRPr>
            </a:p>
          </p:txBody>
        </p:sp>
      </p:grpSp>
      <p:pic>
        <p:nvPicPr>
          <p:cNvPr id="82951" name="Picture 7" descr="J007906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0350" y="3619500"/>
            <a:ext cx="62865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59" name="Picture 8" descr="AG00459_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572250" y="2343150"/>
            <a:ext cx="857250" cy="74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60" name="Text Box 9"/>
          <p:cNvSpPr txBox="1">
            <a:spLocks noChangeArrowheads="1"/>
          </p:cNvSpPr>
          <p:nvPr/>
        </p:nvSpPr>
        <p:spPr bwMode="auto">
          <a:xfrm>
            <a:off x="1428750" y="685800"/>
            <a:ext cx="4000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00FF00"/>
                </a:solidFill>
                <a:latin typeface="+mn-lt"/>
              </a:rPr>
              <a:t>A</a:t>
            </a:r>
            <a:endParaRPr lang="en-US" altLang="zh-CN" sz="2400" b="1">
              <a:solidFill>
                <a:srgbClr val="00FF00"/>
              </a:solidFill>
              <a:latin typeface="+mn-lt"/>
            </a:endParaRPr>
          </a:p>
        </p:txBody>
      </p:sp>
      <p:sp>
        <p:nvSpPr>
          <p:cNvPr id="49161" name="Text Box 10"/>
          <p:cNvSpPr txBox="1">
            <a:spLocks noChangeArrowheads="1"/>
          </p:cNvSpPr>
          <p:nvPr/>
        </p:nvSpPr>
        <p:spPr bwMode="auto">
          <a:xfrm>
            <a:off x="7372350" y="2628900"/>
            <a:ext cx="4000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00FF00"/>
                </a:solidFill>
                <a:latin typeface="+mn-lt"/>
              </a:rPr>
              <a:t>B</a:t>
            </a:r>
            <a:endParaRPr lang="en-US" altLang="zh-CN" sz="2400" b="1">
              <a:solidFill>
                <a:srgbClr val="00FF00"/>
              </a:solidFill>
              <a:latin typeface="+mn-lt"/>
            </a:endParaRPr>
          </a:p>
        </p:txBody>
      </p:sp>
      <p:sp>
        <p:nvSpPr>
          <p:cNvPr id="49162" name="Text Box 11"/>
          <p:cNvSpPr txBox="1">
            <a:spLocks noChangeArrowheads="1"/>
          </p:cNvSpPr>
          <p:nvPr/>
        </p:nvSpPr>
        <p:spPr bwMode="auto">
          <a:xfrm>
            <a:off x="1657350" y="4229100"/>
            <a:ext cx="349776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>
                <a:solidFill>
                  <a:srgbClr val="FF0000"/>
                </a:solidFill>
                <a:latin typeface="+mn-lt"/>
              </a:rPr>
              <a:t>L</a:t>
            </a:r>
            <a:endParaRPr lang="en-US" altLang="zh-CN" sz="2100" b="1" i="1">
              <a:solidFill>
                <a:srgbClr val="FF0000"/>
              </a:solidFill>
              <a:latin typeface="+mn-lt"/>
            </a:endParaRPr>
          </a:p>
        </p:txBody>
      </p:sp>
      <p:sp>
        <p:nvSpPr>
          <p:cNvPr id="82956" name="Rectangle 12"/>
          <p:cNvSpPr>
            <a:spLocks noGrp="1"/>
          </p:cNvSpPr>
          <p:nvPr>
            <p:ph type="title" idx="4294967295"/>
          </p:nvPr>
        </p:nvSpPr>
        <p:spPr>
          <a:xfrm>
            <a:off x="3219450" y="345457"/>
            <a:ext cx="2514600" cy="457200"/>
          </a:xfrm>
          <a:prstGeom prst="rect">
            <a:avLst/>
          </a:prstGeom>
        </p:spPr>
        <p:txBody>
          <a:bodyPr anchor="b"/>
          <a:lstStyle/>
          <a:p>
            <a:r>
              <a:rPr lang="zh-CN" altLang="en-US" sz="2800" b="1" noProof="1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实际问题</a:t>
            </a:r>
            <a:r>
              <a:rPr lang="en-US" altLang="zh-CN" sz="2800" b="1" noProof="1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2</a:t>
            </a:r>
            <a:endParaRPr lang="en-US" altLang="zh-CN" sz="2800" b="1" noProof="1">
              <a:solidFill>
                <a:srgbClr val="FF0000"/>
              </a:solidFill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49165" name="Rectangle 14"/>
          <p:cNvSpPr>
            <a:spLocks noChangeArrowheads="1"/>
          </p:cNvSpPr>
          <p:nvPr/>
        </p:nvSpPr>
        <p:spPr bwMode="auto">
          <a:xfrm>
            <a:off x="285750" y="1681163"/>
            <a:ext cx="626745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00FF00"/>
                </a:solidFill>
                <a:latin typeface="+mn-lt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solidFill>
                  <a:srgbClr val="00FF00"/>
                </a:solidFill>
                <a:latin typeface="+mn-lt"/>
                <a:ea typeface="楷体" panose="02010609060101010101" pitchFamily="49" charset="-122"/>
              </a:rPr>
              <a:t>      </a:t>
            </a:r>
            <a:r>
              <a:rPr lang="zh-CN" altLang="en-US" sz="2400" b="1" dirty="0" smtClean="0">
                <a:solidFill>
                  <a:srgbClr val="00FF00"/>
                </a:solidFill>
                <a:latin typeface="+mn-lt"/>
                <a:ea typeface="楷体" panose="02010609060101010101" pitchFamily="49" charset="-122"/>
              </a:rPr>
              <a:t>在某路段的</a:t>
            </a:r>
            <a:r>
              <a:rPr lang="zh-CN" altLang="en-US" sz="2400" b="1" dirty="0">
                <a:solidFill>
                  <a:srgbClr val="00FF00"/>
                </a:solidFill>
                <a:latin typeface="+mn-lt"/>
                <a:ea typeface="楷体" panose="02010609060101010101" pitchFamily="49" charset="-122"/>
              </a:rPr>
              <a:t>同</a:t>
            </a:r>
            <a:r>
              <a:rPr lang="zh-CN" altLang="en-US" sz="2400" b="1" dirty="0" smtClean="0">
                <a:solidFill>
                  <a:srgbClr val="00FF00"/>
                </a:solidFill>
                <a:latin typeface="+mn-lt"/>
                <a:ea typeface="楷体" panose="02010609060101010101" pitchFamily="49" charset="-122"/>
              </a:rPr>
              <a:t>侧，有</a:t>
            </a:r>
            <a:r>
              <a:rPr lang="zh-CN" altLang="en-US" sz="2400" b="1" dirty="0">
                <a:solidFill>
                  <a:srgbClr val="00FF00"/>
                </a:solidFill>
                <a:latin typeface="+mn-lt"/>
                <a:ea typeface="楷体" panose="02010609060101010101" pitchFamily="49" charset="-122"/>
              </a:rPr>
              <a:t>两个化工厂</a:t>
            </a:r>
            <a:r>
              <a:rPr lang="en-US" altLang="zh-CN" sz="2400" b="1" dirty="0">
                <a:solidFill>
                  <a:srgbClr val="00FF00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solidFill>
                  <a:srgbClr val="00FF00"/>
                </a:solidFill>
                <a:latin typeface="+mn-lt"/>
                <a:ea typeface="楷体" panose="02010609060101010101" pitchFamily="49" charset="-122"/>
              </a:rPr>
              <a:t>、</a:t>
            </a:r>
            <a:r>
              <a:rPr lang="en-US" altLang="zh-CN" sz="2400" b="1" dirty="0" smtClean="0">
                <a:solidFill>
                  <a:srgbClr val="00FF00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 smtClean="0">
                <a:solidFill>
                  <a:srgbClr val="00FF00"/>
                </a:solidFill>
                <a:latin typeface="+mn-lt"/>
                <a:ea typeface="楷体" panose="02010609060101010101" pitchFamily="49" charset="-122"/>
              </a:rPr>
              <a:t>，为</a:t>
            </a:r>
            <a:r>
              <a:rPr lang="zh-CN" altLang="en-US" sz="2400" b="1" dirty="0">
                <a:solidFill>
                  <a:srgbClr val="00FF00"/>
                </a:solidFill>
                <a:latin typeface="+mn-lt"/>
                <a:ea typeface="楷体" panose="02010609060101010101" pitchFamily="49" charset="-122"/>
              </a:rPr>
              <a:t>了便于两厂的工人看</a:t>
            </a:r>
            <a:r>
              <a:rPr lang="zh-CN" altLang="en-US" sz="2400" b="1" dirty="0" smtClean="0">
                <a:solidFill>
                  <a:srgbClr val="00FF00"/>
                </a:solidFill>
                <a:latin typeface="+mn-lt"/>
                <a:ea typeface="楷体" panose="02010609060101010101" pitchFamily="49" charset="-122"/>
              </a:rPr>
              <a:t>病，市</a:t>
            </a:r>
            <a:r>
              <a:rPr lang="zh-CN" altLang="en-US" sz="2400" b="1" dirty="0">
                <a:solidFill>
                  <a:srgbClr val="00FF00"/>
                </a:solidFill>
                <a:latin typeface="+mn-lt"/>
                <a:ea typeface="楷体" panose="02010609060101010101" pitchFamily="49" charset="-122"/>
              </a:rPr>
              <a:t>政府计划在公路边上修建一所医</a:t>
            </a:r>
            <a:r>
              <a:rPr lang="zh-CN" altLang="en-US" sz="2400" b="1" dirty="0" smtClean="0">
                <a:solidFill>
                  <a:srgbClr val="00FF00"/>
                </a:solidFill>
                <a:latin typeface="+mn-lt"/>
                <a:ea typeface="楷体" panose="02010609060101010101" pitchFamily="49" charset="-122"/>
              </a:rPr>
              <a:t>院，使</a:t>
            </a:r>
            <a:r>
              <a:rPr lang="zh-CN" altLang="en-US" sz="2400" b="1" dirty="0">
                <a:solidFill>
                  <a:srgbClr val="00FF00"/>
                </a:solidFill>
                <a:latin typeface="+mn-lt"/>
                <a:ea typeface="楷体" panose="02010609060101010101" pitchFamily="49" charset="-122"/>
              </a:rPr>
              <a:t>得两个工厂的工人都没意</a:t>
            </a:r>
            <a:r>
              <a:rPr lang="zh-CN" altLang="en-US" sz="2400" b="1" dirty="0" smtClean="0">
                <a:solidFill>
                  <a:srgbClr val="00FF00"/>
                </a:solidFill>
                <a:latin typeface="+mn-lt"/>
                <a:ea typeface="楷体" panose="02010609060101010101" pitchFamily="49" charset="-122"/>
              </a:rPr>
              <a:t>见，问</a:t>
            </a:r>
            <a:r>
              <a:rPr lang="zh-CN" altLang="en-US" sz="2400" b="1" dirty="0">
                <a:solidFill>
                  <a:srgbClr val="00FF00"/>
                </a:solidFill>
                <a:latin typeface="+mn-lt"/>
                <a:ea typeface="楷体" panose="02010609060101010101" pitchFamily="49" charset="-122"/>
              </a:rPr>
              <a:t>医院的院址应选在何处？</a:t>
            </a:r>
            <a:endParaRPr lang="zh-CN" altLang="en-US" sz="2400" b="1" dirty="0">
              <a:solidFill>
                <a:srgbClr val="00FF00"/>
              </a:solidFill>
              <a:latin typeface="+mn-lt"/>
              <a:ea typeface="楷体" panose="02010609060101010101" pitchFamily="49" charset="-122"/>
            </a:endParaRPr>
          </a:p>
        </p:txBody>
      </p:sp>
      <p:pic>
        <p:nvPicPr>
          <p:cNvPr id="49166" name="Picture 15" descr="交通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250" y="3714750"/>
            <a:ext cx="514350" cy="560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2961" name="组合 82960"/>
          <p:cNvGrpSpPr>
            <a:grpSpLocks noChangeAspect="1"/>
          </p:cNvGrpSpPr>
          <p:nvPr/>
        </p:nvGrpSpPr>
        <p:grpSpPr bwMode="auto">
          <a:xfrm>
            <a:off x="1543050" y="4572000"/>
            <a:ext cx="1237059" cy="285750"/>
            <a:chOff x="0" y="0"/>
            <a:chExt cx="1039" cy="240"/>
          </a:xfrm>
        </p:grpSpPr>
        <p:pic>
          <p:nvPicPr>
            <p:cNvPr id="49169" name="Picture 18" descr="J0079084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5" y="0"/>
              <a:ext cx="384" cy="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9170" name="Picture 19" descr="J0079085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84" cy="2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4" name="组合 1"/>
          <p:cNvGrpSpPr/>
          <p:nvPr/>
        </p:nvGrpSpPr>
        <p:grpSpPr bwMode="auto">
          <a:xfrm>
            <a:off x="4371" y="-36907"/>
            <a:ext cx="2006600" cy="493712"/>
            <a:chOff x="100" y="79"/>
            <a:chExt cx="3160" cy="778"/>
          </a:xfrm>
        </p:grpSpPr>
        <p:cxnSp>
          <p:nvCxnSpPr>
            <p:cNvPr id="25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文本框 18"/>
            <p:cNvSpPr txBox="1">
              <a:spLocks noChangeArrowheads="1"/>
            </p:cNvSpPr>
            <p:nvPr/>
          </p:nvSpPr>
          <p:spPr bwMode="auto">
            <a:xfrm>
              <a:off x="870" y="79"/>
              <a:ext cx="2390" cy="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导入新知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27" name="Freeform 74"/>
            <p:cNvSpPr>
              <a:spLocks noChangeAspect="1" noEditPoints="1"/>
            </p:cNvSpPr>
            <p:nvPr/>
          </p:nvSpPr>
          <p:spPr bwMode="auto">
            <a:xfrm>
              <a:off x="248" y="184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829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829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3" presetClass="entr" presetSubtype="32" fill="hold" nodeType="after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29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29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47" name="TextBox 2"/>
          <p:cNvSpPr txBox="1">
            <a:spLocks noChangeArrowheads="1"/>
          </p:cNvSpPr>
          <p:nvPr/>
        </p:nvSpPr>
        <p:spPr bwMode="auto">
          <a:xfrm>
            <a:off x="223036" y="317084"/>
            <a:ext cx="8425307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fontAlgn="ctr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.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如图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在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△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中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sz="2400" b="1" i="1" dirty="0" smtClean="0">
                <a:latin typeface="+mn-lt"/>
                <a:ea typeface="楷体" panose="02010609060101010101" pitchFamily="49" charset="-122"/>
              </a:rPr>
              <a:t>DE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是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AC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的垂直平分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线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且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分别交</a:t>
            </a:r>
            <a:r>
              <a:rPr lang="zh-CN" altLang="zh-CN" sz="2400" b="1" i="1" dirty="0" smtClean="0">
                <a:latin typeface="+mn-lt"/>
                <a:ea typeface="楷体" panose="02010609060101010101" pitchFamily="49" charset="-122"/>
              </a:rPr>
              <a:t>BC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sz="2400" b="1" i="1" dirty="0" smtClean="0">
                <a:latin typeface="+mn-lt"/>
                <a:ea typeface="楷体" panose="02010609060101010101" pitchFamily="49" charset="-122"/>
              </a:rPr>
              <a:t>AC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于点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D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和</a:t>
            </a:r>
            <a:r>
              <a:rPr lang="zh-CN" altLang="zh-CN" sz="2400" b="1" i="1" dirty="0" smtClean="0">
                <a:latin typeface="+mn-lt"/>
                <a:ea typeface="楷体" panose="02010609060101010101" pitchFamily="49" charset="-122"/>
              </a:rPr>
              <a:t>E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∠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=60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°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∠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C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=25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°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则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∠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BAD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为（　　）</a:t>
            </a:r>
            <a:endParaRPr lang="zh-CN" altLang="zh-CN" sz="2400" b="1" dirty="0">
              <a:latin typeface="+mn-lt"/>
              <a:ea typeface="楷体" panose="02010609060101010101" pitchFamily="49" charset="-122"/>
            </a:endParaRPr>
          </a:p>
          <a:p>
            <a:pPr eaLnBrk="0" fontAlgn="ctr" hangingPunct="0">
              <a:lnSpc>
                <a:spcPct val="150000"/>
              </a:lnSpc>
            </a:pP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A．50°	B．70°	C．75°	D．80°</a:t>
            </a:r>
            <a:endParaRPr lang="zh-CN" altLang="zh-CN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69650" name="Rectangle 19"/>
          <p:cNvSpPr>
            <a:spLocks noChangeArrowheads="1"/>
          </p:cNvSpPr>
          <p:nvPr/>
        </p:nvSpPr>
        <p:spPr bwMode="auto">
          <a:xfrm>
            <a:off x="223036" y="2664526"/>
            <a:ext cx="845185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eaLnBrk="0" fontAlgn="ctr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.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如图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在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△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中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sz="2400" b="1" i="1" dirty="0" smtClean="0">
                <a:latin typeface="+mn-lt"/>
                <a:ea typeface="楷体" panose="02010609060101010101" pitchFamily="49" charset="-122"/>
              </a:rPr>
              <a:t>AF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平分∠</a:t>
            </a:r>
            <a:r>
              <a:rPr lang="zh-CN" altLang="zh-CN" sz="2400" b="1" i="1" dirty="0" smtClean="0">
                <a:latin typeface="+mn-lt"/>
                <a:ea typeface="楷体" panose="02010609060101010101" pitchFamily="49" charset="-122"/>
              </a:rPr>
              <a:t>BAC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sz="2400" b="1" i="1" dirty="0" smtClean="0">
                <a:latin typeface="+mn-lt"/>
                <a:ea typeface="楷体" panose="02010609060101010101" pitchFamily="49" charset="-122"/>
              </a:rPr>
              <a:t>AC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的垂直平分线交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BC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于点</a:t>
            </a:r>
            <a:r>
              <a:rPr lang="zh-CN" altLang="zh-CN" sz="2400" b="1" i="1" dirty="0" smtClean="0">
                <a:latin typeface="+mn-lt"/>
                <a:ea typeface="楷体" panose="02010609060101010101" pitchFamily="49" charset="-122"/>
              </a:rPr>
              <a:t>E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∠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=70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°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∠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FAE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=19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°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则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∠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C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=</a:t>
            </a:r>
            <a:r>
              <a:rPr lang="zh-CN" altLang="zh-CN" sz="2400" b="1" u="sng" dirty="0">
                <a:latin typeface="+mn-lt"/>
                <a:ea typeface="楷体" panose="02010609060101010101" pitchFamily="49" charset="-122"/>
              </a:rPr>
              <a:t>　    　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度．</a:t>
            </a:r>
            <a:endParaRPr lang="zh-CN" altLang="zh-CN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7572222" y="1043138"/>
            <a:ext cx="4699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B</a:t>
            </a:r>
            <a:endParaRPr lang="zh-CN" altLang="en-US" sz="2400" b="1" dirty="0">
              <a:latin typeface="+mn-lt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6254717" y="3373683"/>
            <a:ext cx="6143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24</a:t>
            </a:r>
            <a:endParaRPr lang="zh-CN" altLang="zh-CN" sz="24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3747" y="1427207"/>
            <a:ext cx="2159508" cy="14401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2229" y="3809525"/>
            <a:ext cx="2159508" cy="1252728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-6562" y="-41716"/>
            <a:ext cx="2023745" cy="476885"/>
            <a:chOff x="3" y="-51"/>
            <a:chExt cx="3187" cy="751"/>
          </a:xfrm>
        </p:grpSpPr>
        <p:cxnSp>
          <p:nvCxnSpPr>
            <p:cNvPr id="27" name="直线连接符 14"/>
            <p:cNvCxnSpPr/>
            <p:nvPr/>
          </p:nvCxnSpPr>
          <p:spPr>
            <a:xfrm>
              <a:off x="3" y="665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15"/>
            <p:cNvSpPr txBox="1"/>
            <p:nvPr/>
          </p:nvSpPr>
          <p:spPr>
            <a:xfrm>
              <a:off x="870" y="-51"/>
              <a:ext cx="2320" cy="7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eaLnBrk="0" hangingPunct="0"/>
              <a:r>
                <a:rPr lang="zh-CN" altLang="en-US" sz="2500" b="1">
                  <a:latin typeface="宋体" panose="02010600030101010101" pitchFamily="2" charset="-122"/>
                </a:rPr>
                <a:t>链接</a:t>
              </a:r>
              <a:r>
                <a:rPr lang="zh-CN" altLang="en-US" sz="2500" b="1" dirty="0" smtClean="0">
                  <a:latin typeface="宋体" panose="02010600030101010101" pitchFamily="2" charset="-122"/>
                </a:rPr>
                <a:t>中考</a:t>
              </a:r>
              <a:endParaRPr lang="zh-CN" altLang="en-US" sz="2500" b="1" dirty="0">
                <a:latin typeface="宋体" panose="02010600030101010101" pitchFamily="2" charset="-122"/>
              </a:endParaRPr>
            </a:p>
          </p:txBody>
        </p:sp>
        <p:sp>
          <p:nvSpPr>
            <p:cNvPr id="29" name="Freeform 74"/>
            <p:cNvSpPr>
              <a:spLocks noChangeAspect="1" noEditPoints="1"/>
            </p:cNvSpPr>
            <p:nvPr/>
          </p:nvSpPr>
          <p:spPr bwMode="auto">
            <a:xfrm>
              <a:off x="248" y="93"/>
              <a:ext cx="568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 bwMode="auto">
          <a:xfrm>
            <a:off x="597535" y="1124347"/>
            <a:ext cx="8032115" cy="3484880"/>
            <a:chOff x="965" y="2159"/>
            <a:chExt cx="12649" cy="5488"/>
          </a:xfrm>
        </p:grpSpPr>
        <p:sp>
          <p:nvSpPr>
            <p:cNvPr id="70658" name="Rectangle 6"/>
            <p:cNvSpPr>
              <a:spLocks noChangeArrowheads="1"/>
            </p:cNvSpPr>
            <p:nvPr/>
          </p:nvSpPr>
          <p:spPr bwMode="auto">
            <a:xfrm>
              <a:off x="965" y="2159"/>
              <a:ext cx="12649" cy="45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 indent="2667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indent="0">
                <a:lnSpc>
                  <a:spcPct val="150000"/>
                </a:lnSpc>
              </a:pPr>
              <a:r>
                <a:rPr lang="en-US" altLang="zh-CN" sz="2400" b="1" dirty="0">
                  <a:solidFill>
                    <a:srgbClr val="FF0000"/>
                  </a:solidFill>
                  <a:latin typeface="+mn-lt"/>
                  <a:ea typeface="楷体" panose="02010609060101010101" pitchFamily="49" charset="-122"/>
                </a:rPr>
                <a:t>1</a:t>
              </a:r>
              <a:r>
                <a:rPr lang="zh-CN" altLang="en-US" sz="2400" b="1" dirty="0">
                  <a:solidFill>
                    <a:srgbClr val="FF0000"/>
                  </a:solidFill>
                  <a:latin typeface="+mn-lt"/>
                  <a:ea typeface="楷体" panose="02010609060101010101" pitchFamily="49" charset="-122"/>
                </a:rPr>
                <a:t>．</a:t>
              </a:r>
              <a:r>
                <a:rPr lang="zh-CN" altLang="en-US" sz="2400" b="1" dirty="0">
                  <a:latin typeface="+mn-lt"/>
                  <a:ea typeface="楷体" panose="02010609060101010101" pitchFamily="49" charset="-122"/>
                </a:rPr>
                <a:t>如</a:t>
              </a:r>
              <a:r>
                <a:rPr lang="zh-CN" altLang="en-US" sz="2400" b="1" dirty="0" smtClean="0">
                  <a:latin typeface="+mn-lt"/>
                  <a:ea typeface="楷体" panose="02010609060101010101" pitchFamily="49" charset="-122"/>
                </a:rPr>
                <a:t>图，在</a:t>
              </a:r>
              <a:r>
                <a:rPr lang="zh-CN" altLang="en-US" sz="2400" b="1" dirty="0">
                  <a:latin typeface="+mn-lt"/>
                  <a:ea typeface="楷体" panose="02010609060101010101" pitchFamily="49" charset="-122"/>
                </a:rPr>
                <a:t>△</a:t>
              </a:r>
              <a:r>
                <a:rPr lang="en-US" altLang="zh-CN" sz="2400" b="1" i="1" dirty="0">
                  <a:latin typeface="+mn-lt"/>
                  <a:ea typeface="楷体" panose="02010609060101010101" pitchFamily="49" charset="-122"/>
                </a:rPr>
                <a:t>ABC</a:t>
              </a:r>
              <a:r>
                <a:rPr lang="zh-CN" altLang="en-US" sz="2400" b="1" dirty="0" smtClean="0">
                  <a:latin typeface="+mn-lt"/>
                  <a:ea typeface="楷体" panose="02010609060101010101" pitchFamily="49" charset="-122"/>
                </a:rPr>
                <a:t>中，</a:t>
              </a:r>
              <a:r>
                <a:rPr lang="en-US" altLang="zh-CN" sz="2400" b="1" i="1" dirty="0" smtClean="0">
                  <a:latin typeface="+mn-lt"/>
                  <a:ea typeface="楷体" panose="02010609060101010101" pitchFamily="49" charset="-122"/>
                </a:rPr>
                <a:t>AB</a:t>
              </a:r>
              <a:r>
                <a:rPr lang="zh-CN" altLang="en-US" sz="2400" b="1" dirty="0">
                  <a:latin typeface="+mn-lt"/>
                  <a:ea typeface="楷体" panose="02010609060101010101" pitchFamily="49" charset="-122"/>
                </a:rPr>
                <a:t>＝</a:t>
              </a:r>
              <a:r>
                <a:rPr lang="en-US" altLang="zh-CN" sz="2400" b="1" i="1" dirty="0">
                  <a:latin typeface="+mn-lt"/>
                  <a:ea typeface="楷体" panose="02010609060101010101" pitchFamily="49" charset="-122"/>
                </a:rPr>
                <a:t>AC</a:t>
              </a:r>
              <a:r>
                <a:rPr lang="zh-CN" altLang="en-US" sz="2400" b="1" dirty="0">
                  <a:latin typeface="+mn-lt"/>
                  <a:ea typeface="楷体" panose="02010609060101010101" pitchFamily="49" charset="-122"/>
                </a:rPr>
                <a:t>＝</a:t>
              </a:r>
              <a:r>
                <a:rPr lang="en-US" altLang="zh-CN" sz="2400" b="1" dirty="0">
                  <a:latin typeface="+mn-lt"/>
                  <a:ea typeface="楷体" panose="02010609060101010101" pitchFamily="49" charset="-122"/>
                </a:rPr>
                <a:t>20 </a:t>
              </a:r>
              <a:r>
                <a:rPr lang="en-US" altLang="zh-CN" sz="2400" b="1" dirty="0" smtClean="0">
                  <a:latin typeface="+mn-lt"/>
                  <a:ea typeface="楷体" panose="02010609060101010101" pitchFamily="49" charset="-122"/>
                </a:rPr>
                <a:t>cm</a:t>
              </a:r>
              <a:r>
                <a:rPr lang="zh-CN" altLang="en-US" sz="2400" b="1" dirty="0" smtClean="0">
                  <a:latin typeface="+mn-lt"/>
                  <a:ea typeface="楷体" panose="02010609060101010101" pitchFamily="49" charset="-122"/>
                </a:rPr>
                <a:t>，</a:t>
              </a:r>
              <a:r>
                <a:rPr lang="en-US" altLang="zh-CN" sz="2400" b="1" i="1" dirty="0" smtClean="0">
                  <a:latin typeface="+mn-lt"/>
                  <a:ea typeface="楷体" panose="02010609060101010101" pitchFamily="49" charset="-122"/>
                </a:rPr>
                <a:t>DE</a:t>
              </a:r>
              <a:r>
                <a:rPr lang="zh-CN" altLang="en-US" sz="2400" b="1" dirty="0">
                  <a:latin typeface="+mn-lt"/>
                  <a:ea typeface="楷体" panose="02010609060101010101" pitchFamily="49" charset="-122"/>
                </a:rPr>
                <a:t>垂直平分</a:t>
              </a:r>
              <a:r>
                <a:rPr lang="en-US" altLang="zh-CN" sz="2400" b="1" i="1" dirty="0" smtClean="0">
                  <a:latin typeface="+mn-lt"/>
                  <a:ea typeface="楷体" panose="02010609060101010101" pitchFamily="49" charset="-122"/>
                </a:rPr>
                <a:t>AB</a:t>
              </a:r>
              <a:r>
                <a:rPr lang="zh-CN" altLang="en-US" sz="2400" b="1" dirty="0" smtClean="0">
                  <a:latin typeface="+mn-lt"/>
                  <a:ea typeface="楷体" panose="02010609060101010101" pitchFamily="49" charset="-122"/>
                </a:rPr>
                <a:t>，垂</a:t>
              </a:r>
              <a:r>
                <a:rPr lang="zh-CN" altLang="en-US" sz="2400" b="1" dirty="0">
                  <a:latin typeface="+mn-lt"/>
                  <a:ea typeface="楷体" panose="02010609060101010101" pitchFamily="49" charset="-122"/>
                </a:rPr>
                <a:t>足为</a:t>
              </a:r>
              <a:r>
                <a:rPr lang="en-US" altLang="zh-CN" sz="2400" b="1" i="1" dirty="0" smtClean="0">
                  <a:latin typeface="+mn-lt"/>
                  <a:ea typeface="楷体" panose="02010609060101010101" pitchFamily="49" charset="-122"/>
                </a:rPr>
                <a:t>E</a:t>
              </a:r>
              <a:r>
                <a:rPr lang="zh-CN" altLang="en-US" sz="2400" b="1" dirty="0" smtClean="0">
                  <a:latin typeface="+mn-lt"/>
                  <a:ea typeface="楷体" panose="02010609060101010101" pitchFamily="49" charset="-122"/>
                </a:rPr>
                <a:t>，交</a:t>
              </a:r>
              <a:r>
                <a:rPr lang="en-US" altLang="zh-CN" sz="2400" b="1" i="1" dirty="0">
                  <a:latin typeface="+mn-lt"/>
                  <a:ea typeface="楷体" panose="02010609060101010101" pitchFamily="49" charset="-122"/>
                </a:rPr>
                <a:t>AC</a:t>
              </a:r>
              <a:r>
                <a:rPr lang="zh-CN" altLang="en-US" sz="2400" b="1" dirty="0">
                  <a:latin typeface="+mn-lt"/>
                  <a:ea typeface="楷体" panose="02010609060101010101" pitchFamily="49" charset="-122"/>
                </a:rPr>
                <a:t>于点</a:t>
              </a:r>
              <a:r>
                <a:rPr lang="en-US" altLang="zh-CN" sz="2400" b="1" i="1" dirty="0" smtClean="0">
                  <a:latin typeface="+mn-lt"/>
                  <a:ea typeface="楷体" panose="02010609060101010101" pitchFamily="49" charset="-122"/>
                </a:rPr>
                <a:t>D</a:t>
              </a:r>
              <a:r>
                <a:rPr lang="zh-CN" altLang="en-US" sz="2400" b="1" dirty="0" smtClean="0">
                  <a:latin typeface="+mn-lt"/>
                  <a:ea typeface="楷体" panose="02010609060101010101" pitchFamily="49" charset="-122"/>
                </a:rPr>
                <a:t>，若</a:t>
              </a:r>
              <a:r>
                <a:rPr lang="zh-CN" altLang="en-US" sz="2400" b="1" dirty="0">
                  <a:latin typeface="+mn-lt"/>
                  <a:ea typeface="楷体" panose="02010609060101010101" pitchFamily="49" charset="-122"/>
                </a:rPr>
                <a:t>△</a:t>
              </a:r>
              <a:r>
                <a:rPr lang="en-US" altLang="zh-CN" sz="2400" b="1" i="1" dirty="0">
                  <a:latin typeface="+mn-lt"/>
                  <a:ea typeface="楷体" panose="02010609060101010101" pitchFamily="49" charset="-122"/>
                </a:rPr>
                <a:t>DBC</a:t>
              </a:r>
              <a:r>
                <a:rPr lang="zh-CN" altLang="en-US" sz="2400" b="1" dirty="0">
                  <a:latin typeface="+mn-lt"/>
                  <a:ea typeface="楷体" panose="02010609060101010101" pitchFamily="49" charset="-122"/>
                </a:rPr>
                <a:t>的周长为</a:t>
              </a:r>
              <a:r>
                <a:rPr lang="en-US" altLang="zh-CN" sz="2400" b="1" dirty="0">
                  <a:latin typeface="+mn-lt"/>
                  <a:ea typeface="楷体" panose="02010609060101010101" pitchFamily="49" charset="-122"/>
                </a:rPr>
                <a:t>35 </a:t>
              </a:r>
              <a:r>
                <a:rPr lang="en-US" altLang="zh-CN" sz="2400" b="1" dirty="0" smtClean="0">
                  <a:latin typeface="+mn-lt"/>
                  <a:ea typeface="楷体" panose="02010609060101010101" pitchFamily="49" charset="-122"/>
                </a:rPr>
                <a:t>cm</a:t>
              </a:r>
              <a:r>
                <a:rPr lang="zh-CN" altLang="en-US" sz="2400" b="1" dirty="0" smtClean="0">
                  <a:latin typeface="+mn-lt"/>
                  <a:ea typeface="楷体" panose="02010609060101010101" pitchFamily="49" charset="-122"/>
                </a:rPr>
                <a:t>，则</a:t>
              </a:r>
              <a:r>
                <a:rPr lang="en-US" altLang="zh-CN" sz="2400" b="1" i="1" dirty="0">
                  <a:latin typeface="+mn-lt"/>
                  <a:ea typeface="楷体" panose="02010609060101010101" pitchFamily="49" charset="-122"/>
                </a:rPr>
                <a:t>BC</a:t>
              </a:r>
              <a:r>
                <a:rPr lang="zh-CN" altLang="en-US" sz="2400" b="1" dirty="0">
                  <a:latin typeface="+mn-lt"/>
                  <a:ea typeface="楷体" panose="02010609060101010101" pitchFamily="49" charset="-122"/>
                </a:rPr>
                <a:t>的长为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(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　　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)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indent="0" eaLnBrk="0" hangingPunct="0">
                <a:lnSpc>
                  <a:spcPct val="150000"/>
                </a:lnSpc>
              </a:pPr>
              <a:r>
                <a:rPr lang="en-US" altLang="zh-CN" sz="2400" b="1" dirty="0">
                  <a:latin typeface="+mn-lt"/>
                  <a:ea typeface="楷体" panose="02010609060101010101" pitchFamily="49" charset="-122"/>
                </a:rPr>
                <a:t>A</a:t>
              </a:r>
              <a:r>
                <a:rPr lang="zh-CN" altLang="en-US" sz="2400" b="1" dirty="0">
                  <a:latin typeface="+mn-lt"/>
                  <a:ea typeface="楷体" panose="02010609060101010101" pitchFamily="49" charset="-122"/>
                </a:rPr>
                <a:t>．</a:t>
              </a:r>
              <a:r>
                <a:rPr lang="en-US" altLang="zh-CN" sz="2400" b="1" dirty="0">
                  <a:latin typeface="+mn-lt"/>
                  <a:ea typeface="楷体" panose="02010609060101010101" pitchFamily="49" charset="-122"/>
                </a:rPr>
                <a:t>5 cm</a:t>
              </a:r>
              <a:r>
                <a:rPr lang="zh-CN" altLang="en-US" sz="2400" b="1" dirty="0">
                  <a:latin typeface="+mn-lt"/>
                  <a:ea typeface="楷体" panose="02010609060101010101" pitchFamily="49" charset="-122"/>
                </a:rPr>
                <a:t>　　</a:t>
              </a:r>
              <a:r>
                <a:rPr lang="zh-CN" altLang="en-US" sz="2400" b="1" dirty="0" smtClean="0">
                  <a:latin typeface="+mn-lt"/>
                  <a:ea typeface="楷体" panose="02010609060101010101" pitchFamily="49" charset="-122"/>
                </a:rPr>
                <a:t>                      </a:t>
              </a:r>
              <a:r>
                <a:rPr lang="en-US" altLang="zh-CN" sz="2400" b="1" dirty="0" smtClean="0">
                  <a:latin typeface="+mn-lt"/>
                  <a:ea typeface="楷体" panose="02010609060101010101" pitchFamily="49" charset="-122"/>
                </a:rPr>
                <a:t>B</a:t>
              </a:r>
              <a:r>
                <a:rPr lang="zh-CN" altLang="en-US" sz="2400" b="1" dirty="0">
                  <a:latin typeface="+mn-lt"/>
                  <a:ea typeface="楷体" panose="02010609060101010101" pitchFamily="49" charset="-122"/>
                </a:rPr>
                <a:t>．</a:t>
              </a:r>
              <a:r>
                <a:rPr lang="en-US" altLang="zh-CN" sz="2400" b="1" dirty="0">
                  <a:latin typeface="+mn-lt"/>
                  <a:ea typeface="楷体" panose="02010609060101010101" pitchFamily="49" charset="-122"/>
                </a:rPr>
                <a:t>10 cm</a:t>
              </a:r>
              <a:r>
                <a:rPr lang="zh-CN" altLang="en-US" sz="2400" b="1" dirty="0">
                  <a:latin typeface="+mn-lt"/>
                  <a:ea typeface="楷体" panose="02010609060101010101" pitchFamily="49" charset="-122"/>
                </a:rPr>
                <a:t>　　</a:t>
              </a:r>
              <a:endParaRPr lang="zh-CN" altLang="en-US" sz="2400" b="1" dirty="0">
                <a:latin typeface="+mn-lt"/>
                <a:ea typeface="楷体" panose="02010609060101010101" pitchFamily="49" charset="-122"/>
              </a:endParaRPr>
            </a:p>
            <a:p>
              <a:pPr indent="0" eaLnBrk="0" hangingPunct="0">
                <a:lnSpc>
                  <a:spcPct val="150000"/>
                </a:lnSpc>
              </a:pPr>
              <a:r>
                <a:rPr lang="en-US" altLang="zh-CN" sz="2400" b="1" dirty="0">
                  <a:latin typeface="+mn-lt"/>
                  <a:ea typeface="楷体" panose="02010609060101010101" pitchFamily="49" charset="-122"/>
                </a:rPr>
                <a:t>C</a:t>
              </a:r>
              <a:r>
                <a:rPr lang="zh-CN" altLang="en-US" sz="2400" b="1" dirty="0">
                  <a:latin typeface="+mn-lt"/>
                  <a:ea typeface="楷体" panose="02010609060101010101" pitchFamily="49" charset="-122"/>
                </a:rPr>
                <a:t>．</a:t>
              </a:r>
              <a:r>
                <a:rPr lang="en-US" altLang="zh-CN" sz="2400" b="1" dirty="0">
                  <a:latin typeface="+mn-lt"/>
                  <a:ea typeface="楷体" panose="02010609060101010101" pitchFamily="49" charset="-122"/>
                </a:rPr>
                <a:t>15 cm</a:t>
              </a:r>
              <a:r>
                <a:rPr lang="zh-CN" altLang="en-US" sz="2400" b="1" dirty="0">
                  <a:latin typeface="+mn-lt"/>
                  <a:ea typeface="楷体" panose="02010609060101010101" pitchFamily="49" charset="-122"/>
                </a:rPr>
                <a:t>　　</a:t>
              </a:r>
              <a:r>
                <a:rPr lang="zh-CN" altLang="en-US" sz="2400" b="1" dirty="0" smtClean="0">
                  <a:latin typeface="+mn-lt"/>
                  <a:ea typeface="楷体" panose="02010609060101010101" pitchFamily="49" charset="-122"/>
                </a:rPr>
                <a:t>                    </a:t>
              </a:r>
              <a:r>
                <a:rPr lang="en-US" altLang="zh-CN" sz="2400" b="1" dirty="0" smtClean="0">
                  <a:latin typeface="+mn-lt"/>
                  <a:ea typeface="楷体" panose="02010609060101010101" pitchFamily="49" charset="-122"/>
                </a:rPr>
                <a:t>D</a:t>
              </a:r>
              <a:r>
                <a:rPr lang="zh-CN" altLang="en-US" sz="2400" b="1" dirty="0">
                  <a:latin typeface="+mn-lt"/>
                  <a:ea typeface="楷体" panose="02010609060101010101" pitchFamily="49" charset="-122"/>
                </a:rPr>
                <a:t>．</a:t>
              </a:r>
              <a:r>
                <a:rPr lang="en-US" altLang="zh-CN" sz="2400" b="1" dirty="0">
                  <a:latin typeface="+mn-lt"/>
                  <a:ea typeface="楷体" panose="02010609060101010101" pitchFamily="49" charset="-122"/>
                </a:rPr>
                <a:t>17.5 </a:t>
              </a:r>
              <a:r>
                <a:rPr lang="en-US" altLang="zh-CN" sz="2400" b="1" dirty="0" smtClean="0">
                  <a:latin typeface="+mn-lt"/>
                  <a:ea typeface="楷体" panose="02010609060101010101" pitchFamily="49" charset="-122"/>
                </a:rPr>
                <a:t>cm</a:t>
              </a:r>
              <a:endParaRPr lang="en-US" altLang="zh-CN" sz="2400" b="1" dirty="0">
                <a:latin typeface="+mn-lt"/>
                <a:ea typeface="楷体" panose="02010609060101010101" pitchFamily="49" charset="-122"/>
              </a:endParaRPr>
            </a:p>
          </p:txBody>
        </p:sp>
        <p:pic>
          <p:nvPicPr>
            <p:cNvPr id="70659" name="Picture 7" descr="E:\四清\八上数学（人教）四清2014 教用 √黄旭（外）\Q253.TIF"/>
            <p:cNvPicPr>
              <a:picLocks noChangeAspect="1" noChangeArrowheads="1"/>
            </p:cNvPicPr>
            <p:nvPr/>
          </p:nvPicPr>
          <p:blipFill>
            <a:blip r:embed="rId1" r:link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42" y="4277"/>
              <a:ext cx="3152" cy="33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70660" name="组合 7"/>
          <p:cNvGrpSpPr/>
          <p:nvPr/>
        </p:nvGrpSpPr>
        <p:grpSpPr bwMode="auto">
          <a:xfrm>
            <a:off x="3373648" y="628650"/>
            <a:ext cx="2479675" cy="523228"/>
            <a:chOff x="5083" y="1100"/>
            <a:chExt cx="3905" cy="828"/>
          </a:xfrm>
        </p:grpSpPr>
        <p:grpSp>
          <p:nvGrpSpPr>
            <p:cNvPr id="70661" name="组合 1"/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26" name="缺角矩形 25"/>
              <p:cNvSpPr/>
              <p:nvPr/>
            </p:nvSpPr>
            <p:spPr>
              <a:xfrm rot="3000000">
                <a:off x="4021298" y="597720"/>
                <a:ext cx="419757" cy="418871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7" name="缺角矩形 26"/>
              <p:cNvSpPr/>
              <p:nvPr/>
            </p:nvSpPr>
            <p:spPr>
              <a:xfrm rot="3000000">
                <a:off x="4478652" y="597721"/>
                <a:ext cx="419757" cy="418870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8" name="缺角矩形 27"/>
              <p:cNvSpPr/>
              <p:nvPr/>
            </p:nvSpPr>
            <p:spPr>
              <a:xfrm rot="3000000">
                <a:off x="4936006" y="597720"/>
                <a:ext cx="419757" cy="418871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9" name="缺角矩形 28"/>
              <p:cNvSpPr/>
              <p:nvPr/>
            </p:nvSpPr>
            <p:spPr>
              <a:xfrm rot="3000000">
                <a:off x="3563944" y="597721"/>
                <a:ext cx="419757" cy="418870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30" name="缺角矩形 29"/>
              <p:cNvSpPr/>
              <p:nvPr/>
            </p:nvSpPr>
            <p:spPr>
              <a:xfrm rot="3000000">
                <a:off x="5393359" y="597721"/>
                <a:ext cx="419757" cy="418870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70667" name="TextBox 15"/>
            <p:cNvSpPr txBox="1">
              <a:spLocks noChangeArrowheads="1"/>
            </p:cNvSpPr>
            <p:nvPr/>
          </p:nvSpPr>
          <p:spPr bwMode="auto">
            <a:xfrm>
              <a:off x="5083" y="1100"/>
              <a:ext cx="3905" cy="8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schemeClr val="bg1"/>
                  </a:solidFill>
                </a:rPr>
                <a:t>基础巩固题</a:t>
              </a:r>
              <a:endParaRPr lang="en-US" altLang="zh-CN" sz="28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573663" y="2358988"/>
            <a:ext cx="3365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MingLiU_HKSCS" panose="02020500000000000000" pitchFamily="18" charset="-120"/>
              </a:rPr>
              <a:t>C</a:t>
            </a:r>
            <a:endParaRPr lang="zh-CN" altLang="en-US" sz="2400" b="1" dirty="0"/>
          </a:p>
        </p:txBody>
      </p:sp>
      <p:grpSp>
        <p:nvGrpSpPr>
          <p:cNvPr id="19" name="组合 2"/>
          <p:cNvGrpSpPr/>
          <p:nvPr/>
        </p:nvGrpSpPr>
        <p:grpSpPr bwMode="auto">
          <a:xfrm>
            <a:off x="-7937" y="-65087"/>
            <a:ext cx="2006600" cy="478472"/>
            <a:chOff x="248" y="33"/>
            <a:chExt cx="3160" cy="753"/>
          </a:xfrm>
        </p:grpSpPr>
        <p:cxnSp>
          <p:nvCxnSpPr>
            <p:cNvPr id="21" name="直线连接符 17"/>
            <p:cNvCxnSpPr/>
            <p:nvPr/>
          </p:nvCxnSpPr>
          <p:spPr>
            <a:xfrm>
              <a:off x="248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18"/>
            <p:cNvSpPr txBox="1">
              <a:spLocks noChangeArrowheads="1"/>
            </p:cNvSpPr>
            <p:nvPr/>
          </p:nvSpPr>
          <p:spPr bwMode="auto">
            <a:xfrm>
              <a:off x="1026" y="33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课堂检测</a:t>
              </a:r>
              <a:endParaRPr lang="zh-CN" altLang="en-US" dirty="0"/>
            </a:p>
          </p:txBody>
        </p:sp>
        <p:sp>
          <p:nvSpPr>
            <p:cNvPr id="24" name="Freeform 74"/>
            <p:cNvSpPr>
              <a:spLocks noChangeAspect="1" noEditPoints="1"/>
            </p:cNvSpPr>
            <p:nvPr/>
          </p:nvSpPr>
          <p:spPr bwMode="auto">
            <a:xfrm>
              <a:off x="398" y="158"/>
              <a:ext cx="567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5"/>
          <p:cNvSpPr>
            <a:spLocks noChangeArrowheads="1"/>
          </p:cNvSpPr>
          <p:nvPr/>
        </p:nvSpPr>
        <p:spPr bwMode="auto">
          <a:xfrm>
            <a:off x="486093" y="475087"/>
            <a:ext cx="8040688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如果一个三角形两边的垂直平分线的交点在第三边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上，那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么这个三角形是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．锐角三角形        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            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．钝角三角形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．直角三角形      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             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．不能确定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71682" name="Rectangle 7"/>
          <p:cNvSpPr>
            <a:spLocks noChangeArrowheads="1"/>
          </p:cNvSpPr>
          <p:nvPr/>
        </p:nvSpPr>
        <p:spPr bwMode="auto">
          <a:xfrm>
            <a:off x="5027613" y="1643063"/>
            <a:ext cx="458787" cy="106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00" i="1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en-US" altLang="zh-CN" sz="100" i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267766" y="1140940"/>
            <a:ext cx="4810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400" b="1" dirty="0"/>
          </a:p>
        </p:txBody>
      </p:sp>
      <p:grpSp>
        <p:nvGrpSpPr>
          <p:cNvPr id="10" name="组合 2"/>
          <p:cNvGrpSpPr/>
          <p:nvPr/>
        </p:nvGrpSpPr>
        <p:grpSpPr bwMode="auto">
          <a:xfrm>
            <a:off x="-7937" y="-65087"/>
            <a:ext cx="2006600" cy="478472"/>
            <a:chOff x="248" y="33"/>
            <a:chExt cx="3160" cy="753"/>
          </a:xfrm>
        </p:grpSpPr>
        <p:cxnSp>
          <p:nvCxnSpPr>
            <p:cNvPr id="11" name="直线连接符 17"/>
            <p:cNvCxnSpPr/>
            <p:nvPr/>
          </p:nvCxnSpPr>
          <p:spPr>
            <a:xfrm>
              <a:off x="248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8"/>
            <p:cNvSpPr txBox="1">
              <a:spLocks noChangeArrowheads="1"/>
            </p:cNvSpPr>
            <p:nvPr/>
          </p:nvSpPr>
          <p:spPr bwMode="auto">
            <a:xfrm>
              <a:off x="1026" y="33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课堂检测</a:t>
              </a:r>
              <a:endParaRPr lang="zh-CN" altLang="en-US" dirty="0"/>
            </a:p>
          </p:txBody>
        </p:sp>
        <p:sp>
          <p:nvSpPr>
            <p:cNvPr id="13" name="Freeform 74"/>
            <p:cNvSpPr>
              <a:spLocks noChangeAspect="1" noEditPoints="1"/>
            </p:cNvSpPr>
            <p:nvPr/>
          </p:nvSpPr>
          <p:spPr bwMode="auto">
            <a:xfrm>
              <a:off x="398" y="158"/>
              <a:ext cx="567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23" name="Rectangle 9"/>
          <p:cNvSpPr>
            <a:spLocks noChangeArrowheads="1"/>
          </p:cNvSpPr>
          <p:nvPr/>
        </p:nvSpPr>
        <p:spPr bwMode="auto">
          <a:xfrm>
            <a:off x="486093" y="2645340"/>
            <a:ext cx="6228238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．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如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图，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CD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是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的垂直平分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线，若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1.6 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cm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BD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2.3 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cm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，则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四边形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ACBD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的周长为</a:t>
            </a:r>
            <a:r>
              <a:rPr lang="zh-CN" altLang="en-US" sz="2400" b="1" u="sng" dirty="0">
                <a:latin typeface="+mn-lt"/>
                <a:ea typeface="楷体" panose="02010609060101010101" pitchFamily="49" charset="-122"/>
              </a:rPr>
              <a:t>         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cm.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</p:txBody>
      </p:sp>
      <p:pic>
        <p:nvPicPr>
          <p:cNvPr id="24" name="Picture 12" descr="E:\四清\八上数学（人教）四清2014 教用 √黄旭（外）\A49.TIF"/>
          <p:cNvPicPr>
            <a:picLocks noChangeAspect="1" noChangeArrowheads="1"/>
          </p:cNvPicPr>
          <p:nvPr/>
        </p:nvPicPr>
        <p:blipFill>
          <a:blip r:embed="rId1" r:link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5121" y="2751431"/>
            <a:ext cx="2458181" cy="1993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Rectangle 11"/>
          <p:cNvSpPr>
            <a:spLocks noChangeArrowheads="1"/>
          </p:cNvSpPr>
          <p:nvPr/>
        </p:nvSpPr>
        <p:spPr bwMode="auto">
          <a:xfrm>
            <a:off x="721102" y="3826577"/>
            <a:ext cx="8386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7.8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8" name="Rectangle 8"/>
          <p:cNvSpPr/>
          <p:nvPr/>
        </p:nvSpPr>
        <p:spPr>
          <a:xfrm>
            <a:off x="571183" y="585304"/>
            <a:ext cx="8258492" cy="1200329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noProof="1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4</a:t>
            </a:r>
            <a:r>
              <a:rPr lang="en-US" altLang="zh-CN" sz="2400" b="1" noProof="1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. </a:t>
            </a:r>
            <a:r>
              <a:rPr lang="zh-CN" altLang="en-US" sz="2400" b="1" noProof="1" smtClean="0">
                <a:latin typeface="+mn-lt"/>
                <a:ea typeface="楷体" panose="02010609060101010101" pitchFamily="49" charset="-122"/>
              </a:rPr>
              <a:t>如图，在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</a:rPr>
              <a:t>△</a:t>
            </a:r>
            <a:r>
              <a:rPr lang="en-US" altLang="zh-CN" sz="2400" b="1" i="1" noProof="1"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400" b="1" noProof="1" smtClean="0">
                <a:latin typeface="+mn-lt"/>
                <a:ea typeface="楷体" panose="02010609060101010101" pitchFamily="49" charset="-122"/>
              </a:rPr>
              <a:t>中，</a:t>
            </a:r>
            <a:r>
              <a:rPr lang="en-US" altLang="zh-CN" sz="2400" b="1" i="1" noProof="1" smtClean="0">
                <a:latin typeface="+mn-lt"/>
                <a:ea typeface="楷体" panose="02010609060101010101" pitchFamily="49" charset="-122"/>
              </a:rPr>
              <a:t>D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</a:rPr>
              <a:t>为</a:t>
            </a:r>
            <a:r>
              <a:rPr lang="en-US" altLang="zh-CN" sz="2400" b="1" i="1" noProof="1">
                <a:latin typeface="+mn-lt"/>
                <a:ea typeface="楷体" panose="02010609060101010101" pitchFamily="49" charset="-122"/>
              </a:rPr>
              <a:t>BC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</a:rPr>
              <a:t>上一</a:t>
            </a:r>
            <a:r>
              <a:rPr lang="zh-CN" altLang="en-US" sz="2400" b="1" noProof="1" smtClean="0">
                <a:latin typeface="+mn-lt"/>
                <a:ea typeface="楷体" panose="02010609060101010101" pitchFamily="49" charset="-122"/>
              </a:rPr>
              <a:t>点，且</a:t>
            </a:r>
            <a:r>
              <a:rPr lang="en-US" altLang="zh-CN" sz="2400" b="1" i="1" noProof="1">
                <a:latin typeface="+mn-lt"/>
                <a:ea typeface="楷体" panose="02010609060101010101" pitchFamily="49" charset="-122"/>
              </a:rPr>
              <a:t>BC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i="1" noProof="1">
                <a:latin typeface="+mn-lt"/>
                <a:ea typeface="楷体" panose="02010609060101010101" pitchFamily="49" charset="-122"/>
              </a:rPr>
              <a:t>BD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i="1" noProof="1" smtClean="0">
                <a:latin typeface="+mn-lt"/>
                <a:ea typeface="楷体" panose="02010609060101010101" pitchFamily="49" charset="-122"/>
              </a:rPr>
              <a:t>AD</a:t>
            </a:r>
            <a:r>
              <a:rPr lang="zh-CN" altLang="en-US" sz="2400" b="1" noProof="1" smtClean="0">
                <a:latin typeface="+mn-lt"/>
                <a:ea typeface="楷体" panose="02010609060101010101" pitchFamily="49" charset="-122"/>
              </a:rPr>
              <a:t>，则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</a:rPr>
              <a:t>点</a:t>
            </a:r>
            <a:r>
              <a:rPr lang="en-US" altLang="zh-CN" sz="2400" b="1" i="1" noProof="1">
                <a:latin typeface="+mn-lt"/>
                <a:ea typeface="楷体" panose="02010609060101010101" pitchFamily="49" charset="-122"/>
              </a:rPr>
              <a:t>D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</a:rPr>
              <a:t>在线段 </a:t>
            </a:r>
            <a:r>
              <a:rPr lang="en-US" altLang="zh-CN" sz="2400" b="1" noProof="1">
                <a:latin typeface="+mn-lt"/>
                <a:ea typeface="楷体" panose="02010609060101010101" pitchFamily="49" charset="-122"/>
              </a:rPr>
              <a:t>__________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</a:rPr>
              <a:t> 的垂直平分线上．</a:t>
            </a:r>
            <a:endParaRPr lang="zh-CN" altLang="en-US" sz="2400" b="1" noProof="1">
              <a:latin typeface="+mn-lt"/>
              <a:ea typeface="楷体" panose="02010609060101010101" pitchFamily="49" charset="-122"/>
            </a:endParaRPr>
          </a:p>
        </p:txBody>
      </p:sp>
      <p:pic>
        <p:nvPicPr>
          <p:cNvPr id="209929" name="Picture 9" descr="E:\四清\八上数学（人教）四清2014 教用 √黄旭（外）\A52.TIF"/>
          <p:cNvPicPr>
            <a:picLocks noChangeAspect="1" noChangeArrowheads="1"/>
          </p:cNvPicPr>
          <p:nvPr/>
        </p:nvPicPr>
        <p:blipFill>
          <a:blip r:embed="rId1" r:link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4494" y="1753784"/>
            <a:ext cx="2916238" cy="189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9931" name="Rectangle 11"/>
          <p:cNvSpPr/>
          <p:nvPr/>
        </p:nvSpPr>
        <p:spPr>
          <a:xfrm>
            <a:off x="2459926" y="1185468"/>
            <a:ext cx="864339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indent="266700"/>
            <a:r>
              <a:rPr lang="en-US" altLang="zh-CN" sz="2400" b="1" i="1" noProof="1">
                <a:solidFill>
                  <a:srgbClr val="FF0000"/>
                </a:solidFill>
                <a:latin typeface="Times New Roman" panose="02020603050405020304" pitchFamily="18" charset="0"/>
              </a:rPr>
              <a:t>AC</a:t>
            </a:r>
            <a:endParaRPr lang="en-US" altLang="zh-CN" sz="2400" b="1" i="1" noProof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666433" y="1785633"/>
            <a:ext cx="4638992" cy="2012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解析：</a:t>
            </a:r>
            <a:r>
              <a:rPr lang="zh-CN" altLang="en-US" sz="2400" b="1" dirty="0">
                <a:latin typeface="+mn-lt"/>
              </a:rPr>
              <a:t>∵</a:t>
            </a:r>
            <a:r>
              <a:rPr lang="en-US" altLang="zh-CN" sz="2400" b="1" i="1" dirty="0" smtClean="0">
                <a:latin typeface="+mn-lt"/>
              </a:rPr>
              <a:t>BC</a:t>
            </a:r>
            <a:r>
              <a:rPr lang="en-US" altLang="zh-CN" sz="2400" b="1" dirty="0" smtClean="0">
                <a:latin typeface="+mn-lt"/>
              </a:rPr>
              <a:t>=</a:t>
            </a:r>
            <a:r>
              <a:rPr lang="en-US" altLang="zh-CN" sz="2400" b="1" i="1" dirty="0" smtClean="0">
                <a:latin typeface="+mn-lt"/>
              </a:rPr>
              <a:t>BD</a:t>
            </a:r>
            <a:r>
              <a:rPr lang="en-US" altLang="zh-CN" sz="2400" b="1" dirty="0" smtClean="0">
                <a:latin typeface="+mn-lt"/>
              </a:rPr>
              <a:t>+</a:t>
            </a:r>
            <a:r>
              <a:rPr lang="en-US" altLang="zh-CN" sz="2400" b="1" i="1" dirty="0" smtClean="0">
                <a:latin typeface="+mn-lt"/>
              </a:rPr>
              <a:t>AD</a:t>
            </a:r>
            <a:r>
              <a:rPr lang="zh-CN" altLang="en-US" sz="2400" b="1" dirty="0" smtClean="0">
                <a:latin typeface="+mn-lt"/>
              </a:rPr>
              <a:t>，</a:t>
            </a:r>
            <a:endParaRPr lang="en-US" altLang="zh-CN" sz="2400" b="1" dirty="0">
              <a:latin typeface="+mn-lt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又</a:t>
            </a:r>
            <a:r>
              <a:rPr lang="zh-CN" altLang="en-US" sz="2400" b="1" dirty="0">
                <a:latin typeface="+mn-lt"/>
              </a:rPr>
              <a:t>∵</a:t>
            </a:r>
            <a:r>
              <a:rPr lang="en-US" altLang="zh-CN" sz="2400" b="1" i="1" dirty="0" smtClean="0">
                <a:latin typeface="+mn-lt"/>
              </a:rPr>
              <a:t>BC</a:t>
            </a:r>
            <a:r>
              <a:rPr lang="en-US" altLang="zh-CN" sz="2400" b="1" dirty="0" smtClean="0">
                <a:latin typeface="+mn-lt"/>
              </a:rPr>
              <a:t>=</a:t>
            </a:r>
            <a:r>
              <a:rPr lang="en-US" altLang="zh-CN" sz="2400" b="1" i="1" dirty="0" smtClean="0">
                <a:latin typeface="+mn-lt"/>
              </a:rPr>
              <a:t>BD</a:t>
            </a:r>
            <a:r>
              <a:rPr lang="en-US" altLang="zh-CN" sz="2400" b="1" dirty="0" smtClean="0">
                <a:latin typeface="+mn-lt"/>
              </a:rPr>
              <a:t>+</a:t>
            </a:r>
            <a:r>
              <a:rPr lang="en-US" altLang="zh-CN" sz="2400" b="1" i="1" dirty="0" smtClean="0">
                <a:latin typeface="+mn-lt"/>
              </a:rPr>
              <a:t>DC</a:t>
            </a:r>
            <a:r>
              <a:rPr lang="zh-CN" altLang="en-US" sz="2400" b="1" dirty="0" smtClean="0">
                <a:latin typeface="+mn-lt"/>
              </a:rPr>
              <a:t>，</a:t>
            </a:r>
            <a:endParaRPr lang="en-US" altLang="zh-CN" sz="2400" b="1" dirty="0">
              <a:latin typeface="+mn-lt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∴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AD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DC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+mn-lt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∴</a:t>
            </a: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点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D</a:t>
            </a: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在线段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AC</a:t>
            </a: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的垂直平分线上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+mn-lt"/>
            </a:endParaRPr>
          </a:p>
        </p:txBody>
      </p:sp>
      <p:grpSp>
        <p:nvGrpSpPr>
          <p:cNvPr id="11" name="组合 2"/>
          <p:cNvGrpSpPr/>
          <p:nvPr/>
        </p:nvGrpSpPr>
        <p:grpSpPr bwMode="auto">
          <a:xfrm>
            <a:off x="-7937" y="-65087"/>
            <a:ext cx="2006600" cy="478472"/>
            <a:chOff x="248" y="33"/>
            <a:chExt cx="3160" cy="753"/>
          </a:xfrm>
        </p:grpSpPr>
        <p:cxnSp>
          <p:nvCxnSpPr>
            <p:cNvPr id="12" name="直线连接符 17"/>
            <p:cNvCxnSpPr/>
            <p:nvPr/>
          </p:nvCxnSpPr>
          <p:spPr>
            <a:xfrm>
              <a:off x="248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8"/>
            <p:cNvSpPr txBox="1">
              <a:spLocks noChangeArrowheads="1"/>
            </p:cNvSpPr>
            <p:nvPr/>
          </p:nvSpPr>
          <p:spPr bwMode="auto">
            <a:xfrm>
              <a:off x="1026" y="33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课堂检测</a:t>
              </a:r>
              <a:endParaRPr lang="zh-CN" altLang="en-US" dirty="0"/>
            </a:p>
          </p:txBody>
        </p:sp>
        <p:sp>
          <p:nvSpPr>
            <p:cNvPr id="14" name="Freeform 74"/>
            <p:cNvSpPr>
              <a:spLocks noChangeAspect="1" noEditPoints="1"/>
            </p:cNvSpPr>
            <p:nvPr/>
          </p:nvSpPr>
          <p:spPr bwMode="auto">
            <a:xfrm>
              <a:off x="398" y="158"/>
              <a:ext cx="567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99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99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99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Rectangle 5"/>
          <p:cNvSpPr>
            <a:spLocks noChangeArrowheads="1"/>
          </p:cNvSpPr>
          <p:nvPr/>
        </p:nvSpPr>
        <p:spPr bwMode="auto">
          <a:xfrm>
            <a:off x="419417" y="1080206"/>
            <a:ext cx="865790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1.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如图，点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表示某公司三个车间的位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置，现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要建一个仓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库，要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求它到三个车间的距离相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等，则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仓库应建在什么位置？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pic>
        <p:nvPicPr>
          <p:cNvPr id="74754" name="Picture 8" descr="E:\四清\八上数学（人教）四清2014 教用 √黄旭（外）\A56.TIF"/>
          <p:cNvPicPr>
            <a:picLocks noChangeAspect="1" noChangeArrowheads="1"/>
          </p:cNvPicPr>
          <p:nvPr/>
        </p:nvPicPr>
        <p:blipFill>
          <a:blip r:embed="rId1" r:link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3906" y="2280535"/>
            <a:ext cx="2266950" cy="219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4755" name="组合 6"/>
          <p:cNvGrpSpPr/>
          <p:nvPr/>
        </p:nvGrpSpPr>
        <p:grpSpPr bwMode="auto">
          <a:xfrm>
            <a:off x="3331845" y="564514"/>
            <a:ext cx="2480310" cy="522923"/>
            <a:chOff x="5060" y="904"/>
            <a:chExt cx="3905" cy="823"/>
          </a:xfrm>
        </p:grpSpPr>
        <p:grpSp>
          <p:nvGrpSpPr>
            <p:cNvPr id="74756" name="组合 21"/>
            <p:cNvGrpSpPr>
              <a:grpSpLocks noChangeAspect="1"/>
            </p:cNvGrpSpPr>
            <p:nvPr/>
          </p:nvGrpSpPr>
          <p:grpSpPr bwMode="auto">
            <a:xfrm>
              <a:off x="5115" y="984"/>
              <a:ext cx="3797" cy="707"/>
              <a:chOff x="3564387" y="597378"/>
              <a:chExt cx="2247990" cy="419195"/>
            </a:xfrm>
          </p:grpSpPr>
          <p:sp>
            <p:nvSpPr>
              <p:cNvPr id="23" name="缺角矩形 22"/>
              <p:cNvSpPr/>
              <p:nvPr/>
            </p:nvSpPr>
            <p:spPr>
              <a:xfrm rot="3000000">
                <a:off x="4021379" y="598178"/>
                <a:ext cx="419236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4" name="缺角矩形 23"/>
              <p:cNvSpPr/>
              <p:nvPr/>
            </p:nvSpPr>
            <p:spPr>
              <a:xfrm rot="3000000">
                <a:off x="4478615" y="598179"/>
                <a:ext cx="419236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5" name="缺角矩形 24"/>
              <p:cNvSpPr/>
              <p:nvPr/>
            </p:nvSpPr>
            <p:spPr>
              <a:xfrm rot="3000000">
                <a:off x="4935852" y="598178"/>
                <a:ext cx="419236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6" name="缺角矩形 25"/>
              <p:cNvSpPr/>
              <p:nvPr/>
            </p:nvSpPr>
            <p:spPr>
              <a:xfrm rot="3000000">
                <a:off x="3564142" y="598179"/>
                <a:ext cx="419236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4" name="缺角矩形 3"/>
              <p:cNvSpPr/>
              <p:nvPr/>
            </p:nvSpPr>
            <p:spPr>
              <a:xfrm rot="3000000">
                <a:off x="5393088" y="598179"/>
                <a:ext cx="419236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74762" name="TextBox 15"/>
            <p:cNvSpPr txBox="1">
              <a:spLocks noChangeArrowheads="1"/>
            </p:cNvSpPr>
            <p:nvPr/>
          </p:nvSpPr>
          <p:spPr bwMode="auto">
            <a:xfrm>
              <a:off x="5060" y="904"/>
              <a:ext cx="3905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schemeClr val="bg1"/>
                  </a:solidFill>
                </a:rPr>
                <a:t>能力提升题</a:t>
              </a:r>
              <a:endParaRPr lang="en-US" altLang="zh-CN" sz="28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4576761" y="2712921"/>
            <a:ext cx="388143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答：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△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ABC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三边垂直平分线的交点</a:t>
            </a:r>
            <a:r>
              <a:rPr lang="zh-CN" altLang="en-US" sz="24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上</a:t>
            </a:r>
            <a:r>
              <a:rPr lang="en-US" altLang="zh-CN" sz="24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.</a:t>
            </a:r>
            <a:endParaRPr lang="zh-CN" altLang="en-US" sz="24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grpSp>
        <p:nvGrpSpPr>
          <p:cNvPr id="18" name="组合 2"/>
          <p:cNvGrpSpPr/>
          <p:nvPr/>
        </p:nvGrpSpPr>
        <p:grpSpPr bwMode="auto">
          <a:xfrm>
            <a:off x="-7937" y="-65087"/>
            <a:ext cx="2006600" cy="478472"/>
            <a:chOff x="248" y="33"/>
            <a:chExt cx="3160" cy="753"/>
          </a:xfrm>
        </p:grpSpPr>
        <p:cxnSp>
          <p:nvCxnSpPr>
            <p:cNvPr id="19" name="直线连接符 17"/>
            <p:cNvCxnSpPr/>
            <p:nvPr/>
          </p:nvCxnSpPr>
          <p:spPr>
            <a:xfrm>
              <a:off x="248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本框 18"/>
            <p:cNvSpPr txBox="1">
              <a:spLocks noChangeArrowheads="1"/>
            </p:cNvSpPr>
            <p:nvPr/>
          </p:nvSpPr>
          <p:spPr bwMode="auto">
            <a:xfrm>
              <a:off x="1026" y="33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课堂检测</a:t>
              </a:r>
              <a:endParaRPr lang="zh-CN" altLang="en-US" dirty="0"/>
            </a:p>
          </p:txBody>
        </p:sp>
        <p:sp>
          <p:nvSpPr>
            <p:cNvPr id="27" name="Freeform 74"/>
            <p:cNvSpPr>
              <a:spLocks noChangeAspect="1" noEditPoints="1"/>
            </p:cNvSpPr>
            <p:nvPr/>
          </p:nvSpPr>
          <p:spPr bwMode="auto">
            <a:xfrm>
              <a:off x="398" y="158"/>
              <a:ext cx="567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5" name="Rectangle 5"/>
          <p:cNvSpPr>
            <a:spLocks noChangeArrowheads="1"/>
          </p:cNvSpPr>
          <p:nvPr/>
        </p:nvSpPr>
        <p:spPr bwMode="auto">
          <a:xfrm>
            <a:off x="370444" y="562751"/>
            <a:ext cx="8662987" cy="1052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如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图，已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知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E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为∠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AOB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的平分线上一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点，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EC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⊥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OA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ED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⊥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OB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，垂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足分别为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C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D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求证：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OE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垂直平分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CD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.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 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</p:txBody>
      </p:sp>
      <p:pic>
        <p:nvPicPr>
          <p:cNvPr id="220166" name="Picture 6" descr="E:\四清\八上数学（人教）四清2014 教用 √黄旭（外）\Q256.TIF"/>
          <p:cNvPicPr>
            <a:picLocks noChangeAspect="1" noChangeArrowheads="1"/>
          </p:cNvPicPr>
          <p:nvPr/>
        </p:nvPicPr>
        <p:blipFill>
          <a:blip r:embed="rId1" r:link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2700" y="2134742"/>
            <a:ext cx="2166937" cy="157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0168" name="Rectangle 8"/>
          <p:cNvSpPr>
            <a:spLocks noChangeArrowheads="1"/>
          </p:cNvSpPr>
          <p:nvPr/>
        </p:nvSpPr>
        <p:spPr bwMode="auto">
          <a:xfrm>
            <a:off x="409179" y="1654715"/>
            <a:ext cx="8067357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>
              <a:lnSpc>
                <a:spcPct val="120000"/>
              </a:lnSpc>
            </a:pPr>
            <a:r>
              <a:rPr lang="zh-CN" altLang="en-US" sz="20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证明：</a:t>
            </a:r>
            <a:r>
              <a:rPr lang="zh-CN" altLang="en-US" sz="2000" b="1" dirty="0">
                <a:latin typeface="+mn-lt"/>
                <a:ea typeface="+mj-ea"/>
              </a:rPr>
              <a:t>∵</a:t>
            </a:r>
            <a:r>
              <a:rPr lang="en-US" altLang="zh-CN" sz="2000" b="1" i="1" dirty="0" smtClean="0">
                <a:latin typeface="+mn-lt"/>
                <a:ea typeface="仿宋" panose="02010609060101010101" pitchFamily="49" charset="-122"/>
              </a:rPr>
              <a:t>E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在∠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AOB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的平分线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上，</a:t>
            </a:r>
            <a:r>
              <a:rPr lang="en-US" altLang="zh-CN" sz="2000" b="1" i="1" dirty="0" smtClean="0">
                <a:latin typeface="+mn-lt"/>
                <a:ea typeface="仿宋" panose="02010609060101010101" pitchFamily="49" charset="-122"/>
              </a:rPr>
              <a:t>ED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⊥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OB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于</a:t>
            </a:r>
            <a:r>
              <a:rPr lang="en-US" altLang="zh-CN" sz="2000" b="1" i="1" dirty="0" smtClean="0">
                <a:latin typeface="+mn-lt"/>
                <a:ea typeface="仿宋" panose="02010609060101010101" pitchFamily="49" charset="-122"/>
              </a:rPr>
              <a:t>D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000" b="1" i="1" dirty="0" smtClean="0">
                <a:latin typeface="+mn-lt"/>
                <a:ea typeface="仿宋" panose="02010609060101010101" pitchFamily="49" charset="-122"/>
              </a:rPr>
              <a:t>EC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⊥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OA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于</a:t>
            </a:r>
            <a:r>
              <a:rPr lang="en-US" altLang="zh-CN" sz="2000" b="1" i="1" dirty="0" smtClean="0">
                <a:latin typeface="+mn-lt"/>
                <a:ea typeface="仿宋" panose="02010609060101010101" pitchFamily="49" charset="-122"/>
              </a:rPr>
              <a:t>C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000" b="1" dirty="0">
              <a:latin typeface="+mn-lt"/>
              <a:ea typeface="仿宋" panose="02010609060101010101" pitchFamily="49" charset="-122"/>
            </a:endParaRPr>
          </a:p>
          <a:p>
            <a:pPr indent="0" eaLnBrk="0" hangingPunct="0">
              <a:lnSpc>
                <a:spcPct val="12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∴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ED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EC</a:t>
            </a:r>
            <a:endParaRPr lang="en-US" altLang="zh-CN" sz="2000" b="1" i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  <a:p>
            <a:pPr indent="0" eaLnBrk="0" hangingPunct="0">
              <a:lnSpc>
                <a:spcPct val="120000"/>
              </a:lnSpc>
            </a:pP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在</a:t>
            </a:r>
            <a:r>
              <a:rPr lang="en-US" altLang="zh-CN" sz="2000" b="1" dirty="0" err="1">
                <a:latin typeface="+mn-lt"/>
                <a:ea typeface="仿宋" panose="02010609060101010101" pitchFamily="49" charset="-122"/>
              </a:rPr>
              <a:t>Rt△</a:t>
            </a:r>
            <a:r>
              <a:rPr lang="en-US" altLang="zh-CN" sz="2000" b="1" i="1" dirty="0" err="1">
                <a:latin typeface="+mn-lt"/>
                <a:ea typeface="仿宋" panose="02010609060101010101" pitchFamily="49" charset="-122"/>
              </a:rPr>
              <a:t>EDO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和</a:t>
            </a:r>
            <a:r>
              <a:rPr lang="en-US" altLang="zh-CN" sz="2000" b="1" dirty="0" err="1">
                <a:latin typeface="+mn-lt"/>
                <a:ea typeface="仿宋" panose="02010609060101010101" pitchFamily="49" charset="-122"/>
              </a:rPr>
              <a:t>Rt△</a:t>
            </a:r>
            <a:r>
              <a:rPr lang="en-US" altLang="zh-CN" sz="2000" b="1" i="1" dirty="0" err="1">
                <a:latin typeface="+mn-lt"/>
                <a:ea typeface="仿宋" panose="02010609060101010101" pitchFamily="49" charset="-122"/>
              </a:rPr>
              <a:t>ECO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中，</a:t>
            </a:r>
            <a:r>
              <a:rPr lang="en-US" altLang="zh-CN" sz="2000" b="1" i="1" dirty="0" smtClean="0">
                <a:latin typeface="+mn-lt"/>
                <a:ea typeface="仿宋" panose="02010609060101010101" pitchFamily="49" charset="-122"/>
              </a:rPr>
              <a:t>ED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000" b="1" i="1" dirty="0" smtClean="0">
                <a:latin typeface="+mn-lt"/>
                <a:ea typeface="仿宋" panose="02010609060101010101" pitchFamily="49" charset="-122"/>
              </a:rPr>
              <a:t>EC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000" b="1" i="1" dirty="0" smtClean="0">
                <a:latin typeface="+mn-lt"/>
                <a:ea typeface="仿宋" panose="02010609060101010101" pitchFamily="49" charset="-122"/>
              </a:rPr>
              <a:t>OE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000" b="1" i="1" dirty="0" smtClean="0">
                <a:latin typeface="+mn-lt"/>
                <a:ea typeface="仿宋" panose="02010609060101010101" pitchFamily="49" charset="-122"/>
              </a:rPr>
              <a:t>OE</a:t>
            </a:r>
            <a:r>
              <a:rPr lang="zh-CN" altLang="en-US" sz="2000" b="1" i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en-US" altLang="zh-CN" sz="2000" b="1" i="1" dirty="0">
              <a:latin typeface="+mn-lt"/>
              <a:ea typeface="仿宋" panose="02010609060101010101" pitchFamily="49" charset="-122"/>
            </a:endParaRPr>
          </a:p>
          <a:p>
            <a:pPr indent="0" eaLnBrk="0" hangingPunct="0">
              <a:lnSpc>
                <a:spcPct val="12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∴</a:t>
            </a:r>
            <a:r>
              <a:rPr lang="en-US" altLang="zh-CN" sz="2000" b="1" dirty="0" err="1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Rt△</a:t>
            </a:r>
            <a:r>
              <a:rPr lang="en-US" altLang="zh-CN" sz="2000" b="1" i="1" dirty="0" err="1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EDO</a:t>
            </a:r>
            <a:r>
              <a:rPr lang="en-US" altLang="zh-CN" sz="2000" b="1" dirty="0" err="1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≌Rt△</a:t>
            </a:r>
            <a:r>
              <a:rPr lang="en-US" altLang="zh-CN" sz="2000" b="1" i="1" dirty="0" err="1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ECO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.</a:t>
            </a:r>
            <a:r>
              <a:rPr lang="zh-CN" altLang="en-US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（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HL</a:t>
            </a:r>
            <a:r>
              <a:rPr lang="zh-CN" altLang="en-US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）</a:t>
            </a:r>
            <a:endParaRPr lang="en-US" altLang="zh-CN" sz="20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  <a:p>
            <a:pPr indent="0" eaLnBrk="0" hangingPunct="0">
              <a:lnSpc>
                <a:spcPct val="12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∴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OD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OC.</a:t>
            </a:r>
            <a:endParaRPr lang="en-US" altLang="zh-CN" sz="2000" b="1" i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  <a:p>
            <a:pPr indent="0" eaLnBrk="0" hangingPunct="0">
              <a:lnSpc>
                <a:spcPct val="12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∴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O</a:t>
            </a:r>
            <a:r>
              <a:rPr lang="zh-CN" altLang="en-US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E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都在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CD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的垂直平分线</a:t>
            </a:r>
            <a:r>
              <a:rPr lang="zh-CN" altLang="en-US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上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.</a:t>
            </a:r>
            <a:endParaRPr lang="zh-CN" altLang="en-US" sz="20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  <a:p>
            <a:pPr indent="0" eaLnBrk="0" hangingPunct="0">
              <a:lnSpc>
                <a:spcPct val="120000"/>
              </a:lnSpc>
            </a:pP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∴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OE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垂直平分</a:t>
            </a:r>
            <a:r>
              <a:rPr lang="en-US" altLang="zh-CN" sz="2000" b="1" i="1" dirty="0" smtClean="0">
                <a:latin typeface="+mn-lt"/>
                <a:ea typeface="仿宋" panose="02010609060101010101" pitchFamily="49" charset="-122"/>
              </a:rPr>
              <a:t>CD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.</a:t>
            </a:r>
            <a:endParaRPr lang="en-US" altLang="zh-CN" sz="2000" b="1" i="1" dirty="0">
              <a:latin typeface="+mn-lt"/>
              <a:ea typeface="仿宋" panose="02010609060101010101" pitchFamily="49" charset="-122"/>
            </a:endParaRPr>
          </a:p>
        </p:txBody>
      </p:sp>
      <p:grpSp>
        <p:nvGrpSpPr>
          <p:cNvPr id="10" name="组合 2"/>
          <p:cNvGrpSpPr/>
          <p:nvPr/>
        </p:nvGrpSpPr>
        <p:grpSpPr bwMode="auto">
          <a:xfrm>
            <a:off x="-7937" y="-65087"/>
            <a:ext cx="2006600" cy="478472"/>
            <a:chOff x="248" y="33"/>
            <a:chExt cx="3160" cy="753"/>
          </a:xfrm>
        </p:grpSpPr>
        <p:cxnSp>
          <p:nvCxnSpPr>
            <p:cNvPr id="11" name="直线连接符 17"/>
            <p:cNvCxnSpPr/>
            <p:nvPr/>
          </p:nvCxnSpPr>
          <p:spPr>
            <a:xfrm>
              <a:off x="248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8"/>
            <p:cNvSpPr txBox="1">
              <a:spLocks noChangeArrowheads="1"/>
            </p:cNvSpPr>
            <p:nvPr/>
          </p:nvSpPr>
          <p:spPr bwMode="auto">
            <a:xfrm>
              <a:off x="1026" y="33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课堂检测</a:t>
              </a:r>
              <a:endParaRPr lang="zh-CN" altLang="en-US" dirty="0"/>
            </a:p>
          </p:txBody>
        </p:sp>
        <p:sp>
          <p:nvSpPr>
            <p:cNvPr id="13" name="Freeform 74"/>
            <p:cNvSpPr>
              <a:spLocks noChangeAspect="1" noEditPoints="1"/>
            </p:cNvSpPr>
            <p:nvPr/>
          </p:nvSpPr>
          <p:spPr bwMode="auto">
            <a:xfrm>
              <a:off x="398" y="158"/>
              <a:ext cx="567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01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01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01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201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01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01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201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01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01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201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01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01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201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01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201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201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201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201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2016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2016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2016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0168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Rectangle 5"/>
          <p:cNvSpPr>
            <a:spLocks noChangeArrowheads="1"/>
          </p:cNvSpPr>
          <p:nvPr/>
        </p:nvSpPr>
        <p:spPr bwMode="auto">
          <a:xfrm>
            <a:off x="656093" y="881692"/>
            <a:ext cx="8448991" cy="1052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如图，已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知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比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长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2 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cm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BC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的垂直平分线交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于点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D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，交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于点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E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，△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ACD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的周长是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14 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cm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，求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和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的长．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pic>
        <p:nvPicPr>
          <p:cNvPr id="76802" name="Picture 6" descr="E:\四清\八上数学（人教）四清2014 教用 √黄旭（外）\QJ10.TIF"/>
          <p:cNvPicPr>
            <a:picLocks noChangeAspect="1" noChangeArrowheads="1"/>
          </p:cNvPicPr>
          <p:nvPr/>
        </p:nvPicPr>
        <p:blipFill>
          <a:blip r:embed="rId1" r:link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736" y="2298700"/>
            <a:ext cx="3781425" cy="2243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6803" name="组合 2"/>
          <p:cNvGrpSpPr/>
          <p:nvPr/>
        </p:nvGrpSpPr>
        <p:grpSpPr bwMode="auto">
          <a:xfrm>
            <a:off x="3323489" y="447199"/>
            <a:ext cx="2478088" cy="522288"/>
            <a:chOff x="5060" y="905"/>
            <a:chExt cx="3904" cy="822"/>
          </a:xfrm>
        </p:grpSpPr>
        <p:grpSp>
          <p:nvGrpSpPr>
            <p:cNvPr id="76804" name="组合 6"/>
            <p:cNvGrpSpPr>
              <a:grpSpLocks noChangeAspect="1"/>
            </p:cNvGrpSpPr>
            <p:nvPr/>
          </p:nvGrpSpPr>
          <p:grpSpPr bwMode="auto">
            <a:xfrm>
              <a:off x="5115" y="985"/>
              <a:ext cx="3798" cy="708"/>
              <a:chOff x="3564387" y="597378"/>
              <a:chExt cx="2247990" cy="419195"/>
            </a:xfrm>
          </p:grpSpPr>
          <p:sp>
            <p:nvSpPr>
              <p:cNvPr id="8" name="缺角矩形 7"/>
              <p:cNvSpPr/>
              <p:nvPr/>
            </p:nvSpPr>
            <p:spPr>
              <a:xfrm rot="3000000">
                <a:off x="4021946" y="597211"/>
                <a:ext cx="418644" cy="418921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9" name="缺角矩形 8"/>
              <p:cNvSpPr/>
              <p:nvPr/>
            </p:nvSpPr>
            <p:spPr>
              <a:xfrm rot="3000000">
                <a:off x="4479356" y="597210"/>
                <a:ext cx="418644" cy="418922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10" name="缺角矩形 9"/>
              <p:cNvSpPr/>
              <p:nvPr/>
            </p:nvSpPr>
            <p:spPr>
              <a:xfrm rot="3000000">
                <a:off x="4936764" y="597211"/>
                <a:ext cx="418644" cy="418921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11" name="缺角矩形 10"/>
              <p:cNvSpPr/>
              <p:nvPr/>
            </p:nvSpPr>
            <p:spPr>
              <a:xfrm rot="3000000">
                <a:off x="3564538" y="597210"/>
                <a:ext cx="418644" cy="418922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12" name="缺角矩形 11"/>
              <p:cNvSpPr/>
              <p:nvPr/>
            </p:nvSpPr>
            <p:spPr>
              <a:xfrm rot="3000000">
                <a:off x="5394174" y="597210"/>
                <a:ext cx="418644" cy="418922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76810" name="TextBox 15"/>
            <p:cNvSpPr txBox="1">
              <a:spLocks noChangeArrowheads="1"/>
            </p:cNvSpPr>
            <p:nvPr/>
          </p:nvSpPr>
          <p:spPr bwMode="auto">
            <a:xfrm>
              <a:off x="5060" y="905"/>
              <a:ext cx="3905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schemeClr val="bg1"/>
                  </a:solidFill>
                </a:rPr>
                <a:t>拓广探索题</a:t>
              </a:r>
              <a:endParaRPr lang="en-US" altLang="zh-CN" sz="2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组合 2"/>
          <p:cNvGrpSpPr/>
          <p:nvPr/>
        </p:nvGrpSpPr>
        <p:grpSpPr bwMode="auto">
          <a:xfrm>
            <a:off x="-7937" y="-65087"/>
            <a:ext cx="2006600" cy="478472"/>
            <a:chOff x="248" y="33"/>
            <a:chExt cx="3160" cy="753"/>
          </a:xfrm>
        </p:grpSpPr>
        <p:cxnSp>
          <p:nvCxnSpPr>
            <p:cNvPr id="18" name="直线连接符 17"/>
            <p:cNvCxnSpPr/>
            <p:nvPr/>
          </p:nvCxnSpPr>
          <p:spPr>
            <a:xfrm>
              <a:off x="248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/>
            <p:cNvSpPr txBox="1">
              <a:spLocks noChangeArrowheads="1"/>
            </p:cNvSpPr>
            <p:nvPr/>
          </p:nvSpPr>
          <p:spPr bwMode="auto">
            <a:xfrm>
              <a:off x="1026" y="33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课堂检测</a:t>
              </a:r>
              <a:endParaRPr lang="zh-CN" altLang="en-US" dirty="0"/>
            </a:p>
          </p:txBody>
        </p:sp>
        <p:sp>
          <p:nvSpPr>
            <p:cNvPr id="21" name="Freeform 74"/>
            <p:cNvSpPr>
              <a:spLocks noChangeAspect="1" noEditPoints="1"/>
            </p:cNvSpPr>
            <p:nvPr/>
          </p:nvSpPr>
          <p:spPr bwMode="auto">
            <a:xfrm>
              <a:off x="398" y="158"/>
              <a:ext cx="567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23" name="Rectangle 5"/>
          <p:cNvSpPr>
            <a:spLocks noChangeArrowheads="1"/>
          </p:cNvSpPr>
          <p:nvPr/>
        </p:nvSpPr>
        <p:spPr bwMode="auto">
          <a:xfrm>
            <a:off x="4247652" y="1765755"/>
            <a:ext cx="5016500" cy="3170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解：</a:t>
            </a:r>
            <a:r>
              <a:rPr lang="zh-CN" altLang="en-US" sz="2000" b="1" dirty="0">
                <a:latin typeface="+mn-lt"/>
              </a:rPr>
              <a:t>∵</a:t>
            </a:r>
            <a:r>
              <a:rPr lang="en-US" altLang="zh-CN" sz="2000" b="1" i="1" dirty="0">
                <a:latin typeface="+mn-lt"/>
              </a:rPr>
              <a:t>DE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垂直平分</a:t>
            </a:r>
            <a:r>
              <a:rPr lang="en-US" altLang="zh-CN" sz="2000" b="1" i="1" dirty="0" smtClean="0">
                <a:latin typeface="+mn-lt"/>
              </a:rPr>
              <a:t>BC</a:t>
            </a:r>
            <a:r>
              <a:rPr lang="zh-CN" altLang="en-US" sz="2000" b="1" dirty="0" smtClean="0">
                <a:latin typeface="+mn-lt"/>
              </a:rPr>
              <a:t>，</a:t>
            </a:r>
            <a:endParaRPr lang="zh-CN" altLang="en-US" sz="2000" b="1" dirty="0">
              <a:latin typeface="+mn-lt"/>
            </a:endParaRPr>
          </a:p>
          <a:p>
            <a:pPr eaLnBrk="0" hangingPunct="0"/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∴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DB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DC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.</a:t>
            </a:r>
            <a:endParaRPr lang="en-US" altLang="zh-CN" sz="2000" b="1" dirty="0">
              <a:solidFill>
                <a:srgbClr val="FF0000"/>
              </a:solidFill>
              <a:latin typeface="+mn-lt"/>
            </a:endParaRPr>
          </a:p>
          <a:p>
            <a:pPr eaLnBrk="0" hangingPunct="0"/>
            <a:r>
              <a:rPr lang="en-US" altLang="zh-CN" sz="2000" b="1" dirty="0">
                <a:latin typeface="+mn-lt"/>
              </a:rPr>
              <a:t>∵</a:t>
            </a:r>
            <a:r>
              <a:rPr lang="en-US" altLang="zh-CN" sz="2000" b="1" i="1" dirty="0">
                <a:latin typeface="+mn-lt"/>
              </a:rPr>
              <a:t>AC</a:t>
            </a:r>
            <a:r>
              <a:rPr lang="zh-CN" altLang="en-US" sz="2000" b="1" dirty="0">
                <a:latin typeface="+mn-lt"/>
              </a:rPr>
              <a:t>＋</a:t>
            </a:r>
            <a:r>
              <a:rPr lang="en-US" altLang="zh-CN" sz="2000" b="1" i="1" dirty="0">
                <a:latin typeface="+mn-lt"/>
              </a:rPr>
              <a:t>AD</a:t>
            </a:r>
            <a:r>
              <a:rPr lang="zh-CN" altLang="en-US" sz="2000" b="1" dirty="0">
                <a:latin typeface="+mn-lt"/>
              </a:rPr>
              <a:t>＋</a:t>
            </a:r>
            <a:r>
              <a:rPr lang="en-US" altLang="zh-CN" sz="2000" b="1" i="1" dirty="0">
                <a:latin typeface="+mn-lt"/>
              </a:rPr>
              <a:t>DC</a:t>
            </a:r>
            <a:r>
              <a:rPr lang="zh-CN" altLang="en-US" sz="2000" b="1" dirty="0">
                <a:latin typeface="+mn-lt"/>
              </a:rPr>
              <a:t>＝</a:t>
            </a:r>
            <a:r>
              <a:rPr lang="en-US" altLang="zh-CN" sz="2000" b="1" dirty="0">
                <a:latin typeface="+mn-lt"/>
              </a:rPr>
              <a:t>14 </a:t>
            </a:r>
            <a:r>
              <a:rPr lang="en-US" altLang="zh-CN" sz="2000" b="1" dirty="0" smtClean="0">
                <a:latin typeface="+mn-lt"/>
              </a:rPr>
              <a:t>cm</a:t>
            </a:r>
            <a:r>
              <a:rPr lang="zh-CN" altLang="en-US" sz="2000" b="1" dirty="0" smtClean="0">
                <a:latin typeface="+mn-lt"/>
              </a:rPr>
              <a:t>，</a:t>
            </a:r>
            <a:endParaRPr lang="zh-CN" altLang="en-US" sz="2000" b="1" dirty="0">
              <a:latin typeface="+mn-lt"/>
            </a:endParaRPr>
          </a:p>
          <a:p>
            <a:pPr eaLnBrk="0" hangingPunct="0"/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∴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AC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＋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AD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＋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BD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14 cm.</a:t>
            </a:r>
            <a:endParaRPr lang="en-US" altLang="zh-CN" sz="2000" b="1" dirty="0">
              <a:solidFill>
                <a:srgbClr val="FF0000"/>
              </a:solidFill>
              <a:latin typeface="+mn-lt"/>
            </a:endParaRPr>
          </a:p>
          <a:p>
            <a:pPr eaLnBrk="0" hangingPunct="0"/>
            <a:r>
              <a:rPr lang="zh-CN" altLang="en-US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即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AC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＋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AB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14 cm.</a:t>
            </a:r>
            <a:endParaRPr lang="en-US" altLang="zh-CN" sz="2000" b="1" dirty="0">
              <a:solidFill>
                <a:srgbClr val="FF0000"/>
              </a:solidFill>
              <a:latin typeface="+mn-lt"/>
            </a:endParaRPr>
          </a:p>
          <a:p>
            <a:pPr eaLnBrk="0" hangingPunct="0"/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设</a:t>
            </a:r>
            <a:r>
              <a:rPr lang="en-US" altLang="zh-CN" sz="2000" b="1" i="1" dirty="0">
                <a:latin typeface="+mn-lt"/>
              </a:rPr>
              <a:t>AB</a:t>
            </a:r>
            <a:r>
              <a:rPr lang="zh-CN" altLang="en-US" sz="2000" b="1" dirty="0">
                <a:latin typeface="+mn-lt"/>
              </a:rPr>
              <a:t>＝</a:t>
            </a:r>
            <a:r>
              <a:rPr lang="en-US" altLang="zh-CN" sz="2000" b="1" i="1" dirty="0">
                <a:latin typeface="+mn-lt"/>
              </a:rPr>
              <a:t>x</a:t>
            </a:r>
            <a:r>
              <a:rPr lang="en-US" altLang="zh-CN" sz="2000" b="1" dirty="0">
                <a:latin typeface="+mn-lt"/>
              </a:rPr>
              <a:t> </a:t>
            </a:r>
            <a:r>
              <a:rPr lang="en-US" altLang="zh-CN" sz="2000" b="1" dirty="0" smtClean="0">
                <a:latin typeface="+mn-lt"/>
              </a:rPr>
              <a:t>cm</a:t>
            </a:r>
            <a:r>
              <a:rPr lang="zh-CN" altLang="en-US" sz="2000" b="1" dirty="0" smtClean="0">
                <a:latin typeface="+mn-lt"/>
              </a:rPr>
              <a:t>，</a:t>
            </a:r>
            <a:r>
              <a:rPr lang="en-US" altLang="zh-CN" sz="2000" b="1" i="1" dirty="0" smtClean="0">
                <a:latin typeface="+mn-lt"/>
              </a:rPr>
              <a:t>AC</a:t>
            </a:r>
            <a:r>
              <a:rPr lang="zh-CN" altLang="en-US" sz="2000" b="1" dirty="0">
                <a:latin typeface="+mn-lt"/>
              </a:rPr>
              <a:t>＝</a:t>
            </a:r>
            <a:r>
              <a:rPr lang="en-US" altLang="zh-CN" sz="2000" b="1" i="1" dirty="0">
                <a:latin typeface="+mn-lt"/>
              </a:rPr>
              <a:t>y</a:t>
            </a:r>
            <a:r>
              <a:rPr lang="en-US" altLang="zh-CN" sz="2000" b="1" dirty="0">
                <a:latin typeface="+mn-lt"/>
              </a:rPr>
              <a:t> cm.</a:t>
            </a:r>
            <a:endParaRPr lang="en-US" altLang="zh-CN" sz="2000" b="1" dirty="0">
              <a:latin typeface="+mn-lt"/>
            </a:endParaRPr>
          </a:p>
          <a:p>
            <a:pPr eaLnBrk="0" hangingPunct="0"/>
            <a:endParaRPr lang="zh-CN" altLang="en-US" sz="2000" b="1" dirty="0">
              <a:latin typeface="+mn-lt"/>
            </a:endParaRPr>
          </a:p>
          <a:p>
            <a:pPr eaLnBrk="0" hangingPunct="0"/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根据题</a:t>
            </a:r>
            <a:r>
              <a:rPr lang="zh-CN" altLang="en-US" sz="20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意，得</a:t>
            </a:r>
            <a:r>
              <a:rPr lang="zh-CN" altLang="en-US" sz="2000" b="1" dirty="0" smtClean="0">
                <a:latin typeface="+mn-lt"/>
              </a:rPr>
              <a:t>                      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解得</a:t>
            </a:r>
            <a:endParaRPr lang="zh-CN" altLang="en-US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0" hangingPunct="0"/>
            <a:endParaRPr lang="en-US" altLang="zh-CN" sz="2000" b="1" dirty="0" smtClean="0">
              <a:solidFill>
                <a:srgbClr val="FF0000"/>
              </a:solidFill>
              <a:latin typeface="+mn-lt"/>
            </a:endParaRPr>
          </a:p>
          <a:p>
            <a:pPr eaLnBrk="0" hangingPunct="0"/>
            <a:r>
              <a:rPr lang="zh-CN" altLang="en-US" sz="2000" b="1" dirty="0" smtClean="0">
                <a:solidFill>
                  <a:srgbClr val="FF0000"/>
                </a:solidFill>
                <a:latin typeface="+mn-lt"/>
              </a:rPr>
              <a:t>∴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AB</a:t>
            </a:r>
            <a:r>
              <a:rPr lang="zh-CN" altLang="en-US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长为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8 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</a:rPr>
              <a:t>cm</a:t>
            </a:r>
            <a:r>
              <a:rPr lang="zh-CN" altLang="en-US" sz="2000" b="1" dirty="0" smtClean="0">
                <a:solidFill>
                  <a:srgbClr val="FF0000"/>
                </a:solidFill>
                <a:latin typeface="+mn-lt"/>
              </a:rPr>
              <a:t>，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+mn-lt"/>
              </a:rPr>
              <a:t>AC</a:t>
            </a:r>
            <a:r>
              <a:rPr lang="zh-CN" altLang="en-US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长为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6 cm.</a:t>
            </a:r>
            <a:endParaRPr lang="en-US" altLang="zh-CN" sz="2000" b="1" dirty="0">
              <a:solidFill>
                <a:srgbClr val="FF0000"/>
              </a:solidFill>
              <a:latin typeface="+mn-lt"/>
            </a:endParaRPr>
          </a:p>
        </p:txBody>
      </p:sp>
      <p:graphicFrame>
        <p:nvGraphicFramePr>
          <p:cNvPr id="24" name="Object 6"/>
          <p:cNvGraphicFramePr/>
          <p:nvPr/>
        </p:nvGraphicFramePr>
        <p:xfrm>
          <a:off x="6115050" y="3738563"/>
          <a:ext cx="1109663" cy="692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138" name="Equation" r:id="rId3" imgW="17983200" imgH="10972800" progId="Equation.DSMT4">
                  <p:embed/>
                </p:oleObj>
              </mc:Choice>
              <mc:Fallback>
                <p:oleObj name="Equation" r:id="rId3" imgW="17983200" imgH="10972800" progId="Equation.DSMT4">
                  <p:embed/>
                  <p:pic>
                    <p:nvPicPr>
                      <p:cNvPr id="0" name="图片 81137"/>
                      <p:cNvPicPr>
                        <a:picLocks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5050" y="3738563"/>
                        <a:ext cx="1109663" cy="692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9"/>
          <p:cNvGraphicFramePr/>
          <p:nvPr/>
        </p:nvGraphicFramePr>
        <p:xfrm>
          <a:off x="8064395" y="3841966"/>
          <a:ext cx="703263" cy="682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139" name="Equation" r:id="rId5" imgW="11277600" imgH="10972800" progId="Equation.DSMT4">
                  <p:embed/>
                </p:oleObj>
              </mc:Choice>
              <mc:Fallback>
                <p:oleObj name="Equation" r:id="rId5" imgW="11277600" imgH="10972800" progId="Equation.DSMT4">
                  <p:embed/>
                  <p:pic>
                    <p:nvPicPr>
                      <p:cNvPr id="0" name="图片 81138"/>
                      <p:cNvPicPr>
                        <a:picLocks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64395" y="3841966"/>
                        <a:ext cx="703263" cy="682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uiExpand="1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84163" y="836037"/>
            <a:ext cx="407987" cy="3046988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>
                <a:alpha val="54117"/>
              </a:schemeClr>
            </a:solidFill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线段的垂直平分线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109663" y="788988"/>
            <a:ext cx="755650" cy="414337"/>
          </a:xfrm>
          <a:prstGeom prst="rect">
            <a:avLst/>
          </a:prstGeom>
          <a:noFill/>
          <a:ln w="25400">
            <a:solidFill>
              <a:schemeClr val="accent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2100" b="1" dirty="0">
                <a:latin typeface="黑体" panose="02010609060101010101" pitchFamily="2" charset="-122"/>
                <a:ea typeface="黑体" panose="02010609060101010101" pitchFamily="2" charset="-122"/>
              </a:rPr>
              <a:t>性质</a:t>
            </a:r>
            <a:endParaRPr lang="zh-CN" altLang="en-US" sz="21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190750" y="711270"/>
            <a:ext cx="6800850" cy="447815"/>
          </a:xfrm>
          <a:prstGeom prst="rect">
            <a:avLst/>
          </a:prstGeom>
          <a:noFill/>
          <a:ln w="25400">
            <a:solidFill>
              <a:srgbClr val="404040">
                <a:alpha val="54117"/>
              </a:srgb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1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线段垂直平分线上的点与这条线段两个端点的距离</a:t>
            </a:r>
            <a:r>
              <a:rPr lang="zh-CN" altLang="en-US" sz="21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相等</a:t>
            </a:r>
            <a:endParaRPr lang="zh-CN" altLang="en-US" sz="21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102334" y="1431925"/>
            <a:ext cx="819150" cy="415498"/>
          </a:xfrm>
          <a:prstGeom prst="rect">
            <a:avLst/>
          </a:prstGeom>
          <a:noFill/>
          <a:ln w="25400">
            <a:solidFill>
              <a:schemeClr val="accent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algn="dist"/>
            <a:r>
              <a:rPr lang="zh-CN" altLang="en-US" sz="2100" b="1" dirty="0">
                <a:latin typeface="黑体" panose="02010609060101010101" pitchFamily="2" charset="-122"/>
                <a:ea typeface="黑体" panose="02010609060101010101" pitchFamily="2" charset="-122"/>
              </a:rPr>
              <a:t>判定</a:t>
            </a:r>
            <a:endParaRPr lang="zh-CN" altLang="en-US" sz="21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184400" y="1276350"/>
            <a:ext cx="6807200" cy="865188"/>
          </a:xfrm>
          <a:prstGeom prst="rect">
            <a:avLst/>
          </a:prstGeom>
          <a:noFill/>
          <a:ln w="25400">
            <a:solidFill>
              <a:srgbClr val="404040">
                <a:alpha val="54117"/>
              </a:srgb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1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与一条线段两个端点距离相等的</a:t>
            </a:r>
            <a:r>
              <a:rPr lang="zh-CN" altLang="en-US" sz="21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点，在</a:t>
            </a:r>
            <a:r>
              <a:rPr lang="zh-CN" altLang="en-US" sz="21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这条线段的垂直平分线</a:t>
            </a:r>
            <a:r>
              <a:rPr lang="zh-CN" altLang="en-US" sz="21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上</a:t>
            </a:r>
            <a:endParaRPr lang="zh-CN" altLang="en-US" sz="21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081696" y="3420270"/>
            <a:ext cx="1062038" cy="738187"/>
          </a:xfrm>
          <a:prstGeom prst="rect">
            <a:avLst/>
          </a:prstGeom>
          <a:noFill/>
          <a:ln w="25400">
            <a:solidFill>
              <a:schemeClr val="accent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2100" b="1" dirty="0">
                <a:latin typeface="黑体" panose="02010609060101010101" pitchFamily="2" charset="-122"/>
                <a:ea typeface="黑体" panose="02010609060101010101" pitchFamily="2" charset="-122"/>
              </a:rPr>
              <a:t>集合</a:t>
            </a:r>
            <a:endParaRPr lang="zh-CN" altLang="en-US" sz="21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dist"/>
            <a:r>
              <a:rPr lang="zh-CN" altLang="en-US" sz="2100" b="1" dirty="0">
                <a:latin typeface="黑体" panose="02010609060101010101" pitchFamily="2" charset="-122"/>
                <a:ea typeface="黑体" panose="02010609060101010101" pitchFamily="2" charset="-122"/>
              </a:rPr>
              <a:t>定义</a:t>
            </a:r>
            <a:endParaRPr lang="zh-CN" altLang="en-US" sz="21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406650" y="3585992"/>
            <a:ext cx="6584950" cy="1144929"/>
          </a:xfrm>
          <a:prstGeom prst="rect">
            <a:avLst/>
          </a:prstGeom>
          <a:noFill/>
          <a:ln w="25400">
            <a:solidFill>
              <a:srgbClr val="404040">
                <a:alpha val="54117"/>
              </a:srgb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1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线段的垂直平分线的集合定义：</a:t>
            </a:r>
            <a:endParaRPr lang="zh-CN" altLang="en-US" sz="21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b="1" dirty="0" smtClean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线段</a:t>
            </a:r>
            <a:r>
              <a:rPr lang="zh-CN" altLang="en-US" b="1" dirty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的垂直平分线可以看作是与线段两个端点距离相等的所有点</a:t>
            </a:r>
            <a:r>
              <a:rPr lang="zh-CN" altLang="en-US" b="1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的</a:t>
            </a:r>
            <a:r>
              <a:rPr lang="zh-CN" altLang="en-US" b="1" smtClean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集合</a:t>
            </a:r>
            <a:endParaRPr lang="zh-CN" altLang="en-US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左大括号 9"/>
          <p:cNvSpPr/>
          <p:nvPr/>
        </p:nvSpPr>
        <p:spPr bwMode="auto">
          <a:xfrm>
            <a:off x="893763" y="855663"/>
            <a:ext cx="179387" cy="2924175"/>
          </a:xfrm>
          <a:prstGeom prst="leftBrace">
            <a:avLst>
              <a:gd name="adj1" fmla="val 6566"/>
              <a:gd name="adj2" fmla="val 50000"/>
            </a:avLst>
          </a:prstGeom>
          <a:noFill/>
          <a:ln w="25400">
            <a:solidFill>
              <a:schemeClr val="tx1">
                <a:alpha val="29018"/>
              </a:schemeClr>
            </a:solidFill>
            <a:round/>
          </a:ln>
        </p:spPr>
        <p:txBody>
          <a:bodyPr/>
          <a:lstStyle/>
          <a:p>
            <a:endParaRPr lang="zh-CN" altLang="en-US" sz="21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" name="右箭头 10"/>
          <p:cNvSpPr/>
          <p:nvPr/>
        </p:nvSpPr>
        <p:spPr bwMode="auto">
          <a:xfrm>
            <a:off x="1921484" y="886837"/>
            <a:ext cx="277018" cy="271462"/>
          </a:xfrm>
          <a:prstGeom prst="rightArrow">
            <a:avLst/>
          </a:prstGeom>
          <a:solidFill>
            <a:schemeClr val="accent6">
              <a:lumMod val="75000"/>
              <a:alpha val="69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21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" name="右箭头 11"/>
          <p:cNvSpPr/>
          <p:nvPr/>
        </p:nvSpPr>
        <p:spPr bwMode="auto">
          <a:xfrm>
            <a:off x="1950668" y="1503363"/>
            <a:ext cx="264741" cy="269875"/>
          </a:xfrm>
          <a:prstGeom prst="rightArrow">
            <a:avLst/>
          </a:prstGeom>
          <a:solidFill>
            <a:schemeClr val="accent6">
              <a:lumMod val="75000"/>
              <a:alpha val="69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21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" name="右箭头 12"/>
          <p:cNvSpPr/>
          <p:nvPr/>
        </p:nvSpPr>
        <p:spPr bwMode="auto">
          <a:xfrm>
            <a:off x="2162175" y="3747294"/>
            <a:ext cx="244475" cy="271463"/>
          </a:xfrm>
          <a:prstGeom prst="rightArrow">
            <a:avLst/>
          </a:prstGeom>
          <a:solidFill>
            <a:schemeClr val="accent6">
              <a:lumMod val="75000"/>
              <a:alpha val="69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21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6816" name="文本框 14"/>
          <p:cNvSpPr txBox="1">
            <a:spLocks noChangeArrowheads="1"/>
          </p:cNvSpPr>
          <p:nvPr/>
        </p:nvSpPr>
        <p:spPr bwMode="auto">
          <a:xfrm>
            <a:off x="1111250" y="2311400"/>
            <a:ext cx="750888" cy="415498"/>
          </a:xfrm>
          <a:prstGeom prst="rect">
            <a:avLst/>
          </a:prstGeom>
          <a:noFill/>
          <a:ln w="28575">
            <a:solidFill>
              <a:schemeClr val="accent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r>
              <a:rPr lang="zh-CN" altLang="en-US" sz="2100" b="1" dirty="0">
                <a:latin typeface="黑体" panose="02010609060101010101" pitchFamily="2" charset="-122"/>
                <a:ea typeface="黑体" panose="02010609060101010101" pitchFamily="2" charset="-122"/>
              </a:rPr>
              <a:t>关系</a:t>
            </a:r>
            <a:endParaRPr lang="zh-CN" altLang="en-US" sz="21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右箭头 15"/>
          <p:cNvSpPr/>
          <p:nvPr/>
        </p:nvSpPr>
        <p:spPr bwMode="auto">
          <a:xfrm>
            <a:off x="1900238" y="2390775"/>
            <a:ext cx="281834" cy="292100"/>
          </a:xfrm>
          <a:prstGeom prst="rightArrow">
            <a:avLst/>
          </a:prstGeom>
          <a:solidFill>
            <a:schemeClr val="accent6">
              <a:lumMod val="75000"/>
              <a:alpha val="69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21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76818" name="组合 88068"/>
          <p:cNvGrpSpPr/>
          <p:nvPr/>
        </p:nvGrpSpPr>
        <p:grpSpPr bwMode="auto">
          <a:xfrm>
            <a:off x="2162175" y="2217738"/>
            <a:ext cx="6229350" cy="1254484"/>
            <a:chOff x="0" y="0"/>
            <a:chExt cx="3936" cy="1019"/>
          </a:xfrm>
        </p:grpSpPr>
        <p:sp>
          <p:nvSpPr>
            <p:cNvPr id="78867" name="Text Box 6"/>
            <p:cNvSpPr txBox="1">
              <a:spLocks noChangeArrowheads="1"/>
            </p:cNvSpPr>
            <p:nvPr/>
          </p:nvSpPr>
          <p:spPr bwMode="auto">
            <a:xfrm>
              <a:off x="3120" y="348"/>
              <a:ext cx="816" cy="299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b="1" i="1" dirty="0">
                  <a:solidFill>
                    <a:srgbClr val="0000FF"/>
                  </a:solidFill>
                  <a:latin typeface="+mn-lt"/>
                  <a:ea typeface="黑体" panose="02010609060101010101" pitchFamily="2" charset="-122"/>
                </a:rPr>
                <a:t>PA=PB</a:t>
              </a:r>
              <a:endParaRPr lang="en-US" altLang="zh-CN" b="1" dirty="0">
                <a:latin typeface="+mn-lt"/>
                <a:ea typeface="黑体" panose="02010609060101010101" pitchFamily="2" charset="-122"/>
              </a:endParaRPr>
            </a:p>
          </p:txBody>
        </p:sp>
        <p:sp>
          <p:nvSpPr>
            <p:cNvPr id="78868" name="Text Box 7"/>
            <p:cNvSpPr txBox="1">
              <a:spLocks noChangeArrowheads="1"/>
            </p:cNvSpPr>
            <p:nvPr/>
          </p:nvSpPr>
          <p:spPr bwMode="auto">
            <a:xfrm>
              <a:off x="0" y="110"/>
              <a:ext cx="1056" cy="75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b="1" dirty="0">
                  <a:solidFill>
                    <a:srgbClr val="0000FF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点</a:t>
              </a:r>
              <a:r>
                <a:rPr lang="en-US" altLang="zh-CN" b="1" i="1" dirty="0">
                  <a:solidFill>
                    <a:srgbClr val="0000FF"/>
                  </a:solidFill>
                  <a:latin typeface="+mn-lt"/>
                  <a:ea typeface="黑体" panose="02010609060101010101" pitchFamily="2" charset="-122"/>
                </a:rPr>
                <a:t>P</a:t>
              </a:r>
              <a:r>
                <a:rPr lang="zh-CN" altLang="en-US" b="1" dirty="0">
                  <a:solidFill>
                    <a:srgbClr val="0000FF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在线段</a:t>
              </a:r>
              <a:r>
                <a:rPr lang="en-US" altLang="zh-CN" b="1" i="1" dirty="0">
                  <a:solidFill>
                    <a:srgbClr val="0000FF"/>
                  </a:solidFill>
                  <a:latin typeface="+mn-lt"/>
                  <a:ea typeface="黑体" panose="02010609060101010101" pitchFamily="2" charset="-122"/>
                </a:rPr>
                <a:t>AB</a:t>
              </a:r>
              <a:r>
                <a:rPr lang="zh-CN" altLang="en-US" b="1" dirty="0">
                  <a:solidFill>
                    <a:srgbClr val="0000FF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的垂直平分线上</a:t>
              </a:r>
              <a:endParaRPr lang="zh-CN" altLang="en-US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78869" name="Line 8"/>
            <p:cNvSpPr>
              <a:spLocks noChangeShapeType="1"/>
            </p:cNvSpPr>
            <p:nvPr/>
          </p:nvSpPr>
          <p:spPr bwMode="auto">
            <a:xfrm>
              <a:off x="1056" y="546"/>
              <a:ext cx="2064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78870" name="Rectangle 9"/>
            <p:cNvSpPr>
              <a:spLocks noChangeArrowheads="1"/>
            </p:cNvSpPr>
            <p:nvPr/>
          </p:nvSpPr>
          <p:spPr bwMode="auto">
            <a:xfrm>
              <a:off x="1152" y="594"/>
              <a:ext cx="1920" cy="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400" b="1" dirty="0">
                  <a:solidFill>
                    <a:srgbClr val="CC66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与一条线段两个端点距离相等的</a:t>
              </a:r>
              <a:r>
                <a:rPr lang="zh-CN" altLang="en-US" sz="1400" b="1" dirty="0" smtClean="0">
                  <a:solidFill>
                    <a:srgbClr val="CC66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点，在</a:t>
              </a:r>
              <a:r>
                <a:rPr lang="zh-CN" altLang="en-US" sz="1400" b="1" dirty="0">
                  <a:solidFill>
                    <a:srgbClr val="CC66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这条线段的垂直平分线上</a:t>
              </a:r>
              <a:endParaRPr lang="zh-CN" altLang="en-US" sz="1400" b="1" dirty="0">
                <a:solidFill>
                  <a:srgbClr val="CC66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78871" name="Line 10"/>
            <p:cNvSpPr>
              <a:spLocks noChangeShapeType="1"/>
            </p:cNvSpPr>
            <p:nvPr/>
          </p:nvSpPr>
          <p:spPr bwMode="auto">
            <a:xfrm>
              <a:off x="1056" y="403"/>
              <a:ext cx="2064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78872" name="Text Box 11"/>
            <p:cNvSpPr txBox="1">
              <a:spLocks noChangeArrowheads="1"/>
            </p:cNvSpPr>
            <p:nvPr/>
          </p:nvSpPr>
          <p:spPr bwMode="auto">
            <a:xfrm>
              <a:off x="1248" y="0"/>
              <a:ext cx="1738" cy="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400" b="1" dirty="0">
                  <a:solidFill>
                    <a:srgbClr val="A5002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线段垂直平分线上的点与这条线段两个端点的距离相等</a:t>
              </a:r>
              <a:endPara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26" name="组合 1"/>
          <p:cNvGrpSpPr/>
          <p:nvPr/>
        </p:nvGrpSpPr>
        <p:grpSpPr bwMode="auto">
          <a:xfrm>
            <a:off x="-3175" y="-60325"/>
            <a:ext cx="2006600" cy="477838"/>
            <a:chOff x="227" y="33"/>
            <a:chExt cx="3160" cy="752"/>
          </a:xfrm>
        </p:grpSpPr>
        <p:cxnSp>
          <p:nvCxnSpPr>
            <p:cNvPr id="27" name="直线连接符 16"/>
            <p:cNvCxnSpPr/>
            <p:nvPr/>
          </p:nvCxnSpPr>
          <p:spPr>
            <a:xfrm>
              <a:off x="227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17"/>
            <p:cNvSpPr txBox="1">
              <a:spLocks noChangeArrowheads="1"/>
            </p:cNvSpPr>
            <p:nvPr/>
          </p:nvSpPr>
          <p:spPr bwMode="auto">
            <a:xfrm>
              <a:off x="1010" y="33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课堂小结</a:t>
              </a:r>
              <a:endParaRPr lang="zh-CN" altLang="en-US" dirty="0"/>
            </a:p>
          </p:txBody>
        </p:sp>
        <p:sp>
          <p:nvSpPr>
            <p:cNvPr id="29" name="Freeform 74"/>
            <p:cNvSpPr>
              <a:spLocks noChangeAspect="1" noEditPoints="1"/>
            </p:cNvSpPr>
            <p:nvPr/>
          </p:nvSpPr>
          <p:spPr bwMode="auto">
            <a:xfrm>
              <a:off x="342" y="158"/>
              <a:ext cx="568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6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76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1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2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76816" grpId="0" animBg="1"/>
      <p:bldP spid="1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/>
          <p:cNvSpPr txBox="1"/>
          <p:nvPr/>
        </p:nvSpPr>
        <p:spPr bwMode="auto">
          <a:xfrm>
            <a:off x="1562343" y="570462"/>
            <a:ext cx="7030660" cy="114141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2800" b="1">
                <a:latin typeface="+mn-lt"/>
                <a:ea typeface="楷体" panose="02010609060101010101" pitchFamily="49" charset="-122"/>
                <a:cs typeface="楷体" panose="02010609060101010101" pitchFamily="49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noProof="1" smtClean="0">
                <a:solidFill>
                  <a:srgbClr val="FF0000"/>
                </a:solidFill>
                <a:sym typeface="+mn-ea"/>
              </a:rPr>
              <a:t>3.</a:t>
            </a:r>
            <a:r>
              <a:rPr lang="zh-CN" altLang="en-US" dirty="0">
                <a:latin typeface="宋体" panose="02010600030101010101" pitchFamily="2" charset="-122"/>
                <a:sym typeface="微软雅黑" panose="020B0503020204020204" pitchFamily="34" charset="-122"/>
              </a:rPr>
              <a:t>会用尺</a:t>
            </a:r>
            <a:r>
              <a:rPr lang="zh-CN" altLang="en-US" dirty="0" smtClean="0">
                <a:latin typeface="宋体" panose="02010600030101010101" pitchFamily="2" charset="-122"/>
                <a:sym typeface="微软雅黑" panose="020B0503020204020204" pitchFamily="34" charset="-122"/>
              </a:rPr>
              <a:t>规经过</a:t>
            </a:r>
            <a:r>
              <a:rPr lang="zh-CN" altLang="en-US" dirty="0">
                <a:latin typeface="宋体" panose="02010600030101010101" pitchFamily="2" charset="-122"/>
                <a:sym typeface="微软雅黑" panose="020B0503020204020204" pitchFamily="34" charset="-122"/>
              </a:rPr>
              <a:t>已知直线外一点作这条直线的垂</a:t>
            </a:r>
            <a:r>
              <a:rPr lang="zh-CN" altLang="en-US" dirty="0" smtClean="0">
                <a:latin typeface="宋体" panose="02010600030101010101" pitchFamily="2" charset="-122"/>
                <a:sym typeface="微软雅黑" panose="020B0503020204020204" pitchFamily="34" charset="-122"/>
              </a:rPr>
              <a:t>线，了</a:t>
            </a:r>
            <a:r>
              <a:rPr lang="zh-CN" altLang="en-US" dirty="0">
                <a:latin typeface="宋体" panose="02010600030101010101" pitchFamily="2" charset="-122"/>
                <a:sym typeface="微软雅黑" panose="020B0503020204020204" pitchFamily="34" charset="-122"/>
              </a:rPr>
              <a:t>解作图的道理</a:t>
            </a:r>
            <a:r>
              <a:rPr lang="en-US" altLang="zh-CN" noProof="1" smtClean="0">
                <a:sym typeface="+mn-ea"/>
              </a:rPr>
              <a:t>.</a:t>
            </a:r>
            <a:endParaRPr lang="zh-CN" altLang="zh-CN" noProof="1">
              <a:sym typeface="+mn-ea"/>
            </a:endParaRPr>
          </a:p>
          <a:p>
            <a:pPr>
              <a:lnSpc>
                <a:spcPct val="120000"/>
              </a:lnSpc>
            </a:pPr>
            <a:endParaRPr lang="zh-CN" altLang="zh-CN" noProof="1">
              <a:sym typeface="+mn-ea"/>
            </a:endParaRPr>
          </a:p>
        </p:txBody>
      </p:sp>
      <p:sp>
        <p:nvSpPr>
          <p:cNvPr id="3" name="矩形 11"/>
          <p:cNvSpPr>
            <a:spLocks noChangeArrowheads="1"/>
          </p:cNvSpPr>
          <p:nvPr/>
        </p:nvSpPr>
        <p:spPr bwMode="auto">
          <a:xfrm>
            <a:off x="765603" y="3390900"/>
            <a:ext cx="7205662" cy="105030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1. 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理解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线段垂直平分线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的性质和判定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．</a:t>
            </a:r>
            <a:endParaRPr lang="zh-CN" altLang="en-US" sz="2800" b="1" dirty="0">
              <a:latin typeface="+mn-lt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矩形 2"/>
          <p:cNvSpPr>
            <a:spLocks noChangeArrowheads="1"/>
          </p:cNvSpPr>
          <p:nvPr/>
        </p:nvSpPr>
        <p:spPr bwMode="auto">
          <a:xfrm>
            <a:off x="1009652" y="1980724"/>
            <a:ext cx="7273924" cy="11493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2. 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能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运用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线段垂直平分线的性质和判定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解决实际问题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．</a:t>
            </a:r>
            <a:endParaRPr lang="zh-CN" altLang="en-US" sz="2800" b="1" dirty="0">
              <a:latin typeface="+mn-lt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588" y="-31750"/>
            <a:ext cx="2017712" cy="477838"/>
            <a:chOff x="1588" y="-31750"/>
            <a:chExt cx="2017712" cy="477838"/>
          </a:xfrm>
        </p:grpSpPr>
        <p:cxnSp>
          <p:nvCxnSpPr>
            <p:cNvPr id="6" name="直线连接符 14"/>
            <p:cNvCxnSpPr/>
            <p:nvPr/>
          </p:nvCxnSpPr>
          <p:spPr>
            <a:xfrm>
              <a:off x="1588" y="406400"/>
              <a:ext cx="200660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文本框 18"/>
            <p:cNvSpPr txBox="1">
              <a:spLocks noChangeArrowheads="1"/>
            </p:cNvSpPr>
            <p:nvPr/>
          </p:nvSpPr>
          <p:spPr bwMode="auto">
            <a:xfrm>
              <a:off x="552450" y="-31750"/>
              <a:ext cx="1466850" cy="477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素养目标</a:t>
              </a:r>
              <a:endParaRPr lang="zh-CN" altLang="en-US" dirty="0"/>
            </a:p>
          </p:txBody>
        </p:sp>
        <p:sp>
          <p:nvSpPr>
            <p:cNvPr id="8" name="Freeform 74"/>
            <p:cNvSpPr>
              <a:spLocks noChangeAspect="1" noEditPoints="1"/>
            </p:cNvSpPr>
            <p:nvPr/>
          </p:nvSpPr>
          <p:spPr bwMode="auto">
            <a:xfrm>
              <a:off x="157163" y="42863"/>
              <a:ext cx="360362" cy="319087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00550" y="485287"/>
            <a:ext cx="8068336" cy="4021880"/>
            <a:chOff x="-4300" y="275737"/>
            <a:chExt cx="8068336" cy="4021880"/>
          </a:xfrm>
        </p:grpSpPr>
        <p:grpSp>
          <p:nvGrpSpPr>
            <p:cNvPr id="10" name="组合 14"/>
            <p:cNvGrpSpPr/>
            <p:nvPr/>
          </p:nvGrpSpPr>
          <p:grpSpPr>
            <a:xfrm>
              <a:off x="-4300" y="427113"/>
              <a:ext cx="8068054" cy="3870504"/>
              <a:chOff x="284" y="-313"/>
              <a:chExt cx="14335" cy="8020"/>
            </a:xfrm>
          </p:grpSpPr>
          <p:sp>
            <p:nvSpPr>
              <p:cNvPr id="14" name="直接箭头连接符 13"/>
              <p:cNvSpPr/>
              <p:nvPr/>
            </p:nvSpPr>
            <p:spPr>
              <a:xfrm flipV="1">
                <a:off x="284" y="7707"/>
                <a:ext cx="13041" cy="0"/>
              </a:xfrm>
              <a:prstGeom prst="straightConnector1">
                <a:avLst/>
              </a:prstGeom>
              <a:ln w="50800">
                <a:solidFill>
                  <a:schemeClr val="tx2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15" name="肘形连接符 14"/>
              <p:cNvSpPr/>
              <p:nvPr/>
            </p:nvSpPr>
            <p:spPr>
              <a:xfrm rot="5400000" flipH="1" flipV="1">
                <a:off x="11555" y="2126"/>
                <a:ext cx="5504" cy="625"/>
              </a:xfrm>
              <a:prstGeom prst="bentConnector3">
                <a:avLst>
                  <a:gd name="adj1" fmla="val 56129"/>
                </a:avLst>
              </a:prstGeom>
              <a:ln w="57150">
                <a:solidFill>
                  <a:srgbClr val="1F497D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</p:grpSp>
        <p:cxnSp>
          <p:nvCxnSpPr>
            <p:cNvPr id="11" name="直接连接符 10"/>
            <p:cNvCxnSpPr/>
            <p:nvPr/>
          </p:nvCxnSpPr>
          <p:spPr bwMode="auto">
            <a:xfrm flipV="1">
              <a:off x="7301728" y="3056909"/>
              <a:ext cx="0" cy="1240708"/>
            </a:xfrm>
            <a:prstGeom prst="line">
              <a:avLst/>
            </a:prstGeom>
            <a:ln w="57150">
              <a:solidFill>
                <a:srgbClr val="1F49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 bwMode="auto">
            <a:xfrm>
              <a:off x="7273119" y="3056908"/>
              <a:ext cx="442131" cy="0"/>
            </a:xfrm>
            <a:prstGeom prst="line">
              <a:avLst/>
            </a:prstGeom>
            <a:ln w="57150">
              <a:solidFill>
                <a:srgbClr val="1F49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箭头连接符 12"/>
            <p:cNvCxnSpPr/>
            <p:nvPr/>
          </p:nvCxnSpPr>
          <p:spPr>
            <a:xfrm flipV="1">
              <a:off x="8064036" y="275737"/>
              <a:ext cx="0" cy="1010137"/>
            </a:xfrm>
            <a:prstGeom prst="straightConnector1">
              <a:avLst/>
            </a:prstGeom>
            <a:ln w="57150">
              <a:solidFill>
                <a:srgbClr val="1F497D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6"/>
          <p:cNvSpPr>
            <a:spLocks noChangeArrowheads="1"/>
          </p:cNvSpPr>
          <p:nvPr/>
        </p:nvSpPr>
        <p:spPr bwMode="auto">
          <a:xfrm>
            <a:off x="3794758" y="2548362"/>
            <a:ext cx="3373244" cy="113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　　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你能用不同的方法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验证这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一结论吗？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51203" name="文本框 6148"/>
          <p:cNvSpPr txBox="1">
            <a:spLocks noChangeArrowheads="1"/>
          </p:cNvSpPr>
          <p:nvPr/>
        </p:nvSpPr>
        <p:spPr bwMode="auto">
          <a:xfrm>
            <a:off x="304264" y="1109220"/>
            <a:ext cx="8478521" cy="1052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20000"/>
              </a:spcBef>
            </a:pPr>
            <a:r>
              <a:rPr lang="zh-CN" altLang="en-US" sz="2000" b="1" dirty="0" smtClean="0">
                <a:latin typeface="+mn-lt"/>
                <a:ea typeface="楷体" panose="02010609060101010101" pitchFamily="49" charset="-122"/>
              </a:rPr>
              <a:t>        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如图，直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线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l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垂直平分线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段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AB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P</a:t>
            </a:r>
            <a:r>
              <a:rPr lang="en-US" altLang="zh-CN" sz="2400" b="1" baseline="-25000" dirty="0" smtClean="0">
                <a:latin typeface="+mn-lt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P</a:t>
            </a:r>
            <a:r>
              <a:rPr lang="en-US" altLang="zh-CN" sz="2400" b="1" baseline="-25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P</a:t>
            </a:r>
            <a:r>
              <a:rPr lang="en-US" altLang="zh-CN" sz="2400" b="1" baseline="-25000" dirty="0" smtClean="0"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是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l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上的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点，请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猜想点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P</a:t>
            </a:r>
            <a:r>
              <a:rPr lang="en-US" altLang="zh-CN" sz="2400" b="1" baseline="-25000" dirty="0" smtClean="0">
                <a:latin typeface="+mn-lt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P</a:t>
            </a:r>
            <a:r>
              <a:rPr lang="en-US" altLang="zh-CN" sz="2400" b="1" baseline="-25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P</a:t>
            </a:r>
            <a:r>
              <a:rPr lang="en-US" altLang="zh-CN" sz="2400" b="1" baseline="-25000" dirty="0" smtClean="0"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到点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与点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距离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之间的数量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关系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6150" name="矩形 6149"/>
          <p:cNvSpPr>
            <a:spLocks noChangeArrowheads="1"/>
          </p:cNvSpPr>
          <p:nvPr/>
        </p:nvSpPr>
        <p:spPr bwMode="auto">
          <a:xfrm>
            <a:off x="2310265" y="4274367"/>
            <a:ext cx="1250361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100" b="1" dirty="0" smtClean="0">
                <a:solidFill>
                  <a:srgbClr val="FF0000"/>
                </a:solidFill>
                <a:latin typeface="+mn-lt"/>
              </a:rPr>
              <a:t>相等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．</a:t>
            </a:r>
            <a:r>
              <a:rPr lang="zh-CN" altLang="en-US" sz="2100" b="1" dirty="0">
                <a:solidFill>
                  <a:srgbClr val="0000FF"/>
                </a:solidFill>
                <a:latin typeface="+mn-lt"/>
              </a:rPr>
              <a:t>   </a:t>
            </a:r>
            <a:endParaRPr lang="zh-CN" altLang="en-US" sz="2100" b="1" dirty="0">
              <a:solidFill>
                <a:srgbClr val="0000FF"/>
              </a:solidFill>
              <a:latin typeface="+mn-lt"/>
            </a:endParaRPr>
          </a:p>
        </p:txBody>
      </p:sp>
      <p:grpSp>
        <p:nvGrpSpPr>
          <p:cNvPr id="51205" name="组合 6150"/>
          <p:cNvGrpSpPr/>
          <p:nvPr/>
        </p:nvGrpSpPr>
        <p:grpSpPr bwMode="auto">
          <a:xfrm>
            <a:off x="635476" y="2046317"/>
            <a:ext cx="2603905" cy="2896791"/>
            <a:chOff x="0" y="0"/>
            <a:chExt cx="2186" cy="2433"/>
          </a:xfrm>
        </p:grpSpPr>
        <p:pic>
          <p:nvPicPr>
            <p:cNvPr id="51206" name="图片 6151"/>
            <p:cNvPicPr>
              <a:picLocks noChangeAspect="1" noChangeArrowheads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8" y="0"/>
              <a:ext cx="1764" cy="23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207" name="矩形 6152"/>
            <p:cNvSpPr>
              <a:spLocks noChangeArrowheads="1"/>
            </p:cNvSpPr>
            <p:nvPr/>
          </p:nvSpPr>
          <p:spPr bwMode="auto">
            <a:xfrm>
              <a:off x="0" y="1316"/>
              <a:ext cx="306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solidFill>
                    <a:schemeClr val="tx2"/>
                  </a:solidFill>
                  <a:latin typeface="+mn-lt"/>
                </a:rPr>
                <a:t>A</a:t>
              </a:r>
              <a:endParaRPr lang="zh-CN" altLang="en-US" sz="2100" b="1" i="1">
                <a:solidFill>
                  <a:schemeClr val="tx2"/>
                </a:solidFill>
                <a:latin typeface="+mn-lt"/>
              </a:endParaRPr>
            </a:p>
          </p:txBody>
        </p:sp>
        <p:sp>
          <p:nvSpPr>
            <p:cNvPr id="51208" name="矩形 6153"/>
            <p:cNvSpPr>
              <a:spLocks noChangeArrowheads="1"/>
            </p:cNvSpPr>
            <p:nvPr/>
          </p:nvSpPr>
          <p:spPr bwMode="auto">
            <a:xfrm>
              <a:off x="1880" y="1316"/>
              <a:ext cx="306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solidFill>
                    <a:schemeClr val="tx2"/>
                  </a:solidFill>
                  <a:latin typeface="+mn-lt"/>
                </a:rPr>
                <a:t>B</a:t>
              </a:r>
              <a:endParaRPr lang="en-US" altLang="zh-CN" sz="2100" b="1" i="1">
                <a:solidFill>
                  <a:schemeClr val="tx2"/>
                </a:solidFill>
                <a:latin typeface="+mn-lt"/>
              </a:endParaRPr>
            </a:p>
          </p:txBody>
        </p:sp>
        <p:sp>
          <p:nvSpPr>
            <p:cNvPr id="51209" name="矩形 6154"/>
            <p:cNvSpPr>
              <a:spLocks noChangeArrowheads="1"/>
            </p:cNvSpPr>
            <p:nvPr/>
          </p:nvSpPr>
          <p:spPr bwMode="auto">
            <a:xfrm>
              <a:off x="880" y="2084"/>
              <a:ext cx="218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solidFill>
                    <a:schemeClr val="tx2"/>
                  </a:solidFill>
                  <a:latin typeface="+mn-lt"/>
                </a:rPr>
                <a:t>l</a:t>
              </a:r>
              <a:endParaRPr lang="zh-CN" altLang="en-US" sz="2100" b="1" i="1">
                <a:solidFill>
                  <a:schemeClr val="tx2"/>
                </a:solidFill>
                <a:latin typeface="+mn-lt"/>
              </a:endParaRPr>
            </a:p>
          </p:txBody>
        </p:sp>
        <p:sp>
          <p:nvSpPr>
            <p:cNvPr id="51210" name="矩形 6155"/>
            <p:cNvSpPr>
              <a:spLocks noChangeArrowheads="1"/>
            </p:cNvSpPr>
            <p:nvPr/>
          </p:nvSpPr>
          <p:spPr bwMode="auto">
            <a:xfrm>
              <a:off x="1042" y="948"/>
              <a:ext cx="369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 dirty="0">
                  <a:solidFill>
                    <a:schemeClr val="tx2"/>
                  </a:solidFill>
                  <a:latin typeface="+mn-lt"/>
                </a:rPr>
                <a:t>P</a:t>
              </a:r>
              <a:r>
                <a:rPr lang="en-US" altLang="zh-CN" sz="2100" b="1" baseline="-25000" dirty="0">
                  <a:solidFill>
                    <a:schemeClr val="tx2"/>
                  </a:solidFill>
                  <a:latin typeface="+mn-lt"/>
                </a:rPr>
                <a:t>1</a:t>
              </a:r>
              <a:endParaRPr lang="zh-CN" altLang="en-US" sz="2100" b="1" baseline="-25000" dirty="0">
                <a:solidFill>
                  <a:schemeClr val="tx2"/>
                </a:solidFill>
                <a:latin typeface="+mn-lt"/>
              </a:endParaRPr>
            </a:p>
          </p:txBody>
        </p:sp>
        <p:sp>
          <p:nvSpPr>
            <p:cNvPr id="51211" name="矩形 6156"/>
            <p:cNvSpPr>
              <a:spLocks noChangeArrowheads="1"/>
            </p:cNvSpPr>
            <p:nvPr/>
          </p:nvSpPr>
          <p:spPr bwMode="auto">
            <a:xfrm>
              <a:off x="1034" y="500"/>
              <a:ext cx="369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solidFill>
                    <a:schemeClr val="tx2"/>
                  </a:solidFill>
                  <a:latin typeface="+mn-lt"/>
                </a:rPr>
                <a:t>P</a:t>
              </a:r>
              <a:r>
                <a:rPr lang="en-US" altLang="zh-CN" sz="2100" b="1" baseline="-25000">
                  <a:solidFill>
                    <a:schemeClr val="tx2"/>
                  </a:solidFill>
                  <a:latin typeface="+mn-lt"/>
                </a:rPr>
                <a:t>2</a:t>
              </a:r>
              <a:endParaRPr lang="zh-CN" altLang="en-US" sz="2100" b="1" baseline="-25000">
                <a:solidFill>
                  <a:schemeClr val="tx2"/>
                </a:solidFill>
                <a:latin typeface="+mn-lt"/>
              </a:endParaRPr>
            </a:p>
          </p:txBody>
        </p:sp>
        <p:sp>
          <p:nvSpPr>
            <p:cNvPr id="51212" name="矩形 6157"/>
            <p:cNvSpPr>
              <a:spLocks noChangeArrowheads="1"/>
            </p:cNvSpPr>
            <p:nvPr/>
          </p:nvSpPr>
          <p:spPr bwMode="auto">
            <a:xfrm>
              <a:off x="1042" y="108"/>
              <a:ext cx="369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solidFill>
                    <a:schemeClr val="tx2"/>
                  </a:solidFill>
                  <a:latin typeface="+mn-lt"/>
                </a:rPr>
                <a:t>P</a:t>
              </a:r>
              <a:r>
                <a:rPr lang="en-US" altLang="zh-CN" sz="2100" b="1" baseline="-25000">
                  <a:solidFill>
                    <a:schemeClr val="tx2"/>
                  </a:solidFill>
                  <a:latin typeface="+mn-lt"/>
                </a:rPr>
                <a:t>3</a:t>
              </a:r>
              <a:endParaRPr lang="zh-CN" altLang="en-US" sz="2100" b="1" baseline="-25000">
                <a:solidFill>
                  <a:schemeClr val="tx2"/>
                </a:solidFill>
                <a:latin typeface="+mn-lt"/>
              </a:endParaRPr>
            </a:p>
          </p:txBody>
        </p:sp>
      </p:grpSp>
      <p:grpSp>
        <p:nvGrpSpPr>
          <p:cNvPr id="22" name="组合 2"/>
          <p:cNvGrpSpPr/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23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latin typeface="+mn-lt"/>
                </a:rPr>
                <a:t>探究新知</a:t>
              </a:r>
              <a:endParaRPr lang="zh-CN" altLang="en-US" dirty="0">
                <a:latin typeface="+mn-lt"/>
              </a:endParaRPr>
            </a:p>
          </p:txBody>
        </p:sp>
        <p:sp>
          <p:nvSpPr>
            <p:cNvPr id="26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623887" y="591885"/>
            <a:ext cx="6027865" cy="461665"/>
            <a:chOff x="1683709" y="591885"/>
            <a:chExt cx="6027865" cy="461665"/>
          </a:xfrm>
        </p:grpSpPr>
        <p:sp>
          <p:nvSpPr>
            <p:cNvPr id="51220" name="文本框 6151"/>
            <p:cNvSpPr txBox="1">
              <a:spLocks noChangeArrowheads="1"/>
            </p:cNvSpPr>
            <p:nvPr/>
          </p:nvSpPr>
          <p:spPr bwMode="auto">
            <a:xfrm>
              <a:off x="3504973" y="591885"/>
              <a:ext cx="420660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latin typeface="+mn-lt"/>
                  <a:ea typeface="黑体" panose="02010609060101010101" pitchFamily="2" charset="-122"/>
                  <a:sym typeface="宋体" panose="02010600030101010101" pitchFamily="2" charset="-122"/>
                </a:rPr>
                <a:t>线段的垂直平分线的性质定理</a:t>
              </a:r>
              <a:endParaRPr lang="zh-CN" altLang="en-US" sz="2400" b="1" dirty="0">
                <a:latin typeface="+mn-lt"/>
                <a:ea typeface="黑体" panose="02010609060101010101" pitchFamily="2" charset="-122"/>
                <a:sym typeface="宋体" panose="02010600030101010101" pitchFamily="2" charset="-122"/>
              </a:endParaRPr>
            </a:p>
          </p:txBody>
        </p:sp>
        <p:grpSp>
          <p:nvGrpSpPr>
            <p:cNvPr id="28" name="组合 4"/>
            <p:cNvGrpSpPr/>
            <p:nvPr/>
          </p:nvGrpSpPr>
          <p:grpSpPr bwMode="auto">
            <a:xfrm>
              <a:off x="1683709" y="640493"/>
              <a:ext cx="1739920" cy="409791"/>
              <a:chOff x="3485" y="1168"/>
              <a:chExt cx="2739" cy="644"/>
            </a:xfrm>
          </p:grpSpPr>
          <p:sp>
            <p:nvSpPr>
              <p:cNvPr id="29" name="圆角矩形 28"/>
              <p:cNvSpPr/>
              <p:nvPr/>
            </p:nvSpPr>
            <p:spPr>
              <a:xfrm>
                <a:off x="3485" y="1168"/>
                <a:ext cx="2739" cy="626"/>
              </a:xfrm>
              <a:prstGeom prst="round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400" b="1" dirty="0">
                  <a:ea typeface="黑体" panose="02010609060101010101" pitchFamily="2" charset="-122"/>
                </a:endParaRPr>
              </a:p>
            </p:txBody>
          </p:sp>
          <p:sp>
            <p:nvSpPr>
              <p:cNvPr id="30" name="矩形 1"/>
              <p:cNvSpPr>
                <a:spLocks noChangeArrowheads="1"/>
              </p:cNvSpPr>
              <p:nvPr/>
            </p:nvSpPr>
            <p:spPr bwMode="auto">
              <a:xfrm>
                <a:off x="3759" y="1203"/>
                <a:ext cx="2108" cy="6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zh-CN" altLang="en-US" sz="2400" b="1" dirty="0">
                    <a:solidFill>
                      <a:schemeClr val="bg1"/>
                    </a:solidFill>
                    <a:latin typeface="+mn-lt"/>
                    <a:ea typeface="黑体" panose="02010609060101010101" pitchFamily="2" charset="-122"/>
                  </a:rPr>
                  <a:t>知识点 </a:t>
                </a:r>
                <a:r>
                  <a:rPr lang="en-US" altLang="zh-CN" sz="2400" b="1" dirty="0">
                    <a:solidFill>
                      <a:schemeClr val="bg1"/>
                    </a:solidFill>
                    <a:latin typeface="+mn-lt"/>
                    <a:ea typeface="黑体" panose="02010609060101010101" pitchFamily="2" charset="-122"/>
                  </a:rPr>
                  <a:t>1</a:t>
                </a:r>
                <a:endParaRPr lang="zh-CN" altLang="en-US" sz="2400" b="1" dirty="0">
                  <a:solidFill>
                    <a:schemeClr val="bg1"/>
                  </a:solidFill>
                  <a:latin typeface="+mn-lt"/>
                  <a:ea typeface="黑体" panose="02010609060101010101" pitchFamily="2" charset="-122"/>
                </a:endParaRPr>
              </a:p>
            </p:txBody>
          </p:sp>
        </p:grpSp>
      </p:grpSp>
      <p:pic>
        <p:nvPicPr>
          <p:cNvPr id="34" name="图片 3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8002" y="2570539"/>
            <a:ext cx="1213728" cy="1962193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  <p:bldP spid="615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1" name="Rectangle 3"/>
          <p:cNvSpPr>
            <a:spLocks noChangeArrowheads="1"/>
          </p:cNvSpPr>
          <p:nvPr/>
        </p:nvSpPr>
        <p:spPr bwMode="auto">
          <a:xfrm>
            <a:off x="717231" y="1206258"/>
            <a:ext cx="8188643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猜想：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“线段垂直平分线上的点到线段两端点的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距离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相等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．”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 bwMode="auto">
          <a:xfrm>
            <a:off x="120332" y="1676054"/>
            <a:ext cx="8838565" cy="2786075"/>
            <a:chOff x="1110" y="3203"/>
            <a:chExt cx="13919" cy="4387"/>
          </a:xfrm>
        </p:grpSpPr>
        <p:sp>
          <p:nvSpPr>
            <p:cNvPr id="53252" name="Rectangle 8"/>
            <p:cNvSpPr>
              <a:spLocks noChangeArrowheads="1"/>
            </p:cNvSpPr>
            <p:nvPr/>
          </p:nvSpPr>
          <p:spPr bwMode="auto">
            <a:xfrm>
              <a:off x="1110" y="3203"/>
              <a:ext cx="13919" cy="20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/>
            <a:p>
              <a:pPr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2400" b="1" dirty="0">
                  <a:solidFill>
                    <a:srgbClr val="0000FF"/>
                  </a:solidFill>
                  <a:latin typeface="+mn-lt"/>
                  <a:ea typeface="楷体" panose="02010609060101010101" pitchFamily="49" charset="-122"/>
                </a:rPr>
                <a:t>　　</a:t>
              </a:r>
              <a:r>
                <a:rPr lang="zh-CN" altLang="en-US" sz="2400" b="1" dirty="0">
                  <a:solidFill>
                    <a:srgbClr val="0000FF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已知：</a:t>
              </a:r>
              <a:r>
                <a:rPr lang="zh-CN" altLang="en-US" sz="2400" b="1" dirty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如</a:t>
              </a:r>
              <a:r>
                <a:rPr lang="zh-CN" altLang="en-US" sz="2400" b="1" dirty="0" smtClean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图，直</a:t>
              </a:r>
              <a:r>
                <a:rPr lang="zh-CN" altLang="en-US" sz="2400" b="1" dirty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线</a:t>
              </a:r>
              <a:r>
                <a:rPr lang="en-US" altLang="zh-CN" sz="2400" b="1" i="1" dirty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l</a:t>
              </a:r>
              <a:r>
                <a:rPr lang="en-US" altLang="zh-CN" sz="2400" b="1" dirty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⊥</a:t>
              </a:r>
              <a:r>
                <a:rPr lang="en-US" altLang="zh-CN" sz="2400" b="1" i="1" dirty="0" smtClean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AB</a:t>
              </a:r>
              <a:r>
                <a:rPr lang="zh-CN" altLang="en-US" sz="2400" b="1" dirty="0" smtClean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，垂</a:t>
              </a:r>
              <a:r>
                <a:rPr lang="zh-CN" altLang="en-US" sz="2400" b="1" dirty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足为</a:t>
              </a:r>
              <a:r>
                <a:rPr lang="en-US" altLang="zh-CN" sz="2400" b="1" i="1" dirty="0" smtClean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C</a:t>
              </a:r>
              <a:r>
                <a:rPr lang="zh-CN" altLang="en-US" sz="2400" b="1" dirty="0" smtClean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，</a:t>
              </a:r>
              <a:r>
                <a:rPr lang="en-US" altLang="zh-CN" sz="2400" b="1" i="1" dirty="0" smtClean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AC </a:t>
              </a:r>
              <a:r>
                <a:rPr lang="en-US" altLang="zh-CN" sz="2400" b="1" dirty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=</a:t>
              </a:r>
              <a:r>
                <a:rPr lang="en-US" altLang="zh-CN" sz="2400" b="1" i="1" dirty="0" smtClean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CB</a:t>
              </a:r>
              <a:r>
                <a:rPr lang="zh-CN" altLang="en-US" sz="2400" b="1" dirty="0" smtClean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，点</a:t>
              </a:r>
              <a:r>
                <a:rPr lang="en-US" altLang="zh-CN" sz="2400" b="1" i="1" dirty="0" smtClean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P </a:t>
              </a:r>
              <a:r>
                <a:rPr lang="zh-CN" altLang="en-US" sz="2400" b="1" dirty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在</a:t>
              </a:r>
              <a:r>
                <a:rPr lang="en-US" altLang="zh-CN" sz="2400" b="1" i="1" dirty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l </a:t>
              </a:r>
              <a:r>
                <a:rPr lang="zh-CN" altLang="en-US" sz="2400" b="1" dirty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上．</a:t>
              </a:r>
              <a:endPara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2400" b="1" dirty="0">
                  <a:solidFill>
                    <a:srgbClr val="0000FF"/>
                  </a:solidFill>
                  <a:latin typeface="+mn-lt"/>
                  <a:ea typeface="楷体" panose="02010609060101010101" pitchFamily="49" charset="-122"/>
                </a:rPr>
                <a:t>　　</a:t>
              </a:r>
              <a:r>
                <a:rPr lang="zh-CN" altLang="en-US" sz="2400" b="1" dirty="0">
                  <a:solidFill>
                    <a:srgbClr val="0000FF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求证：</a:t>
              </a:r>
              <a:r>
                <a:rPr lang="en-US" altLang="zh-CN" sz="2400" b="1" i="1" dirty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PA </a:t>
              </a:r>
              <a:r>
                <a:rPr lang="en-US" altLang="zh-CN" sz="2400" b="1" dirty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=</a:t>
              </a:r>
              <a:r>
                <a:rPr lang="en-US" altLang="zh-CN" sz="2400" b="1" i="1" dirty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PB</a:t>
              </a:r>
              <a:r>
                <a:rPr lang="zh-CN" altLang="en-US" sz="2400" b="1" dirty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．</a:t>
              </a:r>
              <a:endParaRPr lang="en-US" altLang="zh-CN" sz="2400" b="1" dirty="0">
                <a:latin typeface="+mn-lt"/>
                <a:ea typeface="楷体" panose="02010609060101010101" pitchFamily="49" charset="-122"/>
              </a:endParaRPr>
            </a:p>
          </p:txBody>
        </p:sp>
        <p:grpSp>
          <p:nvGrpSpPr>
            <p:cNvPr id="53253" name="组合 8197"/>
            <p:cNvGrpSpPr/>
            <p:nvPr/>
          </p:nvGrpSpPr>
          <p:grpSpPr bwMode="auto">
            <a:xfrm>
              <a:off x="7412" y="4360"/>
              <a:ext cx="4566" cy="3230"/>
              <a:chOff x="0" y="0"/>
              <a:chExt cx="2434" cy="1723"/>
            </a:xfrm>
          </p:grpSpPr>
          <p:pic>
            <p:nvPicPr>
              <p:cNvPr id="53254" name="图片 8198"/>
              <p:cNvPicPr>
                <a:picLocks noChangeAspect="1" noChangeArrowheads="1"/>
              </p:cNvPicPr>
              <p:nvPr/>
            </p:nvPicPr>
            <p:blipFill>
              <a:blip r:embed="rId1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97" y="53"/>
                <a:ext cx="1994" cy="16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3255" name="矩形 8199"/>
              <p:cNvSpPr>
                <a:spLocks noChangeArrowheads="1"/>
              </p:cNvSpPr>
              <p:nvPr/>
            </p:nvSpPr>
            <p:spPr bwMode="auto">
              <a:xfrm>
                <a:off x="0" y="1112"/>
                <a:ext cx="306" cy="3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100" b="1" i="1">
                    <a:solidFill>
                      <a:srgbClr val="000000"/>
                    </a:solidFill>
                    <a:latin typeface="+mn-lt"/>
                  </a:rPr>
                  <a:t>A</a:t>
                </a:r>
                <a:endParaRPr lang="zh-CN" altLang="en-US" sz="2100" b="1" i="1">
                  <a:solidFill>
                    <a:srgbClr val="000000"/>
                  </a:solidFill>
                  <a:latin typeface="+mn-lt"/>
                  <a:cs typeface="Times New Roman" panose="02020603050405020304" pitchFamily="18" charset="0"/>
                </a:endParaRPr>
              </a:p>
            </p:txBody>
          </p:sp>
          <p:sp>
            <p:nvSpPr>
              <p:cNvPr id="53256" name="矩形 8200"/>
              <p:cNvSpPr>
                <a:spLocks noChangeArrowheads="1"/>
              </p:cNvSpPr>
              <p:nvPr/>
            </p:nvSpPr>
            <p:spPr bwMode="auto">
              <a:xfrm>
                <a:off x="2128" y="1104"/>
                <a:ext cx="306" cy="3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100" b="1" i="1" dirty="0">
                    <a:solidFill>
                      <a:srgbClr val="000000"/>
                    </a:solidFill>
                    <a:latin typeface="+mn-lt"/>
                  </a:rPr>
                  <a:t>B</a:t>
                </a:r>
                <a:endParaRPr lang="zh-CN" altLang="en-US" sz="2100" b="1" i="1" dirty="0">
                  <a:solidFill>
                    <a:srgbClr val="000000"/>
                  </a:solidFill>
                  <a:latin typeface="+mn-lt"/>
                  <a:cs typeface="Times New Roman" panose="02020603050405020304" pitchFamily="18" charset="0"/>
                </a:endParaRPr>
              </a:p>
            </p:txBody>
          </p:sp>
          <p:sp>
            <p:nvSpPr>
              <p:cNvPr id="53257" name="矩形 8201"/>
              <p:cNvSpPr>
                <a:spLocks noChangeArrowheads="1"/>
              </p:cNvSpPr>
              <p:nvPr/>
            </p:nvSpPr>
            <p:spPr bwMode="auto">
              <a:xfrm>
                <a:off x="976" y="336"/>
                <a:ext cx="294" cy="3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100" b="1" i="1">
                    <a:solidFill>
                      <a:srgbClr val="000000"/>
                    </a:solidFill>
                    <a:latin typeface="+mn-lt"/>
                  </a:rPr>
                  <a:t>P</a:t>
                </a:r>
                <a:endParaRPr lang="zh-CN" altLang="en-US" sz="2100" b="1" i="1">
                  <a:solidFill>
                    <a:srgbClr val="000000"/>
                  </a:solidFill>
                  <a:latin typeface="+mn-lt"/>
                  <a:cs typeface="Times New Roman" panose="02020603050405020304" pitchFamily="18" charset="0"/>
                </a:endParaRPr>
              </a:p>
            </p:txBody>
          </p:sp>
          <p:sp>
            <p:nvSpPr>
              <p:cNvPr id="53258" name="矩形 8202"/>
              <p:cNvSpPr>
                <a:spLocks noChangeArrowheads="1"/>
              </p:cNvSpPr>
              <p:nvPr/>
            </p:nvSpPr>
            <p:spPr bwMode="auto">
              <a:xfrm>
                <a:off x="944" y="1248"/>
                <a:ext cx="306" cy="3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100" b="1" i="1">
                    <a:solidFill>
                      <a:srgbClr val="000000"/>
                    </a:solidFill>
                    <a:latin typeface="+mn-lt"/>
                  </a:rPr>
                  <a:t>C</a:t>
                </a:r>
                <a:endParaRPr lang="zh-CN" altLang="en-US" sz="2100" b="1" i="1">
                  <a:solidFill>
                    <a:srgbClr val="000000"/>
                  </a:solidFill>
                  <a:latin typeface="+mn-lt"/>
                  <a:cs typeface="Times New Roman" panose="02020603050405020304" pitchFamily="18" charset="0"/>
                </a:endParaRPr>
              </a:p>
            </p:txBody>
          </p:sp>
          <p:sp>
            <p:nvSpPr>
              <p:cNvPr id="53259" name="矩形 8203"/>
              <p:cNvSpPr>
                <a:spLocks noChangeArrowheads="1"/>
              </p:cNvSpPr>
              <p:nvPr/>
            </p:nvSpPr>
            <p:spPr bwMode="auto">
              <a:xfrm>
                <a:off x="1008" y="0"/>
                <a:ext cx="218" cy="3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100" b="1" i="1">
                    <a:solidFill>
                      <a:srgbClr val="000000"/>
                    </a:solidFill>
                    <a:latin typeface="+mn-lt"/>
                  </a:rPr>
                  <a:t>l</a:t>
                </a:r>
                <a:endParaRPr lang="zh-CN" altLang="en-US" sz="2100" b="1" i="1">
                  <a:solidFill>
                    <a:srgbClr val="000000"/>
                  </a:solidFill>
                  <a:latin typeface="+mn-lt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8" name="组合 2"/>
          <p:cNvGrpSpPr/>
          <p:nvPr/>
        </p:nvGrpSpPr>
        <p:grpSpPr bwMode="auto">
          <a:xfrm>
            <a:off x="0" y="-59822"/>
            <a:ext cx="2006600" cy="477838"/>
            <a:chOff x="123" y="40"/>
            <a:chExt cx="3160" cy="752"/>
          </a:xfrm>
        </p:grpSpPr>
        <p:cxnSp>
          <p:nvCxnSpPr>
            <p:cNvPr id="19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21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sp>
        <p:nvSpPr>
          <p:cNvPr id="23" name="圆角矩形 31"/>
          <p:cNvSpPr>
            <a:spLocks noChangeArrowheads="1"/>
          </p:cNvSpPr>
          <p:nvPr/>
        </p:nvSpPr>
        <p:spPr bwMode="auto">
          <a:xfrm>
            <a:off x="688658" y="634667"/>
            <a:ext cx="1641475" cy="431800"/>
          </a:xfrm>
          <a:prstGeom prst="roundRect">
            <a:avLst>
              <a:gd name="adj" fmla="val 16667"/>
            </a:avLst>
          </a:prstGeom>
          <a:solidFill>
            <a:srgbClr val="FFBF53">
              <a:lumMod val="40000"/>
              <a:lumOff val="60000"/>
            </a:srgbClr>
          </a:solidFill>
          <a:ln w="25400">
            <a:solidFill>
              <a:srgbClr val="02B3C5">
                <a:lumMod val="75000"/>
              </a:srgbClr>
            </a:solidFill>
            <a:round/>
          </a:ln>
        </p:spPr>
        <p:txBody>
          <a:bodyPr/>
          <a:lstStyle/>
          <a:p>
            <a:pPr marL="0" marR="0" lvl="0" indent="0" algn="ctr" defTabSz="91440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微软雅黑" panose="020B0503020204020204" pitchFamily="34" charset="-122"/>
              </a:rPr>
              <a:t>猜想与证明</a:t>
            </a:r>
            <a:endParaRPr kumimoji="0" lang="zh-CN" altLang="en-US" sz="20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3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文本框 9219"/>
          <p:cNvSpPr txBox="1">
            <a:spLocks noChangeArrowheads="1"/>
          </p:cNvSpPr>
          <p:nvPr/>
        </p:nvSpPr>
        <p:spPr bwMode="auto">
          <a:xfrm>
            <a:off x="688657" y="4126979"/>
            <a:ext cx="760619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用符号语言表示为</a:t>
            </a: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：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∵ 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CA 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=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CB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l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⊥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AB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，∴ 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PA 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=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PB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．</a:t>
            </a:r>
            <a:endParaRPr lang="zh-CN" altLang="en-US" sz="2400" b="1" dirty="0">
              <a:solidFill>
                <a:srgbClr val="000000"/>
              </a:solidFill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221" name="Rectangle 13"/>
          <p:cNvSpPr>
            <a:spLocks noChangeArrowheads="1"/>
          </p:cNvSpPr>
          <p:nvPr/>
        </p:nvSpPr>
        <p:spPr bwMode="auto">
          <a:xfrm>
            <a:off x="424353" y="853665"/>
            <a:ext cx="5246688" cy="315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证明：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∵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　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l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⊥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AB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  <a:p>
            <a:pPr indent="0" eaLnBrk="0" hangingPunct="0"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   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       ∴ 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PCA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=∠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PCB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．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  <a:p>
            <a:pPr indent="0" eaLnBrk="0" hangingPunct="0"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　　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  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又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 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AC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=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CB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PC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=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PC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  <a:p>
            <a:pPr indent="0" eaLnBrk="0" hangingPunct="0"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　　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  ∴  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△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PCA 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≌△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PCB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SAS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）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．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  <a:p>
            <a:pPr indent="0" eaLnBrk="0" hangingPunct="0"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　　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  ∴  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PA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=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PB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．</a:t>
            </a:r>
            <a:endParaRPr lang="zh-CN" altLang="en-US" sz="2400" b="1" dirty="0"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54276" name="组合 9221"/>
          <p:cNvGrpSpPr/>
          <p:nvPr/>
        </p:nvGrpSpPr>
        <p:grpSpPr bwMode="auto">
          <a:xfrm>
            <a:off x="5395668" y="1179176"/>
            <a:ext cx="2899179" cy="2051050"/>
            <a:chOff x="0" y="0"/>
            <a:chExt cx="2434" cy="1723"/>
          </a:xfrm>
        </p:grpSpPr>
        <p:pic>
          <p:nvPicPr>
            <p:cNvPr id="54277" name="图片 9222"/>
            <p:cNvPicPr>
              <a:picLocks noChangeAspect="1" noChangeArrowheads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7" y="53"/>
              <a:ext cx="1994" cy="16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4278" name="矩形 9223"/>
            <p:cNvSpPr>
              <a:spLocks noChangeArrowheads="1"/>
            </p:cNvSpPr>
            <p:nvPr/>
          </p:nvSpPr>
          <p:spPr bwMode="auto">
            <a:xfrm>
              <a:off x="0" y="1112"/>
              <a:ext cx="306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A</a:t>
              </a:r>
              <a:endParaRPr lang="zh-CN" altLang="en-US" sz="2100" b="1" i="1">
                <a:solidFill>
                  <a:srgbClr val="000000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4279" name="矩形 9224"/>
            <p:cNvSpPr>
              <a:spLocks noChangeArrowheads="1"/>
            </p:cNvSpPr>
            <p:nvPr/>
          </p:nvSpPr>
          <p:spPr bwMode="auto">
            <a:xfrm>
              <a:off x="2128" y="1104"/>
              <a:ext cx="306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B</a:t>
              </a:r>
              <a:endParaRPr lang="zh-CN" altLang="en-US" sz="2100" b="1" i="1">
                <a:solidFill>
                  <a:srgbClr val="000000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4280" name="矩形 9225"/>
            <p:cNvSpPr>
              <a:spLocks noChangeArrowheads="1"/>
            </p:cNvSpPr>
            <p:nvPr/>
          </p:nvSpPr>
          <p:spPr bwMode="auto">
            <a:xfrm>
              <a:off x="976" y="336"/>
              <a:ext cx="294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P</a:t>
              </a:r>
              <a:endParaRPr lang="zh-CN" altLang="en-US" sz="2100" b="1" i="1">
                <a:solidFill>
                  <a:srgbClr val="000000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4281" name="矩形 9226"/>
            <p:cNvSpPr>
              <a:spLocks noChangeArrowheads="1"/>
            </p:cNvSpPr>
            <p:nvPr/>
          </p:nvSpPr>
          <p:spPr bwMode="auto">
            <a:xfrm>
              <a:off x="944" y="1248"/>
              <a:ext cx="306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C</a:t>
              </a:r>
              <a:endParaRPr lang="zh-CN" altLang="en-US" sz="2100" b="1" i="1">
                <a:solidFill>
                  <a:srgbClr val="000000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4282" name="矩形 9227"/>
            <p:cNvSpPr>
              <a:spLocks noChangeArrowheads="1"/>
            </p:cNvSpPr>
            <p:nvPr/>
          </p:nvSpPr>
          <p:spPr bwMode="auto">
            <a:xfrm>
              <a:off x="1008" y="0"/>
              <a:ext cx="218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l</a:t>
              </a:r>
              <a:endParaRPr lang="zh-CN" altLang="en-US" sz="2100" b="1" i="1">
                <a:solidFill>
                  <a:srgbClr val="000000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6" name="组合 2"/>
          <p:cNvGrpSpPr/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17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19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矩形 10243"/>
          <p:cNvSpPr>
            <a:spLocks noChangeArrowheads="1"/>
          </p:cNvSpPr>
          <p:nvPr/>
        </p:nvSpPr>
        <p:spPr bwMode="auto">
          <a:xfrm>
            <a:off x="977119" y="1598722"/>
            <a:ext cx="7566805" cy="21175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线段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垂直平分线的性质：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2800" b="1" dirty="0">
                <a:latin typeface="宋体" panose="02010600030101010101" pitchFamily="2" charset="-122"/>
              </a:rPr>
              <a:t>    线段垂直平分线上的点到这条线段两个端点的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距离相等</a:t>
            </a:r>
            <a:r>
              <a:rPr lang="zh-CN" altLang="en-US" sz="2800" dirty="0">
                <a:latin typeface="宋体" panose="02010600030101010101" pitchFamily="2" charset="-122"/>
              </a:rPr>
              <a:t>．</a:t>
            </a:r>
            <a:endParaRPr lang="zh-CN" altLang="en-US" sz="2800" dirty="0">
              <a:latin typeface="宋体" panose="02010600030101010101" pitchFamily="2" charset="-122"/>
            </a:endParaRPr>
          </a:p>
        </p:txBody>
      </p:sp>
      <p:grpSp>
        <p:nvGrpSpPr>
          <p:cNvPr id="9" name="组合 2"/>
          <p:cNvGrpSpPr/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10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12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52450" y="466724"/>
            <a:ext cx="8286750" cy="4057651"/>
            <a:chOff x="552450" y="466725"/>
            <a:chExt cx="8286750" cy="4057650"/>
          </a:xfrm>
        </p:grpSpPr>
        <p:sp>
          <p:nvSpPr>
            <p:cNvPr id="14" name="剪去同侧角的矩形 13"/>
            <p:cNvSpPr/>
            <p:nvPr/>
          </p:nvSpPr>
          <p:spPr>
            <a:xfrm>
              <a:off x="552450" y="790575"/>
              <a:ext cx="8286750" cy="3733800"/>
            </a:xfrm>
            <a:prstGeom prst="snip2SameRect">
              <a:avLst/>
            </a:prstGeom>
            <a:grpFill/>
            <a:ln>
              <a:solidFill>
                <a:srgbClr val="008080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3347864" y="466725"/>
              <a:ext cx="2440363" cy="647699"/>
              <a:chOff x="3131762" y="248416"/>
              <a:chExt cx="2440363" cy="647699"/>
            </a:xfrm>
          </p:grpSpPr>
          <p:sp>
            <p:nvSpPr>
              <p:cNvPr id="16" name="圆角矩形 15"/>
              <p:cNvSpPr/>
              <p:nvPr/>
            </p:nvSpPr>
            <p:spPr>
              <a:xfrm>
                <a:off x="3343275" y="334907"/>
                <a:ext cx="2228850" cy="474718"/>
              </a:xfrm>
              <a:prstGeom prst="roundRect">
                <a:avLst/>
              </a:prstGeom>
              <a:solidFill>
                <a:srgbClr val="BECE37">
                  <a:lumMod val="20000"/>
                  <a:lumOff val="8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黑体" panose="02010609060101010101" pitchFamily="2" charset="-122"/>
                    <a:ea typeface="黑体" panose="02010609060101010101" pitchFamily="2" charset="-122"/>
                  </a:rPr>
                  <a:t>  归纳总结</a:t>
                </a:r>
                <a:endPara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pic>
            <p:nvPicPr>
              <p:cNvPr id="17" name="图片 16"/>
              <p:cNvPicPr>
                <a:picLocks noChangeAspect="1"/>
              </p:cNvPicPr>
              <p:nvPr/>
            </p:nvPicPr>
            <p:blipFill rotWithShape="1"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3860" t="22977" r="30278" b="33898"/>
              <a:stretch>
                <a:fillRect/>
              </a:stretch>
            </p:blipFill>
            <p:spPr>
              <a:xfrm>
                <a:off x="3131762" y="248416"/>
                <a:ext cx="687763" cy="647699"/>
              </a:xfrm>
              <a:prstGeom prst="roundRect">
                <a:avLst/>
              </a:prstGeom>
            </p:spPr>
          </p:pic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3"/>
          <p:cNvSpPr>
            <a:spLocks noChangeArrowheads="1"/>
          </p:cNvSpPr>
          <p:nvPr/>
        </p:nvSpPr>
        <p:spPr bwMode="auto">
          <a:xfrm>
            <a:off x="360363" y="724974"/>
            <a:ext cx="8339256" cy="135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 algn="just"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如图，在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△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中，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BC</a:t>
            </a:r>
            <a:r>
              <a:rPr lang="en-US" altLang="zh-CN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=8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AB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的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垂直平分线交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BC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于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D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AC 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的垂直平分线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交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BC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与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E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，则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△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ADE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的周长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等于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___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．</a:t>
            </a:r>
            <a:endParaRPr lang="zh-CN" altLang="en-US" sz="2400" b="1" dirty="0">
              <a:solidFill>
                <a:srgbClr val="000000"/>
              </a:solidFill>
              <a:latin typeface="+mn-lt"/>
              <a:ea typeface="楷体" panose="02010609060101010101" pitchFamily="49" charset="-122"/>
            </a:endParaRPr>
          </a:p>
          <a:p>
            <a:pPr algn="just">
              <a:spcBef>
                <a:spcPct val="20000"/>
              </a:spcBef>
            </a:pPr>
            <a:endParaRPr lang="en-US" altLang="zh-CN" sz="2400" b="1" dirty="0">
              <a:solidFill>
                <a:srgbClr val="000000"/>
              </a:solidFill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56323" name="组合 11269"/>
          <p:cNvGrpSpPr/>
          <p:nvPr/>
        </p:nvGrpSpPr>
        <p:grpSpPr bwMode="auto">
          <a:xfrm>
            <a:off x="2218981" y="2165350"/>
            <a:ext cx="3741737" cy="2252663"/>
            <a:chOff x="0" y="0"/>
            <a:chExt cx="3143" cy="1893"/>
          </a:xfrm>
        </p:grpSpPr>
        <p:pic>
          <p:nvPicPr>
            <p:cNvPr id="56324" name="图片 11270"/>
            <p:cNvPicPr>
              <a:picLocks noChangeAspect="1" noChangeArrowheads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" y="242"/>
              <a:ext cx="2670" cy="16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6325" name="矩形 11271"/>
            <p:cNvSpPr>
              <a:spLocks noChangeArrowheads="1"/>
            </p:cNvSpPr>
            <p:nvPr/>
          </p:nvSpPr>
          <p:spPr bwMode="auto">
            <a:xfrm>
              <a:off x="1796" y="0"/>
              <a:ext cx="350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A </a:t>
              </a:r>
              <a:endParaRPr lang="zh-CN" altLang="en-US" sz="2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6326" name="矩形 11272"/>
            <p:cNvSpPr>
              <a:spLocks noChangeArrowheads="1"/>
            </p:cNvSpPr>
            <p:nvPr/>
          </p:nvSpPr>
          <p:spPr bwMode="auto">
            <a:xfrm>
              <a:off x="0" y="1104"/>
              <a:ext cx="362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B </a:t>
              </a:r>
              <a:endParaRPr lang="zh-CN" altLang="en-US" sz="2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6327" name="矩形 11273"/>
            <p:cNvSpPr>
              <a:spLocks noChangeArrowheads="1"/>
            </p:cNvSpPr>
            <p:nvPr/>
          </p:nvSpPr>
          <p:spPr bwMode="auto">
            <a:xfrm>
              <a:off x="2784" y="1104"/>
              <a:ext cx="359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C </a:t>
              </a:r>
              <a:endParaRPr lang="zh-CN" altLang="en-US" sz="2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6328" name="矩形 11274"/>
            <p:cNvSpPr>
              <a:spLocks noChangeArrowheads="1"/>
            </p:cNvSpPr>
            <p:nvPr/>
          </p:nvSpPr>
          <p:spPr bwMode="auto">
            <a:xfrm>
              <a:off x="1176" y="1240"/>
              <a:ext cx="371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D </a:t>
              </a:r>
              <a:endParaRPr lang="zh-CN" altLang="en-US" sz="2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6329" name="矩形 11275"/>
            <p:cNvSpPr>
              <a:spLocks noChangeArrowheads="1"/>
            </p:cNvSpPr>
            <p:nvPr/>
          </p:nvSpPr>
          <p:spPr bwMode="auto">
            <a:xfrm>
              <a:off x="1696" y="1256"/>
              <a:ext cx="362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E </a:t>
              </a:r>
              <a:endParaRPr lang="zh-CN" altLang="en-US" sz="2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56330" name="文本框 1"/>
          <p:cNvSpPr txBox="1">
            <a:spLocks noChangeArrowheads="1"/>
          </p:cNvSpPr>
          <p:nvPr/>
        </p:nvSpPr>
        <p:spPr bwMode="auto">
          <a:xfrm>
            <a:off x="7629178" y="1384552"/>
            <a:ext cx="3159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8</a:t>
            </a:r>
            <a:endParaRPr lang="en-US" altLang="zh-CN" sz="2400" b="1" dirty="0">
              <a:solidFill>
                <a:srgbClr val="FF0000"/>
              </a:solidFill>
              <a:latin typeface="+mn-lt"/>
            </a:endParaRPr>
          </a:p>
        </p:txBody>
      </p:sp>
      <p:grpSp>
        <p:nvGrpSpPr>
          <p:cNvPr id="16" name="组合 3"/>
          <p:cNvGrpSpPr/>
          <p:nvPr/>
        </p:nvGrpSpPr>
        <p:grpSpPr bwMode="auto">
          <a:xfrm>
            <a:off x="1588" y="-53975"/>
            <a:ext cx="2006600" cy="477838"/>
            <a:chOff x="248" y="40"/>
            <a:chExt cx="3160" cy="752"/>
          </a:xfrm>
        </p:grpSpPr>
        <p:cxnSp>
          <p:nvCxnSpPr>
            <p:cNvPr id="17" name="直线连接符 6"/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latin typeface="+mn-lt"/>
                </a:rPr>
                <a:t>巩固练习</a:t>
              </a:r>
              <a:endParaRPr lang="zh-CN" altLang="en-US" dirty="0">
                <a:latin typeface="+mn-lt"/>
              </a:endParaRPr>
            </a:p>
          </p:txBody>
        </p:sp>
        <p:sp>
          <p:nvSpPr>
            <p:cNvPr id="19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5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810419"/>
            <a:ext cx="598091" cy="58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56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3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10"/>
          <p:cNvSpPr>
            <a:spLocks noChangeArrowheads="1"/>
          </p:cNvSpPr>
          <p:nvPr/>
        </p:nvSpPr>
        <p:spPr bwMode="auto">
          <a:xfrm>
            <a:off x="703436" y="1516232"/>
            <a:ext cx="4376519" cy="20159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>
              <a:lnSpc>
                <a:spcPts val="3000"/>
              </a:lnSpc>
              <a:spcBef>
                <a:spcPts val="0"/>
              </a:spcBef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</a:t>
            </a: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：</a:t>
            </a:r>
            <a:r>
              <a:rPr lang="zh-CN" altLang="en-US" sz="2100" b="1" dirty="0" smtClean="0">
                <a:latin typeface="+mn-lt"/>
              </a:rPr>
              <a:t>∵</a:t>
            </a:r>
            <a:r>
              <a:rPr lang="en-US" altLang="zh-CN" sz="2100" b="1" i="1" dirty="0" smtClean="0">
                <a:latin typeface="+mn-lt"/>
              </a:rPr>
              <a:t>AD</a:t>
            </a:r>
            <a:r>
              <a:rPr lang="en-US" altLang="zh-CN" sz="2100" b="1" dirty="0">
                <a:latin typeface="+mn-lt"/>
              </a:rPr>
              <a:t>⊥</a:t>
            </a:r>
            <a:r>
              <a:rPr lang="en-US" altLang="zh-CN" sz="2100" b="1" i="1" dirty="0" smtClean="0">
                <a:latin typeface="+mn-lt"/>
              </a:rPr>
              <a:t>BC</a:t>
            </a:r>
            <a:r>
              <a:rPr lang="zh-CN" altLang="en-US" sz="2100" b="1" dirty="0" smtClean="0">
                <a:latin typeface="+mn-lt"/>
              </a:rPr>
              <a:t>，</a:t>
            </a:r>
            <a:r>
              <a:rPr lang="en-US" altLang="zh-CN" sz="2100" b="1" i="1" dirty="0" smtClean="0">
                <a:latin typeface="+mn-lt"/>
              </a:rPr>
              <a:t>BD </a:t>
            </a:r>
            <a:r>
              <a:rPr lang="en-US" altLang="zh-CN" sz="2100" b="1" dirty="0">
                <a:latin typeface="+mn-lt"/>
              </a:rPr>
              <a:t>=</a:t>
            </a:r>
            <a:r>
              <a:rPr lang="en-US" altLang="zh-CN" sz="2100" b="1" i="1" dirty="0" smtClean="0">
                <a:latin typeface="+mn-lt"/>
              </a:rPr>
              <a:t>DC</a:t>
            </a:r>
            <a:r>
              <a:rPr lang="zh-CN" altLang="en-US" sz="2100" b="1" dirty="0" smtClean="0">
                <a:latin typeface="+mn-lt"/>
              </a:rPr>
              <a:t>，</a:t>
            </a:r>
            <a:endParaRPr lang="zh-CN" altLang="en-US" sz="2100" b="1" dirty="0">
              <a:latin typeface="+mn-lt"/>
            </a:endParaRPr>
          </a:p>
          <a:p>
            <a:pPr eaLnBrk="0" hangingPunct="0">
              <a:lnSpc>
                <a:spcPts val="3000"/>
              </a:lnSpc>
              <a:spcBef>
                <a:spcPts val="0"/>
              </a:spcBef>
            </a:pP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   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</a:rPr>
              <a:t>     ∴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</a:rPr>
              <a:t>AD </a:t>
            </a:r>
            <a:r>
              <a:rPr lang="zh-CN" altLang="en-US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是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BC </a:t>
            </a:r>
            <a:r>
              <a:rPr lang="zh-CN" altLang="en-US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的垂直平分</a:t>
            </a:r>
            <a:r>
              <a:rPr lang="zh-CN" altLang="en-US" sz="21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线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</a:rPr>
              <a:t>，    </a:t>
            </a:r>
            <a:endParaRPr lang="zh-CN" altLang="en-US" sz="2100" b="1" dirty="0">
              <a:solidFill>
                <a:srgbClr val="FF0000"/>
              </a:solidFill>
              <a:latin typeface="+mn-lt"/>
            </a:endParaRPr>
          </a:p>
          <a:p>
            <a:pPr eaLnBrk="0" hangingPunct="0">
              <a:lnSpc>
                <a:spcPts val="3000"/>
              </a:lnSpc>
              <a:spcBef>
                <a:spcPts val="0"/>
              </a:spcBef>
            </a:pP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   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</a:rPr>
              <a:t>     ∴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</a:rPr>
              <a:t>AB 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=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AC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．</a:t>
            </a:r>
            <a:endParaRPr lang="zh-CN" altLang="en-US" sz="2100" b="1" dirty="0">
              <a:solidFill>
                <a:srgbClr val="FF0000"/>
              </a:solidFill>
              <a:latin typeface="+mn-lt"/>
            </a:endParaRPr>
          </a:p>
          <a:p>
            <a:pPr eaLnBrk="0" hangingPunct="0">
              <a:lnSpc>
                <a:spcPts val="3000"/>
              </a:lnSpc>
              <a:spcBef>
                <a:spcPts val="0"/>
              </a:spcBef>
            </a:pP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    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</a:rPr>
              <a:t>    </a:t>
            </a:r>
            <a:r>
              <a:rPr lang="en-US" altLang="zh-CN" sz="2100" b="1" dirty="0" smtClean="0">
                <a:latin typeface="+mn-lt"/>
              </a:rPr>
              <a:t>∵</a:t>
            </a:r>
            <a:r>
              <a:rPr lang="zh-CN" altLang="en-US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点</a:t>
            </a:r>
            <a:r>
              <a:rPr lang="en-US" altLang="zh-CN" sz="2100" b="1" i="1" dirty="0">
                <a:latin typeface="+mn-lt"/>
              </a:rPr>
              <a:t>C 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在</a:t>
            </a:r>
            <a:r>
              <a:rPr lang="en-US" altLang="zh-CN" sz="2100" b="1" i="1" dirty="0">
                <a:latin typeface="+mn-lt"/>
              </a:rPr>
              <a:t>AE 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的</a:t>
            </a:r>
            <a:r>
              <a:rPr lang="zh-CN" altLang="en-US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垂直平分线上</a:t>
            </a:r>
            <a:r>
              <a:rPr lang="zh-CN" altLang="en-US" sz="2100" b="1" dirty="0" smtClean="0">
                <a:latin typeface="+mn-lt"/>
              </a:rPr>
              <a:t>，</a:t>
            </a:r>
            <a:endParaRPr lang="zh-CN" altLang="en-US" sz="2100" b="1" dirty="0">
              <a:latin typeface="+mn-lt"/>
            </a:endParaRPr>
          </a:p>
          <a:p>
            <a:pPr eaLnBrk="0" hangingPunct="0">
              <a:lnSpc>
                <a:spcPts val="3000"/>
              </a:lnSpc>
              <a:spcBef>
                <a:spcPts val="0"/>
              </a:spcBef>
            </a:pP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    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</a:rPr>
              <a:t>    ∴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</a:rPr>
              <a:t>AC 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=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CE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．</a:t>
            </a:r>
            <a:endParaRPr lang="zh-CN" altLang="en-US" sz="2100" b="1" dirty="0">
              <a:solidFill>
                <a:srgbClr val="FF0000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57347" name="Rectangle 2"/>
          <p:cNvSpPr>
            <a:spLocks noChangeArrowheads="1"/>
          </p:cNvSpPr>
          <p:nvPr/>
        </p:nvSpPr>
        <p:spPr bwMode="auto">
          <a:xfrm>
            <a:off x="270130" y="496491"/>
            <a:ext cx="8501257" cy="1185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 algn="just">
              <a:lnSpc>
                <a:spcPct val="125000"/>
              </a:lnSpc>
              <a:spcBef>
                <a:spcPct val="20000"/>
              </a:spcBef>
            </a:pP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如图，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AD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⊥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BC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BD</a:t>
            </a:r>
            <a:r>
              <a:rPr lang="en-US" altLang="zh-CN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=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DC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，点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C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在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AE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的垂直平分线上，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AB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AC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CE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的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长度有什么关系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？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AB</a:t>
            </a:r>
            <a:r>
              <a:rPr lang="en-US" altLang="zh-CN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+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BD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与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DE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有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什么关系？</a:t>
            </a:r>
            <a:endParaRPr lang="zh-CN" altLang="en-US" sz="2400" b="1" dirty="0">
              <a:solidFill>
                <a:srgbClr val="000000"/>
              </a:solidFill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57348" name="组合 12293"/>
          <p:cNvGrpSpPr/>
          <p:nvPr/>
        </p:nvGrpSpPr>
        <p:grpSpPr bwMode="auto">
          <a:xfrm>
            <a:off x="5554695" y="2116143"/>
            <a:ext cx="3411932" cy="2034779"/>
            <a:chOff x="0" y="0"/>
            <a:chExt cx="2866" cy="1709"/>
          </a:xfrm>
        </p:grpSpPr>
        <p:sp>
          <p:nvSpPr>
            <p:cNvPr id="57349" name="等腰三角形 12294"/>
            <p:cNvSpPr>
              <a:spLocks noChangeArrowheads="1"/>
            </p:cNvSpPr>
            <p:nvPr/>
          </p:nvSpPr>
          <p:spPr bwMode="auto">
            <a:xfrm>
              <a:off x="142" y="323"/>
              <a:ext cx="1232" cy="1066"/>
            </a:xfrm>
            <a:prstGeom prst="triangle">
              <a:avLst>
                <a:gd name="adj" fmla="val 50000"/>
              </a:avLst>
            </a:prstGeom>
            <a:noFill/>
            <a:ln w="2857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100" b="1"/>
            </a:p>
          </p:txBody>
        </p:sp>
        <p:sp>
          <p:nvSpPr>
            <p:cNvPr id="57350" name="直接连接符 12295"/>
            <p:cNvSpPr>
              <a:spLocks noChangeShapeType="1"/>
            </p:cNvSpPr>
            <p:nvPr/>
          </p:nvSpPr>
          <p:spPr bwMode="auto">
            <a:xfrm>
              <a:off x="134" y="1387"/>
              <a:ext cx="256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57351" name="直接连接符 12296"/>
            <p:cNvSpPr>
              <a:spLocks noChangeShapeType="1"/>
            </p:cNvSpPr>
            <p:nvPr/>
          </p:nvSpPr>
          <p:spPr bwMode="auto">
            <a:xfrm>
              <a:off x="758" y="339"/>
              <a:ext cx="0" cy="104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57352" name="矩形 12297"/>
            <p:cNvSpPr>
              <a:spLocks noChangeArrowheads="1"/>
            </p:cNvSpPr>
            <p:nvPr/>
          </p:nvSpPr>
          <p:spPr bwMode="auto">
            <a:xfrm>
              <a:off x="632" y="0"/>
              <a:ext cx="350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solidFill>
                    <a:srgbClr val="000000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A </a:t>
              </a:r>
              <a:endParaRPr lang="zh-CN" altLang="en-US" sz="2100" b="1" i="1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  <p:sp>
          <p:nvSpPr>
            <p:cNvPr id="57353" name="矩形 12298"/>
            <p:cNvSpPr>
              <a:spLocks noChangeArrowheads="1"/>
            </p:cNvSpPr>
            <p:nvPr/>
          </p:nvSpPr>
          <p:spPr bwMode="auto">
            <a:xfrm>
              <a:off x="0" y="1360"/>
              <a:ext cx="362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solidFill>
                    <a:srgbClr val="000000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B </a:t>
              </a:r>
              <a:endParaRPr lang="zh-CN" altLang="en-US" sz="2100" b="1" i="1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  <p:sp>
          <p:nvSpPr>
            <p:cNvPr id="57354" name="矩形 12299"/>
            <p:cNvSpPr>
              <a:spLocks noChangeArrowheads="1"/>
            </p:cNvSpPr>
            <p:nvPr/>
          </p:nvSpPr>
          <p:spPr bwMode="auto">
            <a:xfrm>
              <a:off x="1216" y="1360"/>
              <a:ext cx="359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solidFill>
                    <a:srgbClr val="000000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C </a:t>
              </a:r>
              <a:endParaRPr lang="zh-CN" altLang="en-US" sz="2100" b="1" i="1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  <p:sp>
          <p:nvSpPr>
            <p:cNvPr id="57355" name="矩形 12300"/>
            <p:cNvSpPr>
              <a:spLocks noChangeArrowheads="1"/>
            </p:cNvSpPr>
            <p:nvPr/>
          </p:nvSpPr>
          <p:spPr bwMode="auto">
            <a:xfrm>
              <a:off x="616" y="1360"/>
              <a:ext cx="371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solidFill>
                    <a:srgbClr val="000000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D </a:t>
              </a:r>
              <a:endParaRPr lang="zh-CN" altLang="en-US" sz="2100" b="1" i="1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  <p:sp>
          <p:nvSpPr>
            <p:cNvPr id="57356" name="矩形 12301"/>
            <p:cNvSpPr>
              <a:spLocks noChangeArrowheads="1"/>
            </p:cNvSpPr>
            <p:nvPr/>
          </p:nvSpPr>
          <p:spPr bwMode="auto">
            <a:xfrm>
              <a:off x="759" y="1299"/>
              <a:ext cx="88" cy="88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100" b="1"/>
            </a:p>
          </p:txBody>
        </p:sp>
        <p:sp>
          <p:nvSpPr>
            <p:cNvPr id="57357" name="直接连接符 12302"/>
            <p:cNvSpPr>
              <a:spLocks noChangeShapeType="1"/>
            </p:cNvSpPr>
            <p:nvPr/>
          </p:nvSpPr>
          <p:spPr bwMode="auto">
            <a:xfrm>
              <a:off x="750" y="315"/>
              <a:ext cx="1952" cy="107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57358" name="矩形 12303"/>
            <p:cNvSpPr>
              <a:spLocks noChangeArrowheads="1"/>
            </p:cNvSpPr>
            <p:nvPr/>
          </p:nvSpPr>
          <p:spPr bwMode="auto">
            <a:xfrm>
              <a:off x="2504" y="1360"/>
              <a:ext cx="362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solidFill>
                    <a:srgbClr val="000000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E </a:t>
              </a:r>
              <a:endParaRPr lang="zh-CN" altLang="en-US" sz="2100" b="1" i="1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20" name="组合 3"/>
          <p:cNvGrpSpPr/>
          <p:nvPr/>
        </p:nvGrpSpPr>
        <p:grpSpPr bwMode="auto">
          <a:xfrm>
            <a:off x="1588" y="-53975"/>
            <a:ext cx="2006600" cy="477838"/>
            <a:chOff x="248" y="40"/>
            <a:chExt cx="3160" cy="752"/>
          </a:xfrm>
        </p:grpSpPr>
        <p:cxnSp>
          <p:nvCxnSpPr>
            <p:cNvPr id="21" name="直线连接符 6"/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latin typeface="+mn-lt"/>
                </a:rPr>
                <a:t>巩固练习</a:t>
              </a:r>
              <a:endParaRPr lang="zh-CN" altLang="en-US" dirty="0">
                <a:latin typeface="+mn-lt"/>
              </a:endParaRPr>
            </a:p>
          </p:txBody>
        </p:sp>
        <p:sp>
          <p:nvSpPr>
            <p:cNvPr id="23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5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95" y="524370"/>
            <a:ext cx="598091" cy="58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" name="Rectangle 10"/>
          <p:cNvSpPr>
            <a:spLocks noChangeArrowheads="1"/>
          </p:cNvSpPr>
          <p:nvPr/>
        </p:nvSpPr>
        <p:spPr bwMode="auto">
          <a:xfrm>
            <a:off x="804423" y="3417402"/>
            <a:ext cx="5966949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ts val="3000"/>
              </a:lnSpc>
              <a:spcBef>
                <a:spcPts val="0"/>
              </a:spcBef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　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</a:rPr>
              <a:t>∴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</a:rPr>
              <a:t>AB 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=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AC 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=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CE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．</a:t>
            </a:r>
            <a:endParaRPr lang="zh-CN" altLang="en-US" sz="2100" b="1" dirty="0">
              <a:solidFill>
                <a:srgbClr val="FF0000"/>
              </a:solidFill>
              <a:latin typeface="+mn-lt"/>
            </a:endParaRPr>
          </a:p>
          <a:p>
            <a:pPr>
              <a:lnSpc>
                <a:spcPts val="3000"/>
              </a:lnSpc>
              <a:spcBef>
                <a:spcPts val="0"/>
              </a:spcBef>
            </a:pPr>
            <a:r>
              <a:rPr lang="en-US" altLang="zh-CN" sz="2100" b="1" dirty="0">
                <a:latin typeface="+mn-lt"/>
              </a:rPr>
              <a:t>    </a:t>
            </a:r>
            <a:r>
              <a:rPr lang="en-US" altLang="zh-CN" sz="2100" b="1" dirty="0" smtClean="0">
                <a:latin typeface="+mn-lt"/>
              </a:rPr>
              <a:t>  ∵</a:t>
            </a:r>
            <a:r>
              <a:rPr lang="en-US" altLang="zh-CN" sz="2100" b="1" i="1" dirty="0" smtClean="0">
                <a:latin typeface="+mn-lt"/>
              </a:rPr>
              <a:t>AB </a:t>
            </a:r>
            <a:r>
              <a:rPr lang="en-US" altLang="zh-CN" sz="2100" b="1" dirty="0">
                <a:latin typeface="+mn-lt"/>
              </a:rPr>
              <a:t>=</a:t>
            </a:r>
            <a:r>
              <a:rPr lang="en-US" altLang="zh-CN" sz="2100" b="1" i="1" dirty="0" smtClean="0">
                <a:latin typeface="+mn-lt"/>
              </a:rPr>
              <a:t>CE</a:t>
            </a:r>
            <a:r>
              <a:rPr lang="zh-CN" altLang="en-US" sz="2100" b="1" dirty="0" smtClean="0">
                <a:latin typeface="+mn-lt"/>
              </a:rPr>
              <a:t>，</a:t>
            </a:r>
            <a:r>
              <a:rPr lang="en-US" altLang="zh-CN" sz="2100" b="1" i="1" dirty="0" smtClean="0">
                <a:latin typeface="+mn-lt"/>
              </a:rPr>
              <a:t>BD </a:t>
            </a:r>
            <a:r>
              <a:rPr lang="en-US" altLang="zh-CN" sz="2100" b="1" dirty="0">
                <a:latin typeface="+mn-lt"/>
              </a:rPr>
              <a:t>=</a:t>
            </a:r>
            <a:r>
              <a:rPr lang="en-US" altLang="zh-CN" sz="2100" b="1" i="1" dirty="0" smtClean="0">
                <a:latin typeface="+mn-lt"/>
              </a:rPr>
              <a:t>DC</a:t>
            </a:r>
            <a:r>
              <a:rPr lang="zh-CN" altLang="en-US" sz="2100" b="1" dirty="0" smtClean="0">
                <a:latin typeface="+mn-lt"/>
              </a:rPr>
              <a:t>，</a:t>
            </a:r>
            <a:endParaRPr lang="zh-CN" altLang="en-US" sz="2100" b="1" dirty="0">
              <a:latin typeface="+mn-lt"/>
            </a:endParaRPr>
          </a:p>
          <a:p>
            <a:pPr eaLnBrk="0" hangingPunct="0">
              <a:lnSpc>
                <a:spcPts val="3000"/>
              </a:lnSpc>
              <a:spcBef>
                <a:spcPts val="0"/>
              </a:spcBef>
            </a:pPr>
            <a:r>
              <a:rPr lang="zh-CN" altLang="en-US" sz="2100" b="1" dirty="0">
                <a:latin typeface="+mn-lt"/>
              </a:rPr>
              <a:t>   </a:t>
            </a:r>
            <a:r>
              <a:rPr lang="zh-CN" altLang="en-US" sz="2100" b="1" dirty="0" smtClean="0">
                <a:latin typeface="+mn-lt"/>
              </a:rPr>
              <a:t>   ∴</a:t>
            </a:r>
            <a:r>
              <a:rPr lang="en-US" altLang="zh-CN" sz="2100" b="1" i="1" dirty="0" smtClean="0">
                <a:latin typeface="+mn-lt"/>
              </a:rPr>
              <a:t>AB </a:t>
            </a:r>
            <a:r>
              <a:rPr lang="en-US" altLang="zh-CN" sz="2100" b="1" dirty="0">
                <a:latin typeface="+mn-lt"/>
              </a:rPr>
              <a:t>+</a:t>
            </a:r>
            <a:r>
              <a:rPr lang="en-US" altLang="zh-CN" sz="2100" b="1" i="1" dirty="0">
                <a:latin typeface="+mn-lt"/>
              </a:rPr>
              <a:t>BD </a:t>
            </a:r>
            <a:r>
              <a:rPr lang="en-US" altLang="zh-CN" sz="2100" b="1" dirty="0">
                <a:latin typeface="+mn-lt"/>
              </a:rPr>
              <a:t>=</a:t>
            </a:r>
            <a:r>
              <a:rPr lang="en-US" altLang="zh-CN" sz="2100" b="1" i="1" dirty="0">
                <a:latin typeface="+mn-lt"/>
              </a:rPr>
              <a:t>CD </a:t>
            </a:r>
            <a:r>
              <a:rPr lang="en-US" altLang="zh-CN" sz="2100" b="1" dirty="0">
                <a:latin typeface="+mn-lt"/>
              </a:rPr>
              <a:t>+</a:t>
            </a:r>
            <a:r>
              <a:rPr lang="en-US" altLang="zh-CN" sz="2100" b="1" i="1" dirty="0">
                <a:latin typeface="+mn-lt"/>
              </a:rPr>
              <a:t>CE</a:t>
            </a:r>
            <a:r>
              <a:rPr lang="zh-CN" altLang="en-US" sz="2100" b="1" dirty="0" smtClean="0">
                <a:latin typeface="+mn-lt"/>
              </a:rPr>
              <a:t>．</a:t>
            </a:r>
            <a:r>
              <a:rPr lang="zh-CN" altLang="en-US" sz="21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即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</a:rPr>
              <a:t>AB 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+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BD 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=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DE 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．</a:t>
            </a:r>
            <a:endParaRPr lang="zh-CN" altLang="en-US" sz="2100" b="1" dirty="0">
              <a:solidFill>
                <a:srgbClr val="FF0000"/>
              </a:solidFill>
              <a:latin typeface="+mn-lt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DOC_GUID" val="{85e9e0e7-8131-4b48-817c-dbaa6c45aa3d}"/>
  <p:tag name="KSO_WPP_MARK_KEY" val="67b52311-8e53-4f13-b949-d4abc21eb33d"/>
  <p:tag name="COMMONDATA" val="eyJoZGlkIjoiN2YxOGMyNDFkMTQxMWJhZTVlZDhiNDQyZGU2OTYwOWEifQ=="/>
</p:tagLst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3533</Words>
  <Application>WPS 演示</Application>
  <PresentationFormat>全屏显示(16:9)</PresentationFormat>
  <Paragraphs>434</Paragraphs>
  <Slides>27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4</vt:i4>
      </vt:variant>
      <vt:variant>
        <vt:lpstr>幻灯片标题</vt:lpstr>
      </vt:variant>
      <vt:variant>
        <vt:i4>27</vt:i4>
      </vt:variant>
    </vt:vector>
  </HeadingPairs>
  <TitlesOfParts>
    <vt:vector size="52" baseType="lpstr">
      <vt:lpstr>Arial</vt:lpstr>
      <vt:lpstr>宋体</vt:lpstr>
      <vt:lpstr>Wingdings</vt:lpstr>
      <vt:lpstr>微软雅黑</vt:lpstr>
      <vt:lpstr>Impact</vt:lpstr>
      <vt:lpstr>黑体</vt:lpstr>
      <vt:lpstr>方正舒体</vt:lpstr>
      <vt:lpstr>Times New Roman</vt:lpstr>
      <vt:lpstr>楷体</vt:lpstr>
      <vt:lpstr>Yuanti SC</vt:lpstr>
      <vt:lpstr>Segoe Print</vt:lpstr>
      <vt:lpstr>Times New Roman</vt:lpstr>
      <vt:lpstr>仿宋</vt:lpstr>
      <vt:lpstr>楷体_GB2312</vt:lpstr>
      <vt:lpstr>Arial Unicode MS</vt:lpstr>
      <vt:lpstr>Calibri</vt:lpstr>
      <vt:lpstr>隶书</vt:lpstr>
      <vt:lpstr>MingLiU_HKSCS</vt:lpstr>
      <vt:lpstr>PMingLiU-ExtB</vt:lpstr>
      <vt:lpstr>《七彩课堂》课件模板（新）</vt:lpstr>
      <vt:lpstr>2_《七彩课堂》课件模板（新）</vt:lpstr>
      <vt:lpstr>Equation.DSMT4</vt:lpstr>
      <vt:lpstr>Equation.DSMT4</vt:lpstr>
      <vt:lpstr>Equation.DSMT4</vt:lpstr>
      <vt:lpstr>Equation.DSMT4</vt:lpstr>
      <vt:lpstr>实际问题1</vt:lpstr>
      <vt:lpstr>实际问题2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Administrator</cp:lastModifiedBy>
  <cp:revision>1251</cp:revision>
  <dcterms:created xsi:type="dcterms:W3CDTF">2016-01-14T07:05:00Z</dcterms:created>
  <dcterms:modified xsi:type="dcterms:W3CDTF">2023-04-26T05:56:52Z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BBB76BD29C1B4614BFFD8C7E27329FEC_12</vt:lpwstr>
  </property>
</Properties>
</file>