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wmf" ContentType="image/x-wmf"/>
  <Default Extension="gif" ContentType="image/gif"/>
  <Default Extension="bmp" ContentType="image/bmp"/>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8"/>
  </p:notesMasterIdLst>
  <p:handoutMasterIdLst>
    <p:handoutMasterId r:id="rId37"/>
  </p:handoutMasterIdLst>
  <p:sldIdLst>
    <p:sldId id="540" r:id="rId4"/>
    <p:sldId id="541" r:id="rId5"/>
    <p:sldId id="425" r:id="rId6"/>
    <p:sldId id="542" r:id="rId7"/>
    <p:sldId id="543" r:id="rId9"/>
    <p:sldId id="544" r:id="rId10"/>
    <p:sldId id="545" r:id="rId11"/>
    <p:sldId id="546" r:id="rId12"/>
    <p:sldId id="583" r:id="rId13"/>
    <p:sldId id="584" r:id="rId14"/>
    <p:sldId id="612" r:id="rId15"/>
    <p:sldId id="614" r:id="rId16"/>
    <p:sldId id="587" r:id="rId17"/>
    <p:sldId id="611" r:id="rId18"/>
    <p:sldId id="590" r:id="rId19"/>
    <p:sldId id="591" r:id="rId20"/>
    <p:sldId id="613" r:id="rId21"/>
    <p:sldId id="592" r:id="rId22"/>
    <p:sldId id="593" r:id="rId23"/>
    <p:sldId id="596" r:id="rId24"/>
    <p:sldId id="594" r:id="rId25"/>
    <p:sldId id="595" r:id="rId26"/>
    <p:sldId id="597" r:id="rId27"/>
    <p:sldId id="615" r:id="rId28"/>
    <p:sldId id="616" r:id="rId29"/>
    <p:sldId id="598" r:id="rId30"/>
    <p:sldId id="599" r:id="rId31"/>
    <p:sldId id="604" r:id="rId32"/>
    <p:sldId id="600" r:id="rId33"/>
    <p:sldId id="601" r:id="rId34"/>
    <p:sldId id="602" r:id="rId35"/>
    <p:sldId id="603" r:id="rId36"/>
  </p:sldIdLst>
  <p:sldSz cx="9144000" cy="5143500" type="screen16x9"/>
  <p:notesSz cx="6858000" cy="9144000"/>
  <p:custDataLst>
    <p:tags r:id="rId41"/>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597"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67" autoAdjust="0"/>
    <p:restoredTop sz="95494" autoAdjust="0"/>
  </p:normalViewPr>
  <p:slideViewPr>
    <p:cSldViewPr snapToGrid="0" showGuides="1">
      <p:cViewPr varScale="1">
        <p:scale>
          <a:sx n="56" d="100"/>
          <a:sy n="56" d="100"/>
        </p:scale>
        <p:origin x="-90" y="-1056"/>
      </p:cViewPr>
      <p:guideLst>
        <p:guide orient="horz" pos="1597"/>
        <p:guide pos="2880"/>
      </p:guideLst>
    </p:cSldViewPr>
  </p:slideViewPr>
  <p:notesTextViewPr>
    <p:cViewPr>
      <p:scale>
        <a:sx n="1" d="1"/>
        <a:sy n="1" d="1"/>
      </p:scale>
      <p:origin x="0" y="0"/>
    </p:cViewPr>
  </p:notesText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notesMaster" Target="notesMasters/notesMaster1.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tags" Target="tags/tag1.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0" hangingPunct="0">
              <a:buFontTx/>
              <a:buNone/>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0" hangingPunct="0">
              <a:buFontTx/>
              <a:buNone/>
              <a:defRPr sz="1200"/>
            </a:lvl1pPr>
          </a:lstStyle>
          <a:p>
            <a:pPr>
              <a:defRPr/>
            </a:pPr>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0" hangingPunct="0">
              <a:buFontTx/>
              <a:buNone/>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smtClean="0"/>
            </a:lvl1pPr>
          </a:lstStyle>
          <a:p>
            <a:pPr>
              <a:defRPr/>
            </a:pPr>
            <a:fld id="{A90F02F2-6B87-4031-9471-DF1FF3497D64}"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buFontTx/>
              <a:buNone/>
              <a:defRPr sz="1200">
                <a:latin typeface="Arial" panose="020B0604020202020204" pitchFamily="34" charset="0"/>
                <a:ea typeface="黑体" panose="0201060906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buFontTx/>
              <a:buNone/>
              <a:defRPr sz="1200">
                <a:latin typeface="Arial" panose="020B0604020202020204" pitchFamily="34" charset="0"/>
                <a:ea typeface="黑体" panose="02010609060101010101" pitchFamily="2" charset="-122"/>
              </a:defRPr>
            </a:lvl1pPr>
          </a:lstStyle>
          <a:p>
            <a:pPr>
              <a:defRPr/>
            </a:pPr>
            <a:endParaRPr lang="zh-CN" altLang="en-US"/>
          </a:p>
        </p:txBody>
      </p:sp>
      <p:sp>
        <p:nvSpPr>
          <p:cNvPr id="41988"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buFontTx/>
              <a:buNone/>
              <a:defRPr sz="1200">
                <a:latin typeface="Arial" panose="020B0604020202020204" pitchFamily="34" charset="0"/>
                <a:ea typeface="黑体" panose="0201060906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smtClean="0">
                <a:ea typeface="黑体" panose="02010609060101010101" pitchFamily="2" charset="-122"/>
              </a:defRPr>
            </a:lvl1pPr>
          </a:lstStyle>
          <a:p>
            <a:pPr>
              <a:defRPr/>
            </a:pPr>
            <a:fld id="{124D2685-7088-4C4D-81BD-F828B45C4413}" type="slidenum">
              <a:rPr lang="en-US" altLang="en-US"/>
            </a:fld>
            <a:endParaRPr lang="en-US" altLang="en-US"/>
          </a:p>
        </p:txBody>
      </p:sp>
      <p:sp>
        <p:nvSpPr>
          <p:cNvPr id="120839" name="Picture 2"/>
          <p:cNvSpPr>
            <a:spLocks noChangeAspect="1" noChangeArrowheads="1"/>
          </p:cNvSpPr>
          <p:nvPr/>
        </p:nvSpPr>
        <p:spPr bwMode="auto">
          <a:xfrm>
            <a:off x="538163" y="581025"/>
            <a:ext cx="174783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9400" name="TextBox 7"/>
          <p:cNvSpPr txBox="1">
            <a:spLocks noChangeArrowheads="1"/>
          </p:cNvSpPr>
          <p:nvPr/>
        </p:nvSpPr>
        <p:spPr bwMode="auto">
          <a:xfrm>
            <a:off x="3756025" y="3690938"/>
            <a:ext cx="24495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0" hangingPunct="0">
              <a:buFontTx/>
              <a:buNone/>
              <a:defRPr/>
            </a:pPr>
            <a:r>
              <a:rPr lang="zh-CN" altLang="en-US">
                <a:solidFill>
                  <a:srgbClr val="CC00FF"/>
                </a:solidFill>
                <a:latin typeface="方正舒体" panose="02010601030101010101" pitchFamily="2" charset="-122"/>
                <a:ea typeface="方正舒体" panose="02010601030101010101" pitchFamily="2" charset="-122"/>
                <a:sym typeface="+mn-ea"/>
              </a:rPr>
              <a:t>七彩城就梦想</a:t>
            </a:r>
            <a:endParaRPr lang="zh-CN" altLang="en-US">
              <a:solidFill>
                <a:srgbClr val="CC00FF"/>
              </a:solidFill>
              <a:latin typeface="方正舒体" panose="02010601030101010101" pitchFamily="2" charset="-122"/>
              <a:ea typeface="方正舒体" panose="02010601030101010101" pitchFamily="2" charset="-122"/>
              <a:sym typeface="+mn-ea"/>
            </a:endParaRPr>
          </a:p>
        </p:txBody>
      </p:sp>
      <p:sp>
        <p:nvSpPr>
          <p:cNvPr id="9" name="幻灯片图像占位符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黑体" panose="0201060906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黑体" panose="0201060906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黑体" panose="0201060906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黑体" panose="0201060906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黑体" panose="0201060906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幻灯片图像占位符 1"/>
          <p:cNvSpPr>
            <a:spLocks noGrp="1" noRot="1" noChangeAspect="1" noChangeArrowheads="1" noTextEdit="1"/>
          </p:cNvSpPr>
          <p:nvPr>
            <p:ph type="sldImg" idx="4294967295"/>
          </p:nvPr>
        </p:nvSpPr>
        <p:spPr bwMode="auto">
          <a:xfrm>
            <a:off x="409575" y="754063"/>
            <a:ext cx="5854700" cy="3294062"/>
          </a:xfrm>
          <a:ln>
            <a:solidFill>
              <a:srgbClr val="000000"/>
            </a:solidFill>
            <a:miter lim="800000"/>
          </a:ln>
        </p:spPr>
      </p:sp>
      <p:sp>
        <p:nvSpPr>
          <p:cNvPr id="121859" name="备注占位符 2"/>
          <p:cNvSpPr>
            <a:spLocks noGrp="1" noChangeArrowheads="1"/>
          </p:cNvSpPr>
          <p:nvPr>
            <p:ph type="body" idx="4294967295"/>
          </p:nvPr>
        </p:nvSpPr>
        <p:spPr/>
        <p:txBody>
          <a:bodyPr/>
          <a:lstStyle/>
          <a:p>
            <a:endParaRPr lang="zh-CN" altLang="en-US">
              <a:ea typeface="黑体" panose="02010609060101010101" pitchFamily="2" charset="-122"/>
            </a:endParaRPr>
          </a:p>
        </p:txBody>
      </p:sp>
      <p:sp>
        <p:nvSpPr>
          <p:cNvPr id="121860" name="灯片编号占位符 3"/>
          <p:cNvSpPr>
            <a:spLocks noGrp="1" noChangeArrowheads="1"/>
          </p:cNvSpPr>
          <p:nvPr>
            <p:ph type="sldNum" sz="quarter" idx="5"/>
          </p:nvPr>
        </p:nvSpPr>
        <p:spPr bwMode="auto">
          <a:xfrm>
            <a:off x="3883025" y="8686800"/>
            <a:ext cx="2974975"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63451E34-E34B-4320-8FDE-0437E1B1E59D}" type="slidenum">
              <a:rPr lang="zh-CN" altLang="en-US"/>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p:cNvSpPr>
            <a:spLocks noGrp="1" noRot="1" noChangeAspect="1" noChangeArrowheads="1" noTextEdit="1"/>
          </p:cNvSpPr>
          <p:nvPr>
            <p:ph type="sldImg" idx="4294967295"/>
          </p:nvPr>
        </p:nvSpPr>
        <p:spPr bwMode="auto">
          <a:xfrm>
            <a:off x="409575" y="754063"/>
            <a:ext cx="5854700" cy="3294062"/>
          </a:xfrm>
          <a:ln>
            <a:solidFill>
              <a:srgbClr val="000000"/>
            </a:solidFill>
            <a:miter lim="800000"/>
          </a:ln>
        </p:spPr>
      </p:sp>
      <p:sp>
        <p:nvSpPr>
          <p:cNvPr id="122883" name="备注占位符 2"/>
          <p:cNvSpPr>
            <a:spLocks noGrp="1" noChangeArrowheads="1"/>
          </p:cNvSpPr>
          <p:nvPr>
            <p:ph type="body" idx="4294967295"/>
          </p:nvPr>
        </p:nvSpPr>
        <p:spPr/>
        <p:txBody>
          <a:bodyPr/>
          <a:lstStyle/>
          <a:p>
            <a:endParaRPr lang="zh-CN" altLang="en-US">
              <a:ea typeface="黑体" panose="02010609060101010101" pitchFamily="2" charset="-122"/>
            </a:endParaRPr>
          </a:p>
        </p:txBody>
      </p:sp>
      <p:sp>
        <p:nvSpPr>
          <p:cNvPr id="122884" name="灯片编号占位符 3"/>
          <p:cNvSpPr>
            <a:spLocks noGrp="1" noChangeArrowheads="1"/>
          </p:cNvSpPr>
          <p:nvPr>
            <p:ph type="sldNum" sz="quarter" idx="5"/>
          </p:nvPr>
        </p:nvSpPr>
        <p:spPr bwMode="auto">
          <a:xfrm>
            <a:off x="3883025" y="8686800"/>
            <a:ext cx="2974975" cy="45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fld id="{71111B91-4D5E-4E1A-B508-28AC245C3AD4}" type="slidenum">
              <a:rPr lang="zh-CN" altLang="en-US"/>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4D2685-7088-4C4D-81BD-F828B45C4413}" type="slidenum">
              <a:rPr lang="en-US" altLang="en-US" smtClean="0"/>
            </a:fld>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4D2685-7088-4C4D-81BD-F828B45C4413}" type="slidenum">
              <a:rPr lang="en-US" altLang="en-US" smtClean="0"/>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4D2685-7088-4C4D-81BD-F828B45C4413}" type="slidenum">
              <a:rPr lang="en-US" altLang="en-US" smtClean="0"/>
            </a:fld>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4D2685-7088-4C4D-81BD-F828B45C4413}" type="slidenum">
              <a:rPr lang="en-US" altLang="en-US" smtClean="0"/>
            </a:fld>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124D2685-7088-4C4D-81BD-F828B45C4413}" type="slidenum">
              <a:rPr lang="en-US" altLang="en-US" smtClean="0"/>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空白">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1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内容">
    <p:spTree>
      <p:nvGrpSpPr>
        <p:cNvPr id="1" name=""/>
        <p:cNvGrpSpPr/>
        <p:nvPr/>
      </p:nvGrpSpPr>
      <p:grpSpPr>
        <a:xfrm>
          <a:off x="0" y="0"/>
          <a:ext cx="0" cy="0"/>
          <a:chOff x="0" y="0"/>
          <a:chExt cx="0" cy="0"/>
        </a:xfrm>
      </p:grpSpPr>
    </p:spTree>
  </p:cSld>
  <p:clrMapOvr>
    <a:masterClrMapping/>
  </p:clrMapOvr>
  <p:transition advTm="800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标题和四项内容">
    <p:spTree>
      <p:nvGrpSpPr>
        <p:cNvPr id="1" name=""/>
        <p:cNvGrpSpPr/>
        <p:nvPr/>
      </p:nvGrpSpPr>
      <p:grpSpPr>
        <a:xfrm>
          <a:off x="0" y="0"/>
          <a:ext cx="0" cy="0"/>
          <a:chOff x="0" y="0"/>
          <a:chExt cx="0" cy="0"/>
        </a:xfrm>
      </p:grpSpPr>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3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p:cSld name="自定义版式">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p:cSld name="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p:cSld name="1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showMasterSp="0">
  <p:cSld name="标题幻灯片">
    <p:spTree>
      <p:nvGrpSpPr>
        <p:cNvPr id="1" name=""/>
        <p:cNvGrpSpPr/>
        <p:nvPr/>
      </p:nvGrpSpPr>
      <p:grpSpPr>
        <a:xfrm>
          <a:off x="0" y="0"/>
          <a:ext cx="0" cy="0"/>
          <a:chOff x="0" y="0"/>
          <a:chExt cx="0" cy="0"/>
        </a:xfrm>
      </p:grpSpPr>
    </p:spTree>
  </p:cSld>
  <p:clrMapOvr>
    <a:masterClrMapping/>
  </p:clrMapOvr>
  <p:transition spd="slow"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2.png"/><Relationship Id="rId17" Type="http://schemas.openxmlformats.org/officeDocument/2006/relationships/image" Target="../media/image1.png"/><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1.png"/><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rotWithShape="0">
          <a:blip r:embed="rId17"/>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5092700"/>
            <a:ext cx="9144000" cy="50800"/>
          </a:xfrm>
          <a:prstGeom prst="rect">
            <a:avLst/>
          </a:prstGeom>
          <a:solidFill>
            <a:schemeClr val="accent5">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a:p>
        </p:txBody>
      </p:sp>
      <p:grpSp>
        <p:nvGrpSpPr>
          <p:cNvPr id="2051" name="组合 2"/>
          <p:cNvGrpSpPr>
            <a:grpSpLocks noChangeAspect="1"/>
          </p:cNvGrpSpPr>
          <p:nvPr userDrawn="1"/>
        </p:nvGrpSpPr>
        <p:grpSpPr bwMode="auto">
          <a:xfrm>
            <a:off x="8462963" y="4668838"/>
            <a:ext cx="539750" cy="509587"/>
            <a:chOff x="8129100" y="4468960"/>
            <a:chExt cx="793376" cy="749228"/>
          </a:xfrm>
        </p:grpSpPr>
        <p:grpSp>
          <p:nvGrpSpPr>
            <p:cNvPr id="2068" name="组合 5"/>
            <p:cNvGrpSpPr/>
            <p:nvPr userDrawn="1"/>
          </p:nvGrpSpPr>
          <p:grpSpPr bwMode="auto">
            <a:xfrm rot="-2735440">
              <a:off x="8130274" y="4756936"/>
              <a:ext cx="460078" cy="462426"/>
              <a:chOff x="9691036" y="494501"/>
              <a:chExt cx="460078" cy="462426"/>
            </a:xfrm>
          </p:grpSpPr>
          <p:sp>
            <p:nvSpPr>
              <p:cNvPr id="2081" name="Freeform 304"/>
              <p:cNvSpPr>
                <a:spLocks noChangeArrowheads="1"/>
              </p:cNvSpPr>
              <p:nvPr/>
            </p:nvSpPr>
            <p:spPr bwMode="auto">
              <a:xfrm>
                <a:off x="9791971" y="494501"/>
                <a:ext cx="359143" cy="361491"/>
              </a:xfrm>
              <a:custGeom>
                <a:avLst/>
                <a:gdLst>
                  <a:gd name="T0" fmla="*/ 58807 w 171"/>
                  <a:gd name="T1" fmla="*/ 136610 h 172"/>
                  <a:gd name="T2" fmla="*/ 222627 w 171"/>
                  <a:gd name="T3" fmla="*/ 138712 h 172"/>
                  <a:gd name="T4" fmla="*/ 224727 w 171"/>
                  <a:gd name="T5" fmla="*/ 302644 h 172"/>
                  <a:gd name="T6" fmla="*/ 281434 w 171"/>
                  <a:gd name="T7" fmla="*/ 361491 h 172"/>
                  <a:gd name="T8" fmla="*/ 283534 w 171"/>
                  <a:gd name="T9" fmla="*/ 77763 h 172"/>
                  <a:gd name="T10" fmla="*/ 0 w 171"/>
                  <a:gd name="T11" fmla="*/ 77763 h 172"/>
                  <a:gd name="T12" fmla="*/ 58807 w 171"/>
                  <a:gd name="T13" fmla="*/ 136610 h 1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1" h="172">
                    <a:moveTo>
                      <a:pt x="28" y="65"/>
                    </a:moveTo>
                    <a:cubicBezTo>
                      <a:pt x="51" y="45"/>
                      <a:pt x="85" y="45"/>
                      <a:pt x="106" y="66"/>
                    </a:cubicBezTo>
                    <a:cubicBezTo>
                      <a:pt x="127" y="87"/>
                      <a:pt x="127" y="121"/>
                      <a:pt x="107" y="144"/>
                    </a:cubicBezTo>
                    <a:cubicBezTo>
                      <a:pt x="134" y="172"/>
                      <a:pt x="134" y="172"/>
                      <a:pt x="134" y="172"/>
                    </a:cubicBezTo>
                    <a:cubicBezTo>
                      <a:pt x="171" y="133"/>
                      <a:pt x="171" y="73"/>
                      <a:pt x="135" y="37"/>
                    </a:cubicBezTo>
                    <a:cubicBezTo>
                      <a:pt x="98" y="0"/>
                      <a:pt x="39" y="1"/>
                      <a:pt x="0" y="37"/>
                    </a:cubicBezTo>
                    <a:lnTo>
                      <a:pt x="28" y="65"/>
                    </a:lnTo>
                    <a:close/>
                  </a:path>
                </a:pathLst>
              </a:custGeom>
              <a:solidFill>
                <a:srgbClr val="FFB10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82" name="Freeform 305"/>
              <p:cNvSpPr>
                <a:spLocks noChangeArrowheads="1"/>
              </p:cNvSpPr>
              <p:nvPr/>
            </p:nvSpPr>
            <p:spPr bwMode="auto">
              <a:xfrm>
                <a:off x="9691036" y="523842"/>
                <a:ext cx="433085" cy="433085"/>
              </a:xfrm>
              <a:custGeom>
                <a:avLst/>
                <a:gdLst>
                  <a:gd name="T0" fmla="*/ 0 w 369"/>
                  <a:gd name="T1" fmla="*/ 73941 h 369"/>
                  <a:gd name="T2" fmla="*/ 72768 w 369"/>
                  <a:gd name="T3" fmla="*/ 0 h 369"/>
                  <a:gd name="T4" fmla="*/ 433085 w 369"/>
                  <a:gd name="T5" fmla="*/ 360317 h 369"/>
                  <a:gd name="T6" fmla="*/ 359144 w 369"/>
                  <a:gd name="T7" fmla="*/ 433085 h 369"/>
                  <a:gd name="T8" fmla="*/ 0 w 369"/>
                  <a:gd name="T9" fmla="*/ 73941 h 3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9" h="369">
                    <a:moveTo>
                      <a:pt x="0" y="63"/>
                    </a:moveTo>
                    <a:lnTo>
                      <a:pt x="62" y="0"/>
                    </a:lnTo>
                    <a:lnTo>
                      <a:pt x="369" y="307"/>
                    </a:lnTo>
                    <a:lnTo>
                      <a:pt x="306" y="369"/>
                    </a:lnTo>
                    <a:lnTo>
                      <a:pt x="0" y="63"/>
                    </a:lnTo>
                    <a:close/>
                  </a:path>
                </a:pathLst>
              </a:custGeom>
              <a:solidFill>
                <a:srgbClr val="FFB72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83" name="Freeform 306"/>
              <p:cNvSpPr>
                <a:spLocks noChangeArrowheads="1"/>
              </p:cNvSpPr>
              <p:nvPr/>
            </p:nvSpPr>
            <p:spPr bwMode="auto">
              <a:xfrm>
                <a:off x="10018489" y="900591"/>
                <a:ext cx="29342" cy="29342"/>
              </a:xfrm>
              <a:custGeom>
                <a:avLst/>
                <a:gdLst>
                  <a:gd name="T0" fmla="*/ 0 w 25"/>
                  <a:gd name="T1" fmla="*/ 24647 h 25"/>
                  <a:gd name="T2" fmla="*/ 25821 w 25"/>
                  <a:gd name="T3" fmla="*/ 0 h 25"/>
                  <a:gd name="T4" fmla="*/ 29342 w 25"/>
                  <a:gd name="T5" fmla="*/ 4695 h 25"/>
                  <a:gd name="T6" fmla="*/ 4695 w 25"/>
                  <a:gd name="T7" fmla="*/ 29342 h 25"/>
                  <a:gd name="T8" fmla="*/ 0 w 25"/>
                  <a:gd name="T9" fmla="*/ 24647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1"/>
                    </a:moveTo>
                    <a:lnTo>
                      <a:pt x="22" y="0"/>
                    </a:lnTo>
                    <a:lnTo>
                      <a:pt x="25" y="4"/>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84" name="Freeform 307"/>
              <p:cNvSpPr>
                <a:spLocks noChangeArrowheads="1"/>
              </p:cNvSpPr>
              <p:nvPr/>
            </p:nvSpPr>
            <p:spPr bwMode="auto">
              <a:xfrm>
                <a:off x="9975064" y="855991"/>
                <a:ext cx="29342" cy="29342"/>
              </a:xfrm>
              <a:custGeom>
                <a:avLst/>
                <a:gdLst>
                  <a:gd name="T0" fmla="*/ 0 w 25"/>
                  <a:gd name="T1" fmla="*/ 25821 h 25"/>
                  <a:gd name="T2" fmla="*/ 24647 w 25"/>
                  <a:gd name="T3" fmla="*/ 0 h 25"/>
                  <a:gd name="T4" fmla="*/ 29342 w 25"/>
                  <a:gd name="T5" fmla="*/ 4695 h 25"/>
                  <a:gd name="T6" fmla="*/ 3521 w 25"/>
                  <a:gd name="T7" fmla="*/ 29342 h 25"/>
                  <a:gd name="T8" fmla="*/ 0 w 25"/>
                  <a:gd name="T9" fmla="*/ 25821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85" name="Freeform 308"/>
              <p:cNvSpPr>
                <a:spLocks noChangeArrowheads="1"/>
              </p:cNvSpPr>
              <p:nvPr/>
            </p:nvSpPr>
            <p:spPr bwMode="auto">
              <a:xfrm>
                <a:off x="9935159" y="816087"/>
                <a:ext cx="29342" cy="29342"/>
              </a:xfrm>
              <a:custGeom>
                <a:avLst/>
                <a:gdLst>
                  <a:gd name="T0" fmla="*/ 0 w 25"/>
                  <a:gd name="T1" fmla="*/ 25821 h 25"/>
                  <a:gd name="T2" fmla="*/ 24647 w 25"/>
                  <a:gd name="T3" fmla="*/ 0 h 25"/>
                  <a:gd name="T4" fmla="*/ 29342 w 25"/>
                  <a:gd name="T5" fmla="*/ 4695 h 25"/>
                  <a:gd name="T6" fmla="*/ 3521 w 25"/>
                  <a:gd name="T7" fmla="*/ 29342 h 25"/>
                  <a:gd name="T8" fmla="*/ 0 w 25"/>
                  <a:gd name="T9" fmla="*/ 25821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86" name="Freeform 309"/>
              <p:cNvSpPr>
                <a:spLocks noChangeArrowheads="1"/>
              </p:cNvSpPr>
              <p:nvPr/>
            </p:nvSpPr>
            <p:spPr bwMode="auto">
              <a:xfrm>
                <a:off x="9890560" y="772660"/>
                <a:ext cx="29342" cy="29342"/>
              </a:xfrm>
              <a:custGeom>
                <a:avLst/>
                <a:gdLst>
                  <a:gd name="T0" fmla="*/ 0 w 25"/>
                  <a:gd name="T1" fmla="*/ 24647 h 25"/>
                  <a:gd name="T2" fmla="*/ 24647 w 25"/>
                  <a:gd name="T3" fmla="*/ 0 h 25"/>
                  <a:gd name="T4" fmla="*/ 29342 w 25"/>
                  <a:gd name="T5" fmla="*/ 3521 h 25"/>
                  <a:gd name="T6" fmla="*/ 4695 w 25"/>
                  <a:gd name="T7" fmla="*/ 29342 h 25"/>
                  <a:gd name="T8" fmla="*/ 0 w 25"/>
                  <a:gd name="T9" fmla="*/ 24647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1"/>
                    </a:moveTo>
                    <a:lnTo>
                      <a:pt x="21" y="0"/>
                    </a:lnTo>
                    <a:lnTo>
                      <a:pt x="25" y="3"/>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87" name="Freeform 310"/>
              <p:cNvSpPr>
                <a:spLocks noChangeArrowheads="1"/>
              </p:cNvSpPr>
              <p:nvPr/>
            </p:nvSpPr>
            <p:spPr bwMode="auto">
              <a:xfrm>
                <a:off x="9853002" y="733930"/>
                <a:ext cx="29342" cy="29342"/>
              </a:xfrm>
              <a:custGeom>
                <a:avLst/>
                <a:gdLst>
                  <a:gd name="T0" fmla="*/ 0 w 25"/>
                  <a:gd name="T1" fmla="*/ 25821 h 25"/>
                  <a:gd name="T2" fmla="*/ 24647 w 25"/>
                  <a:gd name="T3" fmla="*/ 0 h 25"/>
                  <a:gd name="T4" fmla="*/ 29342 w 25"/>
                  <a:gd name="T5" fmla="*/ 4695 h 25"/>
                  <a:gd name="T6" fmla="*/ 3521 w 25"/>
                  <a:gd name="T7" fmla="*/ 29342 h 25"/>
                  <a:gd name="T8" fmla="*/ 0 w 25"/>
                  <a:gd name="T9" fmla="*/ 25821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2"/>
                    </a:moveTo>
                    <a:lnTo>
                      <a:pt x="21" y="0"/>
                    </a:lnTo>
                    <a:lnTo>
                      <a:pt x="25" y="4"/>
                    </a:lnTo>
                    <a:lnTo>
                      <a:pt x="3"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88" name="Freeform 311"/>
              <p:cNvSpPr>
                <a:spLocks noChangeArrowheads="1"/>
              </p:cNvSpPr>
              <p:nvPr/>
            </p:nvSpPr>
            <p:spPr bwMode="auto">
              <a:xfrm>
                <a:off x="9808403" y="690504"/>
                <a:ext cx="29342" cy="29342"/>
              </a:xfrm>
              <a:custGeom>
                <a:avLst/>
                <a:gdLst>
                  <a:gd name="T0" fmla="*/ 0 w 25"/>
                  <a:gd name="T1" fmla="*/ 24647 h 25"/>
                  <a:gd name="T2" fmla="*/ 25821 w 25"/>
                  <a:gd name="T3" fmla="*/ 0 h 25"/>
                  <a:gd name="T4" fmla="*/ 29342 w 25"/>
                  <a:gd name="T5" fmla="*/ 3521 h 25"/>
                  <a:gd name="T6" fmla="*/ 4695 w 25"/>
                  <a:gd name="T7" fmla="*/ 29342 h 25"/>
                  <a:gd name="T8" fmla="*/ 0 w 25"/>
                  <a:gd name="T9" fmla="*/ 24647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5">
                    <a:moveTo>
                      <a:pt x="0" y="21"/>
                    </a:moveTo>
                    <a:lnTo>
                      <a:pt x="22" y="0"/>
                    </a:lnTo>
                    <a:lnTo>
                      <a:pt x="25" y="3"/>
                    </a:lnTo>
                    <a:lnTo>
                      <a:pt x="4" y="25"/>
                    </a:lnTo>
                    <a:lnTo>
                      <a:pt x="0" y="21"/>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89" name="Freeform 312"/>
              <p:cNvSpPr>
                <a:spLocks noChangeArrowheads="1"/>
              </p:cNvSpPr>
              <p:nvPr/>
            </p:nvSpPr>
            <p:spPr bwMode="auto">
              <a:xfrm>
                <a:off x="9760282" y="643557"/>
                <a:ext cx="31689" cy="29342"/>
              </a:xfrm>
              <a:custGeom>
                <a:avLst/>
                <a:gdLst>
                  <a:gd name="T0" fmla="*/ 0 w 27"/>
                  <a:gd name="T1" fmla="*/ 25821 h 25"/>
                  <a:gd name="T2" fmla="*/ 24647 w 27"/>
                  <a:gd name="T3" fmla="*/ 0 h 25"/>
                  <a:gd name="T4" fmla="*/ 31689 w 27"/>
                  <a:gd name="T5" fmla="*/ 4695 h 25"/>
                  <a:gd name="T6" fmla="*/ 5868 w 27"/>
                  <a:gd name="T7" fmla="*/ 29342 h 25"/>
                  <a:gd name="T8" fmla="*/ 0 w 27"/>
                  <a:gd name="T9" fmla="*/ 25821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25">
                    <a:moveTo>
                      <a:pt x="0" y="22"/>
                    </a:moveTo>
                    <a:lnTo>
                      <a:pt x="21" y="0"/>
                    </a:lnTo>
                    <a:lnTo>
                      <a:pt x="27" y="4"/>
                    </a:lnTo>
                    <a:lnTo>
                      <a:pt x="5" y="25"/>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90" name="Freeform 313"/>
              <p:cNvSpPr>
                <a:spLocks noChangeArrowheads="1"/>
              </p:cNvSpPr>
              <p:nvPr/>
            </p:nvSpPr>
            <p:spPr bwMode="auto">
              <a:xfrm>
                <a:off x="9718030" y="598957"/>
                <a:ext cx="29342" cy="30515"/>
              </a:xfrm>
              <a:custGeom>
                <a:avLst/>
                <a:gdLst>
                  <a:gd name="T0" fmla="*/ 0 w 25"/>
                  <a:gd name="T1" fmla="*/ 25820 h 26"/>
                  <a:gd name="T2" fmla="*/ 24647 w 25"/>
                  <a:gd name="T3" fmla="*/ 0 h 26"/>
                  <a:gd name="T4" fmla="*/ 29342 w 25"/>
                  <a:gd name="T5" fmla="*/ 4695 h 26"/>
                  <a:gd name="T6" fmla="*/ 4695 w 25"/>
                  <a:gd name="T7" fmla="*/ 30515 h 26"/>
                  <a:gd name="T8" fmla="*/ 0 w 25"/>
                  <a:gd name="T9" fmla="*/ 2582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26">
                    <a:moveTo>
                      <a:pt x="0" y="22"/>
                    </a:moveTo>
                    <a:lnTo>
                      <a:pt x="21" y="0"/>
                    </a:lnTo>
                    <a:lnTo>
                      <a:pt x="25" y="4"/>
                    </a:lnTo>
                    <a:lnTo>
                      <a:pt x="4" y="26"/>
                    </a:lnTo>
                    <a:lnTo>
                      <a:pt x="0" y="22"/>
                    </a:lnTo>
                    <a:close/>
                  </a:path>
                </a:pathLst>
              </a:custGeom>
              <a:solidFill>
                <a:srgbClr val="FB850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069" name="组合 16"/>
            <p:cNvGrpSpPr/>
            <p:nvPr userDrawn="1"/>
          </p:nvGrpSpPr>
          <p:grpSpPr bwMode="auto">
            <a:xfrm rot="2109475">
              <a:off x="8808629" y="4468960"/>
              <a:ext cx="113847" cy="630261"/>
              <a:chOff x="10155809" y="569616"/>
              <a:chExt cx="113847" cy="630261"/>
            </a:xfrm>
          </p:grpSpPr>
          <p:sp>
            <p:nvSpPr>
              <p:cNvPr id="19477" name="Rectangle 315"/>
              <p:cNvSpPr>
                <a:spLocks noChangeArrowheads="1"/>
              </p:cNvSpPr>
              <p:nvPr/>
            </p:nvSpPr>
            <p:spPr bwMode="auto">
              <a:xfrm>
                <a:off x="10141771" y="673457"/>
                <a:ext cx="114339" cy="424796"/>
              </a:xfrm>
              <a:prstGeom prst="rect">
                <a:avLst/>
              </a:prstGeom>
              <a:solidFill>
                <a:srgbClr val="FFB7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78" name="Rectangle 316"/>
              <p:cNvSpPr>
                <a:spLocks noChangeArrowheads="1"/>
              </p:cNvSpPr>
              <p:nvPr/>
            </p:nvSpPr>
            <p:spPr bwMode="auto">
              <a:xfrm>
                <a:off x="10141771" y="673457"/>
                <a:ext cx="114339"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79" name="Rectangle 317"/>
              <p:cNvSpPr>
                <a:spLocks noChangeArrowheads="1"/>
              </p:cNvSpPr>
              <p:nvPr/>
            </p:nvSpPr>
            <p:spPr bwMode="auto">
              <a:xfrm>
                <a:off x="10224974" y="669691"/>
                <a:ext cx="39670" cy="424796"/>
              </a:xfrm>
              <a:prstGeom prst="rect">
                <a:avLst/>
              </a:prstGeom>
              <a:solidFill>
                <a:srgbClr val="ED85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0" name="Rectangle 318"/>
              <p:cNvSpPr>
                <a:spLocks noChangeArrowheads="1"/>
              </p:cNvSpPr>
              <p:nvPr/>
            </p:nvSpPr>
            <p:spPr bwMode="auto">
              <a:xfrm>
                <a:off x="10179104" y="665717"/>
                <a:ext cx="37336" cy="424796"/>
              </a:xfrm>
              <a:prstGeom prst="rect">
                <a:avLst/>
              </a:prstGeom>
              <a:solidFill>
                <a:srgbClr val="F8901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1" name="Rectangle 319"/>
              <p:cNvSpPr>
                <a:spLocks noChangeArrowheads="1"/>
              </p:cNvSpPr>
              <p:nvPr/>
            </p:nvSpPr>
            <p:spPr bwMode="auto">
              <a:xfrm>
                <a:off x="10179104" y="665717"/>
                <a:ext cx="37336" cy="424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2075" name="Freeform 320"/>
              <p:cNvSpPr>
                <a:spLocks noChangeArrowheads="1"/>
              </p:cNvSpPr>
              <p:nvPr/>
            </p:nvSpPr>
            <p:spPr bwMode="auto">
              <a:xfrm>
                <a:off x="10195714" y="1170535"/>
                <a:ext cx="34037" cy="29342"/>
              </a:xfrm>
              <a:custGeom>
                <a:avLst/>
                <a:gdLst>
                  <a:gd name="T0" fmla="*/ 0 w 16"/>
                  <a:gd name="T1" fmla="*/ 4192 h 14"/>
                  <a:gd name="T2" fmla="*/ 17019 w 16"/>
                  <a:gd name="T3" fmla="*/ 29342 h 14"/>
                  <a:gd name="T4" fmla="*/ 34037 w 16"/>
                  <a:gd name="T5" fmla="*/ 4192 h 14"/>
                  <a:gd name="T6" fmla="*/ 17019 w 16"/>
                  <a:gd name="T7" fmla="*/ 0 h 14"/>
                  <a:gd name="T8" fmla="*/ 0 w 16"/>
                  <a:gd name="T9" fmla="*/ 4192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 h="14">
                    <a:moveTo>
                      <a:pt x="0" y="2"/>
                    </a:moveTo>
                    <a:cubicBezTo>
                      <a:pt x="8" y="14"/>
                      <a:pt x="8" y="14"/>
                      <a:pt x="8" y="14"/>
                    </a:cubicBezTo>
                    <a:cubicBezTo>
                      <a:pt x="16" y="2"/>
                      <a:pt x="16" y="2"/>
                      <a:pt x="16" y="2"/>
                    </a:cubicBezTo>
                    <a:cubicBezTo>
                      <a:pt x="13" y="1"/>
                      <a:pt x="11" y="0"/>
                      <a:pt x="8" y="0"/>
                    </a:cubicBezTo>
                    <a:cubicBezTo>
                      <a:pt x="5" y="0"/>
                      <a:pt x="2" y="1"/>
                      <a:pt x="0" y="2"/>
                    </a:cubicBezTo>
                    <a:close/>
                  </a:path>
                </a:pathLst>
              </a:custGeom>
              <a:solidFill>
                <a:srgbClr val="E74C3C"/>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83" name="Rectangle 321"/>
              <p:cNvSpPr>
                <a:spLocks noChangeArrowheads="1"/>
              </p:cNvSpPr>
              <p:nvPr/>
            </p:nvSpPr>
            <p:spPr bwMode="auto">
              <a:xfrm>
                <a:off x="10141918" y="629043"/>
                <a:ext cx="116674" cy="35011"/>
              </a:xfrm>
              <a:prstGeom prst="rect">
                <a:avLst/>
              </a:prstGeom>
              <a:solidFill>
                <a:srgbClr val="D1D3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4" name="Rectangle 322"/>
              <p:cNvSpPr>
                <a:spLocks noChangeArrowheads="1"/>
              </p:cNvSpPr>
              <p:nvPr/>
            </p:nvSpPr>
            <p:spPr bwMode="auto">
              <a:xfrm>
                <a:off x="10154814" y="620520"/>
                <a:ext cx="114339" cy="32677"/>
              </a:xfrm>
              <a:prstGeom prst="rect">
                <a:avLst/>
              </a:prstGeom>
              <a:solidFill>
                <a:srgbClr val="BCBE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19485" name="Rectangle 323"/>
              <p:cNvSpPr>
                <a:spLocks noChangeArrowheads="1"/>
              </p:cNvSpPr>
              <p:nvPr/>
            </p:nvSpPr>
            <p:spPr bwMode="auto">
              <a:xfrm>
                <a:off x="10136680" y="618409"/>
                <a:ext cx="119006" cy="16339"/>
              </a:xfrm>
              <a:prstGeom prst="rect">
                <a:avLst/>
              </a:prstGeom>
              <a:solidFill>
                <a:srgbClr val="9395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en-US" altLang="zh-CN">
                  <a:solidFill>
                    <a:srgbClr val="000000"/>
                  </a:solidFill>
                  <a:latin typeface="微软雅黑" panose="020B0503020204020204" pitchFamily="34" charset="-122"/>
                  <a:ea typeface="微软雅黑" panose="020B0503020204020204" pitchFamily="34" charset="-122"/>
                </a:endParaRPr>
              </a:p>
            </p:txBody>
          </p:sp>
          <p:sp>
            <p:nvSpPr>
              <p:cNvPr id="2079" name="Freeform 324"/>
              <p:cNvSpPr>
                <a:spLocks noChangeArrowheads="1"/>
              </p:cNvSpPr>
              <p:nvPr/>
            </p:nvSpPr>
            <p:spPr bwMode="auto">
              <a:xfrm>
                <a:off x="10155809" y="569616"/>
                <a:ext cx="113846" cy="50468"/>
              </a:xfrm>
              <a:custGeom>
                <a:avLst/>
                <a:gdLst>
                  <a:gd name="T0" fmla="*/ 56923 w 54"/>
                  <a:gd name="T1" fmla="*/ 0 h 24"/>
                  <a:gd name="T2" fmla="*/ 0 w 54"/>
                  <a:gd name="T3" fmla="*/ 50468 h 24"/>
                  <a:gd name="T4" fmla="*/ 113846 w 54"/>
                  <a:gd name="T5" fmla="*/ 50468 h 24"/>
                  <a:gd name="T6" fmla="*/ 56923 w 54"/>
                  <a:gd name="T7" fmla="*/ 0 h 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4" h="24">
                    <a:moveTo>
                      <a:pt x="27" y="0"/>
                    </a:moveTo>
                    <a:cubicBezTo>
                      <a:pt x="12" y="0"/>
                      <a:pt x="0" y="11"/>
                      <a:pt x="0" y="24"/>
                    </a:cubicBezTo>
                    <a:cubicBezTo>
                      <a:pt x="54" y="24"/>
                      <a:pt x="54" y="24"/>
                      <a:pt x="54" y="24"/>
                    </a:cubicBezTo>
                    <a:cubicBezTo>
                      <a:pt x="54" y="11"/>
                      <a:pt x="42" y="0"/>
                      <a:pt x="27" y="0"/>
                    </a:cubicBezTo>
                    <a:close/>
                  </a:path>
                </a:pathLst>
              </a:custGeom>
              <a:solidFill>
                <a:srgbClr val="E2434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80" name="Freeform 325"/>
              <p:cNvSpPr>
                <a:spLocks noChangeArrowheads="1"/>
              </p:cNvSpPr>
              <p:nvPr/>
            </p:nvSpPr>
            <p:spPr bwMode="auto">
              <a:xfrm>
                <a:off x="10155809" y="1077815"/>
                <a:ext cx="113846" cy="96241"/>
              </a:xfrm>
              <a:custGeom>
                <a:avLst/>
                <a:gdLst>
                  <a:gd name="T0" fmla="*/ 40057 w 54"/>
                  <a:gd name="T1" fmla="*/ 96241 h 46"/>
                  <a:gd name="T2" fmla="*/ 56923 w 54"/>
                  <a:gd name="T3" fmla="*/ 92057 h 46"/>
                  <a:gd name="T4" fmla="*/ 73789 w 54"/>
                  <a:gd name="T5" fmla="*/ 96241 h 46"/>
                  <a:gd name="T6" fmla="*/ 113846 w 54"/>
                  <a:gd name="T7" fmla="*/ 16738 h 46"/>
                  <a:gd name="T8" fmla="*/ 94872 w 54"/>
                  <a:gd name="T9" fmla="*/ 0 h 46"/>
                  <a:gd name="T10" fmla="*/ 75897 w 54"/>
                  <a:gd name="T11" fmla="*/ 16738 h 46"/>
                  <a:gd name="T12" fmla="*/ 56923 w 54"/>
                  <a:gd name="T13" fmla="*/ 0 h 46"/>
                  <a:gd name="T14" fmla="*/ 37949 w 54"/>
                  <a:gd name="T15" fmla="*/ 16738 h 46"/>
                  <a:gd name="T16" fmla="*/ 18974 w 54"/>
                  <a:gd name="T17" fmla="*/ 0 h 46"/>
                  <a:gd name="T18" fmla="*/ 0 w 54"/>
                  <a:gd name="T19" fmla="*/ 16738 h 46"/>
                  <a:gd name="T20" fmla="*/ 40057 w 54"/>
                  <a:gd name="T21" fmla="*/ 96241 h 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4" h="46">
                    <a:moveTo>
                      <a:pt x="19" y="46"/>
                    </a:moveTo>
                    <a:cubicBezTo>
                      <a:pt x="21" y="45"/>
                      <a:pt x="24" y="44"/>
                      <a:pt x="27" y="44"/>
                    </a:cubicBezTo>
                    <a:cubicBezTo>
                      <a:pt x="30" y="44"/>
                      <a:pt x="32" y="45"/>
                      <a:pt x="35" y="46"/>
                    </a:cubicBezTo>
                    <a:cubicBezTo>
                      <a:pt x="54" y="8"/>
                      <a:pt x="54" y="8"/>
                      <a:pt x="54" y="8"/>
                    </a:cubicBezTo>
                    <a:cubicBezTo>
                      <a:pt x="54" y="4"/>
                      <a:pt x="50" y="0"/>
                      <a:pt x="45" y="0"/>
                    </a:cubicBezTo>
                    <a:cubicBezTo>
                      <a:pt x="40" y="0"/>
                      <a:pt x="36" y="4"/>
                      <a:pt x="36" y="8"/>
                    </a:cubicBezTo>
                    <a:cubicBezTo>
                      <a:pt x="36" y="4"/>
                      <a:pt x="32" y="0"/>
                      <a:pt x="27" y="0"/>
                    </a:cubicBezTo>
                    <a:cubicBezTo>
                      <a:pt x="22" y="0"/>
                      <a:pt x="18" y="4"/>
                      <a:pt x="18" y="8"/>
                    </a:cubicBezTo>
                    <a:cubicBezTo>
                      <a:pt x="18" y="4"/>
                      <a:pt x="14" y="0"/>
                      <a:pt x="9" y="0"/>
                    </a:cubicBezTo>
                    <a:cubicBezTo>
                      <a:pt x="4" y="0"/>
                      <a:pt x="0" y="4"/>
                      <a:pt x="0" y="8"/>
                    </a:cubicBezTo>
                    <a:lnTo>
                      <a:pt x="19" y="46"/>
                    </a:lnTo>
                    <a:close/>
                  </a:path>
                </a:pathLst>
              </a:custGeom>
              <a:solidFill>
                <a:srgbClr val="F4CFB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2052" name="组合 1"/>
          <p:cNvGrpSpPr>
            <a:grpSpLocks noChangeAspect="1"/>
          </p:cNvGrpSpPr>
          <p:nvPr userDrawn="1"/>
        </p:nvGrpSpPr>
        <p:grpSpPr bwMode="auto">
          <a:xfrm>
            <a:off x="50800" y="4668838"/>
            <a:ext cx="755650" cy="417512"/>
            <a:chOff x="50446" y="4572401"/>
            <a:chExt cx="938635" cy="517558"/>
          </a:xfrm>
        </p:grpSpPr>
        <p:sp>
          <p:nvSpPr>
            <p:cNvPr id="5" name="Freeform 60"/>
            <p:cNvSpPr>
              <a:spLocks noChangeAspect="1" noEditPoints="1"/>
            </p:cNvSpPr>
            <p:nvPr/>
          </p:nvSpPr>
          <p:spPr bwMode="auto">
            <a:xfrm>
              <a:off x="50446" y="4572401"/>
              <a:ext cx="502841" cy="501815"/>
            </a:xfrm>
            <a:custGeom>
              <a:avLst/>
              <a:gdLst>
                <a:gd name="T0" fmla="*/ 0 w 196"/>
                <a:gd name="T1" fmla="*/ 30 h 196"/>
                <a:gd name="T2" fmla="*/ 196 w 196"/>
                <a:gd name="T3" fmla="*/ 165 h 196"/>
                <a:gd name="T4" fmla="*/ 8 w 196"/>
                <a:gd name="T5" fmla="*/ 30 h 196"/>
                <a:gd name="T6" fmla="*/ 26 w 196"/>
                <a:gd name="T7" fmla="*/ 18 h 196"/>
                <a:gd name="T8" fmla="*/ 8 w 196"/>
                <a:gd name="T9" fmla="*/ 30 h 196"/>
                <a:gd name="T10" fmla="*/ 22 w 196"/>
                <a:gd name="T11" fmla="*/ 30 h 196"/>
                <a:gd name="T12" fmla="*/ 20 w 196"/>
                <a:gd name="T13" fmla="*/ 42 h 196"/>
                <a:gd name="T14" fmla="*/ 22 w 196"/>
                <a:gd name="T15" fmla="*/ 46 h 196"/>
                <a:gd name="T16" fmla="*/ 42 w 196"/>
                <a:gd name="T17" fmla="*/ 34 h 196"/>
                <a:gd name="T18" fmla="*/ 22 w 196"/>
                <a:gd name="T19" fmla="*/ 46 h 196"/>
                <a:gd name="T20" fmla="*/ 38 w 196"/>
                <a:gd name="T21" fmla="*/ 46 h 196"/>
                <a:gd name="T22" fmla="*/ 34 w 196"/>
                <a:gd name="T23" fmla="*/ 57 h 196"/>
                <a:gd name="T24" fmla="*/ 38 w 196"/>
                <a:gd name="T25" fmla="*/ 61 h 196"/>
                <a:gd name="T26" fmla="*/ 58 w 196"/>
                <a:gd name="T27" fmla="*/ 49 h 196"/>
                <a:gd name="T28" fmla="*/ 38 w 196"/>
                <a:gd name="T29" fmla="*/ 61 h 196"/>
                <a:gd name="T30" fmla="*/ 54 w 196"/>
                <a:gd name="T31" fmla="*/ 61 h 196"/>
                <a:gd name="T32" fmla="*/ 50 w 196"/>
                <a:gd name="T33" fmla="*/ 73 h 196"/>
                <a:gd name="T34" fmla="*/ 54 w 196"/>
                <a:gd name="T35" fmla="*/ 76 h 196"/>
                <a:gd name="T36" fmla="*/ 73 w 196"/>
                <a:gd name="T37" fmla="*/ 65 h 196"/>
                <a:gd name="T38" fmla="*/ 54 w 196"/>
                <a:gd name="T39" fmla="*/ 76 h 196"/>
                <a:gd name="T40" fmla="*/ 69 w 196"/>
                <a:gd name="T41" fmla="*/ 76 h 196"/>
                <a:gd name="T42" fmla="*/ 65 w 196"/>
                <a:gd name="T43" fmla="*/ 88 h 196"/>
                <a:gd name="T44" fmla="*/ 69 w 196"/>
                <a:gd name="T45" fmla="*/ 91 h 196"/>
                <a:gd name="T46" fmla="*/ 89 w 196"/>
                <a:gd name="T47" fmla="*/ 80 h 196"/>
                <a:gd name="T48" fmla="*/ 69 w 196"/>
                <a:gd name="T49" fmla="*/ 91 h 196"/>
                <a:gd name="T50" fmla="*/ 85 w 196"/>
                <a:gd name="T51" fmla="*/ 91 h 196"/>
                <a:gd name="T52" fmla="*/ 81 w 196"/>
                <a:gd name="T53" fmla="*/ 103 h 196"/>
                <a:gd name="T54" fmla="*/ 85 w 196"/>
                <a:gd name="T55" fmla="*/ 107 h 196"/>
                <a:gd name="T56" fmla="*/ 104 w 196"/>
                <a:gd name="T57" fmla="*/ 95 h 196"/>
                <a:gd name="T58" fmla="*/ 85 w 196"/>
                <a:gd name="T59" fmla="*/ 107 h 196"/>
                <a:gd name="T60" fmla="*/ 100 w 196"/>
                <a:gd name="T61" fmla="*/ 107 h 196"/>
                <a:gd name="T62" fmla="*/ 96 w 196"/>
                <a:gd name="T63" fmla="*/ 119 h 196"/>
                <a:gd name="T64" fmla="*/ 100 w 196"/>
                <a:gd name="T65" fmla="*/ 123 h 196"/>
                <a:gd name="T66" fmla="*/ 119 w 196"/>
                <a:gd name="T67" fmla="*/ 111 h 196"/>
                <a:gd name="T68" fmla="*/ 100 w 196"/>
                <a:gd name="T69" fmla="*/ 123 h 196"/>
                <a:gd name="T70" fmla="*/ 115 w 196"/>
                <a:gd name="T71" fmla="*/ 123 h 196"/>
                <a:gd name="T72" fmla="*/ 111 w 196"/>
                <a:gd name="T73" fmla="*/ 133 h 196"/>
                <a:gd name="T74" fmla="*/ 115 w 196"/>
                <a:gd name="T75" fmla="*/ 137 h 196"/>
                <a:gd name="T76" fmla="*/ 135 w 196"/>
                <a:gd name="T77" fmla="*/ 127 h 196"/>
                <a:gd name="T78" fmla="*/ 115 w 196"/>
                <a:gd name="T79" fmla="*/ 137 h 196"/>
                <a:gd name="T80" fmla="*/ 131 w 196"/>
                <a:gd name="T81" fmla="*/ 137 h 196"/>
                <a:gd name="T82" fmla="*/ 127 w 196"/>
                <a:gd name="T83" fmla="*/ 149 h 196"/>
                <a:gd name="T84" fmla="*/ 131 w 196"/>
                <a:gd name="T85" fmla="*/ 153 h 196"/>
                <a:gd name="T86" fmla="*/ 149 w 196"/>
                <a:gd name="T87" fmla="*/ 141 h 196"/>
                <a:gd name="T88" fmla="*/ 131 w 196"/>
                <a:gd name="T89" fmla="*/ 153 h 196"/>
                <a:gd name="T90" fmla="*/ 147 w 196"/>
                <a:gd name="T91" fmla="*/ 153 h 196"/>
                <a:gd name="T92" fmla="*/ 143 w 196"/>
                <a:gd name="T93" fmla="*/ 165 h 196"/>
                <a:gd name="T94" fmla="*/ 147 w 196"/>
                <a:gd name="T95" fmla="*/ 169 h 196"/>
                <a:gd name="T96" fmla="*/ 165 w 196"/>
                <a:gd name="T97" fmla="*/ 157 h 196"/>
                <a:gd name="T98" fmla="*/ 147 w 196"/>
                <a:gd name="T99" fmla="*/ 169 h 196"/>
                <a:gd name="T100" fmla="*/ 161 w 196"/>
                <a:gd name="T101" fmla="*/ 169 h 196"/>
                <a:gd name="T102" fmla="*/ 157 w 196"/>
                <a:gd name="T103" fmla="*/ 180 h 196"/>
                <a:gd name="T104" fmla="*/ 161 w 196"/>
                <a:gd name="T105" fmla="*/ 184 h 196"/>
                <a:gd name="T106" fmla="*/ 181 w 196"/>
                <a:gd name="T107" fmla="*/ 173 h 196"/>
                <a:gd name="T108" fmla="*/ 161 w 196"/>
                <a:gd name="T109" fmla="*/ 1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196">
                  <a:moveTo>
                    <a:pt x="30" y="0"/>
                  </a:moveTo>
                  <a:lnTo>
                    <a:pt x="0" y="30"/>
                  </a:lnTo>
                  <a:lnTo>
                    <a:pt x="165" y="196"/>
                  </a:lnTo>
                  <a:lnTo>
                    <a:pt x="196" y="165"/>
                  </a:lnTo>
                  <a:lnTo>
                    <a:pt x="30" y="0"/>
                  </a:lnTo>
                  <a:close/>
                  <a:moveTo>
                    <a:pt x="8" y="30"/>
                  </a:moveTo>
                  <a:lnTo>
                    <a:pt x="22" y="14"/>
                  </a:lnTo>
                  <a:lnTo>
                    <a:pt x="26" y="18"/>
                  </a:lnTo>
                  <a:lnTo>
                    <a:pt x="12" y="34"/>
                  </a:lnTo>
                  <a:lnTo>
                    <a:pt x="8" y="30"/>
                  </a:lnTo>
                  <a:close/>
                  <a:moveTo>
                    <a:pt x="16" y="38"/>
                  </a:moveTo>
                  <a:lnTo>
                    <a:pt x="22" y="30"/>
                  </a:lnTo>
                  <a:lnTo>
                    <a:pt x="26" y="34"/>
                  </a:lnTo>
                  <a:lnTo>
                    <a:pt x="20" y="42"/>
                  </a:lnTo>
                  <a:lnTo>
                    <a:pt x="16" y="38"/>
                  </a:lnTo>
                  <a:close/>
                  <a:moveTo>
                    <a:pt x="22" y="46"/>
                  </a:moveTo>
                  <a:lnTo>
                    <a:pt x="38" y="30"/>
                  </a:lnTo>
                  <a:lnTo>
                    <a:pt x="42" y="34"/>
                  </a:lnTo>
                  <a:lnTo>
                    <a:pt x="26" y="49"/>
                  </a:lnTo>
                  <a:lnTo>
                    <a:pt x="22" y="46"/>
                  </a:lnTo>
                  <a:close/>
                  <a:moveTo>
                    <a:pt x="30" y="53"/>
                  </a:moveTo>
                  <a:lnTo>
                    <a:pt x="38" y="46"/>
                  </a:lnTo>
                  <a:lnTo>
                    <a:pt x="42" y="49"/>
                  </a:lnTo>
                  <a:lnTo>
                    <a:pt x="34" y="57"/>
                  </a:lnTo>
                  <a:lnTo>
                    <a:pt x="30" y="53"/>
                  </a:lnTo>
                  <a:close/>
                  <a:moveTo>
                    <a:pt x="38" y="61"/>
                  </a:moveTo>
                  <a:lnTo>
                    <a:pt x="54" y="46"/>
                  </a:lnTo>
                  <a:lnTo>
                    <a:pt x="58" y="49"/>
                  </a:lnTo>
                  <a:lnTo>
                    <a:pt x="42" y="65"/>
                  </a:lnTo>
                  <a:lnTo>
                    <a:pt x="38" y="61"/>
                  </a:lnTo>
                  <a:close/>
                  <a:moveTo>
                    <a:pt x="46" y="69"/>
                  </a:moveTo>
                  <a:lnTo>
                    <a:pt x="54" y="61"/>
                  </a:lnTo>
                  <a:lnTo>
                    <a:pt x="58" y="65"/>
                  </a:lnTo>
                  <a:lnTo>
                    <a:pt x="50" y="73"/>
                  </a:lnTo>
                  <a:lnTo>
                    <a:pt x="46" y="69"/>
                  </a:lnTo>
                  <a:close/>
                  <a:moveTo>
                    <a:pt x="54" y="76"/>
                  </a:moveTo>
                  <a:lnTo>
                    <a:pt x="69" y="61"/>
                  </a:lnTo>
                  <a:lnTo>
                    <a:pt x="73" y="65"/>
                  </a:lnTo>
                  <a:lnTo>
                    <a:pt x="58" y="80"/>
                  </a:lnTo>
                  <a:lnTo>
                    <a:pt x="54" y="76"/>
                  </a:lnTo>
                  <a:close/>
                  <a:moveTo>
                    <a:pt x="62" y="84"/>
                  </a:moveTo>
                  <a:lnTo>
                    <a:pt x="69" y="76"/>
                  </a:lnTo>
                  <a:lnTo>
                    <a:pt x="73" y="80"/>
                  </a:lnTo>
                  <a:lnTo>
                    <a:pt x="65" y="88"/>
                  </a:lnTo>
                  <a:lnTo>
                    <a:pt x="62" y="84"/>
                  </a:lnTo>
                  <a:close/>
                  <a:moveTo>
                    <a:pt x="69" y="91"/>
                  </a:moveTo>
                  <a:lnTo>
                    <a:pt x="85" y="76"/>
                  </a:lnTo>
                  <a:lnTo>
                    <a:pt x="89" y="80"/>
                  </a:lnTo>
                  <a:lnTo>
                    <a:pt x="73" y="95"/>
                  </a:lnTo>
                  <a:lnTo>
                    <a:pt x="69" y="91"/>
                  </a:lnTo>
                  <a:close/>
                  <a:moveTo>
                    <a:pt x="77" y="99"/>
                  </a:moveTo>
                  <a:lnTo>
                    <a:pt x="85" y="91"/>
                  </a:lnTo>
                  <a:lnTo>
                    <a:pt x="89" y="95"/>
                  </a:lnTo>
                  <a:lnTo>
                    <a:pt x="81" y="103"/>
                  </a:lnTo>
                  <a:lnTo>
                    <a:pt x="77" y="99"/>
                  </a:lnTo>
                  <a:close/>
                  <a:moveTo>
                    <a:pt x="85" y="107"/>
                  </a:moveTo>
                  <a:lnTo>
                    <a:pt x="100" y="91"/>
                  </a:lnTo>
                  <a:lnTo>
                    <a:pt x="104" y="95"/>
                  </a:lnTo>
                  <a:lnTo>
                    <a:pt x="89" y="111"/>
                  </a:lnTo>
                  <a:lnTo>
                    <a:pt x="85" y="107"/>
                  </a:lnTo>
                  <a:close/>
                  <a:moveTo>
                    <a:pt x="93" y="115"/>
                  </a:moveTo>
                  <a:lnTo>
                    <a:pt x="100" y="107"/>
                  </a:lnTo>
                  <a:lnTo>
                    <a:pt x="104" y="111"/>
                  </a:lnTo>
                  <a:lnTo>
                    <a:pt x="96" y="119"/>
                  </a:lnTo>
                  <a:lnTo>
                    <a:pt x="93" y="115"/>
                  </a:lnTo>
                  <a:close/>
                  <a:moveTo>
                    <a:pt x="100" y="123"/>
                  </a:moveTo>
                  <a:lnTo>
                    <a:pt x="115" y="107"/>
                  </a:lnTo>
                  <a:lnTo>
                    <a:pt x="119" y="111"/>
                  </a:lnTo>
                  <a:lnTo>
                    <a:pt x="104" y="127"/>
                  </a:lnTo>
                  <a:lnTo>
                    <a:pt x="100" y="123"/>
                  </a:lnTo>
                  <a:close/>
                  <a:moveTo>
                    <a:pt x="108" y="131"/>
                  </a:moveTo>
                  <a:lnTo>
                    <a:pt x="115" y="123"/>
                  </a:lnTo>
                  <a:lnTo>
                    <a:pt x="119" y="127"/>
                  </a:lnTo>
                  <a:lnTo>
                    <a:pt x="111" y="133"/>
                  </a:lnTo>
                  <a:lnTo>
                    <a:pt x="108" y="131"/>
                  </a:lnTo>
                  <a:close/>
                  <a:moveTo>
                    <a:pt x="115" y="137"/>
                  </a:moveTo>
                  <a:lnTo>
                    <a:pt x="131" y="123"/>
                  </a:lnTo>
                  <a:lnTo>
                    <a:pt x="135" y="127"/>
                  </a:lnTo>
                  <a:lnTo>
                    <a:pt x="119" y="141"/>
                  </a:lnTo>
                  <a:lnTo>
                    <a:pt x="115" y="137"/>
                  </a:lnTo>
                  <a:close/>
                  <a:moveTo>
                    <a:pt x="123" y="145"/>
                  </a:moveTo>
                  <a:lnTo>
                    <a:pt x="131" y="137"/>
                  </a:lnTo>
                  <a:lnTo>
                    <a:pt x="135" y="141"/>
                  </a:lnTo>
                  <a:lnTo>
                    <a:pt x="127" y="149"/>
                  </a:lnTo>
                  <a:lnTo>
                    <a:pt x="123" y="145"/>
                  </a:lnTo>
                  <a:close/>
                  <a:moveTo>
                    <a:pt x="131" y="153"/>
                  </a:moveTo>
                  <a:lnTo>
                    <a:pt x="147" y="137"/>
                  </a:lnTo>
                  <a:lnTo>
                    <a:pt x="149" y="141"/>
                  </a:lnTo>
                  <a:lnTo>
                    <a:pt x="135" y="157"/>
                  </a:lnTo>
                  <a:lnTo>
                    <a:pt x="131" y="153"/>
                  </a:lnTo>
                  <a:close/>
                  <a:moveTo>
                    <a:pt x="139" y="161"/>
                  </a:moveTo>
                  <a:lnTo>
                    <a:pt x="147" y="153"/>
                  </a:lnTo>
                  <a:lnTo>
                    <a:pt x="149" y="157"/>
                  </a:lnTo>
                  <a:lnTo>
                    <a:pt x="143" y="165"/>
                  </a:lnTo>
                  <a:lnTo>
                    <a:pt x="139" y="161"/>
                  </a:lnTo>
                  <a:close/>
                  <a:moveTo>
                    <a:pt x="147" y="169"/>
                  </a:moveTo>
                  <a:lnTo>
                    <a:pt x="161" y="153"/>
                  </a:lnTo>
                  <a:lnTo>
                    <a:pt x="165" y="157"/>
                  </a:lnTo>
                  <a:lnTo>
                    <a:pt x="149" y="173"/>
                  </a:lnTo>
                  <a:lnTo>
                    <a:pt x="147" y="169"/>
                  </a:lnTo>
                  <a:close/>
                  <a:moveTo>
                    <a:pt x="153" y="176"/>
                  </a:moveTo>
                  <a:lnTo>
                    <a:pt x="161" y="169"/>
                  </a:lnTo>
                  <a:lnTo>
                    <a:pt x="165" y="173"/>
                  </a:lnTo>
                  <a:lnTo>
                    <a:pt x="157" y="180"/>
                  </a:lnTo>
                  <a:lnTo>
                    <a:pt x="153" y="176"/>
                  </a:lnTo>
                  <a:close/>
                  <a:moveTo>
                    <a:pt x="161" y="184"/>
                  </a:moveTo>
                  <a:lnTo>
                    <a:pt x="177" y="169"/>
                  </a:lnTo>
                  <a:lnTo>
                    <a:pt x="181" y="173"/>
                  </a:lnTo>
                  <a:lnTo>
                    <a:pt x="165" y="188"/>
                  </a:lnTo>
                  <a:lnTo>
                    <a:pt x="161" y="184"/>
                  </a:ln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a:solidFill>
                  <a:srgbClr val="000000"/>
                </a:solidFill>
                <a:latin typeface="微软雅黑" panose="020B0503020204020204" pitchFamily="34" charset="-122"/>
                <a:ea typeface="微软雅黑" panose="020B0503020204020204" pitchFamily="34" charset="-122"/>
              </a:endParaRPr>
            </a:p>
          </p:txBody>
        </p:sp>
        <p:grpSp>
          <p:nvGrpSpPr>
            <p:cNvPr id="2056" name="组合 28"/>
            <p:cNvGrpSpPr>
              <a:grpSpLocks noChangeAspect="1"/>
            </p:cNvGrpSpPr>
            <p:nvPr userDrawn="1"/>
          </p:nvGrpSpPr>
          <p:grpSpPr bwMode="auto">
            <a:xfrm>
              <a:off x="590618" y="4691496"/>
              <a:ext cx="398463" cy="398463"/>
              <a:chOff x="6531804" y="2008188"/>
              <a:chExt cx="962025" cy="962025"/>
            </a:xfrm>
          </p:grpSpPr>
          <p:sp>
            <p:nvSpPr>
              <p:cNvPr id="19464" name="Rectangle 169"/>
              <p:cNvSpPr>
                <a:spLocks noChangeArrowheads="1"/>
              </p:cNvSpPr>
              <p:nvPr/>
            </p:nvSpPr>
            <p:spPr bwMode="auto">
              <a:xfrm>
                <a:off x="7374808"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5" name="Rectangle 170"/>
              <p:cNvSpPr>
                <a:spLocks noChangeArrowheads="1"/>
              </p:cNvSpPr>
              <p:nvPr/>
            </p:nvSpPr>
            <p:spPr bwMode="auto">
              <a:xfrm>
                <a:off x="7284350"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6" name="Rectangle 171"/>
              <p:cNvSpPr>
                <a:spLocks noChangeArrowheads="1"/>
              </p:cNvSpPr>
              <p:nvPr/>
            </p:nvSpPr>
            <p:spPr bwMode="auto">
              <a:xfrm>
                <a:off x="7193894"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7" name="Rectangle 172"/>
              <p:cNvSpPr>
                <a:spLocks noChangeArrowheads="1"/>
              </p:cNvSpPr>
              <p:nvPr/>
            </p:nvSpPr>
            <p:spPr bwMode="auto">
              <a:xfrm>
                <a:off x="7103435"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8" name="Rectangle 173"/>
              <p:cNvSpPr>
                <a:spLocks noChangeArrowheads="1"/>
              </p:cNvSpPr>
              <p:nvPr/>
            </p:nvSpPr>
            <p:spPr bwMode="auto">
              <a:xfrm>
                <a:off x="7012980"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69" name="Rectangle 174"/>
              <p:cNvSpPr>
                <a:spLocks noChangeArrowheads="1"/>
              </p:cNvSpPr>
              <p:nvPr/>
            </p:nvSpPr>
            <p:spPr bwMode="auto">
              <a:xfrm>
                <a:off x="6589259"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0" name="Rectangle 175"/>
              <p:cNvSpPr>
                <a:spLocks noChangeArrowheads="1"/>
              </p:cNvSpPr>
              <p:nvPr/>
            </p:nvSpPr>
            <p:spPr bwMode="auto">
              <a:xfrm>
                <a:off x="6679717"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1" name="Rectangle 176"/>
              <p:cNvSpPr>
                <a:spLocks noChangeArrowheads="1"/>
              </p:cNvSpPr>
              <p:nvPr/>
            </p:nvSpPr>
            <p:spPr bwMode="auto">
              <a:xfrm>
                <a:off x="6770173"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19472" name="Rectangle 177"/>
              <p:cNvSpPr>
                <a:spLocks noChangeArrowheads="1"/>
              </p:cNvSpPr>
              <p:nvPr/>
            </p:nvSpPr>
            <p:spPr bwMode="auto">
              <a:xfrm>
                <a:off x="6860631"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2066" name="Freeform 178"/>
              <p:cNvSpPr>
                <a:spLocks noEditPoints="1" noChangeArrowheads="1"/>
              </p:cNvSpPr>
              <p:nvPr/>
            </p:nvSpPr>
            <p:spPr bwMode="auto">
              <a:xfrm>
                <a:off x="6531804" y="2008188"/>
                <a:ext cx="962025" cy="962025"/>
              </a:xfrm>
              <a:custGeom>
                <a:avLst/>
                <a:gdLst>
                  <a:gd name="T0" fmla="*/ 450850 w 606"/>
                  <a:gd name="T1" fmla="*/ 0 h 606"/>
                  <a:gd name="T2" fmla="*/ 420688 w 606"/>
                  <a:gd name="T3" fmla="*/ 0 h 606"/>
                  <a:gd name="T4" fmla="*/ 0 w 606"/>
                  <a:gd name="T5" fmla="*/ 722313 h 606"/>
                  <a:gd name="T6" fmla="*/ 0 w 606"/>
                  <a:gd name="T7" fmla="*/ 752475 h 606"/>
                  <a:gd name="T8" fmla="*/ 420688 w 606"/>
                  <a:gd name="T9" fmla="*/ 962025 h 606"/>
                  <a:gd name="T10" fmla="*/ 450850 w 606"/>
                  <a:gd name="T11" fmla="*/ 962025 h 606"/>
                  <a:gd name="T12" fmla="*/ 962025 w 606"/>
                  <a:gd name="T13" fmla="*/ 752475 h 606"/>
                  <a:gd name="T14" fmla="*/ 962025 w 606"/>
                  <a:gd name="T15" fmla="*/ 722313 h 606"/>
                  <a:gd name="T16" fmla="*/ 450850 w 606"/>
                  <a:gd name="T17" fmla="*/ 0 h 606"/>
                  <a:gd name="T18" fmla="*/ 931863 w 606"/>
                  <a:gd name="T19" fmla="*/ 733425 h 606"/>
                  <a:gd name="T20" fmla="*/ 442913 w 606"/>
                  <a:gd name="T21" fmla="*/ 931863 h 606"/>
                  <a:gd name="T22" fmla="*/ 428625 w 606"/>
                  <a:gd name="T23" fmla="*/ 931863 h 606"/>
                  <a:gd name="T24" fmla="*/ 28575 w 606"/>
                  <a:gd name="T25" fmla="*/ 733425 h 606"/>
                  <a:gd name="T26" fmla="*/ 28575 w 606"/>
                  <a:gd name="T27" fmla="*/ 728663 h 606"/>
                  <a:gd name="T28" fmla="*/ 434975 w 606"/>
                  <a:gd name="T29" fmla="*/ 33338 h 606"/>
                  <a:gd name="T30" fmla="*/ 931863 w 606"/>
                  <a:gd name="T31" fmla="*/ 733425 h 6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06" h="606">
                    <a:moveTo>
                      <a:pt x="284" y="0"/>
                    </a:moveTo>
                    <a:lnTo>
                      <a:pt x="265" y="0"/>
                    </a:lnTo>
                    <a:lnTo>
                      <a:pt x="0" y="455"/>
                    </a:lnTo>
                    <a:lnTo>
                      <a:pt x="0" y="474"/>
                    </a:lnTo>
                    <a:lnTo>
                      <a:pt x="265" y="606"/>
                    </a:lnTo>
                    <a:lnTo>
                      <a:pt x="284" y="606"/>
                    </a:lnTo>
                    <a:lnTo>
                      <a:pt x="606" y="474"/>
                    </a:lnTo>
                    <a:lnTo>
                      <a:pt x="606" y="455"/>
                    </a:lnTo>
                    <a:lnTo>
                      <a:pt x="284" y="0"/>
                    </a:lnTo>
                    <a:close/>
                    <a:moveTo>
                      <a:pt x="587" y="462"/>
                    </a:moveTo>
                    <a:lnTo>
                      <a:pt x="279" y="587"/>
                    </a:lnTo>
                    <a:lnTo>
                      <a:pt x="270" y="587"/>
                    </a:lnTo>
                    <a:lnTo>
                      <a:pt x="18" y="462"/>
                    </a:lnTo>
                    <a:lnTo>
                      <a:pt x="18" y="459"/>
                    </a:lnTo>
                    <a:lnTo>
                      <a:pt x="274" y="21"/>
                    </a:lnTo>
                    <a:lnTo>
                      <a:pt x="587" y="462"/>
                    </a:lnTo>
                    <a:close/>
                  </a:path>
                </a:pathLst>
              </a:custGeom>
              <a:solidFill>
                <a:srgbClr val="B0BEC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474" name="Rectangle 179"/>
              <p:cNvSpPr>
                <a:spLocks noChangeArrowheads="1"/>
              </p:cNvSpPr>
              <p:nvPr/>
            </p:nvSpPr>
            <p:spPr bwMode="auto">
              <a:xfrm>
                <a:off x="6951087" y="2010475"/>
                <a:ext cx="33328" cy="959738"/>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sp>
        <p:nvSpPr>
          <p:cNvPr id="2053" name="文本框 1"/>
          <p:cNvSpPr txBox="1">
            <a:spLocks noChangeArrowheads="1"/>
          </p:cNvSpPr>
          <p:nvPr userDrawn="1"/>
        </p:nvSpPr>
        <p:spPr bwMode="auto">
          <a:xfrm>
            <a:off x="5793696" y="-4082"/>
            <a:ext cx="22541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000" b="1" dirty="0" smtClean="0">
                <a:solidFill>
                  <a:srgbClr val="C00000"/>
                </a:solidFill>
                <a:latin typeface="宋体" panose="02010600030101010101" pitchFamily="2" charset="-122"/>
              </a:rPr>
              <a:t>12.1 </a:t>
            </a:r>
            <a:r>
              <a:rPr lang="zh-CN" altLang="en-US" sz="2000" b="1" dirty="0" smtClean="0">
                <a:solidFill>
                  <a:srgbClr val="C00000"/>
                </a:solidFill>
                <a:latin typeface="宋体" panose="02010600030101010101" pitchFamily="2" charset="-122"/>
              </a:rPr>
              <a:t>全</a:t>
            </a:r>
            <a:r>
              <a:rPr lang="zh-CN" altLang="en-US" sz="2000" b="1" dirty="0">
                <a:solidFill>
                  <a:srgbClr val="C00000"/>
                </a:solidFill>
                <a:latin typeface="宋体" panose="02010600030101010101" pitchFamily="2" charset="-122"/>
              </a:rPr>
              <a:t>等三角形</a:t>
            </a:r>
            <a:r>
              <a:rPr lang="en-US" altLang="zh-CN" sz="2000" b="1" dirty="0">
                <a:solidFill>
                  <a:srgbClr val="C00000"/>
                </a:solidFill>
                <a:latin typeface="宋体" panose="02010600030101010101" pitchFamily="2" charset="-122"/>
              </a:rPr>
              <a:t>/</a:t>
            </a:r>
            <a:endParaRPr lang="zh-CN" altLang="en-US" sz="2000" b="1" dirty="0">
              <a:solidFill>
                <a:srgbClr val="C00000"/>
              </a:solidFill>
              <a:latin typeface="宋体" panose="02010600030101010101" pitchFamily="2" charset="-122"/>
            </a:endParaRPr>
          </a:p>
        </p:txBody>
      </p:sp>
      <p:pic>
        <p:nvPicPr>
          <p:cNvPr id="43" name="Picture 2" descr="C:\Users\Administrator\Desktop\初中七彩课堂图标.png"/>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7969421" y="-7315"/>
            <a:ext cx="1148941" cy="46393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slow">
    <p:random/>
  </p:transition>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 name="矩形 4"/>
          <p:cNvSpPr/>
          <p:nvPr userDrawn="1"/>
        </p:nvSpPr>
        <p:spPr>
          <a:xfrm>
            <a:off x="0" y="5094288"/>
            <a:ext cx="9144000" cy="50800"/>
          </a:xfrm>
          <a:prstGeom prst="rect">
            <a:avLst/>
          </a:prstGeom>
          <a:solidFill>
            <a:schemeClr val="accent5">
              <a:lumMod val="60000"/>
              <a:lumOff val="4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buFontTx/>
              <a:buNone/>
              <a:defRPr/>
            </a:pPr>
            <a:endParaRPr kumimoji="1" lang="zh-CN" altLang="en-US">
              <a:solidFill>
                <a:prstClr val="white"/>
              </a:solidFill>
            </a:endParaRPr>
          </a:p>
        </p:txBody>
      </p:sp>
      <p:grpSp>
        <p:nvGrpSpPr>
          <p:cNvPr id="30" name="组合 1"/>
          <p:cNvGrpSpPr>
            <a:grpSpLocks noChangeAspect="1"/>
          </p:cNvGrpSpPr>
          <p:nvPr userDrawn="1"/>
        </p:nvGrpSpPr>
        <p:grpSpPr>
          <a:xfrm>
            <a:off x="50800" y="4670425"/>
            <a:ext cx="755650" cy="417513"/>
            <a:chOff x="50446" y="4572401"/>
            <a:chExt cx="938635" cy="517558"/>
          </a:xfrm>
        </p:grpSpPr>
        <p:sp>
          <p:nvSpPr>
            <p:cNvPr id="31" name="Freeform 60"/>
            <p:cNvSpPr>
              <a:spLocks noChangeAspect="1" noEditPoints="1"/>
            </p:cNvSpPr>
            <p:nvPr/>
          </p:nvSpPr>
          <p:spPr bwMode="auto">
            <a:xfrm>
              <a:off x="50446" y="4572401"/>
              <a:ext cx="502841" cy="501815"/>
            </a:xfrm>
            <a:custGeom>
              <a:avLst/>
              <a:gdLst>
                <a:gd name="T0" fmla="*/ 0 w 196"/>
                <a:gd name="T1" fmla="*/ 30 h 196"/>
                <a:gd name="T2" fmla="*/ 196 w 196"/>
                <a:gd name="T3" fmla="*/ 165 h 196"/>
                <a:gd name="T4" fmla="*/ 8 w 196"/>
                <a:gd name="T5" fmla="*/ 30 h 196"/>
                <a:gd name="T6" fmla="*/ 26 w 196"/>
                <a:gd name="T7" fmla="*/ 18 h 196"/>
                <a:gd name="T8" fmla="*/ 8 w 196"/>
                <a:gd name="T9" fmla="*/ 30 h 196"/>
                <a:gd name="T10" fmla="*/ 22 w 196"/>
                <a:gd name="T11" fmla="*/ 30 h 196"/>
                <a:gd name="T12" fmla="*/ 20 w 196"/>
                <a:gd name="T13" fmla="*/ 42 h 196"/>
                <a:gd name="T14" fmla="*/ 22 w 196"/>
                <a:gd name="T15" fmla="*/ 46 h 196"/>
                <a:gd name="T16" fmla="*/ 42 w 196"/>
                <a:gd name="T17" fmla="*/ 34 h 196"/>
                <a:gd name="T18" fmla="*/ 22 w 196"/>
                <a:gd name="T19" fmla="*/ 46 h 196"/>
                <a:gd name="T20" fmla="*/ 38 w 196"/>
                <a:gd name="T21" fmla="*/ 46 h 196"/>
                <a:gd name="T22" fmla="*/ 34 w 196"/>
                <a:gd name="T23" fmla="*/ 57 h 196"/>
                <a:gd name="T24" fmla="*/ 38 w 196"/>
                <a:gd name="T25" fmla="*/ 61 h 196"/>
                <a:gd name="T26" fmla="*/ 58 w 196"/>
                <a:gd name="T27" fmla="*/ 49 h 196"/>
                <a:gd name="T28" fmla="*/ 38 w 196"/>
                <a:gd name="T29" fmla="*/ 61 h 196"/>
                <a:gd name="T30" fmla="*/ 54 w 196"/>
                <a:gd name="T31" fmla="*/ 61 h 196"/>
                <a:gd name="T32" fmla="*/ 50 w 196"/>
                <a:gd name="T33" fmla="*/ 73 h 196"/>
                <a:gd name="T34" fmla="*/ 54 w 196"/>
                <a:gd name="T35" fmla="*/ 76 h 196"/>
                <a:gd name="T36" fmla="*/ 73 w 196"/>
                <a:gd name="T37" fmla="*/ 65 h 196"/>
                <a:gd name="T38" fmla="*/ 54 w 196"/>
                <a:gd name="T39" fmla="*/ 76 h 196"/>
                <a:gd name="T40" fmla="*/ 69 w 196"/>
                <a:gd name="T41" fmla="*/ 76 h 196"/>
                <a:gd name="T42" fmla="*/ 65 w 196"/>
                <a:gd name="T43" fmla="*/ 88 h 196"/>
                <a:gd name="T44" fmla="*/ 69 w 196"/>
                <a:gd name="T45" fmla="*/ 91 h 196"/>
                <a:gd name="T46" fmla="*/ 89 w 196"/>
                <a:gd name="T47" fmla="*/ 80 h 196"/>
                <a:gd name="T48" fmla="*/ 69 w 196"/>
                <a:gd name="T49" fmla="*/ 91 h 196"/>
                <a:gd name="T50" fmla="*/ 85 w 196"/>
                <a:gd name="T51" fmla="*/ 91 h 196"/>
                <a:gd name="T52" fmla="*/ 81 w 196"/>
                <a:gd name="T53" fmla="*/ 103 h 196"/>
                <a:gd name="T54" fmla="*/ 85 w 196"/>
                <a:gd name="T55" fmla="*/ 107 h 196"/>
                <a:gd name="T56" fmla="*/ 104 w 196"/>
                <a:gd name="T57" fmla="*/ 95 h 196"/>
                <a:gd name="T58" fmla="*/ 85 w 196"/>
                <a:gd name="T59" fmla="*/ 107 h 196"/>
                <a:gd name="T60" fmla="*/ 100 w 196"/>
                <a:gd name="T61" fmla="*/ 107 h 196"/>
                <a:gd name="T62" fmla="*/ 96 w 196"/>
                <a:gd name="T63" fmla="*/ 119 h 196"/>
                <a:gd name="T64" fmla="*/ 100 w 196"/>
                <a:gd name="T65" fmla="*/ 123 h 196"/>
                <a:gd name="T66" fmla="*/ 119 w 196"/>
                <a:gd name="T67" fmla="*/ 111 h 196"/>
                <a:gd name="T68" fmla="*/ 100 w 196"/>
                <a:gd name="T69" fmla="*/ 123 h 196"/>
                <a:gd name="T70" fmla="*/ 115 w 196"/>
                <a:gd name="T71" fmla="*/ 123 h 196"/>
                <a:gd name="T72" fmla="*/ 111 w 196"/>
                <a:gd name="T73" fmla="*/ 133 h 196"/>
                <a:gd name="T74" fmla="*/ 115 w 196"/>
                <a:gd name="T75" fmla="*/ 137 h 196"/>
                <a:gd name="T76" fmla="*/ 135 w 196"/>
                <a:gd name="T77" fmla="*/ 127 h 196"/>
                <a:gd name="T78" fmla="*/ 115 w 196"/>
                <a:gd name="T79" fmla="*/ 137 h 196"/>
                <a:gd name="T80" fmla="*/ 131 w 196"/>
                <a:gd name="T81" fmla="*/ 137 h 196"/>
                <a:gd name="T82" fmla="*/ 127 w 196"/>
                <a:gd name="T83" fmla="*/ 149 h 196"/>
                <a:gd name="T84" fmla="*/ 131 w 196"/>
                <a:gd name="T85" fmla="*/ 153 h 196"/>
                <a:gd name="T86" fmla="*/ 149 w 196"/>
                <a:gd name="T87" fmla="*/ 141 h 196"/>
                <a:gd name="T88" fmla="*/ 131 w 196"/>
                <a:gd name="T89" fmla="*/ 153 h 196"/>
                <a:gd name="T90" fmla="*/ 147 w 196"/>
                <a:gd name="T91" fmla="*/ 153 h 196"/>
                <a:gd name="T92" fmla="*/ 143 w 196"/>
                <a:gd name="T93" fmla="*/ 165 h 196"/>
                <a:gd name="T94" fmla="*/ 147 w 196"/>
                <a:gd name="T95" fmla="*/ 169 h 196"/>
                <a:gd name="T96" fmla="*/ 165 w 196"/>
                <a:gd name="T97" fmla="*/ 157 h 196"/>
                <a:gd name="T98" fmla="*/ 147 w 196"/>
                <a:gd name="T99" fmla="*/ 169 h 196"/>
                <a:gd name="T100" fmla="*/ 161 w 196"/>
                <a:gd name="T101" fmla="*/ 169 h 196"/>
                <a:gd name="T102" fmla="*/ 157 w 196"/>
                <a:gd name="T103" fmla="*/ 180 h 196"/>
                <a:gd name="T104" fmla="*/ 161 w 196"/>
                <a:gd name="T105" fmla="*/ 184 h 196"/>
                <a:gd name="T106" fmla="*/ 181 w 196"/>
                <a:gd name="T107" fmla="*/ 173 h 196"/>
                <a:gd name="T108" fmla="*/ 161 w 196"/>
                <a:gd name="T109" fmla="*/ 18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6" h="196">
                  <a:moveTo>
                    <a:pt x="30" y="0"/>
                  </a:moveTo>
                  <a:lnTo>
                    <a:pt x="0" y="30"/>
                  </a:lnTo>
                  <a:lnTo>
                    <a:pt x="165" y="196"/>
                  </a:lnTo>
                  <a:lnTo>
                    <a:pt x="196" y="165"/>
                  </a:lnTo>
                  <a:lnTo>
                    <a:pt x="30" y="0"/>
                  </a:lnTo>
                  <a:close/>
                  <a:moveTo>
                    <a:pt x="8" y="30"/>
                  </a:moveTo>
                  <a:lnTo>
                    <a:pt x="22" y="14"/>
                  </a:lnTo>
                  <a:lnTo>
                    <a:pt x="26" y="18"/>
                  </a:lnTo>
                  <a:lnTo>
                    <a:pt x="12" y="34"/>
                  </a:lnTo>
                  <a:lnTo>
                    <a:pt x="8" y="30"/>
                  </a:lnTo>
                  <a:close/>
                  <a:moveTo>
                    <a:pt x="16" y="38"/>
                  </a:moveTo>
                  <a:lnTo>
                    <a:pt x="22" y="30"/>
                  </a:lnTo>
                  <a:lnTo>
                    <a:pt x="26" y="34"/>
                  </a:lnTo>
                  <a:lnTo>
                    <a:pt x="20" y="42"/>
                  </a:lnTo>
                  <a:lnTo>
                    <a:pt x="16" y="38"/>
                  </a:lnTo>
                  <a:close/>
                  <a:moveTo>
                    <a:pt x="22" y="46"/>
                  </a:moveTo>
                  <a:lnTo>
                    <a:pt x="38" y="30"/>
                  </a:lnTo>
                  <a:lnTo>
                    <a:pt x="42" y="34"/>
                  </a:lnTo>
                  <a:lnTo>
                    <a:pt x="26" y="49"/>
                  </a:lnTo>
                  <a:lnTo>
                    <a:pt x="22" y="46"/>
                  </a:lnTo>
                  <a:close/>
                  <a:moveTo>
                    <a:pt x="30" y="53"/>
                  </a:moveTo>
                  <a:lnTo>
                    <a:pt x="38" y="46"/>
                  </a:lnTo>
                  <a:lnTo>
                    <a:pt x="42" y="49"/>
                  </a:lnTo>
                  <a:lnTo>
                    <a:pt x="34" y="57"/>
                  </a:lnTo>
                  <a:lnTo>
                    <a:pt x="30" y="53"/>
                  </a:lnTo>
                  <a:close/>
                  <a:moveTo>
                    <a:pt x="38" y="61"/>
                  </a:moveTo>
                  <a:lnTo>
                    <a:pt x="54" y="46"/>
                  </a:lnTo>
                  <a:lnTo>
                    <a:pt x="58" y="49"/>
                  </a:lnTo>
                  <a:lnTo>
                    <a:pt x="42" y="65"/>
                  </a:lnTo>
                  <a:lnTo>
                    <a:pt x="38" y="61"/>
                  </a:lnTo>
                  <a:close/>
                  <a:moveTo>
                    <a:pt x="46" y="69"/>
                  </a:moveTo>
                  <a:lnTo>
                    <a:pt x="54" y="61"/>
                  </a:lnTo>
                  <a:lnTo>
                    <a:pt x="58" y="65"/>
                  </a:lnTo>
                  <a:lnTo>
                    <a:pt x="50" y="73"/>
                  </a:lnTo>
                  <a:lnTo>
                    <a:pt x="46" y="69"/>
                  </a:lnTo>
                  <a:close/>
                  <a:moveTo>
                    <a:pt x="54" y="76"/>
                  </a:moveTo>
                  <a:lnTo>
                    <a:pt x="69" y="61"/>
                  </a:lnTo>
                  <a:lnTo>
                    <a:pt x="73" y="65"/>
                  </a:lnTo>
                  <a:lnTo>
                    <a:pt x="58" y="80"/>
                  </a:lnTo>
                  <a:lnTo>
                    <a:pt x="54" y="76"/>
                  </a:lnTo>
                  <a:close/>
                  <a:moveTo>
                    <a:pt x="62" y="84"/>
                  </a:moveTo>
                  <a:lnTo>
                    <a:pt x="69" y="76"/>
                  </a:lnTo>
                  <a:lnTo>
                    <a:pt x="73" y="80"/>
                  </a:lnTo>
                  <a:lnTo>
                    <a:pt x="65" y="88"/>
                  </a:lnTo>
                  <a:lnTo>
                    <a:pt x="62" y="84"/>
                  </a:lnTo>
                  <a:close/>
                  <a:moveTo>
                    <a:pt x="69" y="91"/>
                  </a:moveTo>
                  <a:lnTo>
                    <a:pt x="85" y="76"/>
                  </a:lnTo>
                  <a:lnTo>
                    <a:pt x="89" y="80"/>
                  </a:lnTo>
                  <a:lnTo>
                    <a:pt x="73" y="95"/>
                  </a:lnTo>
                  <a:lnTo>
                    <a:pt x="69" y="91"/>
                  </a:lnTo>
                  <a:close/>
                  <a:moveTo>
                    <a:pt x="77" y="99"/>
                  </a:moveTo>
                  <a:lnTo>
                    <a:pt x="85" y="91"/>
                  </a:lnTo>
                  <a:lnTo>
                    <a:pt x="89" y="95"/>
                  </a:lnTo>
                  <a:lnTo>
                    <a:pt x="81" y="103"/>
                  </a:lnTo>
                  <a:lnTo>
                    <a:pt x="77" y="99"/>
                  </a:lnTo>
                  <a:close/>
                  <a:moveTo>
                    <a:pt x="85" y="107"/>
                  </a:moveTo>
                  <a:lnTo>
                    <a:pt x="100" y="91"/>
                  </a:lnTo>
                  <a:lnTo>
                    <a:pt x="104" y="95"/>
                  </a:lnTo>
                  <a:lnTo>
                    <a:pt x="89" y="111"/>
                  </a:lnTo>
                  <a:lnTo>
                    <a:pt x="85" y="107"/>
                  </a:lnTo>
                  <a:close/>
                  <a:moveTo>
                    <a:pt x="93" y="115"/>
                  </a:moveTo>
                  <a:lnTo>
                    <a:pt x="100" y="107"/>
                  </a:lnTo>
                  <a:lnTo>
                    <a:pt x="104" y="111"/>
                  </a:lnTo>
                  <a:lnTo>
                    <a:pt x="96" y="119"/>
                  </a:lnTo>
                  <a:lnTo>
                    <a:pt x="93" y="115"/>
                  </a:lnTo>
                  <a:close/>
                  <a:moveTo>
                    <a:pt x="100" y="123"/>
                  </a:moveTo>
                  <a:lnTo>
                    <a:pt x="115" y="107"/>
                  </a:lnTo>
                  <a:lnTo>
                    <a:pt x="119" y="111"/>
                  </a:lnTo>
                  <a:lnTo>
                    <a:pt x="104" y="127"/>
                  </a:lnTo>
                  <a:lnTo>
                    <a:pt x="100" y="123"/>
                  </a:lnTo>
                  <a:close/>
                  <a:moveTo>
                    <a:pt x="108" y="131"/>
                  </a:moveTo>
                  <a:lnTo>
                    <a:pt x="115" y="123"/>
                  </a:lnTo>
                  <a:lnTo>
                    <a:pt x="119" y="127"/>
                  </a:lnTo>
                  <a:lnTo>
                    <a:pt x="111" y="133"/>
                  </a:lnTo>
                  <a:lnTo>
                    <a:pt x="108" y="131"/>
                  </a:lnTo>
                  <a:close/>
                  <a:moveTo>
                    <a:pt x="115" y="137"/>
                  </a:moveTo>
                  <a:lnTo>
                    <a:pt x="131" y="123"/>
                  </a:lnTo>
                  <a:lnTo>
                    <a:pt x="135" y="127"/>
                  </a:lnTo>
                  <a:lnTo>
                    <a:pt x="119" y="141"/>
                  </a:lnTo>
                  <a:lnTo>
                    <a:pt x="115" y="137"/>
                  </a:lnTo>
                  <a:close/>
                  <a:moveTo>
                    <a:pt x="123" y="145"/>
                  </a:moveTo>
                  <a:lnTo>
                    <a:pt x="131" y="137"/>
                  </a:lnTo>
                  <a:lnTo>
                    <a:pt x="135" y="141"/>
                  </a:lnTo>
                  <a:lnTo>
                    <a:pt x="127" y="149"/>
                  </a:lnTo>
                  <a:lnTo>
                    <a:pt x="123" y="145"/>
                  </a:lnTo>
                  <a:close/>
                  <a:moveTo>
                    <a:pt x="131" y="153"/>
                  </a:moveTo>
                  <a:lnTo>
                    <a:pt x="147" y="137"/>
                  </a:lnTo>
                  <a:lnTo>
                    <a:pt x="149" y="141"/>
                  </a:lnTo>
                  <a:lnTo>
                    <a:pt x="135" y="157"/>
                  </a:lnTo>
                  <a:lnTo>
                    <a:pt x="131" y="153"/>
                  </a:lnTo>
                  <a:close/>
                  <a:moveTo>
                    <a:pt x="139" y="161"/>
                  </a:moveTo>
                  <a:lnTo>
                    <a:pt x="147" y="153"/>
                  </a:lnTo>
                  <a:lnTo>
                    <a:pt x="149" y="157"/>
                  </a:lnTo>
                  <a:lnTo>
                    <a:pt x="143" y="165"/>
                  </a:lnTo>
                  <a:lnTo>
                    <a:pt x="139" y="161"/>
                  </a:lnTo>
                  <a:close/>
                  <a:moveTo>
                    <a:pt x="147" y="169"/>
                  </a:moveTo>
                  <a:lnTo>
                    <a:pt x="161" y="153"/>
                  </a:lnTo>
                  <a:lnTo>
                    <a:pt x="165" y="157"/>
                  </a:lnTo>
                  <a:lnTo>
                    <a:pt x="149" y="173"/>
                  </a:lnTo>
                  <a:lnTo>
                    <a:pt x="147" y="169"/>
                  </a:lnTo>
                  <a:close/>
                  <a:moveTo>
                    <a:pt x="153" y="176"/>
                  </a:moveTo>
                  <a:lnTo>
                    <a:pt x="161" y="169"/>
                  </a:lnTo>
                  <a:lnTo>
                    <a:pt x="165" y="173"/>
                  </a:lnTo>
                  <a:lnTo>
                    <a:pt x="157" y="180"/>
                  </a:lnTo>
                  <a:lnTo>
                    <a:pt x="153" y="176"/>
                  </a:lnTo>
                  <a:close/>
                  <a:moveTo>
                    <a:pt x="161" y="184"/>
                  </a:moveTo>
                  <a:lnTo>
                    <a:pt x="177" y="169"/>
                  </a:lnTo>
                  <a:lnTo>
                    <a:pt x="181" y="173"/>
                  </a:lnTo>
                  <a:lnTo>
                    <a:pt x="165" y="188"/>
                  </a:lnTo>
                  <a:lnTo>
                    <a:pt x="161" y="184"/>
                  </a:ln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a:solidFill>
                  <a:srgbClr val="000000"/>
                </a:solidFill>
                <a:latin typeface="微软雅黑" panose="020B0503020204020204" pitchFamily="34" charset="-122"/>
                <a:ea typeface="微软雅黑" panose="020B0503020204020204" pitchFamily="34" charset="-122"/>
              </a:endParaRPr>
            </a:p>
          </p:txBody>
        </p:sp>
        <p:grpSp>
          <p:nvGrpSpPr>
            <p:cNvPr id="32" name="组合 28"/>
            <p:cNvGrpSpPr>
              <a:grpSpLocks noChangeAspect="1"/>
            </p:cNvGrpSpPr>
            <p:nvPr userDrawn="1"/>
          </p:nvGrpSpPr>
          <p:grpSpPr>
            <a:xfrm>
              <a:off x="590618" y="4691496"/>
              <a:ext cx="398463" cy="398463"/>
              <a:chOff x="6531804" y="2008188"/>
              <a:chExt cx="962025" cy="962025"/>
            </a:xfrm>
          </p:grpSpPr>
          <p:sp>
            <p:nvSpPr>
              <p:cNvPr id="33" name="Rectangle 169"/>
              <p:cNvSpPr>
                <a:spLocks noChangeArrowheads="1"/>
              </p:cNvSpPr>
              <p:nvPr/>
            </p:nvSpPr>
            <p:spPr bwMode="auto">
              <a:xfrm>
                <a:off x="7374808"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4" name="Rectangle 170"/>
              <p:cNvSpPr>
                <a:spLocks noChangeArrowheads="1"/>
              </p:cNvSpPr>
              <p:nvPr/>
            </p:nvSpPr>
            <p:spPr bwMode="auto">
              <a:xfrm>
                <a:off x="7284350"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5" name="Rectangle 171"/>
              <p:cNvSpPr>
                <a:spLocks noChangeArrowheads="1"/>
              </p:cNvSpPr>
              <p:nvPr/>
            </p:nvSpPr>
            <p:spPr bwMode="auto">
              <a:xfrm>
                <a:off x="7193894"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6" name="Rectangle 172"/>
              <p:cNvSpPr>
                <a:spLocks noChangeArrowheads="1"/>
              </p:cNvSpPr>
              <p:nvPr/>
            </p:nvSpPr>
            <p:spPr bwMode="auto">
              <a:xfrm>
                <a:off x="7103435" y="2732654"/>
                <a:ext cx="57131"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7" name="Rectangle 173"/>
              <p:cNvSpPr>
                <a:spLocks noChangeArrowheads="1"/>
              </p:cNvSpPr>
              <p:nvPr/>
            </p:nvSpPr>
            <p:spPr bwMode="auto">
              <a:xfrm>
                <a:off x="7012980"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8" name="Rectangle 174"/>
              <p:cNvSpPr>
                <a:spLocks noChangeArrowheads="1"/>
              </p:cNvSpPr>
              <p:nvPr/>
            </p:nvSpPr>
            <p:spPr bwMode="auto">
              <a:xfrm>
                <a:off x="6589259"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39" name="Rectangle 175"/>
              <p:cNvSpPr>
                <a:spLocks noChangeArrowheads="1"/>
              </p:cNvSpPr>
              <p:nvPr/>
            </p:nvSpPr>
            <p:spPr bwMode="auto">
              <a:xfrm>
                <a:off x="6679717"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0" name="Rectangle 176"/>
              <p:cNvSpPr>
                <a:spLocks noChangeArrowheads="1"/>
              </p:cNvSpPr>
              <p:nvPr/>
            </p:nvSpPr>
            <p:spPr bwMode="auto">
              <a:xfrm>
                <a:off x="6770173" y="2732654"/>
                <a:ext cx="61893"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1" name="Rectangle 177"/>
              <p:cNvSpPr>
                <a:spLocks noChangeArrowheads="1"/>
              </p:cNvSpPr>
              <p:nvPr/>
            </p:nvSpPr>
            <p:spPr bwMode="auto">
              <a:xfrm>
                <a:off x="6860631" y="2732654"/>
                <a:ext cx="61890" cy="28507"/>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sp>
            <p:nvSpPr>
              <p:cNvPr id="42" name="Freeform 178"/>
              <p:cNvSpPr>
                <a:spLocks noEditPoints="1"/>
              </p:cNvSpPr>
              <p:nvPr/>
            </p:nvSpPr>
            <p:spPr>
              <a:xfrm>
                <a:off x="6531804" y="2008188"/>
                <a:ext cx="962025" cy="962025"/>
              </a:xfrm>
              <a:custGeom>
                <a:avLst/>
                <a:gdLst/>
                <a:ahLst/>
                <a:cxnLst>
                  <a:cxn ang="0">
                    <a:pos x="715724375" y="0"/>
                  </a:cxn>
                  <a:cxn ang="0">
                    <a:pos x="667842200" y="0"/>
                  </a:cxn>
                  <a:cxn ang="0">
                    <a:pos x="0" y="1146671888"/>
                  </a:cxn>
                  <a:cxn ang="0">
                    <a:pos x="0" y="1194554063"/>
                  </a:cxn>
                  <a:cxn ang="0">
                    <a:pos x="667842200" y="1527214688"/>
                  </a:cxn>
                  <a:cxn ang="0">
                    <a:pos x="715724375" y="1527214688"/>
                  </a:cxn>
                  <a:cxn ang="0">
                    <a:pos x="1527214688" y="1194554063"/>
                  </a:cxn>
                  <a:cxn ang="0">
                    <a:pos x="1527214688" y="1146671888"/>
                  </a:cxn>
                  <a:cxn ang="0">
                    <a:pos x="715724375" y="0"/>
                  </a:cxn>
                  <a:cxn ang="0">
                    <a:pos x="1479332513" y="1164312188"/>
                  </a:cxn>
                  <a:cxn ang="0">
                    <a:pos x="703124388" y="1479332513"/>
                  </a:cxn>
                  <a:cxn ang="0">
                    <a:pos x="680442188" y="1479332513"/>
                  </a:cxn>
                  <a:cxn ang="0">
                    <a:pos x="45362813" y="1164312188"/>
                  </a:cxn>
                  <a:cxn ang="0">
                    <a:pos x="45362813" y="1156752513"/>
                  </a:cxn>
                  <a:cxn ang="0">
                    <a:pos x="690522813" y="52924075"/>
                  </a:cxn>
                  <a:cxn ang="0">
                    <a:pos x="1479332513" y="1164312188"/>
                  </a:cxn>
                </a:cxnLst>
                <a:rect l="0" t="0" r="0" b="0"/>
                <a:pathLst>
                  <a:path w="606" h="606">
                    <a:moveTo>
                      <a:pt x="284" y="0"/>
                    </a:moveTo>
                    <a:lnTo>
                      <a:pt x="265" y="0"/>
                    </a:lnTo>
                    <a:lnTo>
                      <a:pt x="0" y="455"/>
                    </a:lnTo>
                    <a:lnTo>
                      <a:pt x="0" y="474"/>
                    </a:lnTo>
                    <a:lnTo>
                      <a:pt x="265" y="606"/>
                    </a:lnTo>
                    <a:lnTo>
                      <a:pt x="284" y="606"/>
                    </a:lnTo>
                    <a:lnTo>
                      <a:pt x="606" y="474"/>
                    </a:lnTo>
                    <a:lnTo>
                      <a:pt x="606" y="455"/>
                    </a:lnTo>
                    <a:lnTo>
                      <a:pt x="284" y="0"/>
                    </a:lnTo>
                    <a:close/>
                    <a:moveTo>
                      <a:pt x="587" y="462"/>
                    </a:moveTo>
                    <a:lnTo>
                      <a:pt x="279" y="587"/>
                    </a:lnTo>
                    <a:lnTo>
                      <a:pt x="270" y="587"/>
                    </a:lnTo>
                    <a:lnTo>
                      <a:pt x="18" y="462"/>
                    </a:lnTo>
                    <a:lnTo>
                      <a:pt x="18" y="459"/>
                    </a:lnTo>
                    <a:lnTo>
                      <a:pt x="274" y="21"/>
                    </a:lnTo>
                    <a:lnTo>
                      <a:pt x="587" y="462"/>
                    </a:lnTo>
                    <a:close/>
                  </a:path>
                </a:pathLst>
              </a:custGeom>
              <a:solidFill>
                <a:srgbClr val="B0BEC5"/>
              </a:solidFill>
              <a:ln w="9525">
                <a:noFill/>
              </a:ln>
            </p:spPr>
            <p:txBody>
              <a:bodyPr/>
              <a:lstStyle/>
              <a:p>
                <a:endParaRPr lang="zh-CN" altLang="en-US">
                  <a:solidFill>
                    <a:prstClr val="black"/>
                  </a:solidFill>
                </a:endParaRPr>
              </a:p>
            </p:txBody>
          </p:sp>
          <p:sp>
            <p:nvSpPr>
              <p:cNvPr id="43" name="Rectangle 179"/>
              <p:cNvSpPr>
                <a:spLocks noChangeArrowheads="1"/>
              </p:cNvSpPr>
              <p:nvPr/>
            </p:nvSpPr>
            <p:spPr bwMode="auto">
              <a:xfrm>
                <a:off x="6951087" y="2010475"/>
                <a:ext cx="33328" cy="959738"/>
              </a:xfrm>
              <a:prstGeom prst="rect">
                <a:avLst/>
              </a:prstGeom>
              <a:solidFill>
                <a:srgbClr val="B0BEC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Tx/>
                  <a:buNone/>
                  <a:defRPr/>
                </a:pPr>
                <a:endParaRPr lang="zh-CN" altLang="en-US">
                  <a:solidFill>
                    <a:srgbClr val="000000"/>
                  </a:solidFill>
                  <a:latin typeface="微软雅黑" panose="020B0503020204020204" pitchFamily="34" charset="-122"/>
                  <a:ea typeface="微软雅黑" panose="020B0503020204020204" pitchFamily="34" charset="-122"/>
                </a:endParaRPr>
              </a:p>
            </p:txBody>
          </p:sp>
        </p:grpSp>
      </p:grpSp>
    </p:spTree>
  </p:cSld>
  <p:clrMap bg1="lt1" tx1="dk1" bg2="lt2" tx2="dk2" accent1="accent1" accent2="accent2" accent3="accent3" accent4="accent4" accent5="accent5" accent6="accent6" hlink="hlink" folHlink="folHlink"/>
  <p:sldLayoutIdLst>
    <p:sldLayoutId id="2147483666" r:id="rId1"/>
  </p:sldLayoutIdLst>
  <p:transition spd="slow">
    <p:random/>
  </p:transition>
  <p:timing>
    <p:tnLst>
      <p:par>
        <p:cTn id="1" dur="indefinite" restart="never" nodeType="tmRoot"/>
      </p:par>
    </p:tnLst>
  </p:timing>
  <p:hf sldNum="0" hdr="0" ftr="0" dt="0"/>
  <p:txStyles>
    <p:titleStyle>
      <a:lvl1pPr algn="ctr" defTabSz="685800" rtl="0" eaLnBrk="0" fontAlgn="base" hangingPunct="0">
        <a:spcBef>
          <a:spcPct val="0"/>
        </a:spcBef>
        <a:spcAft>
          <a:spcPct val="0"/>
        </a:spcAft>
        <a:defRPr sz="3300" kern="1200">
          <a:solidFill>
            <a:schemeClr val="tx1"/>
          </a:solidFill>
          <a:latin typeface="+mj-lt"/>
          <a:ea typeface="+mj-ea"/>
          <a:cs typeface="+mj-cs"/>
        </a:defRPr>
      </a:lvl1pPr>
      <a:lvl2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2pPr>
      <a:lvl3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3pPr>
      <a:lvl4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4pPr>
      <a:lvl5pPr algn="ctr" defTabSz="685800" rtl="0" eaLnBrk="0" fontAlgn="base" hangingPunct="0">
        <a:spcBef>
          <a:spcPct val="0"/>
        </a:spcBef>
        <a:spcAft>
          <a:spcPct val="0"/>
        </a:spcAft>
        <a:defRPr sz="3300">
          <a:solidFill>
            <a:schemeClr val="tx1"/>
          </a:solidFill>
          <a:latin typeface="Impact" panose="020B0806030902050204" pitchFamily="34" charset="0"/>
          <a:ea typeface="微软雅黑" panose="020B0503020204020204" pitchFamily="34" charset="-122"/>
        </a:defRPr>
      </a:lvl5pPr>
      <a:lvl6pPr marL="4572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6pPr>
      <a:lvl7pPr marL="9144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7pPr>
      <a:lvl8pPr marL="13716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8pPr>
      <a:lvl9pPr marL="1828800" algn="ctr" defTabSz="685800" rtl="0" fontAlgn="base">
        <a:spcBef>
          <a:spcPct val="0"/>
        </a:spcBef>
        <a:spcAft>
          <a:spcPct val="0"/>
        </a:spcAft>
        <a:defRPr sz="3300">
          <a:solidFill>
            <a:schemeClr val="tx1"/>
          </a:solidFill>
          <a:latin typeface="Impact" panose="020B0806030902050204" pitchFamily="34" charset="0"/>
          <a:ea typeface="微软雅黑" panose="020B0503020204020204" pitchFamily="34" charset="-122"/>
        </a:defRPr>
      </a:lvl9pPr>
    </p:titleStyle>
    <p:bodyStyle>
      <a:lvl1pPr marL="257175" indent="-257175" algn="l" defTabSz="6858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3pPr>
      <a:lvl4pPr marL="12001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65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94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23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5285"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8035" algn="l" defTabSz="685800" rtl="0" eaLnBrk="1" latinLnBrk="0" hangingPunct="1">
        <a:defRPr sz="1400" kern="1200">
          <a:solidFill>
            <a:schemeClr val="tx1"/>
          </a:solidFill>
          <a:latin typeface="+mn-lt"/>
          <a:ea typeface="+mn-ea"/>
          <a:cs typeface="+mn-cs"/>
        </a:defRPr>
      </a:lvl7pPr>
      <a:lvl8pPr marL="2400935" algn="l" defTabSz="685800" rtl="0" eaLnBrk="1" latinLnBrk="0" hangingPunct="1">
        <a:defRPr sz="1400" kern="1200">
          <a:solidFill>
            <a:schemeClr val="tx1"/>
          </a:solidFill>
          <a:latin typeface="+mn-lt"/>
          <a:ea typeface="+mn-ea"/>
          <a:cs typeface="+mn-cs"/>
        </a:defRPr>
      </a:lvl8pPr>
      <a:lvl9pPr marL="2743835"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10.xml"/><Relationship Id="rId5" Type="http://schemas.openxmlformats.org/officeDocument/2006/relationships/image" Target="../media/image7.bmp"/><Relationship Id="rId4" Type="http://schemas.openxmlformats.org/officeDocument/2006/relationships/image" Target="../media/image6.bmp"/><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21.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24.jpeg"/><Relationship Id="rId1" Type="http://schemas.openxmlformats.org/officeDocument/2006/relationships/image" Target="../media/image2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2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9" Type="http://schemas.openxmlformats.org/officeDocument/2006/relationships/image" Target="../media/image38.png"/><Relationship Id="rId8" Type="http://schemas.openxmlformats.org/officeDocument/2006/relationships/image" Target="../media/image37.png"/><Relationship Id="rId7" Type="http://schemas.openxmlformats.org/officeDocument/2006/relationships/image" Target="../media/image36.png"/><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openxmlformats.org/officeDocument/2006/relationships/image" Target="../media/image31.png"/><Relationship Id="rId11" Type="http://schemas.openxmlformats.org/officeDocument/2006/relationships/slideLayout" Target="../slideLayouts/slideLayout11.xml"/><Relationship Id="rId10" Type="http://schemas.openxmlformats.org/officeDocument/2006/relationships/image" Target="../media/image39.png"/><Relationship Id="rId1" Type="http://schemas.openxmlformats.org/officeDocument/2006/relationships/image" Target="../media/image3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6.xml"/><Relationship Id="rId6" Type="http://schemas.openxmlformats.org/officeDocument/2006/relationships/audio" Target="../media/audio2.wav"/><Relationship Id="rId5" Type="http://schemas.openxmlformats.org/officeDocument/2006/relationships/audio" Target="../media/audio1.wav"/><Relationship Id="rId4" Type="http://schemas.openxmlformats.org/officeDocument/2006/relationships/image" Target="../media/image15.wmf"/><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7" name="内容占位符 2"/>
          <p:cNvSpPr txBox="1">
            <a:spLocks noChangeArrowheads="1"/>
          </p:cNvSpPr>
          <p:nvPr/>
        </p:nvSpPr>
        <p:spPr bwMode="auto">
          <a:xfrm>
            <a:off x="699374" y="652185"/>
            <a:ext cx="7874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0000"/>
              </a:lnSpc>
              <a:defRPr/>
            </a:pPr>
            <a:r>
              <a:rPr lang="zh-CN" altLang="en-US" sz="2800" b="1" dirty="0">
                <a:latin typeface="宋体" panose="02010600030101010101" pitchFamily="2" charset="-122"/>
              </a:rPr>
              <a:t> </a:t>
            </a:r>
            <a:r>
              <a:rPr lang="zh-CN" altLang="en-US" sz="2800" b="1" dirty="0" smtClean="0">
                <a:latin typeface="宋体" panose="02010600030101010101" pitchFamily="2" charset="-122"/>
              </a:rPr>
              <a:t>  </a:t>
            </a:r>
            <a:r>
              <a:rPr lang="zh-CN" altLang="en-US" sz="2400" b="1" dirty="0" smtClean="0">
                <a:latin typeface="楷体" panose="02010609060101010101" pitchFamily="49" charset="-122"/>
                <a:ea typeface="楷体" panose="02010609060101010101" pitchFamily="49" charset="-122"/>
              </a:rPr>
              <a:t>观察</a:t>
            </a:r>
            <a:r>
              <a:rPr lang="zh-CN" altLang="en-US" sz="2400" b="1" dirty="0">
                <a:latin typeface="楷体" panose="02010609060101010101" pitchFamily="49" charset="-122"/>
                <a:ea typeface="楷体" panose="02010609060101010101" pitchFamily="49" charset="-122"/>
              </a:rPr>
              <a:t>这些图</a:t>
            </a:r>
            <a:r>
              <a:rPr lang="zh-CN" altLang="en-US" sz="2400" b="1" dirty="0" smtClean="0">
                <a:latin typeface="楷体" panose="02010609060101010101" pitchFamily="49" charset="-122"/>
                <a:ea typeface="楷体" panose="02010609060101010101" pitchFamily="49" charset="-122"/>
              </a:rPr>
              <a:t>片，你</a:t>
            </a:r>
            <a:r>
              <a:rPr lang="zh-CN" altLang="en-US" sz="2400" b="1" dirty="0">
                <a:latin typeface="楷体" panose="02010609060101010101" pitchFamily="49" charset="-122"/>
                <a:ea typeface="楷体" panose="02010609060101010101" pitchFamily="49" charset="-122"/>
              </a:rPr>
              <a:t>能找出形状、大小完全一样的几何图形吗？</a:t>
            </a:r>
            <a:endParaRPr lang="zh-CN" altLang="en-US" sz="2400" b="1" dirty="0">
              <a:latin typeface="楷体" panose="02010609060101010101" pitchFamily="49" charset="-122"/>
              <a:ea typeface="楷体" panose="02010609060101010101" pitchFamily="49" charset="-122"/>
            </a:endParaRPr>
          </a:p>
        </p:txBody>
      </p:sp>
      <p:pic>
        <p:nvPicPr>
          <p:cNvPr id="87049" name="Picture 18"/>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708285" y="1826438"/>
            <a:ext cx="2995857" cy="199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50" name="Picture 9" descr="南京长江大桥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525" y="1823295"/>
            <a:ext cx="2907836"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7045" name="组合 1"/>
          <p:cNvGrpSpPr/>
          <p:nvPr/>
        </p:nvGrpSpPr>
        <p:grpSpPr bwMode="auto">
          <a:xfrm>
            <a:off x="7777" y="-61883"/>
            <a:ext cx="2006600" cy="493712"/>
            <a:chOff x="100" y="29"/>
            <a:chExt cx="3160" cy="778"/>
          </a:xfrm>
        </p:grpSpPr>
        <p:cxnSp>
          <p:nvCxnSpPr>
            <p:cNvPr id="11" name="直线连接符 10"/>
            <p:cNvCxnSpPr/>
            <p:nvPr/>
          </p:nvCxnSpPr>
          <p:spPr>
            <a:xfrm>
              <a:off x="100"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87047" name="文本框 18"/>
            <p:cNvSpPr txBox="1">
              <a:spLocks noChangeArrowheads="1"/>
            </p:cNvSpPr>
            <p:nvPr/>
          </p:nvSpPr>
          <p:spPr bwMode="auto">
            <a:xfrm>
              <a:off x="870" y="29"/>
              <a:ext cx="2390"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500" b="1" dirty="0">
                  <a:latin typeface="宋体" panose="02010600030101010101" pitchFamily="2" charset="-122"/>
                  <a:cs typeface="Yuanti SC"/>
                </a:rPr>
                <a:t>导入新知</a:t>
              </a:r>
              <a:endParaRPr lang="zh-CN" altLang="en-US" sz="2500" b="1" dirty="0">
                <a:latin typeface="宋体" panose="02010600030101010101" pitchFamily="2" charset="-122"/>
                <a:cs typeface="Yuanti SC"/>
              </a:endParaRPr>
            </a:p>
          </p:txBody>
        </p:sp>
        <p:sp>
          <p:nvSpPr>
            <p:cNvPr id="18" name="Freeform 74"/>
            <p:cNvSpPr>
              <a:spLocks noChangeAspect="1" noEditPoints="1"/>
            </p:cNvSpPr>
            <p:nvPr/>
          </p:nvSpPr>
          <p:spPr bwMode="auto">
            <a:xfrm>
              <a:off x="248" y="159"/>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6955631" y="1948995"/>
            <a:ext cx="1828007" cy="1827364"/>
            <a:chOff x="6955631" y="1948995"/>
            <a:chExt cx="1828007" cy="1827364"/>
          </a:xfrm>
        </p:grpSpPr>
        <p:pic>
          <p:nvPicPr>
            <p:cNvPr id="87051" name="Picture 11" descr="风扇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5631" y="1948995"/>
              <a:ext cx="1828007" cy="1827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r="20869" b="8"/>
            <a:stretch>
              <a:fillRect/>
            </a:stretch>
          </p:blipFill>
          <p:spPr bwMode="auto">
            <a:xfrm>
              <a:off x="7691699" y="2695511"/>
              <a:ext cx="355867" cy="354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4196" y="2682676"/>
              <a:ext cx="284784" cy="139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87049"/>
                                        </p:tgtEl>
                                        <p:attrNameLst>
                                          <p:attrName>style.visibility</p:attrName>
                                        </p:attrNameLst>
                                      </p:cBhvr>
                                      <p:to>
                                        <p:strVal val="visible"/>
                                      </p:to>
                                    </p:set>
                                    <p:animEffect transition="in" filter="barn(inVertical)">
                                      <p:cBhvr>
                                        <p:cTn id="10" dur="500"/>
                                        <p:tgtEl>
                                          <p:spTgt spid="87049"/>
                                        </p:tgtEl>
                                      </p:cBhvr>
                                    </p:animEffect>
                                  </p:childTnLst>
                                </p:cTn>
                              </p:par>
                              <p:par>
                                <p:cTn id="11" presetID="16" presetClass="entr" presetSubtype="21" fill="hold" nodeType="withEffect">
                                  <p:stCondLst>
                                    <p:cond delay="0"/>
                                  </p:stCondLst>
                                  <p:childTnLst>
                                    <p:set>
                                      <p:cBhvr>
                                        <p:cTn id="12" dur="1" fill="hold">
                                          <p:stCondLst>
                                            <p:cond delay="0"/>
                                          </p:stCondLst>
                                        </p:cTn>
                                        <p:tgtEl>
                                          <p:spTgt spid="87050"/>
                                        </p:tgtEl>
                                        <p:attrNameLst>
                                          <p:attrName>style.visibility</p:attrName>
                                        </p:attrNameLst>
                                      </p:cBhvr>
                                      <p:to>
                                        <p:strVal val="visible"/>
                                      </p:to>
                                    </p:set>
                                    <p:animEffect transition="in" filter="barn(inVertical)">
                                      <p:cBhvr>
                                        <p:cTn id="13" dur="500"/>
                                        <p:tgtEl>
                                          <p:spTgt spid="87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矩形 15361"/>
          <p:cNvSpPr>
            <a:spLocks noChangeArrowheads="1"/>
          </p:cNvSpPr>
          <p:nvPr/>
        </p:nvSpPr>
        <p:spPr bwMode="auto">
          <a:xfrm>
            <a:off x="644155" y="1815209"/>
            <a:ext cx="7776594"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a:lnSpc>
                <a:spcPct val="150000"/>
              </a:lnSpc>
              <a:spcBef>
                <a:spcPct val="20000"/>
              </a:spcBef>
            </a:pPr>
            <a:r>
              <a:rPr lang="zh-CN" altLang="en-US" sz="2400" b="1" dirty="0" smtClean="0">
                <a:solidFill>
                  <a:srgbClr val="0D0D0D"/>
                </a:solidFill>
                <a:latin typeface="宋体" panose="02010600030101010101" pitchFamily="2" charset="-122"/>
              </a:rPr>
              <a:t>     一</a:t>
            </a:r>
            <a:r>
              <a:rPr lang="zh-CN" altLang="en-US" sz="2400" b="1" dirty="0">
                <a:solidFill>
                  <a:srgbClr val="0D0D0D"/>
                </a:solidFill>
                <a:latin typeface="宋体" panose="02010600030101010101" pitchFamily="2" charset="-122"/>
              </a:rPr>
              <a:t>个图形经过平移、翻折、旋转</a:t>
            </a:r>
            <a:r>
              <a:rPr lang="zh-CN" altLang="en-US" sz="2400" b="1" dirty="0" smtClean="0">
                <a:solidFill>
                  <a:srgbClr val="0D0D0D"/>
                </a:solidFill>
                <a:latin typeface="宋体" panose="02010600030101010101" pitchFamily="2" charset="-122"/>
              </a:rPr>
              <a:t>后，</a:t>
            </a:r>
            <a:r>
              <a:rPr lang="en-US" altLang="zh-CN" sz="2400" b="1" u="sng" dirty="0" smtClean="0">
                <a:solidFill>
                  <a:srgbClr val="0D0D0D"/>
                </a:solidFill>
                <a:latin typeface="宋体" panose="02010600030101010101" pitchFamily="2" charset="-122"/>
              </a:rPr>
              <a:t>      </a:t>
            </a:r>
            <a:r>
              <a:rPr lang="zh-CN" altLang="en-US" sz="2400" b="1" dirty="0" smtClean="0">
                <a:solidFill>
                  <a:srgbClr val="0D0D0D"/>
                </a:solidFill>
                <a:latin typeface="宋体" panose="02010600030101010101" pitchFamily="2" charset="-122"/>
              </a:rPr>
              <a:t>变</a:t>
            </a:r>
            <a:r>
              <a:rPr lang="zh-CN" altLang="en-US" sz="2400" b="1" dirty="0">
                <a:solidFill>
                  <a:srgbClr val="0D0D0D"/>
                </a:solidFill>
                <a:latin typeface="宋体" panose="02010600030101010101" pitchFamily="2" charset="-122"/>
              </a:rPr>
              <a:t>化</a:t>
            </a:r>
            <a:r>
              <a:rPr lang="zh-CN" altLang="en-US" sz="2400" b="1" dirty="0" smtClean="0">
                <a:solidFill>
                  <a:srgbClr val="0D0D0D"/>
                </a:solidFill>
                <a:latin typeface="宋体" panose="02010600030101010101" pitchFamily="2" charset="-122"/>
              </a:rPr>
              <a:t>了，但</a:t>
            </a:r>
            <a:r>
              <a:rPr lang="zh-CN" altLang="en-US" sz="2400" b="1" dirty="0">
                <a:solidFill>
                  <a:srgbClr val="0D0D0D"/>
                </a:solidFill>
                <a:latin typeface="宋体" panose="02010600030101010101" pitchFamily="2" charset="-122"/>
              </a:rPr>
              <a:t>＿＿＿和＿＿＿都没有改</a:t>
            </a:r>
            <a:r>
              <a:rPr lang="zh-CN" altLang="en-US" sz="2400" b="1" dirty="0" smtClean="0">
                <a:solidFill>
                  <a:srgbClr val="0D0D0D"/>
                </a:solidFill>
                <a:latin typeface="宋体" panose="02010600030101010101" pitchFamily="2" charset="-122"/>
              </a:rPr>
              <a:t>变，即</a:t>
            </a:r>
            <a:r>
              <a:rPr lang="zh-CN" altLang="en-US" sz="2400" b="1" dirty="0">
                <a:solidFill>
                  <a:srgbClr val="0D0D0D"/>
                </a:solidFill>
                <a:latin typeface="宋体" panose="02010600030101010101" pitchFamily="2" charset="-122"/>
              </a:rPr>
              <a:t>平移、翻折、旋转前后的两个图形</a:t>
            </a:r>
            <a:r>
              <a:rPr lang="zh-CN" altLang="en-US" sz="2400" b="1" u="sng" dirty="0" smtClean="0">
                <a:solidFill>
                  <a:srgbClr val="0D0D0D"/>
                </a:solidFill>
                <a:latin typeface="宋体" panose="02010600030101010101" pitchFamily="2" charset="-122"/>
              </a:rPr>
              <a:t>＿  ＿</a:t>
            </a:r>
            <a:r>
              <a:rPr lang="en-US" altLang="zh-CN" sz="2400" b="1" dirty="0">
                <a:solidFill>
                  <a:srgbClr val="0D0D0D"/>
                </a:solidFill>
                <a:latin typeface="宋体" panose="02010600030101010101" pitchFamily="2" charset="-122"/>
              </a:rPr>
              <a:t>.</a:t>
            </a:r>
            <a:endParaRPr lang="zh-CN" altLang="en-US" sz="2400" b="1" dirty="0">
              <a:solidFill>
                <a:srgbClr val="0D0D0D"/>
              </a:solidFill>
              <a:latin typeface="宋体" panose="02010600030101010101" pitchFamily="2" charset="-122"/>
            </a:endParaRPr>
          </a:p>
        </p:txBody>
      </p:sp>
      <p:sp>
        <p:nvSpPr>
          <p:cNvPr id="10" name="文本框 15362"/>
          <p:cNvSpPr txBox="1">
            <a:spLocks noChangeArrowheads="1"/>
          </p:cNvSpPr>
          <p:nvPr/>
        </p:nvSpPr>
        <p:spPr bwMode="auto">
          <a:xfrm>
            <a:off x="2031339" y="2426641"/>
            <a:ext cx="859271"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FF0000"/>
                </a:solidFill>
                <a:latin typeface="仿宋" panose="02010609060101010101" pitchFamily="49" charset="-122"/>
                <a:ea typeface="仿宋" panose="02010609060101010101" pitchFamily="49" charset="-122"/>
              </a:rPr>
              <a:t>形状</a:t>
            </a:r>
            <a:endParaRPr lang="zh-CN" altLang="en-US" sz="2400" b="1" dirty="0">
              <a:solidFill>
                <a:srgbClr val="FF0000"/>
              </a:solidFill>
              <a:latin typeface="仿宋" panose="02010609060101010101" pitchFamily="49" charset="-122"/>
              <a:ea typeface="仿宋" panose="02010609060101010101" pitchFamily="49" charset="-122"/>
            </a:endParaRPr>
          </a:p>
        </p:txBody>
      </p:sp>
      <p:sp>
        <p:nvSpPr>
          <p:cNvPr id="11" name="文本框 15363"/>
          <p:cNvSpPr txBox="1">
            <a:spLocks noChangeArrowheads="1"/>
          </p:cNvSpPr>
          <p:nvPr/>
        </p:nvSpPr>
        <p:spPr bwMode="auto">
          <a:xfrm>
            <a:off x="3254133" y="2434710"/>
            <a:ext cx="87522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en-US" sz="2400" b="1" dirty="0">
                <a:solidFill>
                  <a:srgbClr val="FF0000"/>
                </a:solidFill>
                <a:latin typeface="仿宋" panose="02010609060101010101" pitchFamily="49" charset="-122"/>
                <a:ea typeface="仿宋" panose="02010609060101010101" pitchFamily="49" charset="-122"/>
              </a:rPr>
              <a:t>大小</a:t>
            </a:r>
            <a:endParaRPr lang="zh-CN" altLang="en-US" sz="2400" b="1" dirty="0">
              <a:solidFill>
                <a:srgbClr val="FF0000"/>
              </a:solidFill>
              <a:latin typeface="仿宋" panose="02010609060101010101" pitchFamily="49" charset="-122"/>
              <a:ea typeface="仿宋" panose="02010609060101010101" pitchFamily="49" charset="-122"/>
            </a:endParaRPr>
          </a:p>
        </p:txBody>
      </p:sp>
      <p:sp>
        <p:nvSpPr>
          <p:cNvPr id="12" name="文本框 15364"/>
          <p:cNvSpPr txBox="1">
            <a:spLocks noChangeArrowheads="1"/>
          </p:cNvSpPr>
          <p:nvPr/>
        </p:nvSpPr>
        <p:spPr bwMode="auto">
          <a:xfrm>
            <a:off x="3892752" y="2977403"/>
            <a:ext cx="825500" cy="46166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a:solidFill>
                  <a:srgbClr val="FF0000"/>
                </a:solidFill>
                <a:latin typeface="仿宋" panose="02010609060101010101" pitchFamily="49" charset="-122"/>
                <a:ea typeface="仿宋" panose="02010609060101010101" pitchFamily="49" charset="-122"/>
              </a:rPr>
              <a:t>全等</a:t>
            </a:r>
            <a:endParaRPr lang="zh-CN" altLang="en-US" sz="2400" b="1" dirty="0">
              <a:solidFill>
                <a:srgbClr val="FF0000"/>
              </a:solidFill>
              <a:latin typeface="仿宋" panose="02010609060101010101" pitchFamily="49" charset="-122"/>
              <a:ea typeface="仿宋" panose="02010609060101010101" pitchFamily="49" charset="-122"/>
            </a:endParaRPr>
          </a:p>
        </p:txBody>
      </p:sp>
      <p:sp>
        <p:nvSpPr>
          <p:cNvPr id="13" name="文本框 2"/>
          <p:cNvSpPr txBox="1">
            <a:spLocks noChangeArrowheads="1"/>
          </p:cNvSpPr>
          <p:nvPr/>
        </p:nvSpPr>
        <p:spPr bwMode="auto">
          <a:xfrm>
            <a:off x="6852627" y="1866965"/>
            <a:ext cx="838200" cy="461665"/>
          </a:xfrm>
          <a:prstGeom prst="rect">
            <a:avLst/>
          </a:prstGeom>
          <a:noFill/>
          <a:ln w="9525">
            <a:noFill/>
            <a:miter lim="800000"/>
          </a:ln>
        </p:spPr>
        <p:txBody>
          <a:bodyPr>
            <a:spAutoFit/>
          </a:bodyPr>
          <a:lstStyle/>
          <a:p>
            <a:pPr>
              <a:spcBef>
                <a:spcPct val="50000"/>
              </a:spcBef>
              <a:defRPr/>
            </a:pPr>
            <a:r>
              <a:rPr lang="zh-CN" altLang="en-US" sz="2400" b="1" noProof="1">
                <a:solidFill>
                  <a:srgbClr val="FF0000"/>
                </a:solidFill>
                <a:latin typeface="仿宋" panose="02010609060101010101" pitchFamily="49" charset="-122"/>
                <a:ea typeface="仿宋" panose="02010609060101010101" pitchFamily="49" charset="-122"/>
              </a:rPr>
              <a:t>位置</a:t>
            </a:r>
            <a:r>
              <a:rPr lang="zh-CN" altLang="en-US" sz="2400" b="1" noProof="1">
                <a:latin typeface="仿宋" panose="02010609060101010101" pitchFamily="49" charset="-122"/>
                <a:ea typeface="仿宋" panose="02010609060101010101" pitchFamily="49" charset="-122"/>
              </a:rPr>
              <a:t> </a:t>
            </a:r>
            <a:endParaRPr lang="zh-CN" altLang="en-US" sz="2400" b="1" noProof="1">
              <a:latin typeface="仿宋" panose="02010609060101010101" pitchFamily="49" charset="-122"/>
              <a:ea typeface="仿宋" panose="02010609060101010101" pitchFamily="49" charset="-122"/>
            </a:endParaRPr>
          </a:p>
        </p:txBody>
      </p:sp>
      <p:sp>
        <p:nvSpPr>
          <p:cNvPr id="16" name="Text Box 11"/>
          <p:cNvSpPr txBox="1"/>
          <p:nvPr/>
        </p:nvSpPr>
        <p:spPr>
          <a:xfrm>
            <a:off x="894339" y="1335784"/>
            <a:ext cx="2266950" cy="461665"/>
          </a:xfrm>
          <a:prstGeom prst="rect">
            <a:avLst/>
          </a:prstGeom>
          <a:noFill/>
          <a:ln w="9525">
            <a:noFill/>
            <a:miter/>
          </a:ln>
        </p:spPr>
        <p:txBody>
          <a:bodyPr>
            <a:spAutoFit/>
          </a:bodyPr>
          <a:lstStyle/>
          <a:p>
            <a:pPr>
              <a:spcBef>
                <a:spcPct val="50000"/>
              </a:spcBef>
              <a:buFont typeface="Wingdings" panose="05000000000000000000" pitchFamily="2" charset="2"/>
              <a:buChar char="u"/>
              <a:defRPr/>
            </a:pPr>
            <a:r>
              <a:rPr lang="zh-CN" altLang="en-US" sz="2400" b="1" noProof="1">
                <a:solidFill>
                  <a:srgbClr val="0000FF"/>
                </a:solidFill>
                <a:ea typeface="黑体" panose="02010609060101010101" pitchFamily="2" charset="-122"/>
                <a:cs typeface="+mn-ea"/>
              </a:rPr>
              <a:t>全等变化</a:t>
            </a:r>
            <a:endParaRPr lang="zh-CN" altLang="en-US" sz="2400" b="1" noProof="1">
              <a:solidFill>
                <a:srgbClr val="0000FF"/>
              </a:solidFill>
              <a:ea typeface="黑体" panose="02010609060101010101" pitchFamily="2" charset="-122"/>
              <a:cs typeface="+mn-ea"/>
            </a:endParaRPr>
          </a:p>
        </p:txBody>
      </p:sp>
      <p:grpSp>
        <p:nvGrpSpPr>
          <p:cNvPr id="15" name="组合 2"/>
          <p:cNvGrpSpPr/>
          <p:nvPr/>
        </p:nvGrpSpPr>
        <p:grpSpPr bwMode="auto">
          <a:xfrm>
            <a:off x="-3350" y="-55999"/>
            <a:ext cx="2006600" cy="477837"/>
            <a:chOff x="123" y="40"/>
            <a:chExt cx="3160" cy="752"/>
          </a:xfrm>
        </p:grpSpPr>
        <p:cxnSp>
          <p:nvCxnSpPr>
            <p:cNvPr id="17"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8"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19"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52450" y="466724"/>
            <a:ext cx="8286750" cy="4057651"/>
            <a:chOff x="552450" y="466725"/>
            <a:chExt cx="8286750" cy="4057650"/>
          </a:xfrm>
        </p:grpSpPr>
        <p:sp>
          <p:nvSpPr>
            <p:cNvPr id="24" name="剪去同侧角的矩形 23"/>
            <p:cNvSpPr/>
            <p:nvPr/>
          </p:nvSpPr>
          <p:spPr>
            <a:xfrm>
              <a:off x="552450" y="790575"/>
              <a:ext cx="8286750" cy="3733800"/>
            </a:xfrm>
            <a:prstGeom prst="snip2SameRect">
              <a:avLst/>
            </a:prstGeom>
            <a:grpFill/>
            <a:ln w="25400" cap="flat" cmpd="sng" algn="ctr">
              <a:solidFill>
                <a:srgbClr val="00808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nvGrpSpPr>
            <p:cNvPr id="25" name="组合 24"/>
            <p:cNvGrpSpPr/>
            <p:nvPr/>
          </p:nvGrpSpPr>
          <p:grpSpPr>
            <a:xfrm>
              <a:off x="3347864" y="466725"/>
              <a:ext cx="2440363" cy="647699"/>
              <a:chOff x="3131762" y="248416"/>
              <a:chExt cx="2440363" cy="647699"/>
            </a:xfrm>
          </p:grpSpPr>
          <p:sp>
            <p:nvSpPr>
              <p:cNvPr id="26" name="圆角矩形 25"/>
              <p:cNvSpPr/>
              <p:nvPr/>
            </p:nvSpPr>
            <p:spPr>
              <a:xfrm>
                <a:off x="3343275" y="334907"/>
                <a:ext cx="2228850" cy="474718"/>
              </a:xfrm>
              <a:prstGeom prst="roundRect">
                <a:avLst/>
              </a:prstGeom>
              <a:solidFill>
                <a:srgbClr val="BECE37">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prstClr val="black"/>
                    </a:solidFill>
                    <a:effectLst/>
                    <a:uLnTx/>
                    <a:uFillTx/>
                    <a:latin typeface="黑体" panose="02010609060101010101" pitchFamily="2" charset="-122"/>
                    <a:ea typeface="黑体" panose="02010609060101010101" pitchFamily="2" charset="-122"/>
                  </a:rPr>
                  <a:t>  归纳总结</a:t>
                </a:r>
                <a:endParaRPr kumimoji="0" lang="zh-CN" altLang="en-US" sz="2400" b="1" i="0" u="none" strike="noStrike" kern="0" cap="none" spc="0" normalizeH="0" baseline="0" noProof="0" dirty="0" smtClean="0">
                  <a:ln>
                    <a:noFill/>
                  </a:ln>
                  <a:solidFill>
                    <a:prstClr val="black"/>
                  </a:solidFill>
                  <a:effectLst/>
                  <a:uLnTx/>
                  <a:uFillTx/>
                  <a:latin typeface="黑体" panose="02010609060101010101" pitchFamily="2" charset="-122"/>
                  <a:ea typeface="黑体" panose="02010609060101010101" pitchFamily="2" charset="-122"/>
                </a:endParaRPr>
              </a:p>
            </p:txBody>
          </p:sp>
          <p:pic>
            <p:nvPicPr>
              <p:cNvPr id="27" name="图片 26"/>
              <p:cNvPicPr>
                <a:picLocks noChangeAspect="1"/>
              </p:cNvPicPr>
              <p:nvPr/>
            </p:nvPicPr>
            <p:blipFill rotWithShape="1">
              <a:blip r:embed="rId1" cstate="print">
                <a:extLst>
                  <a:ext uri="{28A0092B-C50C-407E-A947-70E740481C1C}">
                    <a14:useLocalDpi xmlns:a14="http://schemas.microsoft.com/office/drawing/2010/main" val="0"/>
                  </a:ext>
                </a:extLst>
              </a:blip>
              <a:srcRect l="23860" t="22977" r="30278" b="33898"/>
              <a:stretch>
                <a:fillRect/>
              </a:stretch>
            </p:blipFill>
            <p:spPr>
              <a:xfrm>
                <a:off x="3131762" y="248416"/>
                <a:ext cx="687763" cy="647699"/>
              </a:xfrm>
              <a:prstGeom prst="roundRect">
                <a:avLst/>
              </a:prstGeom>
            </p:spPr>
          </p:pic>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Right)">
                                      <p:cBhvr>
                                        <p:cTn id="7" dur="500"/>
                                        <p:tgtEl>
                                          <p:spTgt spid="16"/>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29"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ppt_x</p:attrName>
                                        </p:attrNameLst>
                                      </p:cBhvr>
                                      <p:tavLst>
                                        <p:tav tm="0">
                                          <p:val>
                                            <p:strVal val="#ppt_x-.2"/>
                                          </p:val>
                                        </p:tav>
                                        <p:tav tm="100000">
                                          <p:val>
                                            <p:strVal val="#ppt_x"/>
                                          </p:val>
                                        </p:tav>
                                      </p:tavLst>
                                    </p:anim>
                                    <p:anim calcmode="lin" valueType="num">
                                      <p:cBhvr>
                                        <p:cTn id="30" dur="500" fill="hold"/>
                                        <p:tgtEl>
                                          <p:spTgt spid="12"/>
                                        </p:tgtEl>
                                        <p:attrNameLst>
                                          <p:attrName>ppt_y</p:attrName>
                                        </p:attrNameLst>
                                      </p:cBhvr>
                                      <p:tavLst>
                                        <p:tav tm="0">
                                          <p:val>
                                            <p:strVal val="#ppt_y"/>
                                          </p:val>
                                        </p:tav>
                                        <p:tav tm="100000">
                                          <p:val>
                                            <p:strVal val="#ppt_y"/>
                                          </p:val>
                                        </p:tav>
                                      </p:tavLst>
                                    </p:anim>
                                    <p:animEffect transition="in" filter="wipe(right)" prLst="gradientSize: 0.1">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p:bldP spid="11" grpId="0" bldLvl="0"/>
      <p:bldP spid="12" grpId="0" bldLvl="0"/>
      <p:bldP spid="13" grpId="0" bldLvl="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661" name="文本框 70660"/>
          <p:cNvSpPr txBox="1">
            <a:spLocks noChangeArrowheads="1"/>
          </p:cNvSpPr>
          <p:nvPr/>
        </p:nvSpPr>
        <p:spPr bwMode="auto">
          <a:xfrm>
            <a:off x="436705" y="1174274"/>
            <a:ext cx="853308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400" dirty="0">
                <a:latin typeface="黑体" panose="02010609060101010101" pitchFamily="2" charset="-122"/>
                <a:ea typeface="黑体" panose="02010609060101010101" pitchFamily="2" charset="-122"/>
              </a:rPr>
              <a:t>    </a:t>
            </a:r>
            <a:r>
              <a:rPr lang="zh-CN" altLang="en-US" sz="2400" dirty="0" smtClean="0">
                <a:latin typeface="黑体" panose="02010609060101010101" pitchFamily="2" charset="-122"/>
                <a:ea typeface="黑体" panose="02010609060101010101" pitchFamily="2" charset="-122"/>
              </a:rPr>
              <a:t> </a:t>
            </a:r>
            <a:r>
              <a:rPr lang="zh-CN" altLang="en-US" sz="2400" b="1" dirty="0" smtClean="0">
                <a:latin typeface="楷体" panose="02010609060101010101" pitchFamily="49" charset="-122"/>
                <a:ea typeface="楷体" panose="02010609060101010101" pitchFamily="49" charset="-122"/>
              </a:rPr>
              <a:t>请</a:t>
            </a:r>
            <a:r>
              <a:rPr lang="zh-CN" altLang="en-US" sz="2400" b="1" dirty="0">
                <a:latin typeface="楷体" panose="02010609060101010101" pitchFamily="49" charset="-122"/>
                <a:ea typeface="楷体" panose="02010609060101010101" pitchFamily="49" charset="-122"/>
              </a:rPr>
              <a:t>你利用自制的一对全等三角形拼出有公共顶点或公共边或公共角的图形</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试用全等符号表示它</a:t>
            </a:r>
            <a:r>
              <a:rPr lang="zh-CN" altLang="en-US" sz="2400" b="1" dirty="0" smtClean="0">
                <a:latin typeface="楷体" panose="02010609060101010101" pitchFamily="49" charset="-122"/>
                <a:ea typeface="楷体" panose="02010609060101010101" pitchFamily="49" charset="-122"/>
              </a:rPr>
              <a:t>们，分</a:t>
            </a:r>
            <a:r>
              <a:rPr lang="zh-CN" altLang="en-US" sz="2400" b="1" dirty="0">
                <a:latin typeface="楷体" panose="02010609060101010101" pitchFamily="49" charset="-122"/>
                <a:ea typeface="楷体" panose="02010609060101010101" pitchFamily="49" charset="-122"/>
              </a:rPr>
              <a:t>析每个图</a:t>
            </a:r>
            <a:r>
              <a:rPr lang="zh-CN" altLang="en-US" sz="2400" b="1" dirty="0" smtClean="0">
                <a:latin typeface="楷体" panose="02010609060101010101" pitchFamily="49" charset="-122"/>
                <a:ea typeface="楷体" panose="02010609060101010101" pitchFamily="49" charset="-122"/>
              </a:rPr>
              <a:t>形，找</a:t>
            </a:r>
            <a:r>
              <a:rPr lang="zh-CN" altLang="en-US" sz="2400" b="1" dirty="0">
                <a:latin typeface="楷体" panose="02010609060101010101" pitchFamily="49" charset="-122"/>
                <a:ea typeface="楷体" panose="02010609060101010101" pitchFamily="49" charset="-122"/>
              </a:rPr>
              <a:t>准对应边、对应角</a:t>
            </a:r>
            <a:r>
              <a:rPr lang="en-US" altLang="zh-CN"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p:txBody>
      </p:sp>
      <p:grpSp>
        <p:nvGrpSpPr>
          <p:cNvPr id="2" name="组合 70663"/>
          <p:cNvGrpSpPr/>
          <p:nvPr/>
        </p:nvGrpSpPr>
        <p:grpSpPr bwMode="auto">
          <a:xfrm>
            <a:off x="1979613" y="3470275"/>
            <a:ext cx="1271587" cy="1379538"/>
            <a:chOff x="0" y="0"/>
            <a:chExt cx="1043" cy="998"/>
          </a:xfrm>
        </p:grpSpPr>
        <p:sp>
          <p:nvSpPr>
            <p:cNvPr id="97311" name="直接连接符 70664"/>
            <p:cNvSpPr>
              <a:spLocks noChangeShapeType="1"/>
            </p:cNvSpPr>
            <p:nvPr/>
          </p:nvSpPr>
          <p:spPr bwMode="auto">
            <a:xfrm flipH="1">
              <a:off x="181" y="181"/>
              <a:ext cx="318" cy="409"/>
            </a:xfrm>
            <a:prstGeom prst="line">
              <a:avLst/>
            </a:prstGeom>
            <a:noFill/>
            <a:ln w="28575">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grpSp>
          <p:nvGrpSpPr>
            <p:cNvPr id="97312" name="组合 70665"/>
            <p:cNvGrpSpPr/>
            <p:nvPr/>
          </p:nvGrpSpPr>
          <p:grpSpPr bwMode="auto">
            <a:xfrm>
              <a:off x="0" y="0"/>
              <a:ext cx="1043" cy="998"/>
              <a:chOff x="0" y="0"/>
              <a:chExt cx="1043" cy="998"/>
            </a:xfrm>
          </p:grpSpPr>
          <p:sp>
            <p:nvSpPr>
              <p:cNvPr id="97313" name="直接连接符 70666"/>
              <p:cNvSpPr>
                <a:spLocks noChangeShapeType="1"/>
              </p:cNvSpPr>
              <p:nvPr/>
            </p:nvSpPr>
            <p:spPr bwMode="auto">
              <a:xfrm>
                <a:off x="499" y="181"/>
                <a:ext cx="0" cy="635"/>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314" name="直接连接符 70667"/>
              <p:cNvSpPr>
                <a:spLocks noChangeShapeType="1"/>
              </p:cNvSpPr>
              <p:nvPr/>
            </p:nvSpPr>
            <p:spPr bwMode="auto">
              <a:xfrm>
                <a:off x="181" y="590"/>
                <a:ext cx="318" cy="226"/>
              </a:xfrm>
              <a:prstGeom prst="line">
                <a:avLst/>
              </a:prstGeom>
              <a:noFill/>
              <a:ln w="28575">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315" name="直接连接符 70668"/>
              <p:cNvSpPr>
                <a:spLocks noChangeShapeType="1"/>
              </p:cNvSpPr>
              <p:nvPr/>
            </p:nvSpPr>
            <p:spPr bwMode="auto">
              <a:xfrm>
                <a:off x="499" y="181"/>
                <a:ext cx="317" cy="409"/>
              </a:xfrm>
              <a:prstGeom prst="line">
                <a:avLst/>
              </a:prstGeom>
              <a:noFill/>
              <a:ln w="28575">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316" name="直接连接符 70669"/>
              <p:cNvSpPr>
                <a:spLocks noChangeShapeType="1"/>
              </p:cNvSpPr>
              <p:nvPr/>
            </p:nvSpPr>
            <p:spPr bwMode="auto">
              <a:xfrm flipH="1">
                <a:off x="499" y="590"/>
                <a:ext cx="317" cy="226"/>
              </a:xfrm>
              <a:prstGeom prst="line">
                <a:avLst/>
              </a:prstGeom>
              <a:noFill/>
              <a:ln w="28575">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317" name="矩形 70670"/>
              <p:cNvSpPr>
                <a:spLocks noChangeArrowheads="1"/>
              </p:cNvSpPr>
              <p:nvPr/>
            </p:nvSpPr>
            <p:spPr bwMode="auto">
              <a:xfrm>
                <a:off x="453" y="0"/>
                <a:ext cx="136"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anose="02020603050405020304" pitchFamily="18" charset="0"/>
                  </a:rPr>
                  <a:t>A</a:t>
                </a:r>
                <a:endParaRPr lang="en-US" altLang="zh-CN" sz="1500" b="1" i="1">
                  <a:latin typeface="Times New Roman" panose="02020603050405020304" pitchFamily="18" charset="0"/>
                </a:endParaRPr>
              </a:p>
            </p:txBody>
          </p:sp>
          <p:sp>
            <p:nvSpPr>
              <p:cNvPr id="97318" name="矩形 70671"/>
              <p:cNvSpPr>
                <a:spLocks noChangeArrowheads="1"/>
              </p:cNvSpPr>
              <p:nvPr/>
            </p:nvSpPr>
            <p:spPr bwMode="auto">
              <a:xfrm>
                <a:off x="0" y="499"/>
                <a:ext cx="18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anose="02020603050405020304" pitchFamily="18" charset="0"/>
                  </a:rPr>
                  <a:t>B</a:t>
                </a:r>
                <a:endParaRPr lang="en-US" altLang="zh-CN" sz="1500" b="1" i="1">
                  <a:latin typeface="Times New Roman" panose="02020603050405020304" pitchFamily="18" charset="0"/>
                </a:endParaRPr>
              </a:p>
            </p:txBody>
          </p:sp>
          <p:sp>
            <p:nvSpPr>
              <p:cNvPr id="97319" name="矩形 70672"/>
              <p:cNvSpPr>
                <a:spLocks noChangeArrowheads="1"/>
              </p:cNvSpPr>
              <p:nvPr/>
            </p:nvSpPr>
            <p:spPr bwMode="auto">
              <a:xfrm>
                <a:off x="408" y="816"/>
                <a:ext cx="182"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anose="02020603050405020304" pitchFamily="18" charset="0"/>
                  </a:rPr>
                  <a:t>C</a:t>
                </a:r>
                <a:endParaRPr lang="en-US" altLang="zh-CN" sz="1500" b="1" i="1">
                  <a:latin typeface="Times New Roman" panose="02020603050405020304" pitchFamily="18" charset="0"/>
                </a:endParaRPr>
              </a:p>
            </p:txBody>
          </p:sp>
          <p:sp>
            <p:nvSpPr>
              <p:cNvPr id="97320" name="矩形 70673"/>
              <p:cNvSpPr>
                <a:spLocks noChangeArrowheads="1"/>
              </p:cNvSpPr>
              <p:nvPr/>
            </p:nvSpPr>
            <p:spPr bwMode="auto">
              <a:xfrm>
                <a:off x="862" y="499"/>
                <a:ext cx="18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anose="02020603050405020304" pitchFamily="18" charset="0"/>
                  </a:rPr>
                  <a:t>D</a:t>
                </a:r>
                <a:endParaRPr lang="en-US" altLang="zh-CN" sz="1500" b="1" i="1">
                  <a:latin typeface="Times New Roman" panose="02020603050405020304" pitchFamily="18" charset="0"/>
                </a:endParaRPr>
              </a:p>
            </p:txBody>
          </p:sp>
        </p:grpSp>
      </p:grpSp>
      <p:grpSp>
        <p:nvGrpSpPr>
          <p:cNvPr id="4" name="组合 70674"/>
          <p:cNvGrpSpPr/>
          <p:nvPr/>
        </p:nvGrpSpPr>
        <p:grpSpPr bwMode="auto">
          <a:xfrm>
            <a:off x="3924300" y="3505200"/>
            <a:ext cx="1087438" cy="1341438"/>
            <a:chOff x="0" y="0"/>
            <a:chExt cx="1088" cy="1134"/>
          </a:xfrm>
        </p:grpSpPr>
        <p:sp>
          <p:nvSpPr>
            <p:cNvPr id="97302" name="直接连接符 70675"/>
            <p:cNvSpPr>
              <a:spLocks noChangeShapeType="1"/>
            </p:cNvSpPr>
            <p:nvPr/>
          </p:nvSpPr>
          <p:spPr bwMode="auto">
            <a:xfrm>
              <a:off x="544" y="227"/>
              <a:ext cx="0" cy="726"/>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303" name="直接连接符 70676"/>
            <p:cNvSpPr>
              <a:spLocks noChangeShapeType="1"/>
            </p:cNvSpPr>
            <p:nvPr/>
          </p:nvSpPr>
          <p:spPr bwMode="auto">
            <a:xfrm flipH="1">
              <a:off x="227" y="227"/>
              <a:ext cx="317" cy="454"/>
            </a:xfrm>
            <a:prstGeom prst="line">
              <a:avLst/>
            </a:prstGeom>
            <a:noFill/>
            <a:ln w="28575">
              <a:solidFill>
                <a:srgbClr val="008000"/>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304" name="直接连接符 70677"/>
            <p:cNvSpPr>
              <a:spLocks noChangeShapeType="1"/>
            </p:cNvSpPr>
            <p:nvPr/>
          </p:nvSpPr>
          <p:spPr bwMode="auto">
            <a:xfrm>
              <a:off x="227" y="681"/>
              <a:ext cx="317" cy="272"/>
            </a:xfrm>
            <a:prstGeom prst="line">
              <a:avLst/>
            </a:prstGeom>
            <a:noFill/>
            <a:ln w="28575">
              <a:solidFill>
                <a:srgbClr val="008000"/>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305" name="直接连接符 70678"/>
            <p:cNvSpPr>
              <a:spLocks noChangeShapeType="1"/>
            </p:cNvSpPr>
            <p:nvPr/>
          </p:nvSpPr>
          <p:spPr bwMode="auto">
            <a:xfrm flipV="1">
              <a:off x="544" y="499"/>
              <a:ext cx="318" cy="454"/>
            </a:xfrm>
            <a:prstGeom prst="line">
              <a:avLst/>
            </a:prstGeom>
            <a:noFill/>
            <a:ln w="28575">
              <a:solidFill>
                <a:srgbClr val="008000"/>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306" name="直接连接符 70679"/>
            <p:cNvSpPr>
              <a:spLocks noChangeShapeType="1"/>
            </p:cNvSpPr>
            <p:nvPr/>
          </p:nvSpPr>
          <p:spPr bwMode="auto">
            <a:xfrm flipH="1" flipV="1">
              <a:off x="544" y="227"/>
              <a:ext cx="318" cy="272"/>
            </a:xfrm>
            <a:prstGeom prst="line">
              <a:avLst/>
            </a:prstGeom>
            <a:noFill/>
            <a:ln w="28575">
              <a:solidFill>
                <a:srgbClr val="008000"/>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307" name="矩形 70680"/>
            <p:cNvSpPr>
              <a:spLocks noChangeArrowheads="1"/>
            </p:cNvSpPr>
            <p:nvPr/>
          </p:nvSpPr>
          <p:spPr bwMode="auto">
            <a:xfrm>
              <a:off x="454" y="0"/>
              <a:ext cx="18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dirty="0">
                  <a:latin typeface="Times New Roman" panose="02020603050405020304" pitchFamily="18" charset="0"/>
                </a:rPr>
                <a:t>A</a:t>
              </a:r>
              <a:endParaRPr lang="en-US" altLang="zh-CN" sz="1500" b="1" i="1" dirty="0">
                <a:latin typeface="Times New Roman" panose="02020603050405020304" pitchFamily="18" charset="0"/>
              </a:endParaRPr>
            </a:p>
          </p:txBody>
        </p:sp>
        <p:sp>
          <p:nvSpPr>
            <p:cNvPr id="97308" name="矩形 70681"/>
            <p:cNvSpPr>
              <a:spLocks noChangeArrowheads="1"/>
            </p:cNvSpPr>
            <p:nvPr/>
          </p:nvSpPr>
          <p:spPr bwMode="auto">
            <a:xfrm>
              <a:off x="0" y="545"/>
              <a:ext cx="226"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anose="02020603050405020304" pitchFamily="18" charset="0"/>
                </a:rPr>
                <a:t>B</a:t>
              </a:r>
              <a:endParaRPr lang="en-US" altLang="zh-CN" sz="1500" b="1" i="1">
                <a:latin typeface="Times New Roman" panose="02020603050405020304" pitchFamily="18" charset="0"/>
              </a:endParaRPr>
            </a:p>
          </p:txBody>
        </p:sp>
        <p:sp>
          <p:nvSpPr>
            <p:cNvPr id="97309" name="矩形 70682"/>
            <p:cNvSpPr>
              <a:spLocks noChangeArrowheads="1"/>
            </p:cNvSpPr>
            <p:nvPr/>
          </p:nvSpPr>
          <p:spPr bwMode="auto">
            <a:xfrm>
              <a:off x="454" y="953"/>
              <a:ext cx="136"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anose="02020603050405020304" pitchFamily="18" charset="0"/>
                </a:rPr>
                <a:t>C</a:t>
              </a:r>
              <a:endParaRPr lang="en-US" altLang="zh-CN" sz="1500" b="1" i="1">
                <a:latin typeface="Times New Roman" panose="02020603050405020304" pitchFamily="18" charset="0"/>
              </a:endParaRPr>
            </a:p>
          </p:txBody>
        </p:sp>
        <p:sp>
          <p:nvSpPr>
            <p:cNvPr id="97310" name="矩形 70683"/>
            <p:cNvSpPr>
              <a:spLocks noChangeArrowheads="1"/>
            </p:cNvSpPr>
            <p:nvPr/>
          </p:nvSpPr>
          <p:spPr bwMode="auto">
            <a:xfrm>
              <a:off x="907" y="363"/>
              <a:ext cx="181"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anose="02020603050405020304" pitchFamily="18" charset="0"/>
                </a:rPr>
                <a:t>D</a:t>
              </a:r>
              <a:endParaRPr lang="en-US" altLang="zh-CN" sz="1500" b="1" i="1">
                <a:latin typeface="Times New Roman" panose="02020603050405020304" pitchFamily="18" charset="0"/>
              </a:endParaRPr>
            </a:p>
          </p:txBody>
        </p:sp>
      </p:grpSp>
      <p:grpSp>
        <p:nvGrpSpPr>
          <p:cNvPr id="5" name="组合 70684"/>
          <p:cNvGrpSpPr/>
          <p:nvPr/>
        </p:nvGrpSpPr>
        <p:grpSpPr bwMode="auto">
          <a:xfrm>
            <a:off x="5651500" y="3887788"/>
            <a:ext cx="1408113" cy="825500"/>
            <a:chOff x="0" y="0"/>
            <a:chExt cx="1406" cy="951"/>
          </a:xfrm>
        </p:grpSpPr>
        <p:sp>
          <p:nvSpPr>
            <p:cNvPr id="97293" name="直接连接符 70685"/>
            <p:cNvSpPr>
              <a:spLocks noChangeShapeType="1"/>
            </p:cNvSpPr>
            <p:nvPr/>
          </p:nvSpPr>
          <p:spPr bwMode="auto">
            <a:xfrm>
              <a:off x="182" y="771"/>
              <a:ext cx="1043"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294" name="直接连接符 70686"/>
            <p:cNvSpPr>
              <a:spLocks noChangeShapeType="1"/>
            </p:cNvSpPr>
            <p:nvPr/>
          </p:nvSpPr>
          <p:spPr bwMode="auto">
            <a:xfrm flipV="1">
              <a:off x="182" y="226"/>
              <a:ext cx="272" cy="545"/>
            </a:xfrm>
            <a:prstGeom prst="line">
              <a:avLst/>
            </a:prstGeom>
            <a:noFill/>
            <a:ln w="28575">
              <a:solidFill>
                <a:srgbClr val="993366"/>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295" name="直接连接符 70687"/>
            <p:cNvSpPr>
              <a:spLocks noChangeShapeType="1"/>
            </p:cNvSpPr>
            <p:nvPr/>
          </p:nvSpPr>
          <p:spPr bwMode="auto">
            <a:xfrm>
              <a:off x="454" y="226"/>
              <a:ext cx="771" cy="545"/>
            </a:xfrm>
            <a:prstGeom prst="line">
              <a:avLst/>
            </a:prstGeom>
            <a:noFill/>
            <a:ln w="28575">
              <a:solidFill>
                <a:srgbClr val="800000"/>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296" name="直接连接符 70688"/>
            <p:cNvSpPr>
              <a:spLocks noChangeShapeType="1"/>
            </p:cNvSpPr>
            <p:nvPr/>
          </p:nvSpPr>
          <p:spPr bwMode="auto">
            <a:xfrm>
              <a:off x="953" y="226"/>
              <a:ext cx="272" cy="545"/>
            </a:xfrm>
            <a:prstGeom prst="line">
              <a:avLst/>
            </a:prstGeom>
            <a:noFill/>
            <a:ln w="28575">
              <a:solidFill>
                <a:srgbClr val="800080"/>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297" name="直接连接符 70689"/>
            <p:cNvSpPr>
              <a:spLocks noChangeShapeType="1"/>
            </p:cNvSpPr>
            <p:nvPr/>
          </p:nvSpPr>
          <p:spPr bwMode="auto">
            <a:xfrm flipH="1">
              <a:off x="182" y="226"/>
              <a:ext cx="771" cy="545"/>
            </a:xfrm>
            <a:prstGeom prst="line">
              <a:avLst/>
            </a:prstGeom>
            <a:noFill/>
            <a:ln w="28575">
              <a:solidFill>
                <a:srgbClr val="800080"/>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97298" name="矩形 70690"/>
            <p:cNvSpPr>
              <a:spLocks noChangeArrowheads="1"/>
            </p:cNvSpPr>
            <p:nvPr/>
          </p:nvSpPr>
          <p:spPr bwMode="auto">
            <a:xfrm>
              <a:off x="318" y="45"/>
              <a:ext cx="181"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anose="02020603050405020304" pitchFamily="18" charset="0"/>
                </a:rPr>
                <a:t>A</a:t>
              </a:r>
              <a:endParaRPr lang="en-US" altLang="zh-CN" sz="1500" b="1" i="1">
                <a:latin typeface="Times New Roman" panose="02020603050405020304" pitchFamily="18" charset="0"/>
              </a:endParaRPr>
            </a:p>
          </p:txBody>
        </p:sp>
        <p:sp>
          <p:nvSpPr>
            <p:cNvPr id="97299" name="矩形 70691"/>
            <p:cNvSpPr>
              <a:spLocks noChangeArrowheads="1"/>
            </p:cNvSpPr>
            <p:nvPr/>
          </p:nvSpPr>
          <p:spPr bwMode="auto">
            <a:xfrm>
              <a:off x="0" y="725"/>
              <a:ext cx="227"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anose="02020603050405020304" pitchFamily="18" charset="0"/>
                </a:rPr>
                <a:t>B</a:t>
              </a:r>
              <a:endParaRPr lang="en-US" altLang="zh-CN" sz="1500" b="1" i="1">
                <a:latin typeface="Times New Roman" panose="02020603050405020304" pitchFamily="18" charset="0"/>
              </a:endParaRPr>
            </a:p>
          </p:txBody>
        </p:sp>
        <p:sp>
          <p:nvSpPr>
            <p:cNvPr id="97300" name="矩形 70692"/>
            <p:cNvSpPr>
              <a:spLocks noChangeArrowheads="1"/>
            </p:cNvSpPr>
            <p:nvPr/>
          </p:nvSpPr>
          <p:spPr bwMode="auto">
            <a:xfrm>
              <a:off x="1225" y="725"/>
              <a:ext cx="181"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anose="02020603050405020304" pitchFamily="18" charset="0"/>
                </a:rPr>
                <a:t>C</a:t>
              </a:r>
              <a:endParaRPr lang="en-US" altLang="zh-CN" sz="1500" b="1" i="1">
                <a:latin typeface="Times New Roman" panose="02020603050405020304" pitchFamily="18" charset="0"/>
              </a:endParaRPr>
            </a:p>
          </p:txBody>
        </p:sp>
        <p:sp>
          <p:nvSpPr>
            <p:cNvPr id="97301" name="矩形 70693"/>
            <p:cNvSpPr>
              <a:spLocks noChangeArrowheads="1"/>
            </p:cNvSpPr>
            <p:nvPr/>
          </p:nvSpPr>
          <p:spPr bwMode="auto">
            <a:xfrm>
              <a:off x="908" y="0"/>
              <a:ext cx="182"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Times New Roman" panose="02020603050405020304" pitchFamily="18" charset="0"/>
                </a:rPr>
                <a:t>D</a:t>
              </a:r>
              <a:endParaRPr lang="en-US" altLang="zh-CN" sz="1500" b="1" i="1">
                <a:latin typeface="Times New Roman" panose="02020603050405020304" pitchFamily="18" charset="0"/>
              </a:endParaRPr>
            </a:p>
          </p:txBody>
        </p:sp>
      </p:grpSp>
      <p:sp>
        <p:nvSpPr>
          <p:cNvPr id="70663" name="文本框 70662"/>
          <p:cNvSpPr txBox="1">
            <a:spLocks noChangeArrowheads="1"/>
          </p:cNvSpPr>
          <p:nvPr/>
        </p:nvSpPr>
        <p:spPr bwMode="auto">
          <a:xfrm>
            <a:off x="850900" y="3007955"/>
            <a:ext cx="22574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indent="-342900" eaLnBrk="1" hangingPunct="1">
              <a:spcBef>
                <a:spcPct val="50000"/>
              </a:spcBef>
              <a:buClr>
                <a:srgbClr val="0000FF"/>
              </a:buClr>
              <a:buFont typeface="Wingdings" panose="05000000000000000000" pitchFamily="2" charset="2"/>
              <a:buChar char="u"/>
            </a:pPr>
            <a:r>
              <a:rPr lang="zh-CN" altLang="en-US" sz="2100" b="1" dirty="0" smtClean="0">
                <a:latin typeface="宋体" panose="02010600030101010101" pitchFamily="2" charset="-122"/>
              </a:rPr>
              <a:t>有</a:t>
            </a:r>
            <a:r>
              <a:rPr lang="zh-CN" altLang="en-US" sz="2100" b="1" dirty="0">
                <a:latin typeface="宋体" panose="02010600030101010101" pitchFamily="2" charset="-122"/>
              </a:rPr>
              <a:t>公共边</a:t>
            </a:r>
            <a:endParaRPr lang="zh-CN" altLang="en-US" sz="2100" b="1" dirty="0">
              <a:latin typeface="宋体" panose="02010600030101010101" pitchFamily="2" charset="-122"/>
            </a:endParaRPr>
          </a:p>
        </p:txBody>
      </p:sp>
      <p:grpSp>
        <p:nvGrpSpPr>
          <p:cNvPr id="41" name="组合 2"/>
          <p:cNvGrpSpPr/>
          <p:nvPr/>
        </p:nvGrpSpPr>
        <p:grpSpPr bwMode="auto">
          <a:xfrm>
            <a:off x="-3350" y="-55999"/>
            <a:ext cx="2006600" cy="477837"/>
            <a:chOff x="123" y="40"/>
            <a:chExt cx="3160" cy="752"/>
          </a:xfrm>
        </p:grpSpPr>
        <p:cxnSp>
          <p:nvCxnSpPr>
            <p:cNvPr id="42"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3"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44"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638714" y="535150"/>
            <a:ext cx="4671472" cy="559769"/>
          </a:xfrm>
          <a:prstGeom prst="rect">
            <a:avLst/>
          </a:prstGeom>
        </p:spPr>
        <p:txBody>
          <a:bodyPr wrap="none">
            <a:spAutoFit/>
          </a:bodyPr>
          <a:lstStyle/>
          <a:p>
            <a:pPr lvl="0">
              <a:lnSpc>
                <a:spcPct val="150000"/>
              </a:lnSpc>
            </a:pPr>
            <a:r>
              <a:rPr lang="zh-CN" altLang="en-US" sz="2400" b="1" dirty="0">
                <a:solidFill>
                  <a:prstClr val="black"/>
                </a:solidFill>
                <a:latin typeface="楷体" panose="02010609060101010101" pitchFamily="49" charset="-122"/>
                <a:ea typeface="楷体" panose="02010609060101010101" pitchFamily="49" charset="-122"/>
              </a:rPr>
              <a:t>寻找对应边、对应角有什么规律</a:t>
            </a:r>
            <a:r>
              <a:rPr lang="en-US" altLang="zh-CN" sz="2400" b="1" dirty="0">
                <a:solidFill>
                  <a:prstClr val="black"/>
                </a:solidFill>
                <a:latin typeface="楷体" panose="02010609060101010101" pitchFamily="49" charset="-122"/>
                <a:ea typeface="楷体" panose="02010609060101010101" pitchFamily="49" charset="-122"/>
              </a:rPr>
              <a:t>?</a:t>
            </a:r>
            <a:endParaRPr lang="en-US" altLang="zh-CN" sz="2400" b="1" dirty="0">
              <a:solidFill>
                <a:prstClr val="black"/>
              </a:solidFill>
              <a:latin typeface="楷体" panose="02010609060101010101" pitchFamily="49" charset="-122"/>
              <a:ea typeface="楷体"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0663"/>
                                        </p:tgtEl>
                                        <p:attrNameLst>
                                          <p:attrName>style.visibility</p:attrName>
                                        </p:attrNameLst>
                                      </p:cBhvr>
                                      <p:to>
                                        <p:strVal val="visible"/>
                                      </p:to>
                                    </p:set>
                                    <p:animEffect transition="in" filter="wheel(4)">
                                      <p:cBhvr>
                                        <p:cTn id="7" dur="500"/>
                                        <p:tgtEl>
                                          <p:spTgt spid="70663"/>
                                        </p:tgtEl>
                                      </p:cBhvr>
                                    </p:animEffect>
                                  </p:childTnLst>
                                </p:cTn>
                              </p:par>
                            </p:childTnLst>
                          </p:cTn>
                        </p:par>
                        <p:par>
                          <p:cTn id="8" fill="hold">
                            <p:stCondLst>
                              <p:cond delay="500"/>
                            </p:stCondLst>
                            <p:childTnLst>
                              <p:par>
                                <p:cTn id="9" presetID="21"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4)">
                                      <p:cBhvr>
                                        <p:cTn id="11" dur="500"/>
                                        <p:tgtEl>
                                          <p:spTgt spid="2"/>
                                        </p:tgtEl>
                                      </p:cBhvr>
                                    </p:animEffect>
                                  </p:childTnLst>
                                </p:cTn>
                              </p:par>
                            </p:childTnLst>
                          </p:cTn>
                        </p:par>
                        <p:par>
                          <p:cTn id="12" fill="hold">
                            <p:stCondLst>
                              <p:cond delay="1000"/>
                            </p:stCondLst>
                            <p:childTnLst>
                              <p:par>
                                <p:cTn id="13" presetID="21"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4)">
                                      <p:cBhvr>
                                        <p:cTn id="15" dur="500"/>
                                        <p:tgtEl>
                                          <p:spTgt spid="4"/>
                                        </p:tgtEl>
                                      </p:cBhvr>
                                    </p:animEffect>
                                  </p:childTnLst>
                                </p:cTn>
                              </p:par>
                            </p:childTnLst>
                          </p:cTn>
                        </p:par>
                        <p:par>
                          <p:cTn id="16" fill="hold">
                            <p:stCondLst>
                              <p:cond delay="1500"/>
                            </p:stCondLst>
                            <p:childTnLst>
                              <p:par>
                                <p:cTn id="17" presetID="21"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4)">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686" name="矩形 67685"/>
          <p:cNvSpPr>
            <a:spLocks noChangeArrowheads="1"/>
          </p:cNvSpPr>
          <p:nvPr/>
        </p:nvSpPr>
        <p:spPr bwMode="auto">
          <a:xfrm>
            <a:off x="1204420" y="2668588"/>
            <a:ext cx="5582143" cy="414337"/>
          </a:xfrm>
          <a:prstGeom prst="rect">
            <a:avLst/>
          </a:prstGeom>
          <a:solidFill>
            <a:schemeClr val="accent2">
              <a:lumMod val="20000"/>
              <a:lumOff val="80000"/>
            </a:schemeClr>
          </a:solidFill>
          <a:ln>
            <a:noFill/>
          </a:ln>
        </p:spPr>
        <p:txBody>
          <a:bodyPr wrap="square">
            <a:spAutoFit/>
          </a:bodyPr>
          <a:lstStyle/>
          <a:p>
            <a:pPr>
              <a:spcBef>
                <a:spcPct val="50000"/>
              </a:spcBef>
            </a:pPr>
            <a:r>
              <a:rPr lang="en-US" altLang="zh-CN" sz="2000" b="1" dirty="0">
                <a:latin typeface="+mn-lt"/>
              </a:rPr>
              <a:t>1. </a:t>
            </a:r>
            <a:r>
              <a:rPr lang="zh-CN" altLang="en-US" sz="2000" b="1" dirty="0">
                <a:latin typeface="+mn-lt"/>
              </a:rPr>
              <a:t>有公共</a:t>
            </a:r>
            <a:r>
              <a:rPr lang="zh-CN" altLang="en-US" sz="2000" b="1" dirty="0" smtClean="0">
                <a:latin typeface="+mn-lt"/>
              </a:rPr>
              <a:t>边，则</a:t>
            </a:r>
            <a:r>
              <a:rPr lang="zh-CN" altLang="en-US" sz="2000" b="1" dirty="0">
                <a:solidFill>
                  <a:srgbClr val="FF0000"/>
                </a:solidFill>
                <a:latin typeface="+mn-lt"/>
              </a:rPr>
              <a:t>公共边为对应边</a:t>
            </a:r>
            <a:r>
              <a:rPr lang="zh-CN" altLang="en-US" sz="2000" b="1" dirty="0">
                <a:latin typeface="+mn-lt"/>
              </a:rPr>
              <a:t>；</a:t>
            </a:r>
            <a:endParaRPr lang="zh-CN" altLang="en-US" sz="2000" b="1" dirty="0">
              <a:latin typeface="+mn-lt"/>
            </a:endParaRPr>
          </a:p>
        </p:txBody>
      </p:sp>
      <p:sp>
        <p:nvSpPr>
          <p:cNvPr id="67687" name="矩形 67686"/>
          <p:cNvSpPr>
            <a:spLocks noChangeArrowheads="1"/>
          </p:cNvSpPr>
          <p:nvPr/>
        </p:nvSpPr>
        <p:spPr bwMode="auto">
          <a:xfrm>
            <a:off x="1204420" y="3144838"/>
            <a:ext cx="6725143" cy="400110"/>
          </a:xfrm>
          <a:prstGeom prst="rect">
            <a:avLst/>
          </a:prstGeom>
          <a:solidFill>
            <a:schemeClr val="accent2">
              <a:lumMod val="20000"/>
              <a:lumOff val="80000"/>
            </a:schemeClr>
          </a:solidFill>
          <a:ln>
            <a:noFill/>
          </a:ln>
        </p:spPr>
        <p:txBody>
          <a:bodyPr wrap="square">
            <a:spAutoFit/>
          </a:bodyPr>
          <a:lstStyle/>
          <a:p>
            <a:pPr>
              <a:spcBef>
                <a:spcPct val="50000"/>
              </a:spcBef>
            </a:pPr>
            <a:r>
              <a:rPr lang="en-US" altLang="zh-CN" sz="2000" b="1" dirty="0">
                <a:latin typeface="+mn-lt"/>
              </a:rPr>
              <a:t>2. </a:t>
            </a:r>
            <a:r>
              <a:rPr lang="zh-CN" altLang="en-US" sz="2000" b="1" dirty="0">
                <a:latin typeface="+mn-lt"/>
              </a:rPr>
              <a:t>有公共角（对顶角</a:t>
            </a:r>
            <a:r>
              <a:rPr lang="zh-CN" altLang="en-US" sz="2000" b="1" dirty="0" smtClean="0">
                <a:latin typeface="+mn-lt"/>
              </a:rPr>
              <a:t>），则</a:t>
            </a:r>
            <a:r>
              <a:rPr lang="zh-CN" altLang="en-US" sz="2000" b="1" dirty="0">
                <a:solidFill>
                  <a:srgbClr val="FF0000"/>
                </a:solidFill>
                <a:latin typeface="+mn-lt"/>
              </a:rPr>
              <a:t>公共</a:t>
            </a:r>
            <a:r>
              <a:rPr lang="zh-CN" altLang="en-US" sz="2000" b="1" dirty="0" smtClean="0">
                <a:solidFill>
                  <a:srgbClr val="FF0000"/>
                </a:solidFill>
                <a:latin typeface="+mn-lt"/>
              </a:rPr>
              <a:t>角（</a:t>
            </a:r>
            <a:r>
              <a:rPr lang="zh-CN" altLang="en-US" sz="2000" b="1" dirty="0">
                <a:solidFill>
                  <a:srgbClr val="FF0000"/>
                </a:solidFill>
              </a:rPr>
              <a:t>对顶角</a:t>
            </a:r>
            <a:r>
              <a:rPr lang="zh-CN" altLang="en-US" sz="2000" b="1" dirty="0" smtClean="0">
                <a:solidFill>
                  <a:srgbClr val="FF0000"/>
                </a:solidFill>
                <a:latin typeface="+mn-lt"/>
              </a:rPr>
              <a:t>）为</a:t>
            </a:r>
            <a:r>
              <a:rPr lang="zh-CN" altLang="en-US" sz="2000" b="1" dirty="0">
                <a:solidFill>
                  <a:srgbClr val="FF0000"/>
                </a:solidFill>
                <a:latin typeface="+mn-lt"/>
              </a:rPr>
              <a:t>对应角</a:t>
            </a:r>
            <a:r>
              <a:rPr lang="zh-CN" altLang="en-US" sz="2000" b="1" dirty="0">
                <a:latin typeface="+mn-lt"/>
              </a:rPr>
              <a:t>；</a:t>
            </a:r>
            <a:endParaRPr lang="zh-CN" altLang="en-US" sz="2000" b="1" dirty="0">
              <a:latin typeface="+mn-lt"/>
            </a:endParaRPr>
          </a:p>
        </p:txBody>
      </p:sp>
      <p:sp>
        <p:nvSpPr>
          <p:cNvPr id="67688" name="矩形 67687"/>
          <p:cNvSpPr>
            <a:spLocks noChangeArrowheads="1"/>
          </p:cNvSpPr>
          <p:nvPr/>
        </p:nvSpPr>
        <p:spPr bwMode="auto">
          <a:xfrm>
            <a:off x="1204420" y="3624263"/>
            <a:ext cx="6499718" cy="830997"/>
          </a:xfrm>
          <a:prstGeom prst="rect">
            <a:avLst/>
          </a:prstGeom>
          <a:solidFill>
            <a:schemeClr val="accent2">
              <a:lumMod val="20000"/>
              <a:lumOff val="80000"/>
            </a:schemeClr>
          </a:solidFill>
          <a:ln>
            <a:noFill/>
          </a:ln>
        </p:spPr>
        <p:txBody>
          <a:bodyPr wrap="square">
            <a:spAutoFit/>
          </a:bodyPr>
          <a:lstStyle/>
          <a:p>
            <a:pPr>
              <a:lnSpc>
                <a:spcPct val="120000"/>
              </a:lnSpc>
            </a:pPr>
            <a:r>
              <a:rPr lang="en-US" altLang="zh-CN" sz="2000" b="1" dirty="0">
                <a:latin typeface="+mn-lt"/>
              </a:rPr>
              <a:t>3.</a:t>
            </a:r>
            <a:r>
              <a:rPr lang="zh-CN" altLang="en-US" sz="2000" b="1" dirty="0">
                <a:latin typeface="+mn-lt"/>
              </a:rPr>
              <a:t>最大边与最大边（最小边与最小边）为对应边；</a:t>
            </a:r>
            <a:endParaRPr lang="zh-CN" altLang="en-US" sz="2000" b="1" dirty="0">
              <a:latin typeface="+mn-lt"/>
            </a:endParaRPr>
          </a:p>
          <a:p>
            <a:pPr>
              <a:lnSpc>
                <a:spcPct val="120000"/>
              </a:lnSpc>
            </a:pPr>
            <a:r>
              <a:rPr lang="zh-CN" altLang="en-US" sz="2000" b="1" dirty="0">
                <a:latin typeface="+mn-lt"/>
              </a:rPr>
              <a:t>   最大角与最大角（最小角与最小角）为对应角；</a:t>
            </a:r>
            <a:endParaRPr lang="zh-CN" altLang="en-US" sz="2000" b="1" dirty="0">
              <a:latin typeface="+mn-lt"/>
            </a:endParaRPr>
          </a:p>
        </p:txBody>
      </p:sp>
      <p:sp>
        <p:nvSpPr>
          <p:cNvPr id="67689" name="矩形 67688"/>
          <p:cNvSpPr>
            <a:spLocks noChangeArrowheads="1"/>
          </p:cNvSpPr>
          <p:nvPr/>
        </p:nvSpPr>
        <p:spPr bwMode="auto">
          <a:xfrm>
            <a:off x="1204420" y="4510088"/>
            <a:ext cx="6437805" cy="400110"/>
          </a:xfrm>
          <a:prstGeom prst="rect">
            <a:avLst/>
          </a:prstGeom>
          <a:solidFill>
            <a:schemeClr val="accent2">
              <a:lumMod val="20000"/>
              <a:lumOff val="80000"/>
            </a:schemeClr>
          </a:solidFill>
          <a:ln>
            <a:noFill/>
          </a:ln>
        </p:spPr>
        <p:txBody>
          <a:bodyPr wrap="square">
            <a:spAutoFit/>
          </a:bodyPr>
          <a:lstStyle/>
          <a:p>
            <a:r>
              <a:rPr lang="en-US" altLang="zh-CN" sz="2000" b="1" dirty="0">
                <a:latin typeface="+mn-lt"/>
              </a:rPr>
              <a:t>4. </a:t>
            </a:r>
            <a:r>
              <a:rPr lang="zh-CN" altLang="en-US" sz="2000" b="1" dirty="0">
                <a:solidFill>
                  <a:srgbClr val="FF0000"/>
                </a:solidFill>
                <a:latin typeface="+mn-lt"/>
              </a:rPr>
              <a:t>对应角的对边</a:t>
            </a:r>
            <a:r>
              <a:rPr lang="zh-CN" altLang="en-US" sz="2000" b="1" dirty="0">
                <a:latin typeface="+mn-lt"/>
              </a:rPr>
              <a:t>为对应边；</a:t>
            </a:r>
            <a:r>
              <a:rPr lang="zh-CN" altLang="en-US" sz="2000" b="1" dirty="0">
                <a:solidFill>
                  <a:srgbClr val="FF0000"/>
                </a:solidFill>
                <a:latin typeface="+mn-lt"/>
              </a:rPr>
              <a:t>对应边的对角</a:t>
            </a:r>
            <a:r>
              <a:rPr lang="zh-CN" altLang="en-US" sz="2000" b="1" dirty="0">
                <a:latin typeface="+mn-lt"/>
              </a:rPr>
              <a:t>为对应角</a:t>
            </a:r>
            <a:r>
              <a:rPr lang="en-US" altLang="zh-CN" sz="2000" b="1" dirty="0">
                <a:latin typeface="+mn-lt"/>
              </a:rPr>
              <a:t>.</a:t>
            </a:r>
            <a:endParaRPr lang="en-US" altLang="zh-CN" sz="2000" b="1" dirty="0">
              <a:latin typeface="+mn-lt"/>
            </a:endParaRPr>
          </a:p>
        </p:txBody>
      </p:sp>
      <p:grpSp>
        <p:nvGrpSpPr>
          <p:cNvPr id="2" name="组合 67690"/>
          <p:cNvGrpSpPr/>
          <p:nvPr/>
        </p:nvGrpSpPr>
        <p:grpSpPr bwMode="auto">
          <a:xfrm>
            <a:off x="2435226" y="853747"/>
            <a:ext cx="1133475" cy="1262062"/>
            <a:chOff x="0" y="0"/>
            <a:chExt cx="1451" cy="1769"/>
          </a:xfrm>
        </p:grpSpPr>
        <p:sp>
          <p:nvSpPr>
            <p:cNvPr id="98353" name="直接连接符 67691"/>
            <p:cNvSpPr>
              <a:spLocks noChangeShapeType="1"/>
            </p:cNvSpPr>
            <p:nvPr/>
          </p:nvSpPr>
          <p:spPr bwMode="auto">
            <a:xfrm>
              <a:off x="226" y="589"/>
              <a:ext cx="908" cy="545"/>
            </a:xfrm>
            <a:prstGeom prst="line">
              <a:avLst/>
            </a:prstGeom>
            <a:noFill/>
            <a:ln w="28575">
              <a:solidFill>
                <a:srgbClr val="808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54" name="直接连接符 67692"/>
            <p:cNvSpPr>
              <a:spLocks noChangeShapeType="1"/>
            </p:cNvSpPr>
            <p:nvPr/>
          </p:nvSpPr>
          <p:spPr bwMode="auto">
            <a:xfrm flipH="1">
              <a:off x="136" y="181"/>
              <a:ext cx="1088" cy="1406"/>
            </a:xfrm>
            <a:prstGeom prst="line">
              <a:avLst/>
            </a:prstGeom>
            <a:noFill/>
            <a:ln w="28575">
              <a:solidFill>
                <a:srgbClr val="808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55" name="直接连接符 67693"/>
            <p:cNvSpPr>
              <a:spLocks noChangeShapeType="1"/>
            </p:cNvSpPr>
            <p:nvPr/>
          </p:nvSpPr>
          <p:spPr bwMode="auto">
            <a:xfrm flipH="1">
              <a:off x="136" y="589"/>
              <a:ext cx="90" cy="998"/>
            </a:xfrm>
            <a:prstGeom prst="line">
              <a:avLst/>
            </a:prstGeom>
            <a:noFill/>
            <a:ln w="28575">
              <a:solidFill>
                <a:srgbClr val="808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56" name="直接连接符 67694"/>
            <p:cNvSpPr>
              <a:spLocks noChangeShapeType="1"/>
            </p:cNvSpPr>
            <p:nvPr/>
          </p:nvSpPr>
          <p:spPr bwMode="auto">
            <a:xfrm flipH="1">
              <a:off x="1134" y="181"/>
              <a:ext cx="90" cy="953"/>
            </a:xfrm>
            <a:prstGeom prst="line">
              <a:avLst/>
            </a:prstGeom>
            <a:noFill/>
            <a:ln w="28575">
              <a:solidFill>
                <a:srgbClr val="808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57" name="矩形 67695"/>
            <p:cNvSpPr>
              <a:spLocks noChangeArrowheads="1"/>
            </p:cNvSpPr>
            <p:nvPr/>
          </p:nvSpPr>
          <p:spPr bwMode="auto">
            <a:xfrm>
              <a:off x="45" y="408"/>
              <a:ext cx="181"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dirty="0">
                  <a:latin typeface="+mn-lt"/>
                </a:rPr>
                <a:t>A</a:t>
              </a:r>
              <a:endParaRPr lang="en-US" altLang="zh-CN" sz="1500" b="1" i="1" dirty="0">
                <a:latin typeface="+mn-lt"/>
              </a:endParaRPr>
            </a:p>
          </p:txBody>
        </p:sp>
        <p:sp>
          <p:nvSpPr>
            <p:cNvPr id="98358" name="矩形 67696"/>
            <p:cNvSpPr>
              <a:spLocks noChangeArrowheads="1"/>
            </p:cNvSpPr>
            <p:nvPr/>
          </p:nvSpPr>
          <p:spPr bwMode="auto">
            <a:xfrm>
              <a:off x="0" y="1542"/>
              <a:ext cx="226"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B</a:t>
              </a:r>
              <a:endParaRPr lang="en-US" altLang="zh-CN" sz="1500" b="1" i="1">
                <a:latin typeface="+mn-lt"/>
              </a:endParaRPr>
            </a:p>
          </p:txBody>
        </p:sp>
        <p:sp>
          <p:nvSpPr>
            <p:cNvPr id="98359" name="矩形 67697"/>
            <p:cNvSpPr>
              <a:spLocks noChangeArrowheads="1"/>
            </p:cNvSpPr>
            <p:nvPr/>
          </p:nvSpPr>
          <p:spPr bwMode="auto">
            <a:xfrm>
              <a:off x="998" y="1134"/>
              <a:ext cx="408"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C</a:t>
              </a:r>
              <a:endParaRPr lang="en-US" altLang="zh-CN" sz="1500" b="1" i="1">
                <a:latin typeface="+mn-lt"/>
              </a:endParaRPr>
            </a:p>
          </p:txBody>
        </p:sp>
        <p:sp>
          <p:nvSpPr>
            <p:cNvPr id="98360" name="矩形 67698"/>
            <p:cNvSpPr>
              <a:spLocks noChangeArrowheads="1"/>
            </p:cNvSpPr>
            <p:nvPr/>
          </p:nvSpPr>
          <p:spPr bwMode="auto">
            <a:xfrm>
              <a:off x="1179" y="0"/>
              <a:ext cx="272"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D</a:t>
              </a:r>
              <a:endParaRPr lang="en-US" altLang="zh-CN" sz="1500" b="1" i="1">
                <a:latin typeface="+mn-lt"/>
              </a:endParaRPr>
            </a:p>
          </p:txBody>
        </p:sp>
        <p:sp>
          <p:nvSpPr>
            <p:cNvPr id="98361" name="矩形 67699"/>
            <p:cNvSpPr>
              <a:spLocks noChangeArrowheads="1"/>
            </p:cNvSpPr>
            <p:nvPr/>
          </p:nvSpPr>
          <p:spPr bwMode="auto">
            <a:xfrm>
              <a:off x="589" y="635"/>
              <a:ext cx="181"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dirty="0">
                  <a:solidFill>
                    <a:srgbClr val="FF6600"/>
                  </a:solidFill>
                  <a:latin typeface="+mn-lt"/>
                </a:rPr>
                <a:t>O</a:t>
              </a:r>
              <a:endParaRPr lang="en-US" altLang="zh-CN" sz="1500" b="1" i="1" dirty="0">
                <a:solidFill>
                  <a:srgbClr val="FF6600"/>
                </a:solidFill>
                <a:latin typeface="+mn-lt"/>
              </a:endParaRPr>
            </a:p>
          </p:txBody>
        </p:sp>
      </p:grpSp>
      <p:grpSp>
        <p:nvGrpSpPr>
          <p:cNvPr id="3" name="组合 67700"/>
          <p:cNvGrpSpPr/>
          <p:nvPr/>
        </p:nvGrpSpPr>
        <p:grpSpPr bwMode="auto">
          <a:xfrm>
            <a:off x="3973449" y="1064043"/>
            <a:ext cx="1316037" cy="1065212"/>
            <a:chOff x="0" y="0"/>
            <a:chExt cx="1315" cy="1225"/>
          </a:xfrm>
        </p:grpSpPr>
        <p:sp>
          <p:nvSpPr>
            <p:cNvPr id="98343" name="直接连接符 67701"/>
            <p:cNvSpPr>
              <a:spLocks noChangeShapeType="1"/>
            </p:cNvSpPr>
            <p:nvPr/>
          </p:nvSpPr>
          <p:spPr bwMode="auto">
            <a:xfrm flipH="1">
              <a:off x="90" y="272"/>
              <a:ext cx="817" cy="725"/>
            </a:xfrm>
            <a:prstGeom prst="line">
              <a:avLst/>
            </a:prstGeom>
            <a:noFill/>
            <a:ln w="28575">
              <a:solidFill>
                <a:srgbClr val="0033CC"/>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nvGrpSpPr>
            <p:cNvPr id="98344" name="组合 67702"/>
            <p:cNvGrpSpPr/>
            <p:nvPr/>
          </p:nvGrpSpPr>
          <p:grpSpPr bwMode="auto">
            <a:xfrm>
              <a:off x="0" y="0"/>
              <a:ext cx="1315" cy="1225"/>
              <a:chOff x="0" y="0"/>
              <a:chExt cx="1315" cy="1225"/>
            </a:xfrm>
          </p:grpSpPr>
          <p:sp>
            <p:nvSpPr>
              <p:cNvPr id="98345" name="直接连接符 67703"/>
              <p:cNvSpPr>
                <a:spLocks noChangeShapeType="1"/>
              </p:cNvSpPr>
              <p:nvPr/>
            </p:nvSpPr>
            <p:spPr bwMode="auto">
              <a:xfrm flipV="1">
                <a:off x="90" y="272"/>
                <a:ext cx="272" cy="725"/>
              </a:xfrm>
              <a:prstGeom prst="line">
                <a:avLst/>
              </a:prstGeom>
              <a:noFill/>
              <a:ln w="28575">
                <a:solidFill>
                  <a:srgbClr val="0033CC"/>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46" name="直接连接符 67704"/>
              <p:cNvSpPr>
                <a:spLocks noChangeShapeType="1"/>
              </p:cNvSpPr>
              <p:nvPr/>
            </p:nvSpPr>
            <p:spPr bwMode="auto">
              <a:xfrm>
                <a:off x="362" y="272"/>
                <a:ext cx="726" cy="725"/>
              </a:xfrm>
              <a:prstGeom prst="line">
                <a:avLst/>
              </a:prstGeom>
              <a:noFill/>
              <a:ln w="28575">
                <a:solidFill>
                  <a:srgbClr val="0033CC"/>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47" name="直接连接符 67705"/>
              <p:cNvSpPr>
                <a:spLocks noChangeShapeType="1"/>
              </p:cNvSpPr>
              <p:nvPr/>
            </p:nvSpPr>
            <p:spPr bwMode="auto">
              <a:xfrm>
                <a:off x="907" y="272"/>
                <a:ext cx="181" cy="725"/>
              </a:xfrm>
              <a:prstGeom prst="line">
                <a:avLst/>
              </a:prstGeom>
              <a:noFill/>
              <a:ln w="28575">
                <a:solidFill>
                  <a:srgbClr val="0033CC"/>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48" name="矩形 67706"/>
              <p:cNvSpPr>
                <a:spLocks noChangeArrowheads="1"/>
              </p:cNvSpPr>
              <p:nvPr/>
            </p:nvSpPr>
            <p:spPr bwMode="auto">
              <a:xfrm>
                <a:off x="136" y="45"/>
                <a:ext cx="363"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A</a:t>
                </a:r>
                <a:endParaRPr lang="en-US" altLang="zh-CN" sz="1500" b="1" i="1">
                  <a:latin typeface="+mn-lt"/>
                </a:endParaRPr>
              </a:p>
            </p:txBody>
          </p:sp>
          <p:sp>
            <p:nvSpPr>
              <p:cNvPr id="98349" name="矩形 67707"/>
              <p:cNvSpPr>
                <a:spLocks noChangeArrowheads="1"/>
              </p:cNvSpPr>
              <p:nvPr/>
            </p:nvSpPr>
            <p:spPr bwMode="auto">
              <a:xfrm>
                <a:off x="0" y="907"/>
                <a:ext cx="272"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B</a:t>
                </a:r>
                <a:endParaRPr lang="en-US" altLang="zh-CN" sz="1500" b="1" i="1">
                  <a:latin typeface="+mn-lt"/>
                </a:endParaRPr>
              </a:p>
            </p:txBody>
          </p:sp>
          <p:sp>
            <p:nvSpPr>
              <p:cNvPr id="98350" name="矩形 67708"/>
              <p:cNvSpPr>
                <a:spLocks noChangeArrowheads="1"/>
              </p:cNvSpPr>
              <p:nvPr/>
            </p:nvSpPr>
            <p:spPr bwMode="auto">
              <a:xfrm>
                <a:off x="952" y="907"/>
                <a:ext cx="363"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C</a:t>
                </a:r>
                <a:endParaRPr lang="en-US" altLang="zh-CN" sz="1500" b="1" i="1">
                  <a:latin typeface="+mn-lt"/>
                </a:endParaRPr>
              </a:p>
            </p:txBody>
          </p:sp>
          <p:sp>
            <p:nvSpPr>
              <p:cNvPr id="98351" name="矩形 67709"/>
              <p:cNvSpPr>
                <a:spLocks noChangeArrowheads="1"/>
              </p:cNvSpPr>
              <p:nvPr/>
            </p:nvSpPr>
            <p:spPr bwMode="auto">
              <a:xfrm>
                <a:off x="725" y="0"/>
                <a:ext cx="408"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D</a:t>
                </a:r>
                <a:endParaRPr lang="en-US" altLang="zh-CN" sz="1500" b="1" i="1">
                  <a:latin typeface="+mn-lt"/>
                </a:endParaRPr>
              </a:p>
            </p:txBody>
          </p:sp>
          <p:sp>
            <p:nvSpPr>
              <p:cNvPr id="98352" name="矩形 67710"/>
              <p:cNvSpPr>
                <a:spLocks noChangeArrowheads="1"/>
              </p:cNvSpPr>
              <p:nvPr/>
            </p:nvSpPr>
            <p:spPr bwMode="auto">
              <a:xfrm>
                <a:off x="544" y="544"/>
                <a:ext cx="227"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solidFill>
                      <a:srgbClr val="FF6600"/>
                    </a:solidFill>
                    <a:latin typeface="+mn-lt"/>
                  </a:rPr>
                  <a:t>O</a:t>
                </a:r>
                <a:endParaRPr lang="en-US" altLang="zh-CN" sz="1500" b="1" i="1">
                  <a:solidFill>
                    <a:srgbClr val="FF6600"/>
                  </a:solidFill>
                  <a:latin typeface="+mn-lt"/>
                </a:endParaRPr>
              </a:p>
            </p:txBody>
          </p:sp>
        </p:grpSp>
      </p:grpSp>
      <p:grpSp>
        <p:nvGrpSpPr>
          <p:cNvPr id="5" name="组合 67711"/>
          <p:cNvGrpSpPr/>
          <p:nvPr/>
        </p:nvGrpSpPr>
        <p:grpSpPr bwMode="auto">
          <a:xfrm>
            <a:off x="7656555" y="982878"/>
            <a:ext cx="1089025" cy="1103312"/>
            <a:chOff x="0" y="0"/>
            <a:chExt cx="1089" cy="1270"/>
          </a:xfrm>
        </p:grpSpPr>
        <p:sp>
          <p:nvSpPr>
            <p:cNvPr id="98333" name="直接连接符 67712"/>
            <p:cNvSpPr>
              <a:spLocks noChangeShapeType="1"/>
            </p:cNvSpPr>
            <p:nvPr/>
          </p:nvSpPr>
          <p:spPr bwMode="auto">
            <a:xfrm>
              <a:off x="499" y="181"/>
              <a:ext cx="408" cy="817"/>
            </a:xfrm>
            <a:prstGeom prst="line">
              <a:avLst/>
            </a:prstGeom>
            <a:noFill/>
            <a:ln w="28575">
              <a:solidFill>
                <a:srgbClr val="800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nvGrpSpPr>
            <p:cNvPr id="98334" name="组合 67713"/>
            <p:cNvGrpSpPr/>
            <p:nvPr/>
          </p:nvGrpSpPr>
          <p:grpSpPr bwMode="auto">
            <a:xfrm>
              <a:off x="0" y="0"/>
              <a:ext cx="1089" cy="1270"/>
              <a:chOff x="0" y="0"/>
              <a:chExt cx="1089" cy="1270"/>
            </a:xfrm>
          </p:grpSpPr>
          <p:sp>
            <p:nvSpPr>
              <p:cNvPr id="98335" name="直接连接符 67714"/>
              <p:cNvSpPr>
                <a:spLocks noChangeShapeType="1"/>
              </p:cNvSpPr>
              <p:nvPr/>
            </p:nvSpPr>
            <p:spPr bwMode="auto">
              <a:xfrm flipH="1">
                <a:off x="91" y="181"/>
                <a:ext cx="408" cy="863"/>
              </a:xfrm>
              <a:prstGeom prst="line">
                <a:avLst/>
              </a:prstGeom>
              <a:noFill/>
              <a:ln w="28575">
                <a:solidFill>
                  <a:srgbClr val="800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36" name="直接连接符 67715"/>
              <p:cNvSpPr>
                <a:spLocks noChangeShapeType="1"/>
              </p:cNvSpPr>
              <p:nvPr/>
            </p:nvSpPr>
            <p:spPr bwMode="auto">
              <a:xfrm flipH="1" flipV="1">
                <a:off x="317" y="590"/>
                <a:ext cx="590" cy="408"/>
              </a:xfrm>
              <a:prstGeom prst="line">
                <a:avLst/>
              </a:prstGeom>
              <a:noFill/>
              <a:ln w="28575">
                <a:solidFill>
                  <a:srgbClr val="800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37" name="直接连接符 67716"/>
              <p:cNvSpPr>
                <a:spLocks noChangeShapeType="1"/>
              </p:cNvSpPr>
              <p:nvPr/>
            </p:nvSpPr>
            <p:spPr bwMode="auto">
              <a:xfrm flipV="1">
                <a:off x="91" y="544"/>
                <a:ext cx="589" cy="499"/>
              </a:xfrm>
              <a:prstGeom prst="line">
                <a:avLst/>
              </a:prstGeom>
              <a:noFill/>
              <a:ln w="28575">
                <a:solidFill>
                  <a:srgbClr val="800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38" name="矩形 67717"/>
              <p:cNvSpPr>
                <a:spLocks noChangeArrowheads="1"/>
              </p:cNvSpPr>
              <p:nvPr/>
            </p:nvSpPr>
            <p:spPr bwMode="auto">
              <a:xfrm>
                <a:off x="317" y="0"/>
                <a:ext cx="273" cy="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A</a:t>
                </a:r>
                <a:endParaRPr lang="en-US" altLang="zh-CN" sz="1500" b="1" i="1">
                  <a:latin typeface="+mn-lt"/>
                </a:endParaRPr>
              </a:p>
            </p:txBody>
          </p:sp>
          <p:sp>
            <p:nvSpPr>
              <p:cNvPr id="98339" name="矩形 67718"/>
              <p:cNvSpPr>
                <a:spLocks noChangeArrowheads="1"/>
              </p:cNvSpPr>
              <p:nvPr/>
            </p:nvSpPr>
            <p:spPr bwMode="auto">
              <a:xfrm>
                <a:off x="0" y="953"/>
                <a:ext cx="227"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B</a:t>
                </a:r>
                <a:endParaRPr lang="en-US" altLang="zh-CN" sz="1500" b="1" i="1">
                  <a:latin typeface="+mn-lt"/>
                </a:endParaRPr>
              </a:p>
            </p:txBody>
          </p:sp>
          <p:sp>
            <p:nvSpPr>
              <p:cNvPr id="98340" name="矩形 67719"/>
              <p:cNvSpPr>
                <a:spLocks noChangeArrowheads="1"/>
              </p:cNvSpPr>
              <p:nvPr/>
            </p:nvSpPr>
            <p:spPr bwMode="auto">
              <a:xfrm>
                <a:off x="862" y="953"/>
                <a:ext cx="227"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C</a:t>
                </a:r>
                <a:endParaRPr lang="en-US" altLang="zh-CN" sz="1500" b="1" i="1">
                  <a:latin typeface="+mn-lt"/>
                </a:endParaRPr>
              </a:p>
            </p:txBody>
          </p:sp>
          <p:sp>
            <p:nvSpPr>
              <p:cNvPr id="98341" name="矩形 67720"/>
              <p:cNvSpPr>
                <a:spLocks noChangeArrowheads="1"/>
              </p:cNvSpPr>
              <p:nvPr/>
            </p:nvSpPr>
            <p:spPr bwMode="auto">
              <a:xfrm>
                <a:off x="726" y="408"/>
                <a:ext cx="181"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dirty="0">
                    <a:latin typeface="+mn-lt"/>
                  </a:rPr>
                  <a:t>D</a:t>
                </a:r>
                <a:endParaRPr lang="en-US" altLang="zh-CN" sz="1500" b="1" i="1" dirty="0">
                  <a:latin typeface="+mn-lt"/>
                </a:endParaRPr>
              </a:p>
            </p:txBody>
          </p:sp>
          <p:sp>
            <p:nvSpPr>
              <p:cNvPr id="98342" name="矩形 67721"/>
              <p:cNvSpPr>
                <a:spLocks noChangeArrowheads="1"/>
              </p:cNvSpPr>
              <p:nvPr/>
            </p:nvSpPr>
            <p:spPr bwMode="auto">
              <a:xfrm>
                <a:off x="45" y="408"/>
                <a:ext cx="18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dirty="0">
                    <a:latin typeface="+mn-lt"/>
                  </a:rPr>
                  <a:t>E</a:t>
                </a:r>
                <a:endParaRPr lang="en-US" altLang="zh-CN" sz="1500" b="1" i="1" dirty="0">
                  <a:latin typeface="+mn-lt"/>
                </a:endParaRPr>
              </a:p>
            </p:txBody>
          </p:sp>
        </p:grpSp>
      </p:grpSp>
      <p:grpSp>
        <p:nvGrpSpPr>
          <p:cNvPr id="7" name="组合 67722"/>
          <p:cNvGrpSpPr/>
          <p:nvPr/>
        </p:nvGrpSpPr>
        <p:grpSpPr bwMode="auto">
          <a:xfrm>
            <a:off x="5759308" y="1111649"/>
            <a:ext cx="1408113" cy="985838"/>
            <a:chOff x="0" y="0"/>
            <a:chExt cx="1406" cy="1134"/>
          </a:xfrm>
        </p:grpSpPr>
        <p:sp>
          <p:nvSpPr>
            <p:cNvPr id="98321" name="直接连接符 67723"/>
            <p:cNvSpPr>
              <a:spLocks noChangeShapeType="1"/>
            </p:cNvSpPr>
            <p:nvPr/>
          </p:nvSpPr>
          <p:spPr bwMode="auto">
            <a:xfrm flipH="1">
              <a:off x="499" y="499"/>
              <a:ext cx="680" cy="453"/>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nvGrpSpPr>
            <p:cNvPr id="98322" name="组合 67724"/>
            <p:cNvGrpSpPr/>
            <p:nvPr/>
          </p:nvGrpSpPr>
          <p:grpSpPr bwMode="auto">
            <a:xfrm>
              <a:off x="0" y="0"/>
              <a:ext cx="1406" cy="1134"/>
              <a:chOff x="0" y="0"/>
              <a:chExt cx="1406" cy="1134"/>
            </a:xfrm>
          </p:grpSpPr>
          <p:sp>
            <p:nvSpPr>
              <p:cNvPr id="98323" name="直接连接符 67725"/>
              <p:cNvSpPr>
                <a:spLocks noChangeShapeType="1"/>
              </p:cNvSpPr>
              <p:nvPr/>
            </p:nvSpPr>
            <p:spPr bwMode="auto">
              <a:xfrm flipH="1">
                <a:off x="136" y="181"/>
                <a:ext cx="499" cy="590"/>
              </a:xfrm>
              <a:prstGeom prst="line">
                <a:avLst/>
              </a:prstGeom>
              <a:noFill/>
              <a:ln w="28575">
                <a:solidFill>
                  <a:srgbClr val="0033CC"/>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24" name="直接连接符 67726"/>
              <p:cNvSpPr>
                <a:spLocks noChangeShapeType="1"/>
              </p:cNvSpPr>
              <p:nvPr/>
            </p:nvSpPr>
            <p:spPr bwMode="auto">
              <a:xfrm>
                <a:off x="635" y="181"/>
                <a:ext cx="272" cy="590"/>
              </a:xfrm>
              <a:prstGeom prst="line">
                <a:avLst/>
              </a:prstGeom>
              <a:noFill/>
              <a:ln w="28575">
                <a:solidFill>
                  <a:srgbClr val="0033CC"/>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25" name="直接连接符 67727"/>
              <p:cNvSpPr>
                <a:spLocks noChangeShapeType="1"/>
              </p:cNvSpPr>
              <p:nvPr/>
            </p:nvSpPr>
            <p:spPr bwMode="auto">
              <a:xfrm flipH="1">
                <a:off x="136" y="771"/>
                <a:ext cx="771" cy="0"/>
              </a:xfrm>
              <a:prstGeom prst="line">
                <a:avLst/>
              </a:prstGeom>
              <a:noFill/>
              <a:ln w="28575">
                <a:solidFill>
                  <a:srgbClr val="0033CC"/>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26" name="直接连接符 67728"/>
              <p:cNvSpPr>
                <a:spLocks noChangeShapeType="1"/>
              </p:cNvSpPr>
              <p:nvPr/>
            </p:nvSpPr>
            <p:spPr bwMode="auto">
              <a:xfrm flipH="1">
                <a:off x="499" y="181"/>
                <a:ext cx="136" cy="771"/>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27" name="直接连接符 67729"/>
              <p:cNvSpPr>
                <a:spLocks noChangeShapeType="1"/>
              </p:cNvSpPr>
              <p:nvPr/>
            </p:nvSpPr>
            <p:spPr bwMode="auto">
              <a:xfrm>
                <a:off x="635" y="181"/>
                <a:ext cx="544" cy="318"/>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98328" name="矩形 67730"/>
              <p:cNvSpPr>
                <a:spLocks noChangeArrowheads="1"/>
              </p:cNvSpPr>
              <p:nvPr/>
            </p:nvSpPr>
            <p:spPr bwMode="auto">
              <a:xfrm>
                <a:off x="589" y="0"/>
                <a:ext cx="1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A</a:t>
                </a:r>
                <a:endParaRPr lang="en-US" altLang="zh-CN" sz="1500" b="1" i="1">
                  <a:latin typeface="+mn-lt"/>
                </a:endParaRPr>
              </a:p>
            </p:txBody>
          </p:sp>
          <p:sp>
            <p:nvSpPr>
              <p:cNvPr id="98329" name="矩形 67731"/>
              <p:cNvSpPr>
                <a:spLocks noChangeArrowheads="1"/>
              </p:cNvSpPr>
              <p:nvPr/>
            </p:nvSpPr>
            <p:spPr bwMode="auto">
              <a:xfrm>
                <a:off x="0" y="680"/>
                <a:ext cx="181"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B</a:t>
                </a:r>
                <a:endParaRPr lang="en-US" altLang="zh-CN" sz="1500" b="1" i="1">
                  <a:latin typeface="+mn-lt"/>
                </a:endParaRPr>
              </a:p>
            </p:txBody>
          </p:sp>
          <p:sp>
            <p:nvSpPr>
              <p:cNvPr id="98330" name="矩形 67732"/>
              <p:cNvSpPr>
                <a:spLocks noChangeArrowheads="1"/>
              </p:cNvSpPr>
              <p:nvPr/>
            </p:nvSpPr>
            <p:spPr bwMode="auto">
              <a:xfrm>
                <a:off x="363" y="1043"/>
                <a:ext cx="136" cy="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D</a:t>
                </a:r>
                <a:endParaRPr lang="en-US" altLang="zh-CN" sz="1500" b="1" i="1">
                  <a:latin typeface="+mn-lt"/>
                </a:endParaRPr>
              </a:p>
            </p:txBody>
          </p:sp>
          <p:sp>
            <p:nvSpPr>
              <p:cNvPr id="98331" name="矩形 67733"/>
              <p:cNvSpPr>
                <a:spLocks noChangeArrowheads="1"/>
              </p:cNvSpPr>
              <p:nvPr/>
            </p:nvSpPr>
            <p:spPr bwMode="auto">
              <a:xfrm>
                <a:off x="862" y="771"/>
                <a:ext cx="227"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C</a:t>
                </a:r>
                <a:endParaRPr lang="en-US" altLang="zh-CN" sz="1500" b="1" i="1">
                  <a:latin typeface="+mn-lt"/>
                </a:endParaRPr>
              </a:p>
            </p:txBody>
          </p:sp>
          <p:sp>
            <p:nvSpPr>
              <p:cNvPr id="98332" name="矩形 67734"/>
              <p:cNvSpPr>
                <a:spLocks noChangeArrowheads="1"/>
              </p:cNvSpPr>
              <p:nvPr/>
            </p:nvSpPr>
            <p:spPr bwMode="auto">
              <a:xfrm>
                <a:off x="1134" y="453"/>
                <a:ext cx="272" cy="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1500" b="1" i="1">
                    <a:latin typeface="+mn-lt"/>
                  </a:rPr>
                  <a:t>E</a:t>
                </a:r>
                <a:endParaRPr lang="en-US" altLang="zh-CN" sz="1500" b="1" i="1">
                  <a:latin typeface="+mn-lt"/>
                </a:endParaRPr>
              </a:p>
            </p:txBody>
          </p:sp>
        </p:grpSp>
      </p:grpSp>
      <p:sp>
        <p:nvSpPr>
          <p:cNvPr id="67737" name="文本框 67736"/>
          <p:cNvSpPr txBox="1">
            <a:spLocks noChangeArrowheads="1"/>
          </p:cNvSpPr>
          <p:nvPr/>
        </p:nvSpPr>
        <p:spPr bwMode="auto">
          <a:xfrm>
            <a:off x="753332" y="490159"/>
            <a:ext cx="219551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342900" indent="-342900" eaLnBrk="1" hangingPunct="1">
              <a:spcBef>
                <a:spcPct val="50000"/>
              </a:spcBef>
              <a:buClr>
                <a:srgbClr val="0000FF"/>
              </a:buClr>
              <a:buFont typeface="Wingdings" panose="05000000000000000000" pitchFamily="2" charset="2"/>
              <a:buChar char="u"/>
            </a:pPr>
            <a:r>
              <a:rPr lang="zh-CN" altLang="en-US" sz="2100" b="1" dirty="0" smtClean="0">
                <a:latin typeface="+mn-lt"/>
              </a:rPr>
              <a:t>有</a:t>
            </a:r>
            <a:r>
              <a:rPr lang="zh-CN" altLang="en-US" sz="2100" b="1" dirty="0">
                <a:latin typeface="+mn-lt"/>
              </a:rPr>
              <a:t>公共点</a:t>
            </a:r>
            <a:endParaRPr lang="en-US" altLang="zh-CN" sz="2100" b="1" dirty="0">
              <a:latin typeface="+mn-lt"/>
            </a:endParaRPr>
          </a:p>
        </p:txBody>
      </p:sp>
      <p:grpSp>
        <p:nvGrpSpPr>
          <p:cNvPr id="58" name="组合 2"/>
          <p:cNvGrpSpPr/>
          <p:nvPr/>
        </p:nvGrpSpPr>
        <p:grpSpPr bwMode="auto">
          <a:xfrm>
            <a:off x="-3350" y="-55999"/>
            <a:ext cx="2006600" cy="477837"/>
            <a:chOff x="123" y="40"/>
            <a:chExt cx="3160" cy="752"/>
          </a:xfrm>
        </p:grpSpPr>
        <p:cxnSp>
          <p:nvCxnSpPr>
            <p:cNvPr id="5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0"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latin typeface="+mn-lt"/>
                </a:rPr>
                <a:t>探究新知</a:t>
              </a:r>
              <a:endParaRPr lang="zh-CN" altLang="en-US" dirty="0">
                <a:latin typeface="+mn-lt"/>
              </a:endParaRPr>
            </a:p>
          </p:txBody>
        </p:sp>
        <p:sp>
          <p:nvSpPr>
            <p:cNvPr id="6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73127" y="850360"/>
            <a:ext cx="1135369" cy="1580371"/>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500"/>
                                        <p:tgtEl>
                                          <p:spTgt spid="2"/>
                                        </p:tgtEl>
                                      </p:cBhvr>
                                    </p:animEffect>
                                  </p:childTnLst>
                                </p:cTn>
                              </p:par>
                            </p:childTnLst>
                          </p:cTn>
                        </p:par>
                        <p:par>
                          <p:cTn id="8" fill="hold">
                            <p:stCondLst>
                              <p:cond delay="500"/>
                            </p:stCondLst>
                            <p:childTnLst>
                              <p:par>
                                <p:cTn id="9" presetID="21"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4)">
                                      <p:cBhvr>
                                        <p:cTn id="11" dur="500"/>
                                        <p:tgtEl>
                                          <p:spTgt spid="3"/>
                                        </p:tgtEl>
                                      </p:cBhvr>
                                    </p:animEffect>
                                  </p:childTnLst>
                                </p:cTn>
                              </p:par>
                            </p:childTnLst>
                          </p:cTn>
                        </p:par>
                        <p:par>
                          <p:cTn id="12" fill="hold">
                            <p:stCondLst>
                              <p:cond delay="1000"/>
                            </p:stCondLst>
                            <p:childTnLst>
                              <p:par>
                                <p:cTn id="13" presetID="21"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4)">
                                      <p:cBhvr>
                                        <p:cTn id="15" dur="500"/>
                                        <p:tgtEl>
                                          <p:spTgt spid="7"/>
                                        </p:tgtEl>
                                      </p:cBhvr>
                                    </p:animEffect>
                                  </p:childTnLst>
                                </p:cTn>
                              </p:par>
                            </p:childTnLst>
                          </p:cTn>
                        </p:par>
                        <p:par>
                          <p:cTn id="16" fill="hold">
                            <p:stCondLst>
                              <p:cond delay="1500"/>
                            </p:stCondLst>
                            <p:childTnLst>
                              <p:par>
                                <p:cTn id="17" presetID="21"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4)">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7686"/>
                                        </p:tgtEl>
                                        <p:attrNameLst>
                                          <p:attrName>style.visibility</p:attrName>
                                        </p:attrNameLst>
                                      </p:cBhvr>
                                      <p:to>
                                        <p:strVal val="visible"/>
                                      </p:to>
                                    </p:set>
                                    <p:animEffect transition="in" filter="wipe(left)">
                                      <p:cBhvr>
                                        <p:cTn id="24" dur="500"/>
                                        <p:tgtEl>
                                          <p:spTgt spid="6768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7687"/>
                                        </p:tgtEl>
                                        <p:attrNameLst>
                                          <p:attrName>style.visibility</p:attrName>
                                        </p:attrNameLst>
                                      </p:cBhvr>
                                      <p:to>
                                        <p:strVal val="visible"/>
                                      </p:to>
                                    </p:set>
                                    <p:animEffect transition="in" filter="wipe(left)">
                                      <p:cBhvr>
                                        <p:cTn id="29" dur="500"/>
                                        <p:tgtEl>
                                          <p:spTgt spid="6768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67688"/>
                                        </p:tgtEl>
                                        <p:attrNameLst>
                                          <p:attrName>style.visibility</p:attrName>
                                        </p:attrNameLst>
                                      </p:cBhvr>
                                      <p:to>
                                        <p:strVal val="visible"/>
                                      </p:to>
                                    </p:set>
                                    <p:animEffect transition="in" filter="wipe(left)">
                                      <p:cBhvr>
                                        <p:cTn id="34" dur="500"/>
                                        <p:tgtEl>
                                          <p:spTgt spid="6768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67689"/>
                                        </p:tgtEl>
                                        <p:attrNameLst>
                                          <p:attrName>style.visibility</p:attrName>
                                        </p:attrNameLst>
                                      </p:cBhvr>
                                      <p:to>
                                        <p:strVal val="visible"/>
                                      </p:to>
                                    </p:set>
                                    <p:animEffect transition="in" filter="wipe(left)">
                                      <p:cBhvr>
                                        <p:cTn id="39" dur="500"/>
                                        <p:tgtEl>
                                          <p:spTgt spid="676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86" grpId="0" bldLvl="0" animBg="1"/>
      <p:bldP spid="67687" grpId="0" bldLvl="0" animBg="1"/>
      <p:bldP spid="67688" grpId="0" bldLvl="0" animBg="1"/>
      <p:bldP spid="6768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9330" name="组合 30"/>
          <p:cNvGrpSpPr/>
          <p:nvPr/>
        </p:nvGrpSpPr>
        <p:grpSpPr bwMode="auto">
          <a:xfrm>
            <a:off x="5630863" y="1195388"/>
            <a:ext cx="1931987" cy="841375"/>
            <a:chOff x="4231" y="7398"/>
            <a:chExt cx="4303" cy="2340"/>
          </a:xfrm>
        </p:grpSpPr>
        <p:sp>
          <p:nvSpPr>
            <p:cNvPr id="99398" name="等腰三角形 14342"/>
            <p:cNvSpPr>
              <a:spLocks noChangeArrowheads="1"/>
            </p:cNvSpPr>
            <p:nvPr/>
          </p:nvSpPr>
          <p:spPr bwMode="auto">
            <a:xfrm>
              <a:off x="4231" y="7398"/>
              <a:ext cx="2982" cy="2339"/>
            </a:xfrm>
            <a:prstGeom prst="triangle">
              <a:avLst>
                <a:gd name="adj" fmla="val 71907"/>
              </a:avLst>
            </a:prstGeom>
            <a:noFill/>
            <a:ln w="38100">
              <a:solidFill>
                <a:srgbClr val="0070C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sp>
          <p:nvSpPr>
            <p:cNvPr id="99399" name="等腰三角形 14342"/>
            <p:cNvSpPr>
              <a:spLocks noChangeArrowheads="1"/>
            </p:cNvSpPr>
            <p:nvPr/>
          </p:nvSpPr>
          <p:spPr bwMode="auto">
            <a:xfrm flipH="1">
              <a:off x="5552" y="7424"/>
              <a:ext cx="2982" cy="2314"/>
            </a:xfrm>
            <a:prstGeom prst="triangle">
              <a:avLst>
                <a:gd name="adj" fmla="val 71907"/>
              </a:avLst>
            </a:prstGeom>
            <a:noFill/>
            <a:ln w="38100">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grpSp>
      <p:grpSp>
        <p:nvGrpSpPr>
          <p:cNvPr id="99331" name="组合 4"/>
          <p:cNvGrpSpPr/>
          <p:nvPr/>
        </p:nvGrpSpPr>
        <p:grpSpPr bwMode="auto">
          <a:xfrm>
            <a:off x="1863666" y="936968"/>
            <a:ext cx="2114550" cy="1560353"/>
            <a:chOff x="465" y="1335"/>
            <a:chExt cx="4440" cy="3277"/>
          </a:xfrm>
        </p:grpSpPr>
        <p:grpSp>
          <p:nvGrpSpPr>
            <p:cNvPr id="99384" name="组合 2"/>
            <p:cNvGrpSpPr/>
            <p:nvPr/>
          </p:nvGrpSpPr>
          <p:grpSpPr bwMode="auto">
            <a:xfrm>
              <a:off x="745" y="1877"/>
              <a:ext cx="3800" cy="1887"/>
              <a:chOff x="754" y="531"/>
              <a:chExt cx="4303" cy="2340"/>
            </a:xfrm>
          </p:grpSpPr>
          <p:sp>
            <p:nvSpPr>
              <p:cNvPr id="99396" name="等腰三角形 14342"/>
              <p:cNvSpPr>
                <a:spLocks noChangeArrowheads="1"/>
              </p:cNvSpPr>
              <p:nvPr/>
            </p:nvSpPr>
            <p:spPr bwMode="auto">
              <a:xfrm>
                <a:off x="754" y="531"/>
                <a:ext cx="2982" cy="2339"/>
              </a:xfrm>
              <a:prstGeom prst="triangle">
                <a:avLst>
                  <a:gd name="adj" fmla="val 71907"/>
                </a:avLst>
              </a:prstGeom>
              <a:noFill/>
              <a:ln w="38100">
                <a:solidFill>
                  <a:srgbClr val="0070C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sz="2100" i="1">
                  <a:latin typeface="+mn-lt"/>
                  <a:ea typeface="楷体" panose="02010609060101010101" pitchFamily="49" charset="-122"/>
                </a:endParaRPr>
              </a:p>
            </p:txBody>
          </p:sp>
          <p:sp>
            <p:nvSpPr>
              <p:cNvPr id="99397" name="等腰三角形 14342"/>
              <p:cNvSpPr>
                <a:spLocks noChangeArrowheads="1"/>
              </p:cNvSpPr>
              <p:nvPr/>
            </p:nvSpPr>
            <p:spPr bwMode="auto">
              <a:xfrm>
                <a:off x="2075" y="557"/>
                <a:ext cx="2982" cy="2314"/>
              </a:xfrm>
              <a:prstGeom prst="triangle">
                <a:avLst>
                  <a:gd name="adj" fmla="val 71907"/>
                </a:avLst>
              </a:prstGeom>
              <a:noFill/>
              <a:ln w="38100">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sz="2100" i="1">
                  <a:latin typeface="+mn-lt"/>
                  <a:ea typeface="楷体" panose="02010609060101010101" pitchFamily="49" charset="-122"/>
                </a:endParaRPr>
              </a:p>
            </p:txBody>
          </p:sp>
        </p:grpSp>
        <p:grpSp>
          <p:nvGrpSpPr>
            <p:cNvPr id="99385" name="组合 14"/>
            <p:cNvGrpSpPr/>
            <p:nvPr/>
          </p:nvGrpSpPr>
          <p:grpSpPr bwMode="auto">
            <a:xfrm>
              <a:off x="465" y="1335"/>
              <a:ext cx="4440" cy="3277"/>
              <a:chOff x="466" y="56"/>
              <a:chExt cx="4441" cy="3279"/>
            </a:xfrm>
          </p:grpSpPr>
          <p:sp>
            <p:nvSpPr>
              <p:cNvPr id="99386" name="文本框 6"/>
              <p:cNvSpPr txBox="1">
                <a:spLocks noChangeArrowheads="1"/>
              </p:cNvSpPr>
              <p:nvPr/>
            </p:nvSpPr>
            <p:spPr bwMode="auto">
              <a:xfrm>
                <a:off x="2014" y="56"/>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dirty="0">
                    <a:latin typeface="+mn-lt"/>
                    <a:ea typeface="楷体" panose="02010609060101010101" pitchFamily="49" charset="-122"/>
                  </a:rPr>
                  <a:t>A</a:t>
                </a:r>
                <a:endParaRPr lang="en-US" altLang="zh-CN" sz="2100" b="1" i="1" dirty="0">
                  <a:latin typeface="+mn-lt"/>
                  <a:ea typeface="楷体" panose="02010609060101010101" pitchFamily="49" charset="-122"/>
                </a:endParaRPr>
              </a:p>
            </p:txBody>
          </p:sp>
          <p:sp>
            <p:nvSpPr>
              <p:cNvPr id="99387" name="文本框 8"/>
              <p:cNvSpPr txBox="1">
                <a:spLocks noChangeArrowheads="1"/>
              </p:cNvSpPr>
              <p:nvPr/>
            </p:nvSpPr>
            <p:spPr bwMode="auto">
              <a:xfrm>
                <a:off x="3911" y="200"/>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D</a:t>
                </a:r>
                <a:endParaRPr lang="en-US" altLang="zh-CN" sz="2100" b="1" i="1">
                  <a:latin typeface="+mn-lt"/>
                  <a:ea typeface="楷体" panose="02010609060101010101" pitchFamily="49" charset="-122"/>
                </a:endParaRPr>
              </a:p>
            </p:txBody>
          </p:sp>
          <p:sp>
            <p:nvSpPr>
              <p:cNvPr id="99388" name="文本框 10"/>
              <p:cNvSpPr txBox="1">
                <a:spLocks noChangeArrowheads="1"/>
              </p:cNvSpPr>
              <p:nvPr/>
            </p:nvSpPr>
            <p:spPr bwMode="auto">
              <a:xfrm>
                <a:off x="4386" y="2465"/>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F</a:t>
                </a:r>
                <a:endParaRPr lang="en-US" altLang="zh-CN" sz="2100" b="1" i="1">
                  <a:latin typeface="+mn-lt"/>
                  <a:ea typeface="楷体" panose="02010609060101010101" pitchFamily="49" charset="-122"/>
                </a:endParaRPr>
              </a:p>
            </p:txBody>
          </p:sp>
          <p:sp>
            <p:nvSpPr>
              <p:cNvPr id="99389" name="文本框 11"/>
              <p:cNvSpPr txBox="1">
                <a:spLocks noChangeArrowheads="1"/>
              </p:cNvSpPr>
              <p:nvPr/>
            </p:nvSpPr>
            <p:spPr bwMode="auto">
              <a:xfrm>
                <a:off x="3184" y="2452"/>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C</a:t>
                </a:r>
                <a:endParaRPr lang="en-US" altLang="zh-CN" sz="2100" b="1" i="1">
                  <a:latin typeface="+mn-lt"/>
                  <a:ea typeface="楷体" panose="02010609060101010101" pitchFamily="49" charset="-122"/>
                </a:endParaRPr>
              </a:p>
            </p:txBody>
          </p:sp>
          <p:sp>
            <p:nvSpPr>
              <p:cNvPr id="99390" name="文本框 12"/>
              <p:cNvSpPr txBox="1">
                <a:spLocks noChangeArrowheads="1"/>
              </p:cNvSpPr>
              <p:nvPr/>
            </p:nvSpPr>
            <p:spPr bwMode="auto">
              <a:xfrm>
                <a:off x="1731" y="2439"/>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E</a:t>
                </a:r>
                <a:endParaRPr lang="en-US" altLang="zh-CN" sz="2100" b="1" i="1">
                  <a:latin typeface="+mn-lt"/>
                  <a:ea typeface="楷体" panose="02010609060101010101" pitchFamily="49" charset="-122"/>
                </a:endParaRPr>
              </a:p>
            </p:txBody>
          </p:sp>
          <p:sp>
            <p:nvSpPr>
              <p:cNvPr id="99391" name="文本框 13"/>
              <p:cNvSpPr txBox="1">
                <a:spLocks noChangeArrowheads="1"/>
              </p:cNvSpPr>
              <p:nvPr/>
            </p:nvSpPr>
            <p:spPr bwMode="auto">
              <a:xfrm>
                <a:off x="466" y="2425"/>
                <a:ext cx="52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B</a:t>
                </a:r>
                <a:endParaRPr lang="en-US" altLang="zh-CN" sz="2100" b="1" i="1">
                  <a:latin typeface="+mn-lt"/>
                  <a:ea typeface="楷体" panose="02010609060101010101" pitchFamily="49" charset="-122"/>
                </a:endParaRPr>
              </a:p>
            </p:txBody>
          </p:sp>
          <p:sp>
            <p:nvSpPr>
              <p:cNvPr id="22" name="弧形 21"/>
              <p:cNvSpPr/>
              <p:nvPr/>
            </p:nvSpPr>
            <p:spPr>
              <a:xfrm rot="2255044">
                <a:off x="1926" y="2198"/>
                <a:ext cx="343" cy="287"/>
              </a:xfrm>
              <a:prstGeom prst="arc">
                <a:avLst/>
              </a:prstGeom>
              <a:ln w="38100" cmpd="sng">
                <a:solidFill>
                  <a:srgbClr val="FF330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sp>
            <p:nvSpPr>
              <p:cNvPr id="99393" name="TextBox 22"/>
              <p:cNvSpPr txBox="1">
                <a:spLocks noChangeArrowheads="1"/>
              </p:cNvSpPr>
              <p:nvPr/>
            </p:nvSpPr>
            <p:spPr bwMode="auto">
              <a:xfrm rot="-180000">
                <a:off x="2220" y="1785"/>
                <a:ext cx="310"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dirty="0">
                    <a:solidFill>
                      <a:srgbClr val="FF0000"/>
                    </a:solidFill>
                    <a:latin typeface="+mn-lt"/>
                  </a:rPr>
                  <a:t>1</a:t>
                </a:r>
                <a:endParaRPr lang="en-US" altLang="zh-CN" sz="2100" b="1" dirty="0">
                  <a:solidFill>
                    <a:srgbClr val="FF0000"/>
                  </a:solidFill>
                  <a:latin typeface="+mn-lt"/>
                </a:endParaRPr>
              </a:p>
            </p:txBody>
          </p:sp>
          <p:sp>
            <p:nvSpPr>
              <p:cNvPr id="99394" name="TextBox 24"/>
              <p:cNvSpPr txBox="1">
                <a:spLocks noChangeArrowheads="1"/>
              </p:cNvSpPr>
              <p:nvPr/>
            </p:nvSpPr>
            <p:spPr bwMode="auto">
              <a:xfrm>
                <a:off x="2678" y="1773"/>
                <a:ext cx="309"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dirty="0">
                    <a:solidFill>
                      <a:srgbClr val="0066FF"/>
                    </a:solidFill>
                    <a:latin typeface="+mn-lt"/>
                  </a:rPr>
                  <a:t>2</a:t>
                </a:r>
                <a:endParaRPr lang="en-US" altLang="zh-CN" sz="2100" b="1" dirty="0">
                  <a:solidFill>
                    <a:srgbClr val="0066FF"/>
                  </a:solidFill>
                  <a:latin typeface="+mn-lt"/>
                </a:endParaRPr>
              </a:p>
            </p:txBody>
          </p:sp>
          <p:sp>
            <p:nvSpPr>
              <p:cNvPr id="24" name="弧形 23"/>
              <p:cNvSpPr/>
              <p:nvPr/>
            </p:nvSpPr>
            <p:spPr>
              <a:xfrm rot="15395205">
                <a:off x="3131" y="2140"/>
                <a:ext cx="417" cy="487"/>
              </a:xfrm>
              <a:prstGeom prst="arc">
                <a:avLst/>
              </a:prstGeom>
              <a:ln w="38100" cmpd="sng">
                <a:solidFill>
                  <a:srgbClr val="0066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i="1"/>
              </a:p>
            </p:txBody>
          </p:sp>
        </p:grpSp>
      </p:grpSp>
      <p:grpSp>
        <p:nvGrpSpPr>
          <p:cNvPr id="99332" name="组合 1"/>
          <p:cNvGrpSpPr/>
          <p:nvPr/>
        </p:nvGrpSpPr>
        <p:grpSpPr bwMode="auto">
          <a:xfrm>
            <a:off x="5000625" y="2798763"/>
            <a:ext cx="2514600" cy="1776412"/>
            <a:chOff x="8810" y="3535"/>
            <a:chExt cx="5280" cy="3731"/>
          </a:xfrm>
        </p:grpSpPr>
        <p:grpSp>
          <p:nvGrpSpPr>
            <p:cNvPr id="99365" name="组合 22"/>
            <p:cNvGrpSpPr/>
            <p:nvPr/>
          </p:nvGrpSpPr>
          <p:grpSpPr bwMode="auto">
            <a:xfrm>
              <a:off x="9090" y="3535"/>
              <a:ext cx="4055" cy="3040"/>
              <a:chOff x="9090" y="2674"/>
              <a:chExt cx="4056" cy="3040"/>
            </a:xfrm>
          </p:grpSpPr>
          <p:sp>
            <p:nvSpPr>
              <p:cNvPr id="99382" name="等腰三角形 14342"/>
              <p:cNvSpPr>
                <a:spLocks noChangeArrowheads="1"/>
              </p:cNvSpPr>
              <p:nvPr/>
            </p:nvSpPr>
            <p:spPr bwMode="auto">
              <a:xfrm>
                <a:off x="9090" y="3908"/>
                <a:ext cx="2899" cy="1807"/>
              </a:xfrm>
              <a:prstGeom prst="triangle">
                <a:avLst>
                  <a:gd name="adj" fmla="val 71907"/>
                </a:avLst>
              </a:prstGeom>
              <a:noFill/>
              <a:ln w="38100">
                <a:solidFill>
                  <a:srgbClr val="0070C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sp>
            <p:nvSpPr>
              <p:cNvPr id="99383" name="等腰三角形 14342"/>
              <p:cNvSpPr>
                <a:spLocks noChangeArrowheads="1"/>
              </p:cNvSpPr>
              <p:nvPr/>
            </p:nvSpPr>
            <p:spPr bwMode="auto">
              <a:xfrm rot="18720000" flipH="1">
                <a:off x="10851" y="3154"/>
                <a:ext cx="2775" cy="1788"/>
              </a:xfrm>
              <a:prstGeom prst="triangle">
                <a:avLst>
                  <a:gd name="adj" fmla="val 71907"/>
                </a:avLst>
              </a:prstGeom>
              <a:noFill/>
              <a:ln w="38100">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grpSp>
        <p:grpSp>
          <p:nvGrpSpPr>
            <p:cNvPr id="99366" name="组合 39"/>
            <p:cNvGrpSpPr/>
            <p:nvPr/>
          </p:nvGrpSpPr>
          <p:grpSpPr bwMode="auto">
            <a:xfrm>
              <a:off x="8810" y="3805"/>
              <a:ext cx="5280" cy="3461"/>
              <a:chOff x="8810" y="2949"/>
              <a:chExt cx="5281" cy="3461"/>
            </a:xfrm>
          </p:grpSpPr>
          <p:sp>
            <p:nvSpPr>
              <p:cNvPr id="99367" name="文本框 15"/>
              <p:cNvSpPr txBox="1">
                <a:spLocks noChangeArrowheads="1"/>
              </p:cNvSpPr>
              <p:nvPr/>
            </p:nvSpPr>
            <p:spPr bwMode="auto">
              <a:xfrm>
                <a:off x="10630" y="3143"/>
                <a:ext cx="94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A</a:t>
                </a:r>
                <a:endParaRPr lang="en-US" altLang="zh-CN" sz="2100" b="1" i="1">
                  <a:latin typeface="+mn-lt"/>
                  <a:ea typeface="楷体" panose="02010609060101010101" pitchFamily="49" charset="-122"/>
                </a:endParaRPr>
              </a:p>
            </p:txBody>
          </p:sp>
          <p:sp>
            <p:nvSpPr>
              <p:cNvPr id="99368" name="文本框 16"/>
              <p:cNvSpPr txBox="1">
                <a:spLocks noChangeArrowheads="1"/>
              </p:cNvSpPr>
              <p:nvPr/>
            </p:nvSpPr>
            <p:spPr bwMode="auto">
              <a:xfrm>
                <a:off x="8810" y="5540"/>
                <a:ext cx="94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B</a:t>
                </a:r>
                <a:endParaRPr lang="en-US" altLang="zh-CN" sz="2100" b="1" i="1">
                  <a:latin typeface="+mn-lt"/>
                  <a:ea typeface="楷体" panose="02010609060101010101" pitchFamily="49" charset="-122"/>
                </a:endParaRPr>
              </a:p>
            </p:txBody>
          </p:sp>
          <p:sp>
            <p:nvSpPr>
              <p:cNvPr id="99369" name="文本框 20"/>
              <p:cNvSpPr txBox="1">
                <a:spLocks noChangeArrowheads="1"/>
              </p:cNvSpPr>
              <p:nvPr/>
            </p:nvSpPr>
            <p:spPr bwMode="auto">
              <a:xfrm>
                <a:off x="13150" y="2949"/>
                <a:ext cx="94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D</a:t>
                </a:r>
                <a:endParaRPr lang="en-US" altLang="zh-CN" sz="2100" b="1" i="1">
                  <a:latin typeface="+mn-lt"/>
                  <a:ea typeface="楷体" panose="02010609060101010101" pitchFamily="49" charset="-122"/>
                </a:endParaRPr>
              </a:p>
            </p:txBody>
          </p:sp>
          <p:sp>
            <p:nvSpPr>
              <p:cNvPr id="34" name="弧形 33"/>
              <p:cNvSpPr/>
              <p:nvPr/>
            </p:nvSpPr>
            <p:spPr>
              <a:xfrm rot="8195204">
                <a:off x="10647" y="3526"/>
                <a:ext cx="737" cy="897"/>
              </a:xfrm>
              <a:prstGeom prst="arc">
                <a:avLst/>
              </a:prstGeom>
              <a:ln w="38100" cmpd="sng">
                <a:solidFill>
                  <a:srgbClr val="0066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i="1"/>
              </a:p>
            </p:txBody>
          </p:sp>
          <p:grpSp>
            <p:nvGrpSpPr>
              <p:cNvPr id="99371" name="组合 38"/>
              <p:cNvGrpSpPr/>
              <p:nvPr/>
            </p:nvGrpSpPr>
            <p:grpSpPr bwMode="auto">
              <a:xfrm>
                <a:off x="10607" y="3599"/>
                <a:ext cx="2152" cy="2809"/>
                <a:chOff x="10607" y="3606"/>
                <a:chExt cx="2152" cy="2809"/>
              </a:xfrm>
            </p:grpSpPr>
            <p:sp>
              <p:nvSpPr>
                <p:cNvPr id="99372" name="文本框 19"/>
                <p:cNvSpPr txBox="1">
                  <a:spLocks noChangeArrowheads="1"/>
                </p:cNvSpPr>
                <p:nvPr/>
              </p:nvSpPr>
              <p:spPr bwMode="auto">
                <a:xfrm>
                  <a:off x="11818" y="5545"/>
                  <a:ext cx="941" cy="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C</a:t>
                  </a:r>
                  <a:endParaRPr lang="en-US" altLang="zh-CN" sz="2100" b="1" i="1">
                    <a:latin typeface="+mn-lt"/>
                    <a:ea typeface="楷体" panose="02010609060101010101" pitchFamily="49" charset="-122"/>
                  </a:endParaRPr>
                </a:p>
              </p:txBody>
            </p:sp>
            <p:grpSp>
              <p:nvGrpSpPr>
                <p:cNvPr id="99373" name="组合 27"/>
                <p:cNvGrpSpPr/>
                <p:nvPr/>
              </p:nvGrpSpPr>
              <p:grpSpPr bwMode="auto">
                <a:xfrm>
                  <a:off x="11058" y="3606"/>
                  <a:ext cx="888" cy="1084"/>
                  <a:chOff x="11058" y="3606"/>
                  <a:chExt cx="888" cy="1084"/>
                </a:xfrm>
              </p:grpSpPr>
              <p:sp>
                <p:nvSpPr>
                  <p:cNvPr id="26" name="弧形 25"/>
                  <p:cNvSpPr/>
                  <p:nvPr/>
                </p:nvSpPr>
                <p:spPr>
                  <a:xfrm rot="5135044">
                    <a:off x="10987" y="3670"/>
                    <a:ext cx="634" cy="500"/>
                  </a:xfrm>
                  <a:prstGeom prst="arc">
                    <a:avLst/>
                  </a:prstGeom>
                  <a:ln w="38100" cmpd="sng">
                    <a:solidFill>
                      <a:srgbClr val="FF330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sp>
                <p:nvSpPr>
                  <p:cNvPr id="99381" name="TextBox 22"/>
                  <p:cNvSpPr txBox="1">
                    <a:spLocks noChangeArrowheads="1"/>
                  </p:cNvSpPr>
                  <p:nvPr/>
                </p:nvSpPr>
                <p:spPr bwMode="auto">
                  <a:xfrm>
                    <a:off x="11378" y="3806"/>
                    <a:ext cx="568"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a:solidFill>
                          <a:srgbClr val="FF0000"/>
                        </a:solidFill>
                        <a:latin typeface="+mn-lt"/>
                      </a:rPr>
                      <a:t>1</a:t>
                    </a:r>
                    <a:endParaRPr lang="en-US" altLang="zh-CN" sz="2100" b="1">
                      <a:solidFill>
                        <a:srgbClr val="FF0000"/>
                      </a:solidFill>
                      <a:latin typeface="+mn-lt"/>
                    </a:endParaRPr>
                  </a:p>
                </p:txBody>
              </p:sp>
            </p:grpSp>
            <p:grpSp>
              <p:nvGrpSpPr>
                <p:cNvPr id="99374" name="组合 28"/>
                <p:cNvGrpSpPr/>
                <p:nvPr/>
              </p:nvGrpSpPr>
              <p:grpSpPr bwMode="auto">
                <a:xfrm>
                  <a:off x="10777" y="4954"/>
                  <a:ext cx="1465" cy="1010"/>
                  <a:chOff x="4599" y="3468"/>
                  <a:chExt cx="1465" cy="1010"/>
                </a:xfrm>
              </p:grpSpPr>
              <p:sp>
                <p:nvSpPr>
                  <p:cNvPr id="99378" name="TextBox 24"/>
                  <p:cNvSpPr txBox="1">
                    <a:spLocks noChangeArrowheads="1"/>
                  </p:cNvSpPr>
                  <p:nvPr/>
                </p:nvSpPr>
                <p:spPr bwMode="auto">
                  <a:xfrm>
                    <a:off x="4599" y="3468"/>
                    <a:ext cx="567" cy="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a:solidFill>
                          <a:srgbClr val="0066FF"/>
                        </a:solidFill>
                        <a:latin typeface="+mn-lt"/>
                      </a:rPr>
                      <a:t>4</a:t>
                    </a:r>
                    <a:endParaRPr lang="en-US" altLang="zh-CN" sz="2100" b="1">
                      <a:solidFill>
                        <a:srgbClr val="0066FF"/>
                      </a:solidFill>
                      <a:latin typeface="+mn-lt"/>
                    </a:endParaRPr>
                  </a:p>
                </p:txBody>
              </p:sp>
              <p:sp>
                <p:nvSpPr>
                  <p:cNvPr id="31" name="弧形 30"/>
                  <p:cNvSpPr/>
                  <p:nvPr/>
                </p:nvSpPr>
                <p:spPr>
                  <a:xfrm rot="15395205">
                    <a:off x="5246" y="3661"/>
                    <a:ext cx="734" cy="894"/>
                  </a:xfrm>
                  <a:prstGeom prst="arc">
                    <a:avLst/>
                  </a:prstGeom>
                  <a:ln w="38100" cmpd="sng">
                    <a:solidFill>
                      <a:srgbClr val="0066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i="1"/>
                  </a:p>
                </p:txBody>
              </p:sp>
            </p:grpSp>
            <p:sp>
              <p:nvSpPr>
                <p:cNvPr id="99375" name="TextBox 24"/>
                <p:cNvSpPr txBox="1">
                  <a:spLocks noChangeArrowheads="1"/>
                </p:cNvSpPr>
                <p:nvPr/>
              </p:nvSpPr>
              <p:spPr bwMode="auto">
                <a:xfrm>
                  <a:off x="10607" y="4366"/>
                  <a:ext cx="567" cy="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dirty="0">
                      <a:solidFill>
                        <a:srgbClr val="0066FF"/>
                      </a:solidFill>
                      <a:latin typeface="+mn-lt"/>
                    </a:rPr>
                    <a:t>2</a:t>
                  </a:r>
                  <a:endParaRPr lang="en-US" altLang="zh-CN" sz="2100" b="1" dirty="0">
                    <a:solidFill>
                      <a:srgbClr val="0066FF"/>
                    </a:solidFill>
                    <a:latin typeface="+mn-lt"/>
                  </a:endParaRPr>
                </a:p>
              </p:txBody>
            </p:sp>
            <p:sp>
              <p:nvSpPr>
                <p:cNvPr id="99376" name="TextBox 22"/>
                <p:cNvSpPr txBox="1">
                  <a:spLocks noChangeArrowheads="1"/>
                </p:cNvSpPr>
                <p:nvPr/>
              </p:nvSpPr>
              <p:spPr bwMode="auto">
                <a:xfrm>
                  <a:off x="11917" y="4458"/>
                  <a:ext cx="568" cy="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a:solidFill>
                        <a:srgbClr val="FF0000"/>
                      </a:solidFill>
                      <a:latin typeface="+mn-lt"/>
                    </a:rPr>
                    <a:t>3</a:t>
                  </a:r>
                  <a:endParaRPr lang="en-US" altLang="zh-CN" sz="2100" b="1">
                    <a:solidFill>
                      <a:srgbClr val="FF0000"/>
                    </a:solidFill>
                    <a:latin typeface="+mn-lt"/>
                  </a:endParaRPr>
                </a:p>
              </p:txBody>
            </p:sp>
            <p:sp>
              <p:nvSpPr>
                <p:cNvPr id="37" name="弧形 36"/>
                <p:cNvSpPr/>
                <p:nvPr/>
              </p:nvSpPr>
              <p:spPr>
                <a:xfrm rot="19775044">
                  <a:off x="11627" y="5213"/>
                  <a:ext cx="697" cy="550"/>
                </a:xfrm>
                <a:prstGeom prst="arc">
                  <a:avLst/>
                </a:prstGeom>
                <a:ln w="38100" cmpd="sng">
                  <a:solidFill>
                    <a:srgbClr val="FF330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grpSp>
        </p:grpSp>
      </p:grpSp>
      <p:grpSp>
        <p:nvGrpSpPr>
          <p:cNvPr id="99333" name="组合 3"/>
          <p:cNvGrpSpPr/>
          <p:nvPr/>
        </p:nvGrpSpPr>
        <p:grpSpPr bwMode="auto">
          <a:xfrm>
            <a:off x="1611313" y="2733675"/>
            <a:ext cx="2522537" cy="1973263"/>
            <a:chOff x="410" y="5281"/>
            <a:chExt cx="5295" cy="4143"/>
          </a:xfrm>
        </p:grpSpPr>
        <p:sp>
          <p:nvSpPr>
            <p:cNvPr id="99344" name="文本框 42"/>
            <p:cNvSpPr txBox="1">
              <a:spLocks noChangeArrowheads="1"/>
            </p:cNvSpPr>
            <p:nvPr/>
          </p:nvSpPr>
          <p:spPr bwMode="auto">
            <a:xfrm>
              <a:off x="1426" y="8360"/>
              <a:ext cx="825"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700" b="1" i="1">
                  <a:latin typeface="+mn-lt"/>
                  <a:ea typeface="楷体" panose="02010609060101010101" pitchFamily="49" charset="-122"/>
                </a:rPr>
                <a:t>E</a:t>
              </a:r>
              <a:endParaRPr lang="en-US" altLang="zh-CN" sz="2700" b="1" i="1">
                <a:latin typeface="+mn-lt"/>
                <a:ea typeface="楷体" panose="02010609060101010101" pitchFamily="49" charset="-122"/>
              </a:endParaRPr>
            </a:p>
          </p:txBody>
        </p:sp>
        <p:grpSp>
          <p:nvGrpSpPr>
            <p:cNvPr id="99345" name="组合 2"/>
            <p:cNvGrpSpPr/>
            <p:nvPr/>
          </p:nvGrpSpPr>
          <p:grpSpPr bwMode="auto">
            <a:xfrm>
              <a:off x="410" y="5281"/>
              <a:ext cx="5295" cy="3734"/>
              <a:chOff x="30" y="6590"/>
              <a:chExt cx="5295" cy="3734"/>
            </a:xfrm>
          </p:grpSpPr>
          <p:grpSp>
            <p:nvGrpSpPr>
              <p:cNvPr id="99346" name="组合 6"/>
              <p:cNvGrpSpPr/>
              <p:nvPr/>
            </p:nvGrpSpPr>
            <p:grpSpPr bwMode="auto">
              <a:xfrm>
                <a:off x="672" y="7360"/>
                <a:ext cx="3510" cy="2357"/>
                <a:chOff x="6793" y="1513"/>
                <a:chExt cx="3408" cy="2465"/>
              </a:xfrm>
            </p:grpSpPr>
            <p:sp>
              <p:nvSpPr>
                <p:cNvPr id="99363" name="等腰三角形 14342"/>
                <p:cNvSpPr>
                  <a:spLocks noChangeArrowheads="1"/>
                </p:cNvSpPr>
                <p:nvPr/>
              </p:nvSpPr>
              <p:spPr bwMode="auto">
                <a:xfrm>
                  <a:off x="6793" y="1513"/>
                  <a:ext cx="2982" cy="2339"/>
                </a:xfrm>
                <a:prstGeom prst="triangle">
                  <a:avLst>
                    <a:gd name="adj" fmla="val 71907"/>
                  </a:avLst>
                </a:prstGeom>
                <a:noFill/>
                <a:ln w="38100">
                  <a:solidFill>
                    <a:srgbClr val="0070C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sp>
              <p:nvSpPr>
                <p:cNvPr id="99364" name="等腰三角形 14342"/>
                <p:cNvSpPr>
                  <a:spLocks noChangeArrowheads="1"/>
                </p:cNvSpPr>
                <p:nvPr/>
              </p:nvSpPr>
              <p:spPr bwMode="auto">
                <a:xfrm rot="-1200000">
                  <a:off x="7219" y="1664"/>
                  <a:ext cx="2982" cy="2314"/>
                </a:xfrm>
                <a:prstGeom prst="triangle">
                  <a:avLst>
                    <a:gd name="adj" fmla="val 71907"/>
                  </a:avLst>
                </a:prstGeom>
                <a:noFill/>
                <a:ln w="38100">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sz="100" i="1">
                    <a:latin typeface="+mn-lt"/>
                  </a:endParaRPr>
                </a:p>
              </p:txBody>
            </p:sp>
          </p:grpSp>
          <p:sp>
            <p:nvSpPr>
              <p:cNvPr id="99347" name="文本框 40"/>
              <p:cNvSpPr txBox="1">
                <a:spLocks noChangeArrowheads="1"/>
              </p:cNvSpPr>
              <p:nvPr/>
            </p:nvSpPr>
            <p:spPr bwMode="auto">
              <a:xfrm>
                <a:off x="3000" y="6590"/>
                <a:ext cx="827"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700" i="1">
                    <a:latin typeface="+mn-lt"/>
                    <a:ea typeface="楷体" panose="02010609060101010101" pitchFamily="49" charset="-122"/>
                  </a:rPr>
                  <a:t>A</a:t>
                </a:r>
                <a:endParaRPr lang="en-US" altLang="zh-CN" sz="2700" i="1">
                  <a:latin typeface="+mn-lt"/>
                  <a:ea typeface="楷体" panose="02010609060101010101" pitchFamily="49" charset="-122"/>
                </a:endParaRPr>
              </a:p>
            </p:txBody>
          </p:sp>
          <p:sp>
            <p:nvSpPr>
              <p:cNvPr id="99348" name="文本框 41"/>
              <p:cNvSpPr txBox="1">
                <a:spLocks noChangeArrowheads="1"/>
              </p:cNvSpPr>
              <p:nvPr/>
            </p:nvSpPr>
            <p:spPr bwMode="auto">
              <a:xfrm>
                <a:off x="30" y="9200"/>
                <a:ext cx="827"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700" b="1" i="1">
                    <a:latin typeface="+mn-lt"/>
                    <a:ea typeface="楷体" panose="02010609060101010101" pitchFamily="49" charset="-122"/>
                  </a:rPr>
                  <a:t>B</a:t>
                </a:r>
                <a:endParaRPr lang="en-US" altLang="zh-CN" sz="2700" b="1" i="1">
                  <a:latin typeface="+mn-lt"/>
                  <a:ea typeface="楷体" panose="02010609060101010101" pitchFamily="49" charset="-122"/>
                </a:endParaRPr>
              </a:p>
            </p:txBody>
          </p:sp>
          <p:sp>
            <p:nvSpPr>
              <p:cNvPr id="99349" name="文本框 43"/>
              <p:cNvSpPr txBox="1">
                <a:spLocks noChangeArrowheads="1"/>
              </p:cNvSpPr>
              <p:nvPr/>
            </p:nvSpPr>
            <p:spPr bwMode="auto">
              <a:xfrm>
                <a:off x="3707" y="9260"/>
                <a:ext cx="827" cy="1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700" b="1" i="1">
                    <a:latin typeface="+mn-lt"/>
                    <a:ea typeface="楷体" panose="02010609060101010101" pitchFamily="49" charset="-122"/>
                  </a:rPr>
                  <a:t>C</a:t>
                </a:r>
                <a:endParaRPr lang="en-US" altLang="zh-CN" sz="2700" b="1" i="1">
                  <a:latin typeface="+mn-lt"/>
                  <a:ea typeface="楷体" panose="02010609060101010101" pitchFamily="49" charset="-122"/>
                </a:endParaRPr>
              </a:p>
            </p:txBody>
          </p:sp>
          <p:sp>
            <p:nvSpPr>
              <p:cNvPr id="99350" name="文本框 44"/>
              <p:cNvSpPr txBox="1">
                <a:spLocks noChangeArrowheads="1"/>
              </p:cNvSpPr>
              <p:nvPr/>
            </p:nvSpPr>
            <p:spPr bwMode="auto">
              <a:xfrm>
                <a:off x="4500" y="8800"/>
                <a:ext cx="825" cy="1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700" b="1" i="1">
                    <a:latin typeface="+mn-lt"/>
                    <a:ea typeface="楷体" panose="02010609060101010101" pitchFamily="49" charset="-122"/>
                  </a:rPr>
                  <a:t>F</a:t>
                </a:r>
                <a:endParaRPr lang="en-US" altLang="zh-CN" sz="2700" b="1" i="1">
                  <a:latin typeface="+mn-lt"/>
                  <a:ea typeface="楷体" panose="02010609060101010101" pitchFamily="49" charset="-122"/>
                </a:endParaRPr>
              </a:p>
            </p:txBody>
          </p:sp>
          <p:grpSp>
            <p:nvGrpSpPr>
              <p:cNvPr id="99351" name="组合 52"/>
              <p:cNvGrpSpPr/>
              <p:nvPr/>
            </p:nvGrpSpPr>
            <p:grpSpPr bwMode="auto">
              <a:xfrm>
                <a:off x="2498" y="7250"/>
                <a:ext cx="1024" cy="1580"/>
                <a:chOff x="2498" y="7249"/>
                <a:chExt cx="1024" cy="1582"/>
              </a:xfrm>
            </p:grpSpPr>
            <p:grpSp>
              <p:nvGrpSpPr>
                <p:cNvPr id="99359" name="组合 48"/>
                <p:cNvGrpSpPr/>
                <p:nvPr/>
              </p:nvGrpSpPr>
              <p:grpSpPr bwMode="auto">
                <a:xfrm>
                  <a:off x="2569" y="7249"/>
                  <a:ext cx="953" cy="1319"/>
                  <a:chOff x="2569" y="7249"/>
                  <a:chExt cx="953" cy="1319"/>
                </a:xfrm>
              </p:grpSpPr>
              <p:sp>
                <p:nvSpPr>
                  <p:cNvPr id="47" name="弧形 46"/>
                  <p:cNvSpPr/>
                  <p:nvPr/>
                </p:nvSpPr>
                <p:spPr>
                  <a:xfrm rot="8555041">
                    <a:off x="2569" y="7249"/>
                    <a:ext cx="953" cy="561"/>
                  </a:xfrm>
                  <a:prstGeom prst="arc">
                    <a:avLst/>
                  </a:prstGeom>
                  <a:ln w="38100" cmpd="sng">
                    <a:solidFill>
                      <a:srgbClr val="FF3300"/>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sp>
                <p:nvSpPr>
                  <p:cNvPr id="99362" name="TextBox 22"/>
                  <p:cNvSpPr txBox="1">
                    <a:spLocks noChangeArrowheads="1"/>
                  </p:cNvSpPr>
                  <p:nvPr/>
                </p:nvSpPr>
                <p:spPr bwMode="auto">
                  <a:xfrm>
                    <a:off x="2654" y="7685"/>
                    <a:ext cx="646" cy="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dirty="0">
                        <a:solidFill>
                          <a:srgbClr val="FF0000"/>
                        </a:solidFill>
                        <a:latin typeface="+mn-lt"/>
                      </a:rPr>
                      <a:t>1</a:t>
                    </a:r>
                    <a:endParaRPr lang="en-US" altLang="zh-CN" sz="2100" b="1" dirty="0">
                      <a:solidFill>
                        <a:srgbClr val="FF0000"/>
                      </a:solidFill>
                      <a:latin typeface="+mn-lt"/>
                    </a:endParaRPr>
                  </a:p>
                </p:txBody>
              </p:sp>
            </p:grpSp>
            <p:sp>
              <p:nvSpPr>
                <p:cNvPr id="99360" name="TextBox 24"/>
                <p:cNvSpPr txBox="1">
                  <a:spLocks noChangeArrowheads="1"/>
                </p:cNvSpPr>
                <p:nvPr/>
              </p:nvSpPr>
              <p:spPr bwMode="auto">
                <a:xfrm>
                  <a:off x="2498" y="7947"/>
                  <a:ext cx="567"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dirty="0">
                      <a:solidFill>
                        <a:srgbClr val="0066FF"/>
                      </a:solidFill>
                      <a:latin typeface="+mn-lt"/>
                    </a:rPr>
                    <a:t>2</a:t>
                  </a:r>
                  <a:endParaRPr lang="en-US" altLang="zh-CN" sz="2100" b="1" dirty="0">
                    <a:solidFill>
                      <a:srgbClr val="0066FF"/>
                    </a:solidFill>
                    <a:latin typeface="+mn-lt"/>
                  </a:endParaRPr>
                </a:p>
              </p:txBody>
            </p:sp>
          </p:grpSp>
          <p:sp>
            <p:nvSpPr>
              <p:cNvPr id="52" name="弧形 51"/>
              <p:cNvSpPr/>
              <p:nvPr/>
            </p:nvSpPr>
            <p:spPr>
              <a:xfrm rot="9575203">
                <a:off x="2469" y="7120"/>
                <a:ext cx="926" cy="967"/>
              </a:xfrm>
              <a:prstGeom prst="arc">
                <a:avLst/>
              </a:prstGeom>
              <a:ln w="38100" cmpd="sng">
                <a:solidFill>
                  <a:srgbClr val="0066FF"/>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i="1"/>
              </a:p>
            </p:txBody>
          </p:sp>
          <p:grpSp>
            <p:nvGrpSpPr>
              <p:cNvPr id="99353" name="组合 56"/>
              <p:cNvGrpSpPr/>
              <p:nvPr/>
            </p:nvGrpSpPr>
            <p:grpSpPr bwMode="auto">
              <a:xfrm>
                <a:off x="1817" y="7787"/>
                <a:ext cx="967" cy="1238"/>
                <a:chOff x="1797" y="7787"/>
                <a:chExt cx="969" cy="1238"/>
              </a:xfrm>
            </p:grpSpPr>
            <p:sp>
              <p:nvSpPr>
                <p:cNvPr id="55" name="弧形 54"/>
                <p:cNvSpPr/>
                <p:nvPr/>
              </p:nvSpPr>
              <p:spPr>
                <a:xfrm rot="10800000">
                  <a:off x="2133" y="7787"/>
                  <a:ext cx="628" cy="500"/>
                </a:xfrm>
                <a:prstGeom prst="arc">
                  <a:avLst/>
                </a:prstGeom>
                <a:ln w="38100" cmpd="sng">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sp>
              <p:nvSpPr>
                <p:cNvPr id="99358" name="TextBox 22"/>
                <p:cNvSpPr txBox="1">
                  <a:spLocks noChangeArrowheads="1"/>
                </p:cNvSpPr>
                <p:nvPr/>
              </p:nvSpPr>
              <p:spPr bwMode="auto">
                <a:xfrm>
                  <a:off x="1797" y="8143"/>
                  <a:ext cx="568" cy="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en-US" sz="2100" b="1" dirty="0">
                      <a:solidFill>
                        <a:srgbClr val="000000"/>
                      </a:solidFill>
                      <a:latin typeface="+mn-lt"/>
                    </a:rPr>
                    <a:t>3</a:t>
                  </a:r>
                  <a:endParaRPr lang="en-US" altLang="en-US" sz="2100" b="1" dirty="0">
                    <a:solidFill>
                      <a:srgbClr val="000000"/>
                    </a:solidFill>
                    <a:latin typeface="+mn-lt"/>
                  </a:endParaRPr>
                </a:p>
              </p:txBody>
            </p:sp>
          </p:grpSp>
          <p:grpSp>
            <p:nvGrpSpPr>
              <p:cNvPr id="99354" name="组合 60"/>
              <p:cNvGrpSpPr/>
              <p:nvPr/>
            </p:nvGrpSpPr>
            <p:grpSpPr bwMode="auto">
              <a:xfrm>
                <a:off x="3097" y="7765"/>
                <a:ext cx="767" cy="1278"/>
                <a:chOff x="3098" y="7766"/>
                <a:chExt cx="767" cy="1278"/>
              </a:xfrm>
            </p:grpSpPr>
            <p:sp>
              <p:nvSpPr>
                <p:cNvPr id="59" name="弧形 58"/>
                <p:cNvSpPr/>
                <p:nvPr/>
              </p:nvSpPr>
              <p:spPr>
                <a:xfrm rot="5880000">
                  <a:off x="3022" y="7826"/>
                  <a:ext cx="643" cy="507"/>
                </a:xfrm>
                <a:prstGeom prst="arc">
                  <a:avLst/>
                </a:prstGeom>
                <a:ln w="38100" cmpd="sng">
                  <a:solidFill>
                    <a:schemeClr val="tx1"/>
                  </a:solidFill>
                  <a:prstDash val="soli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8625" b="1" i="1" dirty="0"/>
                </a:p>
              </p:txBody>
            </p:sp>
            <p:sp>
              <p:nvSpPr>
                <p:cNvPr id="99356" name="TextBox 22"/>
                <p:cNvSpPr txBox="1">
                  <a:spLocks noChangeArrowheads="1"/>
                </p:cNvSpPr>
                <p:nvPr/>
              </p:nvSpPr>
              <p:spPr bwMode="auto">
                <a:xfrm>
                  <a:off x="3297" y="8162"/>
                  <a:ext cx="568" cy="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en-US" sz="2100" b="1">
                      <a:solidFill>
                        <a:srgbClr val="000000"/>
                      </a:solidFill>
                      <a:latin typeface="+mn-lt"/>
                    </a:rPr>
                    <a:t>4</a:t>
                  </a:r>
                  <a:endParaRPr lang="en-US" altLang="en-US" sz="2100" b="1">
                    <a:solidFill>
                      <a:srgbClr val="000000"/>
                    </a:solidFill>
                    <a:latin typeface="+mn-lt"/>
                  </a:endParaRPr>
                </a:p>
              </p:txBody>
            </p:sp>
          </p:grpSp>
        </p:grpSp>
      </p:grpSp>
      <p:sp>
        <p:nvSpPr>
          <p:cNvPr id="99334" name="文本框 9217"/>
          <p:cNvSpPr txBox="1">
            <a:spLocks noChangeArrowheads="1"/>
          </p:cNvSpPr>
          <p:nvPr/>
        </p:nvSpPr>
        <p:spPr bwMode="auto">
          <a:xfrm>
            <a:off x="1088937" y="528568"/>
            <a:ext cx="4733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smtClean="0">
                <a:latin typeface="+mn-lt"/>
                <a:ea typeface="楷体" panose="02010609060101010101" pitchFamily="49" charset="-122"/>
              </a:rPr>
              <a:t>找</a:t>
            </a:r>
            <a:r>
              <a:rPr lang="zh-CN" altLang="en-US" sz="2400" b="1" dirty="0">
                <a:latin typeface="+mn-lt"/>
                <a:ea typeface="楷体" panose="02010609060101010101" pitchFamily="49" charset="-122"/>
              </a:rPr>
              <a:t>一找下列全等图形的对应元素？</a:t>
            </a:r>
            <a:endParaRPr lang="zh-CN" altLang="en-US" sz="2400" b="1" dirty="0">
              <a:latin typeface="+mn-lt"/>
              <a:ea typeface="楷体" panose="02010609060101010101" pitchFamily="49" charset="-122"/>
            </a:endParaRPr>
          </a:p>
        </p:txBody>
      </p:sp>
      <p:sp>
        <p:nvSpPr>
          <p:cNvPr id="99335" name="文本框 6"/>
          <p:cNvSpPr txBox="1">
            <a:spLocks noChangeArrowheads="1"/>
          </p:cNvSpPr>
          <p:nvPr/>
        </p:nvSpPr>
        <p:spPr bwMode="auto">
          <a:xfrm>
            <a:off x="6583363" y="914400"/>
            <a:ext cx="2492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A</a:t>
            </a:r>
            <a:endParaRPr lang="en-US" altLang="zh-CN" sz="2100" b="1" i="1">
              <a:latin typeface="+mn-lt"/>
              <a:ea typeface="楷体" panose="02010609060101010101" pitchFamily="49" charset="-122"/>
            </a:endParaRPr>
          </a:p>
        </p:txBody>
      </p:sp>
      <p:sp>
        <p:nvSpPr>
          <p:cNvPr id="99336" name="文本框 6"/>
          <p:cNvSpPr txBox="1">
            <a:spLocks noChangeArrowheads="1"/>
          </p:cNvSpPr>
          <p:nvPr/>
        </p:nvSpPr>
        <p:spPr bwMode="auto">
          <a:xfrm>
            <a:off x="5313363" y="1862138"/>
            <a:ext cx="249237"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B</a:t>
            </a:r>
            <a:endParaRPr lang="en-US" altLang="zh-CN" sz="2100" b="1" i="1">
              <a:latin typeface="+mn-lt"/>
              <a:ea typeface="楷体" panose="02010609060101010101" pitchFamily="49" charset="-122"/>
            </a:endParaRPr>
          </a:p>
        </p:txBody>
      </p:sp>
      <p:sp>
        <p:nvSpPr>
          <p:cNvPr id="99337" name="文本框 6"/>
          <p:cNvSpPr txBox="1">
            <a:spLocks noChangeArrowheads="1"/>
          </p:cNvSpPr>
          <p:nvPr/>
        </p:nvSpPr>
        <p:spPr bwMode="auto">
          <a:xfrm>
            <a:off x="6880225" y="2036763"/>
            <a:ext cx="249238"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C</a:t>
            </a:r>
            <a:endParaRPr lang="en-US" altLang="zh-CN" sz="2100" b="1" i="1">
              <a:latin typeface="+mn-lt"/>
              <a:ea typeface="楷体" panose="02010609060101010101" pitchFamily="49" charset="-122"/>
            </a:endParaRPr>
          </a:p>
        </p:txBody>
      </p:sp>
      <p:sp>
        <p:nvSpPr>
          <p:cNvPr id="99338" name="文本框 6"/>
          <p:cNvSpPr txBox="1">
            <a:spLocks noChangeArrowheads="1"/>
          </p:cNvSpPr>
          <p:nvPr/>
        </p:nvSpPr>
        <p:spPr bwMode="auto">
          <a:xfrm>
            <a:off x="6126163" y="2036763"/>
            <a:ext cx="2476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D</a:t>
            </a:r>
            <a:endParaRPr lang="en-US" altLang="zh-CN" sz="2100" b="1" i="1">
              <a:latin typeface="+mn-lt"/>
              <a:ea typeface="楷体" panose="02010609060101010101" pitchFamily="49" charset="-122"/>
            </a:endParaRPr>
          </a:p>
        </p:txBody>
      </p:sp>
      <p:sp>
        <p:nvSpPr>
          <p:cNvPr id="99339" name="文本框 6"/>
          <p:cNvSpPr txBox="1">
            <a:spLocks noChangeArrowheads="1"/>
          </p:cNvSpPr>
          <p:nvPr/>
        </p:nvSpPr>
        <p:spPr bwMode="auto">
          <a:xfrm>
            <a:off x="7561263" y="1930400"/>
            <a:ext cx="2492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a:latin typeface="+mn-lt"/>
                <a:ea typeface="楷体" panose="02010609060101010101" pitchFamily="49" charset="-122"/>
              </a:rPr>
              <a:t>F</a:t>
            </a:r>
            <a:endParaRPr lang="en-US" altLang="zh-CN" sz="2100" b="1" i="1">
              <a:latin typeface="+mn-lt"/>
              <a:ea typeface="楷体" panose="02010609060101010101" pitchFamily="49" charset="-122"/>
            </a:endParaRPr>
          </a:p>
        </p:txBody>
      </p:sp>
      <p:grpSp>
        <p:nvGrpSpPr>
          <p:cNvPr id="72" name="组合 2"/>
          <p:cNvGrpSpPr/>
          <p:nvPr/>
        </p:nvGrpSpPr>
        <p:grpSpPr bwMode="auto">
          <a:xfrm>
            <a:off x="-3350" y="-55999"/>
            <a:ext cx="2006600" cy="477837"/>
            <a:chOff x="123" y="40"/>
            <a:chExt cx="3160" cy="752"/>
          </a:xfrm>
        </p:grpSpPr>
        <p:cxnSp>
          <p:nvCxnSpPr>
            <p:cNvPr id="73"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74"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latin typeface="+mn-lt"/>
                </a:rPr>
                <a:t>探究新知</a:t>
              </a:r>
              <a:endParaRPr lang="zh-CN" altLang="en-US" dirty="0">
                <a:latin typeface="+mn-lt"/>
              </a:endParaRPr>
            </a:p>
          </p:txBody>
        </p:sp>
        <p:sp>
          <p:nvSpPr>
            <p:cNvPr id="75"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5009" y="3893235"/>
            <a:ext cx="1586733" cy="528911"/>
          </a:xfrm>
          <a:prstGeom prst="rect">
            <a:avLst/>
          </a:prstGeom>
        </p:spPr>
      </p:pic>
      <p:sp>
        <p:nvSpPr>
          <p:cNvPr id="100354" name="Text Box 37"/>
          <p:cNvSpPr txBox="1">
            <a:spLocks noChangeArrowheads="1"/>
          </p:cNvSpPr>
          <p:nvPr/>
        </p:nvSpPr>
        <p:spPr bwMode="auto">
          <a:xfrm>
            <a:off x="6573838" y="2751138"/>
            <a:ext cx="311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latin typeface="Times New Roman" panose="02020603050405020304" pitchFamily="18" charset="0"/>
            </a:endParaRPr>
          </a:p>
        </p:txBody>
      </p:sp>
      <p:sp>
        <p:nvSpPr>
          <p:cNvPr id="122937" name="Text Box 57"/>
          <p:cNvSpPr txBox="1">
            <a:spLocks noChangeArrowheads="1"/>
          </p:cNvSpPr>
          <p:nvPr/>
        </p:nvSpPr>
        <p:spPr bwMode="auto">
          <a:xfrm>
            <a:off x="3386138" y="3182938"/>
            <a:ext cx="2103437"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spcBef>
                <a:spcPct val="50000"/>
              </a:spcBef>
            </a:pPr>
            <a:r>
              <a:rPr lang="en-US" altLang="zh-CN" sz="2100" b="1">
                <a:solidFill>
                  <a:srgbClr val="FF0000"/>
                </a:solidFill>
                <a:latin typeface="Times New Roman" panose="02020603050405020304" pitchFamily="18" charset="0"/>
              </a:rPr>
              <a:t>△</a:t>
            </a:r>
            <a:r>
              <a:rPr lang="en-US" altLang="zh-CN" sz="2100" b="1" i="1">
                <a:solidFill>
                  <a:srgbClr val="FF0000"/>
                </a:solidFill>
                <a:latin typeface="Times New Roman" panose="02020603050405020304" pitchFamily="18" charset="0"/>
              </a:rPr>
              <a:t>ABC</a:t>
            </a:r>
            <a:r>
              <a:rPr lang="en-US" altLang="zh-CN" sz="2100" b="1">
                <a:solidFill>
                  <a:srgbClr val="FF0000"/>
                </a:solidFill>
                <a:latin typeface="宋体" panose="02010600030101010101" pitchFamily="2" charset="-122"/>
              </a:rPr>
              <a:t>≌</a:t>
            </a:r>
            <a:r>
              <a:rPr lang="en-US" altLang="zh-CN" sz="2100" b="1">
                <a:solidFill>
                  <a:srgbClr val="FF0000"/>
                </a:solidFill>
                <a:latin typeface="Times New Roman" panose="02020603050405020304" pitchFamily="18" charset="0"/>
              </a:rPr>
              <a:t>△</a:t>
            </a:r>
            <a:r>
              <a:rPr lang="en-US" altLang="zh-CN" sz="2100" b="1" i="1">
                <a:solidFill>
                  <a:srgbClr val="FF0000"/>
                </a:solidFill>
                <a:latin typeface="Times New Roman" panose="02020603050405020304" pitchFamily="18" charset="0"/>
              </a:rPr>
              <a:t>FDE</a:t>
            </a:r>
            <a:endParaRPr lang="en-US" altLang="zh-CN" sz="2100" b="1" i="1">
              <a:solidFill>
                <a:srgbClr val="FF0000"/>
              </a:solidFill>
              <a:latin typeface="Times New Roman" panose="02020603050405020304" pitchFamily="18" charset="0"/>
            </a:endParaRPr>
          </a:p>
        </p:txBody>
      </p:sp>
      <p:sp>
        <p:nvSpPr>
          <p:cNvPr id="122938" name="Freeform 58"/>
          <p:cNvSpPr>
            <a:spLocks noChangeArrowheads="1"/>
          </p:cNvSpPr>
          <p:nvPr/>
        </p:nvSpPr>
        <p:spPr bwMode="auto">
          <a:xfrm>
            <a:off x="4249738" y="2859088"/>
            <a:ext cx="1085850" cy="400050"/>
          </a:xfrm>
          <a:custGeom>
            <a:avLst/>
            <a:gdLst>
              <a:gd name="T0" fmla="*/ 0 w 1056"/>
              <a:gd name="T1" fmla="*/ 400050 h 384"/>
              <a:gd name="T2" fmla="*/ 0 w 1056"/>
              <a:gd name="T3" fmla="*/ 0 h 384"/>
              <a:gd name="T4" fmla="*/ 1085850 w 1056"/>
              <a:gd name="T5" fmla="*/ 0 h 384"/>
              <a:gd name="T6" fmla="*/ 1085850 w 1056"/>
              <a:gd name="T7" fmla="*/ 40005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6" h="384">
                <a:moveTo>
                  <a:pt x="0" y="384"/>
                </a:moveTo>
                <a:lnTo>
                  <a:pt x="0" y="0"/>
                </a:lnTo>
                <a:lnTo>
                  <a:pt x="1056" y="0"/>
                </a:lnTo>
                <a:lnTo>
                  <a:pt x="1056" y="384"/>
                </a:lnTo>
              </a:path>
            </a:pathLst>
          </a:custGeom>
          <a:noFill/>
          <a:ln w="9525">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2939" name="Freeform 59"/>
          <p:cNvSpPr>
            <a:spLocks noChangeArrowheads="1"/>
          </p:cNvSpPr>
          <p:nvPr/>
        </p:nvSpPr>
        <p:spPr bwMode="auto">
          <a:xfrm>
            <a:off x="4035425" y="2965450"/>
            <a:ext cx="1085850" cy="285750"/>
          </a:xfrm>
          <a:custGeom>
            <a:avLst/>
            <a:gdLst>
              <a:gd name="T0" fmla="*/ 0 w 1056"/>
              <a:gd name="T1" fmla="*/ 285750 h 384"/>
              <a:gd name="T2" fmla="*/ 0 w 1056"/>
              <a:gd name="T3" fmla="*/ 0 h 384"/>
              <a:gd name="T4" fmla="*/ 1085850 w 1056"/>
              <a:gd name="T5" fmla="*/ 0 h 384"/>
              <a:gd name="T6" fmla="*/ 1085850 w 1056"/>
              <a:gd name="T7" fmla="*/ 28575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6" h="384">
                <a:moveTo>
                  <a:pt x="0" y="384"/>
                </a:moveTo>
                <a:lnTo>
                  <a:pt x="0" y="0"/>
                </a:lnTo>
                <a:lnTo>
                  <a:pt x="1056" y="0"/>
                </a:lnTo>
                <a:lnTo>
                  <a:pt x="1056" y="384"/>
                </a:lnTo>
              </a:path>
            </a:pathLst>
          </a:custGeom>
          <a:noFill/>
          <a:ln w="9525">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2940" name="Freeform 60"/>
          <p:cNvSpPr>
            <a:spLocks noChangeArrowheads="1"/>
          </p:cNvSpPr>
          <p:nvPr/>
        </p:nvSpPr>
        <p:spPr bwMode="auto">
          <a:xfrm>
            <a:off x="3873500" y="3074988"/>
            <a:ext cx="1085850" cy="171450"/>
          </a:xfrm>
          <a:custGeom>
            <a:avLst/>
            <a:gdLst>
              <a:gd name="T0" fmla="*/ 0 w 1056"/>
              <a:gd name="T1" fmla="*/ 171450 h 384"/>
              <a:gd name="T2" fmla="*/ 0 w 1056"/>
              <a:gd name="T3" fmla="*/ 0 h 384"/>
              <a:gd name="T4" fmla="*/ 1085850 w 1056"/>
              <a:gd name="T5" fmla="*/ 0 h 384"/>
              <a:gd name="T6" fmla="*/ 1085850 w 1056"/>
              <a:gd name="T7" fmla="*/ 171450 h 3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6" h="384">
                <a:moveTo>
                  <a:pt x="0" y="384"/>
                </a:moveTo>
                <a:lnTo>
                  <a:pt x="0" y="0"/>
                </a:lnTo>
                <a:lnTo>
                  <a:pt x="1056" y="0"/>
                </a:lnTo>
                <a:lnTo>
                  <a:pt x="1056" y="384"/>
                </a:lnTo>
              </a:path>
            </a:pathLst>
          </a:custGeom>
          <a:noFill/>
          <a:ln w="9525">
            <a:solidFill>
              <a:schemeClr val="tx1"/>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100359" name="Group 84"/>
          <p:cNvGrpSpPr/>
          <p:nvPr/>
        </p:nvGrpSpPr>
        <p:grpSpPr bwMode="auto">
          <a:xfrm>
            <a:off x="1905000" y="1304925"/>
            <a:ext cx="5076825" cy="1341438"/>
            <a:chOff x="612" y="935"/>
            <a:chExt cx="4264" cy="1126"/>
          </a:xfrm>
        </p:grpSpPr>
        <p:grpSp>
          <p:nvGrpSpPr>
            <p:cNvPr id="100367" name="Group 62"/>
            <p:cNvGrpSpPr/>
            <p:nvPr/>
          </p:nvGrpSpPr>
          <p:grpSpPr bwMode="auto">
            <a:xfrm>
              <a:off x="839" y="1207"/>
              <a:ext cx="1496" cy="692"/>
              <a:chOff x="0" y="0"/>
              <a:chExt cx="1496" cy="907"/>
            </a:xfrm>
          </p:grpSpPr>
          <p:sp>
            <p:nvSpPr>
              <p:cNvPr id="100378" name="Line 63"/>
              <p:cNvSpPr>
                <a:spLocks noChangeShapeType="1"/>
              </p:cNvSpPr>
              <p:nvPr/>
            </p:nvSpPr>
            <p:spPr bwMode="auto">
              <a:xfrm flipH="1">
                <a:off x="0" y="0"/>
                <a:ext cx="907" cy="90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i="1">
                  <a:latin typeface="+mn-lt"/>
                </a:endParaRPr>
              </a:p>
            </p:txBody>
          </p:sp>
          <p:sp>
            <p:nvSpPr>
              <p:cNvPr id="100379" name="Line 64"/>
              <p:cNvSpPr>
                <a:spLocks noChangeShapeType="1"/>
              </p:cNvSpPr>
              <p:nvPr/>
            </p:nvSpPr>
            <p:spPr bwMode="auto">
              <a:xfrm>
                <a:off x="0" y="907"/>
                <a:ext cx="1496"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i="1">
                  <a:latin typeface="+mn-lt"/>
                </a:endParaRPr>
              </a:p>
            </p:txBody>
          </p:sp>
          <p:sp>
            <p:nvSpPr>
              <p:cNvPr id="100380" name="Line 65"/>
              <p:cNvSpPr>
                <a:spLocks noChangeShapeType="1"/>
              </p:cNvSpPr>
              <p:nvPr/>
            </p:nvSpPr>
            <p:spPr bwMode="auto">
              <a:xfrm>
                <a:off x="907" y="0"/>
                <a:ext cx="589" cy="90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i="1">
                  <a:latin typeface="+mn-lt"/>
                </a:endParaRPr>
              </a:p>
            </p:txBody>
          </p:sp>
        </p:grpSp>
        <p:sp>
          <p:nvSpPr>
            <p:cNvPr id="100368" name="Text Box 66"/>
            <p:cNvSpPr txBox="1">
              <a:spLocks noChangeArrowheads="1"/>
            </p:cNvSpPr>
            <p:nvPr/>
          </p:nvSpPr>
          <p:spPr bwMode="auto">
            <a:xfrm>
              <a:off x="1610" y="935"/>
              <a:ext cx="227"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mn-lt"/>
                </a:rPr>
                <a:t>A</a:t>
              </a:r>
              <a:r>
                <a:rPr lang="zh-CN" altLang="en-US" b="1" i="1">
                  <a:latin typeface="+mn-lt"/>
                </a:rPr>
                <a:t>　</a:t>
              </a:r>
              <a:endParaRPr lang="zh-CN" altLang="en-US" b="1" i="1">
                <a:latin typeface="+mn-lt"/>
              </a:endParaRPr>
            </a:p>
          </p:txBody>
        </p:sp>
        <p:sp>
          <p:nvSpPr>
            <p:cNvPr id="100369" name="Text Box 67"/>
            <p:cNvSpPr txBox="1">
              <a:spLocks noChangeArrowheads="1"/>
            </p:cNvSpPr>
            <p:nvPr/>
          </p:nvSpPr>
          <p:spPr bwMode="auto">
            <a:xfrm>
              <a:off x="612" y="1752"/>
              <a:ext cx="227"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mn-lt"/>
                </a:rPr>
                <a:t>B</a:t>
              </a:r>
              <a:endParaRPr lang="en-US" altLang="zh-CN" b="1" i="1">
                <a:latin typeface="+mn-lt"/>
              </a:endParaRPr>
            </a:p>
          </p:txBody>
        </p:sp>
        <p:sp>
          <p:nvSpPr>
            <p:cNvPr id="100370" name="Text Box 68"/>
            <p:cNvSpPr txBox="1">
              <a:spLocks noChangeArrowheads="1"/>
            </p:cNvSpPr>
            <p:nvPr/>
          </p:nvSpPr>
          <p:spPr bwMode="auto">
            <a:xfrm>
              <a:off x="2336" y="1752"/>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mn-lt"/>
                </a:rPr>
                <a:t>C</a:t>
              </a:r>
              <a:endParaRPr lang="en-US" altLang="zh-CN" b="1" i="1">
                <a:latin typeface="+mn-lt"/>
              </a:endParaRPr>
            </a:p>
          </p:txBody>
        </p:sp>
        <p:grpSp>
          <p:nvGrpSpPr>
            <p:cNvPr id="100371" name="Group 70"/>
            <p:cNvGrpSpPr/>
            <p:nvPr/>
          </p:nvGrpSpPr>
          <p:grpSpPr bwMode="auto">
            <a:xfrm>
              <a:off x="3107" y="1207"/>
              <a:ext cx="1496" cy="685"/>
              <a:chOff x="0" y="0"/>
              <a:chExt cx="1496" cy="907"/>
            </a:xfrm>
          </p:grpSpPr>
          <p:sp>
            <p:nvSpPr>
              <p:cNvPr id="100375" name="Line 71"/>
              <p:cNvSpPr>
                <a:spLocks noChangeShapeType="1"/>
              </p:cNvSpPr>
              <p:nvPr/>
            </p:nvSpPr>
            <p:spPr bwMode="auto">
              <a:xfrm flipH="1">
                <a:off x="0" y="0"/>
                <a:ext cx="907" cy="90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i="1">
                  <a:latin typeface="+mn-lt"/>
                </a:endParaRPr>
              </a:p>
            </p:txBody>
          </p:sp>
          <p:sp>
            <p:nvSpPr>
              <p:cNvPr id="100376" name="Line 72"/>
              <p:cNvSpPr>
                <a:spLocks noChangeShapeType="1"/>
              </p:cNvSpPr>
              <p:nvPr/>
            </p:nvSpPr>
            <p:spPr bwMode="auto">
              <a:xfrm>
                <a:off x="0" y="907"/>
                <a:ext cx="1496"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i="1">
                  <a:latin typeface="+mn-lt"/>
                </a:endParaRPr>
              </a:p>
            </p:txBody>
          </p:sp>
          <p:sp>
            <p:nvSpPr>
              <p:cNvPr id="100377" name="Line 73"/>
              <p:cNvSpPr>
                <a:spLocks noChangeShapeType="1"/>
              </p:cNvSpPr>
              <p:nvPr/>
            </p:nvSpPr>
            <p:spPr bwMode="auto">
              <a:xfrm>
                <a:off x="907" y="0"/>
                <a:ext cx="589" cy="90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i="1">
                  <a:latin typeface="+mn-lt"/>
                </a:endParaRPr>
              </a:p>
            </p:txBody>
          </p:sp>
        </p:grpSp>
        <p:sp>
          <p:nvSpPr>
            <p:cNvPr id="100372" name="Text Box 74"/>
            <p:cNvSpPr txBox="1">
              <a:spLocks noChangeArrowheads="1"/>
            </p:cNvSpPr>
            <p:nvPr/>
          </p:nvSpPr>
          <p:spPr bwMode="auto">
            <a:xfrm>
              <a:off x="4604" y="1706"/>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mn-lt"/>
                </a:rPr>
                <a:t>E</a:t>
              </a:r>
              <a:endParaRPr lang="en-US" altLang="zh-CN" b="1" i="1">
                <a:latin typeface="+mn-lt"/>
              </a:endParaRPr>
            </a:p>
          </p:txBody>
        </p:sp>
        <p:sp>
          <p:nvSpPr>
            <p:cNvPr id="100373" name="Text Box 75"/>
            <p:cNvSpPr txBox="1">
              <a:spLocks noChangeArrowheads="1"/>
            </p:cNvSpPr>
            <p:nvPr/>
          </p:nvSpPr>
          <p:spPr bwMode="auto">
            <a:xfrm>
              <a:off x="2880" y="1752"/>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mn-lt"/>
                </a:rPr>
                <a:t>D</a:t>
              </a:r>
              <a:endParaRPr lang="en-US" altLang="zh-CN" b="1" i="1">
                <a:latin typeface="+mn-lt"/>
              </a:endParaRPr>
            </a:p>
          </p:txBody>
        </p:sp>
        <p:sp>
          <p:nvSpPr>
            <p:cNvPr id="100374" name="Text Box 76"/>
            <p:cNvSpPr txBox="1">
              <a:spLocks noChangeArrowheads="1"/>
            </p:cNvSpPr>
            <p:nvPr/>
          </p:nvSpPr>
          <p:spPr bwMode="auto">
            <a:xfrm>
              <a:off x="3878" y="935"/>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mn-lt"/>
                </a:rPr>
                <a:t>F</a:t>
              </a:r>
              <a:endParaRPr lang="en-US" altLang="zh-CN" b="1" i="1">
                <a:latin typeface="+mn-lt"/>
              </a:endParaRPr>
            </a:p>
          </p:txBody>
        </p:sp>
      </p:grpSp>
      <p:sp>
        <p:nvSpPr>
          <p:cNvPr id="122962" name="Rectangle 82"/>
          <p:cNvSpPr>
            <a:spLocks noChangeArrowheads="1"/>
          </p:cNvSpPr>
          <p:nvPr/>
        </p:nvSpPr>
        <p:spPr bwMode="auto">
          <a:xfrm>
            <a:off x="755009" y="3859213"/>
            <a:ext cx="8145709" cy="872996"/>
          </a:xfrm>
          <a:prstGeom prst="rect">
            <a:avLst/>
          </a:prstGeom>
          <a:noFill/>
          <a:ln w="25400">
            <a:solidFill>
              <a:srgbClr val="00B050"/>
            </a:solidFill>
            <a:prstDash val="sysDot"/>
            <a:round/>
          </a:ln>
          <a:extLst>
            <a:ext uri="{909E8E84-426E-40DD-AFC4-6F175D3DCCD1}">
              <a14:hiddenFill xmlns:a14="http://schemas.microsoft.com/office/drawing/2010/main">
                <a:solidFill>
                  <a:srgbClr val="FFFFFF"/>
                </a:solidFill>
              </a14:hiddenFill>
            </a:ext>
          </a:extLst>
        </p:spPr>
        <p:txBody>
          <a:bodyPr wrap="square">
            <a:spAutoFit/>
          </a:bodyPr>
          <a:lstStyle/>
          <a:p>
            <a:pPr>
              <a:lnSpc>
                <a:spcPct val="130000"/>
              </a:lnSpc>
            </a:pPr>
            <a:r>
              <a:rPr lang="zh-CN" altLang="en-US" sz="2100" b="1" dirty="0" smtClean="0">
                <a:latin typeface="宋体" panose="02010600030101010101" pitchFamily="2" charset="-122"/>
              </a:rPr>
              <a:t>           记</a:t>
            </a:r>
            <a:r>
              <a:rPr lang="zh-CN" altLang="en-US" sz="2100" b="1" dirty="0">
                <a:latin typeface="宋体" panose="02010600030101010101" pitchFamily="2" charset="-122"/>
              </a:rPr>
              <a:t>两个三角形全等</a:t>
            </a:r>
            <a:r>
              <a:rPr lang="zh-CN" altLang="en-US" sz="2100" b="1" dirty="0" smtClean="0">
                <a:latin typeface="宋体" panose="02010600030101010101" pitchFamily="2" charset="-122"/>
              </a:rPr>
              <a:t>时，通</a:t>
            </a:r>
            <a:r>
              <a:rPr lang="zh-CN" altLang="en-US" sz="2100" b="1" dirty="0">
                <a:latin typeface="宋体" panose="02010600030101010101" pitchFamily="2" charset="-122"/>
              </a:rPr>
              <a:t>常把表示</a:t>
            </a:r>
            <a:r>
              <a:rPr lang="zh-CN" altLang="en-US" sz="2100" b="1" dirty="0">
                <a:solidFill>
                  <a:srgbClr val="FF0000"/>
                </a:solidFill>
                <a:latin typeface="宋体" panose="02010600030101010101" pitchFamily="2" charset="-122"/>
              </a:rPr>
              <a:t>对应顶点的字母写在对应的位置上</a:t>
            </a:r>
            <a:r>
              <a:rPr lang="en-US" altLang="zh-CN" sz="2100" b="1" dirty="0">
                <a:solidFill>
                  <a:srgbClr val="FF0000"/>
                </a:solidFill>
                <a:latin typeface="宋体" panose="02010600030101010101" pitchFamily="2" charset="-122"/>
              </a:rPr>
              <a:t>.</a:t>
            </a:r>
            <a:endParaRPr lang="zh-CN" altLang="en-US" sz="2100" b="1" dirty="0">
              <a:solidFill>
                <a:srgbClr val="FF0000"/>
              </a:solidFill>
              <a:latin typeface="宋体" panose="02010600030101010101" pitchFamily="2" charset="-122"/>
            </a:endParaRPr>
          </a:p>
        </p:txBody>
      </p:sp>
      <p:sp>
        <p:nvSpPr>
          <p:cNvPr id="28" name="矩形 27"/>
          <p:cNvSpPr/>
          <p:nvPr/>
        </p:nvSpPr>
        <p:spPr>
          <a:xfrm>
            <a:off x="630897" y="375984"/>
            <a:ext cx="2347117" cy="577081"/>
          </a:xfrm>
          <a:prstGeom prst="rect">
            <a:avLst/>
          </a:prstGeom>
        </p:spPr>
        <p:txBody>
          <a:bodyPr wrap="none">
            <a:spAutoFit/>
          </a:bodyPr>
          <a:lstStyle/>
          <a:p>
            <a:pPr>
              <a:lnSpc>
                <a:spcPct val="150000"/>
              </a:lnSpc>
              <a:spcBef>
                <a:spcPct val="50000"/>
              </a:spcBef>
              <a:buFont typeface="Wingdings" panose="05000000000000000000" pitchFamily="2" charset="2"/>
              <a:buChar char="u"/>
              <a:defRPr/>
            </a:pPr>
            <a:r>
              <a:rPr lang="zh-CN" altLang="en-US" sz="2100" b="1" noProof="1">
                <a:solidFill>
                  <a:srgbClr val="0070C0"/>
                </a:solidFill>
                <a:latin typeface="黑体" panose="02010609060101010101" pitchFamily="2" charset="-122"/>
                <a:ea typeface="黑体" panose="02010609060101010101" pitchFamily="2" charset="-122"/>
                <a:cs typeface="+mn-ea"/>
              </a:rPr>
              <a:t>全等的表示方法</a:t>
            </a:r>
            <a:endParaRPr lang="zh-CN" altLang="en-US" sz="2100" b="1" noProof="1">
              <a:solidFill>
                <a:srgbClr val="0070C0"/>
              </a:solidFill>
              <a:latin typeface="黑体" panose="02010609060101010101" pitchFamily="2" charset="-122"/>
              <a:ea typeface="黑体" panose="02010609060101010101" pitchFamily="2" charset="-122"/>
              <a:cs typeface="+mn-ea"/>
            </a:endParaRPr>
          </a:p>
        </p:txBody>
      </p:sp>
      <p:sp>
        <p:nvSpPr>
          <p:cNvPr id="29" name="矩形 28"/>
          <p:cNvSpPr/>
          <p:nvPr/>
        </p:nvSpPr>
        <p:spPr>
          <a:xfrm>
            <a:off x="1504950" y="838200"/>
            <a:ext cx="5934075" cy="577081"/>
          </a:xfrm>
          <a:prstGeom prst="rect">
            <a:avLst/>
          </a:prstGeom>
        </p:spPr>
        <p:txBody>
          <a:bodyPr>
            <a:spAutoFit/>
          </a:bodyPr>
          <a:lstStyle/>
          <a:p>
            <a:pPr>
              <a:lnSpc>
                <a:spcPct val="150000"/>
              </a:lnSpc>
              <a:spcBef>
                <a:spcPct val="50000"/>
              </a:spcBef>
              <a:defRPr/>
            </a:pPr>
            <a:r>
              <a:rPr lang="en-US" altLang="zh-CN" sz="2100" b="1" noProof="1">
                <a:latin typeface="宋体" panose="02010600030101010101" pitchFamily="2" charset="-122"/>
                <a:cs typeface="+mn-ea"/>
              </a:rPr>
              <a:t>“</a:t>
            </a:r>
            <a:r>
              <a:rPr lang="zh-CN" altLang="en-US" sz="2100" b="1" noProof="1">
                <a:latin typeface="宋体" panose="02010600030101010101" pitchFamily="2" charset="-122"/>
                <a:cs typeface="+mn-ea"/>
              </a:rPr>
              <a:t>全等”用符号“</a:t>
            </a:r>
            <a:r>
              <a:rPr lang="zh-CN" altLang="en-US" sz="2100" b="1" noProof="1">
                <a:solidFill>
                  <a:srgbClr val="FF0000"/>
                </a:solidFill>
                <a:latin typeface="宋体" panose="02010600030101010101" pitchFamily="2" charset="-122"/>
                <a:cs typeface="+mn-ea"/>
              </a:rPr>
              <a:t>≌</a:t>
            </a:r>
            <a:r>
              <a:rPr lang="zh-CN" altLang="en-US" sz="2100" b="1" noProof="1">
                <a:latin typeface="宋体" panose="02010600030101010101" pitchFamily="2" charset="-122"/>
                <a:cs typeface="+mn-ea"/>
              </a:rPr>
              <a:t>”表</a:t>
            </a:r>
            <a:r>
              <a:rPr lang="zh-CN" altLang="en-US" sz="2100" b="1" noProof="1" smtClean="0">
                <a:latin typeface="宋体" panose="02010600030101010101" pitchFamily="2" charset="-122"/>
                <a:cs typeface="+mn-ea"/>
              </a:rPr>
              <a:t>示，读</a:t>
            </a:r>
            <a:r>
              <a:rPr lang="zh-CN" altLang="en-US" sz="2100" b="1" noProof="1">
                <a:latin typeface="宋体" panose="02010600030101010101" pitchFamily="2" charset="-122"/>
                <a:cs typeface="+mn-ea"/>
              </a:rPr>
              <a:t>作“全等于”</a:t>
            </a:r>
            <a:r>
              <a:rPr lang="en-US" altLang="zh-CN" sz="2100" b="1" noProof="1">
                <a:latin typeface="宋体" panose="02010600030101010101" pitchFamily="2" charset="-122"/>
                <a:cs typeface="+mn-ea"/>
              </a:rPr>
              <a:t>.</a:t>
            </a:r>
            <a:endParaRPr lang="en-US" altLang="zh-CN" sz="2100" b="1" noProof="1">
              <a:latin typeface="宋体" panose="02010600030101010101" pitchFamily="2" charset="-122"/>
            </a:endParaRPr>
          </a:p>
        </p:txBody>
      </p:sp>
      <p:grpSp>
        <p:nvGrpSpPr>
          <p:cNvPr id="30" name="组合 2"/>
          <p:cNvGrpSpPr/>
          <p:nvPr/>
        </p:nvGrpSpPr>
        <p:grpSpPr bwMode="auto">
          <a:xfrm>
            <a:off x="-3350" y="-55999"/>
            <a:ext cx="2006600" cy="477837"/>
            <a:chOff x="123" y="40"/>
            <a:chExt cx="3160" cy="752"/>
          </a:xfrm>
        </p:grpSpPr>
        <p:cxnSp>
          <p:nvCxnSpPr>
            <p:cNvPr id="31"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2"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3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37"/>
                                        </p:tgtEl>
                                        <p:attrNameLst>
                                          <p:attrName>style.visibility</p:attrName>
                                        </p:attrNameLst>
                                      </p:cBhvr>
                                      <p:to>
                                        <p:strVal val="visible"/>
                                      </p:to>
                                    </p:set>
                                    <p:animEffect transition="in" filter="blinds(horizontal)">
                                      <p:cBhvr>
                                        <p:cTn id="7" dur="500"/>
                                        <p:tgtEl>
                                          <p:spTgt spid="1229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40"/>
                                        </p:tgtEl>
                                        <p:attrNameLst>
                                          <p:attrName>style.visibility</p:attrName>
                                        </p:attrNameLst>
                                      </p:cBhvr>
                                      <p:to>
                                        <p:strVal val="visible"/>
                                      </p:to>
                                    </p:set>
                                    <p:animEffect transition="in" filter="blinds(horizontal)">
                                      <p:cBhvr>
                                        <p:cTn id="12" dur="1000"/>
                                        <p:tgtEl>
                                          <p:spTgt spid="122940"/>
                                        </p:tgtEl>
                                      </p:cBhvr>
                                    </p:animEffect>
                                  </p:childTnLst>
                                </p:cTn>
                              </p:par>
                            </p:childTnLst>
                          </p:cTn>
                        </p:par>
                        <p:par>
                          <p:cTn id="13" fill="hold">
                            <p:stCondLst>
                              <p:cond delay="1000"/>
                            </p:stCondLst>
                            <p:childTnLst>
                              <p:par>
                                <p:cTn id="14" presetID="3" presetClass="entr" presetSubtype="10" fill="hold" grpId="0" nodeType="afterEffect">
                                  <p:stCondLst>
                                    <p:cond delay="2000"/>
                                  </p:stCondLst>
                                  <p:childTnLst>
                                    <p:set>
                                      <p:cBhvr>
                                        <p:cTn id="15" dur="1" fill="hold">
                                          <p:stCondLst>
                                            <p:cond delay="0"/>
                                          </p:stCondLst>
                                        </p:cTn>
                                        <p:tgtEl>
                                          <p:spTgt spid="122939"/>
                                        </p:tgtEl>
                                        <p:attrNameLst>
                                          <p:attrName>style.visibility</p:attrName>
                                        </p:attrNameLst>
                                      </p:cBhvr>
                                      <p:to>
                                        <p:strVal val="visible"/>
                                      </p:to>
                                    </p:set>
                                    <p:animEffect transition="in" filter="blinds(horizontal)">
                                      <p:cBhvr>
                                        <p:cTn id="16" dur="500"/>
                                        <p:tgtEl>
                                          <p:spTgt spid="12293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4000"/>
                                  </p:stCondLst>
                                  <p:childTnLst>
                                    <p:set>
                                      <p:cBhvr>
                                        <p:cTn id="20" dur="1" fill="hold">
                                          <p:stCondLst>
                                            <p:cond delay="0"/>
                                          </p:stCondLst>
                                        </p:cTn>
                                        <p:tgtEl>
                                          <p:spTgt spid="122938"/>
                                        </p:tgtEl>
                                        <p:attrNameLst>
                                          <p:attrName>style.visibility</p:attrName>
                                        </p:attrNameLst>
                                      </p:cBhvr>
                                      <p:to>
                                        <p:strVal val="visible"/>
                                      </p:to>
                                    </p:set>
                                    <p:animEffect transition="in" filter="blinds(horizontal)">
                                      <p:cBhvr>
                                        <p:cTn id="21" dur="500"/>
                                        <p:tgtEl>
                                          <p:spTgt spid="12293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2962"/>
                                        </p:tgtEl>
                                        <p:attrNameLst>
                                          <p:attrName>style.visibility</p:attrName>
                                        </p:attrNameLst>
                                      </p:cBhvr>
                                      <p:to>
                                        <p:strVal val="visible"/>
                                      </p:to>
                                    </p:set>
                                    <p:animEffect transition="in" filter="blinds(horizontal)">
                                      <p:cBhvr>
                                        <p:cTn id="26" dur="500"/>
                                        <p:tgtEl>
                                          <p:spTgt spid="122962"/>
                                        </p:tgtEl>
                                      </p:cBhvr>
                                    </p:animEffec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7" grpId="0"/>
      <p:bldP spid="122938" grpId="0" animBg="1"/>
      <p:bldP spid="122939" grpId="0" animBg="1"/>
      <p:bldP spid="122940" grpId="0" animBg="1"/>
      <p:bldP spid="12296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1378" name="组合 66609"/>
          <p:cNvGrpSpPr/>
          <p:nvPr/>
        </p:nvGrpSpPr>
        <p:grpSpPr bwMode="auto">
          <a:xfrm>
            <a:off x="2141538" y="2358079"/>
            <a:ext cx="1781175" cy="823912"/>
            <a:chOff x="0" y="0"/>
            <a:chExt cx="1496" cy="907"/>
          </a:xfrm>
        </p:grpSpPr>
        <p:sp>
          <p:nvSpPr>
            <p:cNvPr id="101398" name="直接连接符 66610"/>
            <p:cNvSpPr>
              <a:spLocks noChangeShapeType="1"/>
            </p:cNvSpPr>
            <p:nvPr/>
          </p:nvSpPr>
          <p:spPr bwMode="auto">
            <a:xfrm flipH="1">
              <a:off x="0" y="0"/>
              <a:ext cx="907" cy="907"/>
            </a:xfrm>
            <a:prstGeom prst="line">
              <a:avLst/>
            </a:prstGeom>
            <a:noFill/>
            <a:ln w="28575">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101399" name="直接连接符 66611"/>
            <p:cNvSpPr>
              <a:spLocks noChangeShapeType="1"/>
            </p:cNvSpPr>
            <p:nvPr/>
          </p:nvSpPr>
          <p:spPr bwMode="auto">
            <a:xfrm>
              <a:off x="0" y="907"/>
              <a:ext cx="1496" cy="0"/>
            </a:xfrm>
            <a:prstGeom prst="line">
              <a:avLst/>
            </a:prstGeom>
            <a:noFill/>
            <a:ln w="28575">
              <a:solidFill>
                <a:srgbClr val="FF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101400" name="直接连接符 66612"/>
            <p:cNvSpPr>
              <a:spLocks noChangeShapeType="1"/>
            </p:cNvSpPr>
            <p:nvPr/>
          </p:nvSpPr>
          <p:spPr bwMode="auto">
            <a:xfrm>
              <a:off x="907" y="0"/>
              <a:ext cx="589" cy="907"/>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b="1"/>
            </a:p>
          </p:txBody>
        </p:sp>
      </p:grpSp>
      <p:sp>
        <p:nvSpPr>
          <p:cNvPr id="101379" name="文本框 66613"/>
          <p:cNvSpPr txBox="1">
            <a:spLocks noChangeArrowheads="1"/>
          </p:cNvSpPr>
          <p:nvPr/>
        </p:nvSpPr>
        <p:spPr bwMode="auto">
          <a:xfrm>
            <a:off x="3059113" y="2045341"/>
            <a:ext cx="2714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dirty="0">
                <a:latin typeface="Times New Roman" panose="02020603050405020304" pitchFamily="18" charset="0"/>
                <a:ea typeface="黑体" panose="02010609060101010101" pitchFamily="2" charset="-122"/>
              </a:rPr>
              <a:t>A</a:t>
            </a:r>
            <a:r>
              <a:rPr lang="zh-CN" altLang="en-US" b="1" i="1" dirty="0">
                <a:latin typeface="Times New Roman" panose="02020603050405020304" pitchFamily="18" charset="0"/>
                <a:ea typeface="黑体" panose="02010609060101010101" pitchFamily="2" charset="-122"/>
              </a:rPr>
              <a:t>　</a:t>
            </a:r>
            <a:endParaRPr lang="zh-CN" altLang="en-US" b="1" i="1" dirty="0">
              <a:latin typeface="Times New Roman" panose="02020603050405020304" pitchFamily="18" charset="0"/>
              <a:ea typeface="黑体" panose="02010609060101010101" pitchFamily="2" charset="-122"/>
            </a:endParaRPr>
          </a:p>
        </p:txBody>
      </p:sp>
      <p:sp>
        <p:nvSpPr>
          <p:cNvPr id="101380" name="文本框 66614"/>
          <p:cNvSpPr txBox="1">
            <a:spLocks noChangeArrowheads="1"/>
          </p:cNvSpPr>
          <p:nvPr/>
        </p:nvSpPr>
        <p:spPr bwMode="auto">
          <a:xfrm>
            <a:off x="1871663" y="3080391"/>
            <a:ext cx="2698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dirty="0">
                <a:latin typeface="Times New Roman" panose="02020603050405020304" pitchFamily="18" charset="0"/>
                <a:ea typeface="黑体" panose="02010609060101010101" pitchFamily="2" charset="-122"/>
              </a:rPr>
              <a:t>B</a:t>
            </a:r>
            <a:endParaRPr lang="en-US" altLang="zh-CN" b="1" i="1" dirty="0">
              <a:latin typeface="Times New Roman" panose="02020603050405020304" pitchFamily="18" charset="0"/>
              <a:ea typeface="黑体" panose="02010609060101010101" pitchFamily="2" charset="-122"/>
            </a:endParaRPr>
          </a:p>
        </p:txBody>
      </p:sp>
      <p:sp>
        <p:nvSpPr>
          <p:cNvPr id="101381" name="文本框 66615"/>
          <p:cNvSpPr txBox="1">
            <a:spLocks noChangeArrowheads="1"/>
          </p:cNvSpPr>
          <p:nvPr/>
        </p:nvSpPr>
        <p:spPr bwMode="auto">
          <a:xfrm>
            <a:off x="3863975" y="3064516"/>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dirty="0">
                <a:latin typeface="Times New Roman" panose="02020603050405020304" pitchFamily="18" charset="0"/>
                <a:ea typeface="黑体" panose="02010609060101010101" pitchFamily="2" charset="-122"/>
              </a:rPr>
              <a:t>C</a:t>
            </a:r>
            <a:endParaRPr lang="en-US" altLang="zh-CN" b="1" i="1" dirty="0">
              <a:latin typeface="Times New Roman" panose="02020603050405020304" pitchFamily="18" charset="0"/>
              <a:ea typeface="黑体" panose="02010609060101010101" pitchFamily="2" charset="-122"/>
            </a:endParaRPr>
          </a:p>
        </p:txBody>
      </p:sp>
      <p:grpSp>
        <p:nvGrpSpPr>
          <p:cNvPr id="101382" name="组合 66617"/>
          <p:cNvGrpSpPr/>
          <p:nvPr/>
        </p:nvGrpSpPr>
        <p:grpSpPr bwMode="auto">
          <a:xfrm>
            <a:off x="5113338" y="2383479"/>
            <a:ext cx="1781175" cy="815975"/>
            <a:chOff x="0" y="0"/>
            <a:chExt cx="1496" cy="907"/>
          </a:xfrm>
        </p:grpSpPr>
        <p:sp>
          <p:nvSpPr>
            <p:cNvPr id="101395" name="直接连接符 66618"/>
            <p:cNvSpPr>
              <a:spLocks noChangeShapeType="1"/>
            </p:cNvSpPr>
            <p:nvPr/>
          </p:nvSpPr>
          <p:spPr bwMode="auto">
            <a:xfrm flipH="1">
              <a:off x="0" y="0"/>
              <a:ext cx="907" cy="907"/>
            </a:xfrm>
            <a:prstGeom prst="line">
              <a:avLst/>
            </a:prstGeom>
            <a:noFill/>
            <a:ln w="28575">
              <a:solidFill>
                <a:srgbClr val="00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101396" name="直接连接符 66619"/>
            <p:cNvSpPr>
              <a:spLocks noChangeShapeType="1"/>
            </p:cNvSpPr>
            <p:nvPr/>
          </p:nvSpPr>
          <p:spPr bwMode="auto">
            <a:xfrm>
              <a:off x="0" y="907"/>
              <a:ext cx="1496" cy="0"/>
            </a:xfrm>
            <a:prstGeom prst="line">
              <a:avLst/>
            </a:prstGeom>
            <a:noFill/>
            <a:ln w="28575">
              <a:solidFill>
                <a:srgbClr val="FF00FF"/>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101397" name="直接连接符 66620"/>
            <p:cNvSpPr>
              <a:spLocks noChangeShapeType="1"/>
            </p:cNvSpPr>
            <p:nvPr/>
          </p:nvSpPr>
          <p:spPr bwMode="auto">
            <a:xfrm>
              <a:off x="907" y="0"/>
              <a:ext cx="589" cy="907"/>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b="1"/>
            </a:p>
          </p:txBody>
        </p:sp>
      </p:grpSp>
      <p:sp>
        <p:nvSpPr>
          <p:cNvPr id="101383" name="文本框 66621"/>
          <p:cNvSpPr txBox="1">
            <a:spLocks noChangeArrowheads="1"/>
          </p:cNvSpPr>
          <p:nvPr/>
        </p:nvSpPr>
        <p:spPr bwMode="auto">
          <a:xfrm>
            <a:off x="4845050" y="3028004"/>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E</a:t>
            </a:r>
            <a:endParaRPr lang="en-US" altLang="zh-CN" b="1" i="1">
              <a:latin typeface="Times New Roman" panose="02020603050405020304" pitchFamily="18" charset="0"/>
              <a:ea typeface="黑体" panose="02010609060101010101" pitchFamily="2" charset="-122"/>
            </a:endParaRPr>
          </a:p>
        </p:txBody>
      </p:sp>
      <p:sp>
        <p:nvSpPr>
          <p:cNvPr id="101384" name="文本框 66622"/>
          <p:cNvSpPr txBox="1">
            <a:spLocks noChangeArrowheads="1"/>
          </p:cNvSpPr>
          <p:nvPr/>
        </p:nvSpPr>
        <p:spPr bwMode="auto">
          <a:xfrm>
            <a:off x="6030913" y="2070741"/>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dirty="0">
                <a:latin typeface="Times New Roman" panose="02020603050405020304" pitchFamily="18" charset="0"/>
                <a:ea typeface="黑体" panose="02010609060101010101" pitchFamily="2" charset="-122"/>
              </a:rPr>
              <a:t>D</a:t>
            </a:r>
            <a:endParaRPr lang="en-US" altLang="zh-CN" b="1" i="1" dirty="0">
              <a:latin typeface="Times New Roman" panose="02020603050405020304" pitchFamily="18" charset="0"/>
              <a:ea typeface="黑体" panose="02010609060101010101" pitchFamily="2" charset="-122"/>
            </a:endParaRPr>
          </a:p>
        </p:txBody>
      </p:sp>
      <p:sp>
        <p:nvSpPr>
          <p:cNvPr id="101385" name="文本框 66623"/>
          <p:cNvSpPr txBox="1">
            <a:spLocks noChangeArrowheads="1"/>
          </p:cNvSpPr>
          <p:nvPr/>
        </p:nvSpPr>
        <p:spPr bwMode="auto">
          <a:xfrm>
            <a:off x="6840538" y="3024829"/>
            <a:ext cx="323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dirty="0">
                <a:latin typeface="Times New Roman" panose="02020603050405020304" pitchFamily="18" charset="0"/>
                <a:ea typeface="黑体" panose="02010609060101010101" pitchFamily="2" charset="-122"/>
              </a:rPr>
              <a:t>F</a:t>
            </a:r>
            <a:endParaRPr lang="en-US" altLang="zh-CN" b="1" i="1" dirty="0">
              <a:latin typeface="Times New Roman" panose="02020603050405020304" pitchFamily="18" charset="0"/>
              <a:ea typeface="黑体" panose="02010609060101010101" pitchFamily="2" charset="-122"/>
            </a:endParaRPr>
          </a:p>
        </p:txBody>
      </p:sp>
      <p:sp>
        <p:nvSpPr>
          <p:cNvPr id="66625" name="文本框 66624"/>
          <p:cNvSpPr txBox="1">
            <a:spLocks noChangeArrowheads="1"/>
          </p:cNvSpPr>
          <p:nvPr/>
        </p:nvSpPr>
        <p:spPr bwMode="auto">
          <a:xfrm>
            <a:off x="1433513" y="3421704"/>
            <a:ext cx="3871913"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b="1" dirty="0">
                <a:latin typeface="+mn-lt"/>
                <a:ea typeface="黑体" panose="02010609060101010101" pitchFamily="2" charset="-122"/>
              </a:rPr>
              <a:t>∵△</a:t>
            </a:r>
            <a:r>
              <a:rPr lang="en-US" altLang="zh-CN" sz="2100" b="1" i="1" dirty="0">
                <a:latin typeface="+mn-lt"/>
                <a:ea typeface="黑体" panose="02010609060101010101" pitchFamily="2" charset="-122"/>
              </a:rPr>
              <a:t>ABC</a:t>
            </a:r>
            <a:r>
              <a:rPr lang="en-US" altLang="zh-CN" sz="2100" b="1" dirty="0">
                <a:solidFill>
                  <a:srgbClr val="0D0D0D"/>
                </a:solidFill>
                <a:latin typeface="+mn-lt"/>
                <a:ea typeface="黑体" panose="02010609060101010101" pitchFamily="2" charset="-122"/>
                <a:sym typeface="宋体" panose="02010600030101010101" pitchFamily="2" charset="-122"/>
              </a:rPr>
              <a:t>≌</a:t>
            </a:r>
            <a:r>
              <a:rPr lang="en-US" altLang="zh-CN" sz="2100" b="1" dirty="0">
                <a:latin typeface="+mn-lt"/>
                <a:ea typeface="黑体" panose="02010609060101010101" pitchFamily="2" charset="-122"/>
              </a:rPr>
              <a:t>△</a:t>
            </a:r>
            <a:r>
              <a:rPr lang="en-US" altLang="zh-CN" sz="2100" b="1" i="1" dirty="0">
                <a:latin typeface="+mn-lt"/>
                <a:ea typeface="黑体" panose="02010609060101010101" pitchFamily="2" charset="-122"/>
              </a:rPr>
              <a:t>DEF</a:t>
            </a:r>
            <a:r>
              <a:rPr lang="en-US" altLang="zh-CN" sz="2100" b="1" dirty="0">
                <a:latin typeface="宋体" panose="02010600030101010101" pitchFamily="2" charset="-122"/>
              </a:rPr>
              <a:t>(</a:t>
            </a:r>
            <a:r>
              <a:rPr lang="zh-CN" altLang="en-US" sz="2100" b="1" dirty="0">
                <a:latin typeface="宋体" panose="02010600030101010101" pitchFamily="2" charset="-122"/>
              </a:rPr>
              <a:t>已知</a:t>
            </a:r>
            <a:r>
              <a:rPr lang="zh-CN" altLang="en-US" sz="2100" b="1" dirty="0" smtClean="0">
                <a:latin typeface="宋体" panose="02010600030101010101" pitchFamily="2" charset="-122"/>
              </a:rPr>
              <a:t>），</a:t>
            </a:r>
            <a:endParaRPr lang="zh-CN" altLang="en-US" sz="2100" b="1" dirty="0">
              <a:latin typeface="宋体" panose="02010600030101010101" pitchFamily="2" charset="-122"/>
            </a:endParaRPr>
          </a:p>
        </p:txBody>
      </p:sp>
      <p:sp>
        <p:nvSpPr>
          <p:cNvPr id="66626" name="文本框 66625"/>
          <p:cNvSpPr txBox="1">
            <a:spLocks noChangeArrowheads="1"/>
          </p:cNvSpPr>
          <p:nvPr/>
        </p:nvSpPr>
        <p:spPr bwMode="auto">
          <a:xfrm>
            <a:off x="1412875" y="3807466"/>
            <a:ext cx="7189258"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2100" b="1" dirty="0">
                <a:latin typeface="Times New Roman" panose="02020603050405020304" pitchFamily="18" charset="0"/>
                <a:ea typeface="黑体" panose="02010609060101010101" pitchFamily="2" charset="-122"/>
              </a:rPr>
              <a:t>∴</a:t>
            </a:r>
            <a:r>
              <a:rPr lang="en-US" altLang="zh-CN" sz="2100" b="1" i="1" dirty="0" smtClean="0">
                <a:solidFill>
                  <a:srgbClr val="FF0000"/>
                </a:solidFill>
                <a:latin typeface="Times New Roman" panose="02020603050405020304" pitchFamily="18" charset="0"/>
                <a:ea typeface="黑体" panose="02010609060101010101" pitchFamily="2" charset="-122"/>
              </a:rPr>
              <a:t>AB</a:t>
            </a:r>
            <a:r>
              <a:rPr lang="en-US" altLang="zh-CN" sz="2100" b="1" dirty="0" smtClean="0">
                <a:solidFill>
                  <a:srgbClr val="FF0000"/>
                </a:solidFill>
                <a:latin typeface="Times New Roman" panose="02020603050405020304" pitchFamily="18" charset="0"/>
                <a:ea typeface="黑体" panose="02010609060101010101" pitchFamily="2" charset="-122"/>
              </a:rPr>
              <a:t>=</a:t>
            </a:r>
            <a:r>
              <a:rPr lang="en-US" altLang="zh-CN" sz="2100" b="1" i="1" dirty="0" smtClean="0">
                <a:solidFill>
                  <a:srgbClr val="FF0000"/>
                </a:solidFill>
                <a:latin typeface="Times New Roman" panose="02020603050405020304" pitchFamily="18" charset="0"/>
                <a:ea typeface="黑体" panose="02010609060101010101" pitchFamily="2" charset="-122"/>
              </a:rPr>
              <a:t>DE</a:t>
            </a:r>
            <a:r>
              <a:rPr lang="zh-CN" altLang="en-US" sz="2100" b="1" dirty="0" smtClean="0">
                <a:solidFill>
                  <a:srgbClr val="FF0000"/>
                </a:solidFill>
                <a:latin typeface="Times New Roman" panose="02020603050405020304" pitchFamily="18" charset="0"/>
                <a:ea typeface="黑体" panose="02010609060101010101" pitchFamily="2" charset="-122"/>
              </a:rPr>
              <a:t>，</a:t>
            </a:r>
            <a:r>
              <a:rPr lang="en-US" altLang="zh-CN" sz="2100" b="1" dirty="0" smtClean="0">
                <a:solidFill>
                  <a:srgbClr val="FF0000"/>
                </a:solidFill>
                <a:latin typeface="Times New Roman" panose="02020603050405020304" pitchFamily="18" charset="0"/>
                <a:ea typeface="黑体" panose="02010609060101010101" pitchFamily="2" charset="-122"/>
              </a:rPr>
              <a:t> </a:t>
            </a:r>
            <a:r>
              <a:rPr lang="en-US" altLang="zh-CN" sz="2100" b="1" i="1" dirty="0" smtClean="0">
                <a:solidFill>
                  <a:srgbClr val="FF0000"/>
                </a:solidFill>
                <a:latin typeface="Times New Roman" panose="02020603050405020304" pitchFamily="18" charset="0"/>
                <a:ea typeface="黑体" panose="02010609060101010101" pitchFamily="2" charset="-122"/>
              </a:rPr>
              <a:t>AC</a:t>
            </a:r>
            <a:r>
              <a:rPr lang="en-US" altLang="zh-CN" sz="2100" b="1" dirty="0" smtClean="0">
                <a:solidFill>
                  <a:srgbClr val="FF0000"/>
                </a:solidFill>
                <a:latin typeface="Times New Roman" panose="02020603050405020304" pitchFamily="18" charset="0"/>
                <a:ea typeface="黑体" panose="02010609060101010101" pitchFamily="2" charset="-122"/>
              </a:rPr>
              <a:t>=</a:t>
            </a:r>
            <a:r>
              <a:rPr lang="en-US" altLang="zh-CN" sz="2100" b="1" i="1" dirty="0" smtClean="0">
                <a:solidFill>
                  <a:srgbClr val="FF0000"/>
                </a:solidFill>
                <a:latin typeface="Times New Roman" panose="02020603050405020304" pitchFamily="18" charset="0"/>
                <a:ea typeface="黑体" panose="02010609060101010101" pitchFamily="2" charset="-122"/>
              </a:rPr>
              <a:t>DF</a:t>
            </a:r>
            <a:r>
              <a:rPr lang="zh-CN" altLang="en-US" sz="2100" b="1" dirty="0" smtClean="0">
                <a:solidFill>
                  <a:srgbClr val="FF0000"/>
                </a:solidFill>
                <a:latin typeface="Times New Roman" panose="02020603050405020304" pitchFamily="18" charset="0"/>
                <a:ea typeface="黑体" panose="02010609060101010101" pitchFamily="2" charset="-122"/>
              </a:rPr>
              <a:t>，</a:t>
            </a:r>
            <a:r>
              <a:rPr lang="en-US" altLang="zh-CN" sz="2100" b="1" i="1" dirty="0" smtClean="0">
                <a:solidFill>
                  <a:srgbClr val="FF0000"/>
                </a:solidFill>
                <a:latin typeface="Times New Roman" panose="02020603050405020304" pitchFamily="18" charset="0"/>
                <a:ea typeface="黑体" panose="02010609060101010101" pitchFamily="2" charset="-122"/>
              </a:rPr>
              <a:t>BC</a:t>
            </a:r>
            <a:r>
              <a:rPr lang="en-US" altLang="zh-CN" sz="2100" b="1" dirty="0" smtClean="0">
                <a:solidFill>
                  <a:srgbClr val="FF0000"/>
                </a:solidFill>
                <a:latin typeface="Times New Roman" panose="02020603050405020304" pitchFamily="18" charset="0"/>
                <a:ea typeface="黑体" panose="02010609060101010101" pitchFamily="2" charset="-122"/>
              </a:rPr>
              <a:t>=</a:t>
            </a:r>
            <a:r>
              <a:rPr lang="en-US" altLang="zh-CN" sz="2100" b="1" i="1" dirty="0" smtClean="0">
                <a:solidFill>
                  <a:srgbClr val="FF0000"/>
                </a:solidFill>
                <a:latin typeface="Times New Roman" panose="02020603050405020304" pitchFamily="18" charset="0"/>
                <a:ea typeface="黑体" panose="02010609060101010101" pitchFamily="2" charset="-122"/>
              </a:rPr>
              <a:t>EF</a:t>
            </a:r>
            <a:r>
              <a:rPr lang="en-US" altLang="zh-CN" sz="2100" b="1" dirty="0">
                <a:latin typeface="宋体" panose="02010600030101010101" pitchFamily="2" charset="-122"/>
              </a:rPr>
              <a:t>(</a:t>
            </a:r>
            <a:r>
              <a:rPr lang="zh-CN" altLang="en-US" sz="2100" b="1" dirty="0">
                <a:latin typeface="宋体" panose="02010600030101010101" pitchFamily="2" charset="-122"/>
              </a:rPr>
              <a:t>全等三角形对应边相等</a:t>
            </a:r>
            <a:r>
              <a:rPr lang="zh-CN" altLang="en-US" sz="2100" b="1" dirty="0" smtClean="0">
                <a:latin typeface="宋体" panose="02010600030101010101" pitchFamily="2" charset="-122"/>
              </a:rPr>
              <a:t>），</a:t>
            </a:r>
            <a:endParaRPr lang="zh-CN" altLang="en-US" sz="2100" b="1" dirty="0">
              <a:latin typeface="宋体" panose="02010600030101010101" pitchFamily="2" charset="-122"/>
            </a:endParaRPr>
          </a:p>
        </p:txBody>
      </p:sp>
      <p:sp>
        <p:nvSpPr>
          <p:cNvPr id="66627" name="文本框 66626"/>
          <p:cNvSpPr txBox="1">
            <a:spLocks noChangeArrowheads="1"/>
          </p:cNvSpPr>
          <p:nvPr/>
        </p:nvSpPr>
        <p:spPr bwMode="auto">
          <a:xfrm>
            <a:off x="1360785" y="4339082"/>
            <a:ext cx="729238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dirty="0">
                <a:solidFill>
                  <a:srgbClr val="FF0000"/>
                </a:solidFill>
                <a:latin typeface="Times New Roman" panose="02020603050405020304" pitchFamily="18" charset="0"/>
                <a:ea typeface="黑体" panose="02010609060101010101" pitchFamily="2" charset="-122"/>
              </a:rPr>
              <a:t>∠</a:t>
            </a:r>
            <a:r>
              <a:rPr lang="en-US" altLang="zh-CN" sz="2100" b="1" i="1" dirty="0">
                <a:solidFill>
                  <a:srgbClr val="FF0000"/>
                </a:solidFill>
                <a:latin typeface="Times New Roman" panose="02020603050405020304" pitchFamily="18" charset="0"/>
                <a:ea typeface="黑体" panose="02010609060101010101" pitchFamily="2" charset="-122"/>
              </a:rPr>
              <a:t>A</a:t>
            </a:r>
            <a:r>
              <a:rPr lang="en-US" altLang="zh-CN" sz="2100" b="1" dirty="0">
                <a:solidFill>
                  <a:srgbClr val="FF0000"/>
                </a:solidFill>
                <a:latin typeface="Times New Roman" panose="02020603050405020304" pitchFamily="18" charset="0"/>
                <a:ea typeface="黑体" panose="02010609060101010101" pitchFamily="2" charset="-122"/>
              </a:rPr>
              <a:t>=∠</a:t>
            </a:r>
            <a:r>
              <a:rPr lang="en-US" altLang="zh-CN" sz="2100" b="1" i="1" dirty="0" smtClean="0">
                <a:solidFill>
                  <a:srgbClr val="FF0000"/>
                </a:solidFill>
                <a:latin typeface="Times New Roman" panose="02020603050405020304" pitchFamily="18" charset="0"/>
                <a:ea typeface="黑体" panose="02010609060101010101" pitchFamily="2" charset="-122"/>
              </a:rPr>
              <a:t>D</a:t>
            </a:r>
            <a:r>
              <a:rPr lang="zh-CN" altLang="en-US" sz="2100" b="1" dirty="0" smtClean="0">
                <a:solidFill>
                  <a:srgbClr val="FF0000"/>
                </a:solidFill>
                <a:latin typeface="Times New Roman" panose="02020603050405020304" pitchFamily="18" charset="0"/>
                <a:ea typeface="黑体" panose="02010609060101010101" pitchFamily="2" charset="-122"/>
              </a:rPr>
              <a:t>，</a:t>
            </a:r>
            <a:r>
              <a:rPr lang="en-US" altLang="zh-CN" sz="2100" b="1" dirty="0" smtClean="0">
                <a:solidFill>
                  <a:srgbClr val="FF0000"/>
                </a:solidFill>
                <a:latin typeface="Times New Roman" panose="02020603050405020304" pitchFamily="18" charset="0"/>
                <a:ea typeface="黑体" panose="02010609060101010101" pitchFamily="2" charset="-122"/>
              </a:rPr>
              <a:t> </a:t>
            </a:r>
            <a:r>
              <a:rPr lang="en-US" altLang="zh-CN" sz="2100" b="1" dirty="0">
                <a:solidFill>
                  <a:srgbClr val="FF0000"/>
                </a:solidFill>
                <a:latin typeface="Times New Roman" panose="02020603050405020304" pitchFamily="18" charset="0"/>
                <a:ea typeface="黑体" panose="02010609060101010101" pitchFamily="2" charset="-122"/>
              </a:rPr>
              <a:t>∠</a:t>
            </a:r>
            <a:r>
              <a:rPr lang="en-US" altLang="zh-CN" sz="2100" b="1" i="1" dirty="0">
                <a:solidFill>
                  <a:srgbClr val="FF0000"/>
                </a:solidFill>
                <a:latin typeface="Times New Roman" panose="02020603050405020304" pitchFamily="18" charset="0"/>
                <a:ea typeface="黑体" panose="02010609060101010101" pitchFamily="2" charset="-122"/>
              </a:rPr>
              <a:t>B</a:t>
            </a:r>
            <a:r>
              <a:rPr lang="en-US" altLang="zh-CN" sz="2100" b="1" dirty="0">
                <a:solidFill>
                  <a:srgbClr val="FF0000"/>
                </a:solidFill>
                <a:latin typeface="Times New Roman" panose="02020603050405020304" pitchFamily="18" charset="0"/>
                <a:ea typeface="黑体" panose="02010609060101010101" pitchFamily="2" charset="-122"/>
              </a:rPr>
              <a:t>=∠</a:t>
            </a:r>
            <a:r>
              <a:rPr lang="en-US" altLang="zh-CN" sz="2100" b="1" i="1" dirty="0" smtClean="0">
                <a:solidFill>
                  <a:srgbClr val="FF0000"/>
                </a:solidFill>
                <a:latin typeface="Times New Roman" panose="02020603050405020304" pitchFamily="18" charset="0"/>
                <a:ea typeface="黑体" panose="02010609060101010101" pitchFamily="2" charset="-122"/>
              </a:rPr>
              <a:t>E</a:t>
            </a:r>
            <a:r>
              <a:rPr lang="zh-CN" altLang="en-US" sz="2100" b="1" dirty="0" smtClean="0">
                <a:solidFill>
                  <a:srgbClr val="FF0000"/>
                </a:solidFill>
                <a:latin typeface="Times New Roman" panose="02020603050405020304" pitchFamily="18" charset="0"/>
                <a:ea typeface="黑体" panose="02010609060101010101" pitchFamily="2" charset="-122"/>
              </a:rPr>
              <a:t>，</a:t>
            </a:r>
            <a:r>
              <a:rPr lang="en-US" altLang="zh-CN" sz="2100" b="1" dirty="0" smtClean="0">
                <a:solidFill>
                  <a:srgbClr val="FF0000"/>
                </a:solidFill>
                <a:latin typeface="Times New Roman" panose="02020603050405020304" pitchFamily="18" charset="0"/>
                <a:ea typeface="黑体" panose="02010609060101010101" pitchFamily="2" charset="-122"/>
              </a:rPr>
              <a:t> </a:t>
            </a:r>
            <a:r>
              <a:rPr lang="en-US" altLang="zh-CN" sz="2100" b="1" dirty="0">
                <a:solidFill>
                  <a:srgbClr val="FF0000"/>
                </a:solidFill>
                <a:latin typeface="Times New Roman" panose="02020603050405020304" pitchFamily="18" charset="0"/>
                <a:ea typeface="黑体" panose="02010609060101010101" pitchFamily="2" charset="-122"/>
              </a:rPr>
              <a:t>∠</a:t>
            </a:r>
            <a:r>
              <a:rPr lang="en-US" altLang="zh-CN" sz="2100" b="1" i="1" dirty="0">
                <a:solidFill>
                  <a:srgbClr val="FF0000"/>
                </a:solidFill>
                <a:latin typeface="Times New Roman" panose="02020603050405020304" pitchFamily="18" charset="0"/>
                <a:ea typeface="黑体" panose="02010609060101010101" pitchFamily="2" charset="-122"/>
              </a:rPr>
              <a:t>C</a:t>
            </a:r>
            <a:r>
              <a:rPr lang="en-US" altLang="zh-CN" sz="2100" b="1" dirty="0">
                <a:solidFill>
                  <a:srgbClr val="FF0000"/>
                </a:solidFill>
                <a:latin typeface="Times New Roman" panose="02020603050405020304" pitchFamily="18" charset="0"/>
                <a:ea typeface="黑体" panose="02010609060101010101" pitchFamily="2" charset="-122"/>
              </a:rPr>
              <a:t>=∠</a:t>
            </a:r>
            <a:r>
              <a:rPr lang="en-US" altLang="zh-CN" sz="2100" b="1" i="1" dirty="0">
                <a:solidFill>
                  <a:srgbClr val="FF0000"/>
                </a:solidFill>
                <a:latin typeface="Times New Roman" panose="02020603050405020304" pitchFamily="18" charset="0"/>
                <a:ea typeface="黑体" panose="02010609060101010101" pitchFamily="2" charset="-122"/>
              </a:rPr>
              <a:t>F</a:t>
            </a:r>
            <a:r>
              <a:rPr lang="en-US" altLang="zh-CN" sz="2100" b="1" dirty="0">
                <a:latin typeface="宋体" panose="02010600030101010101" pitchFamily="2" charset="-122"/>
              </a:rPr>
              <a:t>(</a:t>
            </a:r>
            <a:r>
              <a:rPr lang="zh-CN" altLang="en-US" sz="2100" b="1" dirty="0">
                <a:latin typeface="宋体" panose="02010600030101010101" pitchFamily="2" charset="-122"/>
              </a:rPr>
              <a:t>全等三角形对应角相等）</a:t>
            </a:r>
            <a:r>
              <a:rPr lang="en-US" altLang="zh-CN" sz="2100" b="1" dirty="0">
                <a:latin typeface="宋体" panose="02010600030101010101" pitchFamily="2" charset="-122"/>
              </a:rPr>
              <a:t>.</a:t>
            </a:r>
            <a:endParaRPr lang="en-US" altLang="zh-CN" sz="2100" b="1" dirty="0">
              <a:latin typeface="宋体" panose="02010600030101010101" pitchFamily="2" charset="-122"/>
            </a:endParaRPr>
          </a:p>
        </p:txBody>
      </p:sp>
      <p:sp>
        <p:nvSpPr>
          <p:cNvPr id="66628" name="矩形 66627"/>
          <p:cNvSpPr>
            <a:spLocks noChangeArrowheads="1"/>
          </p:cNvSpPr>
          <p:nvPr/>
        </p:nvSpPr>
        <p:spPr bwMode="auto">
          <a:xfrm>
            <a:off x="1729564" y="1379527"/>
            <a:ext cx="5959708" cy="572464"/>
          </a:xfrm>
          <a:prstGeom prst="rect">
            <a:avLst/>
          </a:prstGeom>
          <a:noFill/>
          <a:ln w="28575">
            <a:solidFill>
              <a:srgbClr val="3C8C93"/>
            </a:solidFill>
            <a:prstDash val="sysDash"/>
            <a:round/>
          </a:ln>
          <a:extLst>
            <a:ext uri="{909E8E84-426E-40DD-AFC4-6F175D3DCCD1}">
              <a14:hiddenFill xmlns:a14="http://schemas.microsoft.com/office/drawing/2010/main">
                <a:solidFill>
                  <a:srgbClr val="FFFFFF"/>
                </a:solidFill>
              </a14:hiddenFill>
            </a:ext>
          </a:extLst>
        </p:spPr>
        <p:txBody>
          <a:bodyPr wrap="square">
            <a:spAutoFit/>
          </a:bodyPr>
          <a:lstStyle/>
          <a:p>
            <a:pPr>
              <a:lnSpc>
                <a:spcPct val="130000"/>
              </a:lnSpc>
            </a:pPr>
            <a:r>
              <a:rPr lang="zh-CN" altLang="en-US" sz="2400" dirty="0">
                <a:solidFill>
                  <a:srgbClr val="FF0000"/>
                </a:solidFill>
                <a:latin typeface="黑体" panose="02010609060101010101" pitchFamily="2" charset="-122"/>
                <a:ea typeface="黑体" panose="02010609060101010101" pitchFamily="2" charset="-122"/>
              </a:rPr>
              <a:t> </a:t>
            </a:r>
            <a:r>
              <a:rPr lang="zh-CN" altLang="en-US" sz="2400" b="1" dirty="0">
                <a:latin typeface="宋体" panose="02010600030101010101" pitchFamily="2" charset="-122"/>
              </a:rPr>
              <a:t>全等三角形的</a:t>
            </a:r>
            <a:r>
              <a:rPr lang="zh-CN" altLang="en-US" sz="2400" b="1" dirty="0">
                <a:solidFill>
                  <a:srgbClr val="FF0000"/>
                </a:solidFill>
                <a:latin typeface="宋体" panose="02010600030101010101" pitchFamily="2" charset="-122"/>
              </a:rPr>
              <a:t>对应边</a:t>
            </a:r>
            <a:r>
              <a:rPr lang="zh-CN" altLang="en-US" sz="2400" b="1" dirty="0" smtClean="0">
                <a:solidFill>
                  <a:srgbClr val="FF0000"/>
                </a:solidFill>
                <a:latin typeface="宋体" panose="02010600030101010101" pitchFamily="2" charset="-122"/>
              </a:rPr>
              <a:t>相等</a:t>
            </a:r>
            <a:r>
              <a:rPr lang="zh-CN" altLang="en-US" sz="2400" b="1" dirty="0" smtClean="0">
                <a:latin typeface="宋体" panose="02010600030101010101" pitchFamily="2" charset="-122"/>
              </a:rPr>
              <a:t>，</a:t>
            </a:r>
            <a:r>
              <a:rPr lang="zh-CN" altLang="en-US" sz="2400" b="1" dirty="0" smtClean="0">
                <a:solidFill>
                  <a:srgbClr val="FF0000"/>
                </a:solidFill>
                <a:latin typeface="宋体" panose="02010600030101010101" pitchFamily="2" charset="-122"/>
              </a:rPr>
              <a:t>对应</a:t>
            </a:r>
            <a:r>
              <a:rPr lang="zh-CN" altLang="en-US" sz="2400" b="1" dirty="0">
                <a:solidFill>
                  <a:srgbClr val="FF0000"/>
                </a:solidFill>
                <a:latin typeface="宋体" panose="02010600030101010101" pitchFamily="2" charset="-122"/>
              </a:rPr>
              <a:t>角相等</a:t>
            </a:r>
            <a:r>
              <a:rPr lang="en-US" altLang="zh-CN" sz="2400" b="1" dirty="0">
                <a:latin typeface="宋体" panose="02010600030101010101" pitchFamily="2" charset="-122"/>
              </a:rPr>
              <a:t>.</a:t>
            </a:r>
            <a:endParaRPr lang="en-US" altLang="zh-CN" sz="2400" b="1" dirty="0">
              <a:latin typeface="宋体" panose="02010600030101010101" pitchFamily="2" charset="-122"/>
            </a:endParaRPr>
          </a:p>
        </p:txBody>
      </p:sp>
      <p:grpSp>
        <p:nvGrpSpPr>
          <p:cNvPr id="25" name="组合 2"/>
          <p:cNvGrpSpPr/>
          <p:nvPr/>
        </p:nvGrpSpPr>
        <p:grpSpPr bwMode="auto">
          <a:xfrm>
            <a:off x="-3350" y="-55999"/>
            <a:ext cx="2006600" cy="477837"/>
            <a:chOff x="123" y="40"/>
            <a:chExt cx="3160" cy="752"/>
          </a:xfrm>
        </p:grpSpPr>
        <p:cxnSp>
          <p:nvCxnSpPr>
            <p:cNvPr id="26"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7"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28"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
        <p:nvSpPr>
          <p:cNvPr id="29" name="矩形 12290"/>
          <p:cNvSpPr>
            <a:spLocks noChangeArrowheads="1"/>
          </p:cNvSpPr>
          <p:nvPr/>
        </p:nvSpPr>
        <p:spPr bwMode="auto">
          <a:xfrm>
            <a:off x="0" y="555188"/>
            <a:ext cx="9140825" cy="539751"/>
          </a:xfrm>
          <a:prstGeom prst="rect">
            <a:avLst/>
          </a:prstGeom>
          <a:noFill/>
          <a:ln w="9525">
            <a:noFill/>
            <a:miter lim="800000"/>
          </a:ln>
        </p:spPr>
        <p:txBody>
          <a:bodyPr anchor="ctr"/>
          <a:lstStyle/>
          <a:p>
            <a:pPr algn="ctr">
              <a:defRPr/>
            </a:pPr>
            <a:r>
              <a:rPr lang="zh-CN" altLang="en-US" sz="2400" b="1" spc="100" noProof="1">
                <a:solidFill>
                  <a:srgbClr val="0000FF"/>
                </a:solidFill>
                <a:latin typeface="黑体" panose="02010609060101010101" pitchFamily="2" charset="-122"/>
                <a:ea typeface="黑体" panose="02010609060101010101" pitchFamily="2" charset="-122"/>
                <a:cs typeface="黑体" panose="02010609060101010101" pitchFamily="2" charset="-122"/>
              </a:rPr>
              <a:t>全等的性质</a:t>
            </a:r>
            <a:endParaRPr lang="zh-CN" altLang="en-US" sz="2400" b="1" spc="100" noProof="1">
              <a:solidFill>
                <a:srgbClr val="0000FF"/>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66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66625"/>
                                        </p:tgtEl>
                                        <p:attrNameLst>
                                          <p:attrName>style.visibility</p:attrName>
                                        </p:attrNameLst>
                                      </p:cBhvr>
                                      <p:to>
                                        <p:strVal val="visible"/>
                                      </p:to>
                                    </p:set>
                                    <p:animEffect transition="in" filter="blinds(horizontal)">
                                      <p:cBhvr>
                                        <p:cTn id="11" dur="500"/>
                                        <p:tgtEl>
                                          <p:spTgt spid="6662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6626"/>
                                        </p:tgtEl>
                                        <p:attrNameLst>
                                          <p:attrName>style.visibility</p:attrName>
                                        </p:attrNameLst>
                                      </p:cBhvr>
                                      <p:to>
                                        <p:strVal val="visible"/>
                                      </p:to>
                                    </p:set>
                                    <p:anim calcmode="lin" valueType="num">
                                      <p:cBhvr>
                                        <p:cTn id="16" dur="500" fill="hold"/>
                                        <p:tgtEl>
                                          <p:spTgt spid="66626"/>
                                        </p:tgtEl>
                                        <p:attrNameLst>
                                          <p:attrName>ppt_x</p:attrName>
                                        </p:attrNameLst>
                                      </p:cBhvr>
                                      <p:tavLst>
                                        <p:tav tm="0">
                                          <p:val>
                                            <p:strVal val="#ppt_x"/>
                                          </p:val>
                                        </p:tav>
                                        <p:tav tm="100000">
                                          <p:val>
                                            <p:strVal val="#ppt_x"/>
                                          </p:val>
                                        </p:tav>
                                      </p:tavLst>
                                    </p:anim>
                                    <p:anim calcmode="lin" valueType="num">
                                      <p:cBhvr>
                                        <p:cTn id="17" dur="500" fill="hold"/>
                                        <p:tgtEl>
                                          <p:spTgt spid="6662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6627"/>
                                        </p:tgtEl>
                                        <p:attrNameLst>
                                          <p:attrName>style.visibility</p:attrName>
                                        </p:attrNameLst>
                                      </p:cBhvr>
                                      <p:to>
                                        <p:strVal val="visible"/>
                                      </p:to>
                                    </p:set>
                                    <p:anim calcmode="lin" valueType="num">
                                      <p:cBhvr>
                                        <p:cTn id="22" dur="500" fill="hold"/>
                                        <p:tgtEl>
                                          <p:spTgt spid="66627"/>
                                        </p:tgtEl>
                                        <p:attrNameLst>
                                          <p:attrName>ppt_x</p:attrName>
                                        </p:attrNameLst>
                                      </p:cBhvr>
                                      <p:tavLst>
                                        <p:tav tm="0">
                                          <p:val>
                                            <p:strVal val="#ppt_x"/>
                                          </p:val>
                                        </p:tav>
                                        <p:tav tm="100000">
                                          <p:val>
                                            <p:strVal val="#ppt_x"/>
                                          </p:val>
                                        </p:tav>
                                      </p:tavLst>
                                    </p:anim>
                                    <p:anim calcmode="lin" valueType="num">
                                      <p:cBhvr>
                                        <p:cTn id="23" dur="500" fill="hold"/>
                                        <p:tgtEl>
                                          <p:spTgt spid="666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625" grpId="0"/>
      <p:bldP spid="66626" grpId="0"/>
      <p:bldP spid="66627" grpId="0"/>
      <p:bldP spid="66628"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2" name="Text Box 2"/>
          <p:cNvSpPr txBox="1">
            <a:spLocks noChangeArrowheads="1"/>
          </p:cNvSpPr>
          <p:nvPr/>
        </p:nvSpPr>
        <p:spPr bwMode="auto">
          <a:xfrm>
            <a:off x="1304925" y="2805113"/>
            <a:ext cx="38290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100" b="1" dirty="0">
                <a:solidFill>
                  <a:srgbClr val="000000"/>
                </a:solidFill>
                <a:latin typeface="楷体" panose="02010609060101010101" pitchFamily="49" charset="-122"/>
                <a:ea typeface="楷体" panose="02010609060101010101" pitchFamily="49" charset="-122"/>
              </a:rPr>
              <a:t>∵</a:t>
            </a:r>
            <a:r>
              <a:rPr lang="en-US" altLang="zh-CN" sz="2100" b="1" dirty="0">
                <a:solidFill>
                  <a:srgbClr val="000000"/>
                </a:solidFill>
                <a:latin typeface="+mn-lt"/>
                <a:ea typeface="楷体_GB2312" panose="02010609030101010101" pitchFamily="49" charset="-122"/>
              </a:rPr>
              <a:t>△</a:t>
            </a:r>
            <a:r>
              <a:rPr lang="en-US" altLang="zh-CN" sz="2100" b="1" i="1" dirty="0">
                <a:solidFill>
                  <a:srgbClr val="000000"/>
                </a:solidFill>
                <a:latin typeface="+mn-lt"/>
                <a:ea typeface="楷体_GB2312" panose="02010609030101010101" pitchFamily="49" charset="-122"/>
              </a:rPr>
              <a:t>ABC</a:t>
            </a:r>
            <a:r>
              <a:rPr lang="en-US" altLang="zh-CN" sz="2100" b="1" dirty="0">
                <a:solidFill>
                  <a:srgbClr val="000000"/>
                </a:solidFill>
                <a:latin typeface="+mn-lt"/>
              </a:rPr>
              <a:t>≌</a:t>
            </a:r>
            <a:r>
              <a:rPr lang="en-US" altLang="zh-CN" sz="2100" b="1" dirty="0">
                <a:solidFill>
                  <a:srgbClr val="000000"/>
                </a:solidFill>
                <a:latin typeface="+mn-lt"/>
                <a:ea typeface="楷体_GB2312" panose="02010609030101010101" pitchFamily="49" charset="-122"/>
              </a:rPr>
              <a:t>△</a:t>
            </a:r>
            <a:r>
              <a:rPr lang="en-US" altLang="zh-CN" sz="2100" b="1" i="1" dirty="0" smtClean="0">
                <a:solidFill>
                  <a:srgbClr val="000000"/>
                </a:solidFill>
                <a:latin typeface="+mn-lt"/>
                <a:ea typeface="楷体_GB2312" panose="02010609030101010101" pitchFamily="49" charset="-122"/>
              </a:rPr>
              <a:t>FDE</a:t>
            </a:r>
            <a:r>
              <a:rPr lang="zh-CN" altLang="en-US" sz="2100" b="1" dirty="0" smtClean="0">
                <a:solidFill>
                  <a:srgbClr val="000000"/>
                </a:solidFill>
                <a:latin typeface="+mn-lt"/>
                <a:ea typeface="楷体_GB2312" panose="02010609030101010101" pitchFamily="49" charset="-122"/>
              </a:rPr>
              <a:t>，</a:t>
            </a:r>
            <a:endParaRPr lang="en-US" altLang="zh-CN" sz="2100" b="1" dirty="0">
              <a:solidFill>
                <a:srgbClr val="000000"/>
              </a:solidFill>
              <a:latin typeface="+mn-lt"/>
              <a:ea typeface="楷体_GB2312" panose="02010609030101010101" pitchFamily="49" charset="-122"/>
            </a:endParaRPr>
          </a:p>
        </p:txBody>
      </p:sp>
      <p:sp>
        <p:nvSpPr>
          <p:cNvPr id="128003" name="Text Box 3"/>
          <p:cNvSpPr txBox="1">
            <a:spLocks noChangeArrowheads="1"/>
          </p:cNvSpPr>
          <p:nvPr/>
        </p:nvSpPr>
        <p:spPr bwMode="auto">
          <a:xfrm>
            <a:off x="1223963" y="3336925"/>
            <a:ext cx="709190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dirty="0">
                <a:solidFill>
                  <a:srgbClr val="000000"/>
                </a:solidFill>
                <a:latin typeface="+mn-lt"/>
                <a:ea typeface="楷体_GB2312" panose="02010609030101010101" pitchFamily="49" charset="-122"/>
              </a:rPr>
              <a:t>∴</a:t>
            </a:r>
            <a:r>
              <a:rPr lang="en-US" altLang="zh-CN" sz="2100" b="1" i="1" dirty="0">
                <a:solidFill>
                  <a:srgbClr val="000000"/>
                </a:solidFill>
                <a:latin typeface="+mn-lt"/>
                <a:ea typeface="楷体_GB2312" panose="02010609030101010101" pitchFamily="49" charset="-122"/>
              </a:rPr>
              <a:t>A B=F </a:t>
            </a:r>
            <a:r>
              <a:rPr lang="en-US" altLang="zh-CN" sz="2100" b="1" i="1" dirty="0" smtClean="0">
                <a:solidFill>
                  <a:srgbClr val="000000"/>
                </a:solidFill>
                <a:latin typeface="+mn-lt"/>
                <a:ea typeface="楷体_GB2312" panose="02010609030101010101" pitchFamily="49" charset="-122"/>
              </a:rPr>
              <a:t>D</a:t>
            </a:r>
            <a:r>
              <a:rPr lang="zh-CN" altLang="en-US" sz="2100" b="1" dirty="0" smtClean="0">
                <a:solidFill>
                  <a:srgbClr val="000000"/>
                </a:solidFill>
                <a:latin typeface="+mn-lt"/>
                <a:ea typeface="楷体_GB2312" panose="02010609030101010101" pitchFamily="49" charset="-122"/>
              </a:rPr>
              <a:t>，</a:t>
            </a:r>
            <a:r>
              <a:rPr lang="en-US" altLang="zh-CN" sz="2100" b="1" i="1" dirty="0" smtClean="0">
                <a:solidFill>
                  <a:srgbClr val="000000"/>
                </a:solidFill>
                <a:latin typeface="+mn-lt"/>
                <a:ea typeface="楷体_GB2312" panose="02010609030101010101" pitchFamily="49" charset="-122"/>
              </a:rPr>
              <a:t>A </a:t>
            </a:r>
            <a:r>
              <a:rPr lang="en-US" altLang="zh-CN" sz="2100" b="1" i="1" dirty="0">
                <a:solidFill>
                  <a:srgbClr val="000000"/>
                </a:solidFill>
                <a:latin typeface="+mn-lt"/>
                <a:ea typeface="楷体_GB2312" panose="02010609030101010101" pitchFamily="49" charset="-122"/>
              </a:rPr>
              <a:t>C=F </a:t>
            </a:r>
            <a:r>
              <a:rPr lang="en-US" altLang="zh-CN" sz="2100" b="1" i="1" dirty="0" smtClean="0">
                <a:solidFill>
                  <a:srgbClr val="000000"/>
                </a:solidFill>
                <a:latin typeface="+mn-lt"/>
                <a:ea typeface="楷体_GB2312" panose="02010609030101010101" pitchFamily="49" charset="-122"/>
              </a:rPr>
              <a:t>E</a:t>
            </a:r>
            <a:r>
              <a:rPr lang="zh-CN" altLang="en-US" sz="2100" b="1" dirty="0" smtClean="0">
                <a:solidFill>
                  <a:srgbClr val="000000"/>
                </a:solidFill>
                <a:latin typeface="+mn-lt"/>
                <a:ea typeface="楷体_GB2312" panose="02010609030101010101" pitchFamily="49" charset="-122"/>
              </a:rPr>
              <a:t>，</a:t>
            </a:r>
            <a:r>
              <a:rPr lang="en-US" altLang="zh-CN" sz="2100" b="1" i="1" dirty="0" smtClean="0">
                <a:solidFill>
                  <a:srgbClr val="000000"/>
                </a:solidFill>
                <a:latin typeface="+mn-lt"/>
                <a:ea typeface="楷体_GB2312" panose="02010609030101010101" pitchFamily="49" charset="-122"/>
              </a:rPr>
              <a:t>B </a:t>
            </a:r>
            <a:r>
              <a:rPr lang="en-US" altLang="zh-CN" sz="2100" b="1" i="1" dirty="0">
                <a:solidFill>
                  <a:srgbClr val="000000"/>
                </a:solidFill>
                <a:latin typeface="+mn-lt"/>
                <a:ea typeface="楷体_GB2312" panose="02010609030101010101" pitchFamily="49" charset="-122"/>
              </a:rPr>
              <a:t>C=D </a:t>
            </a:r>
            <a:r>
              <a:rPr lang="en-US" altLang="zh-CN" sz="2100" b="1" i="1" dirty="0" smtClean="0">
                <a:solidFill>
                  <a:srgbClr val="000000"/>
                </a:solidFill>
                <a:latin typeface="+mn-lt"/>
                <a:ea typeface="楷体_GB2312" panose="02010609030101010101" pitchFamily="49" charset="-122"/>
              </a:rPr>
              <a:t>E</a:t>
            </a:r>
            <a:r>
              <a:rPr lang="zh-CN" altLang="en-US" sz="2100" b="1" dirty="0" smtClean="0">
                <a:solidFill>
                  <a:srgbClr val="000000"/>
                </a:solidFill>
                <a:latin typeface="+mn-lt"/>
                <a:ea typeface="楷体_GB2312" panose="02010609030101010101" pitchFamily="49" charset="-122"/>
              </a:rPr>
              <a:t>，</a:t>
            </a:r>
            <a:r>
              <a:rPr lang="zh-CN" altLang="en-US" sz="2100" b="1" dirty="0" smtClean="0">
                <a:solidFill>
                  <a:srgbClr val="000000"/>
                </a:solidFill>
                <a:latin typeface="+mn-lt"/>
              </a:rPr>
              <a:t>（</a:t>
            </a:r>
            <a:r>
              <a:rPr lang="zh-CN" altLang="en-US" b="1" dirty="0">
                <a:solidFill>
                  <a:srgbClr val="000000"/>
                </a:solidFill>
                <a:latin typeface="+mn-lt"/>
              </a:rPr>
              <a:t>全等三角形对应边相等</a:t>
            </a:r>
            <a:r>
              <a:rPr lang="zh-CN" altLang="en-US" sz="2100" b="1" dirty="0">
                <a:solidFill>
                  <a:srgbClr val="000000"/>
                </a:solidFill>
                <a:latin typeface="+mn-lt"/>
              </a:rPr>
              <a:t>）</a:t>
            </a:r>
            <a:endParaRPr lang="zh-CN" altLang="en-US" sz="2100" b="1" dirty="0">
              <a:solidFill>
                <a:srgbClr val="000000"/>
              </a:solidFill>
              <a:latin typeface="+mn-lt"/>
            </a:endParaRPr>
          </a:p>
        </p:txBody>
      </p:sp>
      <p:sp>
        <p:nvSpPr>
          <p:cNvPr id="128005" name="Text Box 5"/>
          <p:cNvSpPr txBox="1">
            <a:spLocks noChangeArrowheads="1"/>
          </p:cNvSpPr>
          <p:nvPr/>
        </p:nvSpPr>
        <p:spPr bwMode="auto">
          <a:xfrm>
            <a:off x="1385888" y="4065588"/>
            <a:ext cx="721464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i="1" dirty="0">
                <a:solidFill>
                  <a:srgbClr val="000000"/>
                </a:solidFill>
                <a:latin typeface="+mn-lt"/>
                <a:ea typeface="楷体_GB2312" panose="02010609030101010101" pitchFamily="49" charset="-122"/>
              </a:rPr>
              <a:t>∠A=∠</a:t>
            </a:r>
            <a:r>
              <a:rPr lang="en-US" altLang="zh-CN" sz="2100" b="1" i="1" dirty="0" smtClean="0">
                <a:solidFill>
                  <a:srgbClr val="000000"/>
                </a:solidFill>
                <a:latin typeface="+mn-lt"/>
                <a:ea typeface="楷体_GB2312" panose="02010609030101010101" pitchFamily="49" charset="-122"/>
              </a:rPr>
              <a:t>F</a:t>
            </a:r>
            <a:r>
              <a:rPr lang="zh-CN" altLang="en-US" sz="2100" b="1" dirty="0" smtClean="0">
                <a:solidFill>
                  <a:srgbClr val="000000"/>
                </a:solidFill>
                <a:latin typeface="+mn-lt"/>
                <a:ea typeface="楷体_GB2312" panose="02010609030101010101" pitchFamily="49" charset="-122"/>
              </a:rPr>
              <a:t>，</a:t>
            </a:r>
            <a:r>
              <a:rPr lang="zh-CN" altLang="en-US" sz="2100" b="1" i="1" dirty="0" smtClean="0">
                <a:solidFill>
                  <a:srgbClr val="000000"/>
                </a:solidFill>
                <a:latin typeface="+mn-lt"/>
                <a:ea typeface="楷体_GB2312" panose="02010609030101010101" pitchFamily="49" charset="-122"/>
              </a:rPr>
              <a:t>∠</a:t>
            </a:r>
            <a:r>
              <a:rPr lang="en-US" altLang="zh-CN" sz="2100" b="1" i="1" dirty="0">
                <a:solidFill>
                  <a:srgbClr val="000000"/>
                </a:solidFill>
                <a:latin typeface="+mn-lt"/>
                <a:ea typeface="楷体_GB2312" panose="02010609030101010101" pitchFamily="49" charset="-122"/>
              </a:rPr>
              <a:t>B=∠</a:t>
            </a:r>
            <a:r>
              <a:rPr lang="en-US" altLang="zh-CN" sz="2100" b="1" i="1" dirty="0" smtClean="0">
                <a:solidFill>
                  <a:srgbClr val="000000"/>
                </a:solidFill>
                <a:latin typeface="+mn-lt"/>
                <a:ea typeface="楷体_GB2312" panose="02010609030101010101" pitchFamily="49" charset="-122"/>
              </a:rPr>
              <a:t>D</a:t>
            </a:r>
            <a:r>
              <a:rPr lang="zh-CN" altLang="en-US" sz="2100" b="1" dirty="0" smtClean="0">
                <a:solidFill>
                  <a:srgbClr val="000000"/>
                </a:solidFill>
                <a:latin typeface="+mn-lt"/>
                <a:ea typeface="楷体_GB2312" panose="02010609030101010101" pitchFamily="49" charset="-122"/>
              </a:rPr>
              <a:t>，</a:t>
            </a:r>
            <a:r>
              <a:rPr lang="zh-CN" altLang="en-US" sz="2100" b="1" i="1" dirty="0" smtClean="0">
                <a:solidFill>
                  <a:srgbClr val="000000"/>
                </a:solidFill>
                <a:latin typeface="+mn-lt"/>
                <a:ea typeface="楷体_GB2312" panose="02010609030101010101" pitchFamily="49" charset="-122"/>
              </a:rPr>
              <a:t>∠</a:t>
            </a:r>
            <a:r>
              <a:rPr lang="en-US" altLang="zh-CN" sz="2100" b="1" i="1" dirty="0">
                <a:solidFill>
                  <a:srgbClr val="000000"/>
                </a:solidFill>
                <a:latin typeface="+mn-lt"/>
                <a:ea typeface="楷体_GB2312" panose="02010609030101010101" pitchFamily="49" charset="-122"/>
              </a:rPr>
              <a:t>C=∠</a:t>
            </a:r>
            <a:r>
              <a:rPr lang="en-US" altLang="zh-CN" sz="2100" b="1" i="1" dirty="0" smtClean="0">
                <a:solidFill>
                  <a:srgbClr val="000000"/>
                </a:solidFill>
                <a:latin typeface="+mn-lt"/>
                <a:ea typeface="楷体_GB2312" panose="02010609030101010101" pitchFamily="49" charset="-122"/>
              </a:rPr>
              <a:t>E. </a:t>
            </a:r>
            <a:r>
              <a:rPr lang="zh-CN" altLang="en-US" sz="2100" b="1" dirty="0" smtClean="0">
                <a:solidFill>
                  <a:srgbClr val="000000"/>
                </a:solidFill>
                <a:latin typeface="+mn-lt"/>
              </a:rPr>
              <a:t>（</a:t>
            </a:r>
            <a:r>
              <a:rPr lang="zh-CN" altLang="en-US" b="1" dirty="0">
                <a:solidFill>
                  <a:srgbClr val="000000"/>
                </a:solidFill>
                <a:latin typeface="+mn-lt"/>
              </a:rPr>
              <a:t>全等三角形对应角相等</a:t>
            </a:r>
            <a:r>
              <a:rPr lang="zh-CN" altLang="en-US" sz="2100" b="1" dirty="0">
                <a:solidFill>
                  <a:srgbClr val="000000"/>
                </a:solidFill>
                <a:latin typeface="+mn-lt"/>
              </a:rPr>
              <a:t>）</a:t>
            </a:r>
            <a:endParaRPr lang="zh-CN" altLang="en-US" sz="2100" b="1" dirty="0">
              <a:solidFill>
                <a:srgbClr val="000000"/>
              </a:solidFill>
              <a:latin typeface="+mn-lt"/>
            </a:endParaRPr>
          </a:p>
        </p:txBody>
      </p:sp>
      <p:grpSp>
        <p:nvGrpSpPr>
          <p:cNvPr id="2" name="Group 6"/>
          <p:cNvGrpSpPr/>
          <p:nvPr/>
        </p:nvGrpSpPr>
        <p:grpSpPr bwMode="auto">
          <a:xfrm>
            <a:off x="1655763" y="3678238"/>
            <a:ext cx="571500" cy="171450"/>
            <a:chOff x="336" y="2688"/>
            <a:chExt cx="528" cy="192"/>
          </a:xfrm>
        </p:grpSpPr>
        <p:sp>
          <p:nvSpPr>
            <p:cNvPr id="102458" name="Line 7"/>
            <p:cNvSpPr>
              <a:spLocks noChangeShapeType="1"/>
            </p:cNvSpPr>
            <p:nvPr/>
          </p:nvSpPr>
          <p:spPr bwMode="auto">
            <a:xfrm>
              <a:off x="336" y="2880"/>
              <a:ext cx="528" cy="0"/>
            </a:xfrm>
            <a:prstGeom prst="line">
              <a:avLst/>
            </a:prstGeom>
            <a:noFill/>
            <a:ln w="28575">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9" name="Line 8"/>
            <p:cNvSpPr>
              <a:spLocks noChangeShapeType="1"/>
            </p:cNvSpPr>
            <p:nvPr/>
          </p:nvSpPr>
          <p:spPr bwMode="auto">
            <a:xfrm flipV="1">
              <a:off x="864"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60" name="Line 9"/>
            <p:cNvSpPr>
              <a:spLocks noChangeShapeType="1"/>
            </p:cNvSpPr>
            <p:nvPr/>
          </p:nvSpPr>
          <p:spPr bwMode="auto">
            <a:xfrm flipV="1">
              <a:off x="336"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3" name="Group 10"/>
          <p:cNvGrpSpPr/>
          <p:nvPr/>
        </p:nvGrpSpPr>
        <p:grpSpPr bwMode="auto">
          <a:xfrm>
            <a:off x="1925638" y="3678238"/>
            <a:ext cx="503237" cy="285750"/>
            <a:chOff x="336" y="2688"/>
            <a:chExt cx="528" cy="192"/>
          </a:xfrm>
        </p:grpSpPr>
        <p:sp>
          <p:nvSpPr>
            <p:cNvPr id="102455" name="Line 11"/>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6" name="Line 12"/>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7" name="Line 13"/>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4" name="Group 15"/>
          <p:cNvGrpSpPr/>
          <p:nvPr/>
        </p:nvGrpSpPr>
        <p:grpSpPr bwMode="auto">
          <a:xfrm>
            <a:off x="2952750" y="3678238"/>
            <a:ext cx="571500" cy="171450"/>
            <a:chOff x="336" y="2688"/>
            <a:chExt cx="528" cy="192"/>
          </a:xfrm>
        </p:grpSpPr>
        <p:sp>
          <p:nvSpPr>
            <p:cNvPr id="102452" name="Line 16"/>
            <p:cNvSpPr>
              <a:spLocks noChangeShapeType="1"/>
            </p:cNvSpPr>
            <p:nvPr/>
          </p:nvSpPr>
          <p:spPr bwMode="auto">
            <a:xfrm>
              <a:off x="336" y="2880"/>
              <a:ext cx="528" cy="0"/>
            </a:xfrm>
            <a:prstGeom prst="line">
              <a:avLst/>
            </a:prstGeom>
            <a:noFill/>
            <a:ln w="28575">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3" name="Line 17"/>
            <p:cNvSpPr>
              <a:spLocks noChangeShapeType="1"/>
            </p:cNvSpPr>
            <p:nvPr/>
          </p:nvSpPr>
          <p:spPr bwMode="auto">
            <a:xfrm flipV="1">
              <a:off x="864"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4" name="Line 18"/>
            <p:cNvSpPr>
              <a:spLocks noChangeShapeType="1"/>
            </p:cNvSpPr>
            <p:nvPr/>
          </p:nvSpPr>
          <p:spPr bwMode="auto">
            <a:xfrm flipV="1">
              <a:off x="336"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5" name="Group 19"/>
          <p:cNvGrpSpPr/>
          <p:nvPr/>
        </p:nvGrpSpPr>
        <p:grpSpPr bwMode="auto">
          <a:xfrm>
            <a:off x="3276600" y="3678238"/>
            <a:ext cx="469900" cy="285750"/>
            <a:chOff x="336" y="2688"/>
            <a:chExt cx="528" cy="192"/>
          </a:xfrm>
        </p:grpSpPr>
        <p:sp>
          <p:nvSpPr>
            <p:cNvPr id="102449" name="Line 20"/>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0" name="Line 21"/>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51" name="Line 22"/>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6" name="Group 23"/>
          <p:cNvGrpSpPr/>
          <p:nvPr/>
        </p:nvGrpSpPr>
        <p:grpSpPr bwMode="auto">
          <a:xfrm>
            <a:off x="4248150" y="3732213"/>
            <a:ext cx="571500" cy="171450"/>
            <a:chOff x="336" y="2688"/>
            <a:chExt cx="528" cy="192"/>
          </a:xfrm>
        </p:grpSpPr>
        <p:sp>
          <p:nvSpPr>
            <p:cNvPr id="102446" name="Line 24"/>
            <p:cNvSpPr>
              <a:spLocks noChangeShapeType="1"/>
            </p:cNvSpPr>
            <p:nvPr/>
          </p:nvSpPr>
          <p:spPr bwMode="auto">
            <a:xfrm>
              <a:off x="336" y="2880"/>
              <a:ext cx="528" cy="0"/>
            </a:xfrm>
            <a:prstGeom prst="line">
              <a:avLst/>
            </a:prstGeom>
            <a:noFill/>
            <a:ln w="28575">
              <a:solidFill>
                <a:srgbClr val="FF0000"/>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7" name="Line 25"/>
            <p:cNvSpPr>
              <a:spLocks noChangeShapeType="1"/>
            </p:cNvSpPr>
            <p:nvPr/>
          </p:nvSpPr>
          <p:spPr bwMode="auto">
            <a:xfrm flipV="1">
              <a:off x="864"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8" name="Line 26"/>
            <p:cNvSpPr>
              <a:spLocks noChangeShapeType="1"/>
            </p:cNvSpPr>
            <p:nvPr/>
          </p:nvSpPr>
          <p:spPr bwMode="auto">
            <a:xfrm flipV="1">
              <a:off x="336" y="2688"/>
              <a:ext cx="0" cy="192"/>
            </a:xfrm>
            <a:prstGeom prst="line">
              <a:avLst/>
            </a:prstGeom>
            <a:noFill/>
            <a:ln w="38100">
              <a:solidFill>
                <a:srgbClr val="FF0000"/>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7" name="Group 27"/>
          <p:cNvGrpSpPr/>
          <p:nvPr/>
        </p:nvGrpSpPr>
        <p:grpSpPr bwMode="auto">
          <a:xfrm>
            <a:off x="4465638" y="3678238"/>
            <a:ext cx="571500" cy="285750"/>
            <a:chOff x="336" y="2688"/>
            <a:chExt cx="528" cy="192"/>
          </a:xfrm>
        </p:grpSpPr>
        <p:sp>
          <p:nvSpPr>
            <p:cNvPr id="102443" name="Line 28"/>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4" name="Line 29"/>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5" name="Line 30"/>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8" name="Group 45"/>
          <p:cNvGrpSpPr/>
          <p:nvPr/>
        </p:nvGrpSpPr>
        <p:grpSpPr bwMode="auto">
          <a:xfrm>
            <a:off x="1763713" y="4400550"/>
            <a:ext cx="665162" cy="171450"/>
            <a:chOff x="336" y="2688"/>
            <a:chExt cx="528" cy="192"/>
          </a:xfrm>
        </p:grpSpPr>
        <p:sp>
          <p:nvSpPr>
            <p:cNvPr id="102440" name="Line 46"/>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1" name="Line 47"/>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42" name="Line 48"/>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9" name="Group 49"/>
          <p:cNvGrpSpPr/>
          <p:nvPr/>
        </p:nvGrpSpPr>
        <p:grpSpPr bwMode="auto">
          <a:xfrm>
            <a:off x="3060700" y="4400550"/>
            <a:ext cx="620713" cy="171450"/>
            <a:chOff x="336" y="2688"/>
            <a:chExt cx="528" cy="192"/>
          </a:xfrm>
        </p:grpSpPr>
        <p:sp>
          <p:nvSpPr>
            <p:cNvPr id="102437" name="Line 50"/>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38" name="Line 51"/>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39" name="Line 52"/>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10" name="Group 53"/>
          <p:cNvGrpSpPr/>
          <p:nvPr/>
        </p:nvGrpSpPr>
        <p:grpSpPr bwMode="auto">
          <a:xfrm>
            <a:off x="4356100" y="4400550"/>
            <a:ext cx="685800" cy="171450"/>
            <a:chOff x="336" y="2688"/>
            <a:chExt cx="528" cy="192"/>
          </a:xfrm>
        </p:grpSpPr>
        <p:sp>
          <p:nvSpPr>
            <p:cNvPr id="102434" name="Line 54"/>
            <p:cNvSpPr>
              <a:spLocks noChangeShapeType="1"/>
            </p:cNvSpPr>
            <p:nvPr/>
          </p:nvSpPr>
          <p:spPr bwMode="auto">
            <a:xfrm>
              <a:off x="336" y="2880"/>
              <a:ext cx="528" cy="0"/>
            </a:xfrm>
            <a:prstGeom prst="line">
              <a:avLst/>
            </a:prstGeom>
            <a:noFill/>
            <a:ln w="28575">
              <a:solidFill>
                <a:srgbClr val="0000FF"/>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35" name="Line 55"/>
            <p:cNvSpPr>
              <a:spLocks noChangeShapeType="1"/>
            </p:cNvSpPr>
            <p:nvPr/>
          </p:nvSpPr>
          <p:spPr bwMode="auto">
            <a:xfrm flipV="1">
              <a:off x="864"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2436" name="Line 56"/>
            <p:cNvSpPr>
              <a:spLocks noChangeShapeType="1"/>
            </p:cNvSpPr>
            <p:nvPr/>
          </p:nvSpPr>
          <p:spPr bwMode="auto">
            <a:xfrm flipV="1">
              <a:off x="336" y="2688"/>
              <a:ext cx="0" cy="192"/>
            </a:xfrm>
            <a:prstGeom prst="line">
              <a:avLst/>
            </a:prstGeom>
            <a:noFill/>
            <a:ln w="38100">
              <a:solidFill>
                <a:srgbClr val="0000FF"/>
              </a:solidFill>
              <a:round/>
              <a:headEnd type="none" w="sm" len="sm"/>
              <a:tailEnd type="triangle" w="sm" len="sm"/>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102414" name="Group 75"/>
          <p:cNvGrpSpPr/>
          <p:nvPr/>
        </p:nvGrpSpPr>
        <p:grpSpPr bwMode="auto">
          <a:xfrm>
            <a:off x="1817688" y="1238250"/>
            <a:ext cx="5076825" cy="1341438"/>
            <a:chOff x="612" y="935"/>
            <a:chExt cx="4264" cy="1126"/>
          </a:xfrm>
        </p:grpSpPr>
        <p:grpSp>
          <p:nvGrpSpPr>
            <p:cNvPr id="102420" name="Group 76"/>
            <p:cNvGrpSpPr/>
            <p:nvPr/>
          </p:nvGrpSpPr>
          <p:grpSpPr bwMode="auto">
            <a:xfrm>
              <a:off x="839" y="1207"/>
              <a:ext cx="1496" cy="692"/>
              <a:chOff x="0" y="0"/>
              <a:chExt cx="1496" cy="907"/>
            </a:xfrm>
          </p:grpSpPr>
          <p:sp>
            <p:nvSpPr>
              <p:cNvPr id="102431" name="Line 77"/>
              <p:cNvSpPr>
                <a:spLocks noChangeShapeType="1"/>
              </p:cNvSpPr>
              <p:nvPr/>
            </p:nvSpPr>
            <p:spPr bwMode="auto">
              <a:xfrm flipH="1">
                <a:off x="0" y="0"/>
                <a:ext cx="907" cy="90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102432" name="Line 78"/>
              <p:cNvSpPr>
                <a:spLocks noChangeShapeType="1"/>
              </p:cNvSpPr>
              <p:nvPr/>
            </p:nvSpPr>
            <p:spPr bwMode="auto">
              <a:xfrm>
                <a:off x="0" y="907"/>
                <a:ext cx="1496"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102433" name="Line 79"/>
              <p:cNvSpPr>
                <a:spLocks noChangeShapeType="1"/>
              </p:cNvSpPr>
              <p:nvPr/>
            </p:nvSpPr>
            <p:spPr bwMode="auto">
              <a:xfrm>
                <a:off x="907" y="0"/>
                <a:ext cx="589" cy="90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grpSp>
        <p:sp>
          <p:nvSpPr>
            <p:cNvPr id="102421" name="Text Box 80"/>
            <p:cNvSpPr txBox="1">
              <a:spLocks noChangeArrowheads="1"/>
            </p:cNvSpPr>
            <p:nvPr/>
          </p:nvSpPr>
          <p:spPr bwMode="auto">
            <a:xfrm>
              <a:off x="1610" y="935"/>
              <a:ext cx="227"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dirty="0">
                  <a:latin typeface="+mn-lt"/>
                </a:rPr>
                <a:t>A</a:t>
              </a:r>
              <a:r>
                <a:rPr lang="zh-CN" altLang="en-US" b="1" dirty="0"/>
                <a:t>　</a:t>
              </a:r>
              <a:endParaRPr lang="zh-CN" altLang="en-US" b="1" dirty="0"/>
            </a:p>
          </p:txBody>
        </p:sp>
        <p:sp>
          <p:nvSpPr>
            <p:cNvPr id="102422" name="Text Box 81"/>
            <p:cNvSpPr txBox="1">
              <a:spLocks noChangeArrowheads="1"/>
            </p:cNvSpPr>
            <p:nvPr/>
          </p:nvSpPr>
          <p:spPr bwMode="auto">
            <a:xfrm>
              <a:off x="612" y="1752"/>
              <a:ext cx="227"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dirty="0">
                  <a:latin typeface="+mn-lt"/>
                </a:rPr>
                <a:t>B</a:t>
              </a:r>
              <a:endParaRPr lang="en-US" altLang="zh-CN" b="1" i="1" dirty="0">
                <a:latin typeface="+mn-lt"/>
              </a:endParaRPr>
            </a:p>
          </p:txBody>
        </p:sp>
        <p:sp>
          <p:nvSpPr>
            <p:cNvPr id="102423" name="Text Box 82"/>
            <p:cNvSpPr txBox="1">
              <a:spLocks noChangeArrowheads="1"/>
            </p:cNvSpPr>
            <p:nvPr/>
          </p:nvSpPr>
          <p:spPr bwMode="auto">
            <a:xfrm>
              <a:off x="2336" y="1752"/>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dirty="0">
                  <a:latin typeface="+mn-lt"/>
                </a:rPr>
                <a:t>C</a:t>
              </a:r>
              <a:endParaRPr lang="en-US" altLang="zh-CN" b="1" i="1" dirty="0">
                <a:latin typeface="+mn-lt"/>
              </a:endParaRPr>
            </a:p>
          </p:txBody>
        </p:sp>
        <p:grpSp>
          <p:nvGrpSpPr>
            <p:cNvPr id="102424" name="Group 83"/>
            <p:cNvGrpSpPr/>
            <p:nvPr/>
          </p:nvGrpSpPr>
          <p:grpSpPr bwMode="auto">
            <a:xfrm>
              <a:off x="3107" y="1207"/>
              <a:ext cx="1496" cy="685"/>
              <a:chOff x="0" y="0"/>
              <a:chExt cx="1496" cy="907"/>
            </a:xfrm>
          </p:grpSpPr>
          <p:sp>
            <p:nvSpPr>
              <p:cNvPr id="102428" name="Line 84"/>
              <p:cNvSpPr>
                <a:spLocks noChangeShapeType="1"/>
              </p:cNvSpPr>
              <p:nvPr/>
            </p:nvSpPr>
            <p:spPr bwMode="auto">
              <a:xfrm flipH="1">
                <a:off x="0" y="0"/>
                <a:ext cx="907" cy="90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102429" name="Line 85"/>
              <p:cNvSpPr>
                <a:spLocks noChangeShapeType="1"/>
              </p:cNvSpPr>
              <p:nvPr/>
            </p:nvSpPr>
            <p:spPr bwMode="auto">
              <a:xfrm>
                <a:off x="0" y="907"/>
                <a:ext cx="1496"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sp>
            <p:nvSpPr>
              <p:cNvPr id="102430" name="Line 86"/>
              <p:cNvSpPr>
                <a:spLocks noChangeShapeType="1"/>
              </p:cNvSpPr>
              <p:nvPr/>
            </p:nvSpPr>
            <p:spPr bwMode="auto">
              <a:xfrm>
                <a:off x="907" y="0"/>
                <a:ext cx="589" cy="907"/>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a:lstStyle/>
              <a:p>
                <a:endParaRPr lang="zh-CN" altLang="en-US" b="1"/>
              </a:p>
            </p:txBody>
          </p:sp>
        </p:grpSp>
        <p:sp>
          <p:nvSpPr>
            <p:cNvPr id="102425" name="Text Box 87"/>
            <p:cNvSpPr txBox="1">
              <a:spLocks noChangeArrowheads="1"/>
            </p:cNvSpPr>
            <p:nvPr/>
          </p:nvSpPr>
          <p:spPr bwMode="auto">
            <a:xfrm>
              <a:off x="4604" y="1706"/>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dirty="0">
                  <a:latin typeface="+mn-lt"/>
                </a:rPr>
                <a:t>E</a:t>
              </a:r>
              <a:endParaRPr lang="en-US" altLang="zh-CN" b="1" i="1" dirty="0">
                <a:latin typeface="+mn-lt"/>
              </a:endParaRPr>
            </a:p>
          </p:txBody>
        </p:sp>
        <p:sp>
          <p:nvSpPr>
            <p:cNvPr id="102426" name="Text Box 88"/>
            <p:cNvSpPr txBox="1">
              <a:spLocks noChangeArrowheads="1"/>
            </p:cNvSpPr>
            <p:nvPr/>
          </p:nvSpPr>
          <p:spPr bwMode="auto">
            <a:xfrm>
              <a:off x="2880" y="1752"/>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dirty="0">
                  <a:latin typeface="+mn-lt"/>
                </a:rPr>
                <a:t>D</a:t>
              </a:r>
              <a:endParaRPr lang="en-US" altLang="zh-CN" b="1" i="1" dirty="0">
                <a:latin typeface="+mn-lt"/>
              </a:endParaRPr>
            </a:p>
          </p:txBody>
        </p:sp>
        <p:sp>
          <p:nvSpPr>
            <p:cNvPr id="102427" name="Text Box 89"/>
            <p:cNvSpPr txBox="1">
              <a:spLocks noChangeArrowheads="1"/>
            </p:cNvSpPr>
            <p:nvPr/>
          </p:nvSpPr>
          <p:spPr bwMode="auto">
            <a:xfrm>
              <a:off x="3878" y="935"/>
              <a:ext cx="27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dirty="0">
                  <a:latin typeface="+mn-lt"/>
                </a:rPr>
                <a:t>F</a:t>
              </a:r>
              <a:endParaRPr lang="en-US" altLang="zh-CN" b="1" i="1" dirty="0">
                <a:latin typeface="+mn-lt"/>
              </a:endParaRPr>
            </a:p>
          </p:txBody>
        </p:sp>
      </p:grpSp>
      <p:sp>
        <p:nvSpPr>
          <p:cNvPr id="57" name="Text Box 11"/>
          <p:cNvSpPr txBox="1">
            <a:spLocks noChangeArrowheads="1"/>
          </p:cNvSpPr>
          <p:nvPr/>
        </p:nvSpPr>
        <p:spPr bwMode="auto">
          <a:xfrm>
            <a:off x="1338263" y="681038"/>
            <a:ext cx="65306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 typeface="Wingdings" panose="05000000000000000000" pitchFamily="2" charset="2"/>
              <a:buChar char="u"/>
            </a:pPr>
            <a:r>
              <a:rPr lang="zh-CN" altLang="en-US" sz="2400" b="1" dirty="0">
                <a:solidFill>
                  <a:srgbClr val="0070C0"/>
                </a:solidFill>
                <a:ea typeface="黑体" panose="02010609060101010101" pitchFamily="2" charset="-122"/>
              </a:rPr>
              <a:t>全等三角形的性质的几何语言</a:t>
            </a:r>
            <a:endParaRPr lang="zh-CN" altLang="en-US" sz="2400" b="1" dirty="0">
              <a:solidFill>
                <a:srgbClr val="0070C0"/>
              </a:solidFill>
              <a:ea typeface="黑体" panose="02010609060101010101" pitchFamily="2" charset="-122"/>
            </a:endParaRPr>
          </a:p>
        </p:txBody>
      </p:sp>
      <p:grpSp>
        <p:nvGrpSpPr>
          <p:cNvPr id="61" name="组合 2"/>
          <p:cNvGrpSpPr/>
          <p:nvPr/>
        </p:nvGrpSpPr>
        <p:grpSpPr bwMode="auto">
          <a:xfrm>
            <a:off x="-3350" y="-55999"/>
            <a:ext cx="2006600" cy="477837"/>
            <a:chOff x="123" y="40"/>
            <a:chExt cx="3160" cy="752"/>
          </a:xfrm>
        </p:grpSpPr>
        <p:cxnSp>
          <p:nvCxnSpPr>
            <p:cNvPr id="62"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63"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64"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8002"/>
                                        </p:tgtEl>
                                        <p:attrNameLst>
                                          <p:attrName>style.visibility</p:attrName>
                                        </p:attrNameLst>
                                      </p:cBhvr>
                                      <p:to>
                                        <p:strVal val="visible"/>
                                      </p:to>
                                    </p:set>
                                    <p:anim calcmode="lin" valueType="num">
                                      <p:cBhvr>
                                        <p:cTn id="7" dur="500" fill="hold"/>
                                        <p:tgtEl>
                                          <p:spTgt spid="128002"/>
                                        </p:tgtEl>
                                        <p:attrNameLst>
                                          <p:attrName>ppt_x</p:attrName>
                                        </p:attrNameLst>
                                      </p:cBhvr>
                                      <p:tavLst>
                                        <p:tav tm="0">
                                          <p:val>
                                            <p:strVal val="#ppt_x"/>
                                          </p:val>
                                        </p:tav>
                                        <p:tav tm="100000">
                                          <p:val>
                                            <p:strVal val="#ppt_x"/>
                                          </p:val>
                                        </p:tav>
                                      </p:tavLst>
                                    </p:anim>
                                    <p:anim calcmode="lin" valueType="num">
                                      <p:cBhvr>
                                        <p:cTn id="8" dur="500" fill="hold"/>
                                        <p:tgtEl>
                                          <p:spTgt spid="12800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28003"/>
                                        </p:tgtEl>
                                        <p:attrNameLst>
                                          <p:attrName>style.visibility</p:attrName>
                                        </p:attrNameLst>
                                      </p:cBhvr>
                                      <p:to>
                                        <p:strVal val="visible"/>
                                      </p:to>
                                    </p:set>
                                    <p:anim calcmode="discrete" valueType="clr">
                                      <p:cBhvr override="childStyle">
                                        <p:cTn id="13" dur="80"/>
                                        <p:tgtEl>
                                          <p:spTgt spid="128003"/>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28003"/>
                                        </p:tgtEl>
                                        <p:attrNameLst>
                                          <p:attrName>fillcolor</p:attrName>
                                        </p:attrNameLst>
                                      </p:cBhvr>
                                      <p:tavLst>
                                        <p:tav tm="0">
                                          <p:val>
                                            <p:clrVal>
                                              <a:schemeClr val="accent2"/>
                                            </p:clrVal>
                                          </p:val>
                                        </p:tav>
                                        <p:tav tm="50000">
                                          <p:val>
                                            <p:clrVal>
                                              <a:schemeClr val="hlink"/>
                                            </p:clrVal>
                                          </p:val>
                                        </p:tav>
                                      </p:tavLst>
                                    </p:anim>
                                    <p:set>
                                      <p:cBhvr>
                                        <p:cTn id="15" dur="80"/>
                                        <p:tgtEl>
                                          <p:spTgt spid="128003"/>
                                        </p:tgtEl>
                                        <p:attrNameLst>
                                          <p:attrName>fill.type</p:attrName>
                                        </p:attrNameLst>
                                      </p:cBhvr>
                                      <p:to>
                                        <p:strVal val="solid"/>
                                      </p:to>
                                    </p:set>
                                  </p:childTnLst>
                                </p:cTn>
                              </p:par>
                            </p:childTnLst>
                          </p:cTn>
                        </p:par>
                      </p:childTnLst>
                    </p:cTn>
                  </p:par>
                  <p:par>
                    <p:cTn id="16" fill="hold">
                      <p:stCondLst>
                        <p:cond delay="indefinite"/>
                      </p:stCondLst>
                      <p:childTnLst>
                        <p:par>
                          <p:cTn id="17" fill="hold">
                            <p:stCondLst>
                              <p:cond delay="0"/>
                            </p:stCondLst>
                            <p:childTnLst>
                              <p:par>
                                <p:cTn id="18" presetID="21" presetClass="entr" presetSubtype="4"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heel(4)">
                                      <p:cBhvr>
                                        <p:cTn id="20" dur="1000"/>
                                        <p:tgtEl>
                                          <p:spTgt spid="2"/>
                                        </p:tgtEl>
                                      </p:cBhvr>
                                    </p:animEffect>
                                  </p:childTnLst>
                                </p:cTn>
                              </p:par>
                              <p:par>
                                <p:cTn id="21" presetID="21" presetClass="entr" presetSubtype="4"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heel(4)">
                                      <p:cBhvr>
                                        <p:cTn id="23" dur="10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1" presetClass="entr" presetSubtype="4"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heel(4)">
                                      <p:cBhvr>
                                        <p:cTn id="28" dur="1000"/>
                                        <p:tgtEl>
                                          <p:spTgt spid="4"/>
                                        </p:tgtEl>
                                      </p:cBhvr>
                                    </p:animEffect>
                                  </p:childTnLst>
                                </p:cTn>
                              </p:par>
                              <p:par>
                                <p:cTn id="29" presetID="21" presetClass="entr" presetSubtype="4"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heel(4)">
                                      <p:cBhvr>
                                        <p:cTn id="31" dur="10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4" fill="hold"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heel(4)">
                                      <p:cBhvr>
                                        <p:cTn id="36" dur="1000"/>
                                        <p:tgtEl>
                                          <p:spTgt spid="6"/>
                                        </p:tgtEl>
                                      </p:cBhvr>
                                    </p:animEffect>
                                  </p:childTnLst>
                                </p:cTn>
                              </p:par>
                              <p:par>
                                <p:cTn id="37" presetID="21" presetClass="entr" presetSubtype="4" fill="hold"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heel(4)">
                                      <p:cBhvr>
                                        <p:cTn id="39" dur="1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27" presetClass="entr" presetSubtype="0" fill="hold" grpId="0" nodeType="clickEffect">
                                  <p:stCondLst>
                                    <p:cond delay="0"/>
                                  </p:stCondLst>
                                  <p:iterate type="lt">
                                    <p:tmPct val="50000"/>
                                  </p:iterate>
                                  <p:childTnLst>
                                    <p:set>
                                      <p:cBhvr>
                                        <p:cTn id="43" dur="1" fill="hold">
                                          <p:stCondLst>
                                            <p:cond delay="0"/>
                                          </p:stCondLst>
                                        </p:cTn>
                                        <p:tgtEl>
                                          <p:spTgt spid="128005"/>
                                        </p:tgtEl>
                                        <p:attrNameLst>
                                          <p:attrName>style.visibility</p:attrName>
                                        </p:attrNameLst>
                                      </p:cBhvr>
                                      <p:to>
                                        <p:strVal val="visible"/>
                                      </p:to>
                                    </p:set>
                                    <p:anim calcmode="discrete" valueType="clr">
                                      <p:cBhvr override="childStyle">
                                        <p:cTn id="44" dur="80"/>
                                        <p:tgtEl>
                                          <p:spTgt spid="128005"/>
                                        </p:tgtEl>
                                        <p:attrNameLst>
                                          <p:attrName>style.color</p:attrName>
                                        </p:attrNameLst>
                                      </p:cBhvr>
                                      <p:tavLst>
                                        <p:tav tm="0">
                                          <p:val>
                                            <p:clrVal>
                                              <a:schemeClr val="accent2"/>
                                            </p:clrVal>
                                          </p:val>
                                        </p:tav>
                                        <p:tav tm="50000">
                                          <p:val>
                                            <p:clrVal>
                                              <a:schemeClr val="hlink"/>
                                            </p:clrVal>
                                          </p:val>
                                        </p:tav>
                                      </p:tavLst>
                                    </p:anim>
                                    <p:anim calcmode="discrete" valueType="clr">
                                      <p:cBhvr>
                                        <p:cTn id="45" dur="80"/>
                                        <p:tgtEl>
                                          <p:spTgt spid="128005"/>
                                        </p:tgtEl>
                                        <p:attrNameLst>
                                          <p:attrName>fillcolor</p:attrName>
                                        </p:attrNameLst>
                                      </p:cBhvr>
                                      <p:tavLst>
                                        <p:tav tm="0">
                                          <p:val>
                                            <p:clrVal>
                                              <a:schemeClr val="accent2"/>
                                            </p:clrVal>
                                          </p:val>
                                        </p:tav>
                                        <p:tav tm="50000">
                                          <p:val>
                                            <p:clrVal>
                                              <a:schemeClr val="hlink"/>
                                            </p:clrVal>
                                          </p:val>
                                        </p:tav>
                                      </p:tavLst>
                                    </p:anim>
                                    <p:set>
                                      <p:cBhvr>
                                        <p:cTn id="46" dur="80"/>
                                        <p:tgtEl>
                                          <p:spTgt spid="128005"/>
                                        </p:tgtEl>
                                        <p:attrNameLst>
                                          <p:attrName>fill.type</p:attrName>
                                        </p:attrNameLst>
                                      </p:cBhvr>
                                      <p:to>
                                        <p:strVal val="solid"/>
                                      </p:to>
                                    </p:set>
                                  </p:childTnLst>
                                </p:cTn>
                              </p:par>
                            </p:childTnLst>
                          </p:cTn>
                        </p:par>
                      </p:childTnLst>
                    </p:cTn>
                  </p:par>
                  <p:par>
                    <p:cTn id="47" fill="hold">
                      <p:stCondLst>
                        <p:cond delay="indefinite"/>
                      </p:stCondLst>
                      <p:childTnLst>
                        <p:par>
                          <p:cTn id="48" fill="hold">
                            <p:stCondLst>
                              <p:cond delay="0"/>
                            </p:stCondLst>
                            <p:childTnLst>
                              <p:par>
                                <p:cTn id="49" presetID="21" presetClass="entr" presetSubtype="4"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heel(4)">
                                      <p:cBhvr>
                                        <p:cTn id="51" dur="1000"/>
                                        <p:tgtEl>
                                          <p:spTgt spid="8"/>
                                        </p:tgtEl>
                                      </p:cBhvr>
                                    </p:animEffect>
                                  </p:childTnLst>
                                </p:cTn>
                              </p:par>
                              <p:par>
                                <p:cTn id="52" presetID="21" presetClass="entr" presetSubtype="4" fill="hold"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heel(4)">
                                      <p:cBhvr>
                                        <p:cTn id="54" dur="1000"/>
                                        <p:tgtEl>
                                          <p:spTgt spid="9"/>
                                        </p:tgtEl>
                                      </p:cBhvr>
                                    </p:animEffect>
                                  </p:childTnLst>
                                </p:cTn>
                              </p:par>
                              <p:par>
                                <p:cTn id="55" presetID="21" presetClass="entr" presetSubtype="4"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heel(4)">
                                      <p:cBhvr>
                                        <p:cTn id="5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2" grpId="0"/>
      <p:bldP spid="128003" grpId="0"/>
      <p:bldP spid="12800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Rectangle 3"/>
          <p:cNvSpPr>
            <a:spLocks noGrp="1"/>
          </p:cNvSpPr>
          <p:nvPr/>
        </p:nvSpPr>
        <p:spPr>
          <a:xfrm>
            <a:off x="805343" y="1036638"/>
            <a:ext cx="7994708" cy="1352550"/>
          </a:xfrm>
          <a:prstGeom prst="rect">
            <a:avLst/>
          </a:prstGeom>
          <a:noFill/>
          <a:ln w="9525">
            <a:noFill/>
            <a:miter/>
          </a:ln>
        </p:spPr>
        <p:txBody>
          <a:bodyPr/>
          <a:lstStyle/>
          <a:p>
            <a:pPr defTabSz="0">
              <a:lnSpc>
                <a:spcPct val="130000"/>
              </a:lnSpc>
              <a:defRPr/>
            </a:pPr>
            <a:r>
              <a:rPr lang="zh-CN" altLang="en-US" sz="2400" b="1" noProof="1">
                <a:solidFill>
                  <a:srgbClr val="0000FF"/>
                </a:solidFill>
                <a:latin typeface="+mn-lt"/>
                <a:ea typeface="黑体" panose="02010609060101010101" pitchFamily="2" charset="-122"/>
                <a:cs typeface="+mn-ea"/>
              </a:rPr>
              <a:t>例</a:t>
            </a:r>
            <a:r>
              <a:rPr lang="en-US" altLang="zh-CN" sz="2400" b="1" noProof="1" smtClean="0">
                <a:solidFill>
                  <a:srgbClr val="0000FF"/>
                </a:solidFill>
                <a:latin typeface="+mn-lt"/>
                <a:ea typeface="楷体" panose="02010609060101010101" pitchFamily="49" charset="-122"/>
                <a:cs typeface="+mn-ea"/>
              </a:rPr>
              <a:t>1</a:t>
            </a:r>
            <a:r>
              <a:rPr lang="zh-CN" altLang="en-US" sz="2400" b="1" noProof="1">
                <a:solidFill>
                  <a:srgbClr val="0000FF"/>
                </a:solidFill>
                <a:latin typeface="+mn-lt"/>
                <a:ea typeface="楷体" panose="02010609060101010101" pitchFamily="49" charset="-122"/>
                <a:cs typeface="+mn-ea"/>
              </a:rPr>
              <a:t> </a:t>
            </a:r>
            <a:r>
              <a:rPr sz="2400" b="1" noProof="1" smtClean="0">
                <a:latin typeface="+mn-lt"/>
                <a:ea typeface="楷体" panose="02010609060101010101" pitchFamily="49" charset="-122"/>
                <a:sym typeface="Calibri" panose="020F0502020204030204" pitchFamily="34" charset="0"/>
              </a:rPr>
              <a:t>如图</a:t>
            </a:r>
            <a:r>
              <a:rPr lang="zh-CN" altLang="en-US" sz="2400" b="1" noProof="1" smtClean="0">
                <a:latin typeface="+mn-lt"/>
                <a:ea typeface="楷体" panose="02010609060101010101" pitchFamily="49" charset="-122"/>
                <a:sym typeface="Calibri" panose="020F0502020204030204" pitchFamily="34" charset="0"/>
              </a:rPr>
              <a:t>，</a:t>
            </a:r>
            <a:r>
              <a:rPr sz="2400" b="1" noProof="1" smtClean="0">
                <a:latin typeface="+mn-lt"/>
                <a:ea typeface="楷体" panose="02010609060101010101" pitchFamily="49" charset="-122"/>
                <a:sym typeface="Calibri" panose="020F0502020204030204" pitchFamily="34" charset="0"/>
              </a:rPr>
              <a:t>若</a:t>
            </a:r>
            <a:r>
              <a:rPr sz="2400" b="1" noProof="1">
                <a:latin typeface="+mn-lt"/>
                <a:ea typeface="楷体" panose="02010609060101010101" pitchFamily="49" charset="-122"/>
                <a:sym typeface="Calibri" panose="020F0502020204030204" pitchFamily="34" charset="0"/>
              </a:rPr>
              <a:t>△</a:t>
            </a:r>
            <a:r>
              <a:rPr sz="2400" b="1" i="1" noProof="1">
                <a:latin typeface="+mn-lt"/>
                <a:ea typeface="楷体" panose="02010609060101010101" pitchFamily="49" charset="-122"/>
                <a:sym typeface="Calibri" panose="020F0502020204030204" pitchFamily="34" charset="0"/>
              </a:rPr>
              <a:t>BOD</a:t>
            </a:r>
            <a:r>
              <a:rPr sz="2400" b="1" noProof="1">
                <a:latin typeface="+mn-lt"/>
                <a:ea typeface="楷体" panose="02010609060101010101" pitchFamily="49" charset="-122"/>
                <a:sym typeface="Calibri" panose="020F0502020204030204" pitchFamily="34" charset="0"/>
              </a:rPr>
              <a:t>≌△</a:t>
            </a:r>
            <a:r>
              <a:rPr sz="2400" b="1" i="1" noProof="1" smtClean="0">
                <a:latin typeface="+mn-lt"/>
                <a:ea typeface="楷体" panose="02010609060101010101" pitchFamily="49" charset="-122"/>
                <a:sym typeface="Calibri" panose="020F0502020204030204" pitchFamily="34" charset="0"/>
              </a:rPr>
              <a:t>COE</a:t>
            </a:r>
            <a:r>
              <a:rPr lang="zh-CN" altLang="en-US" sz="2400" b="1" noProof="1" smtClean="0">
                <a:latin typeface="+mn-lt"/>
                <a:ea typeface="楷体" panose="02010609060101010101" pitchFamily="49" charset="-122"/>
                <a:sym typeface="Calibri" panose="020F0502020204030204" pitchFamily="34" charset="0"/>
              </a:rPr>
              <a:t>，</a:t>
            </a:r>
            <a:r>
              <a:rPr sz="2400" b="1" noProof="1" smtClean="0">
                <a:latin typeface="+mn-lt"/>
                <a:ea typeface="楷体" panose="02010609060101010101" pitchFamily="49" charset="-122"/>
                <a:sym typeface="Calibri" panose="020F0502020204030204" pitchFamily="34" charset="0"/>
              </a:rPr>
              <a:t>∠</a:t>
            </a:r>
            <a:r>
              <a:rPr sz="2400" b="1" i="1" noProof="1">
                <a:latin typeface="+mn-lt"/>
                <a:ea typeface="楷体" panose="02010609060101010101" pitchFamily="49" charset="-122"/>
                <a:sym typeface="Calibri" panose="020F0502020204030204" pitchFamily="34" charset="0"/>
              </a:rPr>
              <a:t>B</a:t>
            </a:r>
            <a:r>
              <a:rPr sz="2400" b="1" noProof="1">
                <a:latin typeface="+mn-lt"/>
                <a:ea typeface="楷体" panose="02010609060101010101" pitchFamily="49" charset="-122"/>
                <a:sym typeface="Calibri" panose="020F0502020204030204" pitchFamily="34" charset="0"/>
              </a:rPr>
              <a:t>＝∠</a:t>
            </a:r>
            <a:r>
              <a:rPr sz="2400" b="1" i="1" noProof="1" smtClean="0">
                <a:latin typeface="+mn-lt"/>
                <a:ea typeface="楷体" panose="02010609060101010101" pitchFamily="49" charset="-122"/>
                <a:sym typeface="Calibri" panose="020F0502020204030204" pitchFamily="34" charset="0"/>
              </a:rPr>
              <a:t>C</a:t>
            </a:r>
            <a:r>
              <a:rPr lang="zh-CN" altLang="en-US" sz="2400" b="1" noProof="1" smtClean="0">
                <a:latin typeface="+mn-lt"/>
                <a:ea typeface="楷体" panose="02010609060101010101" pitchFamily="49" charset="-122"/>
                <a:sym typeface="Calibri" panose="020F0502020204030204" pitchFamily="34" charset="0"/>
              </a:rPr>
              <a:t>，</a:t>
            </a:r>
            <a:r>
              <a:rPr sz="2400" b="1" noProof="1" smtClean="0">
                <a:latin typeface="+mn-lt"/>
                <a:ea typeface="楷体" panose="02010609060101010101" pitchFamily="49" charset="-122"/>
                <a:sym typeface="Calibri" panose="020F0502020204030204" pitchFamily="34" charset="0"/>
              </a:rPr>
              <a:t>指出这两个全等三角形的对应边</a:t>
            </a:r>
            <a:r>
              <a:rPr sz="2400" b="1" noProof="1">
                <a:latin typeface="+mn-lt"/>
                <a:ea typeface="楷体" panose="02010609060101010101" pitchFamily="49" charset="-122"/>
                <a:sym typeface="Calibri" panose="020F0502020204030204" pitchFamily="34" charset="0"/>
              </a:rPr>
              <a:t>；若△</a:t>
            </a:r>
            <a:r>
              <a:rPr sz="2400" b="1" i="1" noProof="1">
                <a:latin typeface="+mn-lt"/>
                <a:ea typeface="楷体" panose="02010609060101010101" pitchFamily="49" charset="-122"/>
                <a:sym typeface="Calibri" panose="020F0502020204030204" pitchFamily="34" charset="0"/>
              </a:rPr>
              <a:t>ADO</a:t>
            </a:r>
            <a:r>
              <a:rPr sz="2400" b="1" noProof="1">
                <a:latin typeface="+mn-lt"/>
                <a:ea typeface="楷体" panose="02010609060101010101" pitchFamily="49" charset="-122"/>
                <a:sym typeface="Calibri" panose="020F0502020204030204" pitchFamily="34" charset="0"/>
              </a:rPr>
              <a:t>≌△</a:t>
            </a:r>
            <a:r>
              <a:rPr sz="2400" b="1" i="1" noProof="1" smtClean="0">
                <a:latin typeface="+mn-lt"/>
                <a:ea typeface="楷体" panose="02010609060101010101" pitchFamily="49" charset="-122"/>
                <a:sym typeface="Calibri" panose="020F0502020204030204" pitchFamily="34" charset="0"/>
              </a:rPr>
              <a:t>AEO</a:t>
            </a:r>
            <a:r>
              <a:rPr lang="zh-CN" altLang="en-US" sz="2400" b="1" noProof="1" smtClean="0">
                <a:latin typeface="+mn-lt"/>
                <a:ea typeface="楷体" panose="02010609060101010101" pitchFamily="49" charset="-122"/>
                <a:sym typeface="Calibri" panose="020F0502020204030204" pitchFamily="34" charset="0"/>
              </a:rPr>
              <a:t>，</a:t>
            </a:r>
            <a:r>
              <a:rPr sz="2400" b="1" noProof="1" smtClean="0">
                <a:latin typeface="+mn-lt"/>
                <a:ea typeface="楷体" panose="02010609060101010101" pitchFamily="49" charset="-122"/>
                <a:sym typeface="Calibri" panose="020F0502020204030204" pitchFamily="34" charset="0"/>
              </a:rPr>
              <a:t>指出这两个三角形的对应角</a:t>
            </a:r>
            <a:r>
              <a:rPr lang="en-US" sz="2400" b="1" noProof="1">
                <a:latin typeface="+mn-lt"/>
                <a:ea typeface="楷体" panose="02010609060101010101" pitchFamily="49" charset="-122"/>
                <a:sym typeface="Calibri" panose="020F0502020204030204" pitchFamily="34" charset="0"/>
              </a:rPr>
              <a:t>.</a:t>
            </a:r>
            <a:endParaRPr lang="en-US" sz="2400" b="1" noProof="1">
              <a:latin typeface="+mn-lt"/>
              <a:ea typeface="楷体" panose="02010609060101010101" pitchFamily="49" charset="-122"/>
              <a:sym typeface="Calibri" panose="020F0502020204030204" pitchFamily="34" charset="0"/>
            </a:endParaRPr>
          </a:p>
        </p:txBody>
      </p:sp>
      <p:sp>
        <p:nvSpPr>
          <p:cNvPr id="2" name="Rectangle 6"/>
          <p:cNvSpPr>
            <a:spLocks noChangeArrowheads="1"/>
          </p:cNvSpPr>
          <p:nvPr/>
        </p:nvSpPr>
        <p:spPr bwMode="auto">
          <a:xfrm>
            <a:off x="1491457" y="2401102"/>
            <a:ext cx="5780088" cy="251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100" b="1" dirty="0">
                <a:solidFill>
                  <a:srgbClr val="0000FF"/>
                </a:solidFill>
                <a:latin typeface="黑体" panose="02010609060101010101" pitchFamily="2" charset="-122"/>
                <a:ea typeface="黑体" panose="02010609060101010101" pitchFamily="2" charset="-122"/>
                <a:sym typeface="宋体" panose="02010600030101010101" pitchFamily="2" charset="-122"/>
              </a:rPr>
              <a:t>解：</a:t>
            </a:r>
            <a:r>
              <a:rPr lang="zh-CN" altLang="en-US" sz="2100" b="1" dirty="0">
                <a:latin typeface="+mn-lt"/>
                <a:ea typeface="楷体" panose="02010609060101010101" pitchFamily="49" charset="-122"/>
              </a:rPr>
              <a:t>△</a:t>
            </a:r>
            <a:r>
              <a:rPr lang="zh-CN" altLang="en-US" sz="2100" b="1" i="1" dirty="0">
                <a:latin typeface="+mn-lt"/>
                <a:ea typeface="楷体" panose="02010609060101010101" pitchFamily="49" charset="-122"/>
              </a:rPr>
              <a:t>BOD</a:t>
            </a:r>
            <a:r>
              <a:rPr lang="zh-CN" altLang="en-US" sz="2100" b="1" dirty="0">
                <a:latin typeface="+mn-lt"/>
                <a:ea typeface="仿宋" panose="02010609060101010101" pitchFamily="49" charset="-122"/>
              </a:rPr>
              <a:t>与</a:t>
            </a:r>
            <a:r>
              <a:rPr lang="zh-CN" altLang="en-US" sz="2100" b="1" dirty="0">
                <a:latin typeface="+mn-lt"/>
                <a:ea typeface="楷体" panose="02010609060101010101" pitchFamily="49" charset="-122"/>
              </a:rPr>
              <a:t>△</a:t>
            </a:r>
            <a:r>
              <a:rPr lang="zh-CN" altLang="en-US" sz="2100" b="1" i="1" dirty="0">
                <a:latin typeface="+mn-lt"/>
                <a:ea typeface="楷体" panose="02010609060101010101" pitchFamily="49" charset="-122"/>
              </a:rPr>
              <a:t>COE</a:t>
            </a:r>
            <a:r>
              <a:rPr lang="zh-CN" altLang="en-US" sz="2100" b="1" dirty="0">
                <a:latin typeface="+mn-lt"/>
                <a:ea typeface="仿宋" panose="02010609060101010101" pitchFamily="49" charset="-122"/>
              </a:rPr>
              <a:t>的对应边为：</a:t>
            </a:r>
            <a:endParaRPr lang="zh-CN" altLang="en-US" sz="2100" b="1" dirty="0">
              <a:latin typeface="+mn-lt"/>
              <a:ea typeface="仿宋" panose="02010609060101010101" pitchFamily="49" charset="-122"/>
            </a:endParaRPr>
          </a:p>
          <a:p>
            <a:pPr>
              <a:lnSpc>
                <a:spcPct val="150000"/>
              </a:lnSpc>
            </a:pPr>
            <a:r>
              <a:rPr lang="zh-CN" altLang="en-US" sz="2100" b="1" i="1" dirty="0">
                <a:solidFill>
                  <a:srgbClr val="FF0000"/>
                </a:solidFill>
                <a:latin typeface="+mn-lt"/>
                <a:ea typeface="楷体" panose="02010609060101010101" pitchFamily="49" charset="-122"/>
              </a:rPr>
              <a:t>BO</a:t>
            </a:r>
            <a:r>
              <a:rPr lang="zh-CN" altLang="en-US" sz="2100" b="1" dirty="0">
                <a:solidFill>
                  <a:srgbClr val="FF0000"/>
                </a:solidFill>
                <a:latin typeface="+mn-lt"/>
                <a:ea typeface="仿宋" panose="02010609060101010101" pitchFamily="49" charset="-122"/>
              </a:rPr>
              <a:t>与</a:t>
            </a:r>
            <a:r>
              <a:rPr lang="zh-CN" altLang="en-US" sz="2100" b="1" i="1" dirty="0" smtClean="0">
                <a:solidFill>
                  <a:srgbClr val="FF0000"/>
                </a:solidFill>
                <a:latin typeface="+mn-lt"/>
                <a:ea typeface="楷体" panose="02010609060101010101" pitchFamily="49" charset="-122"/>
              </a:rPr>
              <a:t>CO</a:t>
            </a:r>
            <a:r>
              <a:rPr lang="zh-CN" altLang="en-US" sz="2100" b="1" dirty="0" smtClean="0">
                <a:solidFill>
                  <a:srgbClr val="FF0000"/>
                </a:solidFill>
                <a:latin typeface="+mn-lt"/>
                <a:ea typeface="楷体" panose="02010609060101010101" pitchFamily="49" charset="-122"/>
              </a:rPr>
              <a:t>，</a:t>
            </a:r>
            <a:r>
              <a:rPr lang="zh-CN" altLang="en-US" sz="2100" b="1" i="1" dirty="0" smtClean="0">
                <a:solidFill>
                  <a:srgbClr val="FF0000"/>
                </a:solidFill>
                <a:latin typeface="+mn-lt"/>
                <a:ea typeface="楷体" panose="02010609060101010101" pitchFamily="49" charset="-122"/>
              </a:rPr>
              <a:t>OD</a:t>
            </a:r>
            <a:r>
              <a:rPr lang="zh-CN" altLang="en-US" sz="2100" b="1" dirty="0">
                <a:solidFill>
                  <a:srgbClr val="FF0000"/>
                </a:solidFill>
                <a:latin typeface="+mn-lt"/>
                <a:ea typeface="仿宋" panose="02010609060101010101" pitchFamily="49" charset="-122"/>
              </a:rPr>
              <a:t>与</a:t>
            </a:r>
            <a:r>
              <a:rPr lang="zh-CN" altLang="en-US" sz="2100" b="1" i="1" dirty="0" smtClean="0">
                <a:solidFill>
                  <a:srgbClr val="FF0000"/>
                </a:solidFill>
                <a:latin typeface="+mn-lt"/>
                <a:ea typeface="楷体" panose="02010609060101010101" pitchFamily="49" charset="-122"/>
              </a:rPr>
              <a:t>OE</a:t>
            </a:r>
            <a:r>
              <a:rPr lang="zh-CN" altLang="en-US" sz="2100" b="1" dirty="0" smtClean="0">
                <a:solidFill>
                  <a:srgbClr val="FF0000"/>
                </a:solidFill>
                <a:latin typeface="+mn-lt"/>
                <a:ea typeface="楷体" panose="02010609060101010101" pitchFamily="49" charset="-122"/>
              </a:rPr>
              <a:t>，</a:t>
            </a:r>
            <a:r>
              <a:rPr lang="zh-CN" altLang="en-US" sz="2100" b="1" i="1" dirty="0" smtClean="0">
                <a:solidFill>
                  <a:srgbClr val="FF0000"/>
                </a:solidFill>
                <a:latin typeface="+mn-lt"/>
                <a:ea typeface="楷体" panose="02010609060101010101" pitchFamily="49" charset="-122"/>
              </a:rPr>
              <a:t>BD</a:t>
            </a:r>
            <a:r>
              <a:rPr lang="zh-CN" altLang="en-US" sz="2100" b="1" dirty="0">
                <a:solidFill>
                  <a:srgbClr val="FF0000"/>
                </a:solidFill>
                <a:latin typeface="+mn-lt"/>
                <a:ea typeface="仿宋" panose="02010609060101010101" pitchFamily="49" charset="-122"/>
              </a:rPr>
              <a:t>与</a:t>
            </a:r>
            <a:r>
              <a:rPr lang="zh-CN" altLang="en-US" sz="2100" b="1" i="1" dirty="0">
                <a:solidFill>
                  <a:srgbClr val="FF0000"/>
                </a:solidFill>
                <a:latin typeface="+mn-lt"/>
                <a:ea typeface="楷体" panose="02010609060101010101" pitchFamily="49" charset="-122"/>
              </a:rPr>
              <a:t>CE</a:t>
            </a:r>
            <a:r>
              <a:rPr lang="zh-CN" altLang="en-US" sz="2100" b="1" dirty="0">
                <a:solidFill>
                  <a:srgbClr val="FF0000"/>
                </a:solidFill>
                <a:latin typeface="+mn-lt"/>
                <a:ea typeface="楷体" panose="02010609060101010101" pitchFamily="49" charset="-122"/>
              </a:rPr>
              <a:t>；</a:t>
            </a:r>
            <a:endParaRPr lang="zh-CN" altLang="en-US" sz="2100" b="1" dirty="0">
              <a:solidFill>
                <a:srgbClr val="FF0000"/>
              </a:solidFill>
              <a:latin typeface="+mn-lt"/>
              <a:ea typeface="楷体" panose="02010609060101010101" pitchFamily="49" charset="-122"/>
            </a:endParaRPr>
          </a:p>
          <a:p>
            <a:pPr>
              <a:lnSpc>
                <a:spcPct val="150000"/>
              </a:lnSpc>
            </a:pPr>
            <a:r>
              <a:rPr lang="zh-CN" altLang="en-US" sz="2100" b="1" dirty="0">
                <a:latin typeface="+mn-lt"/>
                <a:ea typeface="楷体" panose="02010609060101010101" pitchFamily="49" charset="-122"/>
              </a:rPr>
              <a:t>△</a:t>
            </a:r>
            <a:r>
              <a:rPr lang="zh-CN" altLang="en-US" sz="2100" b="1" i="1" dirty="0">
                <a:latin typeface="+mn-lt"/>
                <a:ea typeface="楷体" panose="02010609060101010101" pitchFamily="49" charset="-122"/>
              </a:rPr>
              <a:t>ADO</a:t>
            </a:r>
            <a:r>
              <a:rPr lang="zh-CN" altLang="en-US" sz="2100" b="1" dirty="0">
                <a:latin typeface="+mn-lt"/>
                <a:ea typeface="仿宋" panose="02010609060101010101" pitchFamily="49" charset="-122"/>
              </a:rPr>
              <a:t>与</a:t>
            </a:r>
            <a:r>
              <a:rPr lang="zh-CN" altLang="en-US" sz="2100" b="1" dirty="0">
                <a:latin typeface="+mn-lt"/>
                <a:ea typeface="楷体" panose="02010609060101010101" pitchFamily="49" charset="-122"/>
              </a:rPr>
              <a:t>△</a:t>
            </a:r>
            <a:r>
              <a:rPr lang="zh-CN" altLang="en-US" sz="2100" b="1" i="1" dirty="0">
                <a:latin typeface="+mn-lt"/>
                <a:ea typeface="楷体" panose="02010609060101010101" pitchFamily="49" charset="-122"/>
              </a:rPr>
              <a:t>AEO</a:t>
            </a:r>
            <a:r>
              <a:rPr lang="zh-CN" altLang="en-US" sz="2100" b="1" dirty="0">
                <a:latin typeface="+mn-lt"/>
                <a:ea typeface="仿宋" panose="02010609060101010101" pitchFamily="49" charset="-122"/>
              </a:rPr>
              <a:t>的对应角为</a:t>
            </a:r>
            <a:r>
              <a:rPr lang="zh-CN" altLang="en-US" sz="2100" b="1" dirty="0">
                <a:latin typeface="+mn-lt"/>
                <a:ea typeface="楷体" panose="02010609060101010101" pitchFamily="49" charset="-122"/>
              </a:rPr>
              <a:t>：</a:t>
            </a:r>
            <a:endParaRPr lang="zh-CN" altLang="en-US" sz="2100" b="1" dirty="0">
              <a:latin typeface="+mn-lt"/>
              <a:ea typeface="楷体" panose="02010609060101010101" pitchFamily="49" charset="-122"/>
            </a:endParaRPr>
          </a:p>
          <a:p>
            <a:pPr>
              <a:lnSpc>
                <a:spcPct val="150000"/>
              </a:lnSpc>
            </a:pPr>
            <a:r>
              <a:rPr lang="zh-CN" altLang="en-US" sz="2100" b="1" i="1" dirty="0">
                <a:solidFill>
                  <a:srgbClr val="FF0000"/>
                </a:solidFill>
                <a:latin typeface="+mn-lt"/>
                <a:ea typeface="楷体" panose="02010609060101010101" pitchFamily="49" charset="-122"/>
              </a:rPr>
              <a:t>∠DAO</a:t>
            </a:r>
            <a:r>
              <a:rPr lang="zh-CN" altLang="en-US" sz="2100" b="1" dirty="0">
                <a:solidFill>
                  <a:srgbClr val="FF0000"/>
                </a:solidFill>
                <a:latin typeface="+mn-lt"/>
                <a:ea typeface="仿宋" panose="02010609060101010101" pitchFamily="49" charset="-122"/>
              </a:rPr>
              <a:t>与</a:t>
            </a:r>
            <a:r>
              <a:rPr lang="zh-CN" altLang="en-US" sz="2100" b="1" i="1" dirty="0">
                <a:solidFill>
                  <a:srgbClr val="FF0000"/>
                </a:solidFill>
                <a:latin typeface="+mn-lt"/>
                <a:ea typeface="楷体" panose="02010609060101010101" pitchFamily="49" charset="-122"/>
              </a:rPr>
              <a:t>∠</a:t>
            </a:r>
            <a:r>
              <a:rPr lang="zh-CN" altLang="en-US" sz="2100" b="1" i="1" dirty="0" smtClean="0">
                <a:solidFill>
                  <a:srgbClr val="FF0000"/>
                </a:solidFill>
                <a:latin typeface="+mn-lt"/>
                <a:ea typeface="楷体" panose="02010609060101010101" pitchFamily="49" charset="-122"/>
              </a:rPr>
              <a:t>EAO</a:t>
            </a:r>
            <a:r>
              <a:rPr lang="zh-CN" altLang="en-US" sz="2100" b="1" dirty="0" smtClean="0">
                <a:solidFill>
                  <a:srgbClr val="FF0000"/>
                </a:solidFill>
                <a:latin typeface="+mn-lt"/>
                <a:ea typeface="楷体" panose="02010609060101010101" pitchFamily="49" charset="-122"/>
              </a:rPr>
              <a:t>，</a:t>
            </a:r>
            <a:r>
              <a:rPr lang="zh-CN" altLang="en-US" sz="2100" b="1" i="1" dirty="0" smtClean="0">
                <a:solidFill>
                  <a:srgbClr val="FF0000"/>
                </a:solidFill>
                <a:latin typeface="+mn-lt"/>
                <a:ea typeface="楷体" panose="02010609060101010101" pitchFamily="49" charset="-122"/>
              </a:rPr>
              <a:t>∠</a:t>
            </a:r>
            <a:r>
              <a:rPr lang="zh-CN" altLang="en-US" sz="2100" b="1" i="1" dirty="0">
                <a:solidFill>
                  <a:srgbClr val="FF0000"/>
                </a:solidFill>
                <a:latin typeface="+mn-lt"/>
                <a:ea typeface="楷体" panose="02010609060101010101" pitchFamily="49" charset="-122"/>
              </a:rPr>
              <a:t>ADO</a:t>
            </a:r>
            <a:r>
              <a:rPr lang="zh-CN" altLang="en-US" sz="2100" b="1" dirty="0">
                <a:solidFill>
                  <a:srgbClr val="FF0000"/>
                </a:solidFill>
                <a:latin typeface="+mn-lt"/>
                <a:ea typeface="仿宋" panose="02010609060101010101" pitchFamily="49" charset="-122"/>
              </a:rPr>
              <a:t>与</a:t>
            </a:r>
            <a:r>
              <a:rPr lang="zh-CN" altLang="en-US" sz="2100" b="1" i="1" dirty="0">
                <a:solidFill>
                  <a:srgbClr val="FF0000"/>
                </a:solidFill>
                <a:latin typeface="+mn-lt"/>
                <a:ea typeface="楷体" panose="02010609060101010101" pitchFamily="49" charset="-122"/>
              </a:rPr>
              <a:t>∠</a:t>
            </a:r>
            <a:r>
              <a:rPr lang="zh-CN" altLang="en-US" sz="2100" b="1" i="1" dirty="0" smtClean="0">
                <a:solidFill>
                  <a:srgbClr val="FF0000"/>
                </a:solidFill>
                <a:latin typeface="+mn-lt"/>
                <a:ea typeface="楷体" panose="02010609060101010101" pitchFamily="49" charset="-122"/>
              </a:rPr>
              <a:t>AEO</a:t>
            </a:r>
            <a:r>
              <a:rPr lang="zh-CN" altLang="en-US" sz="2100" b="1" dirty="0" smtClean="0">
                <a:solidFill>
                  <a:srgbClr val="FF0000"/>
                </a:solidFill>
                <a:latin typeface="+mn-lt"/>
                <a:ea typeface="楷体" panose="02010609060101010101" pitchFamily="49" charset="-122"/>
              </a:rPr>
              <a:t>，</a:t>
            </a:r>
            <a:endParaRPr lang="zh-CN" altLang="en-US" sz="2100" b="1" dirty="0">
              <a:solidFill>
                <a:srgbClr val="FF0000"/>
              </a:solidFill>
              <a:latin typeface="+mn-lt"/>
              <a:ea typeface="楷体" panose="02010609060101010101" pitchFamily="49" charset="-122"/>
            </a:endParaRPr>
          </a:p>
          <a:p>
            <a:pPr>
              <a:lnSpc>
                <a:spcPct val="150000"/>
              </a:lnSpc>
            </a:pPr>
            <a:r>
              <a:rPr lang="zh-CN" altLang="en-US" sz="2100" b="1" i="1" dirty="0">
                <a:solidFill>
                  <a:srgbClr val="FF0000"/>
                </a:solidFill>
                <a:latin typeface="+mn-lt"/>
                <a:ea typeface="楷体" panose="02010609060101010101" pitchFamily="49" charset="-122"/>
              </a:rPr>
              <a:t>∠AOD</a:t>
            </a:r>
            <a:r>
              <a:rPr lang="zh-CN" altLang="en-US" sz="2100" b="1" dirty="0">
                <a:solidFill>
                  <a:srgbClr val="FF0000"/>
                </a:solidFill>
                <a:latin typeface="+mn-lt"/>
                <a:ea typeface="仿宋" panose="02010609060101010101" pitchFamily="49" charset="-122"/>
              </a:rPr>
              <a:t>与</a:t>
            </a:r>
            <a:r>
              <a:rPr lang="zh-CN" altLang="en-US" sz="2100" b="1" i="1" dirty="0">
                <a:solidFill>
                  <a:srgbClr val="FF0000"/>
                </a:solidFill>
                <a:latin typeface="+mn-lt"/>
                <a:ea typeface="楷体" panose="02010609060101010101" pitchFamily="49" charset="-122"/>
              </a:rPr>
              <a:t>∠AOE</a:t>
            </a:r>
            <a:r>
              <a:rPr lang="zh-CN" altLang="en-US" sz="2100" b="1" dirty="0">
                <a:solidFill>
                  <a:srgbClr val="FF0000"/>
                </a:solidFill>
                <a:latin typeface="+mn-lt"/>
                <a:ea typeface="楷体" panose="02010609060101010101" pitchFamily="49" charset="-122"/>
              </a:rPr>
              <a:t>.</a:t>
            </a:r>
            <a:endParaRPr lang="zh-CN" altLang="en-US" sz="2100" b="1" dirty="0">
              <a:solidFill>
                <a:srgbClr val="FF0000"/>
              </a:solidFill>
              <a:latin typeface="+mn-lt"/>
              <a:ea typeface="楷体" panose="02010609060101010101" pitchFamily="49" charset="-122"/>
            </a:endParaRPr>
          </a:p>
        </p:txBody>
      </p:sp>
      <p:grpSp>
        <p:nvGrpSpPr>
          <p:cNvPr id="18" name="组合 2"/>
          <p:cNvGrpSpPr/>
          <p:nvPr/>
        </p:nvGrpSpPr>
        <p:grpSpPr bwMode="auto">
          <a:xfrm>
            <a:off x="-3350" y="-55999"/>
            <a:ext cx="2006600" cy="477837"/>
            <a:chOff x="123" y="40"/>
            <a:chExt cx="3160" cy="752"/>
          </a:xfrm>
        </p:grpSpPr>
        <p:cxnSp>
          <p:nvCxnSpPr>
            <p:cNvPr id="1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0"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latin typeface="+mn-lt"/>
                </a:rPr>
                <a:t>探究新知</a:t>
              </a:r>
              <a:endParaRPr lang="zh-CN" altLang="en-US" dirty="0">
                <a:latin typeface="+mn-lt"/>
              </a:endParaRPr>
            </a:p>
          </p:txBody>
        </p:sp>
        <p:sp>
          <p:nvSpPr>
            <p:cNvPr id="2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nvGrpSpPr>
          <p:cNvPr id="4" name="组合 3"/>
          <p:cNvGrpSpPr/>
          <p:nvPr/>
        </p:nvGrpSpPr>
        <p:grpSpPr>
          <a:xfrm>
            <a:off x="1672794" y="504448"/>
            <a:ext cx="6030145" cy="494243"/>
            <a:chOff x="594493" y="582082"/>
            <a:chExt cx="6030145" cy="494243"/>
          </a:xfrm>
        </p:grpSpPr>
        <p:sp>
          <p:nvSpPr>
            <p:cNvPr id="103431" name="文本框 2"/>
            <p:cNvSpPr txBox="1">
              <a:spLocks noChangeArrowheads="1"/>
            </p:cNvSpPr>
            <p:nvPr/>
          </p:nvSpPr>
          <p:spPr bwMode="auto">
            <a:xfrm>
              <a:off x="2543175" y="615950"/>
              <a:ext cx="40814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mn-lt"/>
                  <a:ea typeface="黑体" panose="02010609060101010101" pitchFamily="2" charset="-122"/>
                </a:rPr>
                <a:t>识别全等三角形的对应元素</a:t>
              </a:r>
              <a:endParaRPr lang="zh-CN" altLang="en-US" sz="2400" b="1" dirty="0">
                <a:latin typeface="+mn-lt"/>
                <a:ea typeface="黑体" panose="02010609060101010101" pitchFamily="2" charset="-122"/>
              </a:endParaRPr>
            </a:p>
          </p:txBody>
        </p:sp>
        <p:grpSp>
          <p:nvGrpSpPr>
            <p:cNvPr id="27" name="组合 6"/>
            <p:cNvGrpSpPr/>
            <p:nvPr/>
          </p:nvGrpSpPr>
          <p:grpSpPr bwMode="auto">
            <a:xfrm>
              <a:off x="594493" y="582082"/>
              <a:ext cx="2274656" cy="492440"/>
              <a:chOff x="402069" y="545931"/>
              <a:chExt cx="2273908" cy="492762"/>
            </a:xfrm>
          </p:grpSpPr>
          <p:grpSp>
            <p:nvGrpSpPr>
              <p:cNvPr id="28" name="组合 5"/>
              <p:cNvGrpSpPr/>
              <p:nvPr/>
            </p:nvGrpSpPr>
            <p:grpSpPr bwMode="auto">
              <a:xfrm>
                <a:off x="468915" y="591581"/>
                <a:ext cx="1816898" cy="426248"/>
                <a:chOff x="2177651" y="-557614"/>
                <a:chExt cx="1816898" cy="426248"/>
              </a:xfrm>
            </p:grpSpPr>
            <p:sp>
              <p:nvSpPr>
                <p:cNvPr id="30" name="椭圆 29"/>
                <p:cNvSpPr/>
                <p:nvPr/>
              </p:nvSpPr>
              <p:spPr>
                <a:xfrm>
                  <a:off x="2177459" y="-557354"/>
                  <a:ext cx="426897" cy="425725"/>
                </a:xfrm>
                <a:prstGeom prst="ellipse">
                  <a:avLst/>
                </a:prstGeom>
                <a:solidFill>
                  <a:srgbClr val="00B9FA">
                    <a:lumMod val="75000"/>
                  </a:srgbClr>
                </a:solidFill>
                <a:ln w="25400" cap="flat" cmpd="sng" algn="ctr">
                  <a:noFill/>
                  <a:prstDash val="solid"/>
                </a:ln>
                <a:effectLst/>
              </p:spPr>
              <p:txBody>
                <a:bodyPr anchor="ctr"/>
                <a:lstStyle/>
                <a:p>
                  <a:pPr algn="ctr" eaLnBrk="0" hangingPunct="0">
                    <a:buFontTx/>
                    <a:buNone/>
                    <a:defRPr/>
                  </a:pPr>
                  <a:endParaRPr kumimoji="1" lang="zh-CN" altLang="en-US" b="1" kern="0" dirty="0">
                    <a:solidFill>
                      <a:prstClr val="black"/>
                    </a:solidFill>
                    <a:latin typeface="Times New Roman" panose="02020603050405020304"/>
                    <a:ea typeface="黑体" panose="02010609060101010101" pitchFamily="2" charset="-122"/>
                  </a:endParaRPr>
                </a:p>
              </p:txBody>
            </p:sp>
            <p:sp>
              <p:nvSpPr>
                <p:cNvPr id="31" name="椭圆 30"/>
                <p:cNvSpPr/>
                <p:nvPr/>
              </p:nvSpPr>
              <p:spPr>
                <a:xfrm>
                  <a:off x="2507550" y="-557354"/>
                  <a:ext cx="426897" cy="425725"/>
                </a:xfrm>
                <a:prstGeom prst="ellipse">
                  <a:avLst/>
                </a:prstGeom>
                <a:solidFill>
                  <a:srgbClr val="00B9FA">
                    <a:lumMod val="75000"/>
                  </a:srgbClr>
                </a:solidFill>
                <a:ln w="25400" cap="flat" cmpd="sng" algn="ctr">
                  <a:noFill/>
                  <a:prstDash val="solid"/>
                </a:ln>
                <a:effectLst/>
              </p:spPr>
              <p:txBody>
                <a:bodyPr anchor="ctr"/>
                <a:lstStyle/>
                <a:p>
                  <a:pPr algn="ctr" eaLnBrk="0" hangingPunct="0">
                    <a:buFontTx/>
                    <a:buNone/>
                    <a:defRPr/>
                  </a:pPr>
                  <a:endParaRPr kumimoji="1" lang="zh-CN" altLang="en-US" b="1" kern="0" dirty="0">
                    <a:solidFill>
                      <a:prstClr val="black"/>
                    </a:solidFill>
                    <a:latin typeface="Times New Roman" panose="02020603050405020304"/>
                    <a:ea typeface="黑体" panose="02010609060101010101" pitchFamily="2" charset="-122"/>
                  </a:endParaRPr>
                </a:p>
              </p:txBody>
            </p:sp>
            <p:sp>
              <p:nvSpPr>
                <p:cNvPr id="32" name="椭圆 31"/>
                <p:cNvSpPr/>
                <p:nvPr/>
              </p:nvSpPr>
              <p:spPr>
                <a:xfrm>
                  <a:off x="2837642" y="-557354"/>
                  <a:ext cx="426897" cy="425725"/>
                </a:xfrm>
                <a:prstGeom prst="ellipse">
                  <a:avLst/>
                </a:prstGeom>
                <a:solidFill>
                  <a:srgbClr val="00B9FA">
                    <a:lumMod val="75000"/>
                  </a:srgbClr>
                </a:solidFill>
                <a:ln w="25400" cap="flat" cmpd="sng" algn="ctr">
                  <a:noFill/>
                  <a:prstDash val="solid"/>
                </a:ln>
                <a:effectLst/>
              </p:spPr>
              <p:txBody>
                <a:bodyPr anchor="ctr"/>
                <a:lstStyle/>
                <a:p>
                  <a:pPr algn="ctr" eaLnBrk="0" hangingPunct="0">
                    <a:buFontTx/>
                    <a:buNone/>
                    <a:defRPr/>
                  </a:pPr>
                  <a:endParaRPr kumimoji="1" lang="zh-CN" altLang="en-US" b="1" kern="0" dirty="0">
                    <a:solidFill>
                      <a:prstClr val="black"/>
                    </a:solidFill>
                    <a:latin typeface="Times New Roman" panose="02020603050405020304"/>
                    <a:ea typeface="黑体" panose="02010609060101010101" pitchFamily="2" charset="-122"/>
                  </a:endParaRPr>
                </a:p>
              </p:txBody>
            </p:sp>
            <p:sp>
              <p:nvSpPr>
                <p:cNvPr id="33" name="椭圆 32"/>
                <p:cNvSpPr/>
                <p:nvPr/>
              </p:nvSpPr>
              <p:spPr>
                <a:xfrm>
                  <a:off x="3167733" y="-557354"/>
                  <a:ext cx="426897" cy="425725"/>
                </a:xfrm>
                <a:prstGeom prst="ellipse">
                  <a:avLst/>
                </a:prstGeom>
                <a:solidFill>
                  <a:srgbClr val="00B9FA">
                    <a:lumMod val="75000"/>
                  </a:srgbClr>
                </a:solidFill>
                <a:ln w="25400" cap="flat" cmpd="sng" algn="ctr">
                  <a:noFill/>
                  <a:prstDash val="solid"/>
                </a:ln>
                <a:effectLst/>
              </p:spPr>
              <p:txBody>
                <a:bodyPr anchor="ctr"/>
                <a:lstStyle/>
                <a:p>
                  <a:pPr algn="ctr" eaLnBrk="0" hangingPunct="0">
                    <a:buFontTx/>
                    <a:buNone/>
                    <a:defRPr/>
                  </a:pPr>
                  <a:endParaRPr kumimoji="1" lang="zh-CN" altLang="en-US" b="1" kern="0" dirty="0">
                    <a:solidFill>
                      <a:prstClr val="black"/>
                    </a:solidFill>
                    <a:latin typeface="Times New Roman" panose="02020603050405020304"/>
                    <a:ea typeface="黑体" panose="02010609060101010101" pitchFamily="2" charset="-122"/>
                  </a:endParaRPr>
                </a:p>
              </p:txBody>
            </p:sp>
            <p:sp>
              <p:nvSpPr>
                <p:cNvPr id="34" name="椭圆 33"/>
                <p:cNvSpPr/>
                <p:nvPr/>
              </p:nvSpPr>
              <p:spPr>
                <a:xfrm>
                  <a:off x="3567652" y="-557354"/>
                  <a:ext cx="426897" cy="425725"/>
                </a:xfrm>
                <a:prstGeom prst="ellipse">
                  <a:avLst/>
                </a:prstGeom>
                <a:solidFill>
                  <a:srgbClr val="996600"/>
                </a:solidFill>
                <a:ln w="25400" cap="flat" cmpd="sng" algn="ctr">
                  <a:noFill/>
                  <a:prstDash val="solid"/>
                </a:ln>
                <a:effectLst/>
              </p:spPr>
              <p:txBody>
                <a:bodyPr anchor="ctr"/>
                <a:lstStyle/>
                <a:p>
                  <a:pPr algn="ctr" eaLnBrk="0" hangingPunct="0">
                    <a:buFontTx/>
                    <a:buNone/>
                    <a:defRPr/>
                  </a:pPr>
                  <a:endParaRPr kumimoji="1" lang="zh-CN" altLang="en-US" b="1" kern="0" dirty="0">
                    <a:solidFill>
                      <a:srgbClr val="996600"/>
                    </a:solidFill>
                    <a:latin typeface="Times New Roman" panose="02020603050405020304"/>
                    <a:ea typeface="黑体" panose="02010609060101010101" pitchFamily="2" charset="-122"/>
                  </a:endParaRPr>
                </a:p>
              </p:txBody>
            </p:sp>
          </p:grpSp>
          <p:sp>
            <p:nvSpPr>
              <p:cNvPr id="29" name="文本框 11"/>
              <p:cNvSpPr txBox="1">
                <a:spLocks noChangeArrowheads="1"/>
              </p:cNvSpPr>
              <p:nvPr/>
            </p:nvSpPr>
            <p:spPr bwMode="auto">
              <a:xfrm>
                <a:off x="402069" y="545931"/>
                <a:ext cx="2273908" cy="49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0" hangingPunct="0">
                  <a:defRPr/>
                </a:pPr>
                <a:r>
                  <a:rPr lang="zh-CN" altLang="en-US" sz="2600" b="1" kern="0" dirty="0" smtClean="0">
                    <a:solidFill>
                      <a:prstClr val="white"/>
                    </a:solidFill>
                    <a:latin typeface="Times New Roman" panose="02020603050405020304"/>
                    <a:ea typeface="宋体" panose="02010600030101010101" pitchFamily="2" charset="-122"/>
                  </a:rPr>
                  <a:t>素养考点  </a:t>
                </a:r>
                <a:r>
                  <a:rPr lang="en-US" altLang="zh-CN" sz="2600" b="1" kern="0" dirty="0" smtClean="0">
                    <a:solidFill>
                      <a:prstClr val="white"/>
                    </a:solidFill>
                    <a:latin typeface="Times New Roman" panose="02020603050405020304"/>
                    <a:ea typeface="宋体" panose="02010600030101010101" pitchFamily="2" charset="-122"/>
                  </a:rPr>
                  <a:t>1</a:t>
                </a:r>
                <a:endParaRPr lang="zh-CN" altLang="en-US" sz="2600" b="1" kern="0" dirty="0" smtClean="0">
                  <a:solidFill>
                    <a:prstClr val="white"/>
                  </a:solidFill>
                  <a:latin typeface="Times New Roman" panose="02020603050405020304"/>
                  <a:ea typeface="宋体" panose="02010600030101010101" pitchFamily="2" charset="-122"/>
                </a:endParaRPr>
              </a:p>
            </p:txBody>
          </p:sp>
        </p:grpSp>
      </p:gr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85368" y="2389188"/>
            <a:ext cx="1994053" cy="1994053"/>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Rectangle 15"/>
          <p:cNvSpPr>
            <a:spLocks noGrp="1" noChangeArrowheads="1"/>
          </p:cNvSpPr>
          <p:nvPr>
            <p:ph type="title" idx="4294967295"/>
          </p:nvPr>
        </p:nvSpPr>
        <p:spPr>
          <a:xfrm>
            <a:off x="1146035" y="501650"/>
            <a:ext cx="7276512" cy="1465262"/>
          </a:xfrm>
          <a:prstGeom prst="rect">
            <a:avLst/>
          </a:prstGeom>
        </p:spPr>
        <p:txBody>
          <a:bodyPr lIns="68580" tIns="34290" rIns="68580" bIns="34290" anchor="ctr">
            <a:noAutofit/>
          </a:bodyPr>
          <a:lstStyle/>
          <a:p>
            <a:pPr algn="l" eaLnBrk="1" hangingPunct="1">
              <a:lnSpc>
                <a:spcPct val="130000"/>
              </a:lnSpc>
              <a:defRPr/>
            </a:pPr>
            <a:r>
              <a:rPr lang="zh-CN" altLang="en-US" sz="2400" b="1" dirty="0" smtClean="0">
                <a:latin typeface="楷体" panose="02010609060101010101" pitchFamily="49" charset="-122"/>
                <a:ea typeface="楷体" panose="02010609060101010101" pitchFamily="49" charset="-122"/>
                <a:cs typeface="+mn-cs"/>
              </a:rPr>
              <a:t>如图，</a:t>
            </a:r>
            <a:r>
              <a:rPr lang="zh-CN" altLang="en-US" sz="2400" b="1" dirty="0" smtClean="0">
                <a:latin typeface="+mn-lt"/>
                <a:ea typeface="楷体" panose="02010609060101010101" pitchFamily="49" charset="-122"/>
                <a:cs typeface="+mn-cs"/>
              </a:rPr>
              <a:t>△</a:t>
            </a:r>
            <a:r>
              <a:rPr lang="zh-CN" altLang="en-US" sz="2400" b="1" i="1" dirty="0">
                <a:latin typeface="+mn-lt"/>
                <a:ea typeface="楷体" panose="02010609060101010101" pitchFamily="49" charset="-122"/>
                <a:cs typeface="+mn-cs"/>
              </a:rPr>
              <a:t>ABC</a:t>
            </a:r>
            <a:r>
              <a:rPr lang="zh-CN" altLang="en-US" sz="2400" b="1" dirty="0">
                <a:latin typeface="楷体" panose="02010609060101010101" pitchFamily="49" charset="-122"/>
                <a:ea typeface="楷体" panose="02010609060101010101" pitchFamily="49" charset="-122"/>
                <a:cs typeface="+mn-cs"/>
              </a:rPr>
              <a:t>与</a:t>
            </a:r>
            <a:r>
              <a:rPr lang="zh-CN" altLang="en-US" sz="2400" b="1" dirty="0">
                <a:latin typeface="+mn-lt"/>
                <a:ea typeface="楷体" panose="02010609060101010101" pitchFamily="49" charset="-122"/>
                <a:cs typeface="+mn-cs"/>
              </a:rPr>
              <a:t>△</a:t>
            </a:r>
            <a:r>
              <a:rPr lang="zh-CN" altLang="en-US" sz="2400" b="1" i="1" dirty="0">
                <a:latin typeface="+mn-lt"/>
                <a:ea typeface="楷体" panose="02010609060101010101" pitchFamily="49" charset="-122"/>
                <a:cs typeface="+mn-cs"/>
              </a:rPr>
              <a:t>ADC</a:t>
            </a:r>
            <a:r>
              <a:rPr lang="zh-CN" altLang="en-US" sz="2400" b="1" dirty="0">
                <a:latin typeface="楷体" panose="02010609060101010101" pitchFamily="49" charset="-122"/>
                <a:ea typeface="楷体" panose="02010609060101010101" pitchFamily="49" charset="-122"/>
                <a:cs typeface="+mn-cs"/>
              </a:rPr>
              <a:t>全</a:t>
            </a:r>
            <a:r>
              <a:rPr lang="zh-CN" altLang="en-US" sz="2400" b="1" dirty="0" smtClean="0">
                <a:latin typeface="楷体" panose="02010609060101010101" pitchFamily="49" charset="-122"/>
                <a:ea typeface="楷体" panose="02010609060101010101" pitchFamily="49" charset="-122"/>
                <a:cs typeface="+mn-cs"/>
              </a:rPr>
              <a:t>等，请</a:t>
            </a:r>
            <a:r>
              <a:rPr lang="zh-CN" altLang="en-US" sz="2400" b="1" dirty="0">
                <a:latin typeface="楷体" panose="02010609060101010101" pitchFamily="49" charset="-122"/>
                <a:ea typeface="楷体" panose="02010609060101010101" pitchFamily="49" charset="-122"/>
                <a:cs typeface="+mn-cs"/>
              </a:rPr>
              <a:t>用数学符号表示</a:t>
            </a:r>
            <a:r>
              <a:rPr lang="zh-CN" altLang="en-US" sz="2400" b="1" dirty="0" smtClean="0">
                <a:latin typeface="楷体" panose="02010609060101010101" pitchFamily="49" charset="-122"/>
                <a:ea typeface="楷体" panose="02010609060101010101" pitchFamily="49" charset="-122"/>
                <a:cs typeface="+mn-cs"/>
              </a:rPr>
              <a:t>出这</a:t>
            </a:r>
            <a:r>
              <a:rPr lang="zh-CN" altLang="en-US" sz="2400" b="1" dirty="0">
                <a:latin typeface="楷体" panose="02010609060101010101" pitchFamily="49" charset="-122"/>
                <a:ea typeface="楷体" panose="02010609060101010101" pitchFamily="49" charset="-122"/>
                <a:cs typeface="+mn-cs"/>
              </a:rPr>
              <a:t>两个三角形全</a:t>
            </a:r>
            <a:r>
              <a:rPr lang="zh-CN" altLang="en-US" sz="2400" b="1" dirty="0" smtClean="0">
                <a:latin typeface="楷体" panose="02010609060101010101" pitchFamily="49" charset="-122"/>
                <a:ea typeface="楷体" panose="02010609060101010101" pitchFamily="49" charset="-122"/>
                <a:cs typeface="+mn-cs"/>
              </a:rPr>
              <a:t>等，并</a:t>
            </a:r>
            <a:r>
              <a:rPr lang="zh-CN" altLang="en-US" sz="2400" b="1" dirty="0">
                <a:latin typeface="楷体" panose="02010609060101010101" pitchFamily="49" charset="-122"/>
                <a:ea typeface="楷体" panose="02010609060101010101" pitchFamily="49" charset="-122"/>
                <a:cs typeface="+mn-cs"/>
              </a:rPr>
              <a:t>写出相等的边和角.</a:t>
            </a:r>
            <a:endParaRPr lang="zh-CN" altLang="en-US" sz="2400" b="1" dirty="0">
              <a:latin typeface="楷体" panose="02010609060101010101" pitchFamily="49" charset="-122"/>
              <a:ea typeface="楷体" panose="02010609060101010101" pitchFamily="49" charset="-122"/>
              <a:cs typeface="+mn-cs"/>
            </a:endParaRPr>
          </a:p>
        </p:txBody>
      </p:sp>
      <p:sp>
        <p:nvSpPr>
          <p:cNvPr id="4" name="Rectangle 6"/>
          <p:cNvSpPr>
            <a:spLocks noChangeArrowheads="1"/>
          </p:cNvSpPr>
          <p:nvPr/>
        </p:nvSpPr>
        <p:spPr bwMode="auto">
          <a:xfrm>
            <a:off x="1080244" y="1770493"/>
            <a:ext cx="62388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b="1" dirty="0">
                <a:solidFill>
                  <a:srgbClr val="0000FF"/>
                </a:solidFill>
                <a:latin typeface="黑体" panose="02010609060101010101" pitchFamily="2" charset="-122"/>
                <a:ea typeface="黑体" panose="02010609060101010101" pitchFamily="2" charset="-122"/>
                <a:sym typeface="宋体" panose="02010600030101010101" pitchFamily="2" charset="-122"/>
              </a:rPr>
              <a:t>解：</a:t>
            </a:r>
            <a:r>
              <a:rPr lang="zh-CN" altLang="en-US" sz="2400" b="1" dirty="0">
                <a:solidFill>
                  <a:srgbClr val="FF0000"/>
                </a:solidFill>
                <a:latin typeface="+mn-lt"/>
                <a:ea typeface="黑体" panose="02010609060101010101" pitchFamily="2" charset="-122"/>
              </a:rPr>
              <a:t>△</a:t>
            </a:r>
            <a:r>
              <a:rPr lang="en-US" altLang="en-US" sz="2400" b="1" i="1" dirty="0">
                <a:solidFill>
                  <a:srgbClr val="FF0000"/>
                </a:solidFill>
                <a:latin typeface="+mn-lt"/>
                <a:ea typeface="黑体" panose="02010609060101010101" pitchFamily="2" charset="-122"/>
              </a:rPr>
              <a:t>ABC</a:t>
            </a:r>
            <a:r>
              <a:rPr lang="zh-CN" altLang="en-US" sz="2400" b="1" dirty="0">
                <a:solidFill>
                  <a:srgbClr val="FF0000"/>
                </a:solidFill>
                <a:latin typeface="+mn-lt"/>
                <a:ea typeface="黑体" panose="02010609060101010101" pitchFamily="2" charset="-122"/>
                <a:sym typeface="Calibri" panose="020F0502020204030204" pitchFamily="34" charset="0"/>
              </a:rPr>
              <a:t>≌</a:t>
            </a:r>
            <a:r>
              <a:rPr lang="zh-CN" altLang="en-US" sz="2400" b="1" dirty="0">
                <a:solidFill>
                  <a:srgbClr val="FF0000"/>
                </a:solidFill>
                <a:latin typeface="+mn-lt"/>
                <a:ea typeface="黑体" panose="02010609060101010101" pitchFamily="2" charset="-122"/>
              </a:rPr>
              <a:t>△</a:t>
            </a:r>
            <a:r>
              <a:rPr lang="en-US" altLang="en-US" sz="2400" b="1" i="1" dirty="0">
                <a:solidFill>
                  <a:srgbClr val="FF0000"/>
                </a:solidFill>
                <a:latin typeface="+mn-lt"/>
                <a:ea typeface="黑体" panose="02010609060101010101" pitchFamily="2" charset="-122"/>
              </a:rPr>
              <a:t>ADC</a:t>
            </a:r>
            <a:r>
              <a:rPr lang="en-US" altLang="en-US" sz="2400" b="1" dirty="0">
                <a:solidFill>
                  <a:srgbClr val="FF0000"/>
                </a:solidFill>
                <a:latin typeface="+mn-lt"/>
                <a:ea typeface="黑体" panose="02010609060101010101" pitchFamily="2" charset="-122"/>
              </a:rPr>
              <a:t>;</a:t>
            </a:r>
            <a:endParaRPr lang="en-US" altLang="en-US" sz="2400" b="1" dirty="0">
              <a:solidFill>
                <a:srgbClr val="FF0000"/>
              </a:solidFill>
              <a:latin typeface="+mn-lt"/>
              <a:ea typeface="黑体" panose="02010609060101010101" pitchFamily="2" charset="-122"/>
            </a:endParaRPr>
          </a:p>
          <a:p>
            <a:pPr>
              <a:lnSpc>
                <a:spcPct val="150000"/>
              </a:lnSpc>
            </a:pPr>
            <a:r>
              <a:rPr lang="zh-CN" altLang="en-US" sz="2400" b="1" dirty="0">
                <a:latin typeface="仿宋" panose="02010609060101010101" pitchFamily="49" charset="-122"/>
                <a:ea typeface="仿宋" panose="02010609060101010101" pitchFamily="49" charset="-122"/>
              </a:rPr>
              <a:t>相等的边为：</a:t>
            </a:r>
            <a:r>
              <a:rPr lang="en-US" altLang="en-US" sz="2400" b="1" i="1" dirty="0" smtClean="0">
                <a:solidFill>
                  <a:srgbClr val="FF0000"/>
                </a:solidFill>
                <a:latin typeface="+mn-lt"/>
                <a:ea typeface="黑体" panose="02010609060101010101" pitchFamily="2" charset="-122"/>
              </a:rPr>
              <a:t>AB=AD</a:t>
            </a:r>
            <a:r>
              <a:rPr lang="zh-CN" altLang="en-US" sz="2400" b="1" dirty="0" smtClean="0">
                <a:solidFill>
                  <a:srgbClr val="FF0000"/>
                </a:solidFill>
                <a:latin typeface="+mn-lt"/>
                <a:ea typeface="黑体" panose="02010609060101010101" pitchFamily="2" charset="-122"/>
              </a:rPr>
              <a:t>，</a:t>
            </a:r>
            <a:r>
              <a:rPr lang="en-US" altLang="en-US" sz="2400" b="1" i="1" dirty="0" smtClean="0">
                <a:solidFill>
                  <a:srgbClr val="FF0000"/>
                </a:solidFill>
                <a:latin typeface="+mn-lt"/>
                <a:ea typeface="黑体" panose="02010609060101010101" pitchFamily="2" charset="-122"/>
              </a:rPr>
              <a:t>AC=AC</a:t>
            </a:r>
            <a:r>
              <a:rPr lang="zh-CN" altLang="en-US" sz="2400" b="1" dirty="0" smtClean="0">
                <a:solidFill>
                  <a:srgbClr val="FF0000"/>
                </a:solidFill>
                <a:latin typeface="+mn-lt"/>
                <a:ea typeface="黑体" panose="02010609060101010101" pitchFamily="2" charset="-122"/>
              </a:rPr>
              <a:t>，</a:t>
            </a:r>
            <a:r>
              <a:rPr lang="en-US" altLang="zh-CN" sz="2400" b="1" i="1" dirty="0" smtClean="0">
                <a:solidFill>
                  <a:srgbClr val="FF0000"/>
                </a:solidFill>
                <a:latin typeface="+mn-lt"/>
                <a:ea typeface="黑体" panose="02010609060101010101" pitchFamily="2" charset="-122"/>
              </a:rPr>
              <a:t>BC=DC</a:t>
            </a:r>
            <a:r>
              <a:rPr lang="zh-CN" altLang="en-US" sz="2400" b="1" dirty="0">
                <a:solidFill>
                  <a:srgbClr val="FF0000"/>
                </a:solidFill>
                <a:latin typeface="+mn-lt"/>
                <a:ea typeface="黑体" panose="02010609060101010101" pitchFamily="2" charset="-122"/>
              </a:rPr>
              <a:t>；</a:t>
            </a:r>
            <a:endParaRPr lang="zh-CN" altLang="en-US" sz="2400" b="1" dirty="0">
              <a:solidFill>
                <a:srgbClr val="FF0000"/>
              </a:solidFill>
              <a:latin typeface="+mn-lt"/>
              <a:ea typeface="黑体" panose="02010609060101010101" pitchFamily="2" charset="-122"/>
            </a:endParaRPr>
          </a:p>
          <a:p>
            <a:pPr>
              <a:lnSpc>
                <a:spcPct val="150000"/>
              </a:lnSpc>
            </a:pPr>
            <a:r>
              <a:rPr lang="zh-CN" altLang="en-US" sz="2400" b="1" dirty="0">
                <a:latin typeface="仿宋" panose="02010609060101010101" pitchFamily="49" charset="-122"/>
                <a:ea typeface="仿宋" panose="02010609060101010101" pitchFamily="49" charset="-122"/>
              </a:rPr>
              <a:t>相等的角为：</a:t>
            </a:r>
            <a:r>
              <a:rPr lang="zh-CN" altLang="en-US" sz="2400" b="1" i="1" dirty="0">
                <a:solidFill>
                  <a:srgbClr val="FF0000"/>
                </a:solidFill>
                <a:latin typeface="+mn-lt"/>
                <a:ea typeface="黑体" panose="02010609060101010101" pitchFamily="2" charset="-122"/>
              </a:rPr>
              <a:t>∠</a:t>
            </a:r>
            <a:r>
              <a:rPr lang="en-US" altLang="en-US" sz="2400" b="1" i="1" dirty="0">
                <a:solidFill>
                  <a:srgbClr val="FF0000"/>
                </a:solidFill>
                <a:latin typeface="+mn-lt"/>
                <a:ea typeface="黑体" panose="02010609060101010101" pitchFamily="2" charset="-122"/>
              </a:rPr>
              <a:t>BAC=</a:t>
            </a:r>
            <a:r>
              <a:rPr lang="zh-CN" altLang="en-US" sz="2400" b="1" i="1" dirty="0">
                <a:solidFill>
                  <a:srgbClr val="FF0000"/>
                </a:solidFill>
                <a:latin typeface="+mn-lt"/>
                <a:ea typeface="黑体" panose="02010609060101010101" pitchFamily="2" charset="-122"/>
              </a:rPr>
              <a:t>∠</a:t>
            </a:r>
            <a:r>
              <a:rPr lang="en-US" altLang="en-US" sz="2400" b="1" i="1" dirty="0" smtClean="0">
                <a:solidFill>
                  <a:srgbClr val="FF0000"/>
                </a:solidFill>
                <a:latin typeface="+mn-lt"/>
                <a:ea typeface="黑体" panose="02010609060101010101" pitchFamily="2" charset="-122"/>
              </a:rPr>
              <a:t>DAC</a:t>
            </a:r>
            <a:r>
              <a:rPr lang="zh-CN" altLang="en-US" sz="2400" b="1" dirty="0" smtClean="0">
                <a:solidFill>
                  <a:srgbClr val="FF0000"/>
                </a:solidFill>
                <a:latin typeface="+mn-lt"/>
                <a:ea typeface="黑体" panose="02010609060101010101" pitchFamily="2" charset="-122"/>
              </a:rPr>
              <a:t>，</a:t>
            </a:r>
            <a:r>
              <a:rPr lang="zh-CN" altLang="en-US" sz="2400" b="1" i="1" dirty="0" smtClean="0">
                <a:solidFill>
                  <a:srgbClr val="FF0000"/>
                </a:solidFill>
                <a:latin typeface="+mn-lt"/>
                <a:ea typeface="黑体" panose="02010609060101010101" pitchFamily="2" charset="-122"/>
              </a:rPr>
              <a:t>∠</a:t>
            </a:r>
            <a:r>
              <a:rPr lang="en-US" altLang="en-US" sz="2400" b="1" i="1" dirty="0">
                <a:solidFill>
                  <a:srgbClr val="FF0000"/>
                </a:solidFill>
                <a:latin typeface="+mn-lt"/>
                <a:ea typeface="黑体" panose="02010609060101010101" pitchFamily="2" charset="-122"/>
              </a:rPr>
              <a:t>B=</a:t>
            </a:r>
            <a:r>
              <a:rPr lang="zh-CN" altLang="en-US" sz="2400" b="1" i="1" dirty="0">
                <a:solidFill>
                  <a:srgbClr val="FF0000"/>
                </a:solidFill>
                <a:latin typeface="+mn-lt"/>
                <a:ea typeface="黑体" panose="02010609060101010101" pitchFamily="2" charset="-122"/>
              </a:rPr>
              <a:t>∠</a:t>
            </a:r>
            <a:r>
              <a:rPr lang="zh-CN" altLang="en-US" sz="2400" b="1" i="1" dirty="0" smtClean="0">
                <a:solidFill>
                  <a:srgbClr val="FF0000"/>
                </a:solidFill>
                <a:latin typeface="+mn-lt"/>
                <a:ea typeface="黑体" panose="02010609060101010101" pitchFamily="2" charset="-122"/>
              </a:rPr>
              <a:t>D</a:t>
            </a:r>
            <a:r>
              <a:rPr lang="zh-CN" altLang="en-US" sz="2400" b="1" dirty="0" smtClean="0">
                <a:solidFill>
                  <a:srgbClr val="FF0000"/>
                </a:solidFill>
                <a:latin typeface="+mn-lt"/>
                <a:ea typeface="黑体" panose="02010609060101010101" pitchFamily="2" charset="-122"/>
              </a:rPr>
              <a:t>，</a:t>
            </a:r>
            <a:r>
              <a:rPr lang="zh-CN" altLang="en-US" sz="2400" b="1" i="1" dirty="0" smtClean="0">
                <a:solidFill>
                  <a:srgbClr val="FF0000"/>
                </a:solidFill>
                <a:latin typeface="+mn-lt"/>
                <a:ea typeface="黑体" panose="02010609060101010101" pitchFamily="2" charset="-122"/>
              </a:rPr>
              <a:t>∠</a:t>
            </a:r>
            <a:r>
              <a:rPr lang="zh-CN" altLang="en-US" sz="2400" b="1" i="1" dirty="0">
                <a:solidFill>
                  <a:srgbClr val="FF0000"/>
                </a:solidFill>
                <a:latin typeface="+mn-lt"/>
                <a:ea typeface="黑体" panose="02010609060101010101" pitchFamily="2" charset="-122"/>
              </a:rPr>
              <a:t>A</a:t>
            </a:r>
            <a:r>
              <a:rPr lang="en-US" altLang="en-US" sz="2400" b="1" i="1" dirty="0">
                <a:solidFill>
                  <a:srgbClr val="FF0000"/>
                </a:solidFill>
                <a:latin typeface="+mn-lt"/>
                <a:ea typeface="黑体" panose="02010609060101010101" pitchFamily="2" charset="-122"/>
              </a:rPr>
              <a:t>CB=</a:t>
            </a:r>
            <a:r>
              <a:rPr lang="zh-CN" altLang="en-US" sz="2400" b="1" i="1" dirty="0">
                <a:solidFill>
                  <a:srgbClr val="FF0000"/>
                </a:solidFill>
                <a:latin typeface="+mn-lt"/>
                <a:ea typeface="黑体" panose="02010609060101010101" pitchFamily="2" charset="-122"/>
              </a:rPr>
              <a:t>∠A</a:t>
            </a:r>
            <a:r>
              <a:rPr lang="en-US" altLang="en-US" sz="2400" b="1" i="1" dirty="0">
                <a:solidFill>
                  <a:srgbClr val="FF0000"/>
                </a:solidFill>
                <a:latin typeface="+mn-lt"/>
                <a:ea typeface="黑体" panose="02010609060101010101" pitchFamily="2" charset="-122"/>
              </a:rPr>
              <a:t>CD</a:t>
            </a:r>
            <a:r>
              <a:rPr lang="zh-CN" altLang="en-US" sz="2400" b="1" dirty="0">
                <a:solidFill>
                  <a:srgbClr val="FF0000"/>
                </a:solidFill>
                <a:latin typeface="+mn-lt"/>
                <a:ea typeface="黑体" panose="02010609060101010101" pitchFamily="2" charset="-122"/>
              </a:rPr>
              <a:t>.</a:t>
            </a:r>
            <a:endParaRPr lang="zh-CN" altLang="en-US" sz="2400" b="1" dirty="0">
              <a:solidFill>
                <a:srgbClr val="FF0000"/>
              </a:solidFill>
              <a:latin typeface="+mn-lt"/>
              <a:ea typeface="黑体" panose="02010609060101010101" pitchFamily="2" charset="-122"/>
            </a:endParaRPr>
          </a:p>
        </p:txBody>
      </p:sp>
      <p:grpSp>
        <p:nvGrpSpPr>
          <p:cNvPr id="9" name="组合 5"/>
          <p:cNvGrpSpPr/>
          <p:nvPr/>
        </p:nvGrpSpPr>
        <p:grpSpPr bwMode="auto">
          <a:xfrm>
            <a:off x="10020" y="-43439"/>
            <a:ext cx="2006600" cy="477838"/>
            <a:chOff x="248" y="58"/>
            <a:chExt cx="3160" cy="752"/>
          </a:xfrm>
        </p:grpSpPr>
        <p:sp>
          <p:nvSpPr>
            <p:cNvPr id="10" name="文本框 15"/>
            <p:cNvSpPr txBox="1">
              <a:spLocks noChangeArrowheads="1"/>
            </p:cNvSpPr>
            <p:nvPr/>
          </p:nvSpPr>
          <p:spPr bwMode="auto">
            <a:xfrm>
              <a:off x="882" y="58"/>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500" b="1" dirty="0">
                  <a:latin typeface="宋体" panose="02010600030101010101" pitchFamily="2" charset="-122"/>
                  <a:cs typeface="Yuanti SC"/>
                </a:rPr>
                <a:t>巩固练习</a:t>
              </a:r>
              <a:endParaRPr lang="zh-CN" altLang="en-US" sz="2500" b="1" dirty="0">
                <a:latin typeface="宋体" panose="02010600030101010101" pitchFamily="2" charset="-122"/>
                <a:cs typeface="Yuanti SC"/>
              </a:endParaRPr>
            </a:p>
          </p:txBody>
        </p:sp>
        <p:grpSp>
          <p:nvGrpSpPr>
            <p:cNvPr id="11" name="组合 2"/>
            <p:cNvGrpSpPr/>
            <p:nvPr/>
          </p:nvGrpSpPr>
          <p:grpSpPr bwMode="auto">
            <a:xfrm>
              <a:off x="248" y="205"/>
              <a:ext cx="3160" cy="572"/>
              <a:chOff x="248" y="205"/>
              <a:chExt cx="3160" cy="572"/>
            </a:xfrm>
          </p:grpSpPr>
          <p:cxnSp>
            <p:nvCxnSpPr>
              <p:cNvPr id="13" name="直线连接符 14"/>
              <p:cNvCxnSpPr/>
              <p:nvPr/>
            </p:nvCxnSpPr>
            <p:spPr>
              <a:xfrm>
                <a:off x="248"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5" name="Freeform 74"/>
              <p:cNvSpPr>
                <a:spLocks noChangeAspect="1" noEditPoints="1"/>
              </p:cNvSpPr>
              <p:nvPr/>
            </p:nvSpPr>
            <p:spPr bwMode="auto">
              <a:xfrm>
                <a:off x="344" y="205"/>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pic>
        <p:nvPicPr>
          <p:cNvPr id="19"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82153" y="719670"/>
            <a:ext cx="598091" cy="598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0345" y="1841423"/>
            <a:ext cx="2110182" cy="1461583"/>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4">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ppt_w</p:attrName>
                                        </p:attrNameLst>
                                      </p:cBhvr>
                                      <p:tavLst>
                                        <p:tav tm="0">
                                          <p:val>
                                            <p:strVal val="#ppt_w*0.05"/>
                                          </p:val>
                                        </p:tav>
                                        <p:tav tm="100000">
                                          <p:val>
                                            <p:strVal val="#ppt_w"/>
                                          </p:val>
                                        </p:tav>
                                      </p:tavLst>
                                    </p:anim>
                                    <p:anim calcmode="lin" valueType="num">
                                      <p:cBhvr>
                                        <p:cTn id="17" dur="5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8" dur="5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9" dur="500" fill="hold"/>
                                        <p:tgtEl>
                                          <p:spTgt spid="4">
                                            <p:txEl>
                                              <p:pRg st="1" end="1"/>
                                            </p:txEl>
                                          </p:spTgt>
                                        </p:tgtEl>
                                        <p:attrNameLst>
                                          <p:attrName>ppt_y</p:attrName>
                                        </p:attrNameLst>
                                      </p:cBhvr>
                                      <p:tavLst>
                                        <p:tav tm="0">
                                          <p:val>
                                            <p:strVal val="#ppt_y"/>
                                          </p:val>
                                        </p:tav>
                                        <p:tav tm="100000">
                                          <p:val>
                                            <p:strVal val="#ppt_y"/>
                                          </p:val>
                                        </p:tav>
                                      </p:tavLst>
                                    </p:anim>
                                    <p:animEffect transition="in" filter="fade">
                                      <p:cBhvr>
                                        <p:cTn id="20" dur="500"/>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ppt_w</p:attrName>
                                        </p:attrNameLst>
                                      </p:cBhvr>
                                      <p:tavLst>
                                        <p:tav tm="0">
                                          <p:val>
                                            <p:strVal val="#ppt_w*0.05"/>
                                          </p:val>
                                        </p:tav>
                                        <p:tav tm="100000">
                                          <p:val>
                                            <p:strVal val="#ppt_w"/>
                                          </p:val>
                                        </p:tav>
                                      </p:tavLst>
                                    </p:anim>
                                    <p:anim calcmode="lin" valueType="num">
                                      <p:cBhvr>
                                        <p:cTn id="26" dur="5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27" dur="5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28" dur="500" fill="hold"/>
                                        <p:tgtEl>
                                          <p:spTgt spid="4">
                                            <p:txEl>
                                              <p:pRg st="2" end="2"/>
                                            </p:txEl>
                                          </p:spTgt>
                                        </p:tgtEl>
                                        <p:attrNameLst>
                                          <p:attrName>ppt_y</p:attrName>
                                        </p:attrNameLst>
                                      </p:cBhvr>
                                      <p:tavLst>
                                        <p:tav tm="0">
                                          <p:val>
                                            <p:strVal val="#ppt_y"/>
                                          </p:val>
                                        </p:tav>
                                        <p:tav tm="100000">
                                          <p:val>
                                            <p:strVal val="#ppt_y"/>
                                          </p:val>
                                        </p:tav>
                                      </p:tavLst>
                                    </p:anim>
                                    <p:animEffect transition="in" filter="fade">
                                      <p:cBhvr>
                                        <p:cTn id="29"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Rectangle 3"/>
          <p:cNvSpPr>
            <a:spLocks noGrp="1"/>
          </p:cNvSpPr>
          <p:nvPr/>
        </p:nvSpPr>
        <p:spPr>
          <a:xfrm>
            <a:off x="880843" y="1064346"/>
            <a:ext cx="7709484" cy="963612"/>
          </a:xfrm>
          <a:prstGeom prst="rect">
            <a:avLst/>
          </a:prstGeom>
          <a:noFill/>
          <a:ln w="9525">
            <a:noFill/>
            <a:miter/>
          </a:ln>
        </p:spPr>
        <p:txBody>
          <a:bodyPr/>
          <a:lstStyle/>
          <a:p>
            <a:pPr defTabSz="0">
              <a:lnSpc>
                <a:spcPct val="150000"/>
              </a:lnSpc>
              <a:defRPr/>
            </a:pPr>
            <a:r>
              <a:rPr lang="zh-CN" altLang="en-US" sz="2400" b="1" noProof="1">
                <a:solidFill>
                  <a:srgbClr val="0000FF"/>
                </a:solidFill>
                <a:latin typeface="黑体" panose="02010609060101010101" pitchFamily="2" charset="-122"/>
                <a:ea typeface="黑体" panose="02010609060101010101" pitchFamily="2" charset="-122"/>
                <a:cs typeface="+mn-ea"/>
              </a:rPr>
              <a:t>例</a:t>
            </a:r>
            <a:r>
              <a:rPr lang="en-US" altLang="zh-CN" sz="2400" b="1" noProof="1">
                <a:solidFill>
                  <a:srgbClr val="0000FF"/>
                </a:solidFill>
                <a:latin typeface="+mn-lt"/>
                <a:ea typeface="楷体" panose="02010609060101010101" pitchFamily="49" charset="-122"/>
                <a:cs typeface="+mn-ea"/>
              </a:rPr>
              <a:t>2</a:t>
            </a:r>
            <a:r>
              <a:rPr lang="zh-CN" altLang="en-US" sz="2400" b="1" noProof="1">
                <a:solidFill>
                  <a:srgbClr val="0000FF"/>
                </a:solidFill>
                <a:latin typeface="+mn-lt"/>
                <a:ea typeface="楷体" panose="02010609060101010101" pitchFamily="49" charset="-122"/>
                <a:cs typeface="+mn-ea"/>
              </a:rPr>
              <a:t>  </a:t>
            </a:r>
            <a:r>
              <a:rPr sz="2400" b="1" noProof="1" smtClean="0">
                <a:latin typeface="楷体" panose="02010609060101010101" pitchFamily="49" charset="-122"/>
                <a:ea typeface="楷体" panose="02010609060101010101" pitchFamily="49" charset="-122"/>
                <a:sym typeface="Calibri" panose="020F0502020204030204" pitchFamily="34" charset="0"/>
              </a:rPr>
              <a:t>如图</a:t>
            </a:r>
            <a:r>
              <a:rPr lang="zh-CN" altLang="en-US" sz="2400" b="1" noProof="1" smtClean="0">
                <a:latin typeface="楷体" panose="02010609060101010101" pitchFamily="49" charset="-122"/>
                <a:ea typeface="楷体" panose="02010609060101010101" pitchFamily="49" charset="-122"/>
                <a:sym typeface="Calibri" panose="020F0502020204030204" pitchFamily="34" charset="0"/>
              </a:rPr>
              <a:t>，</a:t>
            </a:r>
            <a:r>
              <a:rPr sz="2400" b="1" i="1" noProof="1" smtClean="0">
                <a:latin typeface="+mn-lt"/>
                <a:ea typeface="楷体" panose="02010609060101010101" pitchFamily="49" charset="-122"/>
                <a:sym typeface="Calibri" panose="020F0502020204030204" pitchFamily="34" charset="0"/>
              </a:rPr>
              <a:t>△</a:t>
            </a:r>
            <a:r>
              <a:rPr sz="2400" b="1" i="1" noProof="1">
                <a:latin typeface="+mn-lt"/>
                <a:ea typeface="楷体" panose="02010609060101010101" pitchFamily="49" charset="-122"/>
                <a:sym typeface="Calibri" panose="020F0502020204030204" pitchFamily="34" charset="0"/>
              </a:rPr>
              <a:t>ABC≌△</a:t>
            </a:r>
            <a:r>
              <a:rPr sz="2400" b="1" i="1" noProof="1" smtClean="0">
                <a:latin typeface="+mn-lt"/>
                <a:ea typeface="楷体" panose="02010609060101010101" pitchFamily="49" charset="-122"/>
                <a:sym typeface="Calibri" panose="020F0502020204030204" pitchFamily="34" charset="0"/>
              </a:rPr>
              <a:t>DEF</a:t>
            </a:r>
            <a:r>
              <a:rPr lang="zh-CN" altLang="en-US" sz="2400" b="1" noProof="1" smtClean="0">
                <a:latin typeface="+mn-lt"/>
                <a:ea typeface="楷体" panose="02010609060101010101" pitchFamily="49" charset="-122"/>
                <a:sym typeface="Calibri" panose="020F0502020204030204" pitchFamily="34" charset="0"/>
              </a:rPr>
              <a:t>，</a:t>
            </a:r>
            <a:r>
              <a:rPr sz="2400" b="1" i="1" noProof="1" smtClean="0">
                <a:latin typeface="+mn-lt"/>
                <a:ea typeface="楷体" panose="02010609060101010101" pitchFamily="49" charset="-122"/>
                <a:sym typeface="Calibri" panose="020F0502020204030204" pitchFamily="34" charset="0"/>
              </a:rPr>
              <a:t>∠</a:t>
            </a:r>
            <a:r>
              <a:rPr sz="2400" b="1" i="1" noProof="1">
                <a:latin typeface="+mn-lt"/>
                <a:ea typeface="楷体" panose="02010609060101010101" pitchFamily="49" charset="-122"/>
                <a:sym typeface="Calibri" panose="020F0502020204030204" pitchFamily="34" charset="0"/>
              </a:rPr>
              <a:t>A＝</a:t>
            </a:r>
            <a:r>
              <a:rPr sz="2400" b="1" noProof="1">
                <a:latin typeface="+mn-lt"/>
                <a:ea typeface="楷体" panose="02010609060101010101" pitchFamily="49" charset="-122"/>
                <a:sym typeface="Calibri" panose="020F0502020204030204" pitchFamily="34" charset="0"/>
              </a:rPr>
              <a:t>70</a:t>
            </a:r>
            <a:r>
              <a:rPr sz="2400" b="1" noProof="1" smtClean="0">
                <a:latin typeface="+mn-lt"/>
                <a:ea typeface="楷体" panose="02010609060101010101" pitchFamily="49" charset="-122"/>
                <a:sym typeface="Calibri" panose="020F0502020204030204" pitchFamily="34" charset="0"/>
              </a:rPr>
              <a:t>°</a:t>
            </a:r>
            <a:r>
              <a:rPr lang="zh-CN" altLang="en-US" sz="2400" b="1" noProof="1" smtClean="0">
                <a:latin typeface="+mn-lt"/>
                <a:ea typeface="楷体" panose="02010609060101010101" pitchFamily="49" charset="-122"/>
                <a:sym typeface="Calibri" panose="020F0502020204030204" pitchFamily="34" charset="0"/>
              </a:rPr>
              <a:t>，</a:t>
            </a:r>
            <a:r>
              <a:rPr sz="2400" b="1" i="1" noProof="1" smtClean="0">
                <a:latin typeface="+mn-lt"/>
                <a:ea typeface="楷体" panose="02010609060101010101" pitchFamily="49" charset="-122"/>
                <a:sym typeface="Calibri" panose="020F0502020204030204" pitchFamily="34" charset="0"/>
              </a:rPr>
              <a:t>∠</a:t>
            </a:r>
            <a:r>
              <a:rPr sz="2400" b="1" i="1" noProof="1">
                <a:latin typeface="+mn-lt"/>
                <a:ea typeface="楷体" panose="02010609060101010101" pitchFamily="49" charset="-122"/>
                <a:sym typeface="Calibri" panose="020F0502020204030204" pitchFamily="34" charset="0"/>
              </a:rPr>
              <a:t>B＝</a:t>
            </a:r>
            <a:r>
              <a:rPr sz="2400" b="1" noProof="1">
                <a:latin typeface="+mn-lt"/>
                <a:ea typeface="楷体" panose="02010609060101010101" pitchFamily="49" charset="-122"/>
                <a:sym typeface="Calibri" panose="020F0502020204030204" pitchFamily="34" charset="0"/>
              </a:rPr>
              <a:t>50</a:t>
            </a:r>
            <a:r>
              <a:rPr sz="2400" b="1" noProof="1" smtClean="0">
                <a:latin typeface="+mn-lt"/>
                <a:ea typeface="楷体" panose="02010609060101010101" pitchFamily="49" charset="-122"/>
                <a:sym typeface="Calibri" panose="020F0502020204030204" pitchFamily="34" charset="0"/>
              </a:rPr>
              <a:t>°</a:t>
            </a:r>
            <a:r>
              <a:rPr lang="zh-CN" altLang="en-US" sz="2400" b="1" noProof="1" smtClean="0">
                <a:latin typeface="+mn-lt"/>
                <a:ea typeface="楷体" panose="02010609060101010101" pitchFamily="49" charset="-122"/>
                <a:sym typeface="Calibri" panose="020F0502020204030204" pitchFamily="34" charset="0"/>
              </a:rPr>
              <a:t>，</a:t>
            </a:r>
            <a:r>
              <a:rPr sz="2400" b="1" i="1" noProof="1" smtClean="0">
                <a:latin typeface="+mn-lt"/>
                <a:ea typeface="楷体" panose="02010609060101010101" pitchFamily="49" charset="-122"/>
                <a:sym typeface="Calibri" panose="020F0502020204030204" pitchFamily="34" charset="0"/>
              </a:rPr>
              <a:t>BF</a:t>
            </a:r>
            <a:r>
              <a:rPr sz="2400" b="1" i="1" noProof="1">
                <a:latin typeface="+mn-lt"/>
                <a:ea typeface="楷体" panose="02010609060101010101" pitchFamily="49" charset="-122"/>
                <a:sym typeface="Calibri" panose="020F0502020204030204" pitchFamily="34" charset="0"/>
              </a:rPr>
              <a:t>＝</a:t>
            </a:r>
            <a:r>
              <a:rPr sz="2400" b="1" noProof="1" smtClean="0">
                <a:latin typeface="+mn-lt"/>
                <a:ea typeface="楷体" panose="02010609060101010101" pitchFamily="49" charset="-122"/>
                <a:sym typeface="Calibri" panose="020F0502020204030204" pitchFamily="34" charset="0"/>
              </a:rPr>
              <a:t>4</a:t>
            </a:r>
            <a:r>
              <a:rPr lang="zh-CN" altLang="en-US" sz="2400" b="1" noProof="1" smtClean="0">
                <a:latin typeface="+mn-lt"/>
                <a:ea typeface="楷体" panose="02010609060101010101" pitchFamily="49" charset="-122"/>
                <a:sym typeface="Calibri" panose="020F0502020204030204" pitchFamily="34" charset="0"/>
              </a:rPr>
              <a:t>，</a:t>
            </a:r>
            <a:r>
              <a:rPr sz="2400" b="1" i="1" noProof="1" smtClean="0">
                <a:latin typeface="+mn-lt"/>
                <a:ea typeface="楷体" panose="02010609060101010101" pitchFamily="49" charset="-122"/>
                <a:sym typeface="Calibri" panose="020F0502020204030204" pitchFamily="34" charset="0"/>
              </a:rPr>
              <a:t>EF</a:t>
            </a:r>
            <a:r>
              <a:rPr sz="2400" b="1" i="1" noProof="1">
                <a:latin typeface="+mn-lt"/>
                <a:ea typeface="楷体" panose="02010609060101010101" pitchFamily="49" charset="-122"/>
                <a:sym typeface="Calibri" panose="020F0502020204030204" pitchFamily="34" charset="0"/>
              </a:rPr>
              <a:t>＝</a:t>
            </a:r>
            <a:r>
              <a:rPr sz="2400" b="1" noProof="1" smtClean="0">
                <a:latin typeface="+mn-lt"/>
                <a:ea typeface="楷体" panose="02010609060101010101" pitchFamily="49" charset="-122"/>
                <a:sym typeface="Calibri" panose="020F0502020204030204" pitchFamily="34" charset="0"/>
              </a:rPr>
              <a:t>7</a:t>
            </a:r>
            <a:r>
              <a:rPr lang="zh-CN" altLang="en-US" sz="2400" b="1" noProof="1" smtClean="0">
                <a:latin typeface="+mn-lt"/>
                <a:ea typeface="楷体" panose="02010609060101010101" pitchFamily="49" charset="-122"/>
                <a:sym typeface="Calibri" panose="020F0502020204030204" pitchFamily="34" charset="0"/>
              </a:rPr>
              <a:t>，</a:t>
            </a:r>
            <a:r>
              <a:rPr sz="2400" b="1" noProof="1" smtClean="0">
                <a:latin typeface="楷体" panose="02010609060101010101" pitchFamily="49" charset="-122"/>
                <a:ea typeface="楷体" panose="02010609060101010101" pitchFamily="49" charset="-122"/>
                <a:sym typeface="Calibri" panose="020F0502020204030204" pitchFamily="34" charset="0"/>
              </a:rPr>
              <a:t>求</a:t>
            </a:r>
            <a:r>
              <a:rPr sz="2400" b="1" i="1" noProof="1">
                <a:latin typeface="+mn-lt"/>
                <a:ea typeface="楷体" panose="02010609060101010101" pitchFamily="49" charset="-122"/>
                <a:sym typeface="Calibri" panose="020F0502020204030204" pitchFamily="34" charset="0"/>
              </a:rPr>
              <a:t>∠DEF</a:t>
            </a:r>
            <a:r>
              <a:rPr sz="2400" b="1" noProof="1">
                <a:latin typeface="楷体" panose="02010609060101010101" pitchFamily="49" charset="-122"/>
                <a:ea typeface="楷体" panose="02010609060101010101" pitchFamily="49" charset="-122"/>
                <a:sym typeface="Calibri" panose="020F0502020204030204" pitchFamily="34" charset="0"/>
              </a:rPr>
              <a:t>的度数和</a:t>
            </a:r>
            <a:r>
              <a:rPr sz="2400" b="1" i="1" noProof="1">
                <a:latin typeface="+mn-lt"/>
                <a:ea typeface="楷体" panose="02010609060101010101" pitchFamily="49" charset="-122"/>
                <a:sym typeface="Calibri" panose="020F0502020204030204" pitchFamily="34" charset="0"/>
              </a:rPr>
              <a:t>CF</a:t>
            </a:r>
            <a:r>
              <a:rPr sz="2400" b="1" noProof="1">
                <a:latin typeface="楷体" panose="02010609060101010101" pitchFamily="49" charset="-122"/>
                <a:ea typeface="楷体" panose="02010609060101010101" pitchFamily="49" charset="-122"/>
                <a:sym typeface="Calibri" panose="020F0502020204030204" pitchFamily="34" charset="0"/>
              </a:rPr>
              <a:t>的长．</a:t>
            </a:r>
            <a:endParaRPr sz="2400" b="1" noProof="1">
              <a:latin typeface="楷体" panose="02010609060101010101" pitchFamily="49" charset="-122"/>
              <a:ea typeface="楷体" panose="02010609060101010101" pitchFamily="49" charset="-122"/>
              <a:sym typeface="Calibri" panose="020F0502020204030204" pitchFamily="34" charset="0"/>
            </a:endParaRPr>
          </a:p>
        </p:txBody>
      </p:sp>
      <p:sp>
        <p:nvSpPr>
          <p:cNvPr id="3" name="Rectangle 6"/>
          <p:cNvSpPr>
            <a:spLocks noChangeArrowheads="1"/>
          </p:cNvSpPr>
          <p:nvPr/>
        </p:nvSpPr>
        <p:spPr bwMode="auto">
          <a:xfrm>
            <a:off x="880844" y="2267198"/>
            <a:ext cx="567095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solidFill>
                  <a:srgbClr val="0000FF"/>
                </a:solidFill>
                <a:latin typeface="黑体" panose="02010609060101010101" pitchFamily="2" charset="-122"/>
                <a:ea typeface="黑体" panose="02010609060101010101" pitchFamily="2" charset="-122"/>
                <a:sym typeface="宋体" panose="02010600030101010101" pitchFamily="2" charset="-122"/>
              </a:rPr>
              <a:t>解：</a:t>
            </a:r>
            <a:r>
              <a:rPr lang="zh-CN" altLang="en-US" sz="2400" b="1" dirty="0">
                <a:latin typeface="+mn-lt"/>
                <a:ea typeface="仿宋" panose="02010609060101010101" pitchFamily="49" charset="-122"/>
              </a:rPr>
              <a:t>∵△</a:t>
            </a:r>
            <a:r>
              <a:rPr lang="zh-CN" altLang="en-US" sz="2400" b="1" i="1" dirty="0">
                <a:latin typeface="+mn-lt"/>
                <a:ea typeface="仿宋" panose="02010609060101010101" pitchFamily="49" charset="-122"/>
              </a:rPr>
              <a:t>ABC</a:t>
            </a:r>
            <a:r>
              <a:rPr lang="zh-CN" altLang="en-US" sz="2400" b="1" dirty="0">
                <a:latin typeface="+mn-lt"/>
                <a:ea typeface="仿宋" panose="02010609060101010101" pitchFamily="49" charset="-122"/>
              </a:rPr>
              <a:t>≌△</a:t>
            </a:r>
            <a:r>
              <a:rPr lang="zh-CN" altLang="en-US" sz="2400" b="1" i="1" dirty="0" smtClean="0">
                <a:latin typeface="+mn-lt"/>
                <a:ea typeface="仿宋" panose="02010609060101010101" pitchFamily="49" charset="-122"/>
              </a:rPr>
              <a:t>DEF</a:t>
            </a:r>
            <a:r>
              <a:rPr lang="zh-CN" altLang="en-US" sz="2400" b="1" dirty="0" smtClean="0">
                <a:latin typeface="+mn-lt"/>
                <a:ea typeface="仿宋" panose="02010609060101010101" pitchFamily="49" charset="-122"/>
              </a:rPr>
              <a:t>，</a:t>
            </a:r>
            <a:r>
              <a:rPr lang="zh-CN" altLang="en-US" sz="2400" b="1" i="1" dirty="0" smtClean="0">
                <a:latin typeface="+mn-lt"/>
                <a:ea typeface="仿宋" panose="02010609060101010101" pitchFamily="49" charset="-122"/>
              </a:rPr>
              <a:t>∠</a:t>
            </a:r>
            <a:r>
              <a:rPr lang="zh-CN" altLang="en-US" sz="2400" b="1" i="1" dirty="0">
                <a:latin typeface="+mn-lt"/>
                <a:ea typeface="仿宋" panose="02010609060101010101" pitchFamily="49" charset="-122"/>
              </a:rPr>
              <a:t>A＝</a:t>
            </a:r>
            <a:r>
              <a:rPr lang="zh-CN" altLang="en-US" sz="2400" b="1" dirty="0">
                <a:latin typeface="+mn-lt"/>
                <a:ea typeface="仿宋" panose="02010609060101010101" pitchFamily="49" charset="-122"/>
              </a:rPr>
              <a:t>70</a:t>
            </a:r>
            <a:r>
              <a:rPr lang="zh-CN" altLang="en-US" sz="2400" b="1" i="1" dirty="0" smtClean="0">
                <a:latin typeface="+mn-lt"/>
                <a:ea typeface="仿宋" panose="02010609060101010101" pitchFamily="49" charset="-122"/>
              </a:rPr>
              <a:t>°</a:t>
            </a:r>
            <a:r>
              <a:rPr lang="zh-CN" altLang="en-US" sz="2400" b="1" dirty="0" smtClean="0">
                <a:latin typeface="+mn-lt"/>
                <a:ea typeface="仿宋" panose="02010609060101010101" pitchFamily="49" charset="-122"/>
              </a:rPr>
              <a:t>，</a:t>
            </a:r>
            <a:endParaRPr lang="zh-CN" altLang="en-US" sz="2400" b="1" dirty="0">
              <a:latin typeface="+mn-lt"/>
              <a:ea typeface="仿宋" panose="02010609060101010101" pitchFamily="49" charset="-122"/>
            </a:endParaRPr>
          </a:p>
          <a:p>
            <a:pPr>
              <a:lnSpc>
                <a:spcPct val="150000"/>
              </a:lnSpc>
            </a:pPr>
            <a:r>
              <a:rPr lang="zh-CN" altLang="en-US" sz="2400" b="1" i="1" dirty="0">
                <a:latin typeface="+mn-lt"/>
                <a:ea typeface="仿宋" panose="02010609060101010101" pitchFamily="49" charset="-122"/>
              </a:rPr>
              <a:t>∠B＝</a:t>
            </a:r>
            <a:r>
              <a:rPr lang="zh-CN" altLang="en-US" sz="2400" b="1" dirty="0">
                <a:latin typeface="+mn-lt"/>
                <a:ea typeface="仿宋" panose="02010609060101010101" pitchFamily="49" charset="-122"/>
              </a:rPr>
              <a:t>50</a:t>
            </a:r>
            <a:r>
              <a:rPr lang="zh-CN" altLang="en-US" sz="2400" b="1" dirty="0" smtClean="0">
                <a:latin typeface="+mn-lt"/>
                <a:ea typeface="仿宋" panose="02010609060101010101" pitchFamily="49" charset="-122"/>
              </a:rPr>
              <a:t>°，</a:t>
            </a:r>
            <a:r>
              <a:rPr lang="zh-CN" altLang="en-US" sz="2400" b="1" i="1" dirty="0" smtClean="0">
                <a:latin typeface="+mn-lt"/>
                <a:ea typeface="仿宋" panose="02010609060101010101" pitchFamily="49" charset="-122"/>
              </a:rPr>
              <a:t>BF</a:t>
            </a:r>
            <a:r>
              <a:rPr lang="zh-CN" altLang="en-US" sz="2400" b="1" i="1" dirty="0">
                <a:latin typeface="+mn-lt"/>
                <a:ea typeface="仿宋" panose="02010609060101010101" pitchFamily="49" charset="-122"/>
              </a:rPr>
              <a:t>＝</a:t>
            </a:r>
            <a:r>
              <a:rPr lang="zh-CN" altLang="en-US" sz="2400" b="1" dirty="0" smtClean="0">
                <a:latin typeface="+mn-lt"/>
                <a:ea typeface="仿宋" panose="02010609060101010101" pitchFamily="49" charset="-122"/>
              </a:rPr>
              <a:t>4，</a:t>
            </a:r>
            <a:r>
              <a:rPr lang="zh-CN" altLang="en-US" sz="2400" b="1" i="1" dirty="0" smtClean="0">
                <a:latin typeface="+mn-lt"/>
                <a:ea typeface="仿宋" panose="02010609060101010101" pitchFamily="49" charset="-122"/>
              </a:rPr>
              <a:t>EF</a:t>
            </a:r>
            <a:r>
              <a:rPr lang="zh-CN" altLang="en-US" sz="2400" b="1" i="1" dirty="0">
                <a:latin typeface="+mn-lt"/>
                <a:ea typeface="仿宋" panose="02010609060101010101" pitchFamily="49" charset="-122"/>
              </a:rPr>
              <a:t>＝</a:t>
            </a:r>
            <a:r>
              <a:rPr lang="zh-CN" altLang="en-US" sz="2400" b="1" dirty="0" smtClean="0">
                <a:latin typeface="+mn-lt"/>
                <a:ea typeface="仿宋" panose="02010609060101010101" pitchFamily="49" charset="-122"/>
              </a:rPr>
              <a:t>7，</a:t>
            </a:r>
            <a:endParaRPr lang="zh-CN" altLang="en-US" sz="2400" b="1" dirty="0">
              <a:latin typeface="+mn-lt"/>
              <a:ea typeface="仿宋" panose="02010609060101010101" pitchFamily="49" charset="-122"/>
            </a:endParaRPr>
          </a:p>
          <a:p>
            <a:pPr>
              <a:lnSpc>
                <a:spcPct val="150000"/>
              </a:lnSpc>
            </a:pPr>
            <a:r>
              <a:rPr lang="zh-CN" altLang="en-US" sz="2400" b="1" dirty="0">
                <a:latin typeface="+mn-lt"/>
                <a:ea typeface="仿宋" panose="02010609060101010101" pitchFamily="49" charset="-122"/>
              </a:rPr>
              <a:t>∴</a:t>
            </a:r>
            <a:r>
              <a:rPr lang="zh-CN" altLang="en-US" sz="2400" b="1" i="1" dirty="0">
                <a:latin typeface="+mn-lt"/>
                <a:ea typeface="仿宋" panose="02010609060101010101" pitchFamily="49" charset="-122"/>
              </a:rPr>
              <a:t>∠DEF＝∠B＝</a:t>
            </a:r>
            <a:r>
              <a:rPr lang="zh-CN" altLang="en-US" sz="2400" b="1" dirty="0">
                <a:latin typeface="+mn-lt"/>
                <a:ea typeface="仿宋" panose="02010609060101010101" pitchFamily="49" charset="-122"/>
              </a:rPr>
              <a:t>50</a:t>
            </a:r>
            <a:r>
              <a:rPr lang="zh-CN" altLang="en-US" sz="2400" b="1" dirty="0" smtClean="0">
                <a:latin typeface="+mn-lt"/>
                <a:ea typeface="仿宋" panose="02010609060101010101" pitchFamily="49" charset="-122"/>
              </a:rPr>
              <a:t>°，</a:t>
            </a:r>
            <a:r>
              <a:rPr lang="zh-CN" altLang="en-US" sz="2400" b="1" i="1" dirty="0" smtClean="0">
                <a:latin typeface="+mn-lt"/>
                <a:ea typeface="仿宋" panose="02010609060101010101" pitchFamily="49" charset="-122"/>
              </a:rPr>
              <a:t>BC</a:t>
            </a:r>
            <a:r>
              <a:rPr lang="zh-CN" altLang="en-US" sz="2400" b="1" i="1" dirty="0">
                <a:latin typeface="+mn-lt"/>
                <a:ea typeface="仿宋" panose="02010609060101010101" pitchFamily="49" charset="-122"/>
              </a:rPr>
              <a:t>＝EF＝</a:t>
            </a:r>
            <a:r>
              <a:rPr lang="zh-CN" altLang="en-US" sz="2400" b="1" dirty="0" smtClean="0">
                <a:latin typeface="+mn-lt"/>
                <a:ea typeface="仿宋" panose="02010609060101010101" pitchFamily="49" charset="-122"/>
              </a:rPr>
              <a:t>7，</a:t>
            </a:r>
            <a:endParaRPr lang="zh-CN" altLang="en-US" sz="2400" b="1" dirty="0">
              <a:latin typeface="+mn-lt"/>
              <a:ea typeface="仿宋" panose="02010609060101010101" pitchFamily="49" charset="-122"/>
            </a:endParaRPr>
          </a:p>
          <a:p>
            <a:pPr>
              <a:lnSpc>
                <a:spcPct val="150000"/>
              </a:lnSpc>
            </a:pPr>
            <a:r>
              <a:rPr lang="zh-CN" altLang="en-US" sz="2400" b="1" dirty="0">
                <a:latin typeface="+mn-lt"/>
                <a:ea typeface="仿宋" panose="02010609060101010101" pitchFamily="49" charset="-122"/>
              </a:rPr>
              <a:t>∴</a:t>
            </a:r>
            <a:r>
              <a:rPr lang="zh-CN" altLang="en-US" sz="2400" b="1" i="1" dirty="0">
                <a:solidFill>
                  <a:srgbClr val="FF0000"/>
                </a:solidFill>
                <a:latin typeface="+mn-lt"/>
                <a:ea typeface="仿宋" panose="02010609060101010101" pitchFamily="49" charset="-122"/>
              </a:rPr>
              <a:t>CF＝</a:t>
            </a:r>
            <a:r>
              <a:rPr lang="zh-CN" altLang="en-US" sz="2400" b="1" i="1" dirty="0" smtClean="0">
                <a:solidFill>
                  <a:srgbClr val="FF0000"/>
                </a:solidFill>
                <a:latin typeface="+mn-lt"/>
                <a:ea typeface="仿宋" panose="02010609060101010101" pitchFamily="49" charset="-122"/>
              </a:rPr>
              <a:t>BC</a:t>
            </a:r>
            <a:r>
              <a:rPr lang="en-US" altLang="zh-CN" sz="2400" b="1" i="1" dirty="0" smtClean="0">
                <a:solidFill>
                  <a:srgbClr val="FF0000"/>
                </a:solidFill>
                <a:latin typeface="+mn-lt"/>
                <a:ea typeface="仿宋" panose="02010609060101010101" pitchFamily="49" charset="-122"/>
              </a:rPr>
              <a:t>–</a:t>
            </a:r>
            <a:r>
              <a:rPr lang="zh-CN" altLang="en-US" sz="2400" b="1" i="1" dirty="0" smtClean="0">
                <a:solidFill>
                  <a:srgbClr val="FF0000"/>
                </a:solidFill>
                <a:latin typeface="+mn-lt"/>
                <a:ea typeface="仿宋" panose="02010609060101010101" pitchFamily="49" charset="-122"/>
              </a:rPr>
              <a:t>BF</a:t>
            </a:r>
            <a:r>
              <a:rPr lang="zh-CN" altLang="en-US" sz="2400" b="1" i="1" dirty="0">
                <a:solidFill>
                  <a:srgbClr val="FF0000"/>
                </a:solidFill>
                <a:latin typeface="+mn-lt"/>
                <a:ea typeface="仿宋" panose="02010609060101010101" pitchFamily="49" charset="-122"/>
              </a:rPr>
              <a:t>＝</a:t>
            </a:r>
            <a:r>
              <a:rPr lang="zh-CN" altLang="en-US" sz="2400" b="1" dirty="0" smtClean="0">
                <a:solidFill>
                  <a:srgbClr val="FF0000"/>
                </a:solidFill>
                <a:latin typeface="+mn-lt"/>
                <a:ea typeface="仿宋" panose="02010609060101010101" pitchFamily="49" charset="-122"/>
              </a:rPr>
              <a:t>7</a:t>
            </a:r>
            <a:r>
              <a:rPr lang="en-US" altLang="zh-CN" sz="2400" b="1" dirty="0" smtClean="0">
                <a:solidFill>
                  <a:srgbClr val="FF0000"/>
                </a:solidFill>
                <a:latin typeface="+mn-lt"/>
                <a:ea typeface="仿宋" panose="02010609060101010101" pitchFamily="49" charset="-122"/>
              </a:rPr>
              <a:t>–</a:t>
            </a:r>
            <a:r>
              <a:rPr lang="zh-CN" altLang="en-US" sz="2400" b="1" dirty="0" smtClean="0">
                <a:solidFill>
                  <a:srgbClr val="FF0000"/>
                </a:solidFill>
                <a:latin typeface="+mn-lt"/>
                <a:ea typeface="仿宋" panose="02010609060101010101" pitchFamily="49" charset="-122"/>
              </a:rPr>
              <a:t>4</a:t>
            </a:r>
            <a:r>
              <a:rPr lang="zh-CN" altLang="en-US" sz="2400" b="1" dirty="0">
                <a:solidFill>
                  <a:srgbClr val="FF0000"/>
                </a:solidFill>
                <a:latin typeface="+mn-lt"/>
                <a:ea typeface="仿宋" panose="02010609060101010101" pitchFamily="49" charset="-122"/>
              </a:rPr>
              <a:t>＝3</a:t>
            </a:r>
            <a:r>
              <a:rPr lang="zh-CN" altLang="en-US" sz="2400" b="1" i="1" dirty="0">
                <a:solidFill>
                  <a:srgbClr val="FF0000"/>
                </a:solidFill>
                <a:latin typeface="+mn-lt"/>
                <a:ea typeface="仿宋" panose="02010609060101010101" pitchFamily="49" charset="-122"/>
              </a:rPr>
              <a:t>.</a:t>
            </a:r>
            <a:endParaRPr lang="zh-CN" altLang="en-US" sz="2400" b="1" i="1" dirty="0">
              <a:solidFill>
                <a:srgbClr val="FF0000"/>
              </a:solidFill>
              <a:latin typeface="+mn-lt"/>
              <a:ea typeface="仿宋" panose="02010609060101010101" pitchFamily="49" charset="-122"/>
            </a:endParaRPr>
          </a:p>
        </p:txBody>
      </p:sp>
      <p:grpSp>
        <p:nvGrpSpPr>
          <p:cNvPr id="18" name="组合 2"/>
          <p:cNvGrpSpPr/>
          <p:nvPr/>
        </p:nvGrpSpPr>
        <p:grpSpPr bwMode="auto">
          <a:xfrm>
            <a:off x="-3350" y="-55999"/>
            <a:ext cx="2006600" cy="477837"/>
            <a:chOff x="123" y="40"/>
            <a:chExt cx="3160" cy="752"/>
          </a:xfrm>
        </p:grpSpPr>
        <p:cxnSp>
          <p:nvCxnSpPr>
            <p:cNvPr id="1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0"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2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968690" y="611928"/>
            <a:ext cx="7610088" cy="492440"/>
            <a:chOff x="675075" y="611928"/>
            <a:chExt cx="7610088" cy="492440"/>
          </a:xfrm>
        </p:grpSpPr>
        <p:sp>
          <p:nvSpPr>
            <p:cNvPr id="105479" name="文本框 1"/>
            <p:cNvSpPr txBox="1">
              <a:spLocks noChangeArrowheads="1"/>
            </p:cNvSpPr>
            <p:nvPr/>
          </p:nvSpPr>
          <p:spPr bwMode="auto">
            <a:xfrm>
              <a:off x="2557463" y="642938"/>
              <a:ext cx="5727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9060101010101" pitchFamily="2" charset="-122"/>
                  <a:ea typeface="黑体" panose="02010609060101010101" pitchFamily="2" charset="-122"/>
                </a:rPr>
                <a:t>利用全等三角形的性质求角或线段的值</a:t>
              </a:r>
              <a:endParaRPr lang="zh-CN" altLang="en-US" sz="2400" b="1" dirty="0">
                <a:latin typeface="黑体" panose="02010609060101010101" pitchFamily="2" charset="-122"/>
                <a:ea typeface="黑体" panose="02010609060101010101" pitchFamily="2" charset="-122"/>
              </a:endParaRPr>
            </a:p>
          </p:txBody>
        </p:sp>
        <p:grpSp>
          <p:nvGrpSpPr>
            <p:cNvPr id="27" name="组合 6"/>
            <p:cNvGrpSpPr/>
            <p:nvPr/>
          </p:nvGrpSpPr>
          <p:grpSpPr bwMode="auto">
            <a:xfrm>
              <a:off x="675075" y="611928"/>
              <a:ext cx="2274656" cy="492440"/>
              <a:chOff x="402069" y="545931"/>
              <a:chExt cx="2273908" cy="492762"/>
            </a:xfrm>
          </p:grpSpPr>
          <p:grpSp>
            <p:nvGrpSpPr>
              <p:cNvPr id="28" name="组合 5"/>
              <p:cNvGrpSpPr/>
              <p:nvPr/>
            </p:nvGrpSpPr>
            <p:grpSpPr bwMode="auto">
              <a:xfrm>
                <a:off x="468915" y="591581"/>
                <a:ext cx="1816898" cy="426248"/>
                <a:chOff x="2177651" y="-557614"/>
                <a:chExt cx="1816898" cy="426248"/>
              </a:xfrm>
            </p:grpSpPr>
            <p:sp>
              <p:nvSpPr>
                <p:cNvPr id="30" name="椭圆 29"/>
                <p:cNvSpPr/>
                <p:nvPr/>
              </p:nvSpPr>
              <p:spPr>
                <a:xfrm>
                  <a:off x="2177459" y="-557354"/>
                  <a:ext cx="426897" cy="425725"/>
                </a:xfrm>
                <a:prstGeom prst="ellipse">
                  <a:avLst/>
                </a:prstGeom>
                <a:solidFill>
                  <a:srgbClr val="00B9FA">
                    <a:lumMod val="75000"/>
                  </a:srgbClr>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1" lang="zh-CN" altLang="en-US" sz="18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2" charset="-122"/>
                  </a:endParaRPr>
                </a:p>
              </p:txBody>
            </p:sp>
            <p:sp>
              <p:nvSpPr>
                <p:cNvPr id="31" name="椭圆 30"/>
                <p:cNvSpPr/>
                <p:nvPr/>
              </p:nvSpPr>
              <p:spPr>
                <a:xfrm>
                  <a:off x="2507550" y="-557354"/>
                  <a:ext cx="426897" cy="425725"/>
                </a:xfrm>
                <a:prstGeom prst="ellipse">
                  <a:avLst/>
                </a:prstGeom>
                <a:solidFill>
                  <a:srgbClr val="00B9FA">
                    <a:lumMod val="75000"/>
                  </a:srgbClr>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1" lang="zh-CN" altLang="en-US" sz="18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2" charset="-122"/>
                  </a:endParaRPr>
                </a:p>
              </p:txBody>
            </p:sp>
            <p:sp>
              <p:nvSpPr>
                <p:cNvPr id="32" name="椭圆 31"/>
                <p:cNvSpPr/>
                <p:nvPr/>
              </p:nvSpPr>
              <p:spPr>
                <a:xfrm>
                  <a:off x="2837642" y="-557354"/>
                  <a:ext cx="426897" cy="425725"/>
                </a:xfrm>
                <a:prstGeom prst="ellipse">
                  <a:avLst/>
                </a:prstGeom>
                <a:solidFill>
                  <a:srgbClr val="00B9FA">
                    <a:lumMod val="75000"/>
                  </a:srgbClr>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1" lang="zh-CN" altLang="en-US" sz="18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2" charset="-122"/>
                  </a:endParaRPr>
                </a:p>
              </p:txBody>
            </p:sp>
            <p:sp>
              <p:nvSpPr>
                <p:cNvPr id="33" name="椭圆 32"/>
                <p:cNvSpPr/>
                <p:nvPr/>
              </p:nvSpPr>
              <p:spPr>
                <a:xfrm>
                  <a:off x="3167733" y="-557354"/>
                  <a:ext cx="426897" cy="425725"/>
                </a:xfrm>
                <a:prstGeom prst="ellipse">
                  <a:avLst/>
                </a:prstGeom>
                <a:solidFill>
                  <a:srgbClr val="00B9FA">
                    <a:lumMod val="75000"/>
                  </a:srgbClr>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1" lang="zh-CN" altLang="en-US" sz="1800" b="1" i="0" u="none" strike="noStrike" kern="0" cap="none" spc="0" normalizeH="0" baseline="0" noProof="0" dirty="0">
                    <a:ln>
                      <a:noFill/>
                    </a:ln>
                    <a:solidFill>
                      <a:prstClr val="black"/>
                    </a:solidFill>
                    <a:effectLst/>
                    <a:uLnTx/>
                    <a:uFillTx/>
                    <a:latin typeface="Times New Roman" panose="02020603050405020304"/>
                    <a:ea typeface="黑体" panose="02010609060101010101" pitchFamily="2" charset="-122"/>
                  </a:endParaRPr>
                </a:p>
              </p:txBody>
            </p:sp>
            <p:sp>
              <p:nvSpPr>
                <p:cNvPr id="34" name="椭圆 33"/>
                <p:cNvSpPr/>
                <p:nvPr/>
              </p:nvSpPr>
              <p:spPr>
                <a:xfrm>
                  <a:off x="3567652" y="-557354"/>
                  <a:ext cx="426897" cy="425725"/>
                </a:xfrm>
                <a:prstGeom prst="ellipse">
                  <a:avLst/>
                </a:prstGeom>
                <a:solidFill>
                  <a:srgbClr val="996600"/>
                </a:solidFill>
                <a:ln w="25400" cap="flat" cmpd="sng" algn="ctr">
                  <a:noFill/>
                  <a:prstDash val="solid"/>
                </a:ln>
                <a:effectLst/>
              </p:spPr>
              <p:txBody>
                <a:bodyPr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1" lang="zh-CN" altLang="en-US" sz="1800" b="1" i="0" u="none" strike="noStrike" kern="0" cap="none" spc="0" normalizeH="0" baseline="0" noProof="0" dirty="0">
                    <a:ln>
                      <a:noFill/>
                    </a:ln>
                    <a:solidFill>
                      <a:srgbClr val="996600"/>
                    </a:solidFill>
                    <a:effectLst/>
                    <a:uLnTx/>
                    <a:uFillTx/>
                    <a:latin typeface="Times New Roman" panose="02020603050405020304"/>
                    <a:ea typeface="黑体" panose="02010609060101010101" pitchFamily="2" charset="-122"/>
                  </a:endParaRPr>
                </a:p>
              </p:txBody>
            </p:sp>
          </p:grpSp>
          <p:sp>
            <p:nvSpPr>
              <p:cNvPr id="29" name="文本框 11"/>
              <p:cNvSpPr txBox="1">
                <a:spLocks noChangeArrowheads="1"/>
              </p:cNvSpPr>
              <p:nvPr/>
            </p:nvSpPr>
            <p:spPr bwMode="auto">
              <a:xfrm>
                <a:off x="402069" y="545931"/>
                <a:ext cx="2273908" cy="49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2600" b="1" i="0" u="none" strike="noStrike" kern="0" cap="none" spc="0" normalizeH="0" baseline="0" noProof="0" dirty="0" smtClean="0">
                    <a:ln>
                      <a:noFill/>
                    </a:ln>
                    <a:solidFill>
                      <a:prstClr val="white"/>
                    </a:solidFill>
                    <a:effectLst/>
                    <a:uLnTx/>
                    <a:uFillTx/>
                    <a:latin typeface="Times New Roman" panose="02020603050405020304"/>
                  </a:rPr>
                  <a:t>素养考点  </a:t>
                </a:r>
                <a:r>
                  <a:rPr kumimoji="0" lang="en-US" altLang="zh-CN" sz="2600" b="1" i="0" u="none" strike="noStrike" kern="0" cap="none" spc="0" normalizeH="0" baseline="0" noProof="0" dirty="0" smtClean="0">
                    <a:ln>
                      <a:noFill/>
                    </a:ln>
                    <a:solidFill>
                      <a:prstClr val="white"/>
                    </a:solidFill>
                    <a:effectLst/>
                    <a:uLnTx/>
                    <a:uFillTx/>
                    <a:latin typeface="Times New Roman" panose="02020603050405020304"/>
                  </a:rPr>
                  <a:t>2</a:t>
                </a:r>
                <a:endParaRPr kumimoji="0" lang="zh-CN" altLang="en-US" sz="2600" b="1" i="0" u="none" strike="noStrike" kern="0" cap="none" spc="0" normalizeH="0" baseline="0" noProof="0" dirty="0" smtClean="0">
                  <a:ln>
                    <a:noFill/>
                  </a:ln>
                  <a:solidFill>
                    <a:prstClr val="white"/>
                  </a:solidFill>
                  <a:effectLst/>
                  <a:uLnTx/>
                  <a:uFillTx/>
                  <a:latin typeface="Times New Roman" panose="02020603050405020304"/>
                </a:endParaRPr>
              </a:p>
            </p:txBody>
          </p:sp>
        </p:grpSp>
      </p:gr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48606" y="2237320"/>
            <a:ext cx="1710829" cy="2052167"/>
          </a:xfrm>
          <a:prstGeom prst="rect">
            <a:avLst/>
          </a:prstGeom>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0" name="Picture 2" descr="E:\R八数上\resource\8s121\jpg\03103004.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184775" y="3084513"/>
            <a:ext cx="2301875" cy="188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descr="E:\R八数上\resource\8s121\jpg\03103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0975" y="1087438"/>
            <a:ext cx="2565400" cy="176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descr="E:\R八数上\resource\8s121\jpg\0310300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4275" y="1160463"/>
            <a:ext cx="2681288" cy="183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5" descr="E:\R八数上\resource\8s121\jpg\0310300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2997200"/>
            <a:ext cx="2692400" cy="185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内容占位符 2"/>
          <p:cNvSpPr>
            <a:spLocks noChangeArrowheads="1"/>
          </p:cNvSpPr>
          <p:nvPr/>
        </p:nvSpPr>
        <p:spPr bwMode="auto">
          <a:xfrm>
            <a:off x="1021556" y="487538"/>
            <a:ext cx="83264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zh-CN" altLang="en-US" sz="2800" b="1" dirty="0">
                <a:latin typeface="宋体" panose="02010600030101010101" pitchFamily="2" charset="-122"/>
              </a:rPr>
              <a:t>　　</a:t>
            </a:r>
            <a:r>
              <a:rPr lang="zh-CN" altLang="en-US" sz="2400" b="1" dirty="0">
                <a:latin typeface="楷体" panose="02010609060101010101" pitchFamily="49" charset="-122"/>
                <a:ea typeface="楷体" panose="02010609060101010101" pitchFamily="49" charset="-122"/>
              </a:rPr>
              <a:t>你能再举出生活中的一些类似例子吗？</a:t>
            </a:r>
            <a:endParaRPr lang="zh-CN" altLang="en-US" sz="2400" b="1" dirty="0">
              <a:latin typeface="楷体" panose="02010609060101010101" pitchFamily="49" charset="-122"/>
              <a:ea typeface="楷体" panose="02010609060101010101" pitchFamily="49" charset="-122"/>
            </a:endParaRPr>
          </a:p>
        </p:txBody>
      </p:sp>
      <p:grpSp>
        <p:nvGrpSpPr>
          <p:cNvPr id="88071" name="组合 1"/>
          <p:cNvGrpSpPr/>
          <p:nvPr/>
        </p:nvGrpSpPr>
        <p:grpSpPr bwMode="auto">
          <a:xfrm>
            <a:off x="7777" y="-63922"/>
            <a:ext cx="2006600" cy="493712"/>
            <a:chOff x="100" y="40"/>
            <a:chExt cx="3160" cy="778"/>
          </a:xfrm>
        </p:grpSpPr>
        <p:cxnSp>
          <p:nvCxnSpPr>
            <p:cNvPr id="11" name="直线连接符 10"/>
            <p:cNvCxnSpPr/>
            <p:nvPr/>
          </p:nvCxnSpPr>
          <p:spPr>
            <a:xfrm>
              <a:off x="100"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88073" name="文本框 18"/>
            <p:cNvSpPr txBox="1">
              <a:spLocks noChangeArrowheads="1"/>
            </p:cNvSpPr>
            <p:nvPr/>
          </p:nvSpPr>
          <p:spPr bwMode="auto">
            <a:xfrm>
              <a:off x="870" y="40"/>
              <a:ext cx="2390" cy="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导入新知</a:t>
              </a:r>
              <a:endParaRPr lang="zh-CN" altLang="en-US" dirty="0"/>
            </a:p>
          </p:txBody>
        </p:sp>
        <p:sp>
          <p:nvSpPr>
            <p:cNvPr id="18" name="Freeform 74"/>
            <p:cNvSpPr>
              <a:spLocks noChangeAspect="1" noEditPoints="1"/>
            </p:cNvSpPr>
            <p:nvPr/>
          </p:nvSpPr>
          <p:spPr bwMode="auto">
            <a:xfrm>
              <a:off x="248" y="184"/>
              <a:ext cx="567"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717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717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6498" name="文本框 19457"/>
          <p:cNvSpPr txBox="1">
            <a:spLocks noChangeArrowheads="1"/>
          </p:cNvSpPr>
          <p:nvPr/>
        </p:nvSpPr>
        <p:spPr bwMode="auto">
          <a:xfrm>
            <a:off x="1295101" y="711992"/>
            <a:ext cx="7488171"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50000"/>
              </a:spcBef>
            </a:pPr>
            <a:r>
              <a:rPr lang="zh-CN" altLang="en-US" sz="2700" b="1" dirty="0" smtClean="0">
                <a:latin typeface="+mn-lt"/>
                <a:ea typeface="楷体" panose="02010609060101010101" pitchFamily="49" charset="-122"/>
              </a:rPr>
              <a:t>如</a:t>
            </a:r>
            <a:r>
              <a:rPr lang="zh-CN" altLang="en-US" sz="2700" b="1" dirty="0">
                <a:latin typeface="+mn-lt"/>
                <a:ea typeface="楷体" panose="02010609060101010101" pitchFamily="49" charset="-122"/>
              </a:rPr>
              <a:t>右</a:t>
            </a:r>
            <a:r>
              <a:rPr lang="zh-CN" altLang="en-US" sz="2700" b="1" dirty="0" smtClean="0">
                <a:latin typeface="+mn-lt"/>
                <a:ea typeface="楷体" panose="02010609060101010101" pitchFamily="49" charset="-122"/>
              </a:rPr>
              <a:t>图，已</a:t>
            </a:r>
            <a:r>
              <a:rPr lang="zh-CN" altLang="en-US" sz="2700" b="1" dirty="0">
                <a:latin typeface="+mn-lt"/>
                <a:ea typeface="楷体" panose="02010609060101010101" pitchFamily="49" charset="-122"/>
              </a:rPr>
              <a:t>知</a:t>
            </a:r>
            <a:r>
              <a:rPr lang="en-US" altLang="zh-CN" sz="2700" b="1" dirty="0">
                <a:latin typeface="+mn-lt"/>
                <a:ea typeface="楷体" panose="02010609060101010101" pitchFamily="49" charset="-122"/>
              </a:rPr>
              <a:t>△</a:t>
            </a:r>
            <a:r>
              <a:rPr lang="en-US" altLang="zh-CN" sz="2700" b="1" i="1" dirty="0">
                <a:latin typeface="+mn-lt"/>
                <a:ea typeface="楷体" panose="02010609060101010101" pitchFamily="49" charset="-122"/>
              </a:rPr>
              <a:t>ABD</a:t>
            </a:r>
            <a:r>
              <a:rPr lang="en-US" altLang="zh-CN" sz="2700" b="1" dirty="0">
                <a:latin typeface="+mn-lt"/>
                <a:ea typeface="楷体" panose="02010609060101010101" pitchFamily="49" charset="-122"/>
              </a:rPr>
              <a:t>≌△</a:t>
            </a:r>
            <a:r>
              <a:rPr lang="en-US" altLang="zh-CN" sz="2700" b="1" i="1" dirty="0" smtClean="0">
                <a:latin typeface="+mn-lt"/>
                <a:ea typeface="楷体" panose="02010609060101010101" pitchFamily="49" charset="-122"/>
              </a:rPr>
              <a:t>ACE</a:t>
            </a:r>
            <a:r>
              <a:rPr lang="zh-CN" altLang="en-US" sz="2700" b="1" dirty="0" smtClean="0">
                <a:latin typeface="+mn-lt"/>
                <a:ea typeface="楷体" panose="02010609060101010101" pitchFamily="49" charset="-122"/>
              </a:rPr>
              <a:t>，</a:t>
            </a:r>
            <a:r>
              <a:rPr lang="en-US" altLang="zh-CN" sz="2700" b="1" i="1" dirty="0" smtClean="0">
                <a:latin typeface="+mn-lt"/>
                <a:ea typeface="楷体" panose="02010609060101010101" pitchFamily="49" charset="-122"/>
              </a:rPr>
              <a:t>∠</a:t>
            </a:r>
            <a:r>
              <a:rPr lang="en-US" altLang="zh-CN" sz="2700" b="1" i="1" dirty="0">
                <a:latin typeface="+mn-lt"/>
                <a:ea typeface="楷体" panose="02010609060101010101" pitchFamily="49" charset="-122"/>
              </a:rPr>
              <a:t>C=</a:t>
            </a:r>
            <a:r>
              <a:rPr lang="en-US" altLang="zh-CN" sz="2700" b="1" dirty="0">
                <a:latin typeface="+mn-lt"/>
                <a:ea typeface="楷体" panose="02010609060101010101" pitchFamily="49" charset="-122"/>
              </a:rPr>
              <a:t>45</a:t>
            </a:r>
            <a:r>
              <a:rPr lang="en-US" altLang="zh-CN" sz="2700" b="1" dirty="0" smtClean="0">
                <a:latin typeface="+mn-lt"/>
                <a:ea typeface="楷体" panose="02010609060101010101" pitchFamily="49" charset="-122"/>
              </a:rPr>
              <a:t>°</a:t>
            </a:r>
            <a:r>
              <a:rPr lang="zh-CN" altLang="en-US" sz="2700" b="1" i="1" dirty="0" smtClean="0">
                <a:latin typeface="+mn-lt"/>
                <a:ea typeface="楷体" panose="02010609060101010101" pitchFamily="49" charset="-122"/>
              </a:rPr>
              <a:t>，</a:t>
            </a:r>
            <a:endParaRPr lang="en-US" altLang="zh-CN" sz="2700" b="1" i="1" dirty="0" smtClean="0">
              <a:latin typeface="+mn-lt"/>
              <a:ea typeface="楷体" panose="02010609060101010101" pitchFamily="49" charset="-122"/>
            </a:endParaRPr>
          </a:p>
          <a:p>
            <a:pPr eaLnBrk="1" hangingPunct="1">
              <a:lnSpc>
                <a:spcPct val="150000"/>
              </a:lnSpc>
              <a:spcBef>
                <a:spcPct val="50000"/>
              </a:spcBef>
            </a:pPr>
            <a:r>
              <a:rPr lang="en-US" altLang="zh-CN" sz="2700" b="1" i="1" dirty="0">
                <a:latin typeface="+mn-lt"/>
                <a:ea typeface="楷体" panose="02010609060101010101" pitchFamily="49" charset="-122"/>
              </a:rPr>
              <a:t> </a:t>
            </a:r>
            <a:r>
              <a:rPr lang="en-US" altLang="zh-CN" sz="2700" b="1" i="1" dirty="0" smtClean="0">
                <a:latin typeface="+mn-lt"/>
                <a:ea typeface="楷体" panose="02010609060101010101" pitchFamily="49" charset="-122"/>
              </a:rPr>
              <a:t>AC </a:t>
            </a:r>
            <a:r>
              <a:rPr lang="en-US" altLang="zh-CN" sz="2700" b="1" i="1" dirty="0">
                <a:latin typeface="+mn-lt"/>
                <a:ea typeface="楷体" panose="02010609060101010101" pitchFamily="49" charset="-122"/>
              </a:rPr>
              <a:t>= </a:t>
            </a:r>
            <a:r>
              <a:rPr lang="en-US" altLang="zh-CN" sz="2700" b="1" dirty="0" smtClean="0">
                <a:latin typeface="+mn-lt"/>
                <a:ea typeface="楷体" panose="02010609060101010101" pitchFamily="49" charset="-122"/>
              </a:rPr>
              <a:t>8</a:t>
            </a:r>
            <a:r>
              <a:rPr lang="zh-CN" altLang="en-US" sz="2700" b="1" dirty="0" smtClean="0">
                <a:latin typeface="+mn-lt"/>
                <a:ea typeface="楷体" panose="02010609060101010101" pitchFamily="49" charset="-122"/>
              </a:rPr>
              <a:t>，</a:t>
            </a:r>
            <a:r>
              <a:rPr lang="en-US" altLang="zh-CN" sz="2700" b="1" i="1" dirty="0" smtClean="0">
                <a:latin typeface="+mn-lt"/>
                <a:ea typeface="楷体" panose="02010609060101010101" pitchFamily="49" charset="-122"/>
              </a:rPr>
              <a:t> AE </a:t>
            </a:r>
            <a:r>
              <a:rPr lang="en-US" altLang="zh-CN" sz="2700" b="1" i="1" dirty="0">
                <a:latin typeface="+mn-lt"/>
                <a:ea typeface="楷体" panose="02010609060101010101" pitchFamily="49" charset="-122"/>
              </a:rPr>
              <a:t>= </a:t>
            </a:r>
            <a:r>
              <a:rPr lang="en-US" altLang="zh-CN" sz="2700" b="1" dirty="0" smtClean="0">
                <a:latin typeface="+mn-lt"/>
                <a:ea typeface="楷体" panose="02010609060101010101" pitchFamily="49" charset="-122"/>
              </a:rPr>
              <a:t>5</a:t>
            </a:r>
            <a:r>
              <a:rPr lang="zh-CN" altLang="en-US" sz="2700" b="1" dirty="0" smtClean="0">
                <a:latin typeface="+mn-lt"/>
                <a:ea typeface="楷体" panose="02010609060101010101" pitchFamily="49" charset="-122"/>
              </a:rPr>
              <a:t>，则</a:t>
            </a:r>
            <a:r>
              <a:rPr lang="en-US" altLang="zh-CN" sz="2700" b="1" i="1" dirty="0" smtClean="0">
                <a:latin typeface="+mn-lt"/>
                <a:ea typeface="楷体" panose="02010609060101010101" pitchFamily="49" charset="-122"/>
              </a:rPr>
              <a:t>∠</a:t>
            </a:r>
            <a:r>
              <a:rPr lang="en-US" altLang="zh-CN" sz="2700" b="1" i="1" dirty="0">
                <a:latin typeface="+mn-lt"/>
                <a:ea typeface="楷体" panose="02010609060101010101" pitchFamily="49" charset="-122"/>
              </a:rPr>
              <a:t>B =</a:t>
            </a:r>
            <a:r>
              <a:rPr lang="en-US" altLang="zh-CN" sz="2700" b="1" i="1" u="sng" dirty="0">
                <a:latin typeface="+mn-lt"/>
                <a:ea typeface="楷体" panose="02010609060101010101" pitchFamily="49" charset="-122"/>
              </a:rPr>
              <a:t>     </a:t>
            </a:r>
            <a:r>
              <a:rPr lang="zh-CN" altLang="en-US" sz="2700" b="1" dirty="0" smtClean="0">
                <a:latin typeface="+mn-lt"/>
                <a:ea typeface="楷体" panose="02010609060101010101" pitchFamily="49" charset="-122"/>
              </a:rPr>
              <a:t>，</a:t>
            </a:r>
            <a:r>
              <a:rPr lang="en-US" altLang="zh-CN" sz="2700" b="1" i="1" dirty="0" smtClean="0">
                <a:latin typeface="+mn-lt"/>
                <a:ea typeface="楷体" panose="02010609060101010101" pitchFamily="49" charset="-122"/>
              </a:rPr>
              <a:t>  </a:t>
            </a:r>
            <a:r>
              <a:rPr lang="en-US" altLang="zh-CN" sz="2700" b="1" i="1" dirty="0">
                <a:latin typeface="+mn-lt"/>
                <a:ea typeface="楷体" panose="02010609060101010101" pitchFamily="49" charset="-122"/>
              </a:rPr>
              <a:t>DC = </a:t>
            </a:r>
            <a:r>
              <a:rPr lang="en-US" altLang="zh-CN" sz="2700" b="1" i="1" u="sng" dirty="0">
                <a:latin typeface="+mn-lt"/>
                <a:ea typeface="楷体" panose="02010609060101010101" pitchFamily="49" charset="-122"/>
              </a:rPr>
              <a:t>     </a:t>
            </a:r>
            <a:r>
              <a:rPr lang="en-US" altLang="zh-CN" sz="2700" b="1" i="1" dirty="0">
                <a:latin typeface="+mn-lt"/>
                <a:ea typeface="楷体" panose="02010609060101010101" pitchFamily="49" charset="-122"/>
              </a:rPr>
              <a:t>.</a:t>
            </a:r>
            <a:endParaRPr lang="en-US" altLang="zh-CN" sz="2700" b="1" i="1" dirty="0">
              <a:latin typeface="+mn-lt"/>
              <a:ea typeface="楷体" panose="02010609060101010101" pitchFamily="49" charset="-122"/>
            </a:endParaRPr>
          </a:p>
        </p:txBody>
      </p:sp>
      <p:grpSp>
        <p:nvGrpSpPr>
          <p:cNvPr id="106499" name="组合 19461"/>
          <p:cNvGrpSpPr/>
          <p:nvPr/>
        </p:nvGrpSpPr>
        <p:grpSpPr bwMode="auto">
          <a:xfrm>
            <a:off x="3763696" y="2674068"/>
            <a:ext cx="2560637" cy="1604963"/>
            <a:chOff x="0" y="0"/>
            <a:chExt cx="1833" cy="1222"/>
          </a:xfrm>
        </p:grpSpPr>
        <p:grpSp>
          <p:nvGrpSpPr>
            <p:cNvPr id="106516" name="组合 19462"/>
            <p:cNvGrpSpPr/>
            <p:nvPr/>
          </p:nvGrpSpPr>
          <p:grpSpPr bwMode="auto">
            <a:xfrm>
              <a:off x="201" y="119"/>
              <a:ext cx="1392" cy="816"/>
              <a:chOff x="0" y="0"/>
              <a:chExt cx="1392" cy="816"/>
            </a:xfrm>
          </p:grpSpPr>
          <p:sp>
            <p:nvSpPr>
              <p:cNvPr id="106522" name="直接连接符 19463"/>
              <p:cNvSpPr>
                <a:spLocks noChangeShapeType="1"/>
              </p:cNvSpPr>
              <p:nvPr/>
            </p:nvSpPr>
            <p:spPr bwMode="auto">
              <a:xfrm>
                <a:off x="0" y="816"/>
                <a:ext cx="1392"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6523" name="直接连接符 19464"/>
              <p:cNvSpPr>
                <a:spLocks noChangeShapeType="1"/>
              </p:cNvSpPr>
              <p:nvPr/>
            </p:nvSpPr>
            <p:spPr bwMode="auto">
              <a:xfrm flipV="1">
                <a:off x="0" y="0"/>
                <a:ext cx="1056" cy="816"/>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6524" name="直接连接符 19465"/>
              <p:cNvSpPr>
                <a:spLocks noChangeShapeType="1"/>
              </p:cNvSpPr>
              <p:nvPr/>
            </p:nvSpPr>
            <p:spPr bwMode="auto">
              <a:xfrm flipH="1">
                <a:off x="960" y="0"/>
                <a:ext cx="96" cy="816"/>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06525" name="直接连接符 19466"/>
              <p:cNvSpPr>
                <a:spLocks noChangeShapeType="1"/>
              </p:cNvSpPr>
              <p:nvPr/>
            </p:nvSpPr>
            <p:spPr bwMode="auto">
              <a:xfrm>
                <a:off x="720" y="240"/>
                <a:ext cx="672" cy="576"/>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sp>
          <p:nvSpPr>
            <p:cNvPr id="106517" name="文本框 19467"/>
            <p:cNvSpPr txBox="1">
              <a:spLocks noChangeArrowheads="1"/>
            </p:cNvSpPr>
            <p:nvPr/>
          </p:nvSpPr>
          <p:spPr bwMode="auto">
            <a:xfrm>
              <a:off x="0" y="907"/>
              <a:ext cx="336"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2100" b="1" i="1" dirty="0">
                  <a:solidFill>
                    <a:srgbClr val="006666"/>
                  </a:solidFill>
                  <a:latin typeface="+mn-lt"/>
                  <a:ea typeface="黑体" panose="02010609060101010101" pitchFamily="2" charset="-122"/>
                </a:rPr>
                <a:t>A</a:t>
              </a:r>
              <a:endParaRPr lang="en-US" altLang="zh-CN" sz="2100" b="1" i="1" dirty="0">
                <a:solidFill>
                  <a:srgbClr val="006666"/>
                </a:solidFill>
                <a:latin typeface="+mn-lt"/>
                <a:ea typeface="黑体" panose="02010609060101010101" pitchFamily="2" charset="-122"/>
              </a:endParaRPr>
            </a:p>
          </p:txBody>
        </p:sp>
        <p:sp>
          <p:nvSpPr>
            <p:cNvPr id="106518" name="文本框 19468"/>
            <p:cNvSpPr txBox="1">
              <a:spLocks noChangeArrowheads="1"/>
            </p:cNvSpPr>
            <p:nvPr/>
          </p:nvSpPr>
          <p:spPr bwMode="auto">
            <a:xfrm>
              <a:off x="969" y="907"/>
              <a:ext cx="336"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2100" b="1" i="1" dirty="0">
                  <a:solidFill>
                    <a:srgbClr val="006666"/>
                  </a:solidFill>
                  <a:latin typeface="+mn-lt"/>
                  <a:ea typeface="黑体" panose="02010609060101010101" pitchFamily="2" charset="-122"/>
                </a:rPr>
                <a:t>E</a:t>
              </a:r>
              <a:endParaRPr lang="en-US" altLang="zh-CN" sz="2100" b="1" i="1" dirty="0">
                <a:solidFill>
                  <a:srgbClr val="006666"/>
                </a:solidFill>
                <a:latin typeface="+mn-lt"/>
                <a:ea typeface="黑体" panose="02010609060101010101" pitchFamily="2" charset="-122"/>
              </a:endParaRPr>
            </a:p>
          </p:txBody>
        </p:sp>
        <p:sp>
          <p:nvSpPr>
            <p:cNvPr id="106519" name="文本框 19469"/>
            <p:cNvSpPr txBox="1">
              <a:spLocks noChangeArrowheads="1"/>
            </p:cNvSpPr>
            <p:nvPr/>
          </p:nvSpPr>
          <p:spPr bwMode="auto">
            <a:xfrm>
              <a:off x="1497" y="907"/>
              <a:ext cx="336"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2100" b="1" i="1" dirty="0">
                  <a:solidFill>
                    <a:srgbClr val="006666"/>
                  </a:solidFill>
                  <a:latin typeface="+mn-lt"/>
                  <a:ea typeface="黑体" panose="02010609060101010101" pitchFamily="2" charset="-122"/>
                </a:rPr>
                <a:t>B</a:t>
              </a:r>
              <a:endParaRPr lang="en-US" altLang="zh-CN" sz="2100" b="1" i="1" dirty="0">
                <a:solidFill>
                  <a:srgbClr val="006666"/>
                </a:solidFill>
                <a:latin typeface="+mn-lt"/>
                <a:ea typeface="黑体" panose="02010609060101010101" pitchFamily="2" charset="-122"/>
              </a:endParaRPr>
            </a:p>
          </p:txBody>
        </p:sp>
        <p:sp>
          <p:nvSpPr>
            <p:cNvPr id="106520" name="文本框 19470"/>
            <p:cNvSpPr txBox="1">
              <a:spLocks noChangeArrowheads="1"/>
            </p:cNvSpPr>
            <p:nvPr/>
          </p:nvSpPr>
          <p:spPr bwMode="auto">
            <a:xfrm>
              <a:off x="1207" y="0"/>
              <a:ext cx="336"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2100" b="1" i="1" dirty="0">
                  <a:solidFill>
                    <a:srgbClr val="006666"/>
                  </a:solidFill>
                  <a:latin typeface="+mn-lt"/>
                  <a:ea typeface="黑体" panose="02010609060101010101" pitchFamily="2" charset="-122"/>
                </a:rPr>
                <a:t>C</a:t>
              </a:r>
              <a:endParaRPr lang="en-US" altLang="zh-CN" sz="2100" b="1" i="1" dirty="0">
                <a:solidFill>
                  <a:srgbClr val="006666"/>
                </a:solidFill>
                <a:latin typeface="+mn-lt"/>
                <a:ea typeface="黑体" panose="02010609060101010101" pitchFamily="2" charset="-122"/>
              </a:endParaRPr>
            </a:p>
          </p:txBody>
        </p:sp>
        <p:sp>
          <p:nvSpPr>
            <p:cNvPr id="106521" name="文本框 19471"/>
            <p:cNvSpPr txBox="1">
              <a:spLocks noChangeArrowheads="1"/>
            </p:cNvSpPr>
            <p:nvPr/>
          </p:nvSpPr>
          <p:spPr bwMode="auto">
            <a:xfrm>
              <a:off x="636" y="151"/>
              <a:ext cx="336"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2100" b="1" i="1" dirty="0">
                  <a:solidFill>
                    <a:srgbClr val="006666"/>
                  </a:solidFill>
                  <a:latin typeface="+mn-lt"/>
                  <a:ea typeface="黑体" panose="02010609060101010101" pitchFamily="2" charset="-122"/>
                </a:rPr>
                <a:t>D</a:t>
              </a:r>
              <a:endParaRPr lang="en-US" altLang="zh-CN" sz="2100" b="1" i="1" dirty="0">
                <a:solidFill>
                  <a:srgbClr val="006666"/>
                </a:solidFill>
                <a:latin typeface="+mn-lt"/>
                <a:ea typeface="黑体" panose="02010609060101010101" pitchFamily="2" charset="-122"/>
              </a:endParaRPr>
            </a:p>
          </p:txBody>
        </p:sp>
      </p:grpSp>
      <p:grpSp>
        <p:nvGrpSpPr>
          <p:cNvPr id="19473" name="组合 19472"/>
          <p:cNvGrpSpPr/>
          <p:nvPr/>
        </p:nvGrpSpPr>
        <p:grpSpPr bwMode="auto">
          <a:xfrm>
            <a:off x="3760521" y="2835993"/>
            <a:ext cx="1782762" cy="582613"/>
            <a:chOff x="-1" y="0"/>
            <a:chExt cx="1315" cy="443"/>
          </a:xfrm>
        </p:grpSpPr>
        <p:sp>
          <p:nvSpPr>
            <p:cNvPr id="106514" name="右大括号 19473"/>
            <p:cNvSpPr/>
            <p:nvPr/>
          </p:nvSpPr>
          <p:spPr bwMode="auto">
            <a:xfrm rot="-7748690">
              <a:off x="489" y="-385"/>
              <a:ext cx="338" cy="1315"/>
            </a:xfrm>
            <a:prstGeom prst="rightBrace">
              <a:avLst>
                <a:gd name="adj1" fmla="val 32367"/>
                <a:gd name="adj2" fmla="val 50000"/>
              </a:avLst>
            </a:prstGeom>
            <a:noFill/>
            <a:ln w="28575">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mn-lt"/>
              </a:endParaRPr>
            </a:p>
          </p:txBody>
        </p:sp>
        <p:sp>
          <p:nvSpPr>
            <p:cNvPr id="106515" name="文本框 19474"/>
            <p:cNvSpPr txBox="1">
              <a:spLocks noChangeArrowheads="1"/>
            </p:cNvSpPr>
            <p:nvPr/>
          </p:nvSpPr>
          <p:spPr bwMode="auto">
            <a:xfrm>
              <a:off x="313" y="0"/>
              <a:ext cx="317"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500" b="1">
                  <a:solidFill>
                    <a:srgbClr val="FF0000"/>
                  </a:solidFill>
                  <a:latin typeface="+mn-lt"/>
                  <a:ea typeface="黑体" panose="02010609060101010101" pitchFamily="2" charset="-122"/>
                </a:rPr>
                <a:t>8</a:t>
              </a:r>
              <a:endParaRPr lang="en-US" altLang="zh-CN" sz="1500" b="1">
                <a:solidFill>
                  <a:srgbClr val="FF0000"/>
                </a:solidFill>
                <a:latin typeface="+mn-lt"/>
                <a:ea typeface="黑体" panose="02010609060101010101" pitchFamily="2" charset="-122"/>
              </a:endParaRPr>
            </a:p>
          </p:txBody>
        </p:sp>
      </p:grpSp>
      <p:grpSp>
        <p:nvGrpSpPr>
          <p:cNvPr id="19476" name="组合 19475"/>
          <p:cNvGrpSpPr/>
          <p:nvPr/>
        </p:nvGrpSpPr>
        <p:grpSpPr bwMode="auto">
          <a:xfrm>
            <a:off x="4084371" y="3917081"/>
            <a:ext cx="1243012" cy="427037"/>
            <a:chOff x="-1" y="1"/>
            <a:chExt cx="953" cy="359"/>
          </a:xfrm>
        </p:grpSpPr>
        <p:sp>
          <p:nvSpPr>
            <p:cNvPr id="106512" name="右大括号 19476"/>
            <p:cNvSpPr/>
            <p:nvPr/>
          </p:nvSpPr>
          <p:spPr bwMode="auto">
            <a:xfrm rot="5400000">
              <a:off x="409" y="-409"/>
              <a:ext cx="136" cy="953"/>
            </a:xfrm>
            <a:prstGeom prst="rightBrace">
              <a:avLst>
                <a:gd name="adj1" fmla="val 58297"/>
                <a:gd name="adj2" fmla="val 50000"/>
              </a:avLst>
            </a:prstGeom>
            <a:noFill/>
            <a:ln w="28575">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mn-lt"/>
              </a:endParaRPr>
            </a:p>
          </p:txBody>
        </p:sp>
        <p:sp>
          <p:nvSpPr>
            <p:cNvPr id="106513" name="文本框 19477"/>
            <p:cNvSpPr txBox="1">
              <a:spLocks noChangeArrowheads="1"/>
            </p:cNvSpPr>
            <p:nvPr/>
          </p:nvSpPr>
          <p:spPr bwMode="auto">
            <a:xfrm>
              <a:off x="318" y="90"/>
              <a:ext cx="317"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500" b="1">
                  <a:solidFill>
                    <a:srgbClr val="FF0000"/>
                  </a:solidFill>
                  <a:latin typeface="+mn-lt"/>
                  <a:ea typeface="黑体" panose="02010609060101010101" pitchFamily="2" charset="-122"/>
                </a:rPr>
                <a:t>5</a:t>
              </a:r>
              <a:endParaRPr lang="en-US" altLang="zh-CN" sz="1500" b="1">
                <a:solidFill>
                  <a:srgbClr val="FF0000"/>
                </a:solidFill>
                <a:latin typeface="+mn-lt"/>
                <a:ea typeface="黑体" panose="02010609060101010101" pitchFamily="2" charset="-122"/>
              </a:endParaRPr>
            </a:p>
          </p:txBody>
        </p:sp>
      </p:grpSp>
      <p:grpSp>
        <p:nvGrpSpPr>
          <p:cNvPr id="19479" name="组合 19478"/>
          <p:cNvGrpSpPr/>
          <p:nvPr/>
        </p:nvGrpSpPr>
        <p:grpSpPr bwMode="auto">
          <a:xfrm>
            <a:off x="4085958" y="3486868"/>
            <a:ext cx="1189038" cy="352425"/>
            <a:chOff x="-1" y="1"/>
            <a:chExt cx="907" cy="222"/>
          </a:xfrm>
        </p:grpSpPr>
        <p:sp>
          <p:nvSpPr>
            <p:cNvPr id="106510" name="右大括号 19479"/>
            <p:cNvSpPr/>
            <p:nvPr/>
          </p:nvSpPr>
          <p:spPr bwMode="auto">
            <a:xfrm rot="3218486">
              <a:off x="386" y="-386"/>
              <a:ext cx="136" cy="907"/>
            </a:xfrm>
            <a:prstGeom prst="rightBrace">
              <a:avLst>
                <a:gd name="adj1" fmla="val 55483"/>
                <a:gd name="adj2" fmla="val 50000"/>
              </a:avLst>
            </a:prstGeom>
            <a:noFill/>
            <a:ln w="28575">
              <a:solidFill>
                <a:srgbClr val="FF0000"/>
              </a:solidFill>
              <a:round/>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mn-lt"/>
              </a:endParaRPr>
            </a:p>
          </p:txBody>
        </p:sp>
        <p:sp>
          <p:nvSpPr>
            <p:cNvPr id="106511" name="文本框 19480"/>
            <p:cNvSpPr txBox="1">
              <a:spLocks noChangeArrowheads="1"/>
            </p:cNvSpPr>
            <p:nvPr/>
          </p:nvSpPr>
          <p:spPr bwMode="auto">
            <a:xfrm>
              <a:off x="415" y="21"/>
              <a:ext cx="317"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500" b="1">
                  <a:solidFill>
                    <a:srgbClr val="FF0000"/>
                  </a:solidFill>
                  <a:latin typeface="+mn-lt"/>
                  <a:ea typeface="黑体" panose="02010609060101010101" pitchFamily="2" charset="-122"/>
                </a:rPr>
                <a:t>5</a:t>
              </a:r>
              <a:endParaRPr lang="en-US" altLang="zh-CN" sz="1500" b="1">
                <a:solidFill>
                  <a:srgbClr val="FF0000"/>
                </a:solidFill>
                <a:latin typeface="+mn-lt"/>
                <a:ea typeface="黑体" panose="02010609060101010101" pitchFamily="2" charset="-122"/>
              </a:endParaRPr>
            </a:p>
          </p:txBody>
        </p:sp>
      </p:grpSp>
      <p:sp>
        <p:nvSpPr>
          <p:cNvPr id="19482" name="文本框 19481"/>
          <p:cNvSpPr txBox="1">
            <a:spLocks noChangeArrowheads="1"/>
          </p:cNvSpPr>
          <p:nvPr/>
        </p:nvSpPr>
        <p:spPr bwMode="auto">
          <a:xfrm>
            <a:off x="5348241" y="1674644"/>
            <a:ext cx="976091"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2700" b="1" dirty="0">
                <a:solidFill>
                  <a:srgbClr val="FF0000"/>
                </a:solidFill>
                <a:latin typeface="+mn-lt"/>
                <a:ea typeface="黑体" panose="02010609060101010101" pitchFamily="2" charset="-122"/>
              </a:rPr>
              <a:t>45</a:t>
            </a:r>
            <a:r>
              <a:rPr lang="en-US" altLang="zh-CN" sz="2700" b="1" dirty="0">
                <a:solidFill>
                  <a:srgbClr val="FF0000"/>
                </a:solidFill>
                <a:latin typeface="黑体" panose="02010609060101010101" pitchFamily="2" charset="-122"/>
                <a:ea typeface="黑体" panose="02010609060101010101" pitchFamily="2" charset="-122"/>
              </a:rPr>
              <a:t>° </a:t>
            </a:r>
            <a:endParaRPr lang="en-US" altLang="zh-CN" sz="2700" b="1" dirty="0">
              <a:solidFill>
                <a:srgbClr val="FF0000"/>
              </a:solidFill>
              <a:latin typeface="黑体" panose="02010609060101010101" pitchFamily="2" charset="-122"/>
              <a:ea typeface="黑体" panose="02010609060101010101" pitchFamily="2" charset="-122"/>
            </a:endParaRPr>
          </a:p>
        </p:txBody>
      </p:sp>
      <p:sp>
        <p:nvSpPr>
          <p:cNvPr id="19483" name="文本框 19482"/>
          <p:cNvSpPr txBox="1">
            <a:spLocks noChangeArrowheads="1"/>
          </p:cNvSpPr>
          <p:nvPr/>
        </p:nvSpPr>
        <p:spPr bwMode="auto">
          <a:xfrm>
            <a:off x="7031780" y="1639021"/>
            <a:ext cx="80010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2700" b="1" dirty="0">
                <a:solidFill>
                  <a:srgbClr val="FF0000"/>
                </a:solidFill>
                <a:latin typeface="+mn-lt"/>
                <a:ea typeface="黑体" panose="02010609060101010101" pitchFamily="2" charset="-122"/>
              </a:rPr>
              <a:t>3</a:t>
            </a:r>
            <a:endParaRPr lang="en-US" altLang="zh-CN" sz="2700" b="1" dirty="0">
              <a:solidFill>
                <a:srgbClr val="FF0000"/>
              </a:solidFill>
              <a:latin typeface="+mn-lt"/>
              <a:ea typeface="黑体" panose="02010609060101010101" pitchFamily="2" charset="-122"/>
            </a:endParaRPr>
          </a:p>
        </p:txBody>
      </p:sp>
      <p:grpSp>
        <p:nvGrpSpPr>
          <p:cNvPr id="30" name="组合 5"/>
          <p:cNvGrpSpPr/>
          <p:nvPr/>
        </p:nvGrpSpPr>
        <p:grpSpPr bwMode="auto">
          <a:xfrm>
            <a:off x="10020" y="-43439"/>
            <a:ext cx="2006600" cy="477838"/>
            <a:chOff x="248" y="58"/>
            <a:chExt cx="3160" cy="752"/>
          </a:xfrm>
        </p:grpSpPr>
        <p:sp>
          <p:nvSpPr>
            <p:cNvPr id="31" name="文本框 15"/>
            <p:cNvSpPr txBox="1">
              <a:spLocks noChangeArrowheads="1"/>
            </p:cNvSpPr>
            <p:nvPr/>
          </p:nvSpPr>
          <p:spPr bwMode="auto">
            <a:xfrm>
              <a:off x="882" y="58"/>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500" b="1" dirty="0">
                  <a:latin typeface="宋体" panose="02010600030101010101" pitchFamily="2" charset="-122"/>
                  <a:cs typeface="Yuanti SC"/>
                </a:rPr>
                <a:t>巩固练习</a:t>
              </a:r>
              <a:endParaRPr lang="zh-CN" altLang="en-US" sz="2500" b="1" dirty="0">
                <a:latin typeface="宋体" panose="02010600030101010101" pitchFamily="2" charset="-122"/>
                <a:cs typeface="Yuanti SC"/>
              </a:endParaRPr>
            </a:p>
          </p:txBody>
        </p:sp>
        <p:grpSp>
          <p:nvGrpSpPr>
            <p:cNvPr id="32" name="组合 2"/>
            <p:cNvGrpSpPr/>
            <p:nvPr/>
          </p:nvGrpSpPr>
          <p:grpSpPr bwMode="auto">
            <a:xfrm>
              <a:off x="248" y="189"/>
              <a:ext cx="3160" cy="588"/>
              <a:chOff x="248" y="189"/>
              <a:chExt cx="3160" cy="588"/>
            </a:xfrm>
          </p:grpSpPr>
          <p:cxnSp>
            <p:nvCxnSpPr>
              <p:cNvPr id="33" name="直线连接符 14"/>
              <p:cNvCxnSpPr/>
              <p:nvPr/>
            </p:nvCxnSpPr>
            <p:spPr>
              <a:xfrm>
                <a:off x="248"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4" name="Freeform 74"/>
              <p:cNvSpPr>
                <a:spLocks noChangeAspect="1" noEditPoints="1"/>
              </p:cNvSpPr>
              <p:nvPr/>
            </p:nvSpPr>
            <p:spPr bwMode="auto">
              <a:xfrm>
                <a:off x="360" y="189"/>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pic>
        <p:nvPicPr>
          <p:cNvPr id="3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41098" y="753226"/>
            <a:ext cx="598091" cy="598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9473"/>
                                        </p:tgtEl>
                                        <p:attrNameLst>
                                          <p:attrName>style.visibility</p:attrName>
                                        </p:attrNameLst>
                                      </p:cBhvr>
                                      <p:to>
                                        <p:strVal val="visible"/>
                                      </p:to>
                                    </p:set>
                                    <p:animEffect transition="in" filter="dissolve">
                                      <p:cBhvr>
                                        <p:cTn id="7" dur="500"/>
                                        <p:tgtEl>
                                          <p:spTgt spid="1947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9476"/>
                                        </p:tgtEl>
                                        <p:attrNameLst>
                                          <p:attrName>style.visibility</p:attrName>
                                        </p:attrNameLst>
                                      </p:cBhvr>
                                      <p:to>
                                        <p:strVal val="visible"/>
                                      </p:to>
                                    </p:set>
                                    <p:animEffect transition="in" filter="dissolve">
                                      <p:cBhvr>
                                        <p:cTn id="12" dur="500"/>
                                        <p:tgtEl>
                                          <p:spTgt spid="1947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9479"/>
                                        </p:tgtEl>
                                        <p:attrNameLst>
                                          <p:attrName>style.visibility</p:attrName>
                                        </p:attrNameLst>
                                      </p:cBhvr>
                                      <p:to>
                                        <p:strVal val="visible"/>
                                      </p:to>
                                    </p:set>
                                    <p:animEffect transition="in" filter="dissolve">
                                      <p:cBhvr>
                                        <p:cTn id="17" dur="500"/>
                                        <p:tgtEl>
                                          <p:spTgt spid="19479"/>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2" fill="hold" grpId="0" nodeType="clickEffect">
                                  <p:stCondLst>
                                    <p:cond delay="0"/>
                                  </p:stCondLst>
                                  <p:childTnLst>
                                    <p:set>
                                      <p:cBhvr>
                                        <p:cTn id="21" dur="1" fill="hold">
                                          <p:stCondLst>
                                            <p:cond delay="0"/>
                                          </p:stCondLst>
                                        </p:cTn>
                                        <p:tgtEl>
                                          <p:spTgt spid="19482"/>
                                        </p:tgtEl>
                                        <p:attrNameLst>
                                          <p:attrName>style.visibility</p:attrName>
                                        </p:attrNameLst>
                                      </p:cBhvr>
                                      <p:to>
                                        <p:strVal val="visible"/>
                                      </p:to>
                                    </p:set>
                                    <p:animEffect transition="in" filter="slide(fromRight)">
                                      <p:cBhvr>
                                        <p:cTn id="22" dur="500"/>
                                        <p:tgtEl>
                                          <p:spTgt spid="19482"/>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2" fill="hold" grpId="0" nodeType="clickEffect">
                                  <p:stCondLst>
                                    <p:cond delay="0"/>
                                  </p:stCondLst>
                                  <p:childTnLst>
                                    <p:set>
                                      <p:cBhvr>
                                        <p:cTn id="26" dur="1" fill="hold">
                                          <p:stCondLst>
                                            <p:cond delay="0"/>
                                          </p:stCondLst>
                                        </p:cTn>
                                        <p:tgtEl>
                                          <p:spTgt spid="19483"/>
                                        </p:tgtEl>
                                        <p:attrNameLst>
                                          <p:attrName>style.visibility</p:attrName>
                                        </p:attrNameLst>
                                      </p:cBhvr>
                                      <p:to>
                                        <p:strVal val="visible"/>
                                      </p:to>
                                    </p:set>
                                    <p:animEffect transition="in" filter="slide(fromRight)">
                                      <p:cBhvr>
                                        <p:cTn id="27" dur="500"/>
                                        <p:tgtEl>
                                          <p:spTgt spid="19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82" grpId="0"/>
      <p:bldP spid="19483"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Rectangle 3"/>
          <p:cNvSpPr>
            <a:spLocks noGrp="1"/>
          </p:cNvSpPr>
          <p:nvPr/>
        </p:nvSpPr>
        <p:spPr>
          <a:xfrm>
            <a:off x="889568" y="576424"/>
            <a:ext cx="7776259" cy="1866900"/>
          </a:xfrm>
          <a:prstGeom prst="rect">
            <a:avLst/>
          </a:prstGeom>
          <a:noFill/>
          <a:ln w="9525">
            <a:noFill/>
            <a:miter/>
          </a:ln>
        </p:spPr>
        <p:txBody>
          <a:bodyPr/>
          <a:lstStyle/>
          <a:p>
            <a:pPr defTabSz="0">
              <a:lnSpc>
                <a:spcPct val="140000"/>
              </a:lnSpc>
              <a:defRPr/>
            </a:pPr>
            <a:r>
              <a:rPr lang="zh-CN" altLang="en-US" sz="2400" b="1" noProof="1">
                <a:solidFill>
                  <a:srgbClr val="0000FF"/>
                </a:solidFill>
                <a:latin typeface="黑体" panose="02010609060101010101" pitchFamily="2" charset="-122"/>
                <a:ea typeface="黑体" panose="02010609060101010101" pitchFamily="2" charset="-122"/>
                <a:cs typeface="+mn-ea"/>
              </a:rPr>
              <a:t>例</a:t>
            </a:r>
            <a:r>
              <a:rPr lang="en-US" altLang="zh-CN" sz="2400" b="1" noProof="1">
                <a:solidFill>
                  <a:srgbClr val="0000FF"/>
                </a:solidFill>
                <a:latin typeface="+mn-lt"/>
                <a:ea typeface="楷体" panose="02010609060101010101" pitchFamily="49" charset="-122"/>
                <a:cs typeface="+mn-ea"/>
              </a:rPr>
              <a:t>3</a:t>
            </a:r>
            <a:r>
              <a:rPr lang="zh-CN" altLang="en-US" sz="2400" b="1" noProof="1">
                <a:solidFill>
                  <a:srgbClr val="0000FF"/>
                </a:solidFill>
                <a:latin typeface="+mn-lt"/>
                <a:ea typeface="楷体" panose="02010609060101010101" pitchFamily="49" charset="-122"/>
                <a:cs typeface="+mn-ea"/>
              </a:rPr>
              <a:t>  </a:t>
            </a:r>
            <a:r>
              <a:rPr lang="zh-CN" altLang="en-US" sz="2400" b="1" noProof="1">
                <a:latin typeface="+mn-lt"/>
                <a:ea typeface="楷体" panose="02010609060101010101" pitchFamily="49" charset="-122"/>
                <a:sym typeface="Calibri" panose="020F0502020204030204" pitchFamily="34" charset="0"/>
              </a:rPr>
              <a:t>如</a:t>
            </a:r>
            <a:r>
              <a:rPr lang="zh-CN" altLang="en-US" sz="2400" b="1" noProof="1" smtClean="0">
                <a:latin typeface="+mn-lt"/>
                <a:ea typeface="楷体" panose="02010609060101010101" pitchFamily="49" charset="-122"/>
                <a:sym typeface="Calibri" panose="020F0502020204030204" pitchFamily="34" charset="0"/>
              </a:rPr>
              <a:t>图，△</a:t>
            </a:r>
            <a:r>
              <a:rPr lang="en-US" altLang="zh-CN" sz="2400" b="1" i="1" noProof="1">
                <a:latin typeface="+mn-lt"/>
                <a:ea typeface="楷体" panose="02010609060101010101" pitchFamily="49" charset="-122"/>
                <a:sym typeface="Calibri" panose="020F0502020204030204" pitchFamily="34" charset="0"/>
              </a:rPr>
              <a:t>EFG</a:t>
            </a:r>
            <a:r>
              <a:rPr lang="en-US" altLang="zh-CN" sz="2400" b="1" noProof="1">
                <a:latin typeface="+mn-lt"/>
                <a:ea typeface="楷体" panose="02010609060101010101" pitchFamily="49" charset="-122"/>
                <a:sym typeface="Calibri" panose="020F0502020204030204" pitchFamily="34" charset="0"/>
              </a:rPr>
              <a:t>≌△</a:t>
            </a:r>
            <a:r>
              <a:rPr lang="en-US" altLang="zh-CN" sz="2400" b="1" i="1" noProof="1" smtClean="0">
                <a:latin typeface="+mn-lt"/>
                <a:ea typeface="楷体" panose="02010609060101010101" pitchFamily="49" charset="-122"/>
                <a:sym typeface="Calibri" panose="020F0502020204030204" pitchFamily="34" charset="0"/>
              </a:rPr>
              <a:t>NMH</a:t>
            </a:r>
            <a:r>
              <a:rPr lang="zh-CN" altLang="en-US" sz="2400" b="1" noProof="1" smtClean="0">
                <a:latin typeface="+mn-lt"/>
                <a:ea typeface="楷体" panose="02010609060101010101" pitchFamily="49" charset="-122"/>
                <a:sym typeface="Calibri" panose="020F0502020204030204" pitchFamily="34" charset="0"/>
              </a:rPr>
              <a:t>，</a:t>
            </a:r>
            <a:r>
              <a:rPr lang="en-US" altLang="zh-CN" sz="2400" b="1" i="1" noProof="1" smtClean="0">
                <a:latin typeface="+mn-lt"/>
                <a:ea typeface="楷体" panose="02010609060101010101" pitchFamily="49" charset="-122"/>
                <a:sym typeface="Calibri" panose="020F0502020204030204" pitchFamily="34" charset="0"/>
              </a:rPr>
              <a:t>EF</a:t>
            </a:r>
            <a:r>
              <a:rPr lang="en-US" altLang="zh-CN" sz="2400" b="1" noProof="1" smtClean="0">
                <a:latin typeface="+mn-lt"/>
                <a:ea typeface="楷体" panose="02010609060101010101" pitchFamily="49" charset="-122"/>
                <a:sym typeface="Calibri" panose="020F0502020204030204" pitchFamily="34" charset="0"/>
              </a:rPr>
              <a:t>=2.1cm</a:t>
            </a:r>
            <a:r>
              <a:rPr lang="zh-CN" altLang="en-US" sz="2400" b="1" noProof="1" smtClean="0">
                <a:latin typeface="+mn-lt"/>
                <a:ea typeface="楷体" panose="02010609060101010101" pitchFamily="49" charset="-122"/>
                <a:sym typeface="Calibri" panose="020F0502020204030204" pitchFamily="34" charset="0"/>
              </a:rPr>
              <a:t>，</a:t>
            </a:r>
            <a:r>
              <a:rPr lang="en-US" altLang="zh-CN" sz="2400" b="1" i="1" noProof="1" smtClean="0">
                <a:latin typeface="+mn-lt"/>
                <a:ea typeface="楷体" panose="02010609060101010101" pitchFamily="49" charset="-122"/>
                <a:sym typeface="Calibri" panose="020F0502020204030204" pitchFamily="34" charset="0"/>
              </a:rPr>
              <a:t>EH</a:t>
            </a:r>
            <a:r>
              <a:rPr lang="en-US" altLang="zh-CN" sz="2400" b="1" noProof="1" smtClean="0">
                <a:latin typeface="+mn-lt"/>
                <a:ea typeface="楷体" panose="02010609060101010101" pitchFamily="49" charset="-122"/>
                <a:sym typeface="Calibri" panose="020F0502020204030204" pitchFamily="34" charset="0"/>
              </a:rPr>
              <a:t>=1.1cm</a:t>
            </a:r>
            <a:r>
              <a:rPr lang="zh-CN" altLang="en-US" sz="2400" b="1" noProof="1" smtClean="0">
                <a:latin typeface="+mn-lt"/>
                <a:ea typeface="楷体" panose="02010609060101010101" pitchFamily="49" charset="-122"/>
                <a:sym typeface="Calibri" panose="020F0502020204030204" pitchFamily="34" charset="0"/>
              </a:rPr>
              <a:t>，</a:t>
            </a:r>
            <a:r>
              <a:rPr lang="en-US" altLang="zh-CN" sz="2400" b="1" i="1" noProof="1" smtClean="0">
                <a:latin typeface="+mn-lt"/>
                <a:ea typeface="楷体" panose="02010609060101010101" pitchFamily="49" charset="-122"/>
                <a:sym typeface="Calibri" panose="020F0502020204030204" pitchFamily="34" charset="0"/>
              </a:rPr>
              <a:t>NH</a:t>
            </a:r>
            <a:r>
              <a:rPr lang="en-US" altLang="zh-CN" sz="2400" b="1" noProof="1" smtClean="0">
                <a:latin typeface="+mn-lt"/>
                <a:ea typeface="楷体" panose="02010609060101010101" pitchFamily="49" charset="-122"/>
                <a:sym typeface="Calibri" panose="020F0502020204030204" pitchFamily="34" charset="0"/>
              </a:rPr>
              <a:t>=3.3cm</a:t>
            </a:r>
            <a:r>
              <a:rPr lang="en-US" altLang="zh-CN" sz="2400" b="1" noProof="1">
                <a:latin typeface="+mn-lt"/>
                <a:ea typeface="楷体" panose="02010609060101010101" pitchFamily="49" charset="-122"/>
                <a:sym typeface="Calibri" panose="020F0502020204030204" pitchFamily="34" charset="0"/>
              </a:rPr>
              <a:t>.</a:t>
            </a:r>
            <a:endParaRPr lang="zh-CN" altLang="en-US" sz="2400" b="1" noProof="1">
              <a:latin typeface="+mn-lt"/>
              <a:ea typeface="楷体" panose="02010609060101010101" pitchFamily="49" charset="-122"/>
              <a:sym typeface="Calibri" panose="020F0502020204030204" pitchFamily="34" charset="0"/>
            </a:endParaRPr>
          </a:p>
          <a:p>
            <a:pPr marL="342900" indent="-342900" defTabSz="0">
              <a:lnSpc>
                <a:spcPct val="140000"/>
              </a:lnSpc>
              <a:defRPr/>
            </a:pPr>
            <a:r>
              <a:rPr lang="zh-CN" altLang="en-US" sz="2400" b="1" noProof="1">
                <a:latin typeface="+mn-lt"/>
                <a:ea typeface="楷体" panose="02010609060101010101" pitchFamily="49" charset="-122"/>
                <a:sym typeface="Calibri" panose="020F0502020204030204" pitchFamily="34" charset="0"/>
              </a:rPr>
              <a:t>（</a:t>
            </a:r>
            <a:r>
              <a:rPr lang="en-US" altLang="zh-CN" sz="2400" b="1" noProof="1">
                <a:latin typeface="+mn-lt"/>
                <a:ea typeface="楷体" panose="02010609060101010101" pitchFamily="49" charset="-122"/>
                <a:sym typeface="Calibri" panose="020F0502020204030204" pitchFamily="34" charset="0"/>
              </a:rPr>
              <a:t>1</a:t>
            </a:r>
            <a:r>
              <a:rPr lang="zh-CN" altLang="en-US" sz="2400" b="1" noProof="1">
                <a:latin typeface="+mn-lt"/>
                <a:ea typeface="楷体" panose="02010609060101010101" pitchFamily="49" charset="-122"/>
                <a:sym typeface="Calibri" panose="020F0502020204030204" pitchFamily="34" charset="0"/>
              </a:rPr>
              <a:t>）试写出两三角形的对应边、对应角；</a:t>
            </a:r>
            <a:endParaRPr lang="en-US" altLang="zh-CN" sz="2400" b="1" noProof="1">
              <a:latin typeface="+mn-lt"/>
              <a:ea typeface="楷体" panose="02010609060101010101" pitchFamily="49" charset="-122"/>
              <a:sym typeface="Calibri" panose="020F0502020204030204" pitchFamily="34" charset="0"/>
            </a:endParaRPr>
          </a:p>
        </p:txBody>
      </p:sp>
      <p:pic>
        <p:nvPicPr>
          <p:cNvPr id="1126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06659" y="2243138"/>
            <a:ext cx="2847975"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6"/>
          <p:cNvSpPr>
            <a:spLocks noChangeArrowheads="1"/>
          </p:cNvSpPr>
          <p:nvPr/>
        </p:nvSpPr>
        <p:spPr bwMode="auto">
          <a:xfrm>
            <a:off x="906347" y="2150418"/>
            <a:ext cx="475622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400" b="1" dirty="0">
                <a:solidFill>
                  <a:srgbClr val="0000FF"/>
                </a:solidFill>
                <a:latin typeface="黑体" panose="02010609060101010101" pitchFamily="2" charset="-122"/>
                <a:ea typeface="黑体" panose="02010609060101010101" pitchFamily="2" charset="-122"/>
                <a:sym typeface="宋体" panose="02010600030101010101" pitchFamily="2" charset="-122"/>
              </a:rPr>
              <a:t>解：</a:t>
            </a:r>
            <a:r>
              <a:rPr lang="zh-CN" altLang="en-US" sz="2400" b="1" dirty="0">
                <a:latin typeface="+mn-lt"/>
                <a:ea typeface="仿宋" panose="02010609060101010101" pitchFamily="49" charset="-122"/>
                <a:sym typeface="宋体" panose="02010600030101010101" pitchFamily="2" charset="-122"/>
              </a:rPr>
              <a:t>（</a:t>
            </a:r>
            <a:r>
              <a:rPr lang="en-US" altLang="zh-CN" sz="2400" b="1" dirty="0">
                <a:latin typeface="+mn-lt"/>
                <a:ea typeface="仿宋" panose="02010609060101010101" pitchFamily="49" charset="-122"/>
                <a:sym typeface="Calibri" panose="020F0502020204030204" pitchFamily="34" charset="0"/>
              </a:rPr>
              <a:t>1</a:t>
            </a:r>
            <a:r>
              <a:rPr lang="zh-CN" altLang="en-US" sz="2400" b="1" dirty="0">
                <a:latin typeface="+mn-lt"/>
                <a:ea typeface="仿宋" panose="02010609060101010101" pitchFamily="49" charset="-122"/>
                <a:sym typeface="宋体" panose="02010600030101010101" pitchFamily="2" charset="-122"/>
              </a:rPr>
              <a:t>）对应边有</a:t>
            </a:r>
            <a:r>
              <a:rPr lang="en-US" altLang="zh-CN" sz="2400" b="1" i="1" dirty="0">
                <a:solidFill>
                  <a:srgbClr val="FF0000"/>
                </a:solidFill>
                <a:latin typeface="+mn-lt"/>
                <a:ea typeface="仿宋" panose="02010609060101010101" pitchFamily="49" charset="-122"/>
                <a:sym typeface="Calibri" panose="020F0502020204030204" pitchFamily="34" charset="0"/>
              </a:rPr>
              <a:t>EF</a:t>
            </a:r>
            <a:r>
              <a:rPr lang="zh-CN" altLang="en-US" sz="2400" b="1" dirty="0">
                <a:solidFill>
                  <a:srgbClr val="FF0000"/>
                </a:solidFill>
                <a:latin typeface="+mn-lt"/>
                <a:ea typeface="仿宋" panose="02010609060101010101" pitchFamily="49" charset="-122"/>
                <a:sym typeface="宋体" panose="02010600030101010101" pitchFamily="2" charset="-122"/>
              </a:rPr>
              <a:t>和</a:t>
            </a:r>
            <a:r>
              <a:rPr lang="en-US" altLang="zh-CN" sz="2400" b="1" i="1" dirty="0" smtClean="0">
                <a:solidFill>
                  <a:srgbClr val="FF0000"/>
                </a:solidFill>
                <a:latin typeface="+mn-lt"/>
                <a:ea typeface="仿宋" panose="02010609060101010101" pitchFamily="49" charset="-122"/>
                <a:sym typeface="Calibri" panose="020F0502020204030204" pitchFamily="34" charset="0"/>
              </a:rPr>
              <a:t>NM</a:t>
            </a:r>
            <a:r>
              <a:rPr lang="zh-CN" altLang="en-US" sz="2400" b="1" dirty="0" smtClean="0">
                <a:latin typeface="+mn-lt"/>
                <a:ea typeface="仿宋" panose="02010609060101010101" pitchFamily="49" charset="-122"/>
                <a:sym typeface="宋体" panose="02010600030101010101" pitchFamily="2" charset="-122"/>
              </a:rPr>
              <a:t>，</a:t>
            </a:r>
            <a:r>
              <a:rPr lang="en-US" altLang="zh-CN" sz="2400" b="1" i="1" dirty="0" smtClean="0">
                <a:solidFill>
                  <a:srgbClr val="FF0000"/>
                </a:solidFill>
                <a:latin typeface="+mn-lt"/>
                <a:ea typeface="仿宋" panose="02010609060101010101" pitchFamily="49" charset="-122"/>
                <a:sym typeface="Calibri" panose="020F0502020204030204" pitchFamily="34" charset="0"/>
              </a:rPr>
              <a:t>FG</a:t>
            </a:r>
            <a:r>
              <a:rPr lang="zh-CN" altLang="en-US" sz="2400" b="1" dirty="0">
                <a:solidFill>
                  <a:srgbClr val="FF0000"/>
                </a:solidFill>
                <a:latin typeface="+mn-lt"/>
                <a:ea typeface="仿宋" panose="02010609060101010101" pitchFamily="49" charset="-122"/>
                <a:sym typeface="宋体" panose="02010600030101010101" pitchFamily="2" charset="-122"/>
              </a:rPr>
              <a:t>和</a:t>
            </a:r>
            <a:r>
              <a:rPr lang="en-US" altLang="zh-CN" sz="2400" b="1" i="1" dirty="0" smtClean="0">
                <a:solidFill>
                  <a:srgbClr val="FF0000"/>
                </a:solidFill>
                <a:latin typeface="+mn-lt"/>
                <a:ea typeface="仿宋" panose="02010609060101010101" pitchFamily="49" charset="-122"/>
                <a:sym typeface="Calibri" panose="020F0502020204030204" pitchFamily="34" charset="0"/>
              </a:rPr>
              <a:t>MH</a:t>
            </a:r>
            <a:r>
              <a:rPr lang="zh-CN" altLang="en-US" sz="2400" b="1" dirty="0" smtClean="0">
                <a:latin typeface="+mn-lt"/>
                <a:ea typeface="仿宋" panose="02010609060101010101" pitchFamily="49" charset="-122"/>
                <a:sym typeface="Calibri" panose="020F0502020204030204" pitchFamily="34" charset="0"/>
              </a:rPr>
              <a:t>，</a:t>
            </a:r>
            <a:r>
              <a:rPr lang="en-US" altLang="zh-CN" sz="2400" b="1" i="1" dirty="0" smtClean="0">
                <a:solidFill>
                  <a:srgbClr val="FF0000"/>
                </a:solidFill>
                <a:latin typeface="+mn-lt"/>
                <a:ea typeface="仿宋" panose="02010609060101010101" pitchFamily="49" charset="-122"/>
                <a:sym typeface="Calibri" panose="020F0502020204030204" pitchFamily="34" charset="0"/>
              </a:rPr>
              <a:t>EG</a:t>
            </a:r>
            <a:r>
              <a:rPr lang="zh-CN" altLang="en-US" sz="2400" b="1" dirty="0">
                <a:solidFill>
                  <a:srgbClr val="FF0000"/>
                </a:solidFill>
                <a:latin typeface="+mn-lt"/>
                <a:ea typeface="仿宋" panose="02010609060101010101" pitchFamily="49" charset="-122"/>
                <a:sym typeface="宋体" panose="02010600030101010101" pitchFamily="2" charset="-122"/>
              </a:rPr>
              <a:t>和</a:t>
            </a:r>
            <a:r>
              <a:rPr lang="en-US" altLang="zh-CN" sz="2400" b="1" i="1" dirty="0">
                <a:solidFill>
                  <a:srgbClr val="FF0000"/>
                </a:solidFill>
                <a:latin typeface="+mn-lt"/>
                <a:ea typeface="仿宋" panose="02010609060101010101" pitchFamily="49" charset="-122"/>
                <a:sym typeface="Calibri" panose="020F0502020204030204" pitchFamily="34" charset="0"/>
              </a:rPr>
              <a:t>NH</a:t>
            </a:r>
            <a:r>
              <a:rPr lang="zh-CN" altLang="en-US" sz="2400" b="1" dirty="0">
                <a:latin typeface="+mn-lt"/>
                <a:ea typeface="仿宋" panose="02010609060101010101" pitchFamily="49" charset="-122"/>
                <a:sym typeface="Calibri" panose="020F0502020204030204" pitchFamily="34" charset="0"/>
              </a:rPr>
              <a:t>；</a:t>
            </a:r>
            <a:endParaRPr lang="zh-CN" altLang="en-US" sz="2400" b="1" dirty="0">
              <a:latin typeface="+mn-lt"/>
              <a:ea typeface="仿宋" panose="02010609060101010101" pitchFamily="49" charset="-122"/>
              <a:sym typeface="Calibri" panose="020F0502020204030204" pitchFamily="34" charset="0"/>
            </a:endParaRPr>
          </a:p>
          <a:p>
            <a:pPr>
              <a:lnSpc>
                <a:spcPct val="150000"/>
              </a:lnSpc>
            </a:pPr>
            <a:r>
              <a:rPr lang="zh-CN" altLang="en-US" sz="2400" b="1" dirty="0">
                <a:latin typeface="+mn-lt"/>
                <a:ea typeface="仿宋" panose="02010609060101010101" pitchFamily="49" charset="-122"/>
                <a:sym typeface="宋体" panose="02010600030101010101" pitchFamily="2" charset="-122"/>
              </a:rPr>
              <a:t>对应角有</a:t>
            </a:r>
            <a:r>
              <a:rPr lang="zh-CN" altLang="en-US" sz="2400" b="1" i="1" dirty="0">
                <a:solidFill>
                  <a:srgbClr val="FF0000"/>
                </a:solidFill>
                <a:latin typeface="+mn-lt"/>
                <a:ea typeface="仿宋" panose="02010609060101010101" pitchFamily="49" charset="-122"/>
                <a:sym typeface="宋体" panose="02010600030101010101" pitchFamily="2" charset="-122"/>
              </a:rPr>
              <a:t>∠</a:t>
            </a:r>
            <a:r>
              <a:rPr lang="en-US" altLang="zh-CN" sz="2400" b="1" i="1" dirty="0">
                <a:solidFill>
                  <a:srgbClr val="FF0000"/>
                </a:solidFill>
                <a:latin typeface="+mn-lt"/>
                <a:ea typeface="仿宋" panose="02010609060101010101" pitchFamily="49" charset="-122"/>
                <a:sym typeface="Calibri" panose="020F0502020204030204" pitchFamily="34" charset="0"/>
              </a:rPr>
              <a:t>E</a:t>
            </a:r>
            <a:r>
              <a:rPr lang="zh-CN" altLang="en-US" sz="2400" b="1" dirty="0">
                <a:solidFill>
                  <a:srgbClr val="FF0000"/>
                </a:solidFill>
                <a:latin typeface="+mn-lt"/>
                <a:ea typeface="仿宋" panose="02010609060101010101" pitchFamily="49" charset="-122"/>
                <a:sym typeface="宋体" panose="02010600030101010101" pitchFamily="2" charset="-122"/>
              </a:rPr>
              <a:t>和</a:t>
            </a:r>
            <a:r>
              <a:rPr lang="zh-CN" altLang="en-US" sz="2400" b="1" i="1" dirty="0">
                <a:solidFill>
                  <a:srgbClr val="FF0000"/>
                </a:solidFill>
                <a:latin typeface="+mn-lt"/>
                <a:ea typeface="仿宋" panose="02010609060101010101" pitchFamily="49" charset="-122"/>
                <a:sym typeface="宋体" panose="02010600030101010101" pitchFamily="2" charset="-122"/>
              </a:rPr>
              <a:t>∠</a:t>
            </a:r>
            <a:r>
              <a:rPr lang="en-US" altLang="zh-CN" sz="2400" b="1" i="1" dirty="0" smtClean="0">
                <a:solidFill>
                  <a:srgbClr val="FF0000"/>
                </a:solidFill>
                <a:latin typeface="+mn-lt"/>
                <a:ea typeface="仿宋" panose="02010609060101010101" pitchFamily="49" charset="-122"/>
                <a:sym typeface="Calibri" panose="020F0502020204030204" pitchFamily="34" charset="0"/>
              </a:rPr>
              <a:t>N</a:t>
            </a:r>
            <a:r>
              <a:rPr lang="zh-CN" altLang="en-US" sz="2400" b="1" dirty="0" smtClean="0">
                <a:latin typeface="+mn-lt"/>
                <a:ea typeface="仿宋" panose="02010609060101010101" pitchFamily="49" charset="-122"/>
                <a:sym typeface="宋体" panose="02010600030101010101" pitchFamily="2" charset="-122"/>
              </a:rPr>
              <a:t>，</a:t>
            </a:r>
            <a:r>
              <a:rPr lang="zh-CN" altLang="en-US" sz="2400" b="1" i="1" dirty="0" smtClean="0">
                <a:latin typeface="+mn-lt"/>
                <a:ea typeface="仿宋" panose="02010609060101010101" pitchFamily="49" charset="-122"/>
                <a:sym typeface="宋体" panose="02010600030101010101" pitchFamily="2" charset="-122"/>
              </a:rPr>
              <a:t> </a:t>
            </a:r>
            <a:r>
              <a:rPr lang="zh-CN" altLang="en-US" sz="2400" b="1" i="1" dirty="0">
                <a:solidFill>
                  <a:srgbClr val="FF0000"/>
                </a:solidFill>
                <a:latin typeface="+mn-lt"/>
                <a:ea typeface="仿宋" panose="02010609060101010101" pitchFamily="49" charset="-122"/>
                <a:sym typeface="宋体" panose="02010600030101010101" pitchFamily="2" charset="-122"/>
              </a:rPr>
              <a:t>∠</a:t>
            </a:r>
            <a:r>
              <a:rPr lang="en-US" altLang="zh-CN" sz="2400" b="1" i="1" dirty="0">
                <a:solidFill>
                  <a:srgbClr val="FF0000"/>
                </a:solidFill>
                <a:latin typeface="+mn-lt"/>
                <a:ea typeface="仿宋" panose="02010609060101010101" pitchFamily="49" charset="-122"/>
                <a:sym typeface="Calibri" panose="020F0502020204030204" pitchFamily="34" charset="0"/>
              </a:rPr>
              <a:t>F</a:t>
            </a:r>
            <a:r>
              <a:rPr lang="zh-CN" altLang="en-US" sz="2400" b="1" dirty="0">
                <a:solidFill>
                  <a:srgbClr val="FF0000"/>
                </a:solidFill>
                <a:latin typeface="+mn-lt"/>
                <a:ea typeface="仿宋" panose="02010609060101010101" pitchFamily="49" charset="-122"/>
                <a:sym typeface="宋体" panose="02010600030101010101" pitchFamily="2" charset="-122"/>
              </a:rPr>
              <a:t>和</a:t>
            </a:r>
            <a:r>
              <a:rPr lang="zh-CN" altLang="en-US" sz="2400" b="1" i="1" dirty="0">
                <a:solidFill>
                  <a:srgbClr val="FF0000"/>
                </a:solidFill>
                <a:latin typeface="+mn-lt"/>
                <a:ea typeface="仿宋" panose="02010609060101010101" pitchFamily="49" charset="-122"/>
                <a:sym typeface="宋体" panose="02010600030101010101" pitchFamily="2" charset="-122"/>
              </a:rPr>
              <a:t>∠</a:t>
            </a:r>
            <a:r>
              <a:rPr lang="en-US" altLang="zh-CN" sz="2400" b="1" i="1" dirty="0" smtClean="0">
                <a:solidFill>
                  <a:srgbClr val="FF0000"/>
                </a:solidFill>
                <a:latin typeface="+mn-lt"/>
                <a:ea typeface="仿宋" panose="02010609060101010101" pitchFamily="49" charset="-122"/>
                <a:sym typeface="Calibri" panose="020F0502020204030204" pitchFamily="34" charset="0"/>
              </a:rPr>
              <a:t>M</a:t>
            </a:r>
            <a:r>
              <a:rPr lang="zh-CN" altLang="en-US" sz="2400" b="1" dirty="0" smtClean="0">
                <a:latin typeface="+mn-lt"/>
                <a:ea typeface="仿宋" panose="02010609060101010101" pitchFamily="49" charset="-122"/>
                <a:sym typeface="宋体" panose="02010600030101010101" pitchFamily="2" charset="-122"/>
              </a:rPr>
              <a:t>，</a:t>
            </a:r>
            <a:r>
              <a:rPr lang="zh-CN" altLang="en-US" sz="2400" b="1" i="1" dirty="0" smtClean="0">
                <a:latin typeface="+mn-lt"/>
                <a:ea typeface="仿宋" panose="02010609060101010101" pitchFamily="49" charset="-122"/>
                <a:sym typeface="宋体" panose="02010600030101010101" pitchFamily="2" charset="-122"/>
              </a:rPr>
              <a:t> </a:t>
            </a:r>
            <a:r>
              <a:rPr lang="zh-CN" altLang="en-US" sz="2400" b="1" i="1" dirty="0">
                <a:solidFill>
                  <a:srgbClr val="FF0000"/>
                </a:solidFill>
                <a:latin typeface="+mn-lt"/>
                <a:ea typeface="仿宋" panose="02010609060101010101" pitchFamily="49" charset="-122"/>
                <a:sym typeface="宋体" panose="02010600030101010101" pitchFamily="2" charset="-122"/>
              </a:rPr>
              <a:t>∠</a:t>
            </a:r>
            <a:r>
              <a:rPr lang="en-US" altLang="zh-CN" sz="2400" b="1" i="1" dirty="0">
                <a:solidFill>
                  <a:srgbClr val="FF0000"/>
                </a:solidFill>
                <a:latin typeface="+mn-lt"/>
                <a:ea typeface="仿宋" panose="02010609060101010101" pitchFamily="49" charset="-122"/>
                <a:sym typeface="Calibri" panose="020F0502020204030204" pitchFamily="34" charset="0"/>
              </a:rPr>
              <a:t>EGF</a:t>
            </a:r>
            <a:r>
              <a:rPr lang="zh-CN" altLang="en-US" sz="2400" b="1" dirty="0">
                <a:solidFill>
                  <a:srgbClr val="FF0000"/>
                </a:solidFill>
                <a:latin typeface="+mn-lt"/>
                <a:ea typeface="仿宋" panose="02010609060101010101" pitchFamily="49" charset="-122"/>
                <a:sym typeface="宋体" panose="02010600030101010101" pitchFamily="2" charset="-122"/>
              </a:rPr>
              <a:t>和</a:t>
            </a:r>
            <a:r>
              <a:rPr lang="zh-CN" altLang="en-US" sz="2400" b="1" i="1" dirty="0">
                <a:solidFill>
                  <a:srgbClr val="FF0000"/>
                </a:solidFill>
                <a:latin typeface="+mn-lt"/>
                <a:ea typeface="仿宋" panose="02010609060101010101" pitchFamily="49" charset="-122"/>
                <a:sym typeface="宋体" panose="02010600030101010101" pitchFamily="2" charset="-122"/>
              </a:rPr>
              <a:t>∠</a:t>
            </a:r>
            <a:r>
              <a:rPr lang="en-US" altLang="zh-CN" sz="2400" b="1" i="1" dirty="0">
                <a:solidFill>
                  <a:srgbClr val="FF0000"/>
                </a:solidFill>
                <a:latin typeface="+mn-lt"/>
                <a:ea typeface="仿宋" panose="02010609060101010101" pitchFamily="49" charset="-122"/>
                <a:sym typeface="Calibri" panose="020F0502020204030204" pitchFamily="34" charset="0"/>
              </a:rPr>
              <a:t>NHM</a:t>
            </a:r>
            <a:r>
              <a:rPr lang="en-US" altLang="zh-CN" sz="2400" b="1" dirty="0">
                <a:latin typeface="+mn-lt"/>
                <a:ea typeface="仿宋" panose="02010609060101010101" pitchFamily="49" charset="-122"/>
                <a:sym typeface="Calibri" panose="020F0502020204030204" pitchFamily="34" charset="0"/>
              </a:rPr>
              <a:t>.</a:t>
            </a:r>
            <a:endParaRPr lang="en-US" altLang="zh-CN" sz="2400" b="1" dirty="0">
              <a:latin typeface="+mn-lt"/>
              <a:ea typeface="仿宋" panose="02010609060101010101" pitchFamily="49" charset="-122"/>
              <a:sym typeface="Calibri" panose="020F0502020204030204" pitchFamily="34" charset="0"/>
            </a:endParaRPr>
          </a:p>
        </p:txBody>
      </p:sp>
      <p:grpSp>
        <p:nvGrpSpPr>
          <p:cNvPr id="9" name="组合 2"/>
          <p:cNvGrpSpPr/>
          <p:nvPr/>
        </p:nvGrpSpPr>
        <p:grpSpPr bwMode="auto">
          <a:xfrm>
            <a:off x="-3350" y="-55999"/>
            <a:ext cx="2006600" cy="477837"/>
            <a:chOff x="123" y="40"/>
            <a:chExt cx="3160" cy="752"/>
          </a:xfrm>
        </p:grpSpPr>
        <p:cxnSp>
          <p:nvCxnSpPr>
            <p:cNvPr id="10"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latin typeface="+mn-lt"/>
                </a:rPr>
                <a:t>探究新知</a:t>
              </a:r>
              <a:endParaRPr lang="zh-CN" altLang="en-US" dirty="0">
                <a:latin typeface="+mn-lt"/>
              </a:endParaRPr>
            </a:p>
          </p:txBody>
        </p:sp>
        <p:sp>
          <p:nvSpPr>
            <p:cNvPr id="13"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b="1"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268"/>
                                        </p:tgtEl>
                                        <p:attrNameLst>
                                          <p:attrName>style.visibility</p:attrName>
                                        </p:attrNameLst>
                                      </p:cBhvr>
                                      <p:to>
                                        <p:strVal val="visible"/>
                                      </p:to>
                                    </p:set>
                                    <p:animEffect filter="dissolve">
                                      <p:cBhvr>
                                        <p:cTn id="7" dur="500"/>
                                        <p:tgtEl>
                                          <p:spTgt spid="1126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8546" name="Rectangle 3"/>
          <p:cNvSpPr>
            <a:spLocks noGrp="1" noChangeArrowheads="1"/>
          </p:cNvSpPr>
          <p:nvPr/>
        </p:nvSpPr>
        <p:spPr bwMode="auto">
          <a:xfrm>
            <a:off x="701358" y="547688"/>
            <a:ext cx="8073526" cy="3194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nSpc>
                <a:spcPct val="130000"/>
              </a:lnSpc>
            </a:pPr>
            <a:r>
              <a:rPr lang="zh-CN" altLang="en-US" sz="2400" b="1" dirty="0">
                <a:latin typeface="+mn-lt"/>
                <a:ea typeface="楷体" panose="02010609060101010101" pitchFamily="49" charset="-122"/>
                <a:sym typeface="Calibri" panose="020F0502020204030204" pitchFamily="34" charset="0"/>
              </a:rPr>
              <a:t>（</a:t>
            </a:r>
            <a:r>
              <a:rPr lang="en-US" altLang="zh-CN" sz="2400" b="1" dirty="0">
                <a:latin typeface="+mn-lt"/>
                <a:ea typeface="楷体" panose="02010609060101010101" pitchFamily="49" charset="-122"/>
                <a:sym typeface="Calibri" panose="020F0502020204030204" pitchFamily="34" charset="0"/>
              </a:rPr>
              <a:t>2</a:t>
            </a:r>
            <a:r>
              <a:rPr lang="zh-CN" altLang="en-US" sz="2400" b="1" dirty="0">
                <a:latin typeface="+mn-lt"/>
                <a:ea typeface="楷体" panose="02010609060101010101" pitchFamily="49" charset="-122"/>
                <a:sym typeface="Calibri" panose="020F0502020204030204" pitchFamily="34" charset="0"/>
              </a:rPr>
              <a:t>）求线段</a:t>
            </a:r>
            <a:r>
              <a:rPr lang="en-US" altLang="zh-CN" sz="2400" b="1" i="1" dirty="0">
                <a:latin typeface="+mn-lt"/>
                <a:ea typeface="楷体" panose="02010609060101010101" pitchFamily="49" charset="-122"/>
                <a:cs typeface="EU-B1X"/>
                <a:sym typeface="Calibri" panose="020F0502020204030204" pitchFamily="34" charset="0"/>
              </a:rPr>
              <a:t>NM</a:t>
            </a:r>
            <a:r>
              <a:rPr lang="zh-CN" altLang="en-US" sz="2400" b="1" dirty="0">
                <a:latin typeface="+mn-lt"/>
                <a:ea typeface="楷体" panose="02010609060101010101" pitchFamily="49" charset="-122"/>
                <a:sym typeface="Calibri" panose="020F0502020204030204" pitchFamily="34" charset="0"/>
              </a:rPr>
              <a:t>及</a:t>
            </a:r>
            <a:r>
              <a:rPr lang="en-US" altLang="zh-CN" sz="2400" b="1" i="1" dirty="0">
                <a:latin typeface="+mn-lt"/>
                <a:ea typeface="楷体" panose="02010609060101010101" pitchFamily="49" charset="-122"/>
                <a:cs typeface="EU-B1X"/>
                <a:sym typeface="Calibri" panose="020F0502020204030204" pitchFamily="34" charset="0"/>
              </a:rPr>
              <a:t>HG</a:t>
            </a:r>
            <a:r>
              <a:rPr lang="zh-CN" altLang="en-US" sz="2400" b="1" dirty="0">
                <a:latin typeface="+mn-lt"/>
                <a:ea typeface="楷体" panose="02010609060101010101" pitchFamily="49" charset="-122"/>
                <a:sym typeface="Calibri" panose="020F0502020204030204" pitchFamily="34" charset="0"/>
              </a:rPr>
              <a:t>的长度；</a:t>
            </a:r>
            <a:endParaRPr lang="zh-CN" altLang="en-US" sz="2400" b="1" dirty="0">
              <a:latin typeface="+mn-lt"/>
              <a:ea typeface="楷体" panose="02010609060101010101" pitchFamily="49" charset="-122"/>
              <a:sym typeface="Calibri" panose="020F0502020204030204" pitchFamily="34" charset="0"/>
            </a:endParaRPr>
          </a:p>
          <a:p>
            <a:pPr marL="342900" indent="-342900">
              <a:lnSpc>
                <a:spcPct val="130000"/>
              </a:lnSpc>
            </a:pPr>
            <a:endParaRPr lang="zh-CN" altLang="en-US" sz="2400" dirty="0">
              <a:latin typeface="+mn-lt"/>
              <a:ea typeface="黑体" panose="02010609060101010101" pitchFamily="2" charset="-122"/>
              <a:sym typeface="Calibri" panose="020F0502020204030204" pitchFamily="34" charset="0"/>
            </a:endParaRPr>
          </a:p>
          <a:p>
            <a:pPr marL="342900" indent="-342900">
              <a:lnSpc>
                <a:spcPct val="130000"/>
              </a:lnSpc>
            </a:pPr>
            <a:r>
              <a:rPr lang="zh-CN" altLang="en-US" sz="2400" dirty="0">
                <a:latin typeface="+mn-lt"/>
                <a:ea typeface="黑体" panose="02010609060101010101" pitchFamily="2" charset="-122"/>
                <a:sym typeface="Calibri" panose="020F0502020204030204" pitchFamily="34" charset="0"/>
              </a:rPr>
              <a:t>  </a:t>
            </a:r>
            <a:endParaRPr lang="zh-CN" altLang="en-US" sz="2400" dirty="0">
              <a:latin typeface="+mn-lt"/>
              <a:ea typeface="黑体" panose="02010609060101010101" pitchFamily="2" charset="-122"/>
              <a:sym typeface="Calibri" panose="020F0502020204030204" pitchFamily="34" charset="0"/>
            </a:endParaRPr>
          </a:p>
          <a:p>
            <a:pPr marL="342900" indent="-342900">
              <a:lnSpc>
                <a:spcPct val="130000"/>
              </a:lnSpc>
            </a:pPr>
            <a:endParaRPr lang="zh-CN" altLang="en-US" sz="2400" dirty="0">
              <a:latin typeface="+mn-lt"/>
              <a:ea typeface="黑体" panose="02010609060101010101" pitchFamily="2" charset="-122"/>
              <a:sym typeface="Calibri" panose="020F0502020204030204" pitchFamily="34" charset="0"/>
            </a:endParaRPr>
          </a:p>
          <a:p>
            <a:pPr marL="342900" indent="-342900">
              <a:lnSpc>
                <a:spcPct val="130000"/>
              </a:lnSpc>
            </a:pPr>
            <a:endParaRPr lang="zh-CN" altLang="en-US" sz="2400" dirty="0">
              <a:latin typeface="+mn-lt"/>
              <a:ea typeface="黑体" panose="02010609060101010101" pitchFamily="2" charset="-122"/>
              <a:sym typeface="Calibri" panose="020F0502020204030204" pitchFamily="34" charset="0"/>
            </a:endParaRPr>
          </a:p>
          <a:p>
            <a:pPr marL="342900" indent="-342900">
              <a:lnSpc>
                <a:spcPct val="130000"/>
              </a:lnSpc>
            </a:pPr>
            <a:r>
              <a:rPr lang="zh-CN" altLang="en-US" sz="2400" b="1" dirty="0">
                <a:latin typeface="+mn-lt"/>
                <a:ea typeface="楷体" panose="02010609060101010101" pitchFamily="49" charset="-122"/>
                <a:sym typeface="Calibri" panose="020F0502020204030204" pitchFamily="34" charset="0"/>
              </a:rPr>
              <a:t>（</a:t>
            </a:r>
            <a:r>
              <a:rPr lang="en-US" altLang="zh-CN" sz="2400" b="1" dirty="0">
                <a:latin typeface="+mn-lt"/>
                <a:ea typeface="楷体" panose="02010609060101010101" pitchFamily="49" charset="-122"/>
                <a:sym typeface="Calibri" panose="020F0502020204030204" pitchFamily="34" charset="0"/>
              </a:rPr>
              <a:t>3</a:t>
            </a:r>
            <a:r>
              <a:rPr lang="zh-CN" altLang="en-US" sz="2400" b="1" dirty="0">
                <a:latin typeface="+mn-lt"/>
                <a:ea typeface="楷体" panose="02010609060101010101" pitchFamily="49" charset="-122"/>
                <a:sym typeface="Calibri" panose="020F0502020204030204" pitchFamily="34" charset="0"/>
              </a:rPr>
              <a:t>）观察图形中对应线段的数量或位置</a:t>
            </a:r>
            <a:r>
              <a:rPr lang="zh-CN" altLang="en-US" sz="2400" b="1" dirty="0" smtClean="0">
                <a:latin typeface="+mn-lt"/>
                <a:ea typeface="楷体" panose="02010609060101010101" pitchFamily="49" charset="-122"/>
                <a:sym typeface="Calibri" panose="020F0502020204030204" pitchFamily="34" charset="0"/>
              </a:rPr>
              <a:t>关系，试</a:t>
            </a:r>
            <a:r>
              <a:rPr lang="zh-CN" altLang="en-US" sz="2400" b="1" dirty="0">
                <a:latin typeface="+mn-lt"/>
                <a:ea typeface="楷体" panose="02010609060101010101" pitchFamily="49" charset="-122"/>
                <a:sym typeface="Calibri" panose="020F0502020204030204" pitchFamily="34" charset="0"/>
              </a:rPr>
              <a:t>提出一个正确的结论并证明</a:t>
            </a:r>
            <a:r>
              <a:rPr lang="en-US" altLang="zh-CN" sz="2400" b="1" dirty="0">
                <a:latin typeface="+mn-lt"/>
                <a:ea typeface="楷体" panose="02010609060101010101" pitchFamily="49" charset="-122"/>
                <a:sym typeface="Calibri" panose="020F0502020204030204" pitchFamily="34" charset="0"/>
              </a:rPr>
              <a:t>.</a:t>
            </a:r>
            <a:endParaRPr lang="en-US" altLang="zh-CN" sz="2400" b="1" dirty="0">
              <a:latin typeface="+mn-lt"/>
              <a:ea typeface="楷体" panose="02010609060101010101" pitchFamily="49" charset="-122"/>
              <a:sym typeface="Calibri" panose="020F0502020204030204" pitchFamily="34" charset="0"/>
            </a:endParaRPr>
          </a:p>
        </p:txBody>
      </p:sp>
      <p:pic>
        <p:nvPicPr>
          <p:cNvPr id="11268" name="Picture 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068888" y="501650"/>
            <a:ext cx="2846387" cy="172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6"/>
          <p:cNvSpPr>
            <a:spLocks noChangeArrowheads="1"/>
          </p:cNvSpPr>
          <p:nvPr/>
        </p:nvSpPr>
        <p:spPr bwMode="auto">
          <a:xfrm>
            <a:off x="1309687" y="1118594"/>
            <a:ext cx="5670692"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5000"/>
              </a:lnSpc>
            </a:pPr>
            <a:r>
              <a:rPr lang="zh-CN" altLang="en-US" sz="2400" b="1" dirty="0">
                <a:solidFill>
                  <a:srgbClr val="0000FF"/>
                </a:solidFill>
                <a:latin typeface="黑体" panose="02010609060101010101" pitchFamily="2" charset="-122"/>
                <a:ea typeface="黑体" panose="02010609060101010101" pitchFamily="2" charset="-122"/>
                <a:sym typeface="宋体" panose="02010600030101010101" pitchFamily="2" charset="-122"/>
              </a:rPr>
              <a:t>解：</a:t>
            </a:r>
            <a:r>
              <a:rPr lang="zh-CN" altLang="en-US" sz="2400" b="1" dirty="0">
                <a:latin typeface="+mn-lt"/>
                <a:ea typeface="仿宋" panose="02010609060101010101" pitchFamily="49" charset="-122"/>
                <a:sym typeface="宋体" panose="02010600030101010101" pitchFamily="2" charset="-122"/>
              </a:rPr>
              <a:t>∵ △</a:t>
            </a:r>
            <a:r>
              <a:rPr lang="en-US" altLang="zh-CN" sz="2400" b="1" i="1" dirty="0">
                <a:latin typeface="+mn-lt"/>
                <a:ea typeface="仿宋" panose="02010609060101010101" pitchFamily="49" charset="-122"/>
                <a:sym typeface="Calibri" panose="020F0502020204030204" pitchFamily="34" charset="0"/>
              </a:rPr>
              <a:t>EFG</a:t>
            </a:r>
            <a:r>
              <a:rPr lang="en-US" altLang="zh-CN" sz="2400" b="1" dirty="0">
                <a:latin typeface="+mn-lt"/>
                <a:ea typeface="仿宋" panose="02010609060101010101" pitchFamily="49" charset="-122"/>
                <a:sym typeface="Calibri" panose="020F0502020204030204" pitchFamily="34" charset="0"/>
              </a:rPr>
              <a:t>≌△</a:t>
            </a:r>
            <a:r>
              <a:rPr lang="en-US" altLang="zh-CN" sz="2400" b="1" i="1" dirty="0" smtClean="0">
                <a:latin typeface="+mn-lt"/>
                <a:ea typeface="仿宋" panose="02010609060101010101" pitchFamily="49" charset="-122"/>
                <a:sym typeface="Calibri" panose="020F0502020204030204" pitchFamily="34" charset="0"/>
              </a:rPr>
              <a:t>NMH</a:t>
            </a:r>
            <a:r>
              <a:rPr lang="zh-CN" altLang="en-US" sz="2400" b="1" dirty="0" smtClean="0">
                <a:latin typeface="+mn-lt"/>
                <a:ea typeface="仿宋" panose="02010609060101010101" pitchFamily="49" charset="-122"/>
                <a:sym typeface="宋体" panose="02010600030101010101" pitchFamily="2" charset="-122"/>
              </a:rPr>
              <a:t>，</a:t>
            </a:r>
            <a:r>
              <a:rPr lang="zh-CN" altLang="en-US" sz="2400" b="1" i="1" dirty="0" smtClean="0">
                <a:latin typeface="+mn-lt"/>
                <a:ea typeface="仿宋" panose="02010609060101010101" pitchFamily="49" charset="-122"/>
                <a:sym typeface="宋体" panose="02010600030101010101" pitchFamily="2" charset="-122"/>
              </a:rPr>
              <a:t>  </a:t>
            </a:r>
            <a:endParaRPr lang="zh-CN" altLang="en-US" sz="2400" b="1" i="1" dirty="0">
              <a:latin typeface="+mn-lt"/>
              <a:ea typeface="仿宋" panose="02010609060101010101" pitchFamily="49" charset="-122"/>
              <a:sym typeface="宋体" panose="02010600030101010101" pitchFamily="2" charset="-122"/>
            </a:endParaRPr>
          </a:p>
          <a:p>
            <a:pPr>
              <a:lnSpc>
                <a:spcPct val="125000"/>
              </a:lnSpc>
            </a:pPr>
            <a:r>
              <a:rPr lang="zh-CN" altLang="en-US" sz="2400" b="1" i="1" dirty="0">
                <a:latin typeface="+mn-lt"/>
                <a:ea typeface="仿宋" panose="02010609060101010101" pitchFamily="49" charset="-122"/>
                <a:sym typeface="宋体" panose="02010600030101010101" pitchFamily="2" charset="-122"/>
              </a:rPr>
              <a:t> </a:t>
            </a:r>
            <a:r>
              <a:rPr lang="zh-CN" altLang="en-US" sz="2400" b="1" i="1" dirty="0" smtClean="0">
                <a:latin typeface="+mn-lt"/>
                <a:ea typeface="仿宋" panose="02010609060101010101" pitchFamily="49" charset="-122"/>
                <a:sym typeface="宋体" panose="02010600030101010101" pitchFamily="2" charset="-122"/>
              </a:rPr>
              <a:t>       </a:t>
            </a:r>
            <a:r>
              <a:rPr lang="zh-CN" altLang="en-US" sz="2400" b="1" dirty="0" smtClean="0">
                <a:latin typeface="+mn-lt"/>
                <a:ea typeface="仿宋" panose="02010609060101010101" pitchFamily="49" charset="-122"/>
                <a:sym typeface="宋体" panose="02010600030101010101" pitchFamily="2" charset="-122"/>
              </a:rPr>
              <a:t>∴</a:t>
            </a:r>
            <a:r>
              <a:rPr lang="en-US" altLang="zh-CN" sz="2400" b="1" i="1" dirty="0" smtClean="0">
                <a:latin typeface="+mn-lt"/>
                <a:ea typeface="仿宋" panose="02010609060101010101" pitchFamily="49" charset="-122"/>
                <a:sym typeface="Calibri" panose="020F0502020204030204" pitchFamily="34" charset="0"/>
              </a:rPr>
              <a:t>NM=EF=</a:t>
            </a:r>
            <a:r>
              <a:rPr lang="en-US" altLang="zh-CN" sz="2400" b="1" dirty="0" smtClean="0">
                <a:latin typeface="+mn-lt"/>
                <a:ea typeface="仿宋" panose="02010609060101010101" pitchFamily="49" charset="-122"/>
                <a:sym typeface="Calibri" panose="020F0502020204030204" pitchFamily="34" charset="0"/>
              </a:rPr>
              <a:t>2.1cm</a:t>
            </a:r>
            <a:r>
              <a:rPr lang="zh-CN" altLang="en-US" sz="2400" b="1" dirty="0" smtClean="0">
                <a:latin typeface="+mn-lt"/>
                <a:ea typeface="仿宋" panose="02010609060101010101" pitchFamily="49" charset="-122"/>
                <a:sym typeface="宋体" panose="02010600030101010101" pitchFamily="2" charset="-122"/>
              </a:rPr>
              <a:t>，</a:t>
            </a:r>
            <a:endParaRPr lang="zh-CN" altLang="en-US" sz="2400" b="1" dirty="0">
              <a:latin typeface="+mn-lt"/>
              <a:ea typeface="仿宋" panose="02010609060101010101" pitchFamily="49" charset="-122"/>
              <a:sym typeface="宋体" panose="02010600030101010101" pitchFamily="2" charset="-122"/>
            </a:endParaRPr>
          </a:p>
          <a:p>
            <a:pPr>
              <a:lnSpc>
                <a:spcPct val="125000"/>
              </a:lnSpc>
            </a:pPr>
            <a:r>
              <a:rPr lang="zh-CN" altLang="en-US" sz="2400" b="1" i="1" dirty="0">
                <a:latin typeface="+mn-lt"/>
                <a:ea typeface="仿宋" panose="02010609060101010101" pitchFamily="49" charset="-122"/>
                <a:sym typeface="宋体" panose="02010600030101010101" pitchFamily="2" charset="-122"/>
              </a:rPr>
              <a:t>        </a:t>
            </a:r>
            <a:r>
              <a:rPr lang="zh-CN" altLang="en-US" sz="2400" b="1" i="1" dirty="0" smtClean="0">
                <a:latin typeface="+mn-lt"/>
                <a:ea typeface="仿宋" panose="02010609060101010101" pitchFamily="49" charset="-122"/>
                <a:sym typeface="宋体" panose="02010600030101010101" pitchFamily="2" charset="-122"/>
              </a:rPr>
              <a:t> </a:t>
            </a:r>
            <a:r>
              <a:rPr lang="en-US" altLang="zh-CN" sz="2400" b="1" i="1" dirty="0">
                <a:latin typeface="+mn-lt"/>
                <a:ea typeface="仿宋" panose="02010609060101010101" pitchFamily="49" charset="-122"/>
                <a:sym typeface="Calibri" panose="020F0502020204030204" pitchFamily="34" charset="0"/>
              </a:rPr>
              <a:t>EG=NH=</a:t>
            </a:r>
            <a:r>
              <a:rPr lang="en-US" altLang="zh-CN" sz="2400" b="1" dirty="0">
                <a:latin typeface="+mn-lt"/>
                <a:ea typeface="仿宋" panose="02010609060101010101" pitchFamily="49" charset="-122"/>
                <a:sym typeface="Calibri" panose="020F0502020204030204" pitchFamily="34" charset="0"/>
              </a:rPr>
              <a:t>3.3cm</a:t>
            </a:r>
            <a:r>
              <a:rPr lang="en-US" altLang="zh-CN" sz="2400" b="1" i="1" dirty="0">
                <a:latin typeface="+mn-lt"/>
                <a:ea typeface="仿宋" panose="02010609060101010101" pitchFamily="49" charset="-122"/>
                <a:sym typeface="Calibri" panose="020F0502020204030204" pitchFamily="34" charset="0"/>
              </a:rPr>
              <a:t>.</a:t>
            </a:r>
            <a:endParaRPr lang="en-US" altLang="zh-CN" sz="2400" b="1" i="1" dirty="0">
              <a:latin typeface="+mn-lt"/>
              <a:ea typeface="仿宋" panose="02010609060101010101" pitchFamily="49" charset="-122"/>
              <a:sym typeface="Calibri" panose="020F0502020204030204" pitchFamily="34" charset="0"/>
            </a:endParaRPr>
          </a:p>
          <a:p>
            <a:pPr>
              <a:lnSpc>
                <a:spcPct val="125000"/>
              </a:lnSpc>
            </a:pPr>
            <a:r>
              <a:rPr lang="en-US" altLang="zh-CN" sz="2400" b="1" i="1" dirty="0">
                <a:latin typeface="+mn-lt"/>
                <a:ea typeface="仿宋" panose="02010609060101010101" pitchFamily="49" charset="-122"/>
                <a:sym typeface="Calibri" panose="020F0502020204030204" pitchFamily="34" charset="0"/>
              </a:rPr>
              <a:t>       </a:t>
            </a:r>
            <a:r>
              <a:rPr lang="en-US" altLang="zh-CN" sz="2400" b="1" i="1" dirty="0" smtClean="0">
                <a:latin typeface="+mn-lt"/>
                <a:ea typeface="仿宋" panose="02010609060101010101" pitchFamily="49" charset="-122"/>
                <a:sym typeface="Calibri" panose="020F0502020204030204" pitchFamily="34" charset="0"/>
              </a:rPr>
              <a:t> </a:t>
            </a:r>
            <a:r>
              <a:rPr lang="en-US" altLang="zh-CN" sz="2400" b="1" dirty="0" smtClean="0">
                <a:latin typeface="+mn-lt"/>
                <a:ea typeface="仿宋" panose="02010609060101010101" pitchFamily="49" charset="-122"/>
                <a:sym typeface="Calibri" panose="020F0502020204030204" pitchFamily="34" charset="0"/>
              </a:rPr>
              <a:t>∴</a:t>
            </a:r>
            <a:r>
              <a:rPr lang="en-US" altLang="zh-CN" sz="2400" b="1" i="1" dirty="0">
                <a:solidFill>
                  <a:srgbClr val="FF0000"/>
                </a:solidFill>
                <a:latin typeface="+mn-lt"/>
                <a:ea typeface="仿宋" panose="02010609060101010101" pitchFamily="49" charset="-122"/>
                <a:sym typeface="Calibri" panose="020F0502020204030204" pitchFamily="34" charset="0"/>
              </a:rPr>
              <a:t>HG=EG –</a:t>
            </a:r>
            <a:r>
              <a:rPr lang="en-US" altLang="zh-CN" sz="2400" b="1" i="1" dirty="0" smtClean="0">
                <a:solidFill>
                  <a:srgbClr val="FF0000"/>
                </a:solidFill>
                <a:latin typeface="+mn-lt"/>
                <a:ea typeface="仿宋" panose="02010609060101010101" pitchFamily="49" charset="-122"/>
                <a:sym typeface="Calibri" panose="020F0502020204030204" pitchFamily="34" charset="0"/>
              </a:rPr>
              <a:t>EH=</a:t>
            </a:r>
            <a:r>
              <a:rPr lang="en-US" altLang="zh-CN" sz="2400" b="1" dirty="0" smtClean="0">
                <a:solidFill>
                  <a:srgbClr val="FF0000"/>
                </a:solidFill>
                <a:latin typeface="+mn-lt"/>
                <a:ea typeface="仿宋" panose="02010609060101010101" pitchFamily="49" charset="-122"/>
                <a:sym typeface="Calibri" panose="020F0502020204030204" pitchFamily="34" charset="0"/>
              </a:rPr>
              <a:t>3.3</a:t>
            </a:r>
            <a:r>
              <a:rPr lang="en-US" altLang="zh-CN" sz="2400" b="1" i="1" dirty="0">
                <a:solidFill>
                  <a:srgbClr val="FF0000"/>
                </a:solidFill>
                <a:ea typeface="仿宋" panose="02010609060101010101" pitchFamily="49" charset="-122"/>
                <a:sym typeface="Calibri" panose="020F0502020204030204" pitchFamily="34" charset="0"/>
              </a:rPr>
              <a:t> </a:t>
            </a:r>
            <a:r>
              <a:rPr lang="en-US" altLang="zh-CN" sz="2400" b="1" i="1" dirty="0">
                <a:solidFill>
                  <a:srgbClr val="FF0000"/>
                </a:solidFill>
                <a:latin typeface="+mn-lt"/>
                <a:ea typeface="仿宋" panose="02010609060101010101" pitchFamily="49" charset="-122"/>
                <a:sym typeface="Calibri" panose="020F0502020204030204" pitchFamily="34" charset="0"/>
              </a:rPr>
              <a:t>– </a:t>
            </a:r>
            <a:r>
              <a:rPr lang="en-US" altLang="zh-CN" sz="2400" b="1" dirty="0" smtClean="0">
                <a:solidFill>
                  <a:srgbClr val="FF0000"/>
                </a:solidFill>
                <a:latin typeface="+mn-lt"/>
                <a:ea typeface="仿宋" panose="02010609060101010101" pitchFamily="49" charset="-122"/>
                <a:sym typeface="Calibri" panose="020F0502020204030204" pitchFamily="34" charset="0"/>
              </a:rPr>
              <a:t>1.1</a:t>
            </a:r>
            <a:r>
              <a:rPr lang="en-US" altLang="zh-CN" sz="2400" b="1" i="1" dirty="0" smtClean="0">
                <a:solidFill>
                  <a:srgbClr val="FF0000"/>
                </a:solidFill>
                <a:latin typeface="+mn-lt"/>
                <a:ea typeface="仿宋" panose="02010609060101010101" pitchFamily="49" charset="-122"/>
                <a:sym typeface="Calibri" panose="020F0502020204030204" pitchFamily="34" charset="0"/>
              </a:rPr>
              <a:t>=</a:t>
            </a:r>
            <a:r>
              <a:rPr lang="en-US" altLang="zh-CN" sz="2400" b="1" dirty="0" smtClean="0">
                <a:solidFill>
                  <a:srgbClr val="FF0000"/>
                </a:solidFill>
                <a:latin typeface="+mn-lt"/>
                <a:ea typeface="仿宋" panose="02010609060101010101" pitchFamily="49" charset="-122"/>
                <a:sym typeface="Calibri" panose="020F0502020204030204" pitchFamily="34" charset="0"/>
              </a:rPr>
              <a:t>2.2</a:t>
            </a:r>
            <a:r>
              <a:rPr lang="zh-CN" altLang="en-US" sz="2400" b="1" dirty="0">
                <a:solidFill>
                  <a:srgbClr val="FF0000"/>
                </a:solidFill>
                <a:latin typeface="+mn-lt"/>
                <a:ea typeface="仿宋" panose="02010609060101010101" pitchFamily="49" charset="-122"/>
                <a:sym typeface="Calibri" panose="020F0502020204030204" pitchFamily="34" charset="0"/>
              </a:rPr>
              <a:t>（</a:t>
            </a:r>
            <a:r>
              <a:rPr lang="en-US" altLang="zh-CN" sz="2400" b="1" dirty="0">
                <a:solidFill>
                  <a:srgbClr val="FF0000"/>
                </a:solidFill>
                <a:latin typeface="+mn-lt"/>
                <a:ea typeface="仿宋" panose="02010609060101010101" pitchFamily="49" charset="-122"/>
                <a:sym typeface="Calibri" panose="020F0502020204030204" pitchFamily="34" charset="0"/>
              </a:rPr>
              <a:t>cm</a:t>
            </a:r>
            <a:r>
              <a:rPr lang="zh-CN" altLang="en-US" sz="2400" b="1" dirty="0">
                <a:solidFill>
                  <a:srgbClr val="FF0000"/>
                </a:solidFill>
                <a:latin typeface="+mn-lt"/>
                <a:ea typeface="仿宋" panose="02010609060101010101" pitchFamily="49" charset="-122"/>
                <a:sym typeface="Calibri" panose="020F0502020204030204" pitchFamily="34" charset="0"/>
              </a:rPr>
              <a:t>）</a:t>
            </a:r>
            <a:r>
              <a:rPr lang="en-US" altLang="zh-CN" sz="2400" b="1" i="1" dirty="0">
                <a:solidFill>
                  <a:srgbClr val="FF0000"/>
                </a:solidFill>
                <a:latin typeface="+mn-lt"/>
                <a:ea typeface="仿宋" panose="02010609060101010101" pitchFamily="49" charset="-122"/>
                <a:sym typeface="Calibri" panose="020F0502020204030204" pitchFamily="34" charset="0"/>
              </a:rPr>
              <a:t>.</a:t>
            </a:r>
            <a:endParaRPr lang="en-US" altLang="zh-CN" sz="2400" b="1" i="1" dirty="0">
              <a:solidFill>
                <a:srgbClr val="FF0000"/>
              </a:solidFill>
              <a:latin typeface="+mn-lt"/>
              <a:ea typeface="仿宋" panose="02010609060101010101" pitchFamily="49" charset="-122"/>
              <a:sym typeface="Calibri" panose="020F0502020204030204" pitchFamily="34" charset="0"/>
            </a:endParaRPr>
          </a:p>
        </p:txBody>
      </p:sp>
      <p:sp>
        <p:nvSpPr>
          <p:cNvPr id="12296" name="Text Box 9"/>
          <p:cNvSpPr>
            <a:spLocks noChangeArrowheads="1"/>
          </p:cNvSpPr>
          <p:nvPr/>
        </p:nvSpPr>
        <p:spPr bwMode="auto">
          <a:xfrm>
            <a:off x="1511023" y="3743244"/>
            <a:ext cx="3952875" cy="135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100" b="1" dirty="0">
                <a:solidFill>
                  <a:srgbClr val="0000FF"/>
                </a:solidFill>
                <a:latin typeface="黑体" panose="02010609060101010101" pitchFamily="2" charset="-122"/>
                <a:ea typeface="黑体" panose="02010609060101010101" pitchFamily="2" charset="-122"/>
                <a:sym typeface="宋体" panose="02010600030101010101" pitchFamily="2" charset="-122"/>
              </a:rPr>
              <a:t>解：结论</a:t>
            </a:r>
            <a:r>
              <a:rPr lang="zh-CN" altLang="en-US" sz="2100" b="1" dirty="0">
                <a:solidFill>
                  <a:srgbClr val="0000FF"/>
                </a:solidFill>
                <a:latin typeface="+mn-lt"/>
                <a:ea typeface="仿宋" panose="02010609060101010101" pitchFamily="49" charset="-122"/>
                <a:sym typeface="宋体" panose="02010600030101010101" pitchFamily="2" charset="-122"/>
              </a:rPr>
              <a:t>：</a:t>
            </a:r>
            <a:r>
              <a:rPr lang="en-US" altLang="zh-CN" sz="2100" b="1" i="1" dirty="0">
                <a:solidFill>
                  <a:srgbClr val="FF0000"/>
                </a:solidFill>
                <a:latin typeface="+mn-lt"/>
                <a:ea typeface="仿宋" panose="02010609060101010101" pitchFamily="49" charset="-122"/>
                <a:sym typeface="Calibri" panose="020F0502020204030204" pitchFamily="34" charset="0"/>
              </a:rPr>
              <a:t>EF∥NM</a:t>
            </a:r>
            <a:endParaRPr lang="en-US" altLang="zh-CN" sz="2100" b="1" i="1" dirty="0">
              <a:solidFill>
                <a:srgbClr val="FF0000"/>
              </a:solidFill>
              <a:latin typeface="+mn-lt"/>
              <a:ea typeface="仿宋" panose="02010609060101010101" pitchFamily="49" charset="-122"/>
              <a:sym typeface="Calibri" panose="020F0502020204030204" pitchFamily="34" charset="0"/>
            </a:endParaRPr>
          </a:p>
          <a:p>
            <a:pPr>
              <a:lnSpc>
                <a:spcPct val="130000"/>
              </a:lnSpc>
            </a:pPr>
            <a:r>
              <a:rPr lang="zh-CN" altLang="en-US" sz="2100" b="1" dirty="0">
                <a:solidFill>
                  <a:srgbClr val="0000FF"/>
                </a:solidFill>
                <a:latin typeface="黑体" panose="02010609060101010101" pitchFamily="2" charset="-122"/>
                <a:ea typeface="黑体" panose="02010609060101010101" pitchFamily="2" charset="-122"/>
                <a:sym typeface="宋体" panose="02010600030101010101" pitchFamily="2" charset="-122"/>
              </a:rPr>
              <a:t>证明</a:t>
            </a:r>
            <a:r>
              <a:rPr lang="zh-CN" altLang="en-US" sz="2100" b="1" dirty="0">
                <a:solidFill>
                  <a:srgbClr val="0000FF"/>
                </a:solidFill>
                <a:latin typeface="+mn-lt"/>
                <a:ea typeface="仿宋" panose="02010609060101010101" pitchFamily="49" charset="-122"/>
                <a:sym typeface="宋体" panose="02010600030101010101" pitchFamily="2" charset="-122"/>
              </a:rPr>
              <a:t>：</a:t>
            </a:r>
            <a:r>
              <a:rPr lang="zh-CN" altLang="en-US" sz="2100" b="1" i="1" dirty="0">
                <a:solidFill>
                  <a:srgbClr val="0000FF"/>
                </a:solidFill>
                <a:latin typeface="+mn-lt"/>
                <a:ea typeface="仿宋" panose="02010609060101010101" pitchFamily="49" charset="-122"/>
                <a:sym typeface="宋体" panose="02010600030101010101" pitchFamily="2" charset="-122"/>
              </a:rPr>
              <a:t> </a:t>
            </a:r>
            <a:r>
              <a:rPr lang="zh-CN" altLang="en-US" sz="2100" b="1" dirty="0">
                <a:latin typeface="+mn-lt"/>
                <a:ea typeface="仿宋" panose="02010609060101010101" pitchFamily="49" charset="-122"/>
                <a:sym typeface="宋体" panose="02010600030101010101" pitchFamily="2" charset="-122"/>
              </a:rPr>
              <a:t>∵ △</a:t>
            </a:r>
            <a:r>
              <a:rPr lang="en-US" altLang="zh-CN" sz="2100" b="1" i="1" dirty="0">
                <a:latin typeface="+mn-lt"/>
                <a:ea typeface="仿宋" panose="02010609060101010101" pitchFamily="49" charset="-122"/>
                <a:sym typeface="Calibri" panose="020F0502020204030204" pitchFamily="34" charset="0"/>
              </a:rPr>
              <a:t>EFG</a:t>
            </a:r>
            <a:r>
              <a:rPr lang="en-US" altLang="zh-CN" sz="2100" b="1" dirty="0">
                <a:latin typeface="+mn-lt"/>
                <a:ea typeface="仿宋" panose="02010609060101010101" pitchFamily="49" charset="-122"/>
                <a:sym typeface="Calibri" panose="020F0502020204030204" pitchFamily="34" charset="0"/>
              </a:rPr>
              <a:t>≌△</a:t>
            </a:r>
            <a:r>
              <a:rPr lang="en-US" altLang="zh-CN" sz="2100" b="1" i="1" dirty="0" smtClean="0">
                <a:latin typeface="+mn-lt"/>
                <a:ea typeface="仿宋" panose="02010609060101010101" pitchFamily="49" charset="-122"/>
                <a:sym typeface="Calibri" panose="020F0502020204030204" pitchFamily="34" charset="0"/>
              </a:rPr>
              <a:t>NMH</a:t>
            </a:r>
            <a:r>
              <a:rPr lang="zh-CN" altLang="en-US" sz="2100" b="1" dirty="0" smtClean="0">
                <a:latin typeface="+mn-lt"/>
                <a:ea typeface="仿宋" panose="02010609060101010101" pitchFamily="49" charset="-122"/>
                <a:sym typeface="宋体" panose="02010600030101010101" pitchFamily="2" charset="-122"/>
              </a:rPr>
              <a:t>，</a:t>
            </a:r>
            <a:endParaRPr lang="zh-CN" altLang="en-US" sz="2100" b="1" dirty="0">
              <a:latin typeface="+mn-lt"/>
              <a:ea typeface="仿宋" panose="02010609060101010101" pitchFamily="49" charset="-122"/>
              <a:sym typeface="宋体" panose="02010600030101010101" pitchFamily="2" charset="-122"/>
            </a:endParaRPr>
          </a:p>
          <a:p>
            <a:pPr>
              <a:lnSpc>
                <a:spcPct val="130000"/>
              </a:lnSpc>
            </a:pPr>
            <a:r>
              <a:rPr lang="zh-CN" altLang="en-US" sz="2100" b="1" dirty="0">
                <a:latin typeface="+mn-lt"/>
                <a:ea typeface="仿宋" panose="02010609060101010101" pitchFamily="49" charset="-122"/>
                <a:sym typeface="宋体" panose="02010600030101010101" pitchFamily="2" charset="-122"/>
              </a:rPr>
              <a:t>∴</a:t>
            </a:r>
            <a:r>
              <a:rPr lang="zh-CN" altLang="en-US" sz="2100" b="1" i="1" dirty="0">
                <a:latin typeface="+mn-lt"/>
                <a:ea typeface="仿宋" panose="02010609060101010101" pitchFamily="49" charset="-122"/>
                <a:sym typeface="宋体" panose="02010600030101010101" pitchFamily="2" charset="-122"/>
              </a:rPr>
              <a:t> ∠</a:t>
            </a:r>
            <a:r>
              <a:rPr lang="en-US" altLang="zh-CN" sz="2100" b="1" i="1" dirty="0">
                <a:latin typeface="+mn-lt"/>
                <a:ea typeface="仿宋" panose="02010609060101010101" pitchFamily="49" charset="-122"/>
                <a:sym typeface="Calibri" panose="020F0502020204030204" pitchFamily="34" charset="0"/>
              </a:rPr>
              <a:t>E=</a:t>
            </a:r>
            <a:r>
              <a:rPr lang="zh-CN" altLang="en-US" sz="2100" b="1" i="1" dirty="0">
                <a:latin typeface="+mn-lt"/>
                <a:ea typeface="仿宋" panose="02010609060101010101" pitchFamily="49" charset="-122"/>
                <a:sym typeface="宋体" panose="02010600030101010101" pitchFamily="2" charset="-122"/>
              </a:rPr>
              <a:t>∠</a:t>
            </a:r>
            <a:r>
              <a:rPr lang="en-US" altLang="zh-CN" sz="2100" b="1" i="1" dirty="0">
                <a:latin typeface="+mn-lt"/>
                <a:ea typeface="仿宋" panose="02010609060101010101" pitchFamily="49" charset="-122"/>
                <a:sym typeface="Calibri" panose="020F0502020204030204" pitchFamily="34" charset="0"/>
              </a:rPr>
              <a:t>N. </a:t>
            </a:r>
            <a:r>
              <a:rPr lang="zh-CN" altLang="en-US" sz="2100" b="1" dirty="0">
                <a:latin typeface="+mn-lt"/>
                <a:ea typeface="仿宋" panose="02010609060101010101" pitchFamily="49" charset="-122"/>
                <a:sym typeface="宋体" panose="02010600030101010101" pitchFamily="2" charset="-122"/>
              </a:rPr>
              <a:t>∴ </a:t>
            </a:r>
            <a:r>
              <a:rPr lang="en-US" altLang="zh-CN" sz="2100" b="1" i="1" dirty="0">
                <a:latin typeface="+mn-lt"/>
                <a:ea typeface="仿宋" panose="02010609060101010101" pitchFamily="49" charset="-122"/>
                <a:sym typeface="Calibri" panose="020F0502020204030204" pitchFamily="34" charset="0"/>
              </a:rPr>
              <a:t>EF∥NM</a:t>
            </a:r>
            <a:r>
              <a:rPr lang="en-US" altLang="zh-CN" sz="2100" b="1" dirty="0">
                <a:latin typeface="+mn-lt"/>
                <a:ea typeface="仿宋" panose="02010609060101010101" pitchFamily="49" charset="-122"/>
                <a:sym typeface="Calibri" panose="020F0502020204030204" pitchFamily="34" charset="0"/>
              </a:rPr>
              <a:t>.</a:t>
            </a:r>
            <a:endParaRPr lang="en-US" altLang="zh-CN" sz="2100" b="1" dirty="0">
              <a:latin typeface="+mn-lt"/>
              <a:ea typeface="仿宋" panose="02010609060101010101" pitchFamily="49" charset="-122"/>
              <a:sym typeface="Calibri" panose="020F0502020204030204" pitchFamily="34" charset="0"/>
            </a:endParaRPr>
          </a:p>
        </p:txBody>
      </p:sp>
      <p:grpSp>
        <p:nvGrpSpPr>
          <p:cNvPr id="2" name="组合 4"/>
          <p:cNvGrpSpPr/>
          <p:nvPr/>
        </p:nvGrpSpPr>
        <p:grpSpPr bwMode="auto">
          <a:xfrm>
            <a:off x="6029974" y="2762353"/>
            <a:ext cx="2846387" cy="1624013"/>
            <a:chOff x="6060" y="1896"/>
            <a:chExt cx="5977" cy="3408"/>
          </a:xfrm>
        </p:grpSpPr>
        <p:sp>
          <p:nvSpPr>
            <p:cNvPr id="108555" name="云形标注 2"/>
            <p:cNvSpPr>
              <a:spLocks noChangeArrowheads="1"/>
            </p:cNvSpPr>
            <p:nvPr/>
          </p:nvSpPr>
          <p:spPr bwMode="auto">
            <a:xfrm>
              <a:off x="6060" y="1896"/>
              <a:ext cx="5977" cy="3408"/>
            </a:xfrm>
            <a:prstGeom prst="cloudCallout">
              <a:avLst>
                <a:gd name="adj1" fmla="val -71241"/>
                <a:gd name="adj2" fmla="val 43755"/>
              </a:avLst>
            </a:prstGeom>
            <a:solidFill>
              <a:schemeClr val="accent2">
                <a:lumMod val="20000"/>
                <a:lumOff val="80000"/>
              </a:schemeClr>
            </a:solidFill>
            <a:ln w="9525">
              <a:solidFill>
                <a:schemeClr val="tx1"/>
              </a:solidFill>
              <a:round/>
            </a:ln>
          </p:spPr>
          <p:txBody>
            <a:bodyPr/>
            <a:lstStyle/>
            <a:p>
              <a:endParaRPr lang="zh-CN" altLang="en-US" sz="100"/>
            </a:p>
          </p:txBody>
        </p:sp>
        <p:sp>
          <p:nvSpPr>
            <p:cNvPr id="108556" name="Text Box 10"/>
            <p:cNvSpPr>
              <a:spLocks noChangeArrowheads="1"/>
            </p:cNvSpPr>
            <p:nvPr/>
          </p:nvSpPr>
          <p:spPr bwMode="auto">
            <a:xfrm>
              <a:off x="6772" y="2663"/>
              <a:ext cx="5265" cy="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30000"/>
                </a:lnSpc>
              </a:pPr>
              <a:r>
                <a:rPr lang="zh-CN" altLang="en-US" sz="2000" b="1" dirty="0">
                  <a:latin typeface="楷体" panose="02010609060101010101" pitchFamily="49" charset="-122"/>
                  <a:ea typeface="楷体" panose="02010609060101010101" pitchFamily="49" charset="-122"/>
                  <a:sym typeface="宋体" panose="02010600030101010101" pitchFamily="2" charset="-122"/>
                </a:rPr>
                <a:t>想一想：你还能得出</a:t>
              </a:r>
              <a:endParaRPr lang="zh-CN" altLang="en-US" sz="2000" b="1" dirty="0">
                <a:latin typeface="楷体" panose="02010609060101010101" pitchFamily="49" charset="-122"/>
                <a:ea typeface="楷体" panose="02010609060101010101" pitchFamily="49" charset="-122"/>
                <a:sym typeface="宋体" panose="02010600030101010101" pitchFamily="2" charset="-122"/>
              </a:endParaRPr>
            </a:p>
            <a:p>
              <a:pPr>
                <a:lnSpc>
                  <a:spcPct val="130000"/>
                </a:lnSpc>
              </a:pPr>
              <a:r>
                <a:rPr lang="zh-CN" altLang="en-US" sz="2000" b="1" dirty="0">
                  <a:latin typeface="楷体" panose="02010609060101010101" pitchFamily="49" charset="-122"/>
                  <a:ea typeface="楷体" panose="02010609060101010101" pitchFamily="49" charset="-122"/>
                  <a:sym typeface="宋体" panose="02010600030101010101" pitchFamily="2" charset="-122"/>
                </a:rPr>
                <a:t>其他结论吗？</a:t>
              </a:r>
              <a:endParaRPr lang="zh-CN" altLang="en-US" sz="2000" b="1" dirty="0">
                <a:latin typeface="楷体" panose="02010609060101010101" pitchFamily="49" charset="-122"/>
                <a:ea typeface="楷体" panose="02010609060101010101" pitchFamily="49" charset="-122"/>
                <a:sym typeface="宋体" panose="02010600030101010101" pitchFamily="2" charset="-122"/>
              </a:endParaRPr>
            </a:p>
          </p:txBody>
        </p:sp>
      </p:grpSp>
      <p:grpSp>
        <p:nvGrpSpPr>
          <p:cNvPr id="13" name="组合 2"/>
          <p:cNvGrpSpPr/>
          <p:nvPr/>
        </p:nvGrpSpPr>
        <p:grpSpPr bwMode="auto">
          <a:xfrm>
            <a:off x="-3350" y="-55999"/>
            <a:ext cx="2006600" cy="477837"/>
            <a:chOff x="123" y="40"/>
            <a:chExt cx="3160" cy="752"/>
          </a:xfrm>
        </p:grpSpPr>
        <p:cxnSp>
          <p:nvCxnSpPr>
            <p:cNvPr id="15"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6"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17"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1268"/>
                                        </p:tgtEl>
                                        <p:attrNameLst>
                                          <p:attrName>style.visibility</p:attrName>
                                        </p:attrNameLst>
                                      </p:cBhvr>
                                      <p:to>
                                        <p:strVal val="visible"/>
                                      </p:to>
                                    </p:set>
                                    <p:animEffect filter="dissolve">
                                      <p:cBhvr>
                                        <p:cTn id="7" dur="500"/>
                                        <p:tgtEl>
                                          <p:spTgt spid="1126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blinds(horizontal)">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blinds(horizontal)">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blinds(horizontal)">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2296">
                                            <p:txEl>
                                              <p:pRg st="0" end="0"/>
                                            </p:txEl>
                                          </p:spTgt>
                                        </p:tgtEl>
                                        <p:attrNameLst>
                                          <p:attrName>style.visibility</p:attrName>
                                        </p:attrNameLst>
                                      </p:cBhvr>
                                      <p:to>
                                        <p:strVal val="visible"/>
                                      </p:to>
                                    </p:set>
                                    <p:animEffect transition="in" filter="blinds(horizontal)">
                                      <p:cBhvr>
                                        <p:cTn id="32" dur="500"/>
                                        <p:tgtEl>
                                          <p:spTgt spid="1229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2296">
                                            <p:txEl>
                                              <p:pRg st="1" end="1"/>
                                            </p:txEl>
                                          </p:spTgt>
                                        </p:tgtEl>
                                        <p:attrNameLst>
                                          <p:attrName>style.visibility</p:attrName>
                                        </p:attrNameLst>
                                      </p:cBhvr>
                                      <p:to>
                                        <p:strVal val="visible"/>
                                      </p:to>
                                    </p:set>
                                    <p:animEffect transition="in" filter="blinds(horizontal)">
                                      <p:cBhvr>
                                        <p:cTn id="37" dur="500"/>
                                        <p:tgtEl>
                                          <p:spTgt spid="12296">
                                            <p:txEl>
                                              <p:pRg st="1" end="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2296">
                                            <p:txEl>
                                              <p:pRg st="2" end="2"/>
                                            </p:txEl>
                                          </p:spTgt>
                                        </p:tgtEl>
                                        <p:attrNameLst>
                                          <p:attrName>style.visibility</p:attrName>
                                        </p:attrNameLst>
                                      </p:cBhvr>
                                      <p:to>
                                        <p:strVal val="visible"/>
                                      </p:to>
                                    </p:set>
                                    <p:animEffect transition="in" filter="fade">
                                      <p:cBhvr>
                                        <p:cTn id="42" dur="1000"/>
                                        <p:tgtEl>
                                          <p:spTgt spid="12296">
                                            <p:txEl>
                                              <p:pRg st="2" end="2"/>
                                            </p:txEl>
                                          </p:spTgt>
                                        </p:tgtEl>
                                      </p:cBhvr>
                                    </p:animEffect>
                                    <p:anim calcmode="lin" valueType="num">
                                      <p:cBhvr>
                                        <p:cTn id="43" dur="1000" fill="hold"/>
                                        <p:tgtEl>
                                          <p:spTgt spid="12296">
                                            <p:txEl>
                                              <p:pRg st="2" end="2"/>
                                            </p:txEl>
                                          </p:spTgt>
                                        </p:tgtEl>
                                        <p:attrNameLst>
                                          <p:attrName>ppt_x</p:attrName>
                                        </p:attrNameLst>
                                      </p:cBhvr>
                                      <p:tavLst>
                                        <p:tav tm="0">
                                          <p:val>
                                            <p:strVal val="#ppt_x"/>
                                          </p:val>
                                        </p:tav>
                                        <p:tav tm="100000">
                                          <p:val>
                                            <p:strVal val="#ppt_x"/>
                                          </p:val>
                                        </p:tav>
                                      </p:tavLst>
                                    </p:anim>
                                    <p:anim calcmode="lin" valueType="num">
                                      <p:cBhvr>
                                        <p:cTn id="44" dur="1000" fill="hold"/>
                                        <p:tgtEl>
                                          <p:spTgt spid="1229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down)">
                                      <p:cBhvr>
                                        <p:cTn id="49" dur="290">
                                          <p:stCondLst>
                                            <p:cond delay="0"/>
                                          </p:stCondLst>
                                        </p:cTn>
                                        <p:tgtEl>
                                          <p:spTgt spid="2"/>
                                        </p:tgtEl>
                                      </p:cBhvr>
                                    </p:animEffect>
                                    <p:anim calcmode="lin" valueType="num">
                                      <p:cBhvr>
                                        <p:cTn id="50" dur="911"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51" dur="332"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52" dur="332" tmFilter="0, 0; 0.125,0.2665; 0.25,0.4; 0.375,0.465; 0.5,0.5;  0.625,0.535; 0.75,0.6; 0.875,0.7335; 1,1">
                                          <p:stCondLst>
                                            <p:cond delay="332"/>
                                          </p:stCondLst>
                                        </p:cTn>
                                        <p:tgtEl>
                                          <p:spTgt spid="2"/>
                                        </p:tgtEl>
                                        <p:attrNameLst>
                                          <p:attrName>ppt_y</p:attrName>
                                        </p:attrNameLst>
                                      </p:cBhvr>
                                      <p:tavLst>
                                        <p:tav tm="0" fmla="#ppt_y-sin(pi*$)/9">
                                          <p:val>
                                            <p:fltVal val="0"/>
                                          </p:val>
                                        </p:tav>
                                        <p:tav tm="100000">
                                          <p:val>
                                            <p:fltVal val="1"/>
                                          </p:val>
                                        </p:tav>
                                      </p:tavLst>
                                    </p:anim>
                                    <p:anim calcmode="lin" valueType="num">
                                      <p:cBhvr>
                                        <p:cTn id="53" dur="166" tmFilter="0, 0; 0.125,0.2665; 0.25,0.4; 0.375,0.465; 0.5,0.5;  0.625,0.535; 0.75,0.6; 0.875,0.7335; 1,1">
                                          <p:stCondLst>
                                            <p:cond delay="662"/>
                                          </p:stCondLst>
                                        </p:cTn>
                                        <p:tgtEl>
                                          <p:spTgt spid="2"/>
                                        </p:tgtEl>
                                        <p:attrNameLst>
                                          <p:attrName>ppt_y</p:attrName>
                                        </p:attrNameLst>
                                      </p:cBhvr>
                                      <p:tavLst>
                                        <p:tav tm="0" fmla="#ppt_y-sin(pi*$)/27">
                                          <p:val>
                                            <p:fltVal val="0"/>
                                          </p:val>
                                        </p:tav>
                                        <p:tav tm="100000">
                                          <p:val>
                                            <p:fltVal val="1"/>
                                          </p:val>
                                        </p:tav>
                                      </p:tavLst>
                                    </p:anim>
                                    <p:anim calcmode="lin" valueType="num">
                                      <p:cBhvr>
                                        <p:cTn id="54" dur="82" tmFilter="0, 0; 0.125,0.2665; 0.25,0.4; 0.375,0.465; 0.5,0.5;  0.625,0.535; 0.75,0.6; 0.875,0.7335; 1,1">
                                          <p:stCondLst>
                                            <p:cond delay="828"/>
                                          </p:stCondLst>
                                        </p:cTn>
                                        <p:tgtEl>
                                          <p:spTgt spid="2"/>
                                        </p:tgtEl>
                                        <p:attrNameLst>
                                          <p:attrName>ppt_y</p:attrName>
                                        </p:attrNameLst>
                                      </p:cBhvr>
                                      <p:tavLst>
                                        <p:tav tm="0" fmla="#ppt_y-sin(pi*$)/81">
                                          <p:val>
                                            <p:fltVal val="0"/>
                                          </p:val>
                                        </p:tav>
                                        <p:tav tm="100000">
                                          <p:val>
                                            <p:fltVal val="1"/>
                                          </p:val>
                                        </p:tav>
                                      </p:tavLst>
                                    </p:anim>
                                    <p:animScale>
                                      <p:cBhvr>
                                        <p:cTn id="55" dur="13">
                                          <p:stCondLst>
                                            <p:cond delay="325"/>
                                          </p:stCondLst>
                                        </p:cTn>
                                        <p:tgtEl>
                                          <p:spTgt spid="2"/>
                                        </p:tgtEl>
                                      </p:cBhvr>
                                      <p:to x="100000" y="60000"/>
                                    </p:animScale>
                                    <p:animScale>
                                      <p:cBhvr>
                                        <p:cTn id="56" dur="83" decel="50000">
                                          <p:stCondLst>
                                            <p:cond delay="338"/>
                                          </p:stCondLst>
                                        </p:cTn>
                                        <p:tgtEl>
                                          <p:spTgt spid="2"/>
                                        </p:tgtEl>
                                      </p:cBhvr>
                                      <p:to x="100000" y="100000"/>
                                    </p:animScale>
                                    <p:animScale>
                                      <p:cBhvr>
                                        <p:cTn id="57" dur="13">
                                          <p:stCondLst>
                                            <p:cond delay="656"/>
                                          </p:stCondLst>
                                        </p:cTn>
                                        <p:tgtEl>
                                          <p:spTgt spid="2"/>
                                        </p:tgtEl>
                                      </p:cBhvr>
                                      <p:to x="100000" y="80000"/>
                                    </p:animScale>
                                    <p:animScale>
                                      <p:cBhvr>
                                        <p:cTn id="58" dur="83" decel="50000">
                                          <p:stCondLst>
                                            <p:cond delay="669"/>
                                          </p:stCondLst>
                                        </p:cTn>
                                        <p:tgtEl>
                                          <p:spTgt spid="2"/>
                                        </p:tgtEl>
                                      </p:cBhvr>
                                      <p:to x="100000" y="100000"/>
                                    </p:animScale>
                                    <p:animScale>
                                      <p:cBhvr>
                                        <p:cTn id="59" dur="13">
                                          <p:stCondLst>
                                            <p:cond delay="821"/>
                                          </p:stCondLst>
                                        </p:cTn>
                                        <p:tgtEl>
                                          <p:spTgt spid="2"/>
                                        </p:tgtEl>
                                      </p:cBhvr>
                                      <p:to x="100000" y="90000"/>
                                    </p:animScale>
                                    <p:animScale>
                                      <p:cBhvr>
                                        <p:cTn id="60" dur="83" decel="50000">
                                          <p:stCondLst>
                                            <p:cond delay="834"/>
                                          </p:stCondLst>
                                        </p:cTn>
                                        <p:tgtEl>
                                          <p:spTgt spid="2"/>
                                        </p:tgtEl>
                                      </p:cBhvr>
                                      <p:to x="100000" y="100000"/>
                                    </p:animScale>
                                    <p:animScale>
                                      <p:cBhvr>
                                        <p:cTn id="61" dur="13">
                                          <p:stCondLst>
                                            <p:cond delay="904"/>
                                          </p:stCondLst>
                                        </p:cTn>
                                        <p:tgtEl>
                                          <p:spTgt spid="2"/>
                                        </p:tgtEl>
                                      </p:cBhvr>
                                      <p:to x="100000" y="95000"/>
                                    </p:animScale>
                                    <p:animScale>
                                      <p:cBhvr>
                                        <p:cTn id="62" dur="83" decel="50000">
                                          <p:stCondLst>
                                            <p:cond delay="917"/>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570" name="Rectangle 4"/>
          <p:cNvSpPr>
            <a:spLocks noChangeArrowheads="1"/>
          </p:cNvSpPr>
          <p:nvPr/>
        </p:nvSpPr>
        <p:spPr bwMode="auto">
          <a:xfrm>
            <a:off x="747942" y="743358"/>
            <a:ext cx="8105775" cy="371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ct val="20000"/>
              </a:spcBef>
            </a:pPr>
            <a:r>
              <a:rPr lang="zh-CN" altLang="en-US" sz="2400" b="1" dirty="0" smtClean="0">
                <a:latin typeface="+mn-lt"/>
                <a:ea typeface="楷体" panose="02010609060101010101" pitchFamily="49" charset="-122"/>
              </a:rPr>
              <a:t>如图，△</a:t>
            </a:r>
            <a:r>
              <a:rPr lang="en-US" altLang="zh-CN" sz="2400" b="1" i="1" dirty="0">
                <a:latin typeface="+mn-lt"/>
                <a:ea typeface="楷体" panose="02010609060101010101" pitchFamily="49" charset="-122"/>
              </a:rPr>
              <a:t>ABC ≌</a:t>
            </a:r>
            <a:r>
              <a:rPr lang="en-US" altLang="zh-CN" sz="2400" b="1" dirty="0">
                <a:latin typeface="+mn-lt"/>
                <a:ea typeface="楷体" panose="02010609060101010101" pitchFamily="49" charset="-122"/>
              </a:rPr>
              <a:t>△</a:t>
            </a:r>
            <a:r>
              <a:rPr lang="en-US" altLang="zh-CN" sz="2400" b="1" i="1" dirty="0" smtClean="0">
                <a:latin typeface="+mn-lt"/>
                <a:ea typeface="楷体" panose="02010609060101010101" pitchFamily="49" charset="-122"/>
              </a:rPr>
              <a:t>CDA</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AB </a:t>
            </a:r>
            <a:r>
              <a:rPr lang="zh-CN" altLang="en-US" sz="2400" b="1" dirty="0">
                <a:latin typeface="+mn-lt"/>
                <a:ea typeface="楷体" panose="02010609060101010101" pitchFamily="49" charset="-122"/>
              </a:rPr>
              <a:t>与</a:t>
            </a:r>
            <a:r>
              <a:rPr lang="en-US" altLang="zh-CN" sz="2400" b="1" i="1" dirty="0" smtClean="0">
                <a:latin typeface="+mn-lt"/>
                <a:ea typeface="楷体" panose="02010609060101010101" pitchFamily="49" charset="-122"/>
              </a:rPr>
              <a:t>CD</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BC </a:t>
            </a:r>
            <a:r>
              <a:rPr lang="zh-CN" altLang="en-US" sz="2400" b="1" dirty="0">
                <a:latin typeface="+mn-lt"/>
                <a:ea typeface="楷体" panose="02010609060101010101" pitchFamily="49" charset="-122"/>
              </a:rPr>
              <a:t>与</a:t>
            </a:r>
            <a:r>
              <a:rPr lang="en-US" altLang="zh-CN" sz="2400" b="1" i="1" dirty="0">
                <a:latin typeface="+mn-lt"/>
                <a:ea typeface="楷体" panose="02010609060101010101" pitchFamily="49" charset="-122"/>
              </a:rPr>
              <a:t>DA </a:t>
            </a:r>
            <a:r>
              <a:rPr lang="zh-CN" altLang="en-US" sz="2400" b="1" dirty="0">
                <a:latin typeface="+mn-lt"/>
                <a:ea typeface="楷体" panose="02010609060101010101" pitchFamily="49" charset="-122"/>
              </a:rPr>
              <a:t>是对应</a:t>
            </a:r>
            <a:r>
              <a:rPr lang="zh-CN" altLang="en-US" sz="2400" b="1" dirty="0" smtClean="0">
                <a:latin typeface="+mn-lt"/>
                <a:ea typeface="楷体" panose="02010609060101010101" pitchFamily="49" charset="-122"/>
              </a:rPr>
              <a:t>边，则</a:t>
            </a:r>
            <a:r>
              <a:rPr lang="zh-CN" altLang="en-US" sz="2400" b="1" dirty="0">
                <a:latin typeface="+mn-lt"/>
                <a:ea typeface="楷体" panose="02010609060101010101" pitchFamily="49" charset="-122"/>
              </a:rPr>
              <a:t>下列结论错误的是（ </a:t>
            </a:r>
            <a:r>
              <a:rPr lang="zh-CN" altLang="en-US" sz="2400" b="1" i="1" dirty="0">
                <a:latin typeface="+mn-lt"/>
                <a:ea typeface="楷体" panose="02010609060101010101" pitchFamily="49" charset="-122"/>
              </a:rPr>
              <a:t>     </a:t>
            </a:r>
            <a:r>
              <a:rPr lang="zh-CN" altLang="en-US" sz="2400" b="1" dirty="0">
                <a:latin typeface="+mn-lt"/>
                <a:ea typeface="楷体" panose="02010609060101010101" pitchFamily="49" charset="-122"/>
              </a:rPr>
              <a:t> ）．  </a:t>
            </a:r>
            <a:endParaRPr lang="zh-CN" altLang="en-US" sz="2400" b="1" dirty="0">
              <a:latin typeface="+mn-lt"/>
              <a:ea typeface="楷体" panose="02010609060101010101" pitchFamily="49" charset="-122"/>
            </a:endParaRPr>
          </a:p>
          <a:p>
            <a:pPr>
              <a:lnSpc>
                <a:spcPct val="150000"/>
              </a:lnSpc>
              <a:spcBef>
                <a:spcPct val="20000"/>
              </a:spcBef>
            </a:pPr>
            <a:r>
              <a:rPr lang="zh-CN" altLang="en-US" sz="2400" b="1" dirty="0">
                <a:latin typeface="+mn-lt"/>
              </a:rPr>
              <a:t>   </a:t>
            </a:r>
            <a:r>
              <a:rPr lang="en-US" altLang="zh-CN" sz="2400" b="1" dirty="0" smtClean="0">
                <a:latin typeface="+mn-lt"/>
                <a:ea typeface="楷体" panose="02010609060101010101" pitchFamily="49" charset="-122"/>
              </a:rPr>
              <a:t>A. </a:t>
            </a:r>
            <a:r>
              <a:rPr lang="zh-CN" altLang="zh-CN" sz="2400" b="1" i="1" dirty="0" smtClean="0">
                <a:latin typeface="+mn-lt"/>
                <a:ea typeface="楷体" panose="02010609060101010101" pitchFamily="49" charset="-122"/>
              </a:rPr>
              <a:t>∠</a:t>
            </a:r>
            <a:r>
              <a:rPr lang="zh-CN" altLang="en-US" sz="2400" b="1" i="1" dirty="0" smtClean="0">
                <a:latin typeface="+mn-lt"/>
                <a:ea typeface="楷体" panose="02010609060101010101" pitchFamily="49" charset="-122"/>
              </a:rPr>
              <a:t> </a:t>
            </a:r>
            <a:r>
              <a:rPr lang="zh-CN" altLang="zh-CN" sz="2400" b="1" i="1" dirty="0">
                <a:latin typeface="+mn-lt"/>
                <a:ea typeface="楷体" panose="02010609060101010101" pitchFamily="49" charset="-122"/>
              </a:rPr>
              <a:t>BAC</a:t>
            </a:r>
            <a:r>
              <a:rPr lang="zh-CN" altLang="en-US" sz="2400" b="1" i="1" dirty="0">
                <a:latin typeface="+mn-lt"/>
                <a:ea typeface="楷体" panose="02010609060101010101" pitchFamily="49" charset="-122"/>
              </a:rPr>
              <a:t> </a:t>
            </a:r>
            <a:r>
              <a:rPr lang="zh-CN" altLang="zh-CN" sz="2400" b="1" i="1" dirty="0">
                <a:latin typeface="+mn-lt"/>
                <a:ea typeface="楷体" panose="02010609060101010101" pitchFamily="49" charset="-122"/>
              </a:rPr>
              <a:t>=∠</a:t>
            </a:r>
            <a:r>
              <a:rPr lang="zh-CN" altLang="en-US" sz="2400" b="1" i="1" dirty="0">
                <a:latin typeface="+mn-lt"/>
                <a:ea typeface="楷体" panose="02010609060101010101" pitchFamily="49" charset="-122"/>
              </a:rPr>
              <a:t> </a:t>
            </a:r>
            <a:r>
              <a:rPr lang="zh-CN" altLang="zh-CN" sz="2400" b="1" i="1" dirty="0">
                <a:latin typeface="+mn-lt"/>
                <a:ea typeface="楷体" panose="02010609060101010101" pitchFamily="49" charset="-122"/>
              </a:rPr>
              <a:t>DCA</a:t>
            </a:r>
            <a:r>
              <a:rPr lang="zh-CN" altLang="en-US" sz="2400" b="1" i="1" dirty="0">
                <a:latin typeface="+mn-lt"/>
                <a:ea typeface="楷体" panose="02010609060101010101" pitchFamily="49" charset="-122"/>
              </a:rPr>
              <a:t> </a:t>
            </a:r>
            <a:r>
              <a:rPr lang="zh-CN" altLang="en-US" sz="2400" b="1" dirty="0">
                <a:latin typeface="+mn-lt"/>
                <a:ea typeface="楷体" panose="02010609060101010101" pitchFamily="49" charset="-122"/>
              </a:rPr>
              <a:t>；</a:t>
            </a:r>
            <a:endParaRPr lang="en-US" altLang="zh-CN" sz="2400" b="1" dirty="0">
              <a:latin typeface="+mn-lt"/>
              <a:ea typeface="楷体" panose="02010609060101010101" pitchFamily="49" charset="-122"/>
            </a:endParaRPr>
          </a:p>
          <a:p>
            <a:pPr>
              <a:lnSpc>
                <a:spcPct val="150000"/>
              </a:lnSpc>
              <a:spcBef>
                <a:spcPct val="20000"/>
              </a:spcBef>
            </a:pPr>
            <a:r>
              <a:rPr lang="zh-CN" altLang="en-US" sz="2400" b="1" dirty="0">
                <a:latin typeface="+mn-lt"/>
                <a:ea typeface="楷体" panose="02010609060101010101" pitchFamily="49" charset="-122"/>
              </a:rPr>
              <a:t>   </a:t>
            </a:r>
            <a:r>
              <a:rPr lang="en-US" altLang="zh-CN" sz="2400" b="1" dirty="0" smtClean="0">
                <a:latin typeface="+mn-lt"/>
                <a:ea typeface="楷体" panose="02010609060101010101" pitchFamily="49" charset="-122"/>
              </a:rPr>
              <a:t>B. </a:t>
            </a:r>
            <a:r>
              <a:rPr lang="en-US" altLang="zh-CN" sz="2400" b="1" i="1" dirty="0" smtClean="0">
                <a:latin typeface="+mn-lt"/>
                <a:ea typeface="楷体" panose="02010609060101010101" pitchFamily="49" charset="-122"/>
              </a:rPr>
              <a:t>AB</a:t>
            </a:r>
            <a:r>
              <a:rPr lang="zh-CN" altLang="en-US" sz="2400" b="1" i="1" dirty="0">
                <a:latin typeface="+mn-lt"/>
                <a:ea typeface="楷体" panose="02010609060101010101" pitchFamily="49" charset="-122"/>
              </a:rPr>
              <a:t>∥</a:t>
            </a:r>
            <a:r>
              <a:rPr lang="en-US" altLang="zh-CN" sz="2400" b="1" i="1" dirty="0">
                <a:latin typeface="+mn-lt"/>
                <a:ea typeface="楷体" panose="02010609060101010101" pitchFamily="49" charset="-122"/>
              </a:rPr>
              <a:t>DC </a:t>
            </a:r>
            <a:r>
              <a:rPr lang="zh-CN" altLang="en-US" sz="2400" b="1" dirty="0">
                <a:latin typeface="+mn-lt"/>
                <a:ea typeface="楷体" panose="02010609060101010101" pitchFamily="49" charset="-122"/>
              </a:rPr>
              <a:t>；</a:t>
            </a:r>
            <a:r>
              <a:rPr lang="zh-CN" altLang="en-US" sz="2400" b="1" i="1" dirty="0">
                <a:latin typeface="+mn-lt"/>
                <a:ea typeface="楷体" panose="02010609060101010101" pitchFamily="49" charset="-122"/>
              </a:rPr>
              <a:t> </a:t>
            </a:r>
            <a:endParaRPr lang="zh-CN" altLang="en-US" sz="2400" b="1" i="1" dirty="0">
              <a:latin typeface="+mn-lt"/>
              <a:ea typeface="楷体" panose="02010609060101010101" pitchFamily="49" charset="-122"/>
            </a:endParaRPr>
          </a:p>
          <a:p>
            <a:pPr>
              <a:lnSpc>
                <a:spcPct val="150000"/>
              </a:lnSpc>
              <a:spcBef>
                <a:spcPct val="20000"/>
              </a:spcBef>
            </a:pPr>
            <a:r>
              <a:rPr lang="zh-CN" altLang="en-US" sz="2400" b="1" dirty="0">
                <a:latin typeface="+mn-lt"/>
                <a:ea typeface="楷体" panose="02010609060101010101" pitchFamily="49" charset="-122"/>
              </a:rPr>
              <a:t> </a:t>
            </a: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C.</a:t>
            </a:r>
            <a:r>
              <a:rPr lang="en-US" altLang="zh-CN" sz="2400" b="1" i="1" dirty="0" smtClean="0">
                <a:latin typeface="+mn-lt"/>
                <a:ea typeface="楷体" panose="02010609060101010101" pitchFamily="49" charset="-122"/>
              </a:rPr>
              <a:t>∠ </a:t>
            </a:r>
            <a:r>
              <a:rPr lang="en-US" altLang="zh-CN" sz="2400" b="1" i="1" dirty="0">
                <a:latin typeface="+mn-lt"/>
                <a:ea typeface="楷体" panose="02010609060101010101" pitchFamily="49" charset="-122"/>
              </a:rPr>
              <a:t>BCA =∠ DCA </a:t>
            </a:r>
            <a:r>
              <a:rPr lang="zh-CN" altLang="en-US" sz="2400" b="1" dirty="0">
                <a:latin typeface="+mn-lt"/>
                <a:ea typeface="楷体" panose="02010609060101010101" pitchFamily="49" charset="-122"/>
              </a:rPr>
              <a:t>；</a:t>
            </a:r>
            <a:endParaRPr lang="en-US" altLang="zh-CN" sz="2400" b="1" dirty="0">
              <a:latin typeface="+mn-lt"/>
              <a:ea typeface="楷体" panose="02010609060101010101" pitchFamily="49" charset="-122"/>
            </a:endParaRPr>
          </a:p>
          <a:p>
            <a:pPr>
              <a:lnSpc>
                <a:spcPct val="150000"/>
              </a:lnSpc>
              <a:spcBef>
                <a:spcPct val="20000"/>
              </a:spcBef>
            </a:pPr>
            <a:r>
              <a:rPr lang="zh-CN" altLang="en-US" sz="2400" b="1" dirty="0">
                <a:latin typeface="+mn-lt"/>
                <a:ea typeface="楷体" panose="02010609060101010101" pitchFamily="49" charset="-122"/>
              </a:rPr>
              <a:t>   </a:t>
            </a:r>
            <a:r>
              <a:rPr lang="en-US" altLang="zh-CN" sz="2400" b="1" dirty="0" smtClean="0">
                <a:latin typeface="+mn-lt"/>
                <a:ea typeface="楷体" panose="02010609060101010101" pitchFamily="49" charset="-122"/>
              </a:rPr>
              <a:t>D. </a:t>
            </a:r>
            <a:r>
              <a:rPr lang="pt-BR" altLang="zh-CN" sz="2400" b="1" i="1" dirty="0" smtClean="0">
                <a:latin typeface="+mn-lt"/>
                <a:ea typeface="楷体" panose="02010609060101010101" pitchFamily="49" charset="-122"/>
              </a:rPr>
              <a:t>BC</a:t>
            </a:r>
            <a:r>
              <a:rPr lang="zh-CN" altLang="en-US" sz="2400" b="1" dirty="0">
                <a:latin typeface="+mn-lt"/>
                <a:ea typeface="楷体" panose="02010609060101010101" pitchFamily="49" charset="-122"/>
              </a:rPr>
              <a:t>∥</a:t>
            </a:r>
            <a:r>
              <a:rPr lang="pt-BR" altLang="zh-CN" sz="2400" b="1" i="1" dirty="0">
                <a:latin typeface="+mn-lt"/>
                <a:ea typeface="楷体" panose="02010609060101010101" pitchFamily="49" charset="-122"/>
              </a:rPr>
              <a:t>DA</a:t>
            </a:r>
            <a:r>
              <a:rPr lang="pt-BR" altLang="zh-CN" sz="2400" b="1" dirty="0">
                <a:latin typeface="+mn-lt"/>
                <a:ea typeface="楷体" panose="02010609060101010101" pitchFamily="49" charset="-122"/>
              </a:rPr>
              <a:t> </a:t>
            </a:r>
            <a:r>
              <a:rPr lang="zh-CN" altLang="en-US" sz="2400" b="1" dirty="0">
                <a:latin typeface="+mn-lt"/>
                <a:ea typeface="楷体" panose="02010609060101010101" pitchFamily="49" charset="-122"/>
              </a:rPr>
              <a:t>．</a:t>
            </a:r>
            <a:endParaRPr lang="en-US" altLang="zh-CN" sz="2400" b="1" dirty="0">
              <a:latin typeface="+mn-lt"/>
              <a:ea typeface="楷体" panose="02010609060101010101" pitchFamily="49" charset="-122"/>
            </a:endParaRPr>
          </a:p>
        </p:txBody>
      </p:sp>
      <p:sp>
        <p:nvSpPr>
          <p:cNvPr id="3" name="内容占位符 2"/>
          <p:cNvSpPr>
            <a:spLocks noChangeArrowheads="1"/>
          </p:cNvSpPr>
          <p:nvPr/>
        </p:nvSpPr>
        <p:spPr bwMode="auto">
          <a:xfrm>
            <a:off x="3966766" y="1384904"/>
            <a:ext cx="855663"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2400" b="1" dirty="0">
                <a:solidFill>
                  <a:srgbClr val="FF0000"/>
                </a:solidFill>
                <a:latin typeface="+mn-lt"/>
                <a:ea typeface="微软雅黑" panose="020B0503020204020204" pitchFamily="34" charset="-122"/>
              </a:rPr>
              <a:t>C</a:t>
            </a:r>
            <a:endParaRPr lang="en-US" altLang="zh-CN" sz="2400" b="1" dirty="0">
              <a:solidFill>
                <a:srgbClr val="FF0000"/>
              </a:solidFill>
              <a:latin typeface="+mn-lt"/>
              <a:ea typeface="微软雅黑" panose="020B0503020204020204" pitchFamily="34" charset="-122"/>
            </a:endParaRPr>
          </a:p>
        </p:txBody>
      </p:sp>
      <p:grpSp>
        <p:nvGrpSpPr>
          <p:cNvPr id="109572" name="Group 26"/>
          <p:cNvGrpSpPr/>
          <p:nvPr/>
        </p:nvGrpSpPr>
        <p:grpSpPr bwMode="auto">
          <a:xfrm>
            <a:off x="5434013" y="1403350"/>
            <a:ext cx="3327400" cy="3377558"/>
            <a:chOff x="3080" y="1615"/>
            <a:chExt cx="2456" cy="2493"/>
          </a:xfrm>
        </p:grpSpPr>
        <p:sp>
          <p:nvSpPr>
            <p:cNvPr id="109577" name="Line 10"/>
            <p:cNvSpPr>
              <a:spLocks noChangeShapeType="1"/>
            </p:cNvSpPr>
            <p:nvPr/>
          </p:nvSpPr>
          <p:spPr bwMode="auto">
            <a:xfrm flipV="1">
              <a:off x="3422" y="1974"/>
              <a:ext cx="1774" cy="1866"/>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sz="2400" b="1">
                <a:latin typeface="+mn-lt"/>
              </a:endParaRPr>
            </a:p>
          </p:txBody>
        </p:sp>
        <p:sp>
          <p:nvSpPr>
            <p:cNvPr id="109578" name="Rectangle 15"/>
            <p:cNvSpPr>
              <a:spLocks noChangeArrowheads="1"/>
            </p:cNvSpPr>
            <p:nvPr/>
          </p:nvSpPr>
          <p:spPr bwMode="auto">
            <a:xfrm>
              <a:off x="5129" y="1615"/>
              <a:ext cx="38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zh-CN" sz="2400" b="1" i="1">
                  <a:latin typeface="+mn-lt"/>
                  <a:ea typeface="微软雅黑" panose="020B0503020204020204" pitchFamily="34" charset="-122"/>
                </a:rPr>
                <a:t>A</a:t>
              </a:r>
              <a:endParaRPr lang="zh-CN" altLang="en-US" sz="2400" b="1" i="1">
                <a:latin typeface="+mn-lt"/>
                <a:ea typeface="微软雅黑" panose="020B0503020204020204" pitchFamily="34" charset="-122"/>
              </a:endParaRPr>
            </a:p>
          </p:txBody>
        </p:sp>
        <p:sp>
          <p:nvSpPr>
            <p:cNvPr id="109579" name="Rectangle 16"/>
            <p:cNvSpPr>
              <a:spLocks noChangeArrowheads="1"/>
            </p:cNvSpPr>
            <p:nvPr/>
          </p:nvSpPr>
          <p:spPr bwMode="auto">
            <a:xfrm>
              <a:off x="3287" y="2531"/>
              <a:ext cx="38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i="1">
                  <a:latin typeface="+mn-lt"/>
                  <a:ea typeface="微软雅黑" panose="020B0503020204020204" pitchFamily="34" charset="-122"/>
                </a:rPr>
                <a:t>B</a:t>
              </a:r>
              <a:endParaRPr lang="en-US" altLang="zh-CN" sz="2400" b="1" i="1">
                <a:latin typeface="+mn-lt"/>
                <a:ea typeface="微软雅黑" panose="020B0503020204020204" pitchFamily="34" charset="-122"/>
              </a:endParaRPr>
            </a:p>
          </p:txBody>
        </p:sp>
        <p:sp>
          <p:nvSpPr>
            <p:cNvPr id="109580" name="Rectangle 17"/>
            <p:cNvSpPr>
              <a:spLocks noChangeArrowheads="1"/>
            </p:cNvSpPr>
            <p:nvPr/>
          </p:nvSpPr>
          <p:spPr bwMode="auto">
            <a:xfrm>
              <a:off x="3132" y="3767"/>
              <a:ext cx="382"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i="1">
                  <a:latin typeface="+mn-lt"/>
                  <a:ea typeface="微软雅黑" panose="020B0503020204020204" pitchFamily="34" charset="-122"/>
                </a:rPr>
                <a:t>C</a:t>
              </a:r>
              <a:endParaRPr lang="en-US" altLang="zh-CN" sz="2400" b="1" i="1">
                <a:latin typeface="+mn-lt"/>
                <a:ea typeface="微软雅黑" panose="020B0503020204020204" pitchFamily="34" charset="-122"/>
              </a:endParaRPr>
            </a:p>
          </p:txBody>
        </p:sp>
        <p:sp>
          <p:nvSpPr>
            <p:cNvPr id="109581" name="Rectangle 19"/>
            <p:cNvSpPr>
              <a:spLocks noChangeArrowheads="1"/>
            </p:cNvSpPr>
            <p:nvPr/>
          </p:nvSpPr>
          <p:spPr bwMode="auto">
            <a:xfrm>
              <a:off x="4995" y="2869"/>
              <a:ext cx="401"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i="1">
                  <a:latin typeface="+mn-lt"/>
                  <a:ea typeface="微软雅黑" panose="020B0503020204020204" pitchFamily="34" charset="-122"/>
                </a:rPr>
                <a:t>D</a:t>
              </a:r>
              <a:endParaRPr lang="en-US" altLang="zh-CN" sz="2400" b="1" i="1">
                <a:latin typeface="+mn-lt"/>
                <a:ea typeface="微软雅黑" panose="020B0503020204020204" pitchFamily="34" charset="-122"/>
              </a:endParaRPr>
            </a:p>
          </p:txBody>
        </p:sp>
        <p:sp>
          <p:nvSpPr>
            <p:cNvPr id="109582" name="AutoShape 21"/>
            <p:cNvSpPr>
              <a:spLocks noChangeArrowheads="1"/>
            </p:cNvSpPr>
            <p:nvPr/>
          </p:nvSpPr>
          <p:spPr bwMode="auto">
            <a:xfrm rot="-1606495">
              <a:off x="3080" y="2463"/>
              <a:ext cx="2456" cy="887"/>
            </a:xfrm>
            <a:prstGeom prst="parallelogram">
              <a:avLst>
                <a:gd name="adj" fmla="val 69222"/>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wrap="none" anchor="ctr"/>
            <a:lstStyle/>
            <a:p>
              <a:endParaRPr lang="zh-CN" altLang="en-US" sz="2400" b="1">
                <a:latin typeface="+mn-lt"/>
                <a:ea typeface="微软雅黑" panose="020B0503020204020204" pitchFamily="34" charset="-122"/>
              </a:endParaRPr>
            </a:p>
          </p:txBody>
        </p:sp>
      </p:grpSp>
      <p:grpSp>
        <p:nvGrpSpPr>
          <p:cNvPr id="15" name="组合 5"/>
          <p:cNvGrpSpPr/>
          <p:nvPr/>
        </p:nvGrpSpPr>
        <p:grpSpPr bwMode="auto">
          <a:xfrm>
            <a:off x="91" y="-43439"/>
            <a:ext cx="2006600" cy="477838"/>
            <a:chOff x="216" y="58"/>
            <a:chExt cx="3160" cy="752"/>
          </a:xfrm>
        </p:grpSpPr>
        <p:sp>
          <p:nvSpPr>
            <p:cNvPr id="16" name="文本框 15"/>
            <p:cNvSpPr txBox="1">
              <a:spLocks noChangeArrowheads="1"/>
            </p:cNvSpPr>
            <p:nvPr/>
          </p:nvSpPr>
          <p:spPr bwMode="auto">
            <a:xfrm>
              <a:off x="994" y="58"/>
              <a:ext cx="2310" cy="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latin typeface="+mn-lt"/>
                  <a:cs typeface="Yuanti SC"/>
                </a:rPr>
                <a:t>巩固练习</a:t>
              </a:r>
              <a:endParaRPr lang="zh-CN" altLang="en-US" sz="2400" b="1" dirty="0">
                <a:latin typeface="+mn-lt"/>
                <a:cs typeface="Yuanti SC"/>
              </a:endParaRPr>
            </a:p>
          </p:txBody>
        </p:sp>
        <p:grpSp>
          <p:nvGrpSpPr>
            <p:cNvPr id="17" name="组合 2"/>
            <p:cNvGrpSpPr/>
            <p:nvPr/>
          </p:nvGrpSpPr>
          <p:grpSpPr bwMode="auto">
            <a:xfrm>
              <a:off x="216" y="189"/>
              <a:ext cx="3160" cy="588"/>
              <a:chOff x="216" y="189"/>
              <a:chExt cx="3160" cy="588"/>
            </a:xfrm>
          </p:grpSpPr>
          <p:cxnSp>
            <p:nvCxnSpPr>
              <p:cNvPr id="18" name="直线连接符 14"/>
              <p:cNvCxnSpPr/>
              <p:nvPr/>
            </p:nvCxnSpPr>
            <p:spPr>
              <a:xfrm>
                <a:off x="216"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9" name="Freeform 74"/>
              <p:cNvSpPr>
                <a:spLocks noChangeAspect="1" noEditPoints="1"/>
              </p:cNvSpPr>
              <p:nvPr/>
            </p:nvSpPr>
            <p:spPr bwMode="auto">
              <a:xfrm>
                <a:off x="408" y="189"/>
                <a:ext cx="565" cy="500"/>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sz="2400" b="1" dirty="0">
                  <a:solidFill>
                    <a:srgbClr val="000000"/>
                  </a:solidFill>
                  <a:latin typeface="+mn-lt"/>
                  <a:ea typeface="微软雅黑" panose="020B0503020204020204" pitchFamily="34" charset="-122"/>
                </a:endParaRPr>
              </a:p>
            </p:txBody>
          </p:sp>
        </p:grpSp>
      </p:grpSp>
      <p:pic>
        <p:nvPicPr>
          <p:cNvPr id="2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9851" y="819583"/>
            <a:ext cx="598091" cy="598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43" name="文本框 6"/>
          <p:cNvSpPr txBox="1">
            <a:spLocks noChangeArrowheads="1"/>
          </p:cNvSpPr>
          <p:nvPr/>
        </p:nvSpPr>
        <p:spPr bwMode="auto">
          <a:xfrm>
            <a:off x="543983" y="3184078"/>
            <a:ext cx="77311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rgbClr val="0000FF"/>
                </a:solidFill>
                <a:latin typeface="+mn-lt"/>
                <a:ea typeface="黑体" panose="02010609060101010101" pitchFamily="2" charset="-122"/>
              </a:rPr>
              <a:t>解析：</a:t>
            </a:r>
            <a:r>
              <a:rPr lang="zh-CN" altLang="en-US" sz="2400" b="1" dirty="0">
                <a:latin typeface="+mn-lt"/>
                <a:ea typeface="仿宋" panose="02010609060101010101" pitchFamily="49" charset="-122"/>
              </a:rPr>
              <a:t>∵△</a:t>
            </a:r>
            <a:r>
              <a:rPr lang="zh-CN" altLang="en-US" sz="2400" b="1" i="1" dirty="0">
                <a:latin typeface="+mn-lt"/>
                <a:ea typeface="仿宋" panose="02010609060101010101" pitchFamily="49" charset="-122"/>
              </a:rPr>
              <a:t>ABF</a:t>
            </a:r>
            <a:r>
              <a:rPr lang="zh-CN" altLang="en-US" sz="2400" b="1" dirty="0">
                <a:latin typeface="+mn-lt"/>
                <a:ea typeface="仿宋" panose="02010609060101010101" pitchFamily="49" charset="-122"/>
              </a:rPr>
              <a:t>与△</a:t>
            </a:r>
            <a:r>
              <a:rPr lang="zh-CN" altLang="en-US" sz="2400" b="1" i="1" dirty="0">
                <a:latin typeface="+mn-lt"/>
                <a:ea typeface="仿宋" panose="02010609060101010101" pitchFamily="49" charset="-122"/>
              </a:rPr>
              <a:t>DCE</a:t>
            </a:r>
            <a:r>
              <a:rPr lang="zh-CN" altLang="en-US" sz="2400" b="1" dirty="0">
                <a:latin typeface="+mn-lt"/>
                <a:ea typeface="仿宋" panose="02010609060101010101" pitchFamily="49" charset="-122"/>
              </a:rPr>
              <a:t>全</a:t>
            </a:r>
            <a:r>
              <a:rPr lang="zh-CN" altLang="en-US" sz="2400" b="1" dirty="0" smtClean="0">
                <a:latin typeface="+mn-lt"/>
                <a:ea typeface="仿宋" panose="02010609060101010101" pitchFamily="49" charset="-122"/>
              </a:rPr>
              <a:t>等，点</a:t>
            </a:r>
            <a:r>
              <a:rPr lang="zh-CN" altLang="en-US" sz="2400" b="1" i="1" dirty="0">
                <a:latin typeface="+mn-lt"/>
                <a:ea typeface="仿宋" panose="02010609060101010101" pitchFamily="49" charset="-122"/>
              </a:rPr>
              <a:t>A</a:t>
            </a:r>
            <a:r>
              <a:rPr lang="zh-CN" altLang="en-US" sz="2400" b="1" dirty="0">
                <a:latin typeface="+mn-lt"/>
                <a:ea typeface="仿宋" panose="02010609060101010101" pitchFamily="49" charset="-122"/>
              </a:rPr>
              <a:t>与点</a:t>
            </a:r>
            <a:r>
              <a:rPr lang="zh-CN" altLang="en-US" sz="2400" b="1" i="1" dirty="0" smtClean="0">
                <a:latin typeface="+mn-lt"/>
                <a:ea typeface="仿宋" panose="02010609060101010101" pitchFamily="49" charset="-122"/>
              </a:rPr>
              <a:t>D</a:t>
            </a:r>
            <a:r>
              <a:rPr lang="zh-CN" altLang="en-US" sz="2400" b="1" dirty="0" smtClean="0">
                <a:latin typeface="+mn-lt"/>
                <a:ea typeface="仿宋" panose="02010609060101010101" pitchFamily="49" charset="-122"/>
              </a:rPr>
              <a:t>，点</a:t>
            </a:r>
            <a:r>
              <a:rPr lang="zh-CN" altLang="en-US" sz="2400" b="1" i="1" dirty="0">
                <a:latin typeface="+mn-lt"/>
                <a:ea typeface="仿宋" panose="02010609060101010101" pitchFamily="49" charset="-122"/>
              </a:rPr>
              <a:t>B</a:t>
            </a:r>
            <a:r>
              <a:rPr lang="zh-CN" altLang="en-US" sz="2400" b="1" dirty="0">
                <a:latin typeface="+mn-lt"/>
                <a:ea typeface="仿宋" panose="02010609060101010101" pitchFamily="49" charset="-122"/>
              </a:rPr>
              <a:t>与点</a:t>
            </a:r>
            <a:r>
              <a:rPr lang="zh-CN" altLang="en-US" sz="2400" b="1" i="1" dirty="0">
                <a:latin typeface="+mn-lt"/>
                <a:ea typeface="仿宋" panose="02010609060101010101" pitchFamily="49" charset="-122"/>
              </a:rPr>
              <a:t>C</a:t>
            </a:r>
            <a:r>
              <a:rPr lang="zh-CN" altLang="en-US" sz="2400" b="1" dirty="0">
                <a:latin typeface="+mn-lt"/>
                <a:ea typeface="仿宋" panose="02010609060101010101" pitchFamily="49" charset="-122"/>
              </a:rPr>
              <a:t>是对应顶</a:t>
            </a:r>
            <a:r>
              <a:rPr lang="zh-CN" altLang="en-US" sz="2400" b="1" dirty="0" smtClean="0">
                <a:latin typeface="+mn-lt"/>
                <a:ea typeface="仿宋" panose="02010609060101010101" pitchFamily="49" charset="-122"/>
              </a:rPr>
              <a:t>点</a:t>
            </a:r>
            <a:r>
              <a:rPr lang="en-US" altLang="zh-CN" sz="2400" b="1" dirty="0" smtClean="0">
                <a:latin typeface="+mn-lt"/>
                <a:ea typeface="仿宋" panose="02010609060101010101" pitchFamily="49" charset="-122"/>
              </a:rPr>
              <a:t>.</a:t>
            </a:r>
            <a:endParaRPr lang="en-US" altLang="zh-CN" sz="2400" b="1" dirty="0" smtClean="0">
              <a:latin typeface="+mn-lt"/>
              <a:ea typeface="仿宋" panose="02010609060101010101" pitchFamily="49" charset="-122"/>
            </a:endParaRPr>
          </a:p>
          <a:p>
            <a:pPr eaLnBrk="1" hangingPunct="1"/>
            <a:r>
              <a:rPr lang="zh-CN" altLang="en-US" sz="2400" b="1" dirty="0" smtClean="0">
                <a:solidFill>
                  <a:srgbClr val="FF0000"/>
                </a:solidFill>
                <a:latin typeface="+mn-lt"/>
                <a:ea typeface="仿宋" panose="02010609060101010101" pitchFamily="49" charset="-122"/>
              </a:rPr>
              <a:t>∴∠</a:t>
            </a:r>
            <a:r>
              <a:rPr lang="zh-CN" altLang="en-US" sz="2400" b="1" i="1" dirty="0">
                <a:solidFill>
                  <a:srgbClr val="FF0000"/>
                </a:solidFill>
                <a:latin typeface="+mn-lt"/>
                <a:ea typeface="仿宋" panose="02010609060101010101" pitchFamily="49" charset="-122"/>
              </a:rPr>
              <a:t>DCE</a:t>
            </a:r>
            <a:r>
              <a:rPr lang="zh-CN" altLang="en-US" sz="2400" b="1" dirty="0">
                <a:solidFill>
                  <a:srgbClr val="FF0000"/>
                </a:solidFill>
                <a:latin typeface="+mn-lt"/>
                <a:ea typeface="仿宋" panose="02010609060101010101" pitchFamily="49" charset="-122"/>
              </a:rPr>
              <a:t>=∠</a:t>
            </a:r>
            <a:r>
              <a:rPr lang="zh-CN" altLang="en-US" sz="2400" b="1" i="1" dirty="0">
                <a:solidFill>
                  <a:srgbClr val="FF0000"/>
                </a:solidFill>
                <a:latin typeface="+mn-lt"/>
                <a:ea typeface="仿宋" panose="02010609060101010101" pitchFamily="49" charset="-122"/>
              </a:rPr>
              <a:t>B</a:t>
            </a:r>
            <a:r>
              <a:rPr lang="zh-CN" altLang="en-US" sz="2400" b="1" dirty="0">
                <a:latin typeface="+mn-lt"/>
                <a:ea typeface="仿宋" panose="02010609060101010101" pitchFamily="49" charset="-122"/>
              </a:rPr>
              <a:t>.</a:t>
            </a:r>
            <a:endParaRPr lang="zh-CN" altLang="en-US" sz="2400" b="1" dirty="0">
              <a:latin typeface="+mn-lt"/>
              <a:ea typeface="仿宋" panose="02010609060101010101" pitchFamily="49" charset="-122"/>
            </a:endParaRPr>
          </a:p>
        </p:txBody>
      </p:sp>
      <p:sp>
        <p:nvSpPr>
          <p:cNvPr id="110604" name="TextBox 2"/>
          <p:cNvSpPr txBox="1">
            <a:spLocks noChangeArrowheads="1"/>
          </p:cNvSpPr>
          <p:nvPr/>
        </p:nvSpPr>
        <p:spPr bwMode="auto">
          <a:xfrm>
            <a:off x="346075" y="478984"/>
            <a:ext cx="8451850" cy="2308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fontAlgn="ctr">
              <a:lnSpc>
                <a:spcPct val="150000"/>
              </a:lnSpc>
            </a:pPr>
            <a:r>
              <a:rPr lang="en-US" altLang="zh-CN" sz="2400" b="1" dirty="0">
                <a:solidFill>
                  <a:srgbClr val="FF0000"/>
                </a:solidFill>
                <a:latin typeface="+mn-lt"/>
              </a:rPr>
              <a:t>1</a:t>
            </a:r>
            <a:r>
              <a:rPr lang="en-US" altLang="zh-CN" sz="2400" b="1" dirty="0" smtClean="0">
                <a:solidFill>
                  <a:srgbClr val="FF0000"/>
                </a:solidFill>
                <a:latin typeface="+mn-lt"/>
              </a:rPr>
              <a:t>. </a:t>
            </a:r>
            <a:r>
              <a:rPr lang="zh-CN" altLang="zh-CN" sz="2400" b="1" dirty="0" smtClean="0">
                <a:latin typeface="+mn-lt"/>
                <a:ea typeface="楷体" panose="02010609060101010101" pitchFamily="49" charset="-122"/>
              </a:rPr>
              <a:t>如</a:t>
            </a:r>
            <a:r>
              <a:rPr lang="zh-CN" altLang="zh-CN" sz="2400" b="1" dirty="0">
                <a:latin typeface="+mn-lt"/>
                <a:ea typeface="楷体" panose="02010609060101010101" pitchFamily="49" charset="-122"/>
              </a:rPr>
              <a:t>图所</a:t>
            </a:r>
            <a:r>
              <a:rPr lang="zh-CN" altLang="zh-CN" sz="2400" b="1" dirty="0" smtClean="0">
                <a:latin typeface="+mn-lt"/>
                <a:ea typeface="楷体" panose="02010609060101010101" pitchFamily="49" charset="-122"/>
              </a:rPr>
              <a:t>示</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点</a:t>
            </a:r>
            <a:r>
              <a:rPr lang="zh-CN" altLang="zh-CN" sz="2400" b="1" i="1" dirty="0" smtClean="0">
                <a:latin typeface="+mn-lt"/>
                <a:ea typeface="楷体" panose="02010609060101010101" pitchFamily="49" charset="-122"/>
              </a:rPr>
              <a:t>E</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F</a:t>
            </a:r>
            <a:r>
              <a:rPr lang="zh-CN" altLang="zh-CN" sz="2400" b="1" dirty="0">
                <a:latin typeface="+mn-lt"/>
                <a:ea typeface="楷体" panose="02010609060101010101" pitchFamily="49" charset="-122"/>
              </a:rPr>
              <a:t>在线段</a:t>
            </a:r>
            <a:r>
              <a:rPr lang="zh-CN" altLang="zh-CN" sz="2400" b="1" i="1" dirty="0">
                <a:latin typeface="+mn-lt"/>
                <a:ea typeface="楷体" panose="02010609060101010101" pitchFamily="49" charset="-122"/>
              </a:rPr>
              <a:t>BC</a:t>
            </a:r>
            <a:r>
              <a:rPr lang="zh-CN" altLang="zh-CN" sz="2400" b="1" dirty="0" smtClean="0">
                <a:latin typeface="+mn-lt"/>
                <a:ea typeface="楷体" panose="02010609060101010101" pitchFamily="49" charset="-122"/>
              </a:rPr>
              <a:t>上</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a:t>
            </a:r>
            <a:r>
              <a:rPr lang="zh-CN" altLang="zh-CN" sz="2400" b="1" i="1" dirty="0">
                <a:latin typeface="+mn-lt"/>
                <a:ea typeface="楷体" panose="02010609060101010101" pitchFamily="49" charset="-122"/>
              </a:rPr>
              <a:t>ABF</a:t>
            </a:r>
            <a:r>
              <a:rPr lang="zh-CN" altLang="zh-CN" sz="2400" b="1" dirty="0">
                <a:latin typeface="+mn-lt"/>
                <a:ea typeface="楷体" panose="02010609060101010101" pitchFamily="49" charset="-122"/>
              </a:rPr>
              <a:t>与△</a:t>
            </a:r>
            <a:r>
              <a:rPr lang="zh-CN" altLang="zh-CN" sz="2400" b="1" i="1" dirty="0">
                <a:latin typeface="+mn-lt"/>
                <a:ea typeface="楷体" panose="02010609060101010101" pitchFamily="49" charset="-122"/>
              </a:rPr>
              <a:t>DCE</a:t>
            </a:r>
            <a:r>
              <a:rPr lang="zh-CN" altLang="zh-CN" sz="2400" b="1" dirty="0">
                <a:latin typeface="+mn-lt"/>
                <a:ea typeface="楷体" panose="02010609060101010101" pitchFamily="49" charset="-122"/>
              </a:rPr>
              <a:t>全</a:t>
            </a:r>
            <a:r>
              <a:rPr lang="zh-CN" altLang="zh-CN" sz="2400" b="1" dirty="0" smtClean="0">
                <a:latin typeface="+mn-lt"/>
                <a:ea typeface="楷体" panose="02010609060101010101" pitchFamily="49" charset="-122"/>
              </a:rPr>
              <a:t>等</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点</a:t>
            </a:r>
            <a:r>
              <a:rPr lang="zh-CN" altLang="zh-CN" sz="2400" b="1" i="1" dirty="0">
                <a:latin typeface="+mn-lt"/>
                <a:ea typeface="楷体" panose="02010609060101010101" pitchFamily="49" charset="-122"/>
              </a:rPr>
              <a:t>A</a:t>
            </a:r>
            <a:r>
              <a:rPr lang="zh-CN" altLang="zh-CN" sz="2400" b="1" dirty="0">
                <a:latin typeface="+mn-lt"/>
                <a:ea typeface="楷体" panose="02010609060101010101" pitchFamily="49" charset="-122"/>
              </a:rPr>
              <a:t>与点</a:t>
            </a:r>
            <a:r>
              <a:rPr lang="zh-CN" altLang="zh-CN" sz="2400" b="1" i="1" dirty="0" smtClean="0">
                <a:latin typeface="+mn-lt"/>
                <a:ea typeface="楷体" panose="02010609060101010101" pitchFamily="49" charset="-122"/>
              </a:rPr>
              <a:t>D</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点</a:t>
            </a:r>
            <a:r>
              <a:rPr lang="zh-CN" altLang="zh-CN" sz="2400" b="1" i="1" dirty="0">
                <a:latin typeface="+mn-lt"/>
                <a:ea typeface="楷体" panose="02010609060101010101" pitchFamily="49" charset="-122"/>
              </a:rPr>
              <a:t>B</a:t>
            </a:r>
            <a:r>
              <a:rPr lang="zh-CN" altLang="zh-CN" sz="2400" b="1" dirty="0">
                <a:latin typeface="+mn-lt"/>
                <a:ea typeface="楷体" panose="02010609060101010101" pitchFamily="49" charset="-122"/>
              </a:rPr>
              <a:t>与点</a:t>
            </a:r>
            <a:r>
              <a:rPr lang="zh-CN" altLang="zh-CN" sz="2400" b="1" i="1" dirty="0">
                <a:latin typeface="+mn-lt"/>
                <a:ea typeface="楷体" panose="02010609060101010101" pitchFamily="49" charset="-122"/>
              </a:rPr>
              <a:t>C</a:t>
            </a:r>
            <a:r>
              <a:rPr lang="zh-CN" altLang="zh-CN" sz="2400" b="1" dirty="0">
                <a:latin typeface="+mn-lt"/>
                <a:ea typeface="楷体" panose="02010609060101010101" pitchFamily="49" charset="-122"/>
              </a:rPr>
              <a:t>是对应顶</a:t>
            </a:r>
            <a:r>
              <a:rPr lang="zh-CN" altLang="zh-CN" sz="2400" b="1" dirty="0" smtClean="0">
                <a:latin typeface="+mn-lt"/>
                <a:ea typeface="楷体" panose="02010609060101010101" pitchFamily="49" charset="-122"/>
              </a:rPr>
              <a:t>点</a:t>
            </a:r>
            <a:r>
              <a:rPr lang="zh-CN" altLang="en-US" sz="2400" b="1" dirty="0" smtClean="0">
                <a:latin typeface="+mn-lt"/>
                <a:ea typeface="楷体" panose="02010609060101010101" pitchFamily="49" charset="-122"/>
              </a:rPr>
              <a:t>，</a:t>
            </a:r>
            <a:r>
              <a:rPr lang="zh-CN" altLang="zh-CN" sz="2400" b="1" i="1" dirty="0" smtClean="0">
                <a:latin typeface="+mn-lt"/>
                <a:ea typeface="楷体" panose="02010609060101010101" pitchFamily="49" charset="-122"/>
              </a:rPr>
              <a:t>AF</a:t>
            </a:r>
            <a:r>
              <a:rPr lang="zh-CN" altLang="zh-CN" sz="2400" b="1" dirty="0">
                <a:latin typeface="+mn-lt"/>
                <a:ea typeface="楷体" panose="02010609060101010101" pitchFamily="49" charset="-122"/>
              </a:rPr>
              <a:t>与</a:t>
            </a:r>
            <a:r>
              <a:rPr lang="zh-CN" altLang="zh-CN" sz="2400" b="1" i="1" dirty="0">
                <a:latin typeface="+mn-lt"/>
                <a:ea typeface="楷体" panose="02010609060101010101" pitchFamily="49" charset="-122"/>
              </a:rPr>
              <a:t>DE</a:t>
            </a:r>
            <a:r>
              <a:rPr lang="zh-CN" altLang="zh-CN" sz="2400" b="1" dirty="0">
                <a:latin typeface="+mn-lt"/>
                <a:ea typeface="楷体" panose="02010609060101010101" pitchFamily="49" charset="-122"/>
              </a:rPr>
              <a:t>交于点</a:t>
            </a:r>
            <a:r>
              <a:rPr lang="zh-CN" altLang="zh-CN" sz="2400" b="1" i="1" dirty="0" smtClean="0">
                <a:latin typeface="+mn-lt"/>
                <a:ea typeface="楷体" panose="02010609060101010101" pitchFamily="49" charset="-122"/>
              </a:rPr>
              <a:t>M</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则</a:t>
            </a:r>
            <a:r>
              <a:rPr lang="zh-CN" altLang="zh-CN" sz="2400" b="1" dirty="0">
                <a:latin typeface="+mn-lt"/>
                <a:ea typeface="楷体" panose="02010609060101010101" pitchFamily="49" charset="-122"/>
              </a:rPr>
              <a:t>∠</a:t>
            </a:r>
            <a:r>
              <a:rPr lang="zh-CN" altLang="zh-CN" sz="2400" b="1" i="1" dirty="0">
                <a:latin typeface="+mn-lt"/>
                <a:ea typeface="楷体" panose="02010609060101010101" pitchFamily="49" charset="-122"/>
              </a:rPr>
              <a:t>DCE</a:t>
            </a:r>
            <a:r>
              <a:rPr lang="zh-CN" altLang="zh-CN" sz="2400" b="1" dirty="0">
                <a:latin typeface="楷体" panose="02010609060101010101" pitchFamily="49" charset="-122"/>
                <a:ea typeface="楷体" panose="02010609060101010101" pitchFamily="49" charset="-122"/>
              </a:rPr>
              <a:t>=(　　)</a:t>
            </a:r>
            <a:endParaRPr lang="zh-CN" altLang="zh-CN" sz="2400" b="1" dirty="0">
              <a:latin typeface="楷体" panose="02010609060101010101" pitchFamily="49" charset="-122"/>
              <a:ea typeface="楷体" panose="02010609060101010101" pitchFamily="49" charset="-122"/>
            </a:endParaRPr>
          </a:p>
          <a:p>
            <a:pPr fontAlgn="ctr">
              <a:lnSpc>
                <a:spcPct val="150000"/>
              </a:lnSpc>
            </a:pPr>
            <a:r>
              <a:rPr lang="zh-CN" altLang="zh-CN" sz="2400" b="1" dirty="0">
                <a:latin typeface="+mn-lt"/>
                <a:ea typeface="楷体" panose="02010609060101010101" pitchFamily="49" charset="-122"/>
              </a:rPr>
              <a:t>A.∠</a:t>
            </a:r>
            <a:r>
              <a:rPr lang="zh-CN" altLang="zh-CN" sz="2400" b="1" i="1" dirty="0">
                <a:latin typeface="+mn-lt"/>
                <a:ea typeface="楷体" panose="02010609060101010101" pitchFamily="49" charset="-122"/>
              </a:rPr>
              <a:t>B</a:t>
            </a:r>
            <a:r>
              <a:rPr lang="zh-CN" altLang="zh-CN" sz="2400" b="1" dirty="0">
                <a:latin typeface="+mn-lt"/>
                <a:ea typeface="楷体" panose="02010609060101010101" pitchFamily="49" charset="-122"/>
              </a:rPr>
              <a:t>　　B.∠</a:t>
            </a:r>
            <a:r>
              <a:rPr lang="zh-CN" altLang="zh-CN" sz="2400" b="1" i="1" dirty="0">
                <a:latin typeface="+mn-lt"/>
                <a:ea typeface="楷体" panose="02010609060101010101" pitchFamily="49" charset="-122"/>
              </a:rPr>
              <a:t>A</a:t>
            </a:r>
            <a:r>
              <a:rPr lang="zh-CN" altLang="zh-CN" sz="2400" b="1" dirty="0">
                <a:latin typeface="+mn-lt"/>
                <a:ea typeface="楷体" panose="02010609060101010101" pitchFamily="49" charset="-122"/>
              </a:rPr>
              <a:t>　　C.∠</a:t>
            </a:r>
            <a:r>
              <a:rPr lang="zh-CN" altLang="zh-CN" sz="2400" b="1" i="1" dirty="0">
                <a:latin typeface="+mn-lt"/>
                <a:ea typeface="楷体" panose="02010609060101010101" pitchFamily="49" charset="-122"/>
              </a:rPr>
              <a:t>EMF</a:t>
            </a:r>
            <a:r>
              <a:rPr lang="zh-CN" altLang="zh-CN" sz="2400" b="1" dirty="0">
                <a:latin typeface="+mn-lt"/>
                <a:ea typeface="楷体" panose="02010609060101010101" pitchFamily="49" charset="-122"/>
              </a:rPr>
              <a:t>　　D.∠</a:t>
            </a:r>
            <a:r>
              <a:rPr lang="zh-CN" altLang="zh-CN" sz="2400" b="1" i="1" dirty="0">
                <a:latin typeface="+mn-lt"/>
                <a:ea typeface="楷体" panose="02010609060101010101" pitchFamily="49" charset="-122"/>
              </a:rPr>
              <a:t>AFB</a:t>
            </a:r>
            <a:endParaRPr lang="zh-CN" altLang="zh-CN" sz="2400" b="1" i="1" dirty="0">
              <a:latin typeface="+mn-lt"/>
              <a:ea typeface="楷体" panose="02010609060101010101" pitchFamily="49" charset="-122"/>
            </a:endParaRPr>
          </a:p>
        </p:txBody>
      </p:sp>
      <p:sp>
        <p:nvSpPr>
          <p:cNvPr id="3" name="文本框 2"/>
          <p:cNvSpPr txBox="1">
            <a:spLocks noChangeArrowheads="1"/>
          </p:cNvSpPr>
          <p:nvPr/>
        </p:nvSpPr>
        <p:spPr bwMode="auto">
          <a:xfrm>
            <a:off x="1804775" y="1768621"/>
            <a:ext cx="3905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FF0000"/>
                </a:solidFill>
                <a:latin typeface="+mn-lt"/>
              </a:rPr>
              <a:t>A</a:t>
            </a:r>
            <a:endParaRPr lang="zh-CN" altLang="en-US" sz="2400" b="1" dirty="0">
              <a:latin typeface="+mn-lt"/>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894757" y="1768621"/>
            <a:ext cx="1731264" cy="1188720"/>
          </a:xfrm>
          <a:prstGeom prst="rect">
            <a:avLst/>
          </a:prstGeom>
        </p:spPr>
      </p:pic>
      <p:grpSp>
        <p:nvGrpSpPr>
          <p:cNvPr id="18" name="组合 17"/>
          <p:cNvGrpSpPr/>
          <p:nvPr/>
        </p:nvGrpSpPr>
        <p:grpSpPr>
          <a:xfrm>
            <a:off x="-6562" y="-41716"/>
            <a:ext cx="2023745" cy="476885"/>
            <a:chOff x="3" y="-51"/>
            <a:chExt cx="3187" cy="751"/>
          </a:xfrm>
        </p:grpSpPr>
        <p:cxnSp>
          <p:nvCxnSpPr>
            <p:cNvPr id="22" name="直线连接符 14"/>
            <p:cNvCxnSpPr/>
            <p:nvPr/>
          </p:nvCxnSpPr>
          <p:spPr>
            <a:xfrm>
              <a:off x="3" y="665"/>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3" name="文本框 15"/>
            <p:cNvSpPr txBox="1"/>
            <p:nvPr/>
          </p:nvSpPr>
          <p:spPr>
            <a:xfrm>
              <a:off x="870" y="-51"/>
              <a:ext cx="2320" cy="751"/>
            </a:xfrm>
            <a:prstGeom prst="rect">
              <a:avLst/>
            </a:prstGeom>
            <a:noFill/>
            <a:ln w="9525">
              <a:noFill/>
            </a:ln>
          </p:spPr>
          <p:txBody>
            <a:bodyPr wrap="none" anchor="t">
              <a:spAutoFit/>
            </a:bodyPr>
            <a:lstStyle/>
            <a:p>
              <a:pPr eaLnBrk="0" hangingPunct="0"/>
              <a:r>
                <a:rPr lang="zh-CN" altLang="en-US" sz="2500" b="1">
                  <a:latin typeface="宋体" panose="02010600030101010101" pitchFamily="2" charset="-122"/>
                </a:rPr>
                <a:t>链接</a:t>
              </a:r>
              <a:r>
                <a:rPr lang="zh-CN" altLang="en-US" sz="2500" b="1" dirty="0" smtClean="0">
                  <a:latin typeface="宋体" panose="02010600030101010101" pitchFamily="2" charset="-122"/>
                </a:rPr>
                <a:t>中考</a:t>
              </a:r>
              <a:endParaRPr lang="zh-CN" altLang="en-US" sz="2500" b="1" dirty="0">
                <a:latin typeface="宋体" panose="02010600030101010101" pitchFamily="2" charset="-122"/>
              </a:endParaRPr>
            </a:p>
          </p:txBody>
        </p:sp>
        <p:sp>
          <p:nvSpPr>
            <p:cNvPr id="24" name="Freeform 74"/>
            <p:cNvSpPr>
              <a:spLocks noChangeAspect="1" noEditPoints="1"/>
            </p:cNvSpPr>
            <p:nvPr/>
          </p:nvSpPr>
          <p:spPr bwMode="auto">
            <a:xfrm>
              <a:off x="248" y="93"/>
              <a:ext cx="568"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3743"/>
                                        </p:tgtEl>
                                        <p:attrNameLst>
                                          <p:attrName>style.visibility</p:attrName>
                                        </p:attrNameLst>
                                      </p:cBhvr>
                                      <p:to>
                                        <p:strVal val="visible"/>
                                      </p:to>
                                    </p:set>
                                    <p:animEffect transition="in" filter="diamond(in)">
                                      <p:cBhvr>
                                        <p:cTn id="7" dur="500"/>
                                        <p:tgtEl>
                                          <p:spTgt spid="7374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3"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3744" name="文本框 6"/>
          <p:cNvSpPr txBox="1">
            <a:spLocks noChangeArrowheads="1"/>
          </p:cNvSpPr>
          <p:nvPr/>
        </p:nvSpPr>
        <p:spPr bwMode="auto">
          <a:xfrm>
            <a:off x="511175" y="2226907"/>
            <a:ext cx="8221763"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0000FF"/>
                </a:solidFill>
                <a:latin typeface="+mn-lt"/>
                <a:ea typeface="黑体" panose="02010609060101010101" pitchFamily="2" charset="-122"/>
              </a:rPr>
              <a:t>解析：</a:t>
            </a:r>
            <a:r>
              <a:rPr lang="zh-CN" altLang="en-US" sz="2000" b="1" dirty="0">
                <a:latin typeface="+mn-lt"/>
                <a:ea typeface="仿宋" panose="02010609060101010101" pitchFamily="49" charset="-122"/>
              </a:rPr>
              <a:t>先根据</a:t>
            </a:r>
            <a:r>
              <a:rPr lang="zh-CN" altLang="en-US" sz="2000" b="1" dirty="0">
                <a:solidFill>
                  <a:srgbClr val="FF0000"/>
                </a:solidFill>
                <a:latin typeface="+mn-lt"/>
                <a:ea typeface="仿宋" panose="02010609060101010101" pitchFamily="49" charset="-122"/>
              </a:rPr>
              <a:t>三角形外角的性质</a:t>
            </a:r>
            <a:r>
              <a:rPr lang="zh-CN" altLang="en-US" sz="2000" b="1" dirty="0">
                <a:latin typeface="+mn-lt"/>
                <a:ea typeface="仿宋" panose="02010609060101010101" pitchFamily="49" charset="-122"/>
              </a:rPr>
              <a:t>求</a:t>
            </a:r>
            <a:r>
              <a:rPr lang="zh-CN" altLang="en-US" sz="2000" b="1" dirty="0" smtClean="0">
                <a:latin typeface="+mn-lt"/>
                <a:ea typeface="仿宋" panose="02010609060101010101" pitchFamily="49" charset="-122"/>
              </a:rPr>
              <a:t>出    </a:t>
            </a:r>
            <a:endParaRPr lang="en-US" altLang="zh-CN" sz="2000" b="1" dirty="0" smtClean="0">
              <a:latin typeface="+mn-lt"/>
              <a:ea typeface="仿宋" panose="02010609060101010101" pitchFamily="49" charset="-122"/>
            </a:endParaRPr>
          </a:p>
          <a:p>
            <a:pPr eaLnBrk="1" hangingPunct="1"/>
            <a:r>
              <a:rPr lang="zh-CN" altLang="en-US" sz="2000" b="1" dirty="0" smtClean="0">
                <a:latin typeface="+mn-lt"/>
                <a:ea typeface="Microsoft YaHei UI" panose="020B0503020204020204" pitchFamily="34" charset="-122"/>
              </a:rPr>
              <a:t>∠</a:t>
            </a:r>
            <a:r>
              <a:rPr lang="en-US" altLang="zh-CN" sz="2000" b="1" dirty="0" smtClean="0">
                <a:latin typeface="+mn-lt"/>
                <a:ea typeface="仿宋" panose="02010609060101010101" pitchFamily="49" charset="-122"/>
              </a:rPr>
              <a:t> </a:t>
            </a:r>
            <a:r>
              <a:rPr lang="zh-CN" altLang="en-US" sz="2000" b="1" i="1" dirty="0" smtClean="0">
                <a:latin typeface="+mn-lt"/>
                <a:ea typeface="仿宋" panose="02010609060101010101" pitchFamily="49" charset="-122"/>
              </a:rPr>
              <a:t>ACA</a:t>
            </a:r>
            <a:r>
              <a:rPr lang="zh-CN" altLang="en-US" sz="2000" b="1" i="1" dirty="0">
                <a:latin typeface="+mn-lt"/>
                <a:ea typeface="仿宋" panose="02010609060101010101" pitchFamily="49" charset="-122"/>
              </a:rPr>
              <a:t>'</a:t>
            </a:r>
            <a:r>
              <a:rPr lang="zh-CN" altLang="en-US" sz="2000" b="1" dirty="0">
                <a:latin typeface="+mn-lt"/>
                <a:ea typeface="仿宋" panose="02010609060101010101" pitchFamily="49" charset="-122"/>
              </a:rPr>
              <a:t>=∠</a:t>
            </a:r>
            <a:r>
              <a:rPr lang="zh-CN" altLang="en-US" sz="2000" b="1" i="1" dirty="0">
                <a:latin typeface="+mn-lt"/>
                <a:ea typeface="仿宋" panose="02010609060101010101" pitchFamily="49" charset="-122"/>
              </a:rPr>
              <a:t>A</a:t>
            </a:r>
            <a:r>
              <a:rPr lang="zh-CN" altLang="en-US" sz="2000" b="1" dirty="0">
                <a:latin typeface="+mn-lt"/>
                <a:ea typeface="仿宋" panose="02010609060101010101" pitchFamily="49" charset="-122"/>
              </a:rPr>
              <a:t>+∠</a:t>
            </a:r>
            <a:r>
              <a:rPr lang="zh-CN" altLang="en-US" sz="2000" b="1" i="1" dirty="0">
                <a:latin typeface="+mn-lt"/>
                <a:ea typeface="仿宋" panose="02010609060101010101" pitchFamily="49" charset="-122"/>
              </a:rPr>
              <a:t>B</a:t>
            </a:r>
            <a:r>
              <a:rPr lang="zh-CN" altLang="en-US" sz="2000" b="1" dirty="0">
                <a:latin typeface="+mn-lt"/>
                <a:ea typeface="仿宋" panose="02010609060101010101" pitchFamily="49" charset="-122"/>
              </a:rPr>
              <a:t>=27°+40°=67</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1" hangingPunct="1"/>
            <a:r>
              <a:rPr lang="zh-CN" altLang="en-US" sz="2000" b="1" dirty="0" smtClean="0">
                <a:latin typeface="+mn-lt"/>
                <a:ea typeface="仿宋" panose="02010609060101010101" pitchFamily="49" charset="-122"/>
              </a:rPr>
              <a:t>再</a:t>
            </a:r>
            <a:r>
              <a:rPr lang="zh-CN" altLang="en-US" sz="2000" b="1" dirty="0">
                <a:latin typeface="+mn-lt"/>
                <a:ea typeface="仿宋" panose="02010609060101010101" pitchFamily="49" charset="-122"/>
              </a:rPr>
              <a:t>由△</a:t>
            </a:r>
            <a:r>
              <a:rPr lang="zh-CN" altLang="en-US" sz="2000" b="1" i="1" dirty="0">
                <a:latin typeface="+mn-lt"/>
                <a:ea typeface="仿宋" panose="02010609060101010101" pitchFamily="49" charset="-122"/>
              </a:rPr>
              <a:t>ABC</a:t>
            </a:r>
            <a:r>
              <a:rPr lang="zh-CN" altLang="en-US" sz="2000" b="1" dirty="0">
                <a:latin typeface="+mn-lt"/>
                <a:ea typeface="仿宋" panose="02010609060101010101" pitchFamily="49" charset="-122"/>
              </a:rPr>
              <a:t>绕点</a:t>
            </a:r>
            <a:r>
              <a:rPr lang="zh-CN" altLang="en-US" sz="2000" b="1" i="1" dirty="0">
                <a:latin typeface="+mn-lt"/>
                <a:ea typeface="仿宋" panose="02010609060101010101" pitchFamily="49" charset="-122"/>
              </a:rPr>
              <a:t>C</a:t>
            </a:r>
            <a:r>
              <a:rPr lang="zh-CN" altLang="en-US" sz="2000" b="1" dirty="0">
                <a:latin typeface="+mn-lt"/>
                <a:ea typeface="仿宋" panose="02010609060101010101" pitchFamily="49" charset="-122"/>
              </a:rPr>
              <a:t>按顺时针方向旋转至△</a:t>
            </a:r>
            <a:r>
              <a:rPr lang="zh-CN" altLang="en-US" sz="2000" b="1" i="1" dirty="0" smtClean="0">
                <a:latin typeface="+mn-lt"/>
                <a:ea typeface="仿宋" panose="02010609060101010101" pitchFamily="49" charset="-122"/>
              </a:rPr>
              <a:t>A</a:t>
            </a:r>
            <a:r>
              <a:rPr lang="zh-CN" altLang="en-US" sz="2000" b="1" i="1" dirty="0" smtClean="0">
                <a:ea typeface="仿宋" panose="02010609060101010101" pitchFamily="49" charset="-122"/>
              </a:rPr>
              <a:t>'</a:t>
            </a:r>
            <a:r>
              <a:rPr lang="zh-CN" altLang="en-US" sz="2000" b="1" i="1" dirty="0" smtClean="0">
                <a:latin typeface="+mn-lt"/>
                <a:ea typeface="仿宋" panose="02010609060101010101" pitchFamily="49" charset="-122"/>
              </a:rPr>
              <a:t>B</a:t>
            </a:r>
            <a:r>
              <a:rPr lang="zh-CN" altLang="en-US" sz="2000" b="1" i="1" dirty="0">
                <a:ea typeface="仿宋" panose="02010609060101010101" pitchFamily="49" charset="-122"/>
              </a:rPr>
              <a:t>'</a:t>
            </a:r>
            <a:r>
              <a:rPr lang="zh-CN" altLang="en-US" sz="2000" b="1" i="1" dirty="0" smtClean="0">
                <a:latin typeface="+mn-lt"/>
                <a:ea typeface="仿宋" panose="02010609060101010101" pitchFamily="49" charset="-122"/>
              </a:rPr>
              <a:t>C</a:t>
            </a:r>
            <a:r>
              <a:rPr lang="zh-CN" altLang="en-US" sz="2000" b="1" dirty="0" smtClean="0">
                <a:latin typeface="+mn-lt"/>
                <a:ea typeface="仿宋" panose="02010609060101010101" pitchFamily="49" charset="-122"/>
              </a:rPr>
              <a:t>，得到    </a:t>
            </a:r>
            <a:endParaRPr lang="en-US" altLang="zh-CN" sz="2000" b="1" dirty="0" smtClean="0">
              <a:latin typeface="+mn-lt"/>
              <a:ea typeface="仿宋" panose="02010609060101010101" pitchFamily="49" charset="-122"/>
            </a:endParaRPr>
          </a:p>
          <a:p>
            <a:pPr eaLnBrk="1" hangingPunct="1"/>
            <a:r>
              <a:rPr lang="en-US" altLang="zh-CN" sz="2000" b="1" dirty="0">
                <a:latin typeface="+mn-lt"/>
                <a:ea typeface="仿宋" panose="02010609060101010101" pitchFamily="49" charset="-122"/>
              </a:rPr>
              <a:t> </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ABC</a:t>
            </a:r>
            <a:r>
              <a:rPr lang="zh-CN" altLang="en-US" sz="2000" b="1" dirty="0">
                <a:latin typeface="+mn-lt"/>
                <a:ea typeface="仿宋" panose="02010609060101010101" pitchFamily="49" charset="-122"/>
              </a:rPr>
              <a:t>≌△</a:t>
            </a:r>
            <a:r>
              <a:rPr lang="zh-CN" altLang="en-US" sz="2000" b="1" i="1" dirty="0" smtClean="0">
                <a:latin typeface="+mn-lt"/>
                <a:ea typeface="仿宋" panose="02010609060101010101" pitchFamily="49" charset="-122"/>
              </a:rPr>
              <a:t>A'B'C</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1" hangingPunct="1"/>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ACB</a:t>
            </a:r>
            <a:r>
              <a:rPr lang="zh-CN" altLang="en-US" sz="2000" b="1" dirty="0">
                <a:latin typeface="+mn-lt"/>
                <a:ea typeface="仿宋" panose="02010609060101010101" pitchFamily="49" charset="-122"/>
              </a:rPr>
              <a:t>=∠</a:t>
            </a:r>
            <a:r>
              <a:rPr lang="zh-CN" altLang="en-US" sz="2000" b="1" i="1" dirty="0" smtClean="0">
                <a:latin typeface="+mn-lt"/>
                <a:ea typeface="仿宋" panose="02010609060101010101" pitchFamily="49" charset="-122"/>
              </a:rPr>
              <a:t>A'CB'</a:t>
            </a:r>
            <a:r>
              <a:rPr lang="en-US" altLang="zh-CN"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1" hangingPunct="1"/>
            <a:r>
              <a:rPr lang="zh-CN" altLang="en-US" sz="2000" b="1" dirty="0" smtClean="0">
                <a:latin typeface="+mn-lt"/>
                <a:ea typeface="仿宋" panose="02010609060101010101" pitchFamily="49" charset="-122"/>
              </a:rPr>
              <a:t>∴∠</a:t>
            </a:r>
            <a:r>
              <a:rPr lang="zh-CN" altLang="en-US" sz="2000" b="1" i="1" dirty="0" smtClean="0">
                <a:latin typeface="+mn-lt"/>
                <a:ea typeface="仿宋" panose="02010609060101010101" pitchFamily="49" charset="-122"/>
              </a:rPr>
              <a:t>ACB</a:t>
            </a:r>
            <a:r>
              <a:rPr lang="en-US" altLang="zh-CN" sz="2000" b="1" dirty="0" smtClean="0">
                <a:latin typeface="+mn-lt"/>
                <a:ea typeface="仿宋" panose="02010609060101010101" pitchFamily="49" charset="-122"/>
              </a:rPr>
              <a:t>–</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B'CA</a:t>
            </a:r>
            <a:r>
              <a:rPr lang="zh-CN" altLang="en-US" sz="2000" b="1" dirty="0">
                <a:latin typeface="+mn-lt"/>
                <a:ea typeface="仿宋" panose="02010609060101010101" pitchFamily="49" charset="-122"/>
              </a:rPr>
              <a:t>=∠</a:t>
            </a:r>
            <a:r>
              <a:rPr lang="zh-CN" altLang="en-US" sz="2000" b="1" i="1" dirty="0">
                <a:latin typeface="+mn-lt"/>
                <a:ea typeface="仿宋" panose="02010609060101010101" pitchFamily="49" charset="-122"/>
              </a:rPr>
              <a:t>A'CB</a:t>
            </a:r>
            <a:r>
              <a:rPr lang="zh-CN" altLang="en-US" sz="2000" b="1" i="1" dirty="0" smtClean="0">
                <a:latin typeface="+mn-lt"/>
                <a:ea typeface="仿宋" panose="02010609060101010101" pitchFamily="49" charset="-122"/>
              </a:rPr>
              <a:t>'</a:t>
            </a:r>
            <a:r>
              <a:rPr lang="en-US" altLang="zh-CN" sz="2000" b="1" dirty="0" smtClean="0">
                <a:latin typeface="+mn-lt"/>
                <a:ea typeface="仿宋" panose="02010609060101010101" pitchFamily="49" charset="-122"/>
              </a:rPr>
              <a:t>–</a:t>
            </a:r>
            <a:r>
              <a:rPr lang="zh-CN" altLang="en-US" sz="2000" b="1" dirty="0" smtClean="0">
                <a:latin typeface="+mn-lt"/>
                <a:ea typeface="仿宋" panose="02010609060101010101" pitchFamily="49" charset="-122"/>
              </a:rPr>
              <a:t>∠</a:t>
            </a:r>
            <a:r>
              <a:rPr lang="zh-CN" altLang="en-US" sz="2000" b="1" i="1" dirty="0" smtClean="0">
                <a:latin typeface="+mn-lt"/>
                <a:ea typeface="仿宋" panose="02010609060101010101" pitchFamily="49" charset="-122"/>
              </a:rPr>
              <a:t>B'CA</a:t>
            </a:r>
            <a:r>
              <a:rPr lang="zh-CN" altLang="en-US" sz="2000" b="1" dirty="0" smtClean="0">
                <a:latin typeface="+mn-lt"/>
                <a:ea typeface="仿宋" panose="02010609060101010101" pitchFamily="49" charset="-122"/>
              </a:rPr>
              <a:t>，</a:t>
            </a:r>
            <a:r>
              <a:rPr lang="en-US" altLang="zh-CN" sz="2000" b="1" dirty="0" smtClean="0">
                <a:latin typeface="+mn-lt"/>
                <a:ea typeface="仿宋" panose="02010609060101010101" pitchFamily="49" charset="-122"/>
              </a:rPr>
              <a:t> </a:t>
            </a:r>
            <a:r>
              <a:rPr lang="zh-CN" altLang="en-US" sz="2000" b="1" dirty="0" smtClean="0">
                <a:latin typeface="+mn-lt"/>
                <a:ea typeface="仿宋" panose="02010609060101010101" pitchFamily="49" charset="-122"/>
              </a:rPr>
              <a:t>即</a:t>
            </a:r>
            <a:r>
              <a:rPr lang="zh-CN" altLang="en-US" sz="2000" b="1" dirty="0">
                <a:latin typeface="+mn-lt"/>
                <a:ea typeface="仿宋" panose="02010609060101010101" pitchFamily="49" charset="-122"/>
              </a:rPr>
              <a:t>∠</a:t>
            </a:r>
            <a:r>
              <a:rPr lang="zh-CN" altLang="en-US" sz="2000" b="1" i="1" dirty="0" smtClean="0">
                <a:latin typeface="+mn-lt"/>
                <a:ea typeface="仿宋" panose="02010609060101010101" pitchFamily="49" charset="-122"/>
              </a:rPr>
              <a:t>BCB</a:t>
            </a:r>
            <a:r>
              <a:rPr lang="zh-CN" altLang="en-US" sz="2000" b="1" i="1" dirty="0">
                <a:ea typeface="仿宋" panose="02010609060101010101" pitchFamily="49" charset="-122"/>
              </a:rPr>
              <a:t>'</a:t>
            </a:r>
            <a:r>
              <a:rPr lang="zh-CN" altLang="en-US" sz="2000" b="1" i="1" dirty="0" smtClean="0">
                <a:latin typeface="+mn-lt"/>
                <a:ea typeface="仿宋" panose="02010609060101010101" pitchFamily="49" charset="-122"/>
              </a:rPr>
              <a:t>=</a:t>
            </a:r>
            <a:r>
              <a:rPr lang="zh-CN" altLang="en-US" sz="2000" b="1" dirty="0">
                <a:latin typeface="+mn-lt"/>
                <a:ea typeface="仿宋" panose="02010609060101010101" pitchFamily="49" charset="-122"/>
              </a:rPr>
              <a:t>∠</a:t>
            </a:r>
            <a:r>
              <a:rPr lang="zh-CN" altLang="en-US" sz="2000" b="1" i="1" dirty="0" smtClean="0">
                <a:latin typeface="+mn-lt"/>
                <a:ea typeface="仿宋" panose="02010609060101010101" pitchFamily="49" charset="-122"/>
              </a:rPr>
              <a:t>ACA</a:t>
            </a:r>
            <a:r>
              <a:rPr lang="zh-CN" altLang="en-US" sz="2000" b="1" i="1" dirty="0">
                <a:ea typeface="仿宋" panose="02010609060101010101" pitchFamily="49" charset="-122"/>
              </a:rPr>
              <a:t>'</a:t>
            </a:r>
            <a:r>
              <a:rPr lang="zh-CN" altLang="en-US" sz="2000" b="1" dirty="0" smtClean="0">
                <a:latin typeface="+mn-lt"/>
                <a:ea typeface="仿宋" panose="02010609060101010101" pitchFamily="49" charset="-122"/>
              </a:rPr>
              <a:t>. </a:t>
            </a:r>
            <a:r>
              <a:rPr lang="zh-CN" altLang="en-US" sz="2000" b="1" i="1" dirty="0" smtClean="0">
                <a:latin typeface="+mn-lt"/>
                <a:ea typeface="仿宋" panose="02010609060101010101" pitchFamily="49" charset="-122"/>
              </a:rPr>
              <a:t> </a:t>
            </a:r>
            <a:r>
              <a:rPr lang="zh-CN" altLang="en-US" sz="2000" b="1" dirty="0" smtClean="0">
                <a:latin typeface="+mn-lt"/>
                <a:ea typeface="仿宋" panose="02010609060101010101" pitchFamily="49" charset="-122"/>
              </a:rPr>
              <a:t>∴∠</a:t>
            </a:r>
            <a:r>
              <a:rPr lang="zh-CN" altLang="en-US" sz="2000" b="1" i="1" dirty="0">
                <a:latin typeface="+mn-lt"/>
                <a:ea typeface="仿宋" panose="02010609060101010101" pitchFamily="49" charset="-122"/>
              </a:rPr>
              <a:t>BCB'=</a:t>
            </a:r>
            <a:r>
              <a:rPr lang="zh-CN" altLang="en-US" sz="2000" b="1" dirty="0">
                <a:latin typeface="+mn-lt"/>
                <a:ea typeface="仿宋" panose="02010609060101010101" pitchFamily="49" charset="-122"/>
              </a:rPr>
              <a:t>67</a:t>
            </a:r>
            <a:r>
              <a:rPr lang="zh-CN" altLang="en-US" sz="2000" b="1" dirty="0" smtClean="0">
                <a:latin typeface="+mn-lt"/>
                <a:ea typeface="仿宋" panose="02010609060101010101" pitchFamily="49" charset="-122"/>
              </a:rPr>
              <a:t>°.</a:t>
            </a:r>
            <a:endParaRPr lang="en-US" altLang="zh-CN" sz="2000" b="1" dirty="0" smtClean="0">
              <a:latin typeface="+mn-lt"/>
              <a:ea typeface="仿宋" panose="02010609060101010101" pitchFamily="49" charset="-122"/>
            </a:endParaRPr>
          </a:p>
          <a:p>
            <a:pPr eaLnBrk="1" hangingPunct="1"/>
            <a:r>
              <a:rPr lang="zh-CN" altLang="en-US" sz="2000" b="1" dirty="0" smtClean="0">
                <a:solidFill>
                  <a:srgbClr val="FF0000"/>
                </a:solidFill>
                <a:latin typeface="+mn-lt"/>
                <a:ea typeface="仿宋" panose="02010609060101010101" pitchFamily="49" charset="-122"/>
              </a:rPr>
              <a:t>∴∠</a:t>
            </a:r>
            <a:r>
              <a:rPr lang="zh-CN" altLang="en-US" sz="2000" b="1" i="1" dirty="0">
                <a:solidFill>
                  <a:srgbClr val="FF0000"/>
                </a:solidFill>
                <a:latin typeface="+mn-lt"/>
                <a:ea typeface="仿宋" panose="02010609060101010101" pitchFamily="49" charset="-122"/>
              </a:rPr>
              <a:t>ACB'=</a:t>
            </a:r>
            <a:r>
              <a:rPr lang="zh-CN" altLang="en-US" sz="2000" b="1" dirty="0">
                <a:solidFill>
                  <a:srgbClr val="FF0000"/>
                </a:solidFill>
                <a:latin typeface="+mn-lt"/>
                <a:ea typeface="仿宋" panose="02010609060101010101" pitchFamily="49" charset="-122"/>
              </a:rPr>
              <a:t>180</a:t>
            </a:r>
            <a:r>
              <a:rPr lang="zh-CN" altLang="en-US" sz="2000" b="1" dirty="0" smtClean="0">
                <a:solidFill>
                  <a:srgbClr val="FF0000"/>
                </a:solidFill>
                <a:latin typeface="+mn-lt"/>
                <a:ea typeface="仿宋" panose="02010609060101010101" pitchFamily="49" charset="-122"/>
              </a:rPr>
              <a:t>°</a:t>
            </a:r>
            <a:r>
              <a:rPr lang="en-US" altLang="zh-CN" sz="2000" b="1" dirty="0" smtClean="0">
                <a:solidFill>
                  <a:srgbClr val="FF0000"/>
                </a:solidFill>
                <a:latin typeface="+mn-lt"/>
                <a:ea typeface="仿宋" panose="02010609060101010101" pitchFamily="49" charset="-122"/>
              </a:rPr>
              <a:t>–</a:t>
            </a:r>
            <a:r>
              <a:rPr lang="zh-CN" altLang="en-US" sz="2000" b="1" dirty="0" smtClean="0">
                <a:solidFill>
                  <a:srgbClr val="FF0000"/>
                </a:solidFill>
                <a:latin typeface="+mn-lt"/>
                <a:ea typeface="仿宋" panose="02010609060101010101" pitchFamily="49" charset="-122"/>
              </a:rPr>
              <a:t>∠</a:t>
            </a:r>
            <a:r>
              <a:rPr lang="zh-CN" altLang="en-US" sz="2000" b="1" i="1" dirty="0">
                <a:solidFill>
                  <a:srgbClr val="FF0000"/>
                </a:solidFill>
                <a:latin typeface="+mn-lt"/>
                <a:ea typeface="仿宋" panose="02010609060101010101" pitchFamily="49" charset="-122"/>
              </a:rPr>
              <a:t>ACA</a:t>
            </a:r>
            <a:r>
              <a:rPr lang="zh-CN" altLang="en-US" sz="2000" b="1" i="1" dirty="0" smtClean="0">
                <a:solidFill>
                  <a:srgbClr val="FF0000"/>
                </a:solidFill>
                <a:latin typeface="+mn-lt"/>
                <a:ea typeface="仿宋" panose="02010609060101010101" pitchFamily="49" charset="-122"/>
              </a:rPr>
              <a:t>'</a:t>
            </a:r>
            <a:r>
              <a:rPr lang="en-US" altLang="zh-CN" sz="2000" b="1" dirty="0" smtClean="0">
                <a:solidFill>
                  <a:srgbClr val="FF0000"/>
                </a:solidFill>
                <a:latin typeface="+mn-lt"/>
                <a:ea typeface="仿宋" panose="02010609060101010101" pitchFamily="49" charset="-122"/>
              </a:rPr>
              <a:t>–</a:t>
            </a:r>
            <a:r>
              <a:rPr lang="zh-CN" altLang="en-US" sz="2000" b="1" dirty="0" smtClean="0">
                <a:solidFill>
                  <a:srgbClr val="FF0000"/>
                </a:solidFill>
                <a:latin typeface="+mn-lt"/>
                <a:ea typeface="仿宋" panose="02010609060101010101" pitchFamily="49" charset="-122"/>
              </a:rPr>
              <a:t>∠</a:t>
            </a:r>
            <a:r>
              <a:rPr lang="zh-CN" altLang="en-US" sz="2000" b="1" i="1" dirty="0">
                <a:solidFill>
                  <a:srgbClr val="FF0000"/>
                </a:solidFill>
                <a:latin typeface="+mn-lt"/>
                <a:ea typeface="仿宋" panose="02010609060101010101" pitchFamily="49" charset="-122"/>
              </a:rPr>
              <a:t>BCB'</a:t>
            </a:r>
            <a:r>
              <a:rPr lang="zh-CN" altLang="en-US" sz="2000" b="1" dirty="0">
                <a:solidFill>
                  <a:srgbClr val="FF0000"/>
                </a:solidFill>
                <a:latin typeface="+mn-lt"/>
                <a:ea typeface="仿宋" panose="02010609060101010101" pitchFamily="49" charset="-122"/>
              </a:rPr>
              <a:t>=180</a:t>
            </a:r>
            <a:r>
              <a:rPr lang="zh-CN" altLang="en-US" sz="2000" b="1" dirty="0" smtClean="0">
                <a:solidFill>
                  <a:srgbClr val="FF0000"/>
                </a:solidFill>
                <a:latin typeface="+mn-lt"/>
                <a:ea typeface="仿宋" panose="02010609060101010101" pitchFamily="49" charset="-122"/>
              </a:rPr>
              <a:t>°</a:t>
            </a:r>
            <a:r>
              <a:rPr lang="en-US" altLang="zh-CN" sz="2000" b="1" dirty="0" smtClean="0">
                <a:solidFill>
                  <a:srgbClr val="FF0000"/>
                </a:solidFill>
                <a:latin typeface="+mn-lt"/>
                <a:ea typeface="仿宋" panose="02010609060101010101" pitchFamily="49" charset="-122"/>
              </a:rPr>
              <a:t>–</a:t>
            </a:r>
            <a:r>
              <a:rPr lang="zh-CN" altLang="en-US" sz="2000" b="1" dirty="0" smtClean="0">
                <a:solidFill>
                  <a:srgbClr val="FF0000"/>
                </a:solidFill>
                <a:latin typeface="+mn-lt"/>
                <a:ea typeface="仿宋" panose="02010609060101010101" pitchFamily="49" charset="-122"/>
              </a:rPr>
              <a:t>67°</a:t>
            </a:r>
            <a:r>
              <a:rPr lang="en-US" altLang="zh-CN" sz="2000" b="1" dirty="0" smtClean="0">
                <a:solidFill>
                  <a:srgbClr val="FF0000"/>
                </a:solidFill>
                <a:latin typeface="+mn-lt"/>
                <a:ea typeface="仿宋" panose="02010609060101010101" pitchFamily="49" charset="-122"/>
              </a:rPr>
              <a:t>–</a:t>
            </a:r>
            <a:r>
              <a:rPr lang="zh-CN" altLang="en-US" sz="2000" b="1" dirty="0" smtClean="0">
                <a:solidFill>
                  <a:srgbClr val="FF0000"/>
                </a:solidFill>
                <a:latin typeface="+mn-lt"/>
                <a:ea typeface="仿宋" panose="02010609060101010101" pitchFamily="49" charset="-122"/>
              </a:rPr>
              <a:t>67</a:t>
            </a:r>
            <a:r>
              <a:rPr lang="zh-CN" altLang="en-US" sz="2000" b="1" dirty="0">
                <a:solidFill>
                  <a:srgbClr val="FF0000"/>
                </a:solidFill>
                <a:latin typeface="+mn-lt"/>
                <a:ea typeface="仿宋" panose="02010609060101010101" pitchFamily="49" charset="-122"/>
              </a:rPr>
              <a:t>°=46°.</a:t>
            </a:r>
            <a:endParaRPr lang="zh-CN" altLang="en-US" sz="2000" b="1" dirty="0">
              <a:solidFill>
                <a:srgbClr val="FF0000"/>
              </a:solidFill>
              <a:latin typeface="+mn-lt"/>
              <a:ea typeface="仿宋" panose="02010609060101010101" pitchFamily="49" charset="-122"/>
            </a:endParaRPr>
          </a:p>
        </p:txBody>
      </p:sp>
      <p:sp>
        <p:nvSpPr>
          <p:cNvPr id="110602" name="Rectangle 19"/>
          <p:cNvSpPr>
            <a:spLocks noChangeArrowheads="1"/>
          </p:cNvSpPr>
          <p:nvPr/>
        </p:nvSpPr>
        <p:spPr bwMode="auto">
          <a:xfrm>
            <a:off x="576580" y="464147"/>
            <a:ext cx="8451850" cy="1754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fontAlgn="ctr" hangingPunct="0">
              <a:lnSpc>
                <a:spcPct val="150000"/>
              </a:lnSpc>
            </a:pPr>
            <a:r>
              <a:rPr lang="en-US" altLang="zh-CN" sz="2400" b="1" dirty="0">
                <a:solidFill>
                  <a:srgbClr val="FF0000"/>
                </a:solidFill>
                <a:latin typeface="+mn-lt"/>
              </a:rPr>
              <a:t>2</a:t>
            </a:r>
            <a:r>
              <a:rPr lang="en-US" altLang="zh-CN" sz="2400" b="1" dirty="0" smtClean="0">
                <a:solidFill>
                  <a:srgbClr val="FF0000"/>
                </a:solidFill>
                <a:latin typeface="+mn-lt"/>
              </a:rPr>
              <a:t>. </a:t>
            </a:r>
            <a:r>
              <a:rPr lang="zh-CN" altLang="zh-CN" sz="2400" b="1" dirty="0" smtClean="0">
                <a:latin typeface="+mn-lt"/>
                <a:ea typeface="楷体" panose="02010609060101010101" pitchFamily="49" charset="-122"/>
              </a:rPr>
              <a:t>如</a:t>
            </a:r>
            <a:r>
              <a:rPr lang="zh-CN" altLang="zh-CN" sz="2400" b="1" dirty="0">
                <a:latin typeface="+mn-lt"/>
                <a:ea typeface="楷体" panose="02010609060101010101" pitchFamily="49" charset="-122"/>
              </a:rPr>
              <a:t>图所</a:t>
            </a:r>
            <a:r>
              <a:rPr lang="zh-CN" altLang="zh-CN" sz="2400" b="1" dirty="0" smtClean="0">
                <a:latin typeface="+mn-lt"/>
                <a:ea typeface="楷体" panose="02010609060101010101" pitchFamily="49" charset="-122"/>
              </a:rPr>
              <a:t>示</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将</a:t>
            </a:r>
            <a:r>
              <a:rPr lang="zh-CN" altLang="zh-CN" sz="2400" b="1" dirty="0">
                <a:latin typeface="+mn-lt"/>
                <a:ea typeface="楷体" panose="02010609060101010101" pitchFamily="49" charset="-122"/>
              </a:rPr>
              <a:t>△</a:t>
            </a:r>
            <a:r>
              <a:rPr lang="zh-CN" altLang="zh-CN" sz="2400" b="1" i="1" dirty="0">
                <a:latin typeface="+mn-lt"/>
                <a:ea typeface="楷体" panose="02010609060101010101" pitchFamily="49" charset="-122"/>
              </a:rPr>
              <a:t>ABC</a:t>
            </a:r>
            <a:r>
              <a:rPr lang="zh-CN" altLang="zh-CN" sz="2400" b="1" dirty="0">
                <a:latin typeface="+mn-lt"/>
                <a:ea typeface="楷体" panose="02010609060101010101" pitchFamily="49" charset="-122"/>
              </a:rPr>
              <a:t>绕点</a:t>
            </a:r>
            <a:r>
              <a:rPr lang="zh-CN" altLang="zh-CN" sz="2400" b="1" i="1" dirty="0">
                <a:latin typeface="+mn-lt"/>
                <a:ea typeface="楷体" panose="02010609060101010101" pitchFamily="49" charset="-122"/>
              </a:rPr>
              <a:t>C</a:t>
            </a:r>
            <a:r>
              <a:rPr lang="zh-CN" altLang="zh-CN" sz="2400" b="1" dirty="0">
                <a:latin typeface="+mn-lt"/>
                <a:ea typeface="楷体" panose="02010609060101010101" pitchFamily="49" charset="-122"/>
              </a:rPr>
              <a:t>按顺时针方向旋转至△</a:t>
            </a:r>
            <a:r>
              <a:rPr lang="zh-CN" altLang="zh-CN" sz="2400" b="1" i="1" dirty="0" smtClean="0">
                <a:latin typeface="+mn-lt"/>
                <a:ea typeface="楷体" panose="02010609060101010101" pitchFamily="49" charset="-122"/>
              </a:rPr>
              <a:t>A'B'C</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使</a:t>
            </a:r>
            <a:r>
              <a:rPr lang="zh-CN" altLang="zh-CN" sz="2400" b="1" dirty="0">
                <a:latin typeface="+mn-lt"/>
                <a:ea typeface="楷体" panose="02010609060101010101" pitchFamily="49" charset="-122"/>
              </a:rPr>
              <a:t>点</a:t>
            </a:r>
            <a:r>
              <a:rPr lang="zh-CN" altLang="zh-CN" sz="2400" b="1" i="1" dirty="0">
                <a:latin typeface="+mn-lt"/>
                <a:ea typeface="楷体" panose="02010609060101010101" pitchFamily="49" charset="-122"/>
              </a:rPr>
              <a:t>A'</a:t>
            </a:r>
            <a:r>
              <a:rPr lang="zh-CN" altLang="zh-CN" sz="2400" b="1" dirty="0">
                <a:latin typeface="+mn-lt"/>
                <a:ea typeface="楷体" panose="02010609060101010101" pitchFamily="49" charset="-122"/>
              </a:rPr>
              <a:t>落在</a:t>
            </a:r>
            <a:r>
              <a:rPr lang="zh-CN" altLang="zh-CN" sz="2400" b="1" i="1" dirty="0">
                <a:latin typeface="+mn-lt"/>
                <a:ea typeface="楷体" panose="02010609060101010101" pitchFamily="49" charset="-122"/>
              </a:rPr>
              <a:t>BC</a:t>
            </a:r>
            <a:r>
              <a:rPr lang="zh-CN" altLang="zh-CN" sz="2400" b="1" dirty="0">
                <a:latin typeface="+mn-lt"/>
                <a:ea typeface="楷体" panose="02010609060101010101" pitchFamily="49" charset="-122"/>
              </a:rPr>
              <a:t>的延长线上.已知∠</a:t>
            </a:r>
            <a:r>
              <a:rPr lang="zh-CN" altLang="zh-CN" sz="2400" b="1" i="1" dirty="0">
                <a:latin typeface="+mn-lt"/>
                <a:ea typeface="楷体" panose="02010609060101010101" pitchFamily="49" charset="-122"/>
              </a:rPr>
              <a:t>A</a:t>
            </a:r>
            <a:r>
              <a:rPr lang="zh-CN" altLang="zh-CN" sz="2400" b="1" dirty="0">
                <a:latin typeface="+mn-lt"/>
                <a:ea typeface="楷体" panose="02010609060101010101" pitchFamily="49" charset="-122"/>
              </a:rPr>
              <a:t>=27</a:t>
            </a:r>
            <a:r>
              <a:rPr lang="zh-CN" altLang="zh-CN" sz="2400" b="1" dirty="0" smtClean="0">
                <a:latin typeface="+mn-lt"/>
                <a:ea typeface="楷体" panose="02010609060101010101" pitchFamily="49" charset="-122"/>
              </a:rPr>
              <a:t>°</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a:t>
            </a:r>
            <a:r>
              <a:rPr lang="zh-CN" altLang="zh-CN" sz="2400" b="1" i="1" dirty="0">
                <a:latin typeface="+mn-lt"/>
                <a:ea typeface="楷体" panose="02010609060101010101" pitchFamily="49" charset="-122"/>
              </a:rPr>
              <a:t>B</a:t>
            </a:r>
            <a:r>
              <a:rPr lang="zh-CN" altLang="zh-CN" sz="2400" b="1" dirty="0">
                <a:latin typeface="+mn-lt"/>
                <a:ea typeface="楷体" panose="02010609060101010101" pitchFamily="49" charset="-122"/>
              </a:rPr>
              <a:t>=40</a:t>
            </a:r>
            <a:r>
              <a:rPr lang="zh-CN" altLang="zh-CN" sz="2400" b="1" dirty="0" smtClean="0">
                <a:latin typeface="+mn-lt"/>
                <a:ea typeface="楷体" panose="02010609060101010101" pitchFamily="49" charset="-122"/>
              </a:rPr>
              <a:t>°</a:t>
            </a:r>
            <a:r>
              <a:rPr lang="zh-CN" altLang="en-US" sz="2400" b="1" dirty="0" smtClean="0">
                <a:latin typeface="+mn-lt"/>
                <a:ea typeface="楷体" panose="02010609060101010101" pitchFamily="49" charset="-122"/>
              </a:rPr>
              <a:t>，</a:t>
            </a:r>
            <a:r>
              <a:rPr lang="zh-CN" altLang="zh-CN" sz="2400" b="1" dirty="0" smtClean="0">
                <a:latin typeface="+mn-lt"/>
                <a:ea typeface="楷体" panose="02010609060101010101" pitchFamily="49" charset="-122"/>
              </a:rPr>
              <a:t>则</a:t>
            </a:r>
            <a:r>
              <a:rPr lang="zh-CN" altLang="zh-CN" sz="2400" b="1" dirty="0">
                <a:latin typeface="+mn-lt"/>
                <a:ea typeface="楷体" panose="02010609060101010101" pitchFamily="49" charset="-122"/>
              </a:rPr>
              <a:t>∠</a:t>
            </a:r>
            <a:r>
              <a:rPr lang="zh-CN" altLang="zh-CN" sz="2400" b="1" i="1" dirty="0">
                <a:latin typeface="+mn-lt"/>
                <a:ea typeface="楷体" panose="02010609060101010101" pitchFamily="49" charset="-122"/>
              </a:rPr>
              <a:t>ACB'</a:t>
            </a:r>
            <a:r>
              <a:rPr lang="zh-CN" altLang="zh-CN" sz="2400" b="1" dirty="0">
                <a:latin typeface="+mn-lt"/>
                <a:ea typeface="楷体" panose="02010609060101010101" pitchFamily="49" charset="-122"/>
              </a:rPr>
              <a:t>为</a:t>
            </a:r>
            <a:r>
              <a:rPr lang="en-US" altLang="zh-CN" sz="2400" b="1" dirty="0">
                <a:latin typeface="+mn-lt"/>
                <a:ea typeface="楷体" panose="02010609060101010101" pitchFamily="49" charset="-122"/>
              </a:rPr>
              <a:t>_______</a:t>
            </a:r>
            <a:r>
              <a:rPr lang="zh-CN" altLang="zh-CN" sz="2400" b="1" dirty="0">
                <a:latin typeface="+mn-lt"/>
                <a:ea typeface="楷体" panose="02010609060101010101" pitchFamily="49" charset="-122"/>
              </a:rPr>
              <a:t>度. </a:t>
            </a:r>
            <a:endParaRPr lang="zh-CN" altLang="zh-CN" sz="2400" b="1" dirty="0">
              <a:latin typeface="+mn-lt"/>
              <a:ea typeface="楷体" panose="02010609060101010101" pitchFamily="49" charset="-122"/>
            </a:endParaRPr>
          </a:p>
        </p:txBody>
      </p:sp>
      <p:pic>
        <p:nvPicPr>
          <p:cNvPr id="110603" name="B12125.eps" descr="id:2147509253;FounderCE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39255" y="1623650"/>
            <a:ext cx="2043637" cy="142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2288357" y="1756696"/>
            <a:ext cx="891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FF0000"/>
                </a:solidFill>
                <a:latin typeface="+mn-lt"/>
              </a:rPr>
              <a:t>46</a:t>
            </a:r>
            <a:endParaRPr lang="en-US" altLang="zh-CN" sz="2400" b="1" dirty="0">
              <a:solidFill>
                <a:srgbClr val="FF0000"/>
              </a:solidFill>
              <a:latin typeface="+mn-lt"/>
            </a:endParaRPr>
          </a:p>
        </p:txBody>
      </p:sp>
      <p:grpSp>
        <p:nvGrpSpPr>
          <p:cNvPr id="18" name="组合 17"/>
          <p:cNvGrpSpPr/>
          <p:nvPr/>
        </p:nvGrpSpPr>
        <p:grpSpPr>
          <a:xfrm>
            <a:off x="-6562" y="-41716"/>
            <a:ext cx="2023745" cy="476885"/>
            <a:chOff x="3" y="-51"/>
            <a:chExt cx="3187" cy="751"/>
          </a:xfrm>
        </p:grpSpPr>
        <p:cxnSp>
          <p:nvCxnSpPr>
            <p:cNvPr id="22" name="直线连接符 14"/>
            <p:cNvCxnSpPr/>
            <p:nvPr/>
          </p:nvCxnSpPr>
          <p:spPr>
            <a:xfrm>
              <a:off x="3" y="665"/>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3" name="文本框 15"/>
            <p:cNvSpPr txBox="1"/>
            <p:nvPr/>
          </p:nvSpPr>
          <p:spPr>
            <a:xfrm>
              <a:off x="870" y="-51"/>
              <a:ext cx="2320" cy="751"/>
            </a:xfrm>
            <a:prstGeom prst="rect">
              <a:avLst/>
            </a:prstGeom>
            <a:noFill/>
            <a:ln w="9525">
              <a:noFill/>
            </a:ln>
          </p:spPr>
          <p:txBody>
            <a:bodyPr wrap="none" anchor="t">
              <a:spAutoFit/>
            </a:bodyPr>
            <a:lstStyle/>
            <a:p>
              <a:pPr eaLnBrk="0" hangingPunct="0"/>
              <a:r>
                <a:rPr lang="zh-CN" altLang="en-US" sz="2500" b="1">
                  <a:latin typeface="宋体" panose="02010600030101010101" pitchFamily="2" charset="-122"/>
                </a:rPr>
                <a:t>链接</a:t>
              </a:r>
              <a:r>
                <a:rPr lang="zh-CN" altLang="en-US" sz="2500" b="1" dirty="0" smtClean="0">
                  <a:latin typeface="宋体" panose="02010600030101010101" pitchFamily="2" charset="-122"/>
                </a:rPr>
                <a:t>中考</a:t>
              </a:r>
              <a:endParaRPr lang="zh-CN" altLang="en-US" sz="2500" b="1" dirty="0">
                <a:latin typeface="宋体" panose="02010600030101010101" pitchFamily="2" charset="-122"/>
              </a:endParaRPr>
            </a:p>
          </p:txBody>
        </p:sp>
        <p:sp>
          <p:nvSpPr>
            <p:cNvPr id="24" name="Freeform 74"/>
            <p:cNvSpPr>
              <a:spLocks noChangeAspect="1" noEditPoints="1"/>
            </p:cNvSpPr>
            <p:nvPr/>
          </p:nvSpPr>
          <p:spPr bwMode="auto">
            <a:xfrm>
              <a:off x="248" y="93"/>
              <a:ext cx="568" cy="503"/>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744">
                                            <p:txEl>
                                              <p:pRg st="0" end="0"/>
                                            </p:txEl>
                                          </p:spTgt>
                                        </p:tgtEl>
                                        <p:attrNameLst>
                                          <p:attrName>style.visibility</p:attrName>
                                        </p:attrNameLst>
                                      </p:cBhvr>
                                      <p:to>
                                        <p:strVal val="visible"/>
                                      </p:to>
                                    </p:set>
                                    <p:anim calcmode="lin" valueType="num">
                                      <p:cBhvr additive="base">
                                        <p:cTn id="7" dur="500" fill="hold"/>
                                        <p:tgtEl>
                                          <p:spTgt spid="7374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44">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3744">
                                            <p:txEl>
                                              <p:pRg st="1" end="1"/>
                                            </p:txEl>
                                          </p:spTgt>
                                        </p:tgtEl>
                                        <p:attrNameLst>
                                          <p:attrName>style.visibility</p:attrName>
                                        </p:attrNameLst>
                                      </p:cBhvr>
                                      <p:to>
                                        <p:strVal val="visible"/>
                                      </p:to>
                                    </p:set>
                                    <p:anim calcmode="lin" valueType="num">
                                      <p:cBhvr additive="base">
                                        <p:cTn id="11" dur="500" fill="hold"/>
                                        <p:tgtEl>
                                          <p:spTgt spid="73744">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374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3744">
                                            <p:txEl>
                                              <p:pRg st="2" end="2"/>
                                            </p:txEl>
                                          </p:spTgt>
                                        </p:tgtEl>
                                        <p:attrNameLst>
                                          <p:attrName>style.visibility</p:attrName>
                                        </p:attrNameLst>
                                      </p:cBhvr>
                                      <p:to>
                                        <p:strVal val="visible"/>
                                      </p:to>
                                    </p:set>
                                    <p:anim calcmode="lin" valueType="num">
                                      <p:cBhvr additive="base">
                                        <p:cTn id="17" dur="500" fill="hold"/>
                                        <p:tgtEl>
                                          <p:spTgt spid="73744">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374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3744">
                                            <p:txEl>
                                              <p:pRg st="3" end="3"/>
                                            </p:txEl>
                                          </p:spTgt>
                                        </p:tgtEl>
                                        <p:attrNameLst>
                                          <p:attrName>style.visibility</p:attrName>
                                        </p:attrNameLst>
                                      </p:cBhvr>
                                      <p:to>
                                        <p:strVal val="visible"/>
                                      </p:to>
                                    </p:set>
                                    <p:anim calcmode="lin" valueType="num">
                                      <p:cBhvr additive="base">
                                        <p:cTn id="23" dur="500" fill="hold"/>
                                        <p:tgtEl>
                                          <p:spTgt spid="7374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374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3744">
                                            <p:txEl>
                                              <p:pRg st="4" end="4"/>
                                            </p:txEl>
                                          </p:spTgt>
                                        </p:tgtEl>
                                        <p:attrNameLst>
                                          <p:attrName>style.visibility</p:attrName>
                                        </p:attrNameLst>
                                      </p:cBhvr>
                                      <p:to>
                                        <p:strVal val="visible"/>
                                      </p:to>
                                    </p:set>
                                    <p:anim calcmode="lin" valueType="num">
                                      <p:cBhvr additive="base">
                                        <p:cTn id="29" dur="500" fill="hold"/>
                                        <p:tgtEl>
                                          <p:spTgt spid="73744">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374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73744">
                                            <p:txEl>
                                              <p:pRg st="5" end="5"/>
                                            </p:txEl>
                                          </p:spTgt>
                                        </p:tgtEl>
                                        <p:attrNameLst>
                                          <p:attrName>style.visibility</p:attrName>
                                        </p:attrNameLst>
                                      </p:cBhvr>
                                      <p:to>
                                        <p:strVal val="visible"/>
                                      </p:to>
                                    </p:set>
                                    <p:anim calcmode="lin" valueType="num">
                                      <p:cBhvr additive="base">
                                        <p:cTn id="35" dur="500" fill="hold"/>
                                        <p:tgtEl>
                                          <p:spTgt spid="73744">
                                            <p:txEl>
                                              <p:pRg st="5" end="5"/>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374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73744">
                                            <p:txEl>
                                              <p:pRg st="6" end="6"/>
                                            </p:txEl>
                                          </p:spTgt>
                                        </p:tgtEl>
                                        <p:attrNameLst>
                                          <p:attrName>style.visibility</p:attrName>
                                        </p:attrNameLst>
                                      </p:cBhvr>
                                      <p:to>
                                        <p:strVal val="visible"/>
                                      </p:to>
                                    </p:set>
                                    <p:anim calcmode="lin" valueType="num">
                                      <p:cBhvr additive="base">
                                        <p:cTn id="41" dur="500" fill="hold"/>
                                        <p:tgtEl>
                                          <p:spTgt spid="73744">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374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strips(downLeft)">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文本框 16503"/>
          <p:cNvSpPr txBox="1">
            <a:spLocks noChangeArrowheads="1"/>
          </p:cNvSpPr>
          <p:nvPr/>
        </p:nvSpPr>
        <p:spPr bwMode="auto">
          <a:xfrm>
            <a:off x="1069929" y="1098933"/>
            <a:ext cx="7045371"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2400" b="1" dirty="0">
                <a:solidFill>
                  <a:srgbClr val="FF0000"/>
                </a:solidFill>
                <a:latin typeface="+mn-lt"/>
                <a:ea typeface="楷体" panose="02010609060101010101" pitchFamily="49" charset="-122"/>
              </a:rPr>
              <a:t>1.</a:t>
            </a:r>
            <a:r>
              <a:rPr lang="zh-CN" altLang="en-US" sz="2400" b="1" dirty="0">
                <a:latin typeface="+mn-lt"/>
                <a:ea typeface="楷体" panose="02010609060101010101" pitchFamily="49" charset="-122"/>
              </a:rPr>
              <a:t>能够</a:t>
            </a:r>
            <a:r>
              <a:rPr lang="zh-CN" altLang="en-US" sz="2400" b="1" u="sng" dirty="0">
                <a:latin typeface="+mn-lt"/>
                <a:ea typeface="楷体" panose="02010609060101010101" pitchFamily="49" charset="-122"/>
              </a:rPr>
              <a:t>  </a:t>
            </a:r>
            <a:r>
              <a:rPr lang="zh-CN" altLang="en-US" sz="2400" b="1" u="sng" dirty="0" smtClean="0">
                <a:latin typeface="+mn-lt"/>
                <a:ea typeface="楷体" panose="02010609060101010101" pitchFamily="49" charset="-122"/>
              </a:rPr>
              <a:t>            </a:t>
            </a:r>
            <a:r>
              <a:rPr lang="zh-CN" altLang="en-US" sz="2400" b="1" dirty="0" smtClean="0">
                <a:latin typeface="+mn-lt"/>
                <a:ea typeface="楷体" panose="02010609060101010101" pitchFamily="49" charset="-122"/>
              </a:rPr>
              <a:t>的</a:t>
            </a:r>
            <a:r>
              <a:rPr lang="zh-CN" altLang="en-US" sz="2400" b="1" dirty="0">
                <a:latin typeface="+mn-lt"/>
                <a:ea typeface="楷体" panose="02010609060101010101" pitchFamily="49" charset="-122"/>
              </a:rPr>
              <a:t>两个图形叫做全等形</a:t>
            </a:r>
            <a:r>
              <a:rPr lang="en-US" altLang="zh-CN" sz="2400" b="1" dirty="0">
                <a:latin typeface="+mn-lt"/>
                <a:ea typeface="楷体" panose="02010609060101010101" pitchFamily="49" charset="-122"/>
              </a:rPr>
              <a:t>.</a:t>
            </a:r>
            <a:r>
              <a:rPr lang="zh-CN" altLang="en-US" sz="2400" b="1" dirty="0">
                <a:latin typeface="+mn-lt"/>
                <a:ea typeface="楷体" panose="02010609060101010101" pitchFamily="49" charset="-122"/>
              </a:rPr>
              <a:t>两个三角形 重合</a:t>
            </a:r>
            <a:r>
              <a:rPr lang="zh-CN" altLang="en-US" sz="2400" b="1" dirty="0" smtClean="0">
                <a:latin typeface="+mn-lt"/>
                <a:ea typeface="楷体" panose="02010609060101010101" pitchFamily="49" charset="-122"/>
              </a:rPr>
              <a:t>时，互</a:t>
            </a:r>
            <a:r>
              <a:rPr lang="zh-CN" altLang="en-US" sz="2400" b="1" dirty="0">
                <a:latin typeface="+mn-lt"/>
                <a:ea typeface="楷体" panose="02010609060101010101" pitchFamily="49" charset="-122"/>
              </a:rPr>
              <a:t>相</a:t>
            </a:r>
            <a:r>
              <a:rPr lang="zh-CN" altLang="en-US" sz="2400" b="1" u="sng" dirty="0">
                <a:latin typeface="+mn-lt"/>
                <a:ea typeface="楷体" panose="02010609060101010101" pitchFamily="49" charset="-122"/>
              </a:rPr>
              <a:t> </a:t>
            </a:r>
            <a:r>
              <a:rPr lang="zh-CN" altLang="en-US" sz="2400" b="1" u="sng" dirty="0" smtClean="0">
                <a:latin typeface="+mn-lt"/>
                <a:ea typeface="楷体" panose="02010609060101010101" pitchFamily="49" charset="-122"/>
              </a:rPr>
              <a:t>           </a:t>
            </a:r>
            <a:r>
              <a:rPr lang="zh-CN" altLang="en-US" sz="2400" b="1" dirty="0" smtClean="0">
                <a:latin typeface="+mn-lt"/>
                <a:ea typeface="楷体" panose="02010609060101010101" pitchFamily="49" charset="-122"/>
              </a:rPr>
              <a:t>的</a:t>
            </a:r>
            <a:r>
              <a:rPr lang="zh-CN" altLang="en-US" sz="2400" b="1" dirty="0">
                <a:latin typeface="+mn-lt"/>
                <a:ea typeface="楷体" panose="02010609060101010101" pitchFamily="49" charset="-122"/>
              </a:rPr>
              <a:t>顶点叫做对应顶点</a:t>
            </a:r>
            <a:r>
              <a:rPr lang="en-US" altLang="zh-CN" sz="2400" b="1" dirty="0">
                <a:latin typeface="+mn-lt"/>
                <a:ea typeface="楷体" panose="02010609060101010101" pitchFamily="49" charset="-122"/>
              </a:rPr>
              <a:t>.</a:t>
            </a:r>
            <a:r>
              <a:rPr lang="zh-CN" altLang="en-US" sz="2400" b="1" dirty="0">
                <a:latin typeface="+mn-lt"/>
                <a:ea typeface="楷体" panose="02010609060101010101" pitchFamily="49" charset="-122"/>
              </a:rPr>
              <a:t>记两个全等三角形</a:t>
            </a:r>
            <a:r>
              <a:rPr lang="zh-CN" altLang="en-US" sz="2400" b="1" dirty="0" smtClean="0">
                <a:latin typeface="+mn-lt"/>
                <a:ea typeface="楷体" panose="02010609060101010101" pitchFamily="49" charset="-122"/>
              </a:rPr>
              <a:t>时，通</a:t>
            </a:r>
            <a:r>
              <a:rPr lang="zh-CN" altLang="en-US" sz="2400" b="1" dirty="0">
                <a:latin typeface="+mn-lt"/>
                <a:ea typeface="楷体" panose="02010609060101010101" pitchFamily="49" charset="-122"/>
              </a:rPr>
              <a:t>常把表示</a:t>
            </a:r>
            <a:r>
              <a:rPr lang="zh-CN" altLang="en-US" sz="2400" b="1" u="sng" dirty="0">
                <a:latin typeface="+mn-lt"/>
                <a:ea typeface="楷体" panose="02010609060101010101" pitchFamily="49" charset="-122"/>
              </a:rPr>
              <a:t>       </a:t>
            </a:r>
            <a:r>
              <a:rPr lang="zh-CN" altLang="en-US" sz="2400" b="1" u="sng" dirty="0" smtClean="0">
                <a:latin typeface="+mn-lt"/>
                <a:ea typeface="楷体" panose="02010609060101010101" pitchFamily="49" charset="-122"/>
              </a:rPr>
              <a:t>           </a:t>
            </a:r>
            <a:r>
              <a:rPr lang="zh-CN" altLang="en-US" sz="2400" b="1" dirty="0">
                <a:latin typeface="+mn-lt"/>
                <a:ea typeface="楷体" panose="02010609060101010101" pitchFamily="49" charset="-122"/>
              </a:rPr>
              <a:t>顶点的字母写在</a:t>
            </a:r>
            <a:r>
              <a:rPr lang="zh-CN" altLang="en-US" sz="2400" b="1" u="sng" dirty="0">
                <a:latin typeface="+mn-lt"/>
                <a:ea typeface="楷体" panose="02010609060101010101" pitchFamily="49" charset="-122"/>
              </a:rPr>
              <a:t>        </a:t>
            </a:r>
            <a:r>
              <a:rPr lang="zh-CN" altLang="en-US" sz="2400" b="1" u="sng" dirty="0" smtClean="0">
                <a:latin typeface="+mn-lt"/>
                <a:ea typeface="楷体" panose="02010609060101010101" pitchFamily="49" charset="-122"/>
              </a:rPr>
              <a:t>     </a:t>
            </a:r>
            <a:r>
              <a:rPr lang="zh-CN" altLang="en-US" sz="2400" b="1" dirty="0" smtClean="0">
                <a:latin typeface="+mn-lt"/>
                <a:ea typeface="楷体" panose="02010609060101010101" pitchFamily="49" charset="-122"/>
              </a:rPr>
              <a:t>的</a:t>
            </a:r>
            <a:r>
              <a:rPr lang="zh-CN" altLang="en-US" sz="2400" b="1" dirty="0">
                <a:latin typeface="+mn-lt"/>
                <a:ea typeface="楷体" panose="02010609060101010101" pitchFamily="49" charset="-122"/>
              </a:rPr>
              <a:t>位置上</a:t>
            </a:r>
            <a:r>
              <a:rPr lang="en-US" altLang="zh-CN" sz="2400" b="1" dirty="0">
                <a:latin typeface="+mn-lt"/>
                <a:ea typeface="楷体" panose="02010609060101010101" pitchFamily="49" charset="-122"/>
              </a:rPr>
              <a:t>.</a:t>
            </a:r>
            <a:endParaRPr lang="en-US" altLang="zh-CN" sz="2400" b="1" dirty="0">
              <a:latin typeface="+mn-lt"/>
              <a:ea typeface="楷体" panose="02010609060101010101" pitchFamily="49" charset="-122"/>
            </a:endParaRPr>
          </a:p>
        </p:txBody>
      </p:sp>
      <p:sp>
        <p:nvSpPr>
          <p:cNvPr id="16523" name="文本框 16522"/>
          <p:cNvSpPr txBox="1">
            <a:spLocks noChangeArrowheads="1"/>
          </p:cNvSpPr>
          <p:nvPr/>
        </p:nvSpPr>
        <p:spPr bwMode="auto">
          <a:xfrm>
            <a:off x="2137884" y="1032415"/>
            <a:ext cx="9159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solidFill>
                  <a:srgbClr val="FF0000"/>
                </a:solidFill>
                <a:latin typeface="仿宋" panose="02010609060101010101" pitchFamily="49" charset="-122"/>
                <a:ea typeface="仿宋" panose="02010609060101010101" pitchFamily="49" charset="-122"/>
              </a:rPr>
              <a:t>重合</a:t>
            </a:r>
            <a:endParaRPr lang="zh-CN" altLang="en-US" sz="2400" b="1" dirty="0">
              <a:solidFill>
                <a:srgbClr val="FF0000"/>
              </a:solidFill>
              <a:latin typeface="仿宋" panose="02010609060101010101" pitchFamily="49" charset="-122"/>
              <a:ea typeface="仿宋" panose="02010609060101010101" pitchFamily="49" charset="-122"/>
            </a:endParaRPr>
          </a:p>
        </p:txBody>
      </p:sp>
      <p:sp>
        <p:nvSpPr>
          <p:cNvPr id="16524" name="文本框 16523"/>
          <p:cNvSpPr txBox="1">
            <a:spLocks noChangeArrowheads="1"/>
          </p:cNvSpPr>
          <p:nvPr/>
        </p:nvSpPr>
        <p:spPr bwMode="auto">
          <a:xfrm>
            <a:off x="3142405" y="1491933"/>
            <a:ext cx="1004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solidFill>
                  <a:srgbClr val="FF0000"/>
                </a:solidFill>
                <a:latin typeface="仿宋" panose="02010609060101010101" pitchFamily="49" charset="-122"/>
                <a:ea typeface="仿宋" panose="02010609060101010101" pitchFamily="49" charset="-122"/>
              </a:rPr>
              <a:t>重合</a:t>
            </a:r>
            <a:endParaRPr lang="zh-CN" altLang="en-US" sz="2400" b="1" dirty="0">
              <a:solidFill>
                <a:srgbClr val="FF0000"/>
              </a:solidFill>
              <a:latin typeface="仿宋" panose="02010609060101010101" pitchFamily="49" charset="-122"/>
              <a:ea typeface="仿宋" panose="02010609060101010101" pitchFamily="49" charset="-122"/>
            </a:endParaRPr>
          </a:p>
        </p:txBody>
      </p:sp>
      <p:sp>
        <p:nvSpPr>
          <p:cNvPr id="16526" name="文本框 16525"/>
          <p:cNvSpPr txBox="1">
            <a:spLocks noChangeArrowheads="1"/>
          </p:cNvSpPr>
          <p:nvPr/>
        </p:nvSpPr>
        <p:spPr bwMode="auto">
          <a:xfrm>
            <a:off x="1395604" y="2432638"/>
            <a:ext cx="15684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solidFill>
                  <a:srgbClr val="FF0000"/>
                </a:solidFill>
                <a:latin typeface="仿宋" panose="02010609060101010101" pitchFamily="49" charset="-122"/>
                <a:ea typeface="仿宋" panose="02010609060101010101" pitchFamily="49" charset="-122"/>
              </a:rPr>
              <a:t>相对应</a:t>
            </a:r>
            <a:endParaRPr lang="zh-CN" altLang="en-US" sz="2400" b="1" dirty="0">
              <a:solidFill>
                <a:srgbClr val="FF0000"/>
              </a:solidFill>
              <a:latin typeface="仿宋" panose="02010609060101010101" pitchFamily="49" charset="-122"/>
              <a:ea typeface="仿宋" panose="02010609060101010101" pitchFamily="49" charset="-122"/>
            </a:endParaRPr>
          </a:p>
        </p:txBody>
      </p:sp>
      <p:sp>
        <p:nvSpPr>
          <p:cNvPr id="17415" name="文本框 16528"/>
          <p:cNvSpPr txBox="1">
            <a:spLocks noChangeArrowheads="1"/>
          </p:cNvSpPr>
          <p:nvPr/>
        </p:nvSpPr>
        <p:spPr bwMode="auto">
          <a:xfrm>
            <a:off x="1045112" y="3036246"/>
            <a:ext cx="57531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dirty="0">
                <a:solidFill>
                  <a:srgbClr val="FF0000"/>
                </a:solidFill>
                <a:latin typeface="+mn-lt"/>
                <a:ea typeface="楷体" panose="02010609060101010101" pitchFamily="49" charset="-122"/>
              </a:rPr>
              <a:t>2.</a:t>
            </a:r>
            <a:r>
              <a:rPr lang="zh-CN" altLang="en-US" sz="2400" b="1" dirty="0">
                <a:latin typeface="+mn-lt"/>
                <a:ea typeface="楷体" panose="02010609060101010101" pitchFamily="49" charset="-122"/>
              </a:rPr>
              <a:t>如</a:t>
            </a:r>
            <a:r>
              <a:rPr lang="zh-CN" altLang="en-US" sz="2400" b="1" dirty="0" smtClean="0">
                <a:latin typeface="+mn-lt"/>
                <a:ea typeface="楷体" panose="02010609060101010101" pitchFamily="49" charset="-122"/>
              </a:rPr>
              <a:t>图，△</a:t>
            </a:r>
            <a:r>
              <a:rPr lang="en-US" altLang="zh-CN" sz="2400" b="1" i="1" dirty="0">
                <a:latin typeface="+mn-lt"/>
                <a:ea typeface="楷体" panose="02010609060101010101" pitchFamily="49" charset="-122"/>
              </a:rPr>
              <a:t>ABC</a:t>
            </a:r>
            <a:r>
              <a:rPr lang="en-US" altLang="zh-CN" sz="2400" b="1" dirty="0">
                <a:solidFill>
                  <a:srgbClr val="0D0D0D"/>
                </a:solidFill>
                <a:latin typeface="+mn-lt"/>
                <a:ea typeface="楷体" panose="02010609060101010101" pitchFamily="49" charset="-122"/>
                <a:sym typeface="宋体" panose="02010600030101010101" pitchFamily="2" charset="-122"/>
              </a:rPr>
              <a:t>≌</a:t>
            </a:r>
            <a:r>
              <a:rPr lang="en-US" altLang="zh-CN" sz="2400" b="1" dirty="0">
                <a:latin typeface="+mn-lt"/>
                <a:ea typeface="楷体" panose="02010609060101010101" pitchFamily="49" charset="-122"/>
              </a:rPr>
              <a:t> △</a:t>
            </a:r>
            <a:r>
              <a:rPr lang="en-US" altLang="zh-CN" sz="2400" b="1" i="1" dirty="0" smtClean="0">
                <a:latin typeface="+mn-lt"/>
                <a:ea typeface="楷体" panose="02010609060101010101" pitchFamily="49" charset="-122"/>
              </a:rPr>
              <a:t>ADE</a:t>
            </a:r>
            <a:r>
              <a:rPr lang="zh-CN" altLang="en-US" sz="2400" b="1" i="1" dirty="0" smtClean="0">
                <a:latin typeface="+mn-lt"/>
                <a:ea typeface="楷体" panose="02010609060101010101" pitchFamily="49" charset="-122"/>
              </a:rPr>
              <a:t>，</a:t>
            </a:r>
            <a:r>
              <a:rPr lang="zh-CN" altLang="en-US" sz="2400" b="1" dirty="0" smtClean="0">
                <a:latin typeface="+mn-lt"/>
                <a:ea typeface="楷体" panose="02010609060101010101" pitchFamily="49" charset="-122"/>
              </a:rPr>
              <a:t>若</a:t>
            </a:r>
            <a:r>
              <a:rPr lang="zh-CN" altLang="en-US" sz="2400" b="1" i="1" dirty="0">
                <a:latin typeface="+mn-lt"/>
                <a:ea typeface="楷体" panose="02010609060101010101" pitchFamily="49" charset="-122"/>
              </a:rPr>
              <a:t>∠</a:t>
            </a:r>
            <a:r>
              <a:rPr lang="en-US" altLang="zh-CN" sz="2400" b="1" i="1" dirty="0">
                <a:latin typeface="+mn-lt"/>
                <a:ea typeface="楷体" panose="02010609060101010101" pitchFamily="49" charset="-122"/>
              </a:rPr>
              <a:t>D=∠</a:t>
            </a:r>
            <a:r>
              <a:rPr lang="en-US" altLang="zh-CN" sz="2400" b="1" i="1" dirty="0" smtClean="0">
                <a:latin typeface="+mn-lt"/>
                <a:ea typeface="楷体" panose="02010609060101010101" pitchFamily="49" charset="-122"/>
              </a:rPr>
              <a:t>B</a:t>
            </a:r>
            <a:r>
              <a:rPr lang="zh-CN" altLang="en-US" sz="2400" b="1" dirty="0" smtClean="0">
                <a:latin typeface="+mn-lt"/>
                <a:ea typeface="楷体" panose="02010609060101010101" pitchFamily="49" charset="-122"/>
              </a:rPr>
              <a:t>， </a:t>
            </a:r>
            <a:endParaRPr lang="zh-CN" altLang="en-US" sz="2400" b="1" dirty="0">
              <a:latin typeface="+mn-lt"/>
              <a:ea typeface="楷体" panose="02010609060101010101" pitchFamily="49" charset="-122"/>
            </a:endParaRPr>
          </a:p>
          <a:p>
            <a:pPr eaLnBrk="1" hangingPunct="1">
              <a:lnSpc>
                <a:spcPct val="150000"/>
              </a:lnSpc>
            </a:pPr>
            <a:r>
              <a:rPr lang="zh-CN" altLang="en-US" sz="2400" b="1" i="1" dirty="0">
                <a:latin typeface="+mn-lt"/>
                <a:ea typeface="楷体" panose="02010609060101010101" pitchFamily="49" charset="-122"/>
              </a:rPr>
              <a:t>∠</a:t>
            </a:r>
            <a:r>
              <a:rPr lang="en-US" altLang="zh-CN" sz="2400" b="1" i="1" dirty="0">
                <a:latin typeface="+mn-lt"/>
                <a:ea typeface="楷体" panose="02010609060101010101" pitchFamily="49" charset="-122"/>
              </a:rPr>
              <a:t>C= ∠</a:t>
            </a:r>
            <a:r>
              <a:rPr lang="en-US" altLang="zh-CN" sz="2400" b="1" i="1" dirty="0" smtClean="0">
                <a:latin typeface="+mn-lt"/>
                <a:ea typeface="楷体" panose="02010609060101010101" pitchFamily="49" charset="-122"/>
              </a:rPr>
              <a:t>AED</a:t>
            </a:r>
            <a:r>
              <a:rPr lang="zh-CN" altLang="en-US" sz="2400" b="1" dirty="0" smtClean="0">
                <a:latin typeface="+mn-lt"/>
                <a:ea typeface="楷体" panose="02010609060101010101" pitchFamily="49" charset="-122"/>
              </a:rPr>
              <a:t>，则</a:t>
            </a:r>
            <a:r>
              <a:rPr lang="zh-CN" altLang="en-US" sz="2400" b="1" i="1" dirty="0">
                <a:latin typeface="+mn-lt"/>
                <a:ea typeface="楷体" panose="02010609060101010101" pitchFamily="49" charset="-122"/>
              </a:rPr>
              <a:t>∠</a:t>
            </a:r>
            <a:r>
              <a:rPr lang="en-US" altLang="zh-CN" sz="2400" b="1" i="1" dirty="0">
                <a:latin typeface="+mn-lt"/>
                <a:ea typeface="楷体" panose="02010609060101010101" pitchFamily="49" charset="-122"/>
              </a:rPr>
              <a:t>DAE=</a:t>
            </a:r>
            <a:r>
              <a:rPr lang="en-US" altLang="zh-CN" sz="2400" b="1" i="1" u="sng" dirty="0">
                <a:latin typeface="+mn-lt"/>
                <a:ea typeface="楷体" panose="02010609060101010101" pitchFamily="49" charset="-122"/>
              </a:rPr>
              <a:t>               </a:t>
            </a:r>
            <a:r>
              <a:rPr lang="zh-CN" altLang="en-US" sz="2400" b="1" dirty="0">
                <a:latin typeface="+mn-lt"/>
                <a:ea typeface="楷体" panose="02010609060101010101" pitchFamily="49" charset="-122"/>
              </a:rPr>
              <a:t>； </a:t>
            </a:r>
            <a:r>
              <a:rPr lang="zh-CN" altLang="en-US" sz="2400" b="1" i="1" dirty="0">
                <a:latin typeface="+mn-lt"/>
                <a:ea typeface="楷体" panose="02010609060101010101" pitchFamily="49" charset="-122"/>
              </a:rPr>
              <a:t>∠</a:t>
            </a:r>
            <a:r>
              <a:rPr lang="en-US" altLang="zh-CN" sz="2400" b="1" i="1" dirty="0">
                <a:latin typeface="+mn-lt"/>
                <a:ea typeface="楷体" panose="02010609060101010101" pitchFamily="49" charset="-122"/>
              </a:rPr>
              <a:t>DAB=</a:t>
            </a:r>
            <a:r>
              <a:rPr lang="en-US" altLang="zh-CN" sz="2400" b="1" i="1" u="sng" dirty="0">
                <a:latin typeface="+mn-lt"/>
                <a:ea typeface="楷体" panose="02010609060101010101" pitchFamily="49" charset="-122"/>
              </a:rPr>
              <a:t>               </a:t>
            </a:r>
            <a:r>
              <a:rPr lang="en-US" altLang="zh-CN" sz="2400" b="1" dirty="0">
                <a:latin typeface="+mn-lt"/>
                <a:ea typeface="楷体" panose="02010609060101010101" pitchFamily="49" charset="-122"/>
              </a:rPr>
              <a:t>.</a:t>
            </a:r>
            <a:endParaRPr lang="zh-CN" altLang="en-US" sz="2400" b="1" dirty="0">
              <a:latin typeface="+mn-lt"/>
              <a:ea typeface="楷体" panose="02010609060101010101" pitchFamily="49" charset="-122"/>
            </a:endParaRPr>
          </a:p>
        </p:txBody>
      </p:sp>
      <p:sp>
        <p:nvSpPr>
          <p:cNvPr id="16530" name="文本框 16529"/>
          <p:cNvSpPr txBox="1">
            <a:spLocks noChangeArrowheads="1"/>
          </p:cNvSpPr>
          <p:nvPr/>
        </p:nvSpPr>
        <p:spPr bwMode="auto">
          <a:xfrm>
            <a:off x="4392115" y="3595559"/>
            <a:ext cx="14173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solidFill>
                  <a:srgbClr val="FF0000"/>
                </a:solidFill>
                <a:latin typeface="+mn-lt"/>
                <a:ea typeface="黑体" panose="02010609060101010101" pitchFamily="2" charset="-122"/>
              </a:rPr>
              <a:t>  ∠</a:t>
            </a:r>
            <a:r>
              <a:rPr lang="en-US" altLang="zh-CN" sz="2400" b="1" i="1" dirty="0">
                <a:solidFill>
                  <a:srgbClr val="FF0000"/>
                </a:solidFill>
                <a:latin typeface="+mn-lt"/>
                <a:ea typeface="黑体" panose="02010609060101010101" pitchFamily="2" charset="-122"/>
              </a:rPr>
              <a:t>BAC  </a:t>
            </a:r>
            <a:endParaRPr lang="en-US" altLang="zh-CN" sz="2400" b="1" i="1" dirty="0">
              <a:solidFill>
                <a:srgbClr val="FF0000"/>
              </a:solidFill>
              <a:latin typeface="+mn-lt"/>
              <a:ea typeface="黑体" panose="02010609060101010101" pitchFamily="2" charset="-122"/>
            </a:endParaRPr>
          </a:p>
        </p:txBody>
      </p:sp>
      <p:sp>
        <p:nvSpPr>
          <p:cNvPr id="16531" name="文本框 16530"/>
          <p:cNvSpPr txBox="1">
            <a:spLocks noChangeArrowheads="1"/>
          </p:cNvSpPr>
          <p:nvPr/>
        </p:nvSpPr>
        <p:spPr bwMode="auto">
          <a:xfrm>
            <a:off x="2222021" y="4130027"/>
            <a:ext cx="16637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solidFill>
                  <a:srgbClr val="FF0000"/>
                </a:solidFill>
                <a:latin typeface="+mn-lt"/>
                <a:ea typeface="黑体" panose="02010609060101010101" pitchFamily="2" charset="-122"/>
              </a:rPr>
              <a:t>∠</a:t>
            </a:r>
            <a:r>
              <a:rPr lang="en-US" altLang="zh-CN" sz="2400" b="1" i="1" dirty="0">
                <a:solidFill>
                  <a:srgbClr val="FF0000"/>
                </a:solidFill>
                <a:latin typeface="+mn-lt"/>
                <a:ea typeface="黑体" panose="02010609060101010101" pitchFamily="2" charset="-122"/>
              </a:rPr>
              <a:t>EAC</a:t>
            </a:r>
            <a:endParaRPr lang="en-US" altLang="zh-CN" sz="2400" b="1" i="1" dirty="0">
              <a:solidFill>
                <a:srgbClr val="FF0000"/>
              </a:solidFill>
              <a:latin typeface="+mn-lt"/>
              <a:ea typeface="黑体" panose="02010609060101010101" pitchFamily="2" charset="-122"/>
            </a:endParaRPr>
          </a:p>
        </p:txBody>
      </p:sp>
      <p:grpSp>
        <p:nvGrpSpPr>
          <p:cNvPr id="2" name="组合 16531"/>
          <p:cNvGrpSpPr/>
          <p:nvPr/>
        </p:nvGrpSpPr>
        <p:grpSpPr bwMode="auto">
          <a:xfrm>
            <a:off x="6379229" y="2675951"/>
            <a:ext cx="2218626" cy="2138464"/>
            <a:chOff x="407" y="375"/>
            <a:chExt cx="3126" cy="2638"/>
          </a:xfrm>
        </p:grpSpPr>
        <p:grpSp>
          <p:nvGrpSpPr>
            <p:cNvPr id="111640" name="组合 16532"/>
            <p:cNvGrpSpPr/>
            <p:nvPr/>
          </p:nvGrpSpPr>
          <p:grpSpPr bwMode="auto">
            <a:xfrm>
              <a:off x="912" y="912"/>
              <a:ext cx="2208" cy="1584"/>
              <a:chOff x="1008" y="912"/>
              <a:chExt cx="2208" cy="1584"/>
            </a:xfrm>
          </p:grpSpPr>
          <p:sp>
            <p:nvSpPr>
              <p:cNvPr id="111651" name="直接连接符 16533"/>
              <p:cNvSpPr>
                <a:spLocks noChangeShapeType="1"/>
              </p:cNvSpPr>
              <p:nvPr/>
            </p:nvSpPr>
            <p:spPr bwMode="auto">
              <a:xfrm flipH="1">
                <a:off x="1392" y="1344"/>
                <a:ext cx="1440" cy="1152"/>
              </a:xfrm>
              <a:prstGeom prst="line">
                <a:avLst/>
              </a:prstGeom>
              <a:noFill/>
              <a:ln w="57150">
                <a:solidFill>
                  <a:srgbClr val="3333FF"/>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52" name="直接连接符 16534"/>
              <p:cNvSpPr>
                <a:spLocks noChangeShapeType="1"/>
              </p:cNvSpPr>
              <p:nvPr/>
            </p:nvSpPr>
            <p:spPr bwMode="auto">
              <a:xfrm>
                <a:off x="1392" y="2496"/>
                <a:ext cx="1824" cy="0"/>
              </a:xfrm>
              <a:prstGeom prst="line">
                <a:avLst/>
              </a:prstGeom>
              <a:noFill/>
              <a:ln w="57150">
                <a:solidFill>
                  <a:srgbClr val="3333FF"/>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53" name="直接连接符 16535"/>
              <p:cNvSpPr>
                <a:spLocks noChangeShapeType="1"/>
              </p:cNvSpPr>
              <p:nvPr/>
            </p:nvSpPr>
            <p:spPr bwMode="auto">
              <a:xfrm>
                <a:off x="2832" y="1344"/>
                <a:ext cx="384" cy="1152"/>
              </a:xfrm>
              <a:prstGeom prst="line">
                <a:avLst/>
              </a:prstGeom>
              <a:noFill/>
              <a:ln w="57150">
                <a:solidFill>
                  <a:srgbClr val="3333FF"/>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54" name="直接连接符 16536"/>
              <p:cNvSpPr>
                <a:spLocks noChangeShapeType="1"/>
              </p:cNvSpPr>
              <p:nvPr/>
            </p:nvSpPr>
            <p:spPr bwMode="auto">
              <a:xfrm>
                <a:off x="1008" y="912"/>
                <a:ext cx="0" cy="0"/>
              </a:xfrm>
              <a:prstGeom prst="line">
                <a:avLst/>
              </a:prstGeom>
              <a:noFill/>
              <a:ln w="57150">
                <a:solidFill>
                  <a:srgbClr val="3333FF"/>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grpSp>
          <p:nvGrpSpPr>
            <p:cNvPr id="111641" name="组合 16537"/>
            <p:cNvGrpSpPr/>
            <p:nvPr/>
          </p:nvGrpSpPr>
          <p:grpSpPr bwMode="auto">
            <a:xfrm rot="2491349">
              <a:off x="838" y="375"/>
              <a:ext cx="2211" cy="1662"/>
              <a:chOff x="1008" y="912"/>
              <a:chExt cx="2211" cy="1662"/>
            </a:xfrm>
          </p:grpSpPr>
          <p:sp>
            <p:nvSpPr>
              <p:cNvPr id="111647" name="直接连接符 16538"/>
              <p:cNvSpPr>
                <a:spLocks noChangeShapeType="1"/>
              </p:cNvSpPr>
              <p:nvPr/>
            </p:nvSpPr>
            <p:spPr bwMode="auto">
              <a:xfrm flipH="1">
                <a:off x="1395" y="1422"/>
                <a:ext cx="1440" cy="1152"/>
              </a:xfrm>
              <a:prstGeom prst="line">
                <a:avLst/>
              </a:prstGeom>
              <a:noFill/>
              <a:ln w="57150">
                <a:solidFill>
                  <a:srgbClr val="CC33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48" name="直接连接符 16539"/>
              <p:cNvSpPr>
                <a:spLocks noChangeShapeType="1"/>
              </p:cNvSpPr>
              <p:nvPr/>
            </p:nvSpPr>
            <p:spPr bwMode="auto">
              <a:xfrm>
                <a:off x="1395" y="2574"/>
                <a:ext cx="1824" cy="0"/>
              </a:xfrm>
              <a:prstGeom prst="line">
                <a:avLst/>
              </a:prstGeom>
              <a:noFill/>
              <a:ln w="57150">
                <a:solidFill>
                  <a:srgbClr val="CC33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49" name="直接连接符 16540"/>
              <p:cNvSpPr>
                <a:spLocks noChangeShapeType="1"/>
              </p:cNvSpPr>
              <p:nvPr/>
            </p:nvSpPr>
            <p:spPr bwMode="auto">
              <a:xfrm>
                <a:off x="2833" y="1420"/>
                <a:ext cx="384" cy="1152"/>
              </a:xfrm>
              <a:prstGeom prst="line">
                <a:avLst/>
              </a:prstGeom>
              <a:noFill/>
              <a:ln w="57150">
                <a:solidFill>
                  <a:srgbClr val="CC33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1650" name="直接连接符 16541"/>
              <p:cNvSpPr>
                <a:spLocks noChangeShapeType="1"/>
              </p:cNvSpPr>
              <p:nvPr/>
            </p:nvSpPr>
            <p:spPr bwMode="auto">
              <a:xfrm>
                <a:off x="1008" y="912"/>
                <a:ext cx="0" cy="0"/>
              </a:xfrm>
              <a:prstGeom prst="line">
                <a:avLst/>
              </a:prstGeom>
              <a:noFill/>
              <a:ln w="57150">
                <a:solidFill>
                  <a:srgbClr val="CC33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sp>
          <p:nvSpPr>
            <p:cNvPr id="111642" name="文本框 16542"/>
            <p:cNvSpPr txBox="1">
              <a:spLocks noChangeArrowheads="1"/>
            </p:cNvSpPr>
            <p:nvPr/>
          </p:nvSpPr>
          <p:spPr bwMode="auto">
            <a:xfrm>
              <a:off x="2543" y="757"/>
              <a:ext cx="358"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i="1">
                  <a:latin typeface="+mn-lt"/>
                  <a:ea typeface="黑体" panose="02010609060101010101" pitchFamily="2" charset="-122"/>
                </a:rPr>
                <a:t>A</a:t>
              </a:r>
              <a:endParaRPr lang="en-US" altLang="zh-CN" b="1" i="1">
                <a:latin typeface="+mn-lt"/>
                <a:ea typeface="黑体" panose="02010609060101010101" pitchFamily="2" charset="-122"/>
              </a:endParaRPr>
            </a:p>
          </p:txBody>
        </p:sp>
        <p:sp>
          <p:nvSpPr>
            <p:cNvPr id="111643" name="文本框 16543"/>
            <p:cNvSpPr txBox="1">
              <a:spLocks noChangeArrowheads="1"/>
            </p:cNvSpPr>
            <p:nvPr/>
          </p:nvSpPr>
          <p:spPr bwMode="auto">
            <a:xfrm>
              <a:off x="1009" y="2295"/>
              <a:ext cx="357"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i="1">
                  <a:latin typeface="+mn-lt"/>
                  <a:ea typeface="黑体" panose="02010609060101010101" pitchFamily="2" charset="-122"/>
                </a:rPr>
                <a:t>B</a:t>
              </a:r>
              <a:endParaRPr lang="en-US" altLang="zh-CN" b="1" i="1">
                <a:latin typeface="+mn-lt"/>
                <a:ea typeface="黑体" panose="02010609060101010101" pitchFamily="2" charset="-122"/>
              </a:endParaRPr>
            </a:p>
          </p:txBody>
        </p:sp>
        <p:sp>
          <p:nvSpPr>
            <p:cNvPr id="111644" name="文本框 16544"/>
            <p:cNvSpPr txBox="1">
              <a:spLocks noChangeArrowheads="1"/>
            </p:cNvSpPr>
            <p:nvPr/>
          </p:nvSpPr>
          <p:spPr bwMode="auto">
            <a:xfrm>
              <a:off x="3159" y="2272"/>
              <a:ext cx="374"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i="1">
                  <a:latin typeface="+mn-lt"/>
                  <a:ea typeface="黑体" panose="02010609060101010101" pitchFamily="2" charset="-122"/>
                </a:rPr>
                <a:t>C</a:t>
              </a:r>
              <a:endParaRPr lang="en-US" altLang="zh-CN" b="1" i="1">
                <a:latin typeface="+mn-lt"/>
                <a:ea typeface="黑体" panose="02010609060101010101" pitchFamily="2" charset="-122"/>
              </a:endParaRPr>
            </a:p>
          </p:txBody>
        </p:sp>
        <p:sp>
          <p:nvSpPr>
            <p:cNvPr id="111645" name="文本框 16545"/>
            <p:cNvSpPr txBox="1">
              <a:spLocks noChangeArrowheads="1"/>
            </p:cNvSpPr>
            <p:nvPr/>
          </p:nvSpPr>
          <p:spPr bwMode="auto">
            <a:xfrm>
              <a:off x="407" y="1059"/>
              <a:ext cx="391"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i="1" dirty="0">
                  <a:latin typeface="+mn-lt"/>
                  <a:ea typeface="黑体" panose="02010609060101010101" pitchFamily="2" charset="-122"/>
                </a:rPr>
                <a:t>D</a:t>
              </a:r>
              <a:endParaRPr lang="en-US" altLang="zh-CN" b="1" i="1" dirty="0">
                <a:latin typeface="+mn-lt"/>
                <a:ea typeface="黑体" panose="02010609060101010101" pitchFamily="2" charset="-122"/>
              </a:endParaRPr>
            </a:p>
          </p:txBody>
        </p:sp>
        <p:sp>
          <p:nvSpPr>
            <p:cNvPr id="111646" name="文本框 16546"/>
            <p:cNvSpPr txBox="1">
              <a:spLocks noChangeArrowheads="1"/>
            </p:cNvSpPr>
            <p:nvPr/>
          </p:nvSpPr>
          <p:spPr bwMode="auto">
            <a:xfrm>
              <a:off x="1932" y="2388"/>
              <a:ext cx="358"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b="1" i="1" dirty="0">
                  <a:latin typeface="+mn-lt"/>
                  <a:ea typeface="黑体" panose="02010609060101010101" pitchFamily="2" charset="-122"/>
                </a:rPr>
                <a:t>E</a:t>
              </a:r>
              <a:endParaRPr lang="en-US" altLang="zh-CN" b="1" i="1" dirty="0">
                <a:latin typeface="+mn-lt"/>
                <a:ea typeface="黑体" panose="02010609060101010101" pitchFamily="2" charset="-122"/>
              </a:endParaRPr>
            </a:p>
          </p:txBody>
        </p:sp>
      </p:grpSp>
      <p:grpSp>
        <p:nvGrpSpPr>
          <p:cNvPr id="111627" name="组合 2"/>
          <p:cNvGrpSpPr/>
          <p:nvPr/>
        </p:nvGrpSpPr>
        <p:grpSpPr bwMode="auto">
          <a:xfrm>
            <a:off x="0" y="-39339"/>
            <a:ext cx="2006600" cy="476924"/>
            <a:chOff x="263" y="162"/>
            <a:chExt cx="3160" cy="753"/>
          </a:xfrm>
        </p:grpSpPr>
        <p:sp>
          <p:nvSpPr>
            <p:cNvPr id="111636"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500" b="1" dirty="0">
                  <a:latin typeface="+mn-lt"/>
                  <a:cs typeface="Yuanti SC"/>
                </a:rPr>
                <a:t>课堂检测</a:t>
              </a:r>
              <a:endParaRPr lang="zh-CN" altLang="en-US" sz="2500" b="1" dirty="0">
                <a:latin typeface="+mn-lt"/>
                <a:cs typeface="Yuanti SC"/>
              </a:endParaRPr>
            </a:p>
          </p:txBody>
        </p:sp>
        <p:grpSp>
          <p:nvGrpSpPr>
            <p:cNvPr id="111637" name="组合 1"/>
            <p:cNvGrpSpPr/>
            <p:nvPr/>
          </p:nvGrpSpPr>
          <p:grpSpPr bwMode="auto">
            <a:xfrm>
              <a:off x="263" y="320"/>
              <a:ext cx="3160" cy="567"/>
              <a:chOff x="248" y="211"/>
              <a:chExt cx="3160" cy="567"/>
            </a:xfrm>
          </p:grpSpPr>
          <p:cxnSp>
            <p:nvCxnSpPr>
              <p:cNvPr id="20"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2"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grpSp>
        <p:nvGrpSpPr>
          <p:cNvPr id="111628" name="组合 7"/>
          <p:cNvGrpSpPr/>
          <p:nvPr/>
        </p:nvGrpSpPr>
        <p:grpSpPr bwMode="auto">
          <a:xfrm>
            <a:off x="3238500" y="514237"/>
            <a:ext cx="2480310" cy="523234"/>
            <a:chOff x="5083" y="1100"/>
            <a:chExt cx="3905" cy="826"/>
          </a:xfrm>
        </p:grpSpPr>
        <p:grpSp>
          <p:nvGrpSpPr>
            <p:cNvPr id="111629" name="组合 1"/>
            <p:cNvGrpSpPr>
              <a:grpSpLocks noChangeAspect="1"/>
            </p:cNvGrpSpPr>
            <p:nvPr/>
          </p:nvGrpSpPr>
          <p:grpSpPr bwMode="auto">
            <a:xfrm>
              <a:off x="5138" y="1168"/>
              <a:ext cx="3797" cy="710"/>
              <a:chOff x="3564387" y="597378"/>
              <a:chExt cx="2247990" cy="419195"/>
            </a:xfrm>
          </p:grpSpPr>
          <p:sp>
            <p:nvSpPr>
              <p:cNvPr id="26" name="缺角矩形 25"/>
              <p:cNvSpPr/>
              <p:nvPr/>
            </p:nvSpPr>
            <p:spPr>
              <a:xfrm rot="3000000">
                <a:off x="4021629" y="597168"/>
                <a:ext cx="418737" cy="418763"/>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7" name="缺角矩形 26"/>
              <p:cNvSpPr/>
              <p:nvPr/>
            </p:nvSpPr>
            <p:spPr>
              <a:xfrm rot="3000000">
                <a:off x="4478866" y="597167"/>
                <a:ext cx="418737" cy="418764"/>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8" name="缺角矩形 27"/>
              <p:cNvSpPr/>
              <p:nvPr/>
            </p:nvSpPr>
            <p:spPr>
              <a:xfrm rot="3000000">
                <a:off x="4936102" y="597168"/>
                <a:ext cx="418737" cy="418763"/>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9" name="缺角矩形 28"/>
              <p:cNvSpPr/>
              <p:nvPr/>
            </p:nvSpPr>
            <p:spPr>
              <a:xfrm rot="3000000">
                <a:off x="3564392" y="597167"/>
                <a:ext cx="418737" cy="418764"/>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30" name="缺角矩形 29"/>
              <p:cNvSpPr/>
              <p:nvPr/>
            </p:nvSpPr>
            <p:spPr>
              <a:xfrm rot="3000000">
                <a:off x="5393339" y="597167"/>
                <a:ext cx="418737" cy="418764"/>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111630" name="TextBox 15"/>
            <p:cNvSpPr txBox="1">
              <a:spLocks noChangeArrowheads="1"/>
            </p:cNvSpPr>
            <p:nvPr/>
          </p:nvSpPr>
          <p:spPr bwMode="auto">
            <a:xfrm>
              <a:off x="5083" y="1100"/>
              <a:ext cx="3905" cy="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r>
                <a:rPr lang="zh-CN" altLang="en-US" sz="2800" b="1" dirty="0">
                  <a:solidFill>
                    <a:schemeClr val="bg1"/>
                  </a:solidFill>
                  <a:latin typeface="+mn-lt"/>
                </a:rPr>
                <a:t>基础巩固题</a:t>
              </a:r>
              <a:endParaRPr lang="en-US" altLang="zh-CN" sz="2800" b="1" dirty="0">
                <a:solidFill>
                  <a:schemeClr val="bg1"/>
                </a:solidFill>
                <a:latin typeface="+mn-lt"/>
              </a:endParaRPr>
            </a:p>
          </p:txBody>
        </p:sp>
      </p:grpSp>
      <p:sp>
        <p:nvSpPr>
          <p:cNvPr id="3" name="矩形 2"/>
          <p:cNvSpPr/>
          <p:nvPr/>
        </p:nvSpPr>
        <p:spPr>
          <a:xfrm>
            <a:off x="4575045" y="1959028"/>
            <a:ext cx="142218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400" b="1" dirty="0">
                <a:solidFill>
                  <a:srgbClr val="FF0000"/>
                </a:solidFill>
                <a:latin typeface="仿宋" panose="02010609060101010101" pitchFamily="49" charset="-122"/>
                <a:ea typeface="仿宋" panose="02010609060101010101" pitchFamily="49" charset="-122"/>
              </a:rPr>
              <a:t>对应顶点</a:t>
            </a:r>
            <a:endParaRPr lang="zh-CN" altLang="en-US" sz="2400" b="1" dirty="0">
              <a:solidFill>
                <a:srgbClr val="FF0000"/>
              </a:solidFill>
              <a:latin typeface="仿宋" panose="02010609060101010101" pitchFamily="49" charset="-122"/>
              <a:ea typeface="仿宋" panose="02010609060101010101" pitchFamily="49"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523"/>
                                        </p:tgtEl>
                                        <p:attrNameLst>
                                          <p:attrName>style.visibility</p:attrName>
                                        </p:attrNameLst>
                                      </p:cBhvr>
                                      <p:to>
                                        <p:strVal val="visible"/>
                                      </p:to>
                                    </p:set>
                                    <p:animEffect transition="in" filter="blinds(horizontal)">
                                      <p:cBhvr>
                                        <p:cTn id="7" dur="500"/>
                                        <p:tgtEl>
                                          <p:spTgt spid="1652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524"/>
                                        </p:tgtEl>
                                        <p:attrNameLst>
                                          <p:attrName>style.visibility</p:attrName>
                                        </p:attrNameLst>
                                      </p:cBhvr>
                                      <p:to>
                                        <p:strVal val="visible"/>
                                      </p:to>
                                    </p:set>
                                    <p:animEffect transition="in" filter="blinds(horizontal)">
                                      <p:cBhvr>
                                        <p:cTn id="12" dur="500"/>
                                        <p:tgtEl>
                                          <p:spTgt spid="165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526"/>
                                        </p:tgtEl>
                                        <p:attrNameLst>
                                          <p:attrName>style.visibility</p:attrName>
                                        </p:attrNameLst>
                                      </p:cBhvr>
                                      <p:to>
                                        <p:strVal val="visible"/>
                                      </p:to>
                                    </p:set>
                                    <p:animEffect transition="in" filter="blinds(horizontal)">
                                      <p:cBhvr>
                                        <p:cTn id="22" dur="500"/>
                                        <p:tgtEl>
                                          <p:spTgt spid="1652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530"/>
                                        </p:tgtEl>
                                        <p:attrNameLst>
                                          <p:attrName>style.visibility</p:attrName>
                                        </p:attrNameLst>
                                      </p:cBhvr>
                                      <p:to>
                                        <p:strVal val="visible"/>
                                      </p:to>
                                    </p:set>
                                    <p:animEffect transition="in" filter="blinds(horizontal)">
                                      <p:cBhvr>
                                        <p:cTn id="27" dur="500"/>
                                        <p:tgtEl>
                                          <p:spTgt spid="1653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531"/>
                                        </p:tgtEl>
                                        <p:attrNameLst>
                                          <p:attrName>style.visibility</p:attrName>
                                        </p:attrNameLst>
                                      </p:cBhvr>
                                      <p:to>
                                        <p:strVal val="visible"/>
                                      </p:to>
                                    </p:set>
                                    <p:animEffect transition="in" filter="blinds(horizontal)">
                                      <p:cBhvr>
                                        <p:cTn id="32" dur="500"/>
                                        <p:tgtEl>
                                          <p:spTgt spid="16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23" grpId="0"/>
      <p:bldP spid="16524" grpId="0"/>
      <p:bldP spid="16526" grpId="0"/>
      <p:bldP spid="16530" grpId="0"/>
      <p:bldP spid="16531" grpId="0"/>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42" name="文本框 26626"/>
          <p:cNvSpPr txBox="1">
            <a:spLocks noChangeArrowheads="1"/>
          </p:cNvSpPr>
          <p:nvPr/>
        </p:nvSpPr>
        <p:spPr bwMode="auto">
          <a:xfrm>
            <a:off x="1606013" y="1858972"/>
            <a:ext cx="49149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b="1" i="1">
              <a:latin typeface="+mn-lt"/>
            </a:endParaRPr>
          </a:p>
          <a:p>
            <a:pPr algn="ctr" eaLnBrk="1" hangingPunct="1"/>
            <a:endParaRPr lang="zh-CN" altLang="en-US" b="1" i="1">
              <a:latin typeface="+mn-lt"/>
            </a:endParaRPr>
          </a:p>
        </p:txBody>
      </p:sp>
      <p:sp>
        <p:nvSpPr>
          <p:cNvPr id="112643" name="矩形 26629"/>
          <p:cNvSpPr>
            <a:spLocks noChangeArrowheads="1"/>
          </p:cNvSpPr>
          <p:nvPr/>
        </p:nvSpPr>
        <p:spPr bwMode="auto">
          <a:xfrm>
            <a:off x="576890" y="696817"/>
            <a:ext cx="822959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2400" b="1" dirty="0">
                <a:solidFill>
                  <a:srgbClr val="FF0000"/>
                </a:solidFill>
                <a:latin typeface="+mn-lt"/>
                <a:ea typeface="楷体" panose="02010609060101010101" pitchFamily="49" charset="-122"/>
              </a:rPr>
              <a:t>3.</a:t>
            </a:r>
            <a:r>
              <a:rPr lang="zh-CN" altLang="en-US" sz="2400" b="1" dirty="0">
                <a:latin typeface="+mn-lt"/>
                <a:ea typeface="楷体" panose="02010609060101010101" pitchFamily="49" charset="-122"/>
              </a:rPr>
              <a:t>如</a:t>
            </a:r>
            <a:r>
              <a:rPr lang="zh-CN" altLang="en-US" sz="2400" b="1" dirty="0" smtClean="0">
                <a:latin typeface="+mn-lt"/>
                <a:ea typeface="楷体" panose="02010609060101010101" pitchFamily="49" charset="-122"/>
              </a:rPr>
              <a:t>图，△</a:t>
            </a:r>
            <a:r>
              <a:rPr lang="en-US" altLang="zh-CN" sz="2400" b="1" i="1" dirty="0">
                <a:latin typeface="+mn-lt"/>
                <a:ea typeface="楷体" panose="02010609060101010101" pitchFamily="49" charset="-122"/>
              </a:rPr>
              <a:t>ABC</a:t>
            </a:r>
            <a:r>
              <a:rPr lang="en-US" altLang="zh-CN" sz="2400" b="1" dirty="0">
                <a:latin typeface="+mn-lt"/>
                <a:ea typeface="楷体" panose="02010609060101010101" pitchFamily="49" charset="-122"/>
              </a:rPr>
              <a:t>≌△</a:t>
            </a:r>
            <a:r>
              <a:rPr lang="en-US" altLang="zh-CN" sz="2400" b="1" i="1" dirty="0" smtClean="0">
                <a:latin typeface="+mn-lt"/>
                <a:ea typeface="楷体" panose="02010609060101010101" pitchFamily="49" charset="-122"/>
              </a:rPr>
              <a:t>BAD</a:t>
            </a:r>
            <a:r>
              <a:rPr lang="zh-CN" altLang="en-US" sz="2400" b="1" dirty="0" smtClean="0">
                <a:latin typeface="+mn-lt"/>
                <a:ea typeface="楷体" panose="02010609060101010101" pitchFamily="49" charset="-122"/>
              </a:rPr>
              <a:t>，如</a:t>
            </a:r>
            <a:r>
              <a:rPr lang="zh-CN" altLang="en-US" sz="2400" b="1" dirty="0">
                <a:latin typeface="+mn-lt"/>
                <a:ea typeface="楷体" panose="02010609060101010101" pitchFamily="49" charset="-122"/>
              </a:rPr>
              <a:t>果</a:t>
            </a:r>
            <a:r>
              <a:rPr lang="en-US" altLang="zh-CN" sz="2400" b="1" i="1" dirty="0" smtClean="0">
                <a:latin typeface="+mn-lt"/>
                <a:ea typeface="楷体" panose="02010609060101010101" pitchFamily="49" charset="-122"/>
              </a:rPr>
              <a:t>AB=</a:t>
            </a:r>
            <a:r>
              <a:rPr lang="en-US" altLang="zh-CN" sz="2400" b="1" dirty="0" smtClean="0">
                <a:latin typeface="+mn-lt"/>
                <a:ea typeface="楷体" panose="02010609060101010101" pitchFamily="49" charset="-122"/>
              </a:rPr>
              <a:t>5cm</a:t>
            </a:r>
            <a:r>
              <a:rPr lang="zh-CN" altLang="en-US" sz="2400" b="1" i="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 BD=</a:t>
            </a:r>
            <a:r>
              <a:rPr lang="en-US" altLang="zh-CN" sz="2400" b="1" dirty="0" smtClean="0">
                <a:latin typeface="+mn-lt"/>
                <a:ea typeface="楷体" panose="02010609060101010101" pitchFamily="49" charset="-122"/>
              </a:rPr>
              <a:t>4cm</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AD=</a:t>
            </a:r>
            <a:r>
              <a:rPr lang="en-US" altLang="zh-CN" sz="2400" b="1" dirty="0" smtClean="0">
                <a:latin typeface="+mn-lt"/>
                <a:ea typeface="楷体" panose="02010609060101010101" pitchFamily="49" charset="-122"/>
              </a:rPr>
              <a:t>6cm</a:t>
            </a:r>
            <a:r>
              <a:rPr lang="zh-CN" altLang="en-US" sz="2400" b="1" dirty="0" smtClean="0">
                <a:latin typeface="+mn-lt"/>
                <a:ea typeface="楷体" panose="02010609060101010101" pitchFamily="49" charset="-122"/>
              </a:rPr>
              <a:t>，那</a:t>
            </a:r>
            <a:r>
              <a:rPr lang="zh-CN" altLang="en-US" sz="2400" b="1" dirty="0">
                <a:latin typeface="+mn-lt"/>
                <a:ea typeface="楷体" panose="02010609060101010101" pitchFamily="49" charset="-122"/>
              </a:rPr>
              <a:t>么</a:t>
            </a:r>
            <a:r>
              <a:rPr lang="en-US" altLang="zh-CN" sz="2400" b="1" i="1" dirty="0">
                <a:latin typeface="+mn-lt"/>
                <a:ea typeface="楷体" panose="02010609060101010101" pitchFamily="49" charset="-122"/>
              </a:rPr>
              <a:t>BC</a:t>
            </a:r>
            <a:r>
              <a:rPr lang="zh-CN" altLang="en-US" sz="2400" b="1" dirty="0">
                <a:latin typeface="+mn-lt"/>
                <a:ea typeface="楷体" panose="02010609060101010101" pitchFamily="49" charset="-122"/>
              </a:rPr>
              <a:t>的长</a:t>
            </a:r>
            <a:r>
              <a:rPr lang="zh-CN" altLang="en-US" sz="2400" b="1" dirty="0" smtClean="0">
                <a:latin typeface="+mn-lt"/>
                <a:ea typeface="楷体" panose="02010609060101010101"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a:lnSpc>
                <a:spcPct val="150000"/>
              </a:lnSpc>
            </a:pPr>
            <a:r>
              <a:rPr lang="en-US" altLang="zh-CN" sz="2400" b="1" dirty="0">
                <a:latin typeface="+mn-lt"/>
                <a:ea typeface="楷体" panose="02010609060101010101" pitchFamily="49" charset="-122"/>
              </a:rPr>
              <a:t> A.6cm   </a:t>
            </a:r>
            <a:r>
              <a:rPr lang="en-US" altLang="zh-CN" sz="2400" b="1" dirty="0" smtClean="0">
                <a:latin typeface="+mn-lt"/>
                <a:ea typeface="楷体" panose="02010609060101010101" pitchFamily="49" charset="-122"/>
              </a:rPr>
              <a:t>                              B.5cm  </a:t>
            </a:r>
            <a:endParaRPr lang="en-US" altLang="zh-CN" sz="2400" b="1" dirty="0" smtClean="0">
              <a:latin typeface="+mn-lt"/>
              <a:ea typeface="楷体" panose="02010609060101010101" pitchFamily="49" charset="-122"/>
            </a:endParaRPr>
          </a:p>
          <a:p>
            <a:pPr>
              <a:lnSpc>
                <a:spcPct val="150000"/>
              </a:lnSpc>
            </a:pPr>
            <a:r>
              <a:rPr lang="en-US" altLang="zh-CN" sz="2400" b="1" dirty="0" smtClean="0">
                <a:latin typeface="+mn-lt"/>
                <a:ea typeface="楷体" panose="02010609060101010101" pitchFamily="49" charset="-122"/>
              </a:rPr>
              <a:t> </a:t>
            </a:r>
            <a:r>
              <a:rPr lang="en-US" altLang="zh-CN" sz="2400" b="1" dirty="0">
                <a:latin typeface="+mn-lt"/>
                <a:ea typeface="楷体" panose="02010609060101010101" pitchFamily="49" charset="-122"/>
              </a:rPr>
              <a:t>C.4cm   </a:t>
            </a:r>
            <a:r>
              <a:rPr lang="en-US" altLang="zh-CN" sz="2400" b="1" dirty="0" smtClean="0">
                <a:latin typeface="+mn-lt"/>
                <a:ea typeface="楷体" panose="02010609060101010101" pitchFamily="49" charset="-122"/>
              </a:rPr>
              <a:t>                              D</a:t>
            </a:r>
            <a:r>
              <a:rPr lang="en-US" altLang="zh-CN" sz="2400" b="1" dirty="0">
                <a:latin typeface="+mn-lt"/>
                <a:ea typeface="楷体" panose="02010609060101010101" pitchFamily="49" charset="-122"/>
              </a:rPr>
              <a:t>.</a:t>
            </a:r>
            <a:r>
              <a:rPr lang="zh-CN" altLang="en-US" sz="2400" b="1" dirty="0">
                <a:latin typeface="+mn-lt"/>
                <a:ea typeface="楷体" panose="02010609060101010101" pitchFamily="49" charset="-122"/>
              </a:rPr>
              <a:t>无法确</a:t>
            </a:r>
            <a:r>
              <a:rPr lang="zh-CN" altLang="en-US" sz="2400" b="1" dirty="0" smtClean="0">
                <a:latin typeface="+mn-lt"/>
                <a:ea typeface="楷体" panose="02010609060101010101" pitchFamily="49" charset="-122"/>
              </a:rPr>
              <a:t>定</a:t>
            </a:r>
            <a:endParaRPr lang="en-US" altLang="zh-CN" sz="2400" b="1" dirty="0">
              <a:latin typeface="+mn-lt"/>
              <a:ea typeface="黑体" panose="02010609060101010101" pitchFamily="2" charset="-122"/>
            </a:endParaRPr>
          </a:p>
          <a:p>
            <a:pPr>
              <a:lnSpc>
                <a:spcPct val="150000"/>
              </a:lnSpc>
            </a:pPr>
            <a:r>
              <a:rPr lang="en-US" altLang="zh-CN" sz="2400" b="1" dirty="0">
                <a:solidFill>
                  <a:srgbClr val="FF0000"/>
                </a:solidFill>
                <a:latin typeface="+mn-lt"/>
                <a:ea typeface="楷体" panose="02010609060101010101" pitchFamily="49" charset="-122"/>
              </a:rPr>
              <a:t>4.</a:t>
            </a:r>
            <a:r>
              <a:rPr lang="zh-CN" altLang="en-US" sz="2400" b="1" dirty="0">
                <a:latin typeface="+mn-lt"/>
                <a:ea typeface="楷体" panose="02010609060101010101" pitchFamily="49" charset="-122"/>
              </a:rPr>
              <a:t>在上题</a:t>
            </a:r>
            <a:r>
              <a:rPr lang="zh-CN" altLang="en-US" sz="2400" b="1" dirty="0" smtClean="0">
                <a:latin typeface="+mn-lt"/>
                <a:ea typeface="楷体" panose="02010609060101010101" pitchFamily="49" charset="-122"/>
              </a:rPr>
              <a:t>中，</a:t>
            </a:r>
            <a:r>
              <a:rPr lang="zh-CN" altLang="en-US" sz="2400" b="1" i="1" dirty="0" smtClean="0">
                <a:latin typeface="+mn-lt"/>
                <a:ea typeface="楷体" panose="02010609060101010101" pitchFamily="49" charset="-122"/>
              </a:rPr>
              <a:t>∠</a:t>
            </a:r>
            <a:r>
              <a:rPr lang="en-US" altLang="zh-CN" sz="2400" b="1" i="1" dirty="0">
                <a:latin typeface="+mn-lt"/>
                <a:ea typeface="楷体" panose="02010609060101010101" pitchFamily="49" charset="-122"/>
              </a:rPr>
              <a:t>CAB</a:t>
            </a:r>
            <a:r>
              <a:rPr lang="zh-CN" altLang="en-US" sz="2400" b="1" dirty="0">
                <a:latin typeface="+mn-lt"/>
                <a:ea typeface="楷体" panose="02010609060101010101" pitchFamily="49" charset="-122"/>
              </a:rPr>
              <a:t>的对应角</a:t>
            </a:r>
            <a:r>
              <a:rPr lang="zh-CN" altLang="en-US" sz="2400" b="1" dirty="0" smtClean="0">
                <a:latin typeface="+mn-lt"/>
                <a:ea typeface="楷体" panose="02010609060101010101" pitchFamily="49" charset="-122"/>
              </a:rPr>
              <a:t>是</a:t>
            </a:r>
            <a:r>
              <a:rPr lang="en-US" altLang="zh-CN" sz="2400" b="1" dirty="0" smtClean="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　  </a:t>
            </a:r>
            <a:r>
              <a:rPr lang="en-US" altLang="zh-CN" sz="2400" b="1" dirty="0" smtClean="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a:lnSpc>
                <a:spcPct val="150000"/>
              </a:lnSpc>
            </a:pPr>
            <a:r>
              <a:rPr lang="en-US" altLang="zh-CN" sz="2400" b="1" dirty="0">
                <a:latin typeface="+mn-lt"/>
                <a:ea typeface="楷体" panose="02010609060101010101" pitchFamily="49" charset="-122"/>
              </a:rPr>
              <a:t>A.</a:t>
            </a:r>
            <a:r>
              <a:rPr lang="en-US" altLang="zh-CN" sz="2400" b="1" i="1" dirty="0">
                <a:latin typeface="+mn-lt"/>
                <a:ea typeface="楷体" panose="02010609060101010101" pitchFamily="49" charset="-122"/>
              </a:rPr>
              <a:t>∠DAB</a:t>
            </a:r>
            <a:r>
              <a:rPr lang="zh-CN" altLang="en-US" sz="2400" b="1" dirty="0">
                <a:latin typeface="+mn-lt"/>
                <a:ea typeface="楷体" panose="02010609060101010101" pitchFamily="49" charset="-122"/>
              </a:rPr>
              <a:t>　   </a:t>
            </a:r>
            <a:r>
              <a:rPr lang="zh-CN" altLang="en-US" sz="2400" b="1" dirty="0" smtClean="0">
                <a:latin typeface="+mn-lt"/>
                <a:ea typeface="楷体" panose="02010609060101010101" pitchFamily="49" charset="-122"/>
              </a:rPr>
              <a:t>      </a:t>
            </a:r>
            <a:r>
              <a:rPr lang="en-US" altLang="zh-CN" sz="2400" b="1" dirty="0" smtClean="0">
                <a:latin typeface="+mn-lt"/>
                <a:ea typeface="楷体" panose="02010609060101010101" pitchFamily="49" charset="-122"/>
              </a:rPr>
              <a:t>B</a:t>
            </a:r>
            <a:r>
              <a:rPr lang="en-US" altLang="zh-CN" sz="2400" b="1" dirty="0">
                <a:latin typeface="+mn-lt"/>
                <a:ea typeface="楷体" panose="02010609060101010101" pitchFamily="49" charset="-122"/>
              </a:rPr>
              <a:t>.</a:t>
            </a:r>
            <a:r>
              <a:rPr lang="en-US" altLang="zh-CN" sz="2400" b="1" i="1" dirty="0">
                <a:latin typeface="+mn-lt"/>
                <a:ea typeface="楷体" panose="02010609060101010101" pitchFamily="49" charset="-122"/>
              </a:rPr>
              <a:t>∠DBA      </a:t>
            </a:r>
            <a:r>
              <a:rPr lang="en-US" altLang="zh-CN" sz="2400" b="1" i="1" dirty="0" smtClean="0">
                <a:latin typeface="+mn-lt"/>
                <a:ea typeface="楷体" panose="02010609060101010101" pitchFamily="49" charset="-122"/>
              </a:rPr>
              <a:t>     </a:t>
            </a:r>
            <a:r>
              <a:rPr lang="en-US" altLang="zh-CN" sz="2400" b="1" dirty="0" smtClean="0">
                <a:latin typeface="+mn-lt"/>
                <a:ea typeface="楷体" panose="02010609060101010101" pitchFamily="49" charset="-122"/>
              </a:rPr>
              <a:t>C</a:t>
            </a:r>
            <a:r>
              <a:rPr lang="en-US" altLang="zh-CN" sz="2400" b="1" dirty="0">
                <a:latin typeface="+mn-lt"/>
                <a:ea typeface="楷体" panose="02010609060101010101" pitchFamily="49" charset="-122"/>
              </a:rPr>
              <a:t>.</a:t>
            </a:r>
            <a:r>
              <a:rPr lang="en-US" altLang="zh-CN" sz="2400" b="1" i="1" dirty="0">
                <a:latin typeface="+mn-lt"/>
                <a:ea typeface="楷体" panose="02010609060101010101" pitchFamily="49" charset="-122"/>
              </a:rPr>
              <a:t>∠DBC    </a:t>
            </a:r>
            <a:r>
              <a:rPr lang="en-US" altLang="zh-CN" sz="2400" b="1" i="1" dirty="0" smtClean="0">
                <a:latin typeface="+mn-lt"/>
                <a:ea typeface="楷体" panose="02010609060101010101" pitchFamily="49" charset="-122"/>
              </a:rPr>
              <a:t>     </a:t>
            </a:r>
            <a:r>
              <a:rPr lang="en-US" altLang="zh-CN" sz="2400" b="1" dirty="0">
                <a:latin typeface="+mn-lt"/>
                <a:ea typeface="楷体" panose="02010609060101010101" pitchFamily="49" charset="-122"/>
              </a:rPr>
              <a:t>D.</a:t>
            </a:r>
            <a:r>
              <a:rPr lang="en-US" altLang="zh-CN" sz="2400" b="1" i="1" dirty="0">
                <a:latin typeface="+mn-lt"/>
                <a:ea typeface="楷体" panose="02010609060101010101" pitchFamily="49" charset="-122"/>
              </a:rPr>
              <a:t>∠CAD</a:t>
            </a:r>
            <a:endParaRPr lang="en-US" altLang="zh-CN" sz="2400" b="1" i="1" dirty="0">
              <a:latin typeface="+mn-lt"/>
              <a:ea typeface="楷体" panose="02010609060101010101" pitchFamily="49" charset="-122"/>
            </a:endParaRPr>
          </a:p>
        </p:txBody>
      </p:sp>
      <p:grpSp>
        <p:nvGrpSpPr>
          <p:cNvPr id="112644" name="组合 26632"/>
          <p:cNvGrpSpPr/>
          <p:nvPr/>
        </p:nvGrpSpPr>
        <p:grpSpPr bwMode="auto">
          <a:xfrm>
            <a:off x="5742852" y="1617915"/>
            <a:ext cx="2914650" cy="1562100"/>
            <a:chOff x="0" y="0"/>
            <a:chExt cx="2448" cy="1429"/>
          </a:xfrm>
        </p:grpSpPr>
        <p:sp>
          <p:nvSpPr>
            <p:cNvPr id="112652" name="直角三角形 26633"/>
            <p:cNvSpPr>
              <a:spLocks noChangeArrowheads="1"/>
            </p:cNvSpPr>
            <p:nvPr/>
          </p:nvSpPr>
          <p:spPr bwMode="auto">
            <a:xfrm>
              <a:off x="307" y="336"/>
              <a:ext cx="1824" cy="768"/>
            </a:xfrm>
            <a:prstGeom prst="rtTriangle">
              <a:avLst/>
            </a:prstGeom>
            <a:solidFill>
              <a:schemeClr val="accent1"/>
            </a:solidFill>
            <a:ln w="9525">
              <a:solidFill>
                <a:schemeClr val="tx1"/>
              </a:solidFill>
              <a:miter lim="800000"/>
            </a:ln>
          </p:spPr>
          <p:txBody>
            <a:bodyPr/>
            <a:lstStyle/>
            <a:p>
              <a:endParaRPr lang="zh-CN" altLang="en-US" sz="2400" b="1">
                <a:latin typeface="+mn-lt"/>
                <a:ea typeface="楷体" panose="02010609060101010101" pitchFamily="49" charset="-122"/>
              </a:endParaRPr>
            </a:p>
          </p:txBody>
        </p:sp>
        <p:sp>
          <p:nvSpPr>
            <p:cNvPr id="112653" name="直角三角形 26634"/>
            <p:cNvSpPr>
              <a:spLocks noChangeArrowheads="1"/>
            </p:cNvSpPr>
            <p:nvPr/>
          </p:nvSpPr>
          <p:spPr bwMode="auto">
            <a:xfrm flipH="1">
              <a:off x="288" y="336"/>
              <a:ext cx="1872" cy="768"/>
            </a:xfrm>
            <a:prstGeom prst="rtTriangle">
              <a:avLst/>
            </a:prstGeom>
            <a:solidFill>
              <a:srgbClr val="3366FF"/>
            </a:solidFill>
            <a:ln w="9525">
              <a:solidFill>
                <a:schemeClr val="tx1"/>
              </a:solidFill>
              <a:miter lim="800000"/>
            </a:ln>
          </p:spPr>
          <p:txBody>
            <a:bodyPr/>
            <a:lstStyle/>
            <a:p>
              <a:endParaRPr lang="zh-CN" altLang="en-US" sz="2400" b="1">
                <a:latin typeface="+mn-lt"/>
                <a:ea typeface="楷体" panose="02010609060101010101" pitchFamily="49" charset="-122"/>
              </a:endParaRPr>
            </a:p>
          </p:txBody>
        </p:sp>
        <p:sp>
          <p:nvSpPr>
            <p:cNvPr id="112654" name="直接连接符 26635"/>
            <p:cNvSpPr>
              <a:spLocks noChangeShapeType="1"/>
            </p:cNvSpPr>
            <p:nvPr/>
          </p:nvSpPr>
          <p:spPr bwMode="auto">
            <a:xfrm>
              <a:off x="1216" y="720"/>
              <a:ext cx="960" cy="384"/>
            </a:xfrm>
            <a:prstGeom prst="line">
              <a:avLst/>
            </a:prstGeom>
            <a:noFill/>
            <a:ln w="9525">
              <a:solidFill>
                <a:schemeClr val="tx1"/>
              </a:solidFill>
              <a:round/>
            </a:ln>
            <a:extLst>
              <a:ext uri="{909E8E84-426E-40DD-AFC4-6F175D3DCCD1}">
                <a14:hiddenFill xmlns:a14="http://schemas.microsoft.com/office/drawing/2010/main">
                  <a:noFill/>
                </a14:hiddenFill>
              </a:ext>
            </a:extLst>
          </p:spPr>
          <p:txBody>
            <a:bodyPr/>
            <a:lstStyle/>
            <a:p>
              <a:endParaRPr lang="zh-CN" altLang="en-US">
                <a:latin typeface="+mn-lt"/>
              </a:endParaRPr>
            </a:p>
          </p:txBody>
        </p:sp>
        <p:sp>
          <p:nvSpPr>
            <p:cNvPr id="112655" name="文本框 26636"/>
            <p:cNvSpPr txBox="1">
              <a:spLocks noChangeArrowheads="1"/>
            </p:cNvSpPr>
            <p:nvPr/>
          </p:nvSpPr>
          <p:spPr bwMode="auto">
            <a:xfrm>
              <a:off x="0" y="1008"/>
              <a:ext cx="240"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b="1" i="1" dirty="0">
                  <a:latin typeface="+mn-lt"/>
                  <a:ea typeface="楷体" panose="02010609060101010101" pitchFamily="49" charset="-122"/>
                </a:rPr>
                <a:t>A</a:t>
              </a:r>
              <a:endParaRPr lang="en-US" altLang="zh-CN" sz="2400" b="1" i="1" dirty="0">
                <a:latin typeface="+mn-lt"/>
                <a:ea typeface="楷体" panose="02010609060101010101" pitchFamily="49" charset="-122"/>
              </a:endParaRPr>
            </a:p>
          </p:txBody>
        </p:sp>
        <p:sp>
          <p:nvSpPr>
            <p:cNvPr id="112656" name="文本框 26637"/>
            <p:cNvSpPr txBox="1">
              <a:spLocks noChangeArrowheads="1"/>
            </p:cNvSpPr>
            <p:nvPr/>
          </p:nvSpPr>
          <p:spPr bwMode="auto">
            <a:xfrm>
              <a:off x="1139" y="336"/>
              <a:ext cx="240"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spcBef>
                  <a:spcPct val="50000"/>
                </a:spcBef>
                <a:defRPr sz="2400" b="1" i="1">
                  <a:latin typeface="+mn-lt"/>
                  <a:ea typeface="楷体" panose="02010609060101010101" pitchFamily="49"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en-US" altLang="zh-CN" dirty="0"/>
                <a:t>O</a:t>
              </a:r>
              <a:endParaRPr lang="en-US" altLang="zh-CN" dirty="0"/>
            </a:p>
          </p:txBody>
        </p:sp>
        <p:sp>
          <p:nvSpPr>
            <p:cNvPr id="112657" name="文本框 26638"/>
            <p:cNvSpPr txBox="1">
              <a:spLocks noChangeArrowheads="1"/>
            </p:cNvSpPr>
            <p:nvPr/>
          </p:nvSpPr>
          <p:spPr bwMode="auto">
            <a:xfrm>
              <a:off x="96" y="96"/>
              <a:ext cx="240"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spcBef>
                  <a:spcPct val="50000"/>
                </a:spcBef>
                <a:defRPr sz="2400" b="1" i="1">
                  <a:latin typeface="+mn-lt"/>
                  <a:ea typeface="楷体" panose="02010609060101010101" pitchFamily="49"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en-US" altLang="zh-CN" dirty="0"/>
                <a:t>C</a:t>
              </a:r>
              <a:endParaRPr lang="en-US" altLang="zh-CN" dirty="0"/>
            </a:p>
          </p:txBody>
        </p:sp>
        <p:sp>
          <p:nvSpPr>
            <p:cNvPr id="112658" name="文本框 26639"/>
            <p:cNvSpPr txBox="1">
              <a:spLocks noChangeArrowheads="1"/>
            </p:cNvSpPr>
            <p:nvPr/>
          </p:nvSpPr>
          <p:spPr bwMode="auto">
            <a:xfrm>
              <a:off x="2112" y="0"/>
              <a:ext cx="240"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spcBef>
                  <a:spcPct val="50000"/>
                </a:spcBef>
                <a:defRPr sz="2400" b="1" i="1">
                  <a:latin typeface="+mn-lt"/>
                  <a:ea typeface="楷体" panose="02010609060101010101" pitchFamily="49"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en-US" altLang="zh-CN" dirty="0"/>
                <a:t>D</a:t>
              </a:r>
              <a:endParaRPr lang="en-US" altLang="zh-CN" dirty="0"/>
            </a:p>
          </p:txBody>
        </p:sp>
        <p:sp>
          <p:nvSpPr>
            <p:cNvPr id="112659" name="文本框 26640"/>
            <p:cNvSpPr txBox="1">
              <a:spLocks noChangeArrowheads="1"/>
            </p:cNvSpPr>
            <p:nvPr/>
          </p:nvSpPr>
          <p:spPr bwMode="auto">
            <a:xfrm>
              <a:off x="2208" y="1008"/>
              <a:ext cx="240" cy="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spcBef>
                  <a:spcPct val="50000"/>
                </a:spcBef>
                <a:defRPr sz="2400" b="1" i="1">
                  <a:latin typeface="+mn-lt"/>
                  <a:ea typeface="楷体" panose="02010609060101010101" pitchFamily="49"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en-US" altLang="zh-CN" dirty="0"/>
                <a:t>B</a:t>
              </a:r>
              <a:endParaRPr lang="en-US" altLang="zh-CN" dirty="0"/>
            </a:p>
          </p:txBody>
        </p:sp>
      </p:grpSp>
      <p:sp>
        <p:nvSpPr>
          <p:cNvPr id="19" name="TextBox 18"/>
          <p:cNvSpPr txBox="1">
            <a:spLocks noChangeArrowheads="1"/>
          </p:cNvSpPr>
          <p:nvPr/>
        </p:nvSpPr>
        <p:spPr bwMode="auto">
          <a:xfrm>
            <a:off x="4314102" y="1329249"/>
            <a:ext cx="3238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FF0000"/>
                </a:solidFill>
                <a:latin typeface="+mn-lt"/>
                <a:ea typeface="楷体" panose="02010609060101010101" pitchFamily="49" charset="-122"/>
              </a:rPr>
              <a:t>A</a:t>
            </a:r>
            <a:endParaRPr lang="zh-CN" altLang="en-US" sz="2400" b="1" dirty="0">
              <a:solidFill>
                <a:srgbClr val="FF0000"/>
              </a:solidFill>
              <a:latin typeface="+mn-lt"/>
              <a:ea typeface="楷体" panose="02010609060101010101" pitchFamily="49" charset="-122"/>
            </a:endParaRPr>
          </a:p>
        </p:txBody>
      </p:sp>
      <p:sp>
        <p:nvSpPr>
          <p:cNvPr id="20" name="TextBox 19"/>
          <p:cNvSpPr txBox="1">
            <a:spLocks noChangeArrowheads="1"/>
          </p:cNvSpPr>
          <p:nvPr/>
        </p:nvSpPr>
        <p:spPr bwMode="auto">
          <a:xfrm>
            <a:off x="5175718" y="3009732"/>
            <a:ext cx="4873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b="1" dirty="0">
                <a:solidFill>
                  <a:srgbClr val="FF0000"/>
                </a:solidFill>
                <a:latin typeface="+mn-lt"/>
                <a:ea typeface="楷体" panose="02010609060101010101" pitchFamily="49" charset="-122"/>
              </a:rPr>
              <a:t>B</a:t>
            </a:r>
            <a:endParaRPr lang="zh-CN" altLang="en-US" sz="2400" b="1" dirty="0">
              <a:solidFill>
                <a:srgbClr val="FF0000"/>
              </a:solidFill>
              <a:latin typeface="+mn-lt"/>
              <a:ea typeface="楷体" panose="02010609060101010101" pitchFamily="49" charset="-122"/>
            </a:endParaRPr>
          </a:p>
        </p:txBody>
      </p:sp>
      <p:grpSp>
        <p:nvGrpSpPr>
          <p:cNvPr id="21" name="组合 2"/>
          <p:cNvGrpSpPr/>
          <p:nvPr/>
        </p:nvGrpSpPr>
        <p:grpSpPr bwMode="auto">
          <a:xfrm>
            <a:off x="0" y="-39339"/>
            <a:ext cx="2006600" cy="476924"/>
            <a:chOff x="263" y="162"/>
            <a:chExt cx="3160" cy="753"/>
          </a:xfrm>
        </p:grpSpPr>
        <p:sp>
          <p:nvSpPr>
            <p:cNvPr id="23"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500" b="1" dirty="0">
                  <a:latin typeface="+mn-lt"/>
                  <a:cs typeface="Yuanti SC"/>
                </a:rPr>
                <a:t>课堂检测</a:t>
              </a:r>
              <a:endParaRPr lang="zh-CN" altLang="en-US" sz="2500" b="1" dirty="0">
                <a:latin typeface="+mn-lt"/>
                <a:cs typeface="Yuanti SC"/>
              </a:endParaRPr>
            </a:p>
          </p:txBody>
        </p:sp>
        <p:grpSp>
          <p:nvGrpSpPr>
            <p:cNvPr id="24" name="组合 1"/>
            <p:cNvGrpSpPr/>
            <p:nvPr/>
          </p:nvGrpSpPr>
          <p:grpSpPr bwMode="auto">
            <a:xfrm>
              <a:off x="263" y="320"/>
              <a:ext cx="3160" cy="567"/>
              <a:chOff x="248" y="211"/>
              <a:chExt cx="3160" cy="567"/>
            </a:xfrm>
          </p:grpSpPr>
          <p:cxnSp>
            <p:nvCxnSpPr>
              <p:cNvPr id="25"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26"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3666" name="Picture 2" descr="E:\R八数上\人八数导学案\AA0132+.tif"/>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392709" y="1625410"/>
            <a:ext cx="2459191" cy="193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a:xfrm>
            <a:off x="730262" y="1110467"/>
            <a:ext cx="7646987" cy="3500437"/>
          </a:xfrm>
          <a:prstGeom prst="rect">
            <a:avLst/>
          </a:prstGeom>
        </p:spPr>
        <p:txBody>
          <a:bodyPr>
            <a:spAutoFit/>
          </a:bodyPr>
          <a:lstStyle/>
          <a:p>
            <a:pPr>
              <a:lnSpc>
                <a:spcPct val="120000"/>
              </a:lnSpc>
              <a:spcBef>
                <a:spcPts val="600"/>
              </a:spcBef>
              <a:defRPr/>
            </a:pPr>
            <a:r>
              <a:rPr lang="zh-CN" altLang="en-US" sz="2800" b="1" dirty="0" smtClean="0">
                <a:latin typeface="楷体" panose="02010609060101010101" pitchFamily="49" charset="-122"/>
                <a:ea typeface="楷体" panose="02010609060101010101" pitchFamily="49" charset="-122"/>
              </a:rPr>
              <a:t>如</a:t>
            </a:r>
            <a:r>
              <a:rPr lang="zh-CN" altLang="en-US" sz="2800" b="1" dirty="0">
                <a:latin typeface="楷体" panose="02010609060101010101" pitchFamily="49" charset="-122"/>
                <a:ea typeface="楷体" panose="02010609060101010101" pitchFamily="49" charset="-122"/>
              </a:rPr>
              <a:t>图所</a:t>
            </a:r>
            <a:r>
              <a:rPr lang="zh-CN" altLang="en-US" sz="2800" b="1" dirty="0" smtClean="0">
                <a:latin typeface="楷体" panose="02010609060101010101" pitchFamily="49" charset="-122"/>
                <a:ea typeface="楷体" panose="02010609060101010101" pitchFamily="49" charset="-122"/>
              </a:rPr>
              <a:t>示，</a:t>
            </a:r>
            <a:r>
              <a:rPr lang="zh-CN" altLang="en-US" sz="2800" b="1" dirty="0" smtClean="0">
                <a:latin typeface="+mn-lt"/>
                <a:ea typeface="楷体" panose="02010609060101010101" pitchFamily="49" charset="-122"/>
              </a:rPr>
              <a:t>△</a:t>
            </a:r>
            <a:r>
              <a:rPr lang="en-US" altLang="zh-CN" sz="2800" b="1" i="1" dirty="0">
                <a:latin typeface="+mn-lt"/>
                <a:ea typeface="楷体" panose="02010609060101010101" pitchFamily="49" charset="-122"/>
              </a:rPr>
              <a:t>ABD</a:t>
            </a:r>
            <a:r>
              <a:rPr lang="en-US" altLang="zh-CN" sz="2800" b="1" dirty="0">
                <a:latin typeface="+mn-lt"/>
                <a:ea typeface="楷体" panose="02010609060101010101" pitchFamily="49" charset="-122"/>
              </a:rPr>
              <a:t>≌△</a:t>
            </a:r>
            <a:r>
              <a:rPr lang="en-US" altLang="zh-CN" sz="2800" b="1" i="1" dirty="0" smtClean="0">
                <a:latin typeface="+mn-lt"/>
                <a:ea typeface="楷体" panose="02010609060101010101" pitchFamily="49" charset="-122"/>
              </a:rPr>
              <a:t>CDB</a:t>
            </a:r>
            <a:r>
              <a:rPr lang="zh-CN" altLang="en-US" sz="2800" b="1" dirty="0" smtClean="0">
                <a:latin typeface="+mn-lt"/>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下</a:t>
            </a:r>
            <a:r>
              <a:rPr lang="zh-CN" altLang="en-US" sz="2800" b="1" dirty="0">
                <a:latin typeface="楷体" panose="02010609060101010101" pitchFamily="49" charset="-122"/>
                <a:ea typeface="楷体" panose="02010609060101010101" pitchFamily="49" charset="-122"/>
              </a:rPr>
              <a:t>面四个结论</a:t>
            </a:r>
            <a:r>
              <a:rPr lang="zh-CN" altLang="en-US" sz="2800" b="1" dirty="0" smtClean="0">
                <a:latin typeface="楷体" panose="02010609060101010101" pitchFamily="49" charset="-122"/>
                <a:ea typeface="楷体" panose="02010609060101010101" pitchFamily="49" charset="-122"/>
              </a:rPr>
              <a:t>中，不</a:t>
            </a:r>
            <a:r>
              <a:rPr lang="zh-CN" altLang="en-US" sz="2800" b="1" dirty="0">
                <a:latin typeface="楷体" panose="02010609060101010101" pitchFamily="49" charset="-122"/>
                <a:ea typeface="楷体" panose="02010609060101010101" pitchFamily="49" charset="-122"/>
              </a:rPr>
              <a:t>正确的</a:t>
            </a:r>
            <a:r>
              <a:rPr lang="zh-CN" altLang="en-US" sz="2800" b="1" dirty="0" smtClean="0">
                <a:latin typeface="楷体" panose="02010609060101010101" pitchFamily="49" charset="-122"/>
                <a:ea typeface="楷体" panose="02010609060101010101" pitchFamily="49" charset="-122"/>
              </a:rPr>
              <a:t>是(    </a:t>
            </a:r>
            <a:r>
              <a:rPr lang="en-US" altLang="zh-CN"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pPr indent="720090">
              <a:lnSpc>
                <a:spcPct val="120000"/>
              </a:lnSpc>
              <a:spcBef>
                <a:spcPts val="600"/>
              </a:spcBef>
              <a:buFontTx/>
              <a:buNone/>
              <a:defRPr/>
            </a:pPr>
            <a:r>
              <a:rPr lang="en-US" altLang="zh-CN" sz="2800" b="1" dirty="0" smtClean="0">
                <a:latin typeface="+mn-lt"/>
                <a:ea typeface="楷体" panose="02010609060101010101" pitchFamily="49" charset="-122"/>
              </a:rPr>
              <a:t>A</a:t>
            </a:r>
            <a:r>
              <a:rPr lang="en-US" altLang="zh-CN" sz="2800" b="1" dirty="0">
                <a:latin typeface="+mn-lt"/>
                <a:ea typeface="楷体" panose="02010609060101010101" pitchFamily="49" charset="-122"/>
              </a:rPr>
              <a:t>.△</a:t>
            </a:r>
            <a:r>
              <a:rPr lang="en-US" altLang="zh-CN" sz="2800" b="1" i="1" dirty="0">
                <a:latin typeface="+mn-lt"/>
                <a:ea typeface="楷体" panose="02010609060101010101" pitchFamily="49" charset="-122"/>
              </a:rPr>
              <a:t>ABD </a:t>
            </a:r>
            <a:r>
              <a:rPr lang="zh-CN" altLang="en-US" sz="2800" b="1" dirty="0">
                <a:latin typeface="+mn-lt"/>
                <a:ea typeface="楷体" panose="02010609060101010101" pitchFamily="49" charset="-122"/>
              </a:rPr>
              <a:t>和△</a:t>
            </a:r>
            <a:r>
              <a:rPr lang="en-US" altLang="zh-CN" sz="2800" b="1" i="1" dirty="0">
                <a:latin typeface="+mn-lt"/>
                <a:ea typeface="楷体" panose="02010609060101010101" pitchFamily="49" charset="-122"/>
              </a:rPr>
              <a:t>CDB </a:t>
            </a:r>
            <a:r>
              <a:rPr lang="zh-CN" altLang="en-US" sz="2800" b="1" dirty="0">
                <a:latin typeface="楷体" panose="02010609060101010101" pitchFamily="49" charset="-122"/>
                <a:ea typeface="楷体" panose="02010609060101010101" pitchFamily="49" charset="-122"/>
              </a:rPr>
              <a:t>的面积相等</a:t>
            </a:r>
            <a:endParaRPr lang="en-US" altLang="zh-CN" sz="2800" b="1" dirty="0">
              <a:latin typeface="楷体" panose="02010609060101010101" pitchFamily="49" charset="-122"/>
              <a:ea typeface="楷体" panose="02010609060101010101" pitchFamily="49" charset="-122"/>
            </a:endParaRPr>
          </a:p>
          <a:p>
            <a:pPr indent="720090">
              <a:lnSpc>
                <a:spcPct val="120000"/>
              </a:lnSpc>
              <a:spcBef>
                <a:spcPts val="600"/>
              </a:spcBef>
              <a:buFontTx/>
              <a:buNone/>
              <a:defRPr/>
            </a:pPr>
            <a:r>
              <a:rPr lang="en-US" altLang="zh-CN" sz="2800" b="1" dirty="0">
                <a:latin typeface="+mn-lt"/>
                <a:ea typeface="楷体" panose="02010609060101010101" pitchFamily="49" charset="-122"/>
              </a:rPr>
              <a:t>B.△</a:t>
            </a:r>
            <a:r>
              <a:rPr lang="en-US" altLang="zh-CN" sz="2800" b="1" i="1" dirty="0">
                <a:latin typeface="+mn-lt"/>
                <a:ea typeface="楷体" panose="02010609060101010101" pitchFamily="49" charset="-122"/>
              </a:rPr>
              <a:t>ABD </a:t>
            </a:r>
            <a:r>
              <a:rPr lang="zh-CN" altLang="en-US" sz="2800" b="1" dirty="0">
                <a:latin typeface="+mn-lt"/>
                <a:ea typeface="楷体" panose="02010609060101010101" pitchFamily="49" charset="-122"/>
              </a:rPr>
              <a:t>和△</a:t>
            </a:r>
            <a:r>
              <a:rPr lang="en-US" altLang="zh-CN" sz="2800" b="1" i="1" dirty="0">
                <a:latin typeface="+mn-lt"/>
                <a:ea typeface="楷体" panose="02010609060101010101" pitchFamily="49" charset="-122"/>
              </a:rPr>
              <a:t>CDB </a:t>
            </a:r>
            <a:r>
              <a:rPr lang="zh-CN" altLang="en-US" sz="2800" b="1" dirty="0">
                <a:latin typeface="楷体" panose="02010609060101010101" pitchFamily="49" charset="-122"/>
                <a:ea typeface="楷体" panose="02010609060101010101" pitchFamily="49" charset="-122"/>
              </a:rPr>
              <a:t>的周长相等</a:t>
            </a:r>
            <a:endParaRPr lang="zh-CN" altLang="en-US" sz="2800" b="1" dirty="0">
              <a:latin typeface="楷体" panose="02010609060101010101" pitchFamily="49" charset="-122"/>
              <a:ea typeface="楷体" panose="02010609060101010101" pitchFamily="49" charset="-122"/>
            </a:endParaRPr>
          </a:p>
          <a:p>
            <a:pPr indent="720090">
              <a:lnSpc>
                <a:spcPct val="120000"/>
              </a:lnSpc>
              <a:spcBef>
                <a:spcPts val="600"/>
              </a:spcBef>
              <a:buFontTx/>
              <a:buNone/>
              <a:defRPr/>
            </a:pPr>
            <a:r>
              <a:rPr lang="en-US" altLang="zh-CN" sz="2800" b="1" dirty="0">
                <a:latin typeface="+mn-lt"/>
                <a:ea typeface="楷体" panose="02010609060101010101" pitchFamily="49" charset="-122"/>
              </a:rPr>
              <a:t>C.∠</a:t>
            </a:r>
            <a:r>
              <a:rPr lang="en-US" altLang="zh-CN" sz="2800" b="1" i="1" dirty="0">
                <a:latin typeface="+mn-lt"/>
                <a:ea typeface="楷体" panose="02010609060101010101" pitchFamily="49" charset="-122"/>
              </a:rPr>
              <a:t>A +</a:t>
            </a:r>
            <a:r>
              <a:rPr lang="en-US" altLang="zh-CN" sz="2800" b="1" dirty="0">
                <a:latin typeface="+mn-lt"/>
                <a:ea typeface="楷体" panose="02010609060101010101" pitchFamily="49" charset="-122"/>
              </a:rPr>
              <a:t>∠</a:t>
            </a:r>
            <a:r>
              <a:rPr lang="en-US" altLang="zh-CN" sz="2800" b="1" i="1" dirty="0">
                <a:latin typeface="+mn-lt"/>
                <a:ea typeface="楷体" panose="02010609060101010101" pitchFamily="49" charset="-122"/>
              </a:rPr>
              <a:t>ABD =</a:t>
            </a:r>
            <a:r>
              <a:rPr lang="zh-CN" altLang="en-US" sz="2800" b="1" dirty="0">
                <a:latin typeface="+mn-lt"/>
                <a:ea typeface="楷体" panose="02010609060101010101" pitchFamily="49" charset="-122"/>
              </a:rPr>
              <a:t>∠</a:t>
            </a:r>
            <a:r>
              <a:rPr lang="en-US" altLang="zh-CN" sz="2800" b="1" i="1" dirty="0">
                <a:latin typeface="+mn-lt"/>
                <a:ea typeface="楷体" panose="02010609060101010101" pitchFamily="49" charset="-122"/>
              </a:rPr>
              <a:t>C +</a:t>
            </a:r>
            <a:r>
              <a:rPr lang="en-US" altLang="zh-CN" sz="2800" b="1" dirty="0">
                <a:latin typeface="+mn-lt"/>
                <a:ea typeface="楷体" panose="02010609060101010101" pitchFamily="49" charset="-122"/>
              </a:rPr>
              <a:t>∠</a:t>
            </a:r>
            <a:r>
              <a:rPr lang="en-US" altLang="zh-CN" sz="2800" b="1" i="1" dirty="0">
                <a:latin typeface="+mn-lt"/>
                <a:ea typeface="楷体" panose="02010609060101010101" pitchFamily="49" charset="-122"/>
              </a:rPr>
              <a:t>CBD</a:t>
            </a:r>
            <a:endParaRPr lang="en-US" altLang="zh-CN" sz="2800" b="1" i="1" dirty="0">
              <a:latin typeface="+mn-lt"/>
              <a:ea typeface="楷体" panose="02010609060101010101" pitchFamily="49" charset="-122"/>
            </a:endParaRPr>
          </a:p>
          <a:p>
            <a:pPr indent="720090">
              <a:lnSpc>
                <a:spcPct val="120000"/>
              </a:lnSpc>
              <a:spcBef>
                <a:spcPts val="600"/>
              </a:spcBef>
              <a:buFontTx/>
              <a:buNone/>
              <a:defRPr/>
            </a:pPr>
            <a:r>
              <a:rPr lang="en-US" altLang="zh-CN" sz="2800" b="1" dirty="0">
                <a:latin typeface="+mn-lt"/>
                <a:ea typeface="楷体" panose="02010609060101010101" pitchFamily="49" charset="-122"/>
              </a:rPr>
              <a:t>D</a:t>
            </a:r>
            <a:r>
              <a:rPr lang="en-US" altLang="zh-CN" sz="2800" b="1" i="1" dirty="0">
                <a:latin typeface="+mn-lt"/>
                <a:ea typeface="楷体" panose="02010609060101010101" pitchFamily="49" charset="-122"/>
              </a:rPr>
              <a:t>.AD</a:t>
            </a:r>
            <a:r>
              <a:rPr lang="en-US" altLang="zh-CN" sz="2800" b="1" dirty="0">
                <a:latin typeface="+mn-lt"/>
                <a:ea typeface="楷体" panose="02010609060101010101" pitchFamily="49" charset="-122"/>
              </a:rPr>
              <a:t>∥</a:t>
            </a:r>
            <a:r>
              <a:rPr lang="en-US" altLang="zh-CN" sz="2800" b="1" i="1" dirty="0" smtClean="0">
                <a:latin typeface="+mn-lt"/>
                <a:ea typeface="楷体" panose="02010609060101010101" pitchFamily="49" charset="-122"/>
              </a:rPr>
              <a:t>BC</a:t>
            </a:r>
            <a:r>
              <a:rPr lang="zh-CN" altLang="en-US" sz="2800" b="1" dirty="0" smtClean="0">
                <a:latin typeface="+mn-lt"/>
                <a:ea typeface="楷体" panose="02010609060101010101" pitchFamily="49" charset="-122"/>
              </a:rPr>
              <a:t>，且</a:t>
            </a:r>
            <a:r>
              <a:rPr lang="en-US" altLang="zh-CN" sz="2800" b="1" i="1" dirty="0">
                <a:latin typeface="+mn-lt"/>
                <a:ea typeface="楷体" panose="02010609060101010101" pitchFamily="49" charset="-122"/>
              </a:rPr>
              <a:t>AD = BC</a:t>
            </a:r>
            <a:endParaRPr lang="en-US" altLang="zh-CN" sz="2800" b="1" i="1" dirty="0">
              <a:latin typeface="+mn-lt"/>
              <a:ea typeface="楷体" panose="02010609060101010101" pitchFamily="49" charset="-122"/>
            </a:endParaRPr>
          </a:p>
        </p:txBody>
      </p:sp>
      <p:sp>
        <p:nvSpPr>
          <p:cNvPr id="11" name="矩形 10"/>
          <p:cNvSpPr>
            <a:spLocks noChangeArrowheads="1"/>
          </p:cNvSpPr>
          <p:nvPr/>
        </p:nvSpPr>
        <p:spPr bwMode="auto">
          <a:xfrm>
            <a:off x="2885210" y="1663011"/>
            <a:ext cx="676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dirty="0">
                <a:solidFill>
                  <a:srgbClr val="FF0000"/>
                </a:solidFill>
                <a:latin typeface="Times New Roman" panose="02020603050405020304" pitchFamily="18" charset="0"/>
                <a:ea typeface="微软雅黑" panose="020B0503020204020204" pitchFamily="34" charset="-122"/>
              </a:rPr>
              <a:t>C</a:t>
            </a:r>
            <a:endParaRPr lang="zh-CN" altLang="en-US" sz="2800" b="1" dirty="0">
              <a:solidFill>
                <a:srgbClr val="FF0000"/>
              </a:solidFill>
              <a:latin typeface="Times New Roman" panose="02020603050405020304" pitchFamily="18" charset="0"/>
              <a:ea typeface="微软雅黑" panose="020B0503020204020204" pitchFamily="34" charset="-122"/>
            </a:endParaRPr>
          </a:p>
        </p:txBody>
      </p:sp>
      <p:grpSp>
        <p:nvGrpSpPr>
          <p:cNvPr id="113670" name="组合 6"/>
          <p:cNvGrpSpPr/>
          <p:nvPr/>
        </p:nvGrpSpPr>
        <p:grpSpPr bwMode="auto">
          <a:xfrm>
            <a:off x="3308396" y="523947"/>
            <a:ext cx="2480310" cy="522923"/>
            <a:chOff x="5060" y="904"/>
            <a:chExt cx="3905" cy="823"/>
          </a:xfrm>
        </p:grpSpPr>
        <p:grpSp>
          <p:nvGrpSpPr>
            <p:cNvPr id="113671" name="组合 21"/>
            <p:cNvGrpSpPr>
              <a:grpSpLocks noChangeAspect="1"/>
            </p:cNvGrpSpPr>
            <p:nvPr/>
          </p:nvGrpSpPr>
          <p:grpSpPr bwMode="auto">
            <a:xfrm>
              <a:off x="5115" y="984"/>
              <a:ext cx="3797" cy="707"/>
              <a:chOff x="3564387" y="597378"/>
              <a:chExt cx="2247990" cy="419195"/>
            </a:xfrm>
          </p:grpSpPr>
          <p:sp>
            <p:nvSpPr>
              <p:cNvPr id="23" name="缺角矩形 22"/>
              <p:cNvSpPr/>
              <p:nvPr/>
            </p:nvSpPr>
            <p:spPr>
              <a:xfrm rot="3000000">
                <a:off x="4021379" y="598178"/>
                <a:ext cx="419236" cy="418764"/>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4" name="缺角矩形 23"/>
              <p:cNvSpPr/>
              <p:nvPr/>
            </p:nvSpPr>
            <p:spPr>
              <a:xfrm rot="3000000">
                <a:off x="4478615" y="598179"/>
                <a:ext cx="419236" cy="418763"/>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5" name="缺角矩形 24"/>
              <p:cNvSpPr/>
              <p:nvPr/>
            </p:nvSpPr>
            <p:spPr>
              <a:xfrm rot="3000000">
                <a:off x="4935852" y="598178"/>
                <a:ext cx="419236" cy="418764"/>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6" name="缺角矩形 25"/>
              <p:cNvSpPr/>
              <p:nvPr/>
            </p:nvSpPr>
            <p:spPr>
              <a:xfrm rot="3000000">
                <a:off x="3564142" y="598179"/>
                <a:ext cx="419236" cy="418763"/>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sp>
            <p:nvSpPr>
              <p:cNvPr id="27" name="缺角矩形 26"/>
              <p:cNvSpPr/>
              <p:nvPr/>
            </p:nvSpPr>
            <p:spPr>
              <a:xfrm rot="3000000">
                <a:off x="5393088" y="598179"/>
                <a:ext cx="419236" cy="418763"/>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sz="2500"/>
              </a:p>
            </p:txBody>
          </p:sp>
        </p:grpSp>
        <p:sp>
          <p:nvSpPr>
            <p:cNvPr id="113672" name="TextBox 15"/>
            <p:cNvSpPr txBox="1">
              <a:spLocks noChangeArrowheads="1"/>
            </p:cNvSpPr>
            <p:nvPr/>
          </p:nvSpPr>
          <p:spPr bwMode="auto">
            <a:xfrm>
              <a:off x="5060" y="904"/>
              <a:ext cx="3905"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r>
                <a:rPr lang="zh-CN" altLang="en-US" sz="2800" b="1" dirty="0">
                  <a:solidFill>
                    <a:schemeClr val="bg1"/>
                  </a:solidFill>
                </a:rPr>
                <a:t>能力提升题</a:t>
              </a:r>
              <a:endParaRPr lang="en-US" altLang="zh-CN" sz="2800" b="1" dirty="0">
                <a:solidFill>
                  <a:schemeClr val="bg1"/>
                </a:solidFill>
              </a:endParaRPr>
            </a:p>
          </p:txBody>
        </p:sp>
      </p:grpSp>
      <p:grpSp>
        <p:nvGrpSpPr>
          <p:cNvPr id="18" name="组合 2"/>
          <p:cNvGrpSpPr/>
          <p:nvPr/>
        </p:nvGrpSpPr>
        <p:grpSpPr bwMode="auto">
          <a:xfrm>
            <a:off x="0" y="-39339"/>
            <a:ext cx="2006600" cy="476924"/>
            <a:chOff x="263" y="162"/>
            <a:chExt cx="3160" cy="753"/>
          </a:xfrm>
        </p:grpSpPr>
        <p:sp>
          <p:nvSpPr>
            <p:cNvPr id="21"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500" b="1" dirty="0">
                  <a:latin typeface="+mn-lt"/>
                  <a:cs typeface="Yuanti SC"/>
                </a:rPr>
                <a:t>课堂检测</a:t>
              </a:r>
              <a:endParaRPr lang="zh-CN" altLang="en-US" sz="2500" b="1" dirty="0">
                <a:latin typeface="+mn-lt"/>
                <a:cs typeface="Yuanti SC"/>
              </a:endParaRPr>
            </a:p>
          </p:txBody>
        </p:sp>
        <p:grpSp>
          <p:nvGrpSpPr>
            <p:cNvPr id="28" name="组合 1"/>
            <p:cNvGrpSpPr/>
            <p:nvPr/>
          </p:nvGrpSpPr>
          <p:grpSpPr bwMode="auto">
            <a:xfrm>
              <a:off x="263" y="320"/>
              <a:ext cx="3160" cy="567"/>
              <a:chOff x="248" y="211"/>
              <a:chExt cx="3160" cy="567"/>
            </a:xfrm>
          </p:grpSpPr>
          <p:cxnSp>
            <p:nvCxnSpPr>
              <p:cNvPr id="29"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0"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文本框 41077"/>
          <p:cNvSpPr txBox="1">
            <a:spLocks noChangeArrowheads="1"/>
          </p:cNvSpPr>
          <p:nvPr/>
        </p:nvSpPr>
        <p:spPr bwMode="auto">
          <a:xfrm>
            <a:off x="360680" y="1010325"/>
            <a:ext cx="866122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smtClean="0">
                <a:latin typeface="+mn-lt"/>
                <a:ea typeface="楷体" panose="02010609060101010101" pitchFamily="49" charset="-122"/>
              </a:rPr>
              <a:t>如图，</a:t>
            </a:r>
            <a:r>
              <a:rPr lang="en-US" altLang="zh-CN" sz="2400" b="1" dirty="0" smtClean="0">
                <a:latin typeface="+mn-lt"/>
                <a:ea typeface="楷体" panose="02010609060101010101" pitchFamily="49" charset="-122"/>
              </a:rPr>
              <a:t>△</a:t>
            </a:r>
            <a:r>
              <a:rPr lang="en-US" altLang="zh-CN" sz="2400" b="1" i="1" dirty="0">
                <a:latin typeface="+mn-lt"/>
                <a:ea typeface="楷体" panose="02010609060101010101" pitchFamily="49" charset="-122"/>
              </a:rPr>
              <a:t>ABC </a:t>
            </a:r>
            <a:r>
              <a:rPr lang="en-US" altLang="zh-CN" sz="2400" b="1" dirty="0">
                <a:solidFill>
                  <a:srgbClr val="0D0D0D"/>
                </a:solidFill>
                <a:latin typeface="+mn-lt"/>
                <a:ea typeface="楷体" panose="02010609060101010101" pitchFamily="49" charset="-122"/>
                <a:sym typeface="宋体" panose="02010600030101010101" pitchFamily="2" charset="-122"/>
              </a:rPr>
              <a:t>≌</a:t>
            </a:r>
            <a:r>
              <a:rPr lang="en-US" altLang="zh-CN" sz="2400" b="1" dirty="0">
                <a:latin typeface="+mn-lt"/>
                <a:ea typeface="楷体" panose="02010609060101010101" pitchFamily="49" charset="-122"/>
              </a:rPr>
              <a:t>△</a:t>
            </a:r>
            <a:r>
              <a:rPr lang="en-US" altLang="zh-CN" sz="2400" b="1" i="1" dirty="0" smtClean="0">
                <a:latin typeface="+mn-lt"/>
                <a:ea typeface="楷体" panose="02010609060101010101" pitchFamily="49" charset="-122"/>
              </a:rPr>
              <a:t>AED</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AB</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ABC </a:t>
            </a:r>
            <a:r>
              <a:rPr lang="zh-CN" altLang="en-US" sz="2400" b="1" dirty="0">
                <a:latin typeface="+mn-lt"/>
                <a:ea typeface="楷体" panose="02010609060101010101" pitchFamily="49" charset="-122"/>
              </a:rPr>
              <a:t>的最大</a:t>
            </a:r>
            <a:r>
              <a:rPr lang="zh-CN" altLang="en-US" sz="2400" b="1" dirty="0" smtClean="0">
                <a:latin typeface="+mn-lt"/>
                <a:ea typeface="楷体" panose="02010609060101010101" pitchFamily="49" charset="-122"/>
              </a:rPr>
              <a:t>边，</a:t>
            </a:r>
            <a:r>
              <a:rPr lang="en-US" altLang="zh-CN" sz="2400" b="1" i="1" dirty="0" smtClean="0">
                <a:latin typeface="+mn-lt"/>
                <a:ea typeface="楷体" panose="02010609060101010101" pitchFamily="49" charset="-122"/>
              </a:rPr>
              <a:t>AE</a:t>
            </a:r>
            <a:r>
              <a:rPr lang="zh-CN" altLang="en-US" sz="2400" b="1" dirty="0">
                <a:latin typeface="+mn-lt"/>
                <a:ea typeface="楷体" panose="02010609060101010101" pitchFamily="49" charset="-122"/>
              </a:rPr>
              <a:t>是△</a:t>
            </a:r>
            <a:r>
              <a:rPr lang="en-US" altLang="zh-CN" sz="2400" b="1" i="1" dirty="0">
                <a:latin typeface="+mn-lt"/>
                <a:ea typeface="楷体" panose="02010609060101010101" pitchFamily="49" charset="-122"/>
              </a:rPr>
              <a:t>AED</a:t>
            </a:r>
            <a:r>
              <a:rPr lang="zh-CN" altLang="en-US" sz="2400" b="1" dirty="0">
                <a:latin typeface="+mn-lt"/>
                <a:ea typeface="楷体" panose="02010609060101010101" pitchFamily="49" charset="-122"/>
              </a:rPr>
              <a:t>的最大</a:t>
            </a:r>
            <a:r>
              <a:rPr lang="zh-CN" altLang="en-US" sz="2400" b="1" dirty="0" smtClean="0">
                <a:latin typeface="+mn-lt"/>
                <a:ea typeface="楷体" panose="02010609060101010101" pitchFamily="49" charset="-122"/>
              </a:rPr>
              <a:t>边，</a:t>
            </a:r>
            <a:r>
              <a:rPr lang="en-US" altLang="zh-CN" sz="2400" b="1" dirty="0" smtClean="0">
                <a:latin typeface="+mn-lt"/>
                <a:ea typeface="楷体" panose="02010609060101010101" pitchFamily="49" charset="-122"/>
              </a:rPr>
              <a:t>∠</a:t>
            </a:r>
            <a:r>
              <a:rPr lang="en-US" altLang="zh-CN" sz="2400" b="1" i="1" dirty="0">
                <a:latin typeface="+mn-lt"/>
                <a:ea typeface="楷体" panose="02010609060101010101" pitchFamily="49" charset="-122"/>
              </a:rPr>
              <a:t>BAC </a:t>
            </a:r>
            <a:r>
              <a:rPr lang="zh-CN" altLang="en-US" sz="2400" b="1" dirty="0">
                <a:latin typeface="+mn-lt"/>
                <a:ea typeface="楷体" panose="02010609060101010101" pitchFamily="49" charset="-122"/>
              </a:rPr>
              <a:t>与∠</a:t>
            </a:r>
            <a:r>
              <a:rPr lang="zh-CN" altLang="en-US" sz="2400" b="1" i="1" dirty="0">
                <a:latin typeface="+mn-lt"/>
                <a:ea typeface="楷体" panose="02010609060101010101" pitchFamily="49" charset="-122"/>
              </a:rPr>
              <a:t> </a:t>
            </a:r>
            <a:r>
              <a:rPr lang="en-US" altLang="zh-CN" sz="2400" b="1" i="1" dirty="0">
                <a:latin typeface="+mn-lt"/>
                <a:ea typeface="楷体" panose="02010609060101010101" pitchFamily="49" charset="-122"/>
              </a:rPr>
              <a:t>EAD</a:t>
            </a:r>
            <a:r>
              <a:rPr lang="zh-CN" altLang="en-US" sz="2400" b="1" dirty="0">
                <a:latin typeface="+mn-lt"/>
                <a:ea typeface="楷体" panose="02010609060101010101" pitchFamily="49" charset="-122"/>
              </a:rPr>
              <a:t>是对应</a:t>
            </a:r>
            <a:r>
              <a:rPr lang="zh-CN" altLang="en-US" sz="2400" b="1" dirty="0" smtClean="0">
                <a:latin typeface="+mn-lt"/>
                <a:ea typeface="楷体" panose="02010609060101010101" pitchFamily="49" charset="-122"/>
              </a:rPr>
              <a:t>角，且</a:t>
            </a:r>
            <a:r>
              <a:rPr lang="zh-CN" altLang="en-US" sz="2400" b="1" dirty="0">
                <a:latin typeface="+mn-lt"/>
                <a:ea typeface="楷体" panose="02010609060101010101" pitchFamily="49" charset="-122"/>
              </a:rPr>
              <a:t>∠</a:t>
            </a:r>
            <a:r>
              <a:rPr lang="en-US" altLang="zh-CN" sz="2400" b="1" i="1" dirty="0">
                <a:latin typeface="+mn-lt"/>
                <a:ea typeface="楷体" panose="02010609060101010101" pitchFamily="49" charset="-122"/>
              </a:rPr>
              <a:t>BAC=</a:t>
            </a:r>
            <a:r>
              <a:rPr lang="en-US" altLang="zh-CN" sz="2400" b="1" dirty="0">
                <a:latin typeface="+mn-lt"/>
                <a:ea typeface="楷体" panose="02010609060101010101" pitchFamily="49" charset="-122"/>
              </a:rPr>
              <a:t>25</a:t>
            </a:r>
            <a:r>
              <a:rPr lang="zh-CN" altLang="zh-CN" sz="2400" b="1" dirty="0" smtClean="0">
                <a:latin typeface="+mn-lt"/>
                <a:ea typeface="楷体" panose="02010609060101010101" pitchFamily="49" charset="-122"/>
              </a:rPr>
              <a:t>°</a:t>
            </a:r>
            <a:r>
              <a:rPr lang="zh-CN" altLang="en-US" sz="2400" b="1" dirty="0" smtClean="0">
                <a:latin typeface="+mn-lt"/>
                <a:ea typeface="楷体" panose="02010609060101010101" pitchFamily="49" charset="-122"/>
              </a:rPr>
              <a:t>，∠</a:t>
            </a:r>
            <a:r>
              <a:rPr lang="en-US" altLang="zh-CN" sz="2400" b="1" i="1" dirty="0">
                <a:latin typeface="+mn-lt"/>
                <a:ea typeface="楷体" panose="02010609060101010101" pitchFamily="49" charset="-122"/>
              </a:rPr>
              <a:t>B= </a:t>
            </a:r>
            <a:r>
              <a:rPr lang="en-US" altLang="zh-CN" sz="2400" b="1" dirty="0">
                <a:latin typeface="+mn-lt"/>
                <a:ea typeface="楷体" panose="02010609060101010101" pitchFamily="49" charset="-122"/>
              </a:rPr>
              <a:t>35</a:t>
            </a:r>
            <a:r>
              <a:rPr lang="zh-CN" altLang="zh-CN" sz="2400" b="1" dirty="0" smtClean="0">
                <a:latin typeface="+mn-lt"/>
                <a:ea typeface="楷体" panose="02010609060101010101" pitchFamily="49" charset="-122"/>
              </a:rPr>
              <a:t>°</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AB </a:t>
            </a:r>
            <a:r>
              <a:rPr lang="en-US" altLang="zh-CN" sz="2400" b="1" i="1" dirty="0">
                <a:latin typeface="+mn-lt"/>
                <a:ea typeface="楷体" panose="02010609060101010101" pitchFamily="49" charset="-122"/>
              </a:rPr>
              <a:t>=</a:t>
            </a:r>
            <a:r>
              <a:rPr lang="en-US" altLang="zh-CN" sz="2400" b="1" dirty="0" smtClean="0">
                <a:latin typeface="+mn-lt"/>
                <a:ea typeface="楷体" panose="02010609060101010101" pitchFamily="49" charset="-122"/>
              </a:rPr>
              <a:t>3cm</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BC </a:t>
            </a:r>
            <a:r>
              <a:rPr lang="en-US" altLang="zh-CN" sz="2400" b="1" i="1" dirty="0">
                <a:latin typeface="+mn-lt"/>
                <a:ea typeface="楷体" panose="02010609060101010101" pitchFamily="49" charset="-122"/>
              </a:rPr>
              <a:t>=</a:t>
            </a:r>
            <a:r>
              <a:rPr lang="en-US" altLang="zh-CN" sz="2400" b="1" dirty="0" smtClean="0">
                <a:latin typeface="+mn-lt"/>
                <a:ea typeface="楷体" panose="02010609060101010101" pitchFamily="49" charset="-122"/>
              </a:rPr>
              <a:t>1cm</a:t>
            </a:r>
            <a:r>
              <a:rPr lang="zh-CN" altLang="en-US" sz="2400" b="1" dirty="0" smtClean="0">
                <a:latin typeface="+mn-lt"/>
                <a:ea typeface="楷体" panose="02010609060101010101" pitchFamily="49" charset="-122"/>
              </a:rPr>
              <a:t>，求</a:t>
            </a:r>
            <a:r>
              <a:rPr lang="zh-CN" altLang="en-US" sz="2400" b="1" dirty="0">
                <a:latin typeface="+mn-lt"/>
                <a:ea typeface="楷体" panose="02010609060101010101" pitchFamily="49" charset="-122"/>
              </a:rPr>
              <a:t>出∠</a:t>
            </a:r>
            <a:r>
              <a:rPr lang="en-US" altLang="zh-CN" sz="2400" b="1" i="1" dirty="0" smtClean="0">
                <a:latin typeface="+mn-lt"/>
                <a:ea typeface="楷体" panose="02010609060101010101" pitchFamily="49" charset="-122"/>
              </a:rPr>
              <a:t>E</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 </a:t>
            </a:r>
            <a:r>
              <a:rPr lang="en-US" altLang="zh-CN"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 </a:t>
            </a:r>
            <a:r>
              <a:rPr lang="en-US" altLang="zh-CN" sz="2400" b="1" i="1" dirty="0">
                <a:latin typeface="+mn-lt"/>
                <a:ea typeface="楷体" panose="02010609060101010101" pitchFamily="49" charset="-122"/>
              </a:rPr>
              <a:t>ADE </a:t>
            </a:r>
            <a:r>
              <a:rPr lang="zh-CN" altLang="en-US" sz="2400" b="1" dirty="0">
                <a:latin typeface="+mn-lt"/>
                <a:ea typeface="楷体" panose="02010609060101010101" pitchFamily="49" charset="-122"/>
              </a:rPr>
              <a:t>的度数和线段</a:t>
            </a:r>
            <a:r>
              <a:rPr lang="en-US" altLang="zh-CN" sz="2400" b="1" i="1" dirty="0" smtClean="0">
                <a:latin typeface="+mn-lt"/>
                <a:ea typeface="楷体" panose="02010609060101010101" pitchFamily="49" charset="-122"/>
              </a:rPr>
              <a:t>DE</a:t>
            </a:r>
            <a:r>
              <a:rPr lang="zh-CN" altLang="en-US" sz="2400" b="1" dirty="0" smtClean="0">
                <a:latin typeface="+mn-lt"/>
                <a:ea typeface="楷体" panose="02010609060101010101" pitchFamily="49" charset="-122"/>
              </a:rPr>
              <a:t>，</a:t>
            </a:r>
            <a:r>
              <a:rPr lang="en-US" altLang="zh-CN" sz="2400" b="1" i="1" dirty="0" smtClean="0">
                <a:latin typeface="+mn-lt"/>
                <a:ea typeface="楷体" panose="02010609060101010101" pitchFamily="49" charset="-122"/>
              </a:rPr>
              <a:t>AE </a:t>
            </a:r>
            <a:r>
              <a:rPr lang="zh-CN" altLang="en-US" sz="2400" b="1" dirty="0">
                <a:latin typeface="+mn-lt"/>
                <a:ea typeface="楷体" panose="02010609060101010101" pitchFamily="49" charset="-122"/>
              </a:rPr>
              <a:t>的长度</a:t>
            </a:r>
            <a:r>
              <a:rPr lang="en-US" altLang="zh-CN" sz="2400" b="1" dirty="0">
                <a:latin typeface="+mn-lt"/>
                <a:ea typeface="楷体" panose="02010609060101010101" pitchFamily="49" charset="-122"/>
              </a:rPr>
              <a:t>.</a:t>
            </a:r>
            <a:endParaRPr lang="en-US" altLang="zh-CN" sz="2400" b="1" dirty="0">
              <a:latin typeface="+mn-lt"/>
              <a:ea typeface="楷体" panose="02010609060101010101" pitchFamily="49" charset="-122"/>
            </a:endParaRPr>
          </a:p>
        </p:txBody>
      </p:sp>
      <p:grpSp>
        <p:nvGrpSpPr>
          <p:cNvPr id="2" name="组合 1"/>
          <p:cNvGrpSpPr/>
          <p:nvPr/>
        </p:nvGrpSpPr>
        <p:grpSpPr bwMode="auto">
          <a:xfrm>
            <a:off x="878982" y="2959211"/>
            <a:ext cx="2051050" cy="1322387"/>
            <a:chOff x="622" y="4717"/>
            <a:chExt cx="5100" cy="3550"/>
          </a:xfrm>
        </p:grpSpPr>
        <p:grpSp>
          <p:nvGrpSpPr>
            <p:cNvPr id="114709" name="组合 41079"/>
            <p:cNvGrpSpPr/>
            <p:nvPr/>
          </p:nvGrpSpPr>
          <p:grpSpPr bwMode="auto">
            <a:xfrm>
              <a:off x="622" y="4717"/>
              <a:ext cx="3045" cy="3475"/>
              <a:chOff x="567" y="1434"/>
              <a:chExt cx="1497" cy="1698"/>
            </a:xfrm>
          </p:grpSpPr>
          <p:grpSp>
            <p:nvGrpSpPr>
              <p:cNvPr id="114719" name="组合 41080"/>
              <p:cNvGrpSpPr/>
              <p:nvPr/>
            </p:nvGrpSpPr>
            <p:grpSpPr bwMode="auto">
              <a:xfrm>
                <a:off x="793" y="1842"/>
                <a:ext cx="998" cy="817"/>
                <a:chOff x="793" y="1842"/>
                <a:chExt cx="998" cy="817"/>
              </a:xfrm>
            </p:grpSpPr>
            <p:sp>
              <p:nvSpPr>
                <p:cNvPr id="114723" name="直接连接符 41081"/>
                <p:cNvSpPr>
                  <a:spLocks noChangeShapeType="1"/>
                </p:cNvSpPr>
                <p:nvPr/>
              </p:nvSpPr>
              <p:spPr bwMode="auto">
                <a:xfrm flipH="1">
                  <a:off x="793" y="1842"/>
                  <a:ext cx="998" cy="817"/>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4724" name="直接连接符 41082"/>
                <p:cNvSpPr>
                  <a:spLocks noChangeShapeType="1"/>
                </p:cNvSpPr>
                <p:nvPr/>
              </p:nvSpPr>
              <p:spPr bwMode="auto">
                <a:xfrm flipH="1">
                  <a:off x="1292" y="1842"/>
                  <a:ext cx="499" cy="817"/>
                </a:xfrm>
                <a:prstGeom prst="line">
                  <a:avLst/>
                </a:prstGeom>
                <a:noFill/>
                <a:ln w="28575">
                  <a:solidFill>
                    <a:srgbClr val="FF33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4725" name="直接连接符 41083"/>
                <p:cNvSpPr>
                  <a:spLocks noChangeShapeType="1"/>
                </p:cNvSpPr>
                <p:nvPr/>
              </p:nvSpPr>
              <p:spPr bwMode="auto">
                <a:xfrm>
                  <a:off x="793" y="2659"/>
                  <a:ext cx="499" cy="0"/>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sp>
            <p:nvSpPr>
              <p:cNvPr id="114720" name="文本框 41084"/>
              <p:cNvSpPr txBox="1">
                <a:spLocks noChangeArrowheads="1"/>
              </p:cNvSpPr>
              <p:nvPr/>
            </p:nvSpPr>
            <p:spPr bwMode="auto">
              <a:xfrm>
                <a:off x="1610" y="1434"/>
                <a:ext cx="454" cy="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en-US" sz="100" b="1">
                  <a:latin typeface="+mn-lt"/>
                </a:endParaRPr>
              </a:p>
            </p:txBody>
          </p:sp>
          <p:sp>
            <p:nvSpPr>
              <p:cNvPr id="114721" name="文本框 41085"/>
              <p:cNvSpPr txBox="1">
                <a:spLocks noChangeArrowheads="1"/>
              </p:cNvSpPr>
              <p:nvPr/>
            </p:nvSpPr>
            <p:spPr bwMode="auto">
              <a:xfrm>
                <a:off x="567" y="2614"/>
                <a:ext cx="272"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mn-lt"/>
                  </a:rPr>
                  <a:t>B</a:t>
                </a:r>
                <a:endParaRPr lang="en-US" altLang="zh-CN" b="1" i="1">
                  <a:latin typeface="+mn-lt"/>
                </a:endParaRPr>
              </a:p>
            </p:txBody>
          </p:sp>
          <p:sp>
            <p:nvSpPr>
              <p:cNvPr id="114722" name="文本框 41086"/>
              <p:cNvSpPr txBox="1">
                <a:spLocks noChangeArrowheads="1"/>
              </p:cNvSpPr>
              <p:nvPr/>
            </p:nvSpPr>
            <p:spPr bwMode="auto">
              <a:xfrm>
                <a:off x="1135" y="2649"/>
                <a:ext cx="182"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mn-lt"/>
                  </a:rPr>
                  <a:t>C</a:t>
                </a:r>
                <a:endParaRPr lang="en-US" altLang="zh-CN" b="1" i="1">
                  <a:latin typeface="+mn-lt"/>
                </a:endParaRPr>
              </a:p>
            </p:txBody>
          </p:sp>
        </p:grpSp>
        <p:grpSp>
          <p:nvGrpSpPr>
            <p:cNvPr id="114710" name="组合 41087"/>
            <p:cNvGrpSpPr/>
            <p:nvPr/>
          </p:nvGrpSpPr>
          <p:grpSpPr bwMode="auto">
            <a:xfrm>
              <a:off x="3112" y="5552"/>
              <a:ext cx="2610" cy="2715"/>
              <a:chOff x="1791" y="1842"/>
              <a:chExt cx="1284" cy="1327"/>
            </a:xfrm>
          </p:grpSpPr>
          <p:grpSp>
            <p:nvGrpSpPr>
              <p:cNvPr id="114713" name="组合 41088"/>
              <p:cNvGrpSpPr/>
              <p:nvPr/>
            </p:nvGrpSpPr>
            <p:grpSpPr bwMode="auto">
              <a:xfrm flipH="1">
                <a:off x="1791" y="1842"/>
                <a:ext cx="998" cy="817"/>
                <a:chOff x="793" y="1842"/>
                <a:chExt cx="998" cy="817"/>
              </a:xfrm>
            </p:grpSpPr>
            <p:sp>
              <p:nvSpPr>
                <p:cNvPr id="114716" name="直接连接符 41089"/>
                <p:cNvSpPr>
                  <a:spLocks noChangeShapeType="1"/>
                </p:cNvSpPr>
                <p:nvPr/>
              </p:nvSpPr>
              <p:spPr bwMode="auto">
                <a:xfrm flipH="1">
                  <a:off x="793" y="1842"/>
                  <a:ext cx="998" cy="817"/>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4717" name="直接连接符 41090"/>
                <p:cNvSpPr>
                  <a:spLocks noChangeShapeType="1"/>
                </p:cNvSpPr>
                <p:nvPr/>
              </p:nvSpPr>
              <p:spPr bwMode="auto">
                <a:xfrm flipH="1">
                  <a:off x="1292" y="1842"/>
                  <a:ext cx="499" cy="817"/>
                </a:xfrm>
                <a:prstGeom prst="line">
                  <a:avLst/>
                </a:prstGeom>
                <a:noFill/>
                <a:ln w="28575">
                  <a:solidFill>
                    <a:srgbClr val="FF3300"/>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4718" name="直接连接符 41091"/>
                <p:cNvSpPr>
                  <a:spLocks noChangeShapeType="1"/>
                </p:cNvSpPr>
                <p:nvPr/>
              </p:nvSpPr>
              <p:spPr bwMode="auto">
                <a:xfrm>
                  <a:off x="793" y="2659"/>
                  <a:ext cx="499" cy="0"/>
                </a:xfrm>
                <a:prstGeom prst="line">
                  <a:avLst/>
                </a:prstGeom>
                <a:noFill/>
                <a:ln w="28575">
                  <a:solidFill>
                    <a:srgbClr val="FF0066"/>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grpSp>
          <p:sp>
            <p:nvSpPr>
              <p:cNvPr id="114714" name="文本框 41092"/>
              <p:cNvSpPr txBox="1">
                <a:spLocks noChangeArrowheads="1"/>
              </p:cNvSpPr>
              <p:nvPr/>
            </p:nvSpPr>
            <p:spPr bwMode="auto">
              <a:xfrm>
                <a:off x="2712" y="2604"/>
                <a:ext cx="363"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mn-lt"/>
                  </a:rPr>
                  <a:t>E</a:t>
                </a:r>
                <a:endParaRPr lang="en-US" altLang="zh-CN" b="1" i="1">
                  <a:latin typeface="+mn-lt"/>
                </a:endParaRPr>
              </a:p>
            </p:txBody>
          </p:sp>
          <p:sp>
            <p:nvSpPr>
              <p:cNvPr id="114715" name="文本框 41093"/>
              <p:cNvSpPr txBox="1">
                <a:spLocks noChangeArrowheads="1"/>
              </p:cNvSpPr>
              <p:nvPr/>
            </p:nvSpPr>
            <p:spPr bwMode="auto">
              <a:xfrm>
                <a:off x="2144" y="2686"/>
                <a:ext cx="272"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mn-lt"/>
                  </a:rPr>
                  <a:t>D</a:t>
                </a:r>
                <a:endParaRPr lang="en-US" altLang="zh-CN" b="1" i="1">
                  <a:latin typeface="+mn-lt"/>
                </a:endParaRPr>
              </a:p>
            </p:txBody>
          </p:sp>
        </p:grpSp>
        <p:sp>
          <p:nvSpPr>
            <p:cNvPr id="114711" name="直接连接符 41095"/>
            <p:cNvSpPr>
              <a:spLocks noChangeShapeType="1"/>
            </p:cNvSpPr>
            <p:nvPr/>
          </p:nvSpPr>
          <p:spPr bwMode="auto">
            <a:xfrm>
              <a:off x="2097" y="7225"/>
              <a:ext cx="2030" cy="0"/>
            </a:xfrm>
            <a:prstGeom prst="line">
              <a:avLst/>
            </a:prstGeom>
            <a:noFill/>
            <a:ln w="28575">
              <a:solidFill>
                <a:schemeClr val="tx1"/>
              </a:solidFill>
              <a:round/>
            </a:ln>
            <a:extLst>
              <a:ext uri="{909E8E84-426E-40DD-AFC4-6F175D3DCCD1}">
                <a14:hiddenFill xmlns:a14="http://schemas.microsoft.com/office/drawing/2010/main">
                  <a:noFill/>
                </a14:hiddenFill>
              </a:ext>
            </a:extLst>
          </p:spPr>
          <p:txBody>
            <a:bodyPr/>
            <a:lstStyle/>
            <a:p>
              <a:endParaRPr lang="zh-CN" altLang="en-US" b="1">
                <a:latin typeface="+mn-lt"/>
              </a:endParaRPr>
            </a:p>
          </p:txBody>
        </p:sp>
        <p:sp>
          <p:nvSpPr>
            <p:cNvPr id="114712" name="文本框 41096"/>
            <p:cNvSpPr txBox="1">
              <a:spLocks noChangeArrowheads="1"/>
            </p:cNvSpPr>
            <p:nvPr/>
          </p:nvSpPr>
          <p:spPr bwMode="auto">
            <a:xfrm>
              <a:off x="2835" y="4833"/>
              <a:ext cx="555" cy="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b="1" i="1">
                  <a:latin typeface="+mn-lt"/>
                </a:rPr>
                <a:t>A</a:t>
              </a:r>
              <a:endParaRPr lang="en-US" altLang="zh-CN" b="1" i="1">
                <a:latin typeface="+mn-lt"/>
              </a:endParaRPr>
            </a:p>
          </p:txBody>
        </p:sp>
      </p:grpSp>
      <p:sp>
        <p:nvSpPr>
          <p:cNvPr id="41098" name="文本框 41097"/>
          <p:cNvSpPr txBox="1">
            <a:spLocks noChangeArrowheads="1"/>
          </p:cNvSpPr>
          <p:nvPr/>
        </p:nvSpPr>
        <p:spPr bwMode="auto">
          <a:xfrm>
            <a:off x="2980027" y="2636585"/>
            <a:ext cx="391001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100" b="1" dirty="0">
                <a:solidFill>
                  <a:srgbClr val="0000FF"/>
                </a:solidFill>
                <a:latin typeface="+mn-lt"/>
                <a:ea typeface="黑体" panose="02010609060101010101" pitchFamily="2" charset="-122"/>
              </a:rPr>
              <a:t>解</a:t>
            </a:r>
            <a:r>
              <a:rPr lang="en-US" altLang="zh-CN" sz="2100" b="1" dirty="0">
                <a:solidFill>
                  <a:srgbClr val="0000FF"/>
                </a:solidFill>
                <a:latin typeface="+mn-lt"/>
                <a:ea typeface="黑体" panose="02010609060101010101" pitchFamily="2" charset="-122"/>
              </a:rPr>
              <a:t>:</a:t>
            </a:r>
            <a:r>
              <a:rPr lang="en-US" altLang="zh-CN" sz="2100" b="1" dirty="0">
                <a:latin typeface="+mn-lt"/>
                <a:ea typeface="仿宋" panose="02010609060101010101" pitchFamily="49" charset="-122"/>
              </a:rPr>
              <a:t>∵ △</a:t>
            </a:r>
            <a:r>
              <a:rPr lang="en-US" altLang="zh-CN" sz="2100" b="1" i="1" dirty="0">
                <a:latin typeface="+mn-lt"/>
                <a:ea typeface="仿宋" panose="02010609060101010101" pitchFamily="49" charset="-122"/>
              </a:rPr>
              <a:t>ABC </a:t>
            </a:r>
            <a:r>
              <a:rPr lang="en-US" altLang="zh-CN" sz="2100" b="1" dirty="0">
                <a:latin typeface="+mn-lt"/>
                <a:ea typeface="仿宋" panose="02010609060101010101" pitchFamily="49" charset="-122"/>
                <a:sym typeface="宋体" panose="02010600030101010101" pitchFamily="2" charset="-122"/>
              </a:rPr>
              <a:t>≌</a:t>
            </a:r>
            <a:r>
              <a:rPr lang="en-US" altLang="zh-CN" sz="2100" b="1" dirty="0">
                <a:latin typeface="+mn-lt"/>
                <a:ea typeface="仿宋" panose="02010609060101010101" pitchFamily="49" charset="-122"/>
              </a:rPr>
              <a:t>△</a:t>
            </a:r>
            <a:r>
              <a:rPr lang="en-US" altLang="zh-CN" sz="2100" b="1" i="1" dirty="0" smtClean="0">
                <a:latin typeface="+mn-lt"/>
                <a:ea typeface="仿宋" panose="02010609060101010101" pitchFamily="49" charset="-122"/>
              </a:rPr>
              <a:t>AED</a:t>
            </a:r>
            <a:r>
              <a:rPr lang="zh-CN" altLang="en-US" sz="2100" b="1" dirty="0" smtClean="0">
                <a:latin typeface="+mn-lt"/>
                <a:ea typeface="仿宋" panose="02010609060101010101" pitchFamily="49" charset="-122"/>
              </a:rPr>
              <a:t>，</a:t>
            </a:r>
            <a:r>
              <a:rPr lang="en-US" altLang="zh-CN" sz="2100" b="1" dirty="0" smtClean="0">
                <a:latin typeface="+mn-lt"/>
                <a:ea typeface="仿宋" panose="02010609060101010101" pitchFamily="49" charset="-122"/>
              </a:rPr>
              <a:t>(</a:t>
            </a:r>
            <a:r>
              <a:rPr lang="zh-CN" altLang="en-US" sz="2100" b="1" dirty="0">
                <a:latin typeface="+mn-lt"/>
                <a:ea typeface="仿宋" panose="02010609060101010101" pitchFamily="49" charset="-122"/>
              </a:rPr>
              <a:t>已知</a:t>
            </a:r>
            <a:r>
              <a:rPr lang="en-US" altLang="zh-CN" sz="2100" b="1" dirty="0">
                <a:latin typeface="+mn-lt"/>
                <a:ea typeface="仿宋" panose="02010609060101010101" pitchFamily="49" charset="-122"/>
              </a:rPr>
              <a:t>)</a:t>
            </a:r>
            <a:endParaRPr lang="en-US" altLang="zh-CN" sz="2100" b="1" dirty="0">
              <a:latin typeface="+mn-lt"/>
              <a:ea typeface="仿宋" panose="02010609060101010101" pitchFamily="49" charset="-122"/>
            </a:endParaRPr>
          </a:p>
        </p:txBody>
      </p:sp>
      <p:sp>
        <p:nvSpPr>
          <p:cNvPr id="41099" name="文本框 41098"/>
          <p:cNvSpPr txBox="1">
            <a:spLocks noChangeArrowheads="1"/>
          </p:cNvSpPr>
          <p:nvPr/>
        </p:nvSpPr>
        <p:spPr bwMode="auto">
          <a:xfrm>
            <a:off x="3328987" y="3021481"/>
            <a:ext cx="569595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100" b="1" dirty="0">
                <a:latin typeface="+mn-lt"/>
                <a:ea typeface="仿宋" panose="02010609060101010101" pitchFamily="49" charset="-122"/>
              </a:rPr>
              <a:t>∴</a:t>
            </a:r>
            <a:r>
              <a:rPr lang="zh-CN" altLang="en-US" sz="2100" b="1" dirty="0">
                <a:latin typeface="+mn-lt"/>
                <a:ea typeface="仿宋" panose="02010609060101010101" pitchFamily="49" charset="-122"/>
              </a:rPr>
              <a:t>∠</a:t>
            </a:r>
            <a:r>
              <a:rPr lang="en-US" altLang="zh-CN" sz="2100" b="1" i="1" dirty="0">
                <a:latin typeface="+mn-lt"/>
                <a:ea typeface="仿宋" panose="02010609060101010101" pitchFamily="49" charset="-122"/>
              </a:rPr>
              <a:t>E</a:t>
            </a:r>
            <a:r>
              <a:rPr lang="en-US" altLang="zh-CN" sz="2100" b="1" dirty="0">
                <a:latin typeface="+mn-lt"/>
                <a:ea typeface="仿宋" panose="02010609060101010101" pitchFamily="49" charset="-122"/>
              </a:rPr>
              <a:t>= ∠</a:t>
            </a:r>
            <a:r>
              <a:rPr lang="en-US" altLang="zh-CN" sz="2100" b="1" i="1" dirty="0">
                <a:latin typeface="+mn-lt"/>
                <a:ea typeface="仿宋" panose="02010609060101010101" pitchFamily="49" charset="-122"/>
              </a:rPr>
              <a:t>B </a:t>
            </a:r>
            <a:r>
              <a:rPr lang="en-US" altLang="zh-CN" sz="2100" b="1" dirty="0">
                <a:latin typeface="+mn-lt"/>
                <a:ea typeface="仿宋" panose="02010609060101010101" pitchFamily="49" charset="-122"/>
              </a:rPr>
              <a:t>= 35</a:t>
            </a:r>
            <a:r>
              <a:rPr lang="zh-CN" altLang="zh-CN" sz="2100" b="1" dirty="0" smtClean="0">
                <a:latin typeface="+mn-lt"/>
                <a:ea typeface="仿宋" panose="02010609060101010101" pitchFamily="49" charset="-122"/>
              </a:rPr>
              <a:t>°</a:t>
            </a:r>
            <a:r>
              <a:rPr lang="zh-CN" altLang="en-US" sz="2100" b="1" dirty="0" smtClean="0">
                <a:latin typeface="+mn-lt"/>
                <a:ea typeface="仿宋" panose="02010609060101010101" pitchFamily="49" charset="-122"/>
              </a:rPr>
              <a:t>，</a:t>
            </a:r>
            <a:r>
              <a:rPr lang="en-US" altLang="zh-CN" sz="2100" b="1" dirty="0" smtClean="0">
                <a:solidFill>
                  <a:srgbClr val="FF0000"/>
                </a:solidFill>
                <a:latin typeface="+mn-lt"/>
                <a:ea typeface="仿宋" panose="02010609060101010101" pitchFamily="49" charset="-122"/>
              </a:rPr>
              <a:t>(</a:t>
            </a:r>
            <a:r>
              <a:rPr lang="zh-CN" altLang="en-US" sz="2100" b="1" dirty="0">
                <a:solidFill>
                  <a:srgbClr val="FF0000"/>
                </a:solidFill>
                <a:latin typeface="+mn-lt"/>
                <a:ea typeface="仿宋" panose="02010609060101010101" pitchFamily="49" charset="-122"/>
              </a:rPr>
              <a:t>全等三角形对应角相等</a:t>
            </a:r>
            <a:r>
              <a:rPr lang="en-US" altLang="zh-CN" sz="2100" b="1" dirty="0">
                <a:solidFill>
                  <a:srgbClr val="FF0000"/>
                </a:solidFill>
                <a:latin typeface="+mn-lt"/>
                <a:ea typeface="仿宋" panose="02010609060101010101" pitchFamily="49" charset="-122"/>
              </a:rPr>
              <a:t>)</a:t>
            </a:r>
            <a:endParaRPr lang="en-US" altLang="zh-CN" sz="2100" b="1" dirty="0">
              <a:solidFill>
                <a:srgbClr val="FF0000"/>
              </a:solidFill>
              <a:latin typeface="+mn-lt"/>
              <a:ea typeface="仿宋" panose="02010609060101010101" pitchFamily="49" charset="-122"/>
            </a:endParaRPr>
          </a:p>
        </p:txBody>
      </p:sp>
      <p:sp>
        <p:nvSpPr>
          <p:cNvPr id="41100" name="文本框 41099"/>
          <p:cNvSpPr txBox="1">
            <a:spLocks noChangeArrowheads="1"/>
          </p:cNvSpPr>
          <p:nvPr/>
        </p:nvSpPr>
        <p:spPr bwMode="auto">
          <a:xfrm>
            <a:off x="3417745" y="3448038"/>
            <a:ext cx="552091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100" b="1" dirty="0">
                <a:latin typeface="+mn-lt"/>
                <a:ea typeface="仿宋" panose="02010609060101010101" pitchFamily="49" charset="-122"/>
              </a:rPr>
              <a:t>∠</a:t>
            </a:r>
            <a:r>
              <a:rPr lang="en-US" altLang="zh-CN" sz="2100" b="1" i="1" dirty="0">
                <a:latin typeface="+mn-lt"/>
                <a:ea typeface="仿宋" panose="02010609060101010101" pitchFamily="49" charset="-122"/>
              </a:rPr>
              <a:t>ADE </a:t>
            </a:r>
            <a:r>
              <a:rPr lang="en-US" altLang="zh-CN" sz="2100" b="1" dirty="0">
                <a:latin typeface="+mn-lt"/>
                <a:ea typeface="仿宋" panose="02010609060101010101" pitchFamily="49" charset="-122"/>
              </a:rPr>
              <a:t>=∠</a:t>
            </a:r>
            <a:r>
              <a:rPr lang="en-US" altLang="zh-CN" sz="2100" b="1" i="1" dirty="0">
                <a:latin typeface="+mn-lt"/>
                <a:ea typeface="仿宋" panose="02010609060101010101" pitchFamily="49" charset="-122"/>
              </a:rPr>
              <a:t>ACB </a:t>
            </a:r>
            <a:r>
              <a:rPr lang="en-US" altLang="zh-CN" sz="2100" b="1" dirty="0">
                <a:latin typeface="+mn-lt"/>
                <a:ea typeface="仿宋" panose="02010609060101010101" pitchFamily="49" charset="-122"/>
              </a:rPr>
              <a:t>=180</a:t>
            </a:r>
            <a:r>
              <a:rPr lang="zh-CN" altLang="zh-CN" sz="2100" b="1" dirty="0" smtClean="0">
                <a:latin typeface="+mn-lt"/>
                <a:ea typeface="仿宋" panose="02010609060101010101" pitchFamily="49" charset="-122"/>
              </a:rPr>
              <a:t>°</a:t>
            </a:r>
            <a:r>
              <a:rPr lang="en-US" altLang="zh-CN" sz="2100" b="1" dirty="0" smtClean="0">
                <a:latin typeface="+mn-lt"/>
                <a:ea typeface="仿宋" panose="02010609060101010101" pitchFamily="49" charset="-122"/>
              </a:rPr>
              <a:t>–25</a:t>
            </a:r>
            <a:r>
              <a:rPr lang="zh-CN" altLang="zh-CN" sz="2100" b="1" dirty="0" smtClean="0">
                <a:latin typeface="+mn-lt"/>
                <a:ea typeface="仿宋" panose="02010609060101010101" pitchFamily="49" charset="-122"/>
              </a:rPr>
              <a:t>°</a:t>
            </a:r>
            <a:r>
              <a:rPr lang="en-US" altLang="zh-CN" sz="2100" b="1" dirty="0" smtClean="0">
                <a:latin typeface="+mn-lt"/>
                <a:ea typeface="仿宋" panose="02010609060101010101" pitchFamily="49" charset="-122"/>
              </a:rPr>
              <a:t>–35</a:t>
            </a:r>
            <a:r>
              <a:rPr lang="zh-CN" altLang="zh-CN" sz="2100" b="1" dirty="0" smtClean="0">
                <a:latin typeface="+mn-lt"/>
                <a:ea typeface="仿宋" panose="02010609060101010101" pitchFamily="49" charset="-122"/>
              </a:rPr>
              <a:t>°</a:t>
            </a:r>
            <a:r>
              <a:rPr lang="en-US" altLang="zh-CN" sz="2100" b="1" dirty="0" smtClean="0">
                <a:latin typeface="+mn-lt"/>
                <a:ea typeface="仿宋" panose="02010609060101010101" pitchFamily="49" charset="-122"/>
              </a:rPr>
              <a:t>=</a:t>
            </a:r>
            <a:r>
              <a:rPr lang="en-US" altLang="zh-CN" sz="2100" b="1" dirty="0">
                <a:latin typeface="+mn-lt"/>
                <a:ea typeface="仿宋" panose="02010609060101010101" pitchFamily="49" charset="-122"/>
              </a:rPr>
              <a:t>120 </a:t>
            </a:r>
            <a:r>
              <a:rPr lang="zh-CN" altLang="zh-CN" sz="2100" b="1" dirty="0" smtClean="0">
                <a:latin typeface="+mn-lt"/>
                <a:ea typeface="仿宋" panose="02010609060101010101" pitchFamily="49" charset="-122"/>
              </a:rPr>
              <a:t>°</a:t>
            </a:r>
            <a:r>
              <a:rPr lang="zh-CN" altLang="en-US" sz="2100" b="1" dirty="0" smtClean="0">
                <a:latin typeface="+mn-lt"/>
                <a:ea typeface="仿宋" panose="02010609060101010101" pitchFamily="49" charset="-122"/>
              </a:rPr>
              <a:t>，</a:t>
            </a:r>
            <a:r>
              <a:rPr lang="zh-CN" altLang="zh-CN" sz="2100" b="1" dirty="0" smtClean="0">
                <a:latin typeface="+mn-lt"/>
                <a:ea typeface="仿宋" panose="02010609060101010101" pitchFamily="49" charset="-122"/>
              </a:rPr>
              <a:t> </a:t>
            </a:r>
            <a:r>
              <a:rPr lang="en-US" altLang="zh-CN" sz="2100" b="1" dirty="0">
                <a:solidFill>
                  <a:srgbClr val="FF0000"/>
                </a:solidFill>
                <a:latin typeface="+mn-lt"/>
                <a:ea typeface="仿宋" panose="02010609060101010101" pitchFamily="49" charset="-122"/>
              </a:rPr>
              <a:t>(</a:t>
            </a:r>
            <a:r>
              <a:rPr lang="zh-CN" altLang="en-US" sz="2100" b="1" dirty="0">
                <a:solidFill>
                  <a:srgbClr val="FF0000"/>
                </a:solidFill>
                <a:latin typeface="+mn-lt"/>
                <a:ea typeface="仿宋" panose="02010609060101010101" pitchFamily="49" charset="-122"/>
              </a:rPr>
              <a:t>全等三角形对应角相等</a:t>
            </a:r>
            <a:r>
              <a:rPr lang="en-US" altLang="zh-CN" sz="2100" b="1" dirty="0">
                <a:solidFill>
                  <a:srgbClr val="FF0000"/>
                </a:solidFill>
                <a:latin typeface="+mn-lt"/>
                <a:ea typeface="仿宋" panose="02010609060101010101" pitchFamily="49" charset="-122"/>
              </a:rPr>
              <a:t>)</a:t>
            </a:r>
            <a:endParaRPr lang="en-US" altLang="zh-CN" sz="2100" b="1" dirty="0">
              <a:solidFill>
                <a:srgbClr val="FF0000"/>
              </a:solidFill>
              <a:latin typeface="+mn-lt"/>
              <a:ea typeface="仿宋" panose="02010609060101010101" pitchFamily="49" charset="-122"/>
            </a:endParaRPr>
          </a:p>
        </p:txBody>
      </p:sp>
      <p:sp>
        <p:nvSpPr>
          <p:cNvPr id="41101" name="文本框 41100"/>
          <p:cNvSpPr txBox="1">
            <a:spLocks noChangeArrowheads="1"/>
          </p:cNvSpPr>
          <p:nvPr/>
        </p:nvSpPr>
        <p:spPr bwMode="auto">
          <a:xfrm>
            <a:off x="3477975" y="4253660"/>
            <a:ext cx="4875213"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70000"/>
              </a:lnSpc>
              <a:spcBef>
                <a:spcPct val="50000"/>
              </a:spcBef>
            </a:pPr>
            <a:r>
              <a:rPr lang="en-US" altLang="zh-CN" sz="2100" b="1" i="1" dirty="0">
                <a:solidFill>
                  <a:srgbClr val="FF0000"/>
                </a:solidFill>
                <a:latin typeface="+mn-lt"/>
                <a:ea typeface="仿宋" panose="02010609060101010101" pitchFamily="49" charset="-122"/>
              </a:rPr>
              <a:t>DE </a:t>
            </a:r>
            <a:r>
              <a:rPr lang="en-US" altLang="zh-CN" sz="2100" b="1" dirty="0">
                <a:solidFill>
                  <a:srgbClr val="FF0000"/>
                </a:solidFill>
                <a:latin typeface="+mn-lt"/>
                <a:ea typeface="仿宋" panose="02010609060101010101" pitchFamily="49" charset="-122"/>
              </a:rPr>
              <a:t>= </a:t>
            </a:r>
            <a:r>
              <a:rPr lang="en-US" altLang="zh-CN" sz="2100" b="1" i="1" dirty="0">
                <a:solidFill>
                  <a:srgbClr val="FF0000"/>
                </a:solidFill>
                <a:latin typeface="+mn-lt"/>
                <a:ea typeface="仿宋" panose="02010609060101010101" pitchFamily="49" charset="-122"/>
              </a:rPr>
              <a:t>BC </a:t>
            </a:r>
            <a:r>
              <a:rPr lang="en-US" altLang="zh-CN" sz="2100" b="1" dirty="0">
                <a:solidFill>
                  <a:srgbClr val="FF0000"/>
                </a:solidFill>
                <a:latin typeface="+mn-lt"/>
                <a:ea typeface="仿宋" panose="02010609060101010101" pitchFamily="49" charset="-122"/>
              </a:rPr>
              <a:t>=</a:t>
            </a:r>
            <a:r>
              <a:rPr lang="en-US" altLang="zh-CN" sz="2100" b="1" dirty="0" smtClean="0">
                <a:solidFill>
                  <a:srgbClr val="FF0000"/>
                </a:solidFill>
                <a:latin typeface="+mn-lt"/>
                <a:ea typeface="仿宋" panose="02010609060101010101" pitchFamily="49" charset="-122"/>
              </a:rPr>
              <a:t>1cm</a:t>
            </a:r>
            <a:r>
              <a:rPr lang="zh-CN" altLang="en-US" sz="2100" b="1" dirty="0" smtClean="0">
                <a:solidFill>
                  <a:srgbClr val="FF0000"/>
                </a:solidFill>
                <a:latin typeface="+mn-lt"/>
                <a:ea typeface="仿宋" panose="02010609060101010101" pitchFamily="49" charset="-122"/>
              </a:rPr>
              <a:t>，</a:t>
            </a:r>
            <a:r>
              <a:rPr lang="en-US" altLang="zh-CN" sz="2100" b="1" dirty="0" smtClean="0">
                <a:solidFill>
                  <a:srgbClr val="FF0000"/>
                </a:solidFill>
                <a:latin typeface="+mn-lt"/>
                <a:ea typeface="仿宋" panose="02010609060101010101" pitchFamily="49" charset="-122"/>
              </a:rPr>
              <a:t>   </a:t>
            </a:r>
            <a:r>
              <a:rPr lang="en-US" altLang="zh-CN" sz="2100" b="1" i="1" dirty="0">
                <a:solidFill>
                  <a:srgbClr val="FF0000"/>
                </a:solidFill>
                <a:latin typeface="+mn-lt"/>
                <a:ea typeface="仿宋" panose="02010609060101010101" pitchFamily="49" charset="-122"/>
              </a:rPr>
              <a:t>AE </a:t>
            </a:r>
            <a:r>
              <a:rPr lang="en-US" altLang="zh-CN" sz="2100" b="1" dirty="0">
                <a:solidFill>
                  <a:srgbClr val="FF0000"/>
                </a:solidFill>
                <a:latin typeface="+mn-lt"/>
                <a:ea typeface="仿宋" panose="02010609060101010101" pitchFamily="49" charset="-122"/>
              </a:rPr>
              <a:t>= </a:t>
            </a:r>
            <a:r>
              <a:rPr lang="en-US" altLang="zh-CN" sz="2100" b="1" i="1" dirty="0">
                <a:solidFill>
                  <a:srgbClr val="FF0000"/>
                </a:solidFill>
                <a:latin typeface="+mn-lt"/>
                <a:ea typeface="仿宋" panose="02010609060101010101" pitchFamily="49" charset="-122"/>
              </a:rPr>
              <a:t>AB </a:t>
            </a:r>
            <a:r>
              <a:rPr lang="en-US" altLang="zh-CN" sz="2100" b="1" dirty="0">
                <a:solidFill>
                  <a:srgbClr val="FF0000"/>
                </a:solidFill>
                <a:latin typeface="+mn-lt"/>
                <a:ea typeface="仿宋" panose="02010609060101010101" pitchFamily="49" charset="-122"/>
              </a:rPr>
              <a:t>=3cm.</a:t>
            </a:r>
            <a:endParaRPr lang="en-US" altLang="zh-CN" sz="2100" b="1" dirty="0">
              <a:solidFill>
                <a:srgbClr val="FF0000"/>
              </a:solidFill>
              <a:latin typeface="+mn-lt"/>
              <a:ea typeface="仿宋" panose="02010609060101010101" pitchFamily="49" charset="-122"/>
            </a:endParaRPr>
          </a:p>
          <a:p>
            <a:pPr eaLnBrk="1" hangingPunct="1">
              <a:lnSpc>
                <a:spcPct val="70000"/>
              </a:lnSpc>
              <a:spcBef>
                <a:spcPct val="50000"/>
              </a:spcBef>
            </a:pPr>
            <a:r>
              <a:rPr lang="en-US" altLang="zh-CN" sz="2100" b="1" dirty="0">
                <a:solidFill>
                  <a:srgbClr val="FF0000"/>
                </a:solidFill>
                <a:latin typeface="+mn-lt"/>
                <a:ea typeface="仿宋" panose="02010609060101010101" pitchFamily="49" charset="-122"/>
              </a:rPr>
              <a:t>(</a:t>
            </a:r>
            <a:r>
              <a:rPr lang="zh-CN" altLang="en-US" sz="2100" b="1" dirty="0">
                <a:solidFill>
                  <a:srgbClr val="FF0000"/>
                </a:solidFill>
                <a:latin typeface="+mn-lt"/>
                <a:ea typeface="仿宋" panose="02010609060101010101" pitchFamily="49" charset="-122"/>
              </a:rPr>
              <a:t>全等三角形对应边相等</a:t>
            </a:r>
            <a:r>
              <a:rPr lang="en-US" altLang="zh-CN" sz="2100" b="1" dirty="0">
                <a:solidFill>
                  <a:srgbClr val="FF0000"/>
                </a:solidFill>
                <a:latin typeface="+mn-lt"/>
                <a:ea typeface="仿宋" panose="02010609060101010101" pitchFamily="49" charset="-122"/>
              </a:rPr>
              <a:t>)</a:t>
            </a:r>
            <a:endParaRPr lang="en-US" altLang="zh-CN" sz="2100" b="1" dirty="0">
              <a:solidFill>
                <a:srgbClr val="FF0000"/>
              </a:solidFill>
              <a:latin typeface="+mn-lt"/>
              <a:ea typeface="仿宋" panose="02010609060101010101" pitchFamily="49" charset="-122"/>
            </a:endParaRPr>
          </a:p>
        </p:txBody>
      </p:sp>
      <p:grpSp>
        <p:nvGrpSpPr>
          <p:cNvPr id="114697" name="组合 2"/>
          <p:cNvGrpSpPr/>
          <p:nvPr/>
        </p:nvGrpSpPr>
        <p:grpSpPr bwMode="auto">
          <a:xfrm>
            <a:off x="3308366" y="468927"/>
            <a:ext cx="2478723" cy="522923"/>
            <a:chOff x="5060" y="905"/>
            <a:chExt cx="3905" cy="823"/>
          </a:xfrm>
        </p:grpSpPr>
        <p:grpSp>
          <p:nvGrpSpPr>
            <p:cNvPr id="114698" name="组合 6"/>
            <p:cNvGrpSpPr>
              <a:grpSpLocks noChangeAspect="1"/>
            </p:cNvGrpSpPr>
            <p:nvPr/>
          </p:nvGrpSpPr>
          <p:grpSpPr bwMode="auto">
            <a:xfrm>
              <a:off x="5115" y="985"/>
              <a:ext cx="3798" cy="708"/>
              <a:chOff x="3564387" y="597378"/>
              <a:chExt cx="2247990" cy="419195"/>
            </a:xfrm>
          </p:grpSpPr>
          <p:sp>
            <p:nvSpPr>
              <p:cNvPr id="8" name="缺角矩形 7"/>
              <p:cNvSpPr/>
              <p:nvPr/>
            </p:nvSpPr>
            <p:spPr>
              <a:xfrm rot="3000000">
                <a:off x="4021947" y="597211"/>
                <a:ext cx="418644" cy="418921"/>
              </a:xfrm>
              <a:prstGeom prst="plaque">
                <a:avLst/>
              </a:prstGeom>
              <a:solidFill>
                <a:schemeClr val="accent5">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 name="缺角矩形 8"/>
              <p:cNvSpPr/>
              <p:nvPr/>
            </p:nvSpPr>
            <p:spPr>
              <a:xfrm rot="3000000">
                <a:off x="4479356" y="597210"/>
                <a:ext cx="418644" cy="418922"/>
              </a:xfrm>
              <a:prstGeom prst="plaque">
                <a:avLst/>
              </a:prstGeom>
              <a:solidFill>
                <a:schemeClr val="accent3">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0" name="缺角矩形 9"/>
              <p:cNvSpPr/>
              <p:nvPr/>
            </p:nvSpPr>
            <p:spPr>
              <a:xfrm rot="3000000">
                <a:off x="4936765" y="597211"/>
                <a:ext cx="418644" cy="418921"/>
              </a:xfrm>
              <a:prstGeom prst="plaque">
                <a:avLst/>
              </a:prstGeom>
              <a:solidFill>
                <a:srgbClr val="00B050"/>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1" name="缺角矩形 10"/>
              <p:cNvSpPr/>
              <p:nvPr/>
            </p:nvSpPr>
            <p:spPr>
              <a:xfrm rot="3000000">
                <a:off x="3564538" y="597210"/>
                <a:ext cx="418644" cy="418922"/>
              </a:xfrm>
              <a:prstGeom prst="plaque">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12" name="缺角矩形 11"/>
              <p:cNvSpPr/>
              <p:nvPr/>
            </p:nvSpPr>
            <p:spPr>
              <a:xfrm rot="3000000">
                <a:off x="5394174" y="597210"/>
                <a:ext cx="418644" cy="418922"/>
              </a:xfrm>
              <a:prstGeom prst="plaque">
                <a:avLst/>
              </a:prstGeom>
              <a:solidFill>
                <a:schemeClr val="accent3">
                  <a:lumMod val="50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grpSp>
        <p:sp>
          <p:nvSpPr>
            <p:cNvPr id="114699" name="TextBox 15"/>
            <p:cNvSpPr txBox="1">
              <a:spLocks noChangeArrowheads="1"/>
            </p:cNvSpPr>
            <p:nvPr/>
          </p:nvSpPr>
          <p:spPr bwMode="auto">
            <a:xfrm>
              <a:off x="5060" y="905"/>
              <a:ext cx="3905" cy="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a:r>
                <a:rPr lang="zh-CN" altLang="en-US" sz="2800" b="1" dirty="0" smtClean="0">
                  <a:solidFill>
                    <a:schemeClr val="bg1"/>
                  </a:solidFill>
                  <a:latin typeface="+mn-lt"/>
                </a:rPr>
                <a:t>拓广探索题</a:t>
              </a:r>
              <a:endParaRPr lang="en-US" altLang="zh-CN" sz="2800" b="1" dirty="0">
                <a:solidFill>
                  <a:schemeClr val="bg1"/>
                </a:solidFill>
                <a:latin typeface="+mn-lt"/>
              </a:endParaRPr>
            </a:p>
          </p:txBody>
        </p:sp>
      </p:grpSp>
      <p:grpSp>
        <p:nvGrpSpPr>
          <p:cNvPr id="38" name="组合 2"/>
          <p:cNvGrpSpPr/>
          <p:nvPr/>
        </p:nvGrpSpPr>
        <p:grpSpPr bwMode="auto">
          <a:xfrm>
            <a:off x="0" y="-39339"/>
            <a:ext cx="2006600" cy="476924"/>
            <a:chOff x="263" y="162"/>
            <a:chExt cx="3160" cy="753"/>
          </a:xfrm>
        </p:grpSpPr>
        <p:sp>
          <p:nvSpPr>
            <p:cNvPr id="39"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500" b="1" dirty="0">
                  <a:latin typeface="+mn-lt"/>
                  <a:cs typeface="Yuanti SC"/>
                </a:rPr>
                <a:t>课堂检测</a:t>
              </a:r>
              <a:endParaRPr lang="zh-CN" altLang="en-US" sz="2500" b="1" dirty="0">
                <a:latin typeface="+mn-lt"/>
                <a:cs typeface="Yuanti SC"/>
              </a:endParaRPr>
            </a:p>
          </p:txBody>
        </p:sp>
        <p:grpSp>
          <p:nvGrpSpPr>
            <p:cNvPr id="40" name="组合 1"/>
            <p:cNvGrpSpPr/>
            <p:nvPr/>
          </p:nvGrpSpPr>
          <p:grpSpPr bwMode="auto">
            <a:xfrm>
              <a:off x="263" y="320"/>
              <a:ext cx="3160" cy="567"/>
              <a:chOff x="248" y="211"/>
              <a:chExt cx="3160" cy="567"/>
            </a:xfrm>
          </p:grpSpPr>
          <p:cxnSp>
            <p:nvCxnSpPr>
              <p:cNvPr id="41"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2"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1098"/>
                                        </p:tgtEl>
                                        <p:attrNameLst>
                                          <p:attrName>style.visibility</p:attrName>
                                        </p:attrNameLst>
                                      </p:cBhvr>
                                      <p:to>
                                        <p:strVal val="visible"/>
                                      </p:to>
                                    </p:set>
                                    <p:animEffect transition="in" filter="box(in)">
                                      <p:cBhvr>
                                        <p:cTn id="7" dur="500"/>
                                        <p:tgtEl>
                                          <p:spTgt spid="410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1099"/>
                                        </p:tgtEl>
                                        <p:attrNameLst>
                                          <p:attrName>style.visibility</p:attrName>
                                        </p:attrNameLst>
                                      </p:cBhvr>
                                      <p:to>
                                        <p:strVal val="visible"/>
                                      </p:to>
                                    </p:set>
                                    <p:anim calcmode="lin" valueType="num">
                                      <p:cBhvr>
                                        <p:cTn id="12" dur="500" fill="hold"/>
                                        <p:tgtEl>
                                          <p:spTgt spid="41099"/>
                                        </p:tgtEl>
                                        <p:attrNameLst>
                                          <p:attrName>ppt_x</p:attrName>
                                        </p:attrNameLst>
                                      </p:cBhvr>
                                      <p:tavLst>
                                        <p:tav tm="0">
                                          <p:val>
                                            <p:strVal val="#ppt_x"/>
                                          </p:val>
                                        </p:tav>
                                        <p:tav tm="100000">
                                          <p:val>
                                            <p:strVal val="#ppt_x"/>
                                          </p:val>
                                        </p:tav>
                                      </p:tavLst>
                                    </p:anim>
                                    <p:anim calcmode="lin" valueType="num">
                                      <p:cBhvr>
                                        <p:cTn id="13" dur="500" fill="hold"/>
                                        <p:tgtEl>
                                          <p:spTgt spid="4109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41100"/>
                                        </p:tgtEl>
                                        <p:attrNameLst>
                                          <p:attrName>style.visibility</p:attrName>
                                        </p:attrNameLst>
                                      </p:cBhvr>
                                      <p:to>
                                        <p:strVal val="visible"/>
                                      </p:to>
                                    </p:set>
                                    <p:animEffect transition="in" filter="slide(fromBottom)">
                                      <p:cBhvr>
                                        <p:cTn id="18" dur="500"/>
                                        <p:tgtEl>
                                          <p:spTgt spid="41100"/>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41101"/>
                                        </p:tgtEl>
                                        <p:attrNameLst>
                                          <p:attrName>style.visibility</p:attrName>
                                        </p:attrNameLst>
                                      </p:cBhvr>
                                      <p:to>
                                        <p:strVal val="visible"/>
                                      </p:to>
                                    </p:set>
                                    <p:animEffect transition="in" filter="slide(fromBottom)">
                                      <p:cBhvr>
                                        <p:cTn id="23" dur="500"/>
                                        <p:tgtEl>
                                          <p:spTgt spid="41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98" grpId="0"/>
      <p:bldP spid="41099" grpId="0"/>
      <p:bldP spid="41100" grpId="0"/>
      <p:bldP spid="4110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内容占位符 2"/>
          <p:cNvSpPr txBox="1"/>
          <p:nvPr/>
        </p:nvSpPr>
        <p:spPr bwMode="auto">
          <a:xfrm>
            <a:off x="1395544" y="2032525"/>
            <a:ext cx="6582386" cy="1229655"/>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eaLnBrk="0" hangingPunct="0">
              <a:lnSpc>
                <a:spcPct val="150000"/>
              </a:lnSpc>
              <a:spcBef>
                <a:spcPts val="0"/>
              </a:spcBef>
              <a:spcAft>
                <a:spcPts val="0"/>
              </a:spcAft>
              <a:buFontTx/>
              <a:buNone/>
              <a:defRPr sz="2800" b="1">
                <a:latin typeface="+mn-lt"/>
                <a:ea typeface="楷体" panose="02010609060101010101" pitchFamily="49" charset="-122"/>
                <a:cs typeface="楷体" panose="02010609060101010101" pitchFamily="49" charset="-122"/>
              </a:defRPr>
            </a:lvl1pPr>
          </a:lstStyle>
          <a:p>
            <a:pPr>
              <a:lnSpc>
                <a:spcPct val="125000"/>
              </a:lnSpc>
            </a:pPr>
            <a:r>
              <a:rPr lang="en-US" altLang="zh-CN" sz="2400" noProof="1" smtClean="0">
                <a:solidFill>
                  <a:srgbClr val="FF0000"/>
                </a:solidFill>
                <a:sym typeface="+mn-ea"/>
              </a:rPr>
              <a:t>2. </a:t>
            </a:r>
            <a:r>
              <a:rPr lang="zh-CN" altLang="zh-CN" sz="2400" noProof="1" smtClean="0">
                <a:sym typeface="+mn-ea"/>
              </a:rPr>
              <a:t>熟</a:t>
            </a:r>
            <a:r>
              <a:rPr lang="zh-CN" altLang="zh-CN" sz="2400" noProof="1">
                <a:sym typeface="+mn-ea"/>
              </a:rPr>
              <a:t>练掌握</a:t>
            </a:r>
            <a:r>
              <a:rPr lang="zh-CN" altLang="en-US" sz="2400" noProof="1">
                <a:solidFill>
                  <a:srgbClr val="FF0000"/>
                </a:solidFill>
                <a:sym typeface="+mn-ea"/>
              </a:rPr>
              <a:t>全等三角形的性</a:t>
            </a:r>
            <a:r>
              <a:rPr lang="zh-CN" altLang="en-US" sz="2400" noProof="1" smtClean="0">
                <a:solidFill>
                  <a:srgbClr val="FF0000"/>
                </a:solidFill>
                <a:sym typeface="+mn-ea"/>
              </a:rPr>
              <a:t>质</a:t>
            </a:r>
            <a:r>
              <a:rPr lang="zh-CN" altLang="en-US" sz="2400" noProof="1" smtClean="0">
                <a:sym typeface="+mn-ea"/>
              </a:rPr>
              <a:t>，并</a:t>
            </a:r>
            <a:r>
              <a:rPr lang="zh-CN" altLang="en-US" sz="2400" noProof="1">
                <a:sym typeface="+mn-ea"/>
              </a:rPr>
              <a:t>能灵活运用全等三角形的性质解决相应的几何问题</a:t>
            </a:r>
            <a:r>
              <a:rPr lang="en-US" altLang="zh-CN" sz="2400" noProof="1">
                <a:sym typeface="+mn-ea"/>
              </a:rPr>
              <a:t>.</a:t>
            </a:r>
            <a:endParaRPr lang="zh-CN" altLang="en-US" sz="2400" noProof="1"/>
          </a:p>
          <a:p>
            <a:pPr>
              <a:lnSpc>
                <a:spcPct val="125000"/>
              </a:lnSpc>
            </a:pPr>
            <a:endParaRPr lang="zh-CN" altLang="zh-CN" sz="2400" noProof="1">
              <a:sym typeface="+mn-ea"/>
            </a:endParaRPr>
          </a:p>
        </p:txBody>
      </p:sp>
      <p:sp>
        <p:nvSpPr>
          <p:cNvPr id="33796" name="矩形 11"/>
          <p:cNvSpPr>
            <a:spLocks noChangeArrowheads="1"/>
          </p:cNvSpPr>
          <p:nvPr/>
        </p:nvSpPr>
        <p:spPr bwMode="auto">
          <a:xfrm>
            <a:off x="1004888" y="3488683"/>
            <a:ext cx="6704594" cy="1058150"/>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eaLnBrk="0" hangingPunct="0">
              <a:lnSpc>
                <a:spcPct val="125000"/>
              </a:lnSpc>
              <a:spcBef>
                <a:spcPts val="0"/>
              </a:spcBef>
              <a:spcAft>
                <a:spcPts val="0"/>
              </a:spcAft>
            </a:pPr>
            <a:r>
              <a:rPr lang="en-US" altLang="zh-CN" sz="2400" b="1" dirty="0" smtClean="0">
                <a:solidFill>
                  <a:srgbClr val="FF0000"/>
                </a:solidFill>
                <a:latin typeface="+mn-lt"/>
                <a:ea typeface="楷体" panose="02010609060101010101" pitchFamily="49" charset="-122"/>
                <a:cs typeface="楷体" panose="02010609060101010101" pitchFamily="49" charset="-122"/>
              </a:rPr>
              <a:t>1. </a:t>
            </a:r>
            <a:r>
              <a:rPr lang="zh-CN" altLang="en-US" sz="2400" b="1" dirty="0" smtClean="0">
                <a:latin typeface="+mn-lt"/>
                <a:ea typeface="楷体" panose="02010609060101010101" pitchFamily="49" charset="-122"/>
                <a:cs typeface="楷体" panose="02010609060101010101" pitchFamily="49" charset="-122"/>
              </a:rPr>
              <a:t>熟</a:t>
            </a:r>
            <a:r>
              <a:rPr lang="zh-CN" altLang="en-US" sz="2400" b="1" dirty="0">
                <a:latin typeface="+mn-lt"/>
                <a:ea typeface="楷体" panose="02010609060101010101" pitchFamily="49" charset="-122"/>
                <a:cs typeface="楷体" panose="02010609060101010101" pitchFamily="49" charset="-122"/>
              </a:rPr>
              <a:t>记</a:t>
            </a:r>
            <a:r>
              <a:rPr lang="zh-CN" altLang="en-US" sz="2400" b="1" dirty="0">
                <a:solidFill>
                  <a:srgbClr val="FF0000"/>
                </a:solidFill>
                <a:latin typeface="+mn-lt"/>
                <a:ea typeface="楷体" panose="02010609060101010101" pitchFamily="49" charset="-122"/>
                <a:cs typeface="楷体" panose="02010609060101010101" pitchFamily="49" charset="-122"/>
              </a:rPr>
              <a:t>全等形</a:t>
            </a:r>
            <a:r>
              <a:rPr lang="zh-CN" altLang="en-US" sz="2400" b="1" dirty="0">
                <a:latin typeface="+mn-lt"/>
                <a:ea typeface="楷体" panose="02010609060101010101" pitchFamily="49" charset="-122"/>
                <a:cs typeface="楷体" panose="02010609060101010101" pitchFamily="49" charset="-122"/>
              </a:rPr>
              <a:t>及</a:t>
            </a:r>
            <a:r>
              <a:rPr lang="zh-CN" altLang="en-US" sz="2400" b="1" dirty="0">
                <a:solidFill>
                  <a:srgbClr val="FF0000"/>
                </a:solidFill>
                <a:latin typeface="+mn-lt"/>
                <a:ea typeface="楷体" panose="02010609060101010101" pitchFamily="49" charset="-122"/>
                <a:cs typeface="楷体" panose="02010609060101010101" pitchFamily="49" charset="-122"/>
              </a:rPr>
              <a:t>全等三角形</a:t>
            </a:r>
            <a:r>
              <a:rPr lang="zh-CN" altLang="en-US" sz="2400" b="1" dirty="0">
                <a:latin typeface="+mn-lt"/>
                <a:ea typeface="楷体" panose="02010609060101010101" pitchFamily="49" charset="-122"/>
                <a:cs typeface="楷体" panose="02010609060101010101" pitchFamily="49" charset="-122"/>
              </a:rPr>
              <a:t>的概</a:t>
            </a:r>
            <a:r>
              <a:rPr lang="zh-CN" altLang="en-US" sz="2400" b="1" dirty="0" smtClean="0">
                <a:latin typeface="+mn-lt"/>
                <a:ea typeface="楷体" panose="02010609060101010101" pitchFamily="49" charset="-122"/>
                <a:cs typeface="楷体" panose="02010609060101010101" pitchFamily="49" charset="-122"/>
              </a:rPr>
              <a:t>念</a:t>
            </a:r>
            <a:r>
              <a:rPr lang="en-US" altLang="zh-CN" sz="2400" b="1" dirty="0" smtClean="0">
                <a:latin typeface="+mn-lt"/>
                <a:ea typeface="楷体" panose="02010609060101010101" pitchFamily="49" charset="-122"/>
                <a:cs typeface="楷体" panose="02010609060101010101" pitchFamily="49" charset="-122"/>
              </a:rPr>
              <a:t>;</a:t>
            </a:r>
            <a:r>
              <a:rPr lang="zh-CN" altLang="en-US" sz="2400" b="1" dirty="0">
                <a:ea typeface="楷体" panose="02010609060101010101" pitchFamily="49" charset="-122"/>
                <a:cs typeface="楷体" panose="02010609060101010101" pitchFamily="49" charset="-122"/>
                <a:sym typeface="微软雅黑" panose="020B0503020204020204" pitchFamily="34" charset="-122"/>
              </a:rPr>
              <a:t>能够正确找出全等三角形的</a:t>
            </a:r>
            <a:r>
              <a:rPr lang="zh-CN" altLang="en-US" sz="2400" b="1" dirty="0">
                <a:solidFill>
                  <a:srgbClr val="FF0000"/>
                </a:solidFill>
                <a:ea typeface="楷体" panose="02010609060101010101" pitchFamily="49" charset="-122"/>
                <a:cs typeface="楷体" panose="02010609060101010101" pitchFamily="49" charset="-122"/>
                <a:sym typeface="微软雅黑" panose="020B0503020204020204" pitchFamily="34" charset="-122"/>
              </a:rPr>
              <a:t>对应边</a:t>
            </a:r>
            <a:r>
              <a:rPr lang="zh-CN" altLang="en-US" sz="2400" b="1" dirty="0">
                <a:ea typeface="楷体" panose="02010609060101010101" pitchFamily="49" charset="-122"/>
                <a:cs typeface="楷体" panose="02010609060101010101" pitchFamily="49" charset="-122"/>
                <a:sym typeface="微软雅黑" panose="020B0503020204020204" pitchFamily="34" charset="-122"/>
              </a:rPr>
              <a:t>、</a:t>
            </a:r>
            <a:r>
              <a:rPr lang="zh-CN" altLang="en-US" sz="2400" b="1" dirty="0">
                <a:solidFill>
                  <a:srgbClr val="FF0000"/>
                </a:solidFill>
                <a:ea typeface="楷体" panose="02010609060101010101" pitchFamily="49" charset="-122"/>
                <a:cs typeface="楷体" panose="02010609060101010101" pitchFamily="49" charset="-122"/>
                <a:sym typeface="微软雅黑" panose="020B0503020204020204" pitchFamily="34" charset="-122"/>
              </a:rPr>
              <a:t>对应角</a:t>
            </a:r>
            <a:r>
              <a:rPr lang="en-US" altLang="zh-CN" sz="2400" b="1" dirty="0" smtClean="0">
                <a:ea typeface="楷体" panose="02010609060101010101" pitchFamily="49" charset="-122"/>
                <a:cs typeface="楷体" panose="02010609060101010101" pitchFamily="49" charset="-122"/>
                <a:sym typeface="微软雅黑" panose="020B0503020204020204" pitchFamily="34" charset="-122"/>
              </a:rPr>
              <a:t>.</a:t>
            </a:r>
            <a:endParaRPr lang="en-US" altLang="zh-CN" sz="2400" b="1" dirty="0">
              <a:latin typeface="+mn-lt"/>
              <a:ea typeface="楷体" panose="02010609060101010101" pitchFamily="49" charset="-122"/>
              <a:cs typeface="楷体" panose="02010609060101010101" pitchFamily="49" charset="-122"/>
            </a:endParaRPr>
          </a:p>
          <a:p>
            <a:pPr eaLnBrk="0" hangingPunct="0">
              <a:lnSpc>
                <a:spcPct val="125000"/>
              </a:lnSpc>
              <a:spcBef>
                <a:spcPts val="0"/>
              </a:spcBef>
              <a:spcAft>
                <a:spcPts val="0"/>
              </a:spcAft>
            </a:pPr>
            <a:r>
              <a:rPr lang="en-US" altLang="zh-CN" sz="2400" b="1" dirty="0">
                <a:latin typeface="+mn-lt"/>
                <a:ea typeface="楷体" panose="02010609060101010101" pitchFamily="49" charset="-122"/>
                <a:cs typeface="楷体" panose="02010609060101010101" pitchFamily="49" charset="-122"/>
              </a:rPr>
              <a:t>     </a:t>
            </a:r>
            <a:endParaRPr lang="zh-CN" altLang="en-US" sz="2400" b="1" dirty="0">
              <a:latin typeface="+mn-lt"/>
              <a:ea typeface="楷体" panose="02010609060101010101" pitchFamily="49" charset="-122"/>
              <a:cs typeface="楷体" panose="02010609060101010101" pitchFamily="49" charset="-122"/>
            </a:endParaRPr>
          </a:p>
        </p:txBody>
      </p:sp>
      <p:grpSp>
        <p:nvGrpSpPr>
          <p:cNvPr id="3" name="组合 2"/>
          <p:cNvGrpSpPr/>
          <p:nvPr/>
        </p:nvGrpSpPr>
        <p:grpSpPr>
          <a:xfrm>
            <a:off x="1588" y="-33323"/>
            <a:ext cx="2017712" cy="477838"/>
            <a:chOff x="1588" y="-33323"/>
            <a:chExt cx="2017712" cy="477838"/>
          </a:xfrm>
        </p:grpSpPr>
        <p:cxnSp>
          <p:nvCxnSpPr>
            <p:cNvPr id="15" name="直线连接符 14"/>
            <p:cNvCxnSpPr/>
            <p:nvPr/>
          </p:nvCxnSpPr>
          <p:spPr>
            <a:xfrm>
              <a:off x="1588" y="404827"/>
              <a:ext cx="200660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89095" name="文本框 18"/>
            <p:cNvSpPr txBox="1">
              <a:spLocks noChangeArrowheads="1"/>
            </p:cNvSpPr>
            <p:nvPr/>
          </p:nvSpPr>
          <p:spPr bwMode="auto">
            <a:xfrm>
              <a:off x="552450" y="-33323"/>
              <a:ext cx="1466850"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素养目标</a:t>
              </a:r>
              <a:endParaRPr lang="zh-CN" altLang="en-US" dirty="0"/>
            </a:p>
          </p:txBody>
        </p:sp>
        <p:sp>
          <p:nvSpPr>
            <p:cNvPr id="17" name="Freeform 74"/>
            <p:cNvSpPr>
              <a:spLocks noChangeAspect="1" noEditPoints="1"/>
            </p:cNvSpPr>
            <p:nvPr/>
          </p:nvSpPr>
          <p:spPr bwMode="auto">
            <a:xfrm>
              <a:off x="157163" y="41290"/>
              <a:ext cx="360362" cy="319087"/>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
        <p:nvSpPr>
          <p:cNvPr id="2" name="内容占位符 2"/>
          <p:cNvSpPr txBox="1"/>
          <p:nvPr/>
        </p:nvSpPr>
        <p:spPr bwMode="auto">
          <a:xfrm>
            <a:off x="1680769" y="773069"/>
            <a:ext cx="6649499" cy="1038953"/>
          </a:xfrm>
          <a:prstGeom prst="rect">
            <a:avLst/>
          </a:prstGeom>
          <a:solidFill>
            <a:schemeClr val="accent6">
              <a:lumMod val="20000"/>
              <a:lumOff val="80000"/>
            </a:schemeClr>
          </a:solidFill>
          <a:ln>
            <a:noFill/>
          </a:ln>
          <a:effectLst>
            <a:outerShdw blurRad="76200" dir="13500000" sy="23000" kx="1200000" algn="br" rotWithShape="0">
              <a:prstClr val="black">
                <a:alpha val="2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a:lstStyle>
            <a:defPPr>
              <a:defRPr lang="zh-CN"/>
            </a:defPPr>
            <a:lvl1pPr eaLnBrk="0" hangingPunct="0">
              <a:lnSpc>
                <a:spcPct val="150000"/>
              </a:lnSpc>
              <a:spcBef>
                <a:spcPts val="0"/>
              </a:spcBef>
              <a:spcAft>
                <a:spcPts val="0"/>
              </a:spcAft>
              <a:buFontTx/>
              <a:buNone/>
              <a:defRPr sz="2800" b="1">
                <a:latin typeface="+mn-lt"/>
                <a:ea typeface="楷体" panose="02010609060101010101" pitchFamily="49" charset="-122"/>
                <a:cs typeface="楷体" panose="02010609060101010101" pitchFamily="49" charset="-122"/>
              </a:defRPr>
            </a:lvl1pPr>
          </a:lstStyle>
          <a:p>
            <a:pPr>
              <a:lnSpc>
                <a:spcPct val="125000"/>
              </a:lnSpc>
            </a:pPr>
            <a:r>
              <a:rPr lang="en-US" altLang="zh-CN" sz="2400" noProof="1" smtClean="0">
                <a:solidFill>
                  <a:srgbClr val="FF0000"/>
                </a:solidFill>
                <a:sym typeface="+mn-ea"/>
              </a:rPr>
              <a:t>3. </a:t>
            </a:r>
            <a:r>
              <a:rPr lang="zh-CN" altLang="zh-CN" sz="2400" noProof="1" smtClean="0">
                <a:sym typeface="+mn-ea"/>
              </a:rPr>
              <a:t>初</a:t>
            </a:r>
            <a:r>
              <a:rPr lang="zh-CN" altLang="zh-CN" sz="2400" noProof="1">
                <a:sym typeface="+mn-ea"/>
              </a:rPr>
              <a:t>步帮助学生建立</a:t>
            </a:r>
            <a:r>
              <a:rPr lang="zh-CN" altLang="zh-CN" sz="2400" noProof="1">
                <a:solidFill>
                  <a:srgbClr val="FF0000"/>
                </a:solidFill>
                <a:sym typeface="+mn-ea"/>
              </a:rPr>
              <a:t>平移</a:t>
            </a:r>
            <a:r>
              <a:rPr lang="zh-CN" altLang="zh-CN" sz="2400" noProof="1">
                <a:sym typeface="+mn-ea"/>
              </a:rPr>
              <a:t>、</a:t>
            </a:r>
            <a:r>
              <a:rPr lang="zh-CN" altLang="zh-CN" sz="2400" noProof="1">
                <a:solidFill>
                  <a:srgbClr val="FF0000"/>
                </a:solidFill>
                <a:sym typeface="+mn-ea"/>
              </a:rPr>
              <a:t>翻折</a:t>
            </a:r>
            <a:r>
              <a:rPr lang="zh-CN" altLang="zh-CN" sz="2400" noProof="1">
                <a:sym typeface="+mn-ea"/>
              </a:rPr>
              <a:t>、</a:t>
            </a:r>
            <a:r>
              <a:rPr lang="zh-CN" altLang="zh-CN" sz="2400" noProof="1">
                <a:solidFill>
                  <a:srgbClr val="FF0000"/>
                </a:solidFill>
                <a:sym typeface="+mn-ea"/>
              </a:rPr>
              <a:t>旋转</a:t>
            </a:r>
            <a:r>
              <a:rPr lang="zh-CN" altLang="zh-CN" sz="2400" noProof="1">
                <a:sym typeface="+mn-ea"/>
              </a:rPr>
              <a:t>三种图形变化与全等形的关系</a:t>
            </a:r>
            <a:r>
              <a:rPr lang="en-US" altLang="zh-CN" sz="2400" noProof="1">
                <a:sym typeface="+mn-ea"/>
              </a:rPr>
              <a:t>.</a:t>
            </a:r>
            <a:endParaRPr lang="zh-CN" altLang="en-US" sz="2400" noProof="1"/>
          </a:p>
          <a:p>
            <a:pPr>
              <a:lnSpc>
                <a:spcPct val="125000"/>
              </a:lnSpc>
            </a:pPr>
            <a:endParaRPr lang="zh-CN" altLang="zh-CN" sz="2400" noProof="1">
              <a:sym typeface="+mn-ea"/>
            </a:endParaRPr>
          </a:p>
        </p:txBody>
      </p:sp>
      <p:grpSp>
        <p:nvGrpSpPr>
          <p:cNvPr id="13" name="组合 12"/>
          <p:cNvGrpSpPr/>
          <p:nvPr/>
        </p:nvGrpSpPr>
        <p:grpSpPr>
          <a:xfrm>
            <a:off x="1030488" y="676226"/>
            <a:ext cx="7522961" cy="3907036"/>
            <a:chOff x="541075" y="275737"/>
            <a:chExt cx="7522961" cy="3907036"/>
          </a:xfrm>
        </p:grpSpPr>
        <p:grpSp>
          <p:nvGrpSpPr>
            <p:cNvPr id="14" name="组合 14"/>
            <p:cNvGrpSpPr/>
            <p:nvPr/>
          </p:nvGrpSpPr>
          <p:grpSpPr>
            <a:xfrm>
              <a:off x="541075" y="427113"/>
              <a:ext cx="7522679" cy="3745028"/>
              <a:chOff x="1253" y="-313"/>
              <a:chExt cx="13366" cy="7760"/>
            </a:xfrm>
          </p:grpSpPr>
          <p:sp>
            <p:nvSpPr>
              <p:cNvPr id="20" name="直接箭头连接符 19"/>
              <p:cNvSpPr/>
              <p:nvPr/>
            </p:nvSpPr>
            <p:spPr>
              <a:xfrm flipV="1">
                <a:off x="1253" y="7447"/>
                <a:ext cx="12057" cy="0"/>
              </a:xfrm>
              <a:prstGeom prst="straightConnector1">
                <a:avLst/>
              </a:prstGeom>
              <a:ln w="50800">
                <a:solidFill>
                  <a:schemeClr val="tx2"/>
                </a:solidFill>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21" name="肘形连接符 20"/>
              <p:cNvSpPr/>
              <p:nvPr/>
            </p:nvSpPr>
            <p:spPr>
              <a:xfrm rot="5400000" flipH="1" flipV="1">
                <a:off x="11555" y="2126"/>
                <a:ext cx="5504" cy="625"/>
              </a:xfrm>
              <a:prstGeom prst="bentConnector3">
                <a:avLst>
                  <a:gd name="adj1" fmla="val 56129"/>
                </a:avLst>
              </a:prstGeom>
              <a:ln w="57150">
                <a:solidFill>
                  <a:srgbClr val="1F497D"/>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sp>
        </p:grpSp>
        <p:cxnSp>
          <p:nvCxnSpPr>
            <p:cNvPr id="16" name="直接连接符 15"/>
            <p:cNvCxnSpPr/>
            <p:nvPr/>
          </p:nvCxnSpPr>
          <p:spPr bwMode="auto">
            <a:xfrm flipV="1">
              <a:off x="7301728" y="3056908"/>
              <a:ext cx="0" cy="1125865"/>
            </a:xfrm>
            <a:prstGeom prst="line">
              <a:avLst/>
            </a:prstGeom>
            <a:ln w="57150">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bwMode="auto">
            <a:xfrm>
              <a:off x="7273119" y="3056908"/>
              <a:ext cx="442131" cy="0"/>
            </a:xfrm>
            <a:prstGeom prst="line">
              <a:avLst/>
            </a:prstGeom>
            <a:ln w="57150">
              <a:solidFill>
                <a:srgbClr val="1F497D"/>
              </a:solidFill>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8064036" y="275737"/>
              <a:ext cx="0" cy="1010137"/>
            </a:xfrm>
            <a:prstGeom prst="straightConnector1">
              <a:avLst/>
            </a:prstGeom>
            <a:ln w="57150">
              <a:solidFill>
                <a:srgbClr val="1F497D"/>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upRight)">
                                      <p:cBhvr>
                                        <p:cTn id="7" dur="500"/>
                                        <p:tgtEl>
                                          <p:spTgt spid="13"/>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3796"/>
                                        </p:tgtEl>
                                        <p:attrNameLst>
                                          <p:attrName>style.visibility</p:attrName>
                                        </p:attrNameLst>
                                      </p:cBhvr>
                                      <p:to>
                                        <p:strVal val="visible"/>
                                      </p:to>
                                    </p:set>
                                    <p:anim calcmode="lin" valueType="num">
                                      <p:cBhvr>
                                        <p:cTn id="11" dur="500" fill="hold"/>
                                        <p:tgtEl>
                                          <p:spTgt spid="33796"/>
                                        </p:tgtEl>
                                        <p:attrNameLst>
                                          <p:attrName>ppt_x</p:attrName>
                                        </p:attrNameLst>
                                      </p:cBhvr>
                                      <p:tavLst>
                                        <p:tav tm="0">
                                          <p:val>
                                            <p:strVal val="#ppt_x"/>
                                          </p:val>
                                        </p:tav>
                                        <p:tav tm="100000">
                                          <p:val>
                                            <p:strVal val="#ppt_x"/>
                                          </p:val>
                                        </p:tav>
                                      </p:tavLst>
                                    </p:anim>
                                    <p:anim calcmode="lin" valueType="num">
                                      <p:cBhvr>
                                        <p:cTn id="12"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ppt_x</p:attrName>
                                        </p:attrNameLst>
                                      </p:cBhvr>
                                      <p:tavLst>
                                        <p:tav tm="0">
                                          <p:val>
                                            <p:strVal val="#ppt_x"/>
                                          </p:val>
                                        </p:tav>
                                        <p:tav tm="100000">
                                          <p:val>
                                            <p:strVal val="#ppt_x"/>
                                          </p:val>
                                        </p:tav>
                                      </p:tavLst>
                                    </p:anim>
                                    <p:anim calcmode="lin" valueType="num">
                                      <p:cBhvr>
                                        <p:cTn id="1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nimBg="1"/>
      <p:bldP spid="33796" grpId="0" animBg="1"/>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4"/>
          <p:cNvSpPr>
            <a:spLocks noChangeArrowheads="1"/>
          </p:cNvSpPr>
          <p:nvPr/>
        </p:nvSpPr>
        <p:spPr bwMode="auto">
          <a:xfrm>
            <a:off x="1094105" y="758578"/>
            <a:ext cx="716658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2800" b="1" dirty="0">
                <a:solidFill>
                  <a:srgbClr val="0000FF"/>
                </a:solidFill>
                <a:latin typeface="楷体" panose="02010609060101010101" pitchFamily="49" charset="-122"/>
                <a:ea typeface="楷体" panose="02010609060101010101" pitchFamily="49" charset="-122"/>
              </a:rPr>
              <a:t>摆一摆：</a:t>
            </a:r>
            <a:r>
              <a:rPr lang="zh-CN" altLang="en-US" sz="2800" b="1" dirty="0">
                <a:latin typeface="楷体" panose="02010609060101010101" pitchFamily="49" charset="-122"/>
                <a:ea typeface="楷体" panose="02010609060101010101" pitchFamily="49" charset="-122"/>
              </a:rPr>
              <a:t>利用平</a:t>
            </a:r>
            <a:r>
              <a:rPr lang="zh-CN" altLang="en-US" sz="2800" b="1" dirty="0" smtClean="0">
                <a:latin typeface="楷体" panose="02010609060101010101" pitchFamily="49" charset="-122"/>
                <a:ea typeface="楷体" panose="02010609060101010101" pitchFamily="49" charset="-122"/>
              </a:rPr>
              <a:t>移，翻折，旋</a:t>
            </a:r>
            <a:r>
              <a:rPr lang="zh-CN" altLang="en-US" sz="2800" b="1" dirty="0">
                <a:latin typeface="楷体" panose="02010609060101010101" pitchFamily="49" charset="-122"/>
                <a:ea typeface="楷体" panose="02010609060101010101" pitchFamily="49" charset="-122"/>
              </a:rPr>
              <a:t>转等变换所得到的三角形与原三角形组成各种各样新的图</a:t>
            </a:r>
            <a:r>
              <a:rPr lang="zh-CN" altLang="en-US" sz="2800" b="1" dirty="0" smtClean="0">
                <a:latin typeface="楷体" panose="02010609060101010101" pitchFamily="49" charset="-122"/>
                <a:ea typeface="楷体" panose="02010609060101010101" pitchFamily="49" charset="-122"/>
              </a:rPr>
              <a:t>形，你</a:t>
            </a:r>
            <a:r>
              <a:rPr lang="zh-CN" altLang="en-US" sz="2800" b="1" dirty="0">
                <a:latin typeface="楷体" panose="02010609060101010101" pitchFamily="49" charset="-122"/>
                <a:ea typeface="楷体" panose="02010609060101010101" pitchFamily="49" charset="-122"/>
              </a:rPr>
              <a:t>还能拼出什么不同的造型吗？比一比看谁更有创意！</a:t>
            </a:r>
            <a:endParaRPr lang="zh-CN" altLang="en-US" sz="2800" b="1" dirty="0">
              <a:latin typeface="楷体" panose="02010609060101010101" pitchFamily="49" charset="-122"/>
              <a:ea typeface="楷体" panose="02010609060101010101" pitchFamily="49" charset="-122"/>
            </a:endParaRPr>
          </a:p>
        </p:txBody>
      </p:sp>
      <p:grpSp>
        <p:nvGrpSpPr>
          <p:cNvPr id="8" name="组合 2"/>
          <p:cNvGrpSpPr/>
          <p:nvPr/>
        </p:nvGrpSpPr>
        <p:grpSpPr bwMode="auto">
          <a:xfrm>
            <a:off x="0" y="-39339"/>
            <a:ext cx="2006600" cy="476924"/>
            <a:chOff x="263" y="162"/>
            <a:chExt cx="3160" cy="753"/>
          </a:xfrm>
        </p:grpSpPr>
        <p:sp>
          <p:nvSpPr>
            <p:cNvPr id="9"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500" b="1" dirty="0">
                  <a:latin typeface="+mn-lt"/>
                  <a:cs typeface="Yuanti SC"/>
                </a:rPr>
                <a:t>课堂检测</a:t>
              </a:r>
              <a:endParaRPr lang="zh-CN" altLang="en-US" sz="2500" b="1" dirty="0">
                <a:latin typeface="+mn-lt"/>
                <a:cs typeface="Yuanti SC"/>
              </a:endParaRPr>
            </a:p>
          </p:txBody>
        </p:sp>
        <p:grpSp>
          <p:nvGrpSpPr>
            <p:cNvPr id="10" name="组合 1"/>
            <p:cNvGrpSpPr/>
            <p:nvPr/>
          </p:nvGrpSpPr>
          <p:grpSpPr bwMode="auto">
            <a:xfrm>
              <a:off x="263" y="320"/>
              <a:ext cx="3160" cy="567"/>
              <a:chOff x="248" y="211"/>
              <a:chExt cx="3160" cy="567"/>
            </a:xfrm>
          </p:grpSpPr>
          <p:cxnSp>
            <p:nvCxnSpPr>
              <p:cNvPr id="11"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2"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Tree>
  </p:cSld>
  <p:clrMapOvr>
    <a:masterClrMapping/>
  </p:clrMapOvr>
  <p:transition spd="slow">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Picture 2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090738" y="3829050"/>
            <a:ext cx="2251075"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7525" y="3857625"/>
            <a:ext cx="2012950"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6200" y="3832225"/>
            <a:ext cx="1622425"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0450" y="2044700"/>
            <a:ext cx="1550988" cy="168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6750" y="541338"/>
            <a:ext cx="2106613"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51162" y="777875"/>
            <a:ext cx="2052637"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6744"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31912" y="792162"/>
            <a:ext cx="1457325"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5" name="Text Box 4"/>
          <p:cNvSpPr>
            <a:spLocks noChangeArrowheads="1"/>
          </p:cNvSpPr>
          <p:nvPr/>
        </p:nvSpPr>
        <p:spPr bwMode="auto">
          <a:xfrm>
            <a:off x="1279815" y="447674"/>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b="1" dirty="0">
                <a:solidFill>
                  <a:srgbClr val="0000FF"/>
                </a:solidFill>
                <a:latin typeface="宋体" panose="02010600030101010101" pitchFamily="2" charset="-122"/>
                <a:sym typeface="宋体" panose="02010600030101010101" pitchFamily="2" charset="-122"/>
              </a:rPr>
              <a:t>拼接的图形展示</a:t>
            </a:r>
            <a:endParaRPr lang="zh-CN" altLang="en-US" sz="2000" b="1" dirty="0">
              <a:solidFill>
                <a:srgbClr val="0000FF"/>
              </a:solidFill>
              <a:latin typeface="宋体" panose="02010600030101010101" pitchFamily="2" charset="-122"/>
              <a:sym typeface="宋体" panose="02010600030101010101" pitchFamily="2" charset="-122"/>
            </a:endParaRPr>
          </a:p>
        </p:txBody>
      </p:sp>
      <p:sp>
        <p:nvSpPr>
          <p:cNvPr id="9226" name="AutoShape 7"/>
          <p:cNvSpPr>
            <a:spLocks noChangeArrowheads="1"/>
          </p:cNvSpPr>
          <p:nvPr/>
        </p:nvSpPr>
        <p:spPr bwMode="auto">
          <a:xfrm>
            <a:off x="2892425" y="987425"/>
            <a:ext cx="379412" cy="215900"/>
          </a:xfrm>
          <a:prstGeom prst="rightArrow">
            <a:avLst>
              <a:gd name="adj1" fmla="val 50000"/>
              <a:gd name="adj2" fmla="val 43812"/>
            </a:avLst>
          </a:prstGeom>
          <a:solidFill>
            <a:schemeClr val="accent1"/>
          </a:solidFill>
          <a:ln w="9525">
            <a:solidFill>
              <a:schemeClr val="tx1"/>
            </a:solidFill>
            <a:miter lim="800000"/>
          </a:ln>
        </p:spPr>
        <p:txBody>
          <a:bodyPr wrap="none" anchor="ctr"/>
          <a:lstStyle/>
          <a:p>
            <a:endParaRPr lang="zh-CN" altLang="zh-CN" sz="100">
              <a:solidFill>
                <a:srgbClr val="000000"/>
              </a:solidFill>
              <a:sym typeface="宋体" panose="02010600030101010101" pitchFamily="2" charset="-122"/>
            </a:endParaRPr>
          </a:p>
        </p:txBody>
      </p:sp>
      <p:sp>
        <p:nvSpPr>
          <p:cNvPr id="9227" name="AutoShape 9"/>
          <p:cNvSpPr>
            <a:spLocks noChangeArrowheads="1"/>
          </p:cNvSpPr>
          <p:nvPr/>
        </p:nvSpPr>
        <p:spPr bwMode="auto">
          <a:xfrm>
            <a:off x="5165725" y="1006475"/>
            <a:ext cx="379413" cy="215900"/>
          </a:xfrm>
          <a:prstGeom prst="rightArrow">
            <a:avLst>
              <a:gd name="adj1" fmla="val 50000"/>
              <a:gd name="adj2" fmla="val 43812"/>
            </a:avLst>
          </a:prstGeom>
          <a:solidFill>
            <a:schemeClr val="accent1"/>
          </a:solidFill>
          <a:ln w="9525">
            <a:solidFill>
              <a:schemeClr val="tx1"/>
            </a:solidFill>
            <a:miter lim="800000"/>
          </a:ln>
        </p:spPr>
        <p:txBody>
          <a:bodyPr wrap="none" anchor="ctr"/>
          <a:lstStyle/>
          <a:p>
            <a:endParaRPr lang="zh-CN" altLang="zh-CN" sz="100">
              <a:solidFill>
                <a:srgbClr val="000000"/>
              </a:solidFill>
              <a:sym typeface="宋体" panose="02010600030101010101" pitchFamily="2" charset="-122"/>
            </a:endParaRPr>
          </a:p>
        </p:txBody>
      </p:sp>
      <p:pic>
        <p:nvPicPr>
          <p:cNvPr id="9228"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37188" y="1962150"/>
            <a:ext cx="1682750" cy="17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AutoShape 12"/>
          <p:cNvSpPr>
            <a:spLocks noChangeArrowheads="1"/>
          </p:cNvSpPr>
          <p:nvPr/>
        </p:nvSpPr>
        <p:spPr bwMode="auto">
          <a:xfrm rot="5400000">
            <a:off x="6872287" y="1988345"/>
            <a:ext cx="377825" cy="215900"/>
          </a:xfrm>
          <a:prstGeom prst="rightArrow">
            <a:avLst>
              <a:gd name="adj1" fmla="val 50000"/>
              <a:gd name="adj2" fmla="val 43628"/>
            </a:avLst>
          </a:prstGeom>
          <a:solidFill>
            <a:schemeClr val="accent1"/>
          </a:solidFill>
          <a:ln w="9525">
            <a:solidFill>
              <a:schemeClr val="tx1"/>
            </a:solidFill>
            <a:miter lim="800000"/>
          </a:ln>
        </p:spPr>
        <p:txBody>
          <a:bodyPr wrap="none" anchor="ctr"/>
          <a:lstStyle/>
          <a:p>
            <a:endParaRPr lang="zh-CN" altLang="zh-CN" sz="100">
              <a:solidFill>
                <a:srgbClr val="000000"/>
              </a:solidFill>
              <a:sym typeface="宋体" panose="02010600030101010101" pitchFamily="2" charset="-122"/>
            </a:endParaRPr>
          </a:p>
        </p:txBody>
      </p:sp>
      <p:sp>
        <p:nvSpPr>
          <p:cNvPr id="9230" name="AutoShape 14"/>
          <p:cNvSpPr>
            <a:spLocks noChangeArrowheads="1"/>
          </p:cNvSpPr>
          <p:nvPr/>
        </p:nvSpPr>
        <p:spPr bwMode="auto">
          <a:xfrm rot="10800000">
            <a:off x="5178426" y="2178050"/>
            <a:ext cx="379413" cy="215900"/>
          </a:xfrm>
          <a:prstGeom prst="rightArrow">
            <a:avLst>
              <a:gd name="adj1" fmla="val 50000"/>
              <a:gd name="adj2" fmla="val 43812"/>
            </a:avLst>
          </a:prstGeom>
          <a:solidFill>
            <a:schemeClr val="accent1"/>
          </a:solidFill>
          <a:ln w="9525">
            <a:solidFill>
              <a:schemeClr val="tx1"/>
            </a:solidFill>
            <a:miter lim="800000"/>
          </a:ln>
        </p:spPr>
        <p:txBody>
          <a:bodyPr wrap="none" anchor="ctr"/>
          <a:lstStyle/>
          <a:p>
            <a:endParaRPr lang="zh-CN" altLang="zh-CN" sz="100">
              <a:solidFill>
                <a:srgbClr val="000000"/>
              </a:solidFill>
              <a:sym typeface="宋体" panose="02010600030101010101" pitchFamily="2" charset="-122"/>
            </a:endParaRPr>
          </a:p>
        </p:txBody>
      </p:sp>
      <p:pic>
        <p:nvPicPr>
          <p:cNvPr id="9231" name="Picture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85888" y="2178050"/>
            <a:ext cx="1998662" cy="147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2" name="AutoShape 16"/>
          <p:cNvSpPr>
            <a:spLocks noChangeArrowheads="1"/>
          </p:cNvSpPr>
          <p:nvPr/>
        </p:nvSpPr>
        <p:spPr bwMode="auto">
          <a:xfrm rot="10800000">
            <a:off x="3410744" y="2176463"/>
            <a:ext cx="379412" cy="217488"/>
          </a:xfrm>
          <a:prstGeom prst="rightArrow">
            <a:avLst>
              <a:gd name="adj1" fmla="val 50000"/>
              <a:gd name="adj2" fmla="val 43492"/>
            </a:avLst>
          </a:prstGeom>
          <a:solidFill>
            <a:schemeClr val="accent1"/>
          </a:solidFill>
          <a:ln w="9525">
            <a:solidFill>
              <a:schemeClr val="tx1"/>
            </a:solidFill>
            <a:miter lim="800000"/>
          </a:ln>
        </p:spPr>
        <p:txBody>
          <a:bodyPr wrap="none" anchor="ctr"/>
          <a:lstStyle/>
          <a:p>
            <a:endParaRPr lang="zh-CN" altLang="zh-CN" sz="100">
              <a:solidFill>
                <a:srgbClr val="000000"/>
              </a:solidFill>
              <a:sym typeface="宋体" panose="02010600030101010101" pitchFamily="2" charset="-122"/>
            </a:endParaRPr>
          </a:p>
        </p:txBody>
      </p:sp>
      <p:sp>
        <p:nvSpPr>
          <p:cNvPr id="9233" name="AutoShape 17"/>
          <p:cNvSpPr>
            <a:spLocks noChangeArrowheads="1"/>
          </p:cNvSpPr>
          <p:nvPr/>
        </p:nvSpPr>
        <p:spPr bwMode="auto">
          <a:xfrm rot="5400000">
            <a:off x="6872288" y="3352801"/>
            <a:ext cx="377825" cy="215900"/>
          </a:xfrm>
          <a:prstGeom prst="rightArrow">
            <a:avLst>
              <a:gd name="adj1" fmla="val 50000"/>
              <a:gd name="adj2" fmla="val 43628"/>
            </a:avLst>
          </a:prstGeom>
          <a:solidFill>
            <a:schemeClr val="accent1"/>
          </a:solidFill>
          <a:ln w="9525">
            <a:solidFill>
              <a:schemeClr val="tx1"/>
            </a:solidFill>
            <a:miter lim="800000"/>
          </a:ln>
        </p:spPr>
        <p:txBody>
          <a:bodyPr wrap="none" anchor="ctr"/>
          <a:lstStyle/>
          <a:p>
            <a:endParaRPr lang="zh-CN" altLang="zh-CN" sz="100">
              <a:solidFill>
                <a:srgbClr val="000000"/>
              </a:solidFill>
              <a:sym typeface="宋体" panose="02010600030101010101" pitchFamily="2" charset="-122"/>
            </a:endParaRPr>
          </a:p>
        </p:txBody>
      </p:sp>
      <p:sp>
        <p:nvSpPr>
          <p:cNvPr id="9234" name="AutoShape 19"/>
          <p:cNvSpPr>
            <a:spLocks noChangeArrowheads="1"/>
          </p:cNvSpPr>
          <p:nvPr/>
        </p:nvSpPr>
        <p:spPr bwMode="auto">
          <a:xfrm rot="10800000">
            <a:off x="6088856" y="3976688"/>
            <a:ext cx="379413" cy="215900"/>
          </a:xfrm>
          <a:prstGeom prst="rightArrow">
            <a:avLst>
              <a:gd name="adj1" fmla="val 50000"/>
              <a:gd name="adj2" fmla="val 43812"/>
            </a:avLst>
          </a:prstGeom>
          <a:solidFill>
            <a:schemeClr val="accent1"/>
          </a:solidFill>
          <a:ln w="9525">
            <a:solidFill>
              <a:schemeClr val="tx1"/>
            </a:solidFill>
            <a:miter lim="800000"/>
          </a:ln>
        </p:spPr>
        <p:txBody>
          <a:bodyPr wrap="none" anchor="ctr"/>
          <a:lstStyle/>
          <a:p>
            <a:endParaRPr lang="zh-CN" altLang="zh-CN" sz="100">
              <a:solidFill>
                <a:srgbClr val="000000"/>
              </a:solidFill>
              <a:sym typeface="宋体" panose="02010600030101010101" pitchFamily="2" charset="-122"/>
            </a:endParaRPr>
          </a:p>
        </p:txBody>
      </p:sp>
      <p:sp>
        <p:nvSpPr>
          <p:cNvPr id="9235" name="AutoShape 21"/>
          <p:cNvSpPr>
            <a:spLocks noChangeArrowheads="1"/>
          </p:cNvSpPr>
          <p:nvPr/>
        </p:nvSpPr>
        <p:spPr bwMode="auto">
          <a:xfrm rot="10800000">
            <a:off x="4327525" y="3921126"/>
            <a:ext cx="379413" cy="217488"/>
          </a:xfrm>
          <a:prstGeom prst="rightArrow">
            <a:avLst>
              <a:gd name="adj1" fmla="val 50000"/>
              <a:gd name="adj2" fmla="val 43492"/>
            </a:avLst>
          </a:prstGeom>
          <a:solidFill>
            <a:schemeClr val="accent1"/>
          </a:solidFill>
          <a:ln w="9525">
            <a:solidFill>
              <a:schemeClr val="tx1"/>
            </a:solidFill>
            <a:miter lim="800000"/>
          </a:ln>
        </p:spPr>
        <p:txBody>
          <a:bodyPr wrap="none" anchor="ctr"/>
          <a:lstStyle/>
          <a:p>
            <a:endParaRPr lang="zh-CN" altLang="zh-CN" sz="100">
              <a:solidFill>
                <a:srgbClr val="000000"/>
              </a:solidFill>
              <a:sym typeface="宋体" panose="02010600030101010101" pitchFamily="2" charset="-122"/>
            </a:endParaRPr>
          </a:p>
        </p:txBody>
      </p:sp>
      <p:pic>
        <p:nvPicPr>
          <p:cNvPr id="9236" name="Picture 2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0600" y="3971925"/>
            <a:ext cx="1160463"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7" name="AutoShape 24"/>
          <p:cNvSpPr>
            <a:spLocks noChangeArrowheads="1"/>
          </p:cNvSpPr>
          <p:nvPr/>
        </p:nvSpPr>
        <p:spPr bwMode="auto">
          <a:xfrm rot="10800000">
            <a:off x="2292350" y="3933826"/>
            <a:ext cx="379412" cy="215900"/>
          </a:xfrm>
          <a:prstGeom prst="rightArrow">
            <a:avLst>
              <a:gd name="adj1" fmla="val 50000"/>
              <a:gd name="adj2" fmla="val 43812"/>
            </a:avLst>
          </a:prstGeom>
          <a:solidFill>
            <a:schemeClr val="accent1"/>
          </a:solidFill>
          <a:ln w="9525">
            <a:solidFill>
              <a:schemeClr val="tx1"/>
            </a:solidFill>
            <a:miter lim="800000"/>
          </a:ln>
        </p:spPr>
        <p:txBody>
          <a:bodyPr wrap="none" anchor="ctr"/>
          <a:lstStyle/>
          <a:p>
            <a:endParaRPr lang="zh-CN" altLang="zh-CN" sz="100">
              <a:solidFill>
                <a:srgbClr val="000000"/>
              </a:solidFill>
              <a:sym typeface="宋体" panose="02010600030101010101" pitchFamily="2" charset="-122"/>
            </a:endParaRPr>
          </a:p>
        </p:txBody>
      </p:sp>
      <p:grpSp>
        <p:nvGrpSpPr>
          <p:cNvPr id="27" name="组合 2"/>
          <p:cNvGrpSpPr/>
          <p:nvPr/>
        </p:nvGrpSpPr>
        <p:grpSpPr bwMode="auto">
          <a:xfrm>
            <a:off x="0" y="-39339"/>
            <a:ext cx="2006600" cy="476924"/>
            <a:chOff x="263" y="162"/>
            <a:chExt cx="3160" cy="753"/>
          </a:xfrm>
        </p:grpSpPr>
        <p:sp>
          <p:nvSpPr>
            <p:cNvPr id="28" name="文本框 20"/>
            <p:cNvSpPr txBox="1">
              <a:spLocks noChangeArrowheads="1"/>
            </p:cNvSpPr>
            <p:nvPr/>
          </p:nvSpPr>
          <p:spPr bwMode="auto">
            <a:xfrm>
              <a:off x="831" y="162"/>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500" b="1" dirty="0">
                  <a:latin typeface="+mn-lt"/>
                  <a:cs typeface="Yuanti SC"/>
                </a:rPr>
                <a:t>课堂检测</a:t>
              </a:r>
              <a:endParaRPr lang="zh-CN" altLang="en-US" sz="2500" b="1" dirty="0">
                <a:latin typeface="+mn-lt"/>
                <a:cs typeface="Yuanti SC"/>
              </a:endParaRPr>
            </a:p>
          </p:txBody>
        </p:sp>
        <p:grpSp>
          <p:nvGrpSpPr>
            <p:cNvPr id="29" name="组合 1"/>
            <p:cNvGrpSpPr/>
            <p:nvPr/>
          </p:nvGrpSpPr>
          <p:grpSpPr bwMode="auto">
            <a:xfrm>
              <a:off x="263" y="320"/>
              <a:ext cx="3160" cy="567"/>
              <a:chOff x="248" y="211"/>
              <a:chExt cx="3160" cy="567"/>
            </a:xfrm>
          </p:grpSpPr>
          <p:cxnSp>
            <p:nvCxnSpPr>
              <p:cNvPr id="30" name="直线连接符 19"/>
              <p:cNvCxnSpPr/>
              <p:nvPr/>
            </p:nvCxnSpPr>
            <p:spPr>
              <a:xfrm>
                <a:off x="248"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1" name="Freeform 74"/>
              <p:cNvSpPr>
                <a:spLocks noChangeAspect="1" noEditPoints="1"/>
              </p:cNvSpPr>
              <p:nvPr/>
            </p:nvSpPr>
            <p:spPr bwMode="auto">
              <a:xfrm>
                <a:off x="300" y="211"/>
                <a:ext cx="568" cy="501"/>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mn-lt"/>
                  <a:ea typeface="微软雅黑" panose="020B0503020204020204" pitchFamily="34" charset="-122"/>
                </a:endParaRPr>
              </a:p>
            </p:txBody>
          </p:sp>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26"/>
                                        </p:tgtEl>
                                        <p:attrNameLst>
                                          <p:attrName>style.visibility</p:attrName>
                                        </p:attrNameLst>
                                      </p:cBhvr>
                                      <p:to>
                                        <p:strVal val="visible"/>
                                      </p:to>
                                    </p:set>
                                    <p:animEffect filter="wipe(left)">
                                      <p:cBhvr>
                                        <p:cTn id="7" dur="500"/>
                                        <p:tgtEl>
                                          <p:spTgt spid="92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223"/>
                                        </p:tgtEl>
                                        <p:attrNameLst>
                                          <p:attrName>style.visibility</p:attrName>
                                        </p:attrNameLst>
                                      </p:cBhvr>
                                      <p:to>
                                        <p:strVal val="visible"/>
                                      </p:to>
                                    </p:set>
                                    <p:animEffect filter="wipe(left)">
                                      <p:cBhvr>
                                        <p:cTn id="12" dur="500"/>
                                        <p:tgtEl>
                                          <p:spTgt spid="92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227"/>
                                        </p:tgtEl>
                                        <p:attrNameLst>
                                          <p:attrName>style.visibility</p:attrName>
                                        </p:attrNameLst>
                                      </p:cBhvr>
                                      <p:to>
                                        <p:strVal val="visible"/>
                                      </p:to>
                                    </p:set>
                                    <p:animEffect filter="wipe(left)">
                                      <p:cBhvr>
                                        <p:cTn id="17" dur="500"/>
                                        <p:tgtEl>
                                          <p:spTgt spid="9227"/>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nodeType="clickEffect">
                                  <p:stCondLst>
                                    <p:cond delay="0"/>
                                  </p:stCondLst>
                                  <p:childTnLst>
                                    <p:set>
                                      <p:cBhvr>
                                        <p:cTn id="21" dur="1" fill="hold">
                                          <p:stCondLst>
                                            <p:cond delay="0"/>
                                          </p:stCondLst>
                                        </p:cTn>
                                        <p:tgtEl>
                                          <p:spTgt spid="9222"/>
                                        </p:tgtEl>
                                        <p:attrNameLst>
                                          <p:attrName>style.visibility</p:attrName>
                                        </p:attrNameLst>
                                      </p:cBhvr>
                                      <p:to>
                                        <p:strVal val="visible"/>
                                      </p:to>
                                    </p:set>
                                    <p:animEffect filter="strips(downRight)">
                                      <p:cBhvr>
                                        <p:cTn id="22" dur="500"/>
                                        <p:tgtEl>
                                          <p:spTgt spid="92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229"/>
                                        </p:tgtEl>
                                        <p:attrNameLst>
                                          <p:attrName>style.visibility</p:attrName>
                                        </p:attrNameLst>
                                      </p:cBhvr>
                                      <p:to>
                                        <p:strVal val="visible"/>
                                      </p:to>
                                    </p:set>
                                    <p:animEffect filter="wipe(up)">
                                      <p:cBhvr>
                                        <p:cTn id="27" dur="500"/>
                                        <p:tgtEl>
                                          <p:spTgt spid="92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9228"/>
                                        </p:tgtEl>
                                        <p:attrNameLst>
                                          <p:attrName>style.visibility</p:attrName>
                                        </p:attrNameLst>
                                      </p:cBhvr>
                                      <p:to>
                                        <p:strVal val="visible"/>
                                      </p:to>
                                    </p:set>
                                    <p:animEffect filter="wipe(right)">
                                      <p:cBhvr>
                                        <p:cTn id="32" dur="500"/>
                                        <p:tgtEl>
                                          <p:spTgt spid="92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9230"/>
                                        </p:tgtEl>
                                        <p:attrNameLst>
                                          <p:attrName>style.visibility</p:attrName>
                                        </p:attrNameLst>
                                      </p:cBhvr>
                                      <p:to>
                                        <p:strVal val="visible"/>
                                      </p:to>
                                    </p:set>
                                    <p:animEffect filter="wipe(right)">
                                      <p:cBhvr>
                                        <p:cTn id="37" dur="500"/>
                                        <p:tgtEl>
                                          <p:spTgt spid="9230"/>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nodeType="clickEffect">
                                  <p:stCondLst>
                                    <p:cond delay="0"/>
                                  </p:stCondLst>
                                  <p:childTnLst>
                                    <p:set>
                                      <p:cBhvr>
                                        <p:cTn id="41" dur="1" fill="hold">
                                          <p:stCondLst>
                                            <p:cond delay="0"/>
                                          </p:stCondLst>
                                        </p:cTn>
                                        <p:tgtEl>
                                          <p:spTgt spid="9221"/>
                                        </p:tgtEl>
                                        <p:attrNameLst>
                                          <p:attrName>style.visibility</p:attrName>
                                        </p:attrNameLst>
                                      </p:cBhvr>
                                      <p:to>
                                        <p:strVal val="visible"/>
                                      </p:to>
                                    </p:set>
                                    <p:animEffect filter="strips(downLeft)">
                                      <p:cBhvr>
                                        <p:cTn id="42" dur="500"/>
                                        <p:tgtEl>
                                          <p:spTgt spid="92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9232"/>
                                        </p:tgtEl>
                                        <p:attrNameLst>
                                          <p:attrName>style.visibility</p:attrName>
                                        </p:attrNameLst>
                                      </p:cBhvr>
                                      <p:to>
                                        <p:strVal val="visible"/>
                                      </p:to>
                                    </p:set>
                                    <p:animEffect filter="wipe(right)">
                                      <p:cBhvr>
                                        <p:cTn id="47" dur="500"/>
                                        <p:tgtEl>
                                          <p:spTgt spid="9232"/>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nodeType="clickEffect">
                                  <p:stCondLst>
                                    <p:cond delay="0"/>
                                  </p:stCondLst>
                                  <p:childTnLst>
                                    <p:set>
                                      <p:cBhvr>
                                        <p:cTn id="51" dur="1" fill="hold">
                                          <p:stCondLst>
                                            <p:cond delay="0"/>
                                          </p:stCondLst>
                                        </p:cTn>
                                        <p:tgtEl>
                                          <p:spTgt spid="9231"/>
                                        </p:tgtEl>
                                        <p:attrNameLst>
                                          <p:attrName>style.visibility</p:attrName>
                                        </p:attrNameLst>
                                      </p:cBhvr>
                                      <p:to>
                                        <p:strVal val="visible"/>
                                      </p:to>
                                    </p:set>
                                    <p:animEffect filter="strips(downLeft)">
                                      <p:cBhvr>
                                        <p:cTn id="52" dur="500"/>
                                        <p:tgtEl>
                                          <p:spTgt spid="923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9233"/>
                                        </p:tgtEl>
                                        <p:attrNameLst>
                                          <p:attrName>style.visibility</p:attrName>
                                        </p:attrNameLst>
                                      </p:cBhvr>
                                      <p:to>
                                        <p:strVal val="visible"/>
                                      </p:to>
                                    </p:set>
                                    <p:animEffect filter="wipe(up)">
                                      <p:cBhvr>
                                        <p:cTn id="57" dur="500"/>
                                        <p:tgtEl>
                                          <p:spTgt spid="9233"/>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9220"/>
                                        </p:tgtEl>
                                        <p:attrNameLst>
                                          <p:attrName>style.visibility</p:attrName>
                                        </p:attrNameLst>
                                      </p:cBhvr>
                                      <p:to>
                                        <p:strVal val="visible"/>
                                      </p:to>
                                    </p:set>
                                    <p:animEffect filter="dissolve">
                                      <p:cBhvr>
                                        <p:cTn id="62" dur="500"/>
                                        <p:tgtEl>
                                          <p:spTgt spid="9220"/>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9234"/>
                                        </p:tgtEl>
                                        <p:attrNameLst>
                                          <p:attrName>style.visibility</p:attrName>
                                        </p:attrNameLst>
                                      </p:cBhvr>
                                      <p:to>
                                        <p:strVal val="visible"/>
                                      </p:to>
                                    </p:set>
                                    <p:animEffect filter="wipe(right)">
                                      <p:cBhvr>
                                        <p:cTn id="67" dur="500"/>
                                        <p:tgtEl>
                                          <p:spTgt spid="9234"/>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5" fill="hold" nodeType="clickEffect">
                                  <p:stCondLst>
                                    <p:cond delay="0"/>
                                  </p:stCondLst>
                                  <p:childTnLst>
                                    <p:set>
                                      <p:cBhvr>
                                        <p:cTn id="71" dur="1" fill="hold">
                                          <p:stCondLst>
                                            <p:cond delay="0"/>
                                          </p:stCondLst>
                                        </p:cTn>
                                        <p:tgtEl>
                                          <p:spTgt spid="9219"/>
                                        </p:tgtEl>
                                        <p:attrNameLst>
                                          <p:attrName>style.visibility</p:attrName>
                                        </p:attrNameLst>
                                      </p:cBhvr>
                                      <p:to>
                                        <p:strVal val="visible"/>
                                      </p:to>
                                    </p:set>
                                    <p:animEffect filter="checkerboard(down)">
                                      <p:cBhvr>
                                        <p:cTn id="72" dur="500"/>
                                        <p:tgtEl>
                                          <p:spTgt spid="921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2" fill="hold" grpId="0" nodeType="clickEffect">
                                  <p:stCondLst>
                                    <p:cond delay="0"/>
                                  </p:stCondLst>
                                  <p:childTnLst>
                                    <p:set>
                                      <p:cBhvr>
                                        <p:cTn id="76" dur="1" fill="hold">
                                          <p:stCondLst>
                                            <p:cond delay="0"/>
                                          </p:stCondLst>
                                        </p:cTn>
                                        <p:tgtEl>
                                          <p:spTgt spid="9235"/>
                                        </p:tgtEl>
                                        <p:attrNameLst>
                                          <p:attrName>style.visibility</p:attrName>
                                        </p:attrNameLst>
                                      </p:cBhvr>
                                      <p:to>
                                        <p:strVal val="visible"/>
                                      </p:to>
                                    </p:set>
                                    <p:animEffect filter="wipe(right)">
                                      <p:cBhvr>
                                        <p:cTn id="77" dur="500"/>
                                        <p:tgtEl>
                                          <p:spTgt spid="9235"/>
                                        </p:tgtEl>
                                      </p:cBhvr>
                                    </p:animEffect>
                                  </p:childTnLst>
                                </p:cTn>
                              </p:par>
                            </p:childTnLst>
                          </p:cTn>
                        </p:par>
                      </p:childTnLst>
                    </p:cTn>
                  </p:par>
                  <p:par>
                    <p:cTn id="78" fill="hold">
                      <p:stCondLst>
                        <p:cond delay="indefinite"/>
                      </p:stCondLst>
                      <p:childTnLst>
                        <p:par>
                          <p:cTn id="79" fill="hold">
                            <p:stCondLst>
                              <p:cond delay="0"/>
                            </p:stCondLst>
                            <p:childTnLst>
                              <p:par>
                                <p:cTn id="80" presetID="21" presetClass="entr" presetSubtype="4" fill="hold" nodeType="clickEffect">
                                  <p:stCondLst>
                                    <p:cond delay="0"/>
                                  </p:stCondLst>
                                  <p:childTnLst>
                                    <p:set>
                                      <p:cBhvr>
                                        <p:cTn id="81" dur="1" fill="hold">
                                          <p:stCondLst>
                                            <p:cond delay="0"/>
                                          </p:stCondLst>
                                        </p:cTn>
                                        <p:tgtEl>
                                          <p:spTgt spid="9218"/>
                                        </p:tgtEl>
                                        <p:attrNameLst>
                                          <p:attrName>style.visibility</p:attrName>
                                        </p:attrNameLst>
                                      </p:cBhvr>
                                      <p:to>
                                        <p:strVal val="visible"/>
                                      </p:to>
                                    </p:set>
                                    <p:animEffect filter="wheel(4)">
                                      <p:cBhvr>
                                        <p:cTn id="82" dur="1000"/>
                                        <p:tgtEl>
                                          <p:spTgt spid="9218"/>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2" fill="hold" grpId="0" nodeType="clickEffect">
                                  <p:stCondLst>
                                    <p:cond delay="0"/>
                                  </p:stCondLst>
                                  <p:childTnLst>
                                    <p:set>
                                      <p:cBhvr>
                                        <p:cTn id="86" dur="1" fill="hold">
                                          <p:stCondLst>
                                            <p:cond delay="0"/>
                                          </p:stCondLst>
                                        </p:cTn>
                                        <p:tgtEl>
                                          <p:spTgt spid="9237"/>
                                        </p:tgtEl>
                                        <p:attrNameLst>
                                          <p:attrName>style.visibility</p:attrName>
                                        </p:attrNameLst>
                                      </p:cBhvr>
                                      <p:to>
                                        <p:strVal val="visible"/>
                                      </p:to>
                                    </p:set>
                                    <p:animEffect filter="wipe(right)">
                                      <p:cBhvr>
                                        <p:cTn id="87" dur="500"/>
                                        <p:tgtEl>
                                          <p:spTgt spid="9237"/>
                                        </p:tgtEl>
                                      </p:cBhvr>
                                    </p:animEffect>
                                  </p:childTnLst>
                                </p:cTn>
                              </p:par>
                            </p:childTnLst>
                          </p:cTn>
                        </p:par>
                      </p:childTnLst>
                    </p:cTn>
                  </p:par>
                  <p:par>
                    <p:cTn id="88" fill="hold">
                      <p:stCondLst>
                        <p:cond delay="indefinite"/>
                      </p:stCondLst>
                      <p:childTnLst>
                        <p:par>
                          <p:cTn id="89" fill="hold">
                            <p:stCondLst>
                              <p:cond delay="0"/>
                            </p:stCondLst>
                            <p:childTnLst>
                              <p:par>
                                <p:cTn id="90" presetID="21" presetClass="entr" presetSubtype="4" fill="hold" nodeType="clickEffect">
                                  <p:stCondLst>
                                    <p:cond delay="0"/>
                                  </p:stCondLst>
                                  <p:childTnLst>
                                    <p:set>
                                      <p:cBhvr>
                                        <p:cTn id="91" dur="1" fill="hold">
                                          <p:stCondLst>
                                            <p:cond delay="0"/>
                                          </p:stCondLst>
                                        </p:cTn>
                                        <p:tgtEl>
                                          <p:spTgt spid="9236"/>
                                        </p:tgtEl>
                                        <p:attrNameLst>
                                          <p:attrName>style.visibility</p:attrName>
                                        </p:attrNameLst>
                                      </p:cBhvr>
                                      <p:to>
                                        <p:strVal val="visible"/>
                                      </p:to>
                                    </p:set>
                                    <p:animEffect filter="wheel(4)">
                                      <p:cBhvr>
                                        <p:cTn id="92" dur="1000"/>
                                        <p:tgtEl>
                                          <p:spTgt spid="9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 grpId="0" bldLvl="0" animBg="1"/>
      <p:bldP spid="9227" grpId="0" bldLvl="0" animBg="1"/>
      <p:bldP spid="9229" grpId="0" bldLvl="0" animBg="1"/>
      <p:bldP spid="9230" grpId="0" bldLvl="0" animBg="1"/>
      <p:bldP spid="9232" grpId="0" bldLvl="0" animBg="1"/>
      <p:bldP spid="9233" grpId="0" bldLvl="0" animBg="1"/>
      <p:bldP spid="9234" grpId="0" bldLvl="0" animBg="1"/>
      <p:bldP spid="9235" grpId="0" bldLvl="0" animBg="1"/>
      <p:bldP spid="9237"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1007487" y="1922463"/>
            <a:ext cx="1027113" cy="707886"/>
          </a:xfrm>
          <a:prstGeom prst="rect">
            <a:avLst/>
          </a:prstGeom>
        </p:spPr>
        <p:style>
          <a:lnRef idx="2">
            <a:schemeClr val="accent4"/>
          </a:lnRef>
          <a:fillRef idx="1">
            <a:schemeClr val="lt1"/>
          </a:fillRef>
          <a:effectRef idx="0">
            <a:schemeClr val="accent4"/>
          </a:effectRef>
          <a:fontRef idx="minor">
            <a:schemeClr val="dk1"/>
          </a:fontRef>
        </p:style>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dirty="0">
                <a:latin typeface="黑体" panose="02010609060101010101" pitchFamily="2" charset="-122"/>
                <a:ea typeface="黑体" panose="02010609060101010101" pitchFamily="2" charset="-122"/>
              </a:rPr>
              <a:t>全等</a:t>
            </a:r>
            <a:endParaRPr lang="en-US" altLang="zh-CN" sz="2000" b="1" dirty="0">
              <a:latin typeface="黑体" panose="02010609060101010101" pitchFamily="2" charset="-122"/>
              <a:ea typeface="黑体" panose="02010609060101010101" pitchFamily="2" charset="-122"/>
            </a:endParaRPr>
          </a:p>
          <a:p>
            <a:pPr algn="dist" eaLnBrk="1" hangingPunct="1"/>
            <a:r>
              <a:rPr lang="zh-CN" altLang="en-US" sz="2000" b="1" dirty="0">
                <a:latin typeface="黑体" panose="02010609060101010101" pitchFamily="2" charset="-122"/>
                <a:ea typeface="黑体" panose="02010609060101010101" pitchFamily="2" charset="-122"/>
              </a:rPr>
              <a:t>三角形</a:t>
            </a:r>
            <a:endParaRPr lang="zh-CN" altLang="en-US" sz="2000" b="1" dirty="0">
              <a:latin typeface="黑体" panose="02010609060101010101" pitchFamily="2" charset="-122"/>
              <a:ea typeface="黑体" panose="02010609060101010101" pitchFamily="2" charset="-122"/>
            </a:endParaRPr>
          </a:p>
        </p:txBody>
      </p:sp>
      <p:sp>
        <p:nvSpPr>
          <p:cNvPr id="5" name="TextBox 4"/>
          <p:cNvSpPr txBox="1">
            <a:spLocks noChangeArrowheads="1"/>
          </p:cNvSpPr>
          <p:nvPr/>
        </p:nvSpPr>
        <p:spPr bwMode="auto">
          <a:xfrm>
            <a:off x="2582863" y="627063"/>
            <a:ext cx="757237" cy="400110"/>
          </a:xfrm>
          <a:prstGeom prst="rect">
            <a:avLst/>
          </a:prstGeom>
        </p:spPr>
        <p:style>
          <a:lnRef idx="2">
            <a:schemeClr val="accent5"/>
          </a:lnRef>
          <a:fillRef idx="1">
            <a:schemeClr val="lt1"/>
          </a:fillRef>
          <a:effectRef idx="0">
            <a:schemeClr val="accent5"/>
          </a:effectRef>
          <a:fontRef idx="minor">
            <a:schemeClr val="dk1"/>
          </a:fontRef>
        </p:style>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dirty="0">
                <a:latin typeface="黑体" panose="02010609060101010101" pitchFamily="2" charset="-122"/>
                <a:ea typeface="黑体" panose="02010609060101010101" pitchFamily="2" charset="-122"/>
              </a:rPr>
              <a:t>定义</a:t>
            </a:r>
            <a:endParaRPr lang="zh-CN" altLang="en-US" sz="2000" b="1" dirty="0">
              <a:latin typeface="黑体" panose="02010609060101010101" pitchFamily="2" charset="-122"/>
              <a:ea typeface="黑体" panose="02010609060101010101" pitchFamily="2" charset="-122"/>
            </a:endParaRPr>
          </a:p>
        </p:txBody>
      </p:sp>
      <p:sp>
        <p:nvSpPr>
          <p:cNvPr id="6" name="TextBox 5"/>
          <p:cNvSpPr txBox="1">
            <a:spLocks noChangeArrowheads="1"/>
          </p:cNvSpPr>
          <p:nvPr/>
        </p:nvSpPr>
        <p:spPr bwMode="auto">
          <a:xfrm>
            <a:off x="3662363" y="606023"/>
            <a:ext cx="5420091" cy="477054"/>
          </a:xfrm>
          <a:prstGeom prst="rect">
            <a:avLst/>
          </a:prstGeom>
          <a:noFill/>
          <a:ln w="25400">
            <a:solidFill>
              <a:srgbClr val="595959"/>
            </a:solidFill>
            <a:rou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2000" b="1" dirty="0">
                <a:latin typeface="黑体" panose="02010609060101010101" pitchFamily="2" charset="-122"/>
                <a:ea typeface="黑体" panose="02010609060101010101" pitchFamily="2" charset="-122"/>
              </a:rPr>
              <a:t>能够完全重合的两个三角形叫做全等三角形</a:t>
            </a:r>
            <a:endParaRPr lang="zh-CN" altLang="en-US" sz="2000" b="1" dirty="0">
              <a:latin typeface="黑体" panose="02010609060101010101" pitchFamily="2" charset="-122"/>
              <a:ea typeface="黑体" panose="02010609060101010101" pitchFamily="2" charset="-122"/>
            </a:endParaRPr>
          </a:p>
        </p:txBody>
      </p:sp>
      <p:sp>
        <p:nvSpPr>
          <p:cNvPr id="7" name="TextBox 6"/>
          <p:cNvSpPr txBox="1">
            <a:spLocks noChangeArrowheads="1"/>
          </p:cNvSpPr>
          <p:nvPr/>
        </p:nvSpPr>
        <p:spPr bwMode="auto">
          <a:xfrm>
            <a:off x="2634479" y="1382713"/>
            <a:ext cx="757237" cy="707886"/>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dirty="0">
                <a:latin typeface="黑体" panose="02010609060101010101" pitchFamily="2" charset="-122"/>
                <a:ea typeface="黑体" panose="02010609060101010101" pitchFamily="2" charset="-122"/>
              </a:rPr>
              <a:t>基本性质</a:t>
            </a:r>
            <a:endParaRPr lang="zh-CN" altLang="en-US" sz="2000" b="1" dirty="0">
              <a:latin typeface="黑体" panose="02010609060101010101" pitchFamily="2" charset="-122"/>
              <a:ea typeface="黑体" panose="02010609060101010101" pitchFamily="2" charset="-122"/>
            </a:endParaRPr>
          </a:p>
        </p:txBody>
      </p:sp>
      <p:sp>
        <p:nvSpPr>
          <p:cNvPr id="8" name="TextBox 7"/>
          <p:cNvSpPr txBox="1">
            <a:spLocks noChangeArrowheads="1"/>
          </p:cNvSpPr>
          <p:nvPr/>
        </p:nvSpPr>
        <p:spPr bwMode="auto">
          <a:xfrm>
            <a:off x="3760788" y="1382713"/>
            <a:ext cx="1467068" cy="400110"/>
          </a:xfrm>
          <a:prstGeom prst="rect">
            <a:avLst/>
          </a:prstGeom>
          <a:noFill/>
          <a:ln w="25400">
            <a:solidFill>
              <a:srgbClr val="595959"/>
            </a:solidFill>
            <a:rou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FF0000"/>
                </a:solidFill>
                <a:latin typeface="黑体" panose="02010609060101010101" pitchFamily="2" charset="-122"/>
                <a:ea typeface="黑体" panose="02010609060101010101" pitchFamily="2" charset="-122"/>
              </a:rPr>
              <a:t>对应边相等</a:t>
            </a:r>
            <a:endParaRPr lang="zh-CN" altLang="en-US" sz="2000" b="1" dirty="0">
              <a:solidFill>
                <a:srgbClr val="FF0000"/>
              </a:solidFill>
              <a:latin typeface="黑体" panose="02010609060101010101" pitchFamily="2" charset="-122"/>
              <a:ea typeface="黑体" panose="02010609060101010101" pitchFamily="2" charset="-122"/>
            </a:endParaRPr>
          </a:p>
        </p:txBody>
      </p:sp>
      <p:sp>
        <p:nvSpPr>
          <p:cNvPr id="9" name="TextBox 8"/>
          <p:cNvSpPr txBox="1">
            <a:spLocks noChangeArrowheads="1"/>
          </p:cNvSpPr>
          <p:nvPr/>
        </p:nvSpPr>
        <p:spPr bwMode="auto">
          <a:xfrm>
            <a:off x="3760788" y="1839758"/>
            <a:ext cx="1467068" cy="400110"/>
          </a:xfrm>
          <a:prstGeom prst="rect">
            <a:avLst/>
          </a:prstGeom>
          <a:noFill/>
          <a:ln w="25400">
            <a:solidFill>
              <a:srgbClr val="595959"/>
            </a:solidFill>
            <a:rou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FF0000"/>
                </a:solidFill>
                <a:latin typeface="黑体" panose="02010609060101010101" pitchFamily="2" charset="-122"/>
                <a:ea typeface="黑体" panose="02010609060101010101" pitchFamily="2" charset="-122"/>
              </a:rPr>
              <a:t>对应角相等</a:t>
            </a:r>
            <a:endParaRPr lang="zh-CN" altLang="en-US" sz="2000" b="1" dirty="0">
              <a:solidFill>
                <a:srgbClr val="FF0000"/>
              </a:solidFill>
              <a:latin typeface="黑体" panose="02010609060101010101" pitchFamily="2" charset="-122"/>
              <a:ea typeface="黑体" panose="02010609060101010101" pitchFamily="2" charset="-122"/>
            </a:endParaRPr>
          </a:p>
        </p:txBody>
      </p:sp>
      <p:sp>
        <p:nvSpPr>
          <p:cNvPr id="12" name="TextBox 11"/>
          <p:cNvSpPr txBox="1">
            <a:spLocks noChangeArrowheads="1"/>
          </p:cNvSpPr>
          <p:nvPr/>
        </p:nvSpPr>
        <p:spPr bwMode="auto">
          <a:xfrm>
            <a:off x="2582863" y="3033597"/>
            <a:ext cx="757237" cy="132343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dirty="0">
                <a:latin typeface="黑体" panose="02010609060101010101" pitchFamily="2" charset="-122"/>
                <a:ea typeface="黑体" panose="02010609060101010101" pitchFamily="2" charset="-122"/>
              </a:rPr>
              <a:t>对应元素确定方法</a:t>
            </a:r>
            <a:endParaRPr lang="zh-CN" altLang="en-US" sz="2000" b="1" dirty="0">
              <a:latin typeface="黑体" panose="02010609060101010101" pitchFamily="2" charset="-122"/>
              <a:ea typeface="黑体" panose="02010609060101010101" pitchFamily="2" charset="-122"/>
            </a:endParaRPr>
          </a:p>
        </p:txBody>
      </p:sp>
      <p:sp>
        <p:nvSpPr>
          <p:cNvPr id="15" name="TextBox 14"/>
          <p:cNvSpPr txBox="1">
            <a:spLocks noChangeArrowheads="1"/>
          </p:cNvSpPr>
          <p:nvPr/>
        </p:nvSpPr>
        <p:spPr bwMode="auto">
          <a:xfrm>
            <a:off x="3714750" y="2698720"/>
            <a:ext cx="954107" cy="400110"/>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latin typeface="黑体" panose="02010609060101010101" pitchFamily="2" charset="-122"/>
                <a:ea typeface="黑体" panose="02010609060101010101" pitchFamily="2" charset="-122"/>
              </a:rPr>
              <a:t>对应边</a:t>
            </a:r>
            <a:endParaRPr lang="zh-CN" altLang="en-US" sz="2000" b="1" dirty="0">
              <a:latin typeface="黑体" panose="02010609060101010101" pitchFamily="2" charset="-122"/>
              <a:ea typeface="黑体" panose="02010609060101010101" pitchFamily="2" charset="-122"/>
            </a:endParaRPr>
          </a:p>
        </p:txBody>
      </p:sp>
      <p:sp>
        <p:nvSpPr>
          <p:cNvPr id="20" name="TextBox 19"/>
          <p:cNvSpPr txBox="1">
            <a:spLocks noChangeArrowheads="1"/>
          </p:cNvSpPr>
          <p:nvPr/>
        </p:nvSpPr>
        <p:spPr bwMode="auto">
          <a:xfrm>
            <a:off x="3760788" y="4160857"/>
            <a:ext cx="958917" cy="400110"/>
          </a:xfrm>
          <a:prstGeom prst="rect">
            <a:avLst/>
          </a:prstGeom>
        </p:spPr>
        <p:style>
          <a:lnRef idx="2">
            <a:schemeClr val="accent3"/>
          </a:lnRef>
          <a:fillRef idx="1">
            <a:schemeClr val="lt1"/>
          </a:fillRef>
          <a:effectRef idx="0">
            <a:schemeClr val="accent3"/>
          </a:effectRef>
          <a:fontRef idx="minor">
            <a:schemeClr val="dk1"/>
          </a:fontRef>
        </p:style>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latin typeface="黑体" panose="02010609060101010101" pitchFamily="2" charset="-122"/>
                <a:ea typeface="黑体" panose="02010609060101010101" pitchFamily="2" charset="-122"/>
              </a:rPr>
              <a:t>对应角</a:t>
            </a:r>
            <a:endParaRPr lang="zh-CN" altLang="en-US" sz="2000" b="1" dirty="0">
              <a:latin typeface="黑体" panose="02010609060101010101" pitchFamily="2" charset="-122"/>
              <a:ea typeface="黑体" panose="02010609060101010101" pitchFamily="2" charset="-122"/>
            </a:endParaRPr>
          </a:p>
        </p:txBody>
      </p:sp>
      <p:sp>
        <p:nvSpPr>
          <p:cNvPr id="21" name="左大括号 20"/>
          <p:cNvSpPr/>
          <p:nvPr/>
        </p:nvSpPr>
        <p:spPr bwMode="auto">
          <a:xfrm>
            <a:off x="2259013" y="844550"/>
            <a:ext cx="215900" cy="2754313"/>
          </a:xfrm>
          <a:prstGeom prst="leftBrace">
            <a:avLst>
              <a:gd name="adj1" fmla="val 7324"/>
              <a:gd name="adj2" fmla="val 50000"/>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黑体" panose="02010609060101010101" pitchFamily="2" charset="-122"/>
              <a:ea typeface="黑体" panose="02010609060101010101" pitchFamily="2" charset="-122"/>
            </a:endParaRPr>
          </a:p>
        </p:txBody>
      </p:sp>
      <p:sp>
        <p:nvSpPr>
          <p:cNvPr id="23" name="左大括号 22"/>
          <p:cNvSpPr/>
          <p:nvPr/>
        </p:nvSpPr>
        <p:spPr bwMode="auto">
          <a:xfrm>
            <a:off x="3473450" y="2951163"/>
            <a:ext cx="215900" cy="1457325"/>
          </a:xfrm>
          <a:prstGeom prst="leftBrace">
            <a:avLst>
              <a:gd name="adj1" fmla="val 7813"/>
              <a:gd name="adj2" fmla="val 50000"/>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黑体" panose="02010609060101010101" pitchFamily="2" charset="-122"/>
              <a:ea typeface="黑体" panose="02010609060101010101" pitchFamily="2" charset="-122"/>
            </a:endParaRPr>
          </a:p>
        </p:txBody>
      </p:sp>
      <p:sp>
        <p:nvSpPr>
          <p:cNvPr id="24" name="左大括号 23"/>
          <p:cNvSpPr/>
          <p:nvPr/>
        </p:nvSpPr>
        <p:spPr bwMode="auto">
          <a:xfrm>
            <a:off x="3501231" y="1425947"/>
            <a:ext cx="107950" cy="763587"/>
          </a:xfrm>
          <a:prstGeom prst="leftBrace">
            <a:avLst>
              <a:gd name="adj1" fmla="val 7794"/>
              <a:gd name="adj2" fmla="val 50000"/>
            </a:avLst>
          </a:prstGeom>
          <a:noFill/>
          <a:ln w="25400">
            <a:solidFill>
              <a:schemeClr val="tx1"/>
            </a:solidFill>
            <a:round/>
          </a:ln>
        </p:spPr>
        <p:txBody>
          <a:bodyPr/>
          <a:lstStyle/>
          <a:p>
            <a:endParaRPr lang="zh-CN" altLang="en-US" sz="100" b="1">
              <a:latin typeface="黑体" panose="02010609060101010101" pitchFamily="2" charset="-122"/>
              <a:ea typeface="黑体" panose="02010609060101010101" pitchFamily="2" charset="-122"/>
            </a:endParaRPr>
          </a:p>
        </p:txBody>
      </p:sp>
      <p:sp>
        <p:nvSpPr>
          <p:cNvPr id="25" name="左大括号 24"/>
          <p:cNvSpPr/>
          <p:nvPr/>
        </p:nvSpPr>
        <p:spPr bwMode="auto">
          <a:xfrm>
            <a:off x="4795838" y="2517775"/>
            <a:ext cx="107950" cy="762000"/>
          </a:xfrm>
          <a:prstGeom prst="leftBrace">
            <a:avLst>
              <a:gd name="adj1" fmla="val 7778"/>
              <a:gd name="adj2" fmla="val 50000"/>
            </a:avLst>
          </a:prstGeom>
          <a:noFill/>
          <a:ln w="25400">
            <a:solidFill>
              <a:schemeClr val="tx1"/>
            </a:solidFill>
            <a:round/>
          </a:ln>
        </p:spPr>
        <p:txBody>
          <a:bodyPr/>
          <a:lstStyle/>
          <a:p>
            <a:endParaRPr lang="zh-CN" altLang="en-US" sz="100" b="1">
              <a:latin typeface="黑体" panose="02010609060101010101" pitchFamily="2" charset="-122"/>
              <a:ea typeface="黑体" panose="02010609060101010101" pitchFamily="2" charset="-122"/>
            </a:endParaRPr>
          </a:p>
        </p:txBody>
      </p:sp>
      <p:sp>
        <p:nvSpPr>
          <p:cNvPr id="27" name="右箭头 26"/>
          <p:cNvSpPr/>
          <p:nvPr/>
        </p:nvSpPr>
        <p:spPr bwMode="auto">
          <a:xfrm>
            <a:off x="3340100" y="696913"/>
            <a:ext cx="322263" cy="215900"/>
          </a:xfrm>
          <a:prstGeom prst="rightArrow">
            <a:avLst/>
          </a:prstGeom>
          <a:solidFill>
            <a:schemeClr val="accent6">
              <a:lumMod val="60000"/>
              <a:lumOff val="40000"/>
            </a:schemeClr>
          </a:solidFill>
          <a:ln w="9525" cap="flat" cmpd="sng" algn="ctr">
            <a:noFill/>
            <a:prstDash val="solid"/>
            <a:round/>
            <a:headEnd type="none" w="med" len="med"/>
            <a:tailEnd type="none" w="med" len="med"/>
          </a:ln>
        </p:spPr>
        <p:txBody>
          <a:bodyPr/>
          <a:lstStyle/>
          <a:p>
            <a:pPr>
              <a:defRPr/>
            </a:pPr>
            <a:endParaRPr lang="zh-CN" altLang="en-US" sz="1350" b="1">
              <a:latin typeface="黑体" panose="02010609060101010101" pitchFamily="2" charset="-122"/>
              <a:ea typeface="黑体" panose="02010609060101010101" pitchFamily="2" charset="-122"/>
            </a:endParaRPr>
          </a:p>
        </p:txBody>
      </p:sp>
      <p:sp>
        <p:nvSpPr>
          <p:cNvPr id="29" name="TextBox 28"/>
          <p:cNvSpPr txBox="1">
            <a:spLocks noChangeArrowheads="1"/>
          </p:cNvSpPr>
          <p:nvPr/>
        </p:nvSpPr>
        <p:spPr bwMode="auto">
          <a:xfrm>
            <a:off x="4957763" y="2355850"/>
            <a:ext cx="3005951" cy="400110"/>
          </a:xfrm>
          <a:prstGeom prst="rect">
            <a:avLst/>
          </a:prstGeom>
          <a:noFill/>
          <a:ln w="25400">
            <a:solidFill>
              <a:srgbClr val="595959"/>
            </a:solidFill>
            <a:rou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latin typeface="黑体" panose="02010609060101010101" pitchFamily="2" charset="-122"/>
                <a:ea typeface="黑体" panose="02010609060101010101" pitchFamily="2" charset="-122"/>
              </a:rPr>
              <a:t>长对</a:t>
            </a:r>
            <a:r>
              <a:rPr lang="zh-CN" altLang="en-US" sz="2000" b="1" dirty="0" smtClean="0">
                <a:latin typeface="黑体" panose="02010609060101010101" pitchFamily="2" charset="-122"/>
                <a:ea typeface="黑体" panose="02010609060101010101" pitchFamily="2" charset="-122"/>
              </a:rPr>
              <a:t>长，短</a:t>
            </a:r>
            <a:r>
              <a:rPr lang="zh-CN" altLang="en-US" sz="2000" b="1" dirty="0">
                <a:latin typeface="黑体" panose="02010609060101010101" pitchFamily="2" charset="-122"/>
                <a:ea typeface="黑体" panose="02010609060101010101" pitchFamily="2" charset="-122"/>
              </a:rPr>
              <a:t>对</a:t>
            </a:r>
            <a:r>
              <a:rPr lang="zh-CN" altLang="en-US" sz="2000" b="1" dirty="0" smtClean="0">
                <a:latin typeface="黑体" panose="02010609060101010101" pitchFamily="2" charset="-122"/>
                <a:ea typeface="黑体" panose="02010609060101010101" pitchFamily="2" charset="-122"/>
              </a:rPr>
              <a:t>短，中</a:t>
            </a:r>
            <a:r>
              <a:rPr lang="zh-CN" altLang="en-US" sz="2000" b="1" dirty="0">
                <a:latin typeface="黑体" panose="02010609060101010101" pitchFamily="2" charset="-122"/>
                <a:ea typeface="黑体" panose="02010609060101010101" pitchFamily="2" charset="-122"/>
              </a:rPr>
              <a:t>对中</a:t>
            </a:r>
            <a:endParaRPr lang="zh-CN" altLang="en-US" sz="2000" b="1" dirty="0">
              <a:latin typeface="黑体" panose="02010609060101010101" pitchFamily="2" charset="-122"/>
              <a:ea typeface="黑体" panose="02010609060101010101" pitchFamily="2" charset="-122"/>
            </a:endParaRPr>
          </a:p>
        </p:txBody>
      </p:sp>
      <p:sp>
        <p:nvSpPr>
          <p:cNvPr id="30" name="TextBox 29"/>
          <p:cNvSpPr txBox="1">
            <a:spLocks noChangeArrowheads="1"/>
          </p:cNvSpPr>
          <p:nvPr/>
        </p:nvSpPr>
        <p:spPr bwMode="auto">
          <a:xfrm>
            <a:off x="5011738" y="3036888"/>
            <a:ext cx="2492990" cy="400110"/>
          </a:xfrm>
          <a:prstGeom prst="rect">
            <a:avLst/>
          </a:prstGeom>
          <a:noFill/>
          <a:ln w="25400">
            <a:solidFill>
              <a:srgbClr val="595959"/>
            </a:solidFill>
            <a:rou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latin typeface="黑体" panose="02010609060101010101" pitchFamily="2" charset="-122"/>
                <a:ea typeface="黑体" panose="02010609060101010101" pitchFamily="2" charset="-122"/>
              </a:rPr>
              <a:t>公共边一定是对应边</a:t>
            </a:r>
            <a:endParaRPr lang="zh-CN" altLang="en-US" sz="2000" b="1" dirty="0">
              <a:latin typeface="黑体" panose="02010609060101010101" pitchFamily="2" charset="-122"/>
              <a:ea typeface="黑体" panose="02010609060101010101" pitchFamily="2" charset="-122"/>
            </a:endParaRPr>
          </a:p>
        </p:txBody>
      </p:sp>
      <p:sp>
        <p:nvSpPr>
          <p:cNvPr id="31" name="TextBox 30"/>
          <p:cNvSpPr txBox="1">
            <a:spLocks noChangeArrowheads="1"/>
          </p:cNvSpPr>
          <p:nvPr/>
        </p:nvSpPr>
        <p:spPr bwMode="auto">
          <a:xfrm>
            <a:off x="4987678" y="3618175"/>
            <a:ext cx="3005951" cy="400110"/>
          </a:xfrm>
          <a:prstGeom prst="rect">
            <a:avLst/>
          </a:prstGeom>
          <a:noFill/>
          <a:ln w="25400">
            <a:solidFill>
              <a:srgbClr val="595959"/>
            </a:solidFill>
            <a:rou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latin typeface="黑体" panose="02010609060101010101" pitchFamily="2" charset="-122"/>
                <a:ea typeface="黑体" panose="02010609060101010101" pitchFamily="2" charset="-122"/>
              </a:rPr>
              <a:t>大角对大</a:t>
            </a:r>
            <a:r>
              <a:rPr lang="zh-CN" altLang="en-US" sz="2000" b="1" dirty="0" smtClean="0">
                <a:latin typeface="黑体" panose="02010609060101010101" pitchFamily="2" charset="-122"/>
                <a:ea typeface="黑体" panose="02010609060101010101" pitchFamily="2" charset="-122"/>
              </a:rPr>
              <a:t>角，小</a:t>
            </a:r>
            <a:r>
              <a:rPr lang="zh-CN" altLang="en-US" sz="2000" b="1" dirty="0">
                <a:latin typeface="黑体" panose="02010609060101010101" pitchFamily="2" charset="-122"/>
                <a:ea typeface="黑体" panose="02010609060101010101" pitchFamily="2" charset="-122"/>
              </a:rPr>
              <a:t>角对小角</a:t>
            </a:r>
            <a:endParaRPr lang="zh-CN" altLang="en-US" sz="2000" b="1" dirty="0">
              <a:latin typeface="黑体" panose="02010609060101010101" pitchFamily="2" charset="-122"/>
              <a:ea typeface="黑体" panose="02010609060101010101" pitchFamily="2" charset="-122"/>
            </a:endParaRPr>
          </a:p>
        </p:txBody>
      </p:sp>
      <p:sp>
        <p:nvSpPr>
          <p:cNvPr id="32" name="TextBox 31"/>
          <p:cNvSpPr txBox="1">
            <a:spLocks noChangeArrowheads="1"/>
          </p:cNvSpPr>
          <p:nvPr/>
        </p:nvSpPr>
        <p:spPr bwMode="auto">
          <a:xfrm>
            <a:off x="4987678" y="4086473"/>
            <a:ext cx="2492990" cy="400110"/>
          </a:xfrm>
          <a:prstGeom prst="rect">
            <a:avLst/>
          </a:prstGeom>
          <a:noFill/>
          <a:ln w="25400">
            <a:solidFill>
              <a:srgbClr val="595959"/>
            </a:solidFill>
            <a:rou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latin typeface="黑体" panose="02010609060101010101" pitchFamily="2" charset="-122"/>
                <a:ea typeface="黑体" panose="02010609060101010101" pitchFamily="2" charset="-122"/>
              </a:rPr>
              <a:t>公共角一定是对应角</a:t>
            </a:r>
            <a:endParaRPr lang="zh-CN" altLang="en-US" sz="2000" b="1" dirty="0">
              <a:latin typeface="黑体" panose="02010609060101010101" pitchFamily="2" charset="-122"/>
              <a:ea typeface="黑体" panose="02010609060101010101" pitchFamily="2" charset="-122"/>
            </a:endParaRPr>
          </a:p>
        </p:txBody>
      </p:sp>
      <p:sp>
        <p:nvSpPr>
          <p:cNvPr id="33" name="TextBox 32"/>
          <p:cNvSpPr txBox="1">
            <a:spLocks noChangeArrowheads="1"/>
          </p:cNvSpPr>
          <p:nvPr/>
        </p:nvSpPr>
        <p:spPr bwMode="auto">
          <a:xfrm>
            <a:off x="4987678" y="4573355"/>
            <a:ext cx="2492990" cy="400110"/>
          </a:xfrm>
          <a:prstGeom prst="rect">
            <a:avLst/>
          </a:prstGeom>
          <a:noFill/>
          <a:ln w="25400">
            <a:solidFill>
              <a:srgbClr val="595959"/>
            </a:solidFill>
            <a:rou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latin typeface="黑体" panose="02010609060101010101" pitchFamily="2" charset="-122"/>
                <a:ea typeface="黑体" panose="02010609060101010101" pitchFamily="2" charset="-122"/>
              </a:rPr>
              <a:t>对顶角一定是对应角</a:t>
            </a:r>
            <a:endParaRPr lang="zh-CN" altLang="en-US" sz="2000" b="1" dirty="0">
              <a:latin typeface="黑体" panose="02010609060101010101" pitchFamily="2" charset="-122"/>
              <a:ea typeface="黑体" panose="02010609060101010101" pitchFamily="2" charset="-122"/>
            </a:endParaRPr>
          </a:p>
        </p:txBody>
      </p:sp>
      <p:sp>
        <p:nvSpPr>
          <p:cNvPr id="34" name="左大括号 33"/>
          <p:cNvSpPr/>
          <p:nvPr/>
        </p:nvSpPr>
        <p:spPr bwMode="auto">
          <a:xfrm>
            <a:off x="4804227" y="3868738"/>
            <a:ext cx="107950" cy="762000"/>
          </a:xfrm>
          <a:prstGeom prst="leftBrace">
            <a:avLst>
              <a:gd name="adj1" fmla="val 7778"/>
              <a:gd name="adj2" fmla="val 50000"/>
            </a:avLst>
          </a:prstGeom>
          <a:noFill/>
          <a:ln w="25400">
            <a:solidFill>
              <a:schemeClr val="tx1"/>
            </a:solidFill>
            <a:round/>
          </a:ln>
        </p:spPr>
        <p:txBody>
          <a:bodyPr/>
          <a:lstStyle/>
          <a:p>
            <a:endParaRPr lang="zh-CN" altLang="en-US" sz="100" b="1">
              <a:latin typeface="黑体" panose="02010609060101010101" pitchFamily="2" charset="-122"/>
              <a:ea typeface="黑体" panose="02010609060101010101" pitchFamily="2" charset="-122"/>
            </a:endParaRPr>
          </a:p>
        </p:txBody>
      </p:sp>
      <p:grpSp>
        <p:nvGrpSpPr>
          <p:cNvPr id="117782" name="组合 1"/>
          <p:cNvGrpSpPr/>
          <p:nvPr/>
        </p:nvGrpSpPr>
        <p:grpSpPr bwMode="auto">
          <a:xfrm>
            <a:off x="4187" y="-62280"/>
            <a:ext cx="2006600" cy="477838"/>
            <a:chOff x="227" y="33"/>
            <a:chExt cx="3160" cy="752"/>
          </a:xfrm>
        </p:grpSpPr>
        <p:cxnSp>
          <p:nvCxnSpPr>
            <p:cNvPr id="17" name="直线连接符 16"/>
            <p:cNvCxnSpPr/>
            <p:nvPr/>
          </p:nvCxnSpPr>
          <p:spPr>
            <a:xfrm>
              <a:off x="227" y="778"/>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7784" name="文本框 17"/>
            <p:cNvSpPr txBox="1">
              <a:spLocks noChangeArrowheads="1"/>
            </p:cNvSpPr>
            <p:nvPr/>
          </p:nvSpPr>
          <p:spPr bwMode="auto">
            <a:xfrm>
              <a:off x="1010" y="33"/>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500" b="1" dirty="0">
                  <a:latin typeface="宋体" panose="02010600030101010101" pitchFamily="2" charset="-122"/>
                  <a:cs typeface="Yuanti SC"/>
                </a:rPr>
                <a:t>课堂小结</a:t>
              </a:r>
              <a:endParaRPr lang="zh-CN" altLang="en-US" sz="2500" b="1" dirty="0">
                <a:latin typeface="宋体" panose="02010600030101010101" pitchFamily="2" charset="-122"/>
                <a:cs typeface="Yuanti SC"/>
              </a:endParaRPr>
            </a:p>
          </p:txBody>
        </p:sp>
        <p:sp>
          <p:nvSpPr>
            <p:cNvPr id="2" name="Freeform 74"/>
            <p:cNvSpPr>
              <a:spLocks noChangeAspect="1" noEditPoints="1"/>
            </p:cNvSpPr>
            <p:nvPr/>
          </p:nvSpPr>
          <p:spPr bwMode="auto">
            <a:xfrm>
              <a:off x="342" y="158"/>
              <a:ext cx="568" cy="502"/>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randombar(horizontal)">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dissolve">
                                      <p:cBhvr>
                                        <p:cTn id="22" dur="500"/>
                                        <p:tgtEl>
                                          <p:spTgt spid="27"/>
                                        </p:tgtEl>
                                      </p:cBhvr>
                                    </p:animEffect>
                                  </p:childTnLst>
                                </p:cTn>
                              </p:par>
                            </p:childTnLst>
                          </p:cTn>
                        </p:par>
                        <p:par>
                          <p:cTn id="23" fill="hold">
                            <p:stCondLst>
                              <p:cond delay="500"/>
                            </p:stCondLst>
                            <p:childTnLst>
                              <p:par>
                                <p:cTn id="24" presetID="9"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dissolv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randombar(horizontal)">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dissolv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dissolv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dissolve">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grpId="0" nodeType="click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randombar(horizontal)">
                                      <p:cBhvr>
                                        <p:cTn id="56" dur="500"/>
                                        <p:tgtEl>
                                          <p:spTgt spid="23"/>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grpId="0" nodeType="click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dissolve">
                                      <p:cBhvr>
                                        <p:cTn id="61" dur="500"/>
                                        <p:tgtEl>
                                          <p:spTgt spid="15"/>
                                        </p:tgtEl>
                                      </p:cBhvr>
                                    </p:animEffect>
                                  </p:childTnLst>
                                </p:cTn>
                              </p:par>
                            </p:childTnLst>
                          </p:cTn>
                        </p:par>
                      </p:childTnLst>
                    </p:cTn>
                  </p:par>
                  <p:par>
                    <p:cTn id="62" fill="hold">
                      <p:stCondLst>
                        <p:cond delay="indefinite"/>
                      </p:stCondLst>
                      <p:childTnLst>
                        <p:par>
                          <p:cTn id="63" fill="hold">
                            <p:stCondLst>
                              <p:cond delay="0"/>
                            </p:stCondLst>
                            <p:childTnLst>
                              <p:par>
                                <p:cTn id="64" presetID="14" presetClass="entr" presetSubtype="10"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randombar(horizontal)">
                                      <p:cBhvr>
                                        <p:cTn id="66" dur="500"/>
                                        <p:tgtEl>
                                          <p:spTgt spid="25"/>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animEffect transition="in" filter="dissolve">
                                      <p:cBhvr>
                                        <p:cTn id="71" dur="500"/>
                                        <p:tgtEl>
                                          <p:spTgt spid="29"/>
                                        </p:tgtEl>
                                      </p:cBhvr>
                                    </p:animEffect>
                                  </p:childTnLst>
                                </p:cTn>
                              </p:par>
                            </p:childTnLst>
                          </p:cTn>
                        </p:par>
                      </p:childTnLst>
                    </p:cTn>
                  </p:par>
                  <p:par>
                    <p:cTn id="72" fill="hold">
                      <p:stCondLst>
                        <p:cond delay="indefinite"/>
                      </p:stCondLst>
                      <p:childTnLst>
                        <p:par>
                          <p:cTn id="73" fill="hold">
                            <p:stCondLst>
                              <p:cond delay="0"/>
                            </p:stCondLst>
                            <p:childTnLst>
                              <p:par>
                                <p:cTn id="74" presetID="9" presetClass="entr" presetSubtype="0" fill="hold" grpId="0" nodeType="click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dissolve">
                                      <p:cBhvr>
                                        <p:cTn id="76" dur="500"/>
                                        <p:tgtEl>
                                          <p:spTgt spid="30"/>
                                        </p:tgtEl>
                                      </p:cBhvr>
                                    </p:animEffect>
                                  </p:childTnLst>
                                </p:cTn>
                              </p:par>
                            </p:childTnLst>
                          </p:cTn>
                        </p:par>
                      </p:childTnLst>
                    </p:cTn>
                  </p:par>
                  <p:par>
                    <p:cTn id="77" fill="hold">
                      <p:stCondLst>
                        <p:cond delay="indefinite"/>
                      </p:stCondLst>
                      <p:childTnLst>
                        <p:par>
                          <p:cTn id="78" fill="hold">
                            <p:stCondLst>
                              <p:cond delay="0"/>
                            </p:stCondLst>
                            <p:childTnLst>
                              <p:par>
                                <p:cTn id="79" presetID="9" presetClass="entr" presetSubtype="0" fill="hold" grpId="0" nodeType="click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dissolve">
                                      <p:cBhvr>
                                        <p:cTn id="81" dur="500"/>
                                        <p:tgtEl>
                                          <p:spTgt spid="20"/>
                                        </p:tgtEl>
                                      </p:cBhvr>
                                    </p:animEffect>
                                  </p:childTnLst>
                                </p:cTn>
                              </p:par>
                            </p:childTnLst>
                          </p:cTn>
                        </p:par>
                      </p:childTnLst>
                    </p:cTn>
                  </p:par>
                  <p:par>
                    <p:cTn id="82" fill="hold">
                      <p:stCondLst>
                        <p:cond delay="indefinite"/>
                      </p:stCondLst>
                      <p:childTnLst>
                        <p:par>
                          <p:cTn id="83" fill="hold">
                            <p:stCondLst>
                              <p:cond delay="0"/>
                            </p:stCondLst>
                            <p:childTnLst>
                              <p:par>
                                <p:cTn id="84" presetID="14" presetClass="entr" presetSubtype="10" fill="hold" grpId="0" nodeType="click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randombar(horizontal)">
                                      <p:cBhvr>
                                        <p:cTn id="86" dur="500"/>
                                        <p:tgtEl>
                                          <p:spTgt spid="34"/>
                                        </p:tgtEl>
                                      </p:cBhvr>
                                    </p:animEffect>
                                  </p:childTnLst>
                                </p:cTn>
                              </p:par>
                            </p:childTnLst>
                          </p:cTn>
                        </p:par>
                      </p:childTnLst>
                    </p:cTn>
                  </p:par>
                  <p:par>
                    <p:cTn id="87" fill="hold">
                      <p:stCondLst>
                        <p:cond delay="indefinite"/>
                      </p:stCondLst>
                      <p:childTnLst>
                        <p:par>
                          <p:cTn id="88" fill="hold">
                            <p:stCondLst>
                              <p:cond delay="0"/>
                            </p:stCondLst>
                            <p:childTnLst>
                              <p:par>
                                <p:cTn id="89" presetID="9" presetClass="entr" presetSubtype="0" fill="hold" grpId="0" nodeType="click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dissolve">
                                      <p:cBhvr>
                                        <p:cTn id="91" dur="500"/>
                                        <p:tgtEl>
                                          <p:spTgt spid="31"/>
                                        </p:tgtEl>
                                      </p:cBhvr>
                                    </p:animEffect>
                                  </p:childTnLst>
                                </p:cTn>
                              </p:par>
                            </p:childTnLst>
                          </p:cTn>
                        </p:par>
                      </p:childTnLst>
                    </p:cTn>
                  </p:par>
                  <p:par>
                    <p:cTn id="92" fill="hold">
                      <p:stCondLst>
                        <p:cond delay="indefinite"/>
                      </p:stCondLst>
                      <p:childTnLst>
                        <p:par>
                          <p:cTn id="93" fill="hold">
                            <p:stCondLst>
                              <p:cond delay="0"/>
                            </p:stCondLst>
                            <p:childTnLst>
                              <p:par>
                                <p:cTn id="94" presetID="9" presetClass="entr" presetSubtype="0" fill="hold" grpId="0" nodeType="click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dissolve">
                                      <p:cBhvr>
                                        <p:cTn id="96" dur="500"/>
                                        <p:tgtEl>
                                          <p:spTgt spid="32"/>
                                        </p:tgtEl>
                                      </p:cBhvr>
                                    </p:animEffect>
                                  </p:childTnLst>
                                </p:cTn>
                              </p:par>
                            </p:childTnLst>
                          </p:cTn>
                        </p:par>
                      </p:childTnLst>
                    </p:cTn>
                  </p:par>
                  <p:par>
                    <p:cTn id="97" fill="hold">
                      <p:stCondLst>
                        <p:cond delay="indefinite"/>
                      </p:stCondLst>
                      <p:childTnLst>
                        <p:par>
                          <p:cTn id="98" fill="hold">
                            <p:stCondLst>
                              <p:cond delay="0"/>
                            </p:stCondLst>
                            <p:childTnLst>
                              <p:par>
                                <p:cTn id="99" presetID="9" presetClass="entr" presetSubtype="0" fill="hold" grpId="0" nodeType="clickEffect">
                                  <p:stCondLst>
                                    <p:cond delay="0"/>
                                  </p:stCondLst>
                                  <p:childTnLst>
                                    <p:set>
                                      <p:cBhvr>
                                        <p:cTn id="100" dur="1" fill="hold">
                                          <p:stCondLst>
                                            <p:cond delay="0"/>
                                          </p:stCondLst>
                                        </p:cTn>
                                        <p:tgtEl>
                                          <p:spTgt spid="33"/>
                                        </p:tgtEl>
                                        <p:attrNameLst>
                                          <p:attrName>style.visibility</p:attrName>
                                        </p:attrNameLst>
                                      </p:cBhvr>
                                      <p:to>
                                        <p:strVal val="visible"/>
                                      </p:to>
                                    </p:set>
                                    <p:animEffect transition="in" filter="dissolve">
                                      <p:cBhvr>
                                        <p:cTn id="10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9" grpId="0" bldLvl="0" animBg="1"/>
      <p:bldP spid="12" grpId="0" bldLvl="0" animBg="1"/>
      <p:bldP spid="15" grpId="0" bldLvl="0" animBg="1"/>
      <p:bldP spid="20" grpId="0" bldLvl="0" animBg="1"/>
      <p:bldP spid="21" grpId="0" bldLvl="0" animBg="1"/>
      <p:bldP spid="23" grpId="0" bldLvl="0" animBg="1"/>
      <p:bldP spid="24" grpId="0" bldLvl="0" animBg="1"/>
      <p:bldP spid="25" grpId="0" bldLvl="0" animBg="1"/>
      <p:bldP spid="27" grpId="0" bldLvl="0" animBg="1"/>
      <p:bldP spid="29" grpId="0" bldLvl="0" animBg="1"/>
      <p:bldP spid="30" grpId="0" bldLvl="0" animBg="1"/>
      <p:bldP spid="31" grpId="0" bldLvl="0" animBg="1"/>
      <p:bldP spid="32" grpId="0" bldLvl="0" animBg="1"/>
      <p:bldP spid="33" grpId="0" bldLvl="0" animBg="1"/>
      <p:bldP spid="3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3" name="矩形 2140"/>
          <p:cNvSpPr>
            <a:spLocks noChangeArrowheads="1"/>
          </p:cNvSpPr>
          <p:nvPr/>
        </p:nvSpPr>
        <p:spPr bwMode="auto">
          <a:xfrm>
            <a:off x="1439862" y="1166582"/>
            <a:ext cx="60483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dirty="0">
                <a:latin typeface="楷体" panose="02010609060101010101" pitchFamily="49" charset="-122"/>
                <a:ea typeface="楷体" panose="02010609060101010101" pitchFamily="49" charset="-122"/>
              </a:rPr>
              <a:t>下列各组图形的形状与大小有什么特点？</a:t>
            </a:r>
            <a:endParaRPr lang="zh-CN" altLang="en-US" sz="2400" b="1" dirty="0">
              <a:latin typeface="楷体" panose="02010609060101010101" pitchFamily="49" charset="-122"/>
              <a:ea typeface="楷体" panose="02010609060101010101" pitchFamily="49" charset="-122"/>
            </a:endParaRPr>
          </a:p>
        </p:txBody>
      </p:sp>
      <p:pic>
        <p:nvPicPr>
          <p:cNvPr id="2142" name="图片 2141" descr="PE02043_"/>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709738" y="1766160"/>
            <a:ext cx="822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3" name="图片 2142" descr="PE02043_"/>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81288" y="1766160"/>
            <a:ext cx="822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4" name="图片 2143" descr="NA0086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2838" y="1829660"/>
            <a:ext cx="1243012"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5" name="图片 2144" descr="NA00864_"/>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67275" y="1829660"/>
            <a:ext cx="1243013"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6" name="图片 2145" descr="DD00448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6813" y="2090010"/>
            <a:ext cx="6381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7" name="图片 2146" descr="DD00448_"/>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56438" y="2090010"/>
            <a:ext cx="63817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8" name="文本框 2147"/>
          <p:cNvSpPr txBox="1">
            <a:spLocks noChangeArrowheads="1"/>
          </p:cNvSpPr>
          <p:nvPr/>
        </p:nvSpPr>
        <p:spPr bwMode="auto">
          <a:xfrm>
            <a:off x="2141538" y="2966310"/>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zh-CN" altLang="en-US" b="1" dirty="0">
                <a:solidFill>
                  <a:srgbClr val="000000"/>
                </a:solidFill>
                <a:latin typeface="+mn-lt"/>
                <a:ea typeface="黑体" panose="02010609060101010101" pitchFamily="2" charset="-122"/>
              </a:rPr>
              <a:t>（</a:t>
            </a:r>
            <a:r>
              <a:rPr lang="en-US" altLang="zh-CN" b="1" dirty="0">
                <a:solidFill>
                  <a:srgbClr val="000000"/>
                </a:solidFill>
                <a:latin typeface="+mn-lt"/>
                <a:ea typeface="黑体" panose="02010609060101010101" pitchFamily="2" charset="-122"/>
              </a:rPr>
              <a:t>1</a:t>
            </a:r>
            <a:r>
              <a:rPr lang="zh-CN" altLang="en-US" b="1" dirty="0">
                <a:solidFill>
                  <a:srgbClr val="000000"/>
                </a:solidFill>
                <a:latin typeface="+mn-lt"/>
                <a:ea typeface="黑体" panose="02010609060101010101" pitchFamily="2" charset="-122"/>
              </a:rPr>
              <a:t>）</a:t>
            </a:r>
            <a:endParaRPr lang="zh-CN" altLang="en-US" b="1" dirty="0">
              <a:solidFill>
                <a:srgbClr val="000000"/>
              </a:solidFill>
              <a:latin typeface="+mn-lt"/>
              <a:ea typeface="黑体" panose="02010609060101010101" pitchFamily="2" charset="-122"/>
            </a:endParaRPr>
          </a:p>
        </p:txBody>
      </p:sp>
      <p:sp>
        <p:nvSpPr>
          <p:cNvPr id="2149" name="文本框 2148"/>
          <p:cNvSpPr txBox="1">
            <a:spLocks noChangeArrowheads="1"/>
          </p:cNvSpPr>
          <p:nvPr/>
        </p:nvSpPr>
        <p:spPr bwMode="auto">
          <a:xfrm>
            <a:off x="4464050" y="2966310"/>
            <a:ext cx="14398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zh-CN" altLang="en-US" b="1" dirty="0">
                <a:solidFill>
                  <a:srgbClr val="000000"/>
                </a:solidFill>
                <a:latin typeface="+mn-lt"/>
                <a:ea typeface="黑体" panose="02010609060101010101" pitchFamily="2" charset="-122"/>
              </a:rPr>
              <a:t>（</a:t>
            </a:r>
            <a:r>
              <a:rPr lang="en-US" altLang="zh-CN" b="1" dirty="0">
                <a:solidFill>
                  <a:srgbClr val="000000"/>
                </a:solidFill>
                <a:latin typeface="+mn-lt"/>
                <a:ea typeface="黑体" panose="02010609060101010101" pitchFamily="2" charset="-122"/>
              </a:rPr>
              <a:t>2</a:t>
            </a:r>
            <a:r>
              <a:rPr lang="zh-CN" altLang="en-US" b="1" dirty="0">
                <a:solidFill>
                  <a:srgbClr val="000000"/>
                </a:solidFill>
                <a:latin typeface="+mn-lt"/>
                <a:ea typeface="黑体" panose="02010609060101010101" pitchFamily="2" charset="-122"/>
              </a:rPr>
              <a:t>）</a:t>
            </a:r>
            <a:endParaRPr lang="zh-CN" altLang="en-US" b="1" dirty="0">
              <a:solidFill>
                <a:srgbClr val="000000"/>
              </a:solidFill>
              <a:latin typeface="+mn-lt"/>
              <a:ea typeface="黑体" panose="02010609060101010101" pitchFamily="2" charset="-122"/>
            </a:endParaRPr>
          </a:p>
        </p:txBody>
      </p:sp>
      <p:sp>
        <p:nvSpPr>
          <p:cNvPr id="2150" name="文本框 2149"/>
          <p:cNvSpPr txBox="1">
            <a:spLocks noChangeArrowheads="1"/>
          </p:cNvSpPr>
          <p:nvPr/>
        </p:nvSpPr>
        <p:spPr bwMode="auto">
          <a:xfrm>
            <a:off x="6570663" y="2966310"/>
            <a:ext cx="10890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zh-CN" altLang="en-US" b="1" dirty="0">
                <a:solidFill>
                  <a:srgbClr val="000000"/>
                </a:solidFill>
                <a:latin typeface="+mn-lt"/>
                <a:ea typeface="黑体" panose="02010609060101010101" pitchFamily="2" charset="-122"/>
              </a:rPr>
              <a:t>（</a:t>
            </a:r>
            <a:r>
              <a:rPr lang="en-US" altLang="zh-CN" b="1" dirty="0">
                <a:solidFill>
                  <a:srgbClr val="000000"/>
                </a:solidFill>
                <a:latin typeface="+mn-lt"/>
                <a:ea typeface="黑体" panose="02010609060101010101" pitchFamily="2" charset="-122"/>
              </a:rPr>
              <a:t>3</a:t>
            </a:r>
            <a:r>
              <a:rPr lang="zh-CN" altLang="en-US" b="1" dirty="0">
                <a:solidFill>
                  <a:srgbClr val="000000"/>
                </a:solidFill>
                <a:latin typeface="+mn-lt"/>
                <a:ea typeface="黑体" panose="02010609060101010101" pitchFamily="2" charset="-122"/>
              </a:rPr>
              <a:t>）</a:t>
            </a:r>
            <a:endParaRPr lang="zh-CN" altLang="en-US" b="1" dirty="0">
              <a:solidFill>
                <a:srgbClr val="000000"/>
              </a:solidFill>
              <a:latin typeface="+mn-lt"/>
              <a:ea typeface="黑体" panose="02010609060101010101" pitchFamily="2" charset="-122"/>
            </a:endParaRPr>
          </a:p>
        </p:txBody>
      </p:sp>
      <p:pic>
        <p:nvPicPr>
          <p:cNvPr id="2151" name="图片 215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9738" y="3648859"/>
            <a:ext cx="982662"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 name="图片 215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3116" y="3327793"/>
            <a:ext cx="982663" cy="140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3" name="文本框 2152"/>
          <p:cNvSpPr txBox="1">
            <a:spLocks noChangeArrowheads="1"/>
          </p:cNvSpPr>
          <p:nvPr/>
        </p:nvSpPr>
        <p:spPr bwMode="auto">
          <a:xfrm>
            <a:off x="2411413" y="4648404"/>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defRPr/>
            </a:pPr>
            <a:r>
              <a:rPr lang="zh-CN" altLang="en-US" b="1" dirty="0">
                <a:solidFill>
                  <a:srgbClr val="000000"/>
                </a:solidFill>
                <a:latin typeface="+mn-lt"/>
                <a:ea typeface="黑体" panose="02010609060101010101" pitchFamily="2" charset="-122"/>
              </a:rPr>
              <a:t>（</a:t>
            </a:r>
            <a:r>
              <a:rPr lang="en-US" altLang="zh-CN" b="1" dirty="0">
                <a:solidFill>
                  <a:srgbClr val="000000"/>
                </a:solidFill>
                <a:latin typeface="+mn-lt"/>
                <a:ea typeface="黑体" panose="02010609060101010101" pitchFamily="2" charset="-122"/>
              </a:rPr>
              <a:t>4</a:t>
            </a:r>
            <a:r>
              <a:rPr lang="zh-CN" altLang="en-US" b="1" dirty="0">
                <a:solidFill>
                  <a:srgbClr val="000000"/>
                </a:solidFill>
                <a:latin typeface="+mn-lt"/>
                <a:ea typeface="黑体" panose="02010609060101010101" pitchFamily="2" charset="-122"/>
              </a:rPr>
              <a:t>）</a:t>
            </a:r>
            <a:endParaRPr lang="zh-CN" altLang="en-US" b="1" dirty="0">
              <a:solidFill>
                <a:srgbClr val="000000"/>
              </a:solidFill>
              <a:latin typeface="+mn-lt"/>
              <a:ea typeface="黑体" panose="02010609060101010101" pitchFamily="2" charset="-122"/>
            </a:endParaRPr>
          </a:p>
        </p:txBody>
      </p:sp>
      <p:sp>
        <p:nvSpPr>
          <p:cNvPr id="2154" name="直角三角形 2153"/>
          <p:cNvSpPr>
            <a:spLocks noChangeArrowheads="1"/>
          </p:cNvSpPr>
          <p:nvPr/>
        </p:nvSpPr>
        <p:spPr bwMode="auto">
          <a:xfrm>
            <a:off x="4922838" y="3846722"/>
            <a:ext cx="1187450" cy="757237"/>
          </a:xfrm>
          <a:prstGeom prst="rtTriangle">
            <a:avLst/>
          </a:prstGeom>
          <a:solidFill>
            <a:srgbClr val="FF00FF"/>
          </a:solidFill>
          <a:ln w="9525">
            <a:solidFill>
              <a:schemeClr val="tx1"/>
            </a:solidFill>
            <a:miter lim="800000"/>
          </a:ln>
        </p:spPr>
        <p:txBody>
          <a:bodyPr/>
          <a:lstStyle/>
          <a:p>
            <a:pPr algn="ctr"/>
            <a:endParaRPr lang="zh-CN" altLang="en-US" sz="100"/>
          </a:p>
        </p:txBody>
      </p:sp>
      <p:sp>
        <p:nvSpPr>
          <p:cNvPr id="2155" name="直角三角形 2154"/>
          <p:cNvSpPr>
            <a:spLocks noChangeArrowheads="1"/>
          </p:cNvSpPr>
          <p:nvPr/>
        </p:nvSpPr>
        <p:spPr bwMode="auto">
          <a:xfrm>
            <a:off x="6138863" y="3871879"/>
            <a:ext cx="1187450" cy="757237"/>
          </a:xfrm>
          <a:prstGeom prst="rtTriangle">
            <a:avLst/>
          </a:prstGeom>
          <a:solidFill>
            <a:srgbClr val="339966"/>
          </a:solidFill>
          <a:ln w="9525">
            <a:solidFill>
              <a:schemeClr val="tx1"/>
            </a:solidFill>
            <a:miter lim="800000"/>
          </a:ln>
        </p:spPr>
        <p:txBody>
          <a:bodyPr/>
          <a:lstStyle/>
          <a:p>
            <a:pPr algn="ctr"/>
            <a:endParaRPr lang="zh-CN" altLang="en-US" sz="100"/>
          </a:p>
        </p:txBody>
      </p:sp>
      <p:sp>
        <p:nvSpPr>
          <p:cNvPr id="2156" name="文本框 2155"/>
          <p:cNvSpPr txBox="1">
            <a:spLocks noChangeArrowheads="1"/>
          </p:cNvSpPr>
          <p:nvPr/>
        </p:nvSpPr>
        <p:spPr bwMode="auto">
          <a:xfrm>
            <a:off x="5867400" y="4635704"/>
            <a:ext cx="14398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b="1">
                <a:solidFill>
                  <a:srgbClr val="000000"/>
                </a:solidFill>
                <a:latin typeface="黑体" panose="02010609060101010101" pitchFamily="2" charset="-122"/>
                <a:ea typeface="黑体" panose="02010609060101010101" pitchFamily="2" charset="-122"/>
              </a:rPr>
              <a:t>（</a:t>
            </a:r>
            <a:r>
              <a:rPr lang="en-US" altLang="zh-CN" b="1">
                <a:solidFill>
                  <a:srgbClr val="000000"/>
                </a:solidFill>
                <a:latin typeface="Times New Roman" panose="02020603050405020304" pitchFamily="18" charset="0"/>
                <a:ea typeface="黑体" panose="02010609060101010101" pitchFamily="2" charset="-122"/>
              </a:rPr>
              <a:t>5</a:t>
            </a:r>
            <a:r>
              <a:rPr lang="zh-CN" altLang="en-US" b="1">
                <a:solidFill>
                  <a:srgbClr val="000000"/>
                </a:solidFill>
                <a:latin typeface="黑体" panose="02010609060101010101" pitchFamily="2" charset="-122"/>
                <a:ea typeface="黑体" panose="02010609060101010101" pitchFamily="2" charset="-122"/>
              </a:rPr>
              <a:t>）</a:t>
            </a:r>
            <a:endParaRPr lang="zh-CN" altLang="en-US" b="1">
              <a:solidFill>
                <a:srgbClr val="000000"/>
              </a:solidFill>
              <a:latin typeface="黑体" panose="02010609060101010101" pitchFamily="2" charset="-122"/>
              <a:ea typeface="黑体" panose="02010609060101010101" pitchFamily="2" charset="-122"/>
            </a:endParaRPr>
          </a:p>
        </p:txBody>
      </p:sp>
      <p:grpSp>
        <p:nvGrpSpPr>
          <p:cNvPr id="90131" name="组合 2"/>
          <p:cNvGrpSpPr/>
          <p:nvPr/>
        </p:nvGrpSpPr>
        <p:grpSpPr bwMode="auto">
          <a:xfrm>
            <a:off x="-3350" y="-47453"/>
            <a:ext cx="2006600" cy="477837"/>
            <a:chOff x="123" y="40"/>
            <a:chExt cx="3160" cy="752"/>
          </a:xfrm>
        </p:grpSpPr>
        <p:cxnSp>
          <p:nvCxnSpPr>
            <p:cNvPr id="24"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90137"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27"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150414" y="523750"/>
            <a:ext cx="4970099" cy="460375"/>
            <a:chOff x="2262552" y="523750"/>
            <a:chExt cx="4970099" cy="460375"/>
          </a:xfrm>
        </p:grpSpPr>
        <p:grpSp>
          <p:nvGrpSpPr>
            <p:cNvPr id="90132" name="组合 4"/>
            <p:cNvGrpSpPr/>
            <p:nvPr/>
          </p:nvGrpSpPr>
          <p:grpSpPr bwMode="auto">
            <a:xfrm>
              <a:off x="2262552" y="563437"/>
              <a:ext cx="1685925" cy="409790"/>
              <a:chOff x="3485" y="1168"/>
              <a:chExt cx="2654" cy="644"/>
            </a:xfrm>
          </p:grpSpPr>
          <p:sp>
            <p:nvSpPr>
              <p:cNvPr id="6" name="圆角矩形 5"/>
              <p:cNvSpPr/>
              <p:nvPr/>
            </p:nvSpPr>
            <p:spPr>
              <a:xfrm>
                <a:off x="3485"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a:p>
            </p:txBody>
          </p:sp>
          <p:sp>
            <p:nvSpPr>
              <p:cNvPr id="90135" name="矩形 1"/>
              <p:cNvSpPr>
                <a:spLocks noChangeArrowheads="1"/>
              </p:cNvSpPr>
              <p:nvPr/>
            </p:nvSpPr>
            <p:spPr bwMode="auto">
              <a:xfrm>
                <a:off x="3759" y="1203"/>
                <a:ext cx="2108" cy="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dirty="0">
                    <a:solidFill>
                      <a:schemeClr val="bg1"/>
                    </a:solidFill>
                    <a:latin typeface="Times New Roman" panose="02020603050405020304" pitchFamily="18" charset="0"/>
                    <a:ea typeface="黑体" panose="02010609060101010101" pitchFamily="2" charset="-122"/>
                  </a:rPr>
                  <a:t>知识点 </a:t>
                </a:r>
                <a:r>
                  <a:rPr lang="en-US" altLang="zh-CN" sz="2400" b="1" dirty="0">
                    <a:solidFill>
                      <a:schemeClr val="bg1"/>
                    </a:solidFill>
                    <a:latin typeface="Times New Roman" panose="02020603050405020304" pitchFamily="18" charset="0"/>
                    <a:ea typeface="黑体" panose="02010609060101010101" pitchFamily="2" charset="-122"/>
                  </a:rPr>
                  <a:t>1</a:t>
                </a:r>
                <a:endParaRPr lang="zh-CN" altLang="en-US" sz="2400" b="1" dirty="0">
                  <a:solidFill>
                    <a:schemeClr val="bg1"/>
                  </a:solidFill>
                  <a:latin typeface="Times New Roman" panose="02020603050405020304" pitchFamily="18" charset="0"/>
                  <a:ea typeface="黑体" panose="02010609060101010101" pitchFamily="2" charset="-122"/>
                </a:endParaRPr>
              </a:p>
            </p:txBody>
          </p:sp>
        </p:grpSp>
        <p:sp>
          <p:nvSpPr>
            <p:cNvPr id="90133" name="文本框 6151"/>
            <p:cNvSpPr txBox="1">
              <a:spLocks noChangeArrowheads="1"/>
            </p:cNvSpPr>
            <p:nvPr/>
          </p:nvSpPr>
          <p:spPr bwMode="auto">
            <a:xfrm>
              <a:off x="3989388" y="523750"/>
              <a:ext cx="32432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黑体" panose="02010609060101010101" pitchFamily="2" charset="-122"/>
                  <a:ea typeface="黑体" panose="02010609060101010101" pitchFamily="2" charset="-122"/>
                  <a:sym typeface="宋体" panose="02010600030101010101" pitchFamily="2" charset="-122"/>
                </a:rPr>
                <a:t>全等图形的定义及性质</a:t>
              </a:r>
              <a:endParaRPr lang="zh-CN" altLang="en-US" sz="2400" b="1" dirty="0">
                <a:latin typeface="黑体" panose="02010609060101010101" pitchFamily="2" charset="-122"/>
                <a:ea typeface="黑体" panose="02010609060101010101" pitchFamily="2" charset="-122"/>
                <a:sym typeface="宋体" panose="02010600030101010101" pitchFamily="2" charset="-122"/>
              </a:endParaRPr>
            </a:p>
          </p:txBody>
        </p:sp>
      </p:gr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142"/>
                                        </p:tgtEl>
                                        <p:attrNameLst>
                                          <p:attrName>style.visibility</p:attrName>
                                        </p:attrNameLst>
                                      </p:cBhvr>
                                      <p:to>
                                        <p:strVal val="visible"/>
                                      </p:to>
                                    </p:set>
                                    <p:anim calcmode="lin" valueType="num">
                                      <p:cBhvr>
                                        <p:cTn id="7" dur="500" fill="hold"/>
                                        <p:tgtEl>
                                          <p:spTgt spid="2142"/>
                                        </p:tgtEl>
                                        <p:attrNameLst>
                                          <p:attrName>ppt_x</p:attrName>
                                        </p:attrNameLst>
                                      </p:cBhvr>
                                      <p:tavLst>
                                        <p:tav tm="0">
                                          <p:val>
                                            <p:strVal val="1+#ppt_w/2"/>
                                          </p:val>
                                        </p:tav>
                                        <p:tav tm="100000">
                                          <p:val>
                                            <p:strVal val="#ppt_x"/>
                                          </p:val>
                                        </p:tav>
                                      </p:tavLst>
                                    </p:anim>
                                    <p:anim calcmode="lin" valueType="num">
                                      <p:cBhvr>
                                        <p:cTn id="8" dur="500" fill="hold"/>
                                        <p:tgtEl>
                                          <p:spTgt spid="214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3" presetClass="path" presetSubtype="0" accel="50000" decel="50000" fill="hold" nodeType="clickEffect">
                                  <p:stCondLst>
                                    <p:cond delay="0"/>
                                  </p:stCondLst>
                                  <p:childTnLst>
                                    <p:animMotion origin="layout" path="M -0.029236 -0.001975 L 0.106111 -0.001975 " pathEditMode="relative" rAng="0" ptsTypes="">
                                      <p:cBhvr>
                                        <p:cTn id="12" dur="2000" fill="hold"/>
                                        <p:tgtEl>
                                          <p:spTgt spid="2142"/>
                                        </p:tgtEl>
                                        <p:attrNameLst>
                                          <p:attrName>ppt_x</p:attrName>
                                          <p:attrName>ppt_y</p:attrName>
                                        </p:attrNameLst>
                                      </p:cBhvr>
                                      <p:rCtr x="0" y="0"/>
                                    </p:animMotion>
                                  </p:childTnLst>
                                  <p:subTnLst>
                                    <p:audio>
                                      <p:cMediaNode>
                                        <p:cTn display="0" masterRel="sameClick">
                                          <p:stCondLst>
                                            <p:cond evt="begin" delay="0">
                                              <p:tn val="11"/>
                                            </p:cond>
                                          </p:stCondLst>
                                          <p:endCondLst>
                                            <p:cond evt="onStopAudio" delay="0">
                                              <p:tgtEl>
                                                <p:sldTgt/>
                                              </p:tgtEl>
                                            </p:cond>
                                          </p:endCondLst>
                                        </p:cTn>
                                        <p:tgtEl>
                                          <p:sndTgt r:embed="rId5" name="TYPE.WAV"/>
                                        </p:tgtEl>
                                      </p:cMediaNode>
                                    </p:audio>
                                  </p:subTnLst>
                                </p:cTn>
                              </p:par>
                              <p:par>
                                <p:cTn id="13" presetID="2" presetClass="entr" presetSubtype="2" fill="hold" nodeType="withEffect">
                                  <p:stCondLst>
                                    <p:cond delay="0"/>
                                  </p:stCondLst>
                                  <p:childTnLst>
                                    <p:set>
                                      <p:cBhvr>
                                        <p:cTn id="14" dur="1" fill="hold">
                                          <p:stCondLst>
                                            <p:cond delay="0"/>
                                          </p:stCondLst>
                                        </p:cTn>
                                        <p:tgtEl>
                                          <p:spTgt spid="2143"/>
                                        </p:tgtEl>
                                        <p:attrNameLst>
                                          <p:attrName>style.visibility</p:attrName>
                                        </p:attrNameLst>
                                      </p:cBhvr>
                                      <p:to>
                                        <p:strVal val="visible"/>
                                      </p:to>
                                    </p:set>
                                    <p:anim calcmode="lin" valueType="num">
                                      <p:cBhvr>
                                        <p:cTn id="15" dur="500" fill="hold"/>
                                        <p:tgtEl>
                                          <p:spTgt spid="2143"/>
                                        </p:tgtEl>
                                        <p:attrNameLst>
                                          <p:attrName>ppt_x</p:attrName>
                                        </p:attrNameLst>
                                      </p:cBhvr>
                                      <p:tavLst>
                                        <p:tav tm="0">
                                          <p:val>
                                            <p:strVal val="1+#ppt_w/2"/>
                                          </p:val>
                                        </p:tav>
                                        <p:tav tm="100000">
                                          <p:val>
                                            <p:strVal val="#ppt_x"/>
                                          </p:val>
                                        </p:tav>
                                      </p:tavLst>
                                    </p:anim>
                                    <p:anim calcmode="lin" valueType="num">
                                      <p:cBhvr>
                                        <p:cTn id="16" dur="500" fill="hold"/>
                                        <p:tgtEl>
                                          <p:spTgt spid="214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nodeType="clickEffect">
                                  <p:stCondLst>
                                    <p:cond delay="0"/>
                                  </p:stCondLst>
                                  <p:childTnLst>
                                    <p:set>
                                      <p:cBhvr>
                                        <p:cTn id="20" dur="1" fill="hold">
                                          <p:stCondLst>
                                            <p:cond delay="0"/>
                                          </p:stCondLst>
                                        </p:cTn>
                                        <p:tgtEl>
                                          <p:spTgt spid="2144"/>
                                        </p:tgtEl>
                                        <p:attrNameLst>
                                          <p:attrName>style.visibility</p:attrName>
                                        </p:attrNameLst>
                                      </p:cBhvr>
                                      <p:to>
                                        <p:strVal val="visible"/>
                                      </p:to>
                                    </p:set>
                                    <p:anim calcmode="lin" valueType="num">
                                      <p:cBhvr>
                                        <p:cTn id="21" dur="500" fill="hold"/>
                                        <p:tgtEl>
                                          <p:spTgt spid="2144"/>
                                        </p:tgtEl>
                                        <p:attrNameLst>
                                          <p:attrName>ppt_x</p:attrName>
                                        </p:attrNameLst>
                                      </p:cBhvr>
                                      <p:tavLst>
                                        <p:tav tm="0">
                                          <p:val>
                                            <p:strVal val="1+#ppt_w/2"/>
                                          </p:val>
                                        </p:tav>
                                        <p:tav tm="100000">
                                          <p:val>
                                            <p:strVal val="#ppt_x"/>
                                          </p:val>
                                        </p:tav>
                                      </p:tavLst>
                                    </p:anim>
                                    <p:anim calcmode="lin" valueType="num">
                                      <p:cBhvr>
                                        <p:cTn id="22" dur="500" fill="hold"/>
                                        <p:tgtEl>
                                          <p:spTgt spid="214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63" presetClass="path" presetSubtype="0" accel="50000" decel="50000" fill="hold" nodeType="clickEffect">
                                  <p:stCondLst>
                                    <p:cond delay="0"/>
                                  </p:stCondLst>
                                  <p:childTnLst>
                                    <p:animMotion origin="layout" path="M -0.021875 -0.003827 L 0.133472 -0.005308 " pathEditMode="relative" rAng="0" ptsTypes="">
                                      <p:cBhvr>
                                        <p:cTn id="26" dur="2000" fill="hold"/>
                                        <p:tgtEl>
                                          <p:spTgt spid="2144"/>
                                        </p:tgtEl>
                                        <p:attrNameLst>
                                          <p:attrName>ppt_x</p:attrName>
                                          <p:attrName>ppt_y</p:attrName>
                                        </p:attrNameLst>
                                      </p:cBhvr>
                                      <p:rCtr x="0" y="0"/>
                                    </p:animMotion>
                                  </p:childTnLst>
                                  <p:subTnLst>
                                    <p:audio>
                                      <p:cMediaNode>
                                        <p:cTn display="0" masterRel="sameClick">
                                          <p:stCondLst>
                                            <p:cond evt="begin" delay="0">
                                              <p:tn val="25"/>
                                            </p:cond>
                                          </p:stCondLst>
                                          <p:endCondLst>
                                            <p:cond evt="onStopAudio" delay="0">
                                              <p:tgtEl>
                                                <p:sldTgt/>
                                              </p:tgtEl>
                                            </p:cond>
                                          </p:endCondLst>
                                        </p:cTn>
                                        <p:tgtEl>
                                          <p:sndTgt r:embed="rId6" name="cashreg.wav"/>
                                        </p:tgtEl>
                                      </p:cMediaNode>
                                    </p:audio>
                                  </p:subTnLst>
                                </p:cTn>
                              </p:par>
                              <p:par>
                                <p:cTn id="27" presetID="2" presetClass="entr" presetSubtype="6" fill="hold" nodeType="withEffect">
                                  <p:stCondLst>
                                    <p:cond delay="0"/>
                                  </p:stCondLst>
                                  <p:childTnLst>
                                    <p:set>
                                      <p:cBhvr>
                                        <p:cTn id="28" dur="1" fill="hold">
                                          <p:stCondLst>
                                            <p:cond delay="0"/>
                                          </p:stCondLst>
                                        </p:cTn>
                                        <p:tgtEl>
                                          <p:spTgt spid="2145"/>
                                        </p:tgtEl>
                                        <p:attrNameLst>
                                          <p:attrName>style.visibility</p:attrName>
                                        </p:attrNameLst>
                                      </p:cBhvr>
                                      <p:to>
                                        <p:strVal val="visible"/>
                                      </p:to>
                                    </p:set>
                                    <p:anim calcmode="lin" valueType="num">
                                      <p:cBhvr>
                                        <p:cTn id="29" dur="500" fill="hold"/>
                                        <p:tgtEl>
                                          <p:spTgt spid="2145"/>
                                        </p:tgtEl>
                                        <p:attrNameLst>
                                          <p:attrName>ppt_x</p:attrName>
                                        </p:attrNameLst>
                                      </p:cBhvr>
                                      <p:tavLst>
                                        <p:tav tm="0">
                                          <p:val>
                                            <p:strVal val="1+#ppt_w/2"/>
                                          </p:val>
                                        </p:tav>
                                        <p:tav tm="100000">
                                          <p:val>
                                            <p:strVal val="#ppt_x"/>
                                          </p:val>
                                        </p:tav>
                                      </p:tavLst>
                                    </p:anim>
                                    <p:anim calcmode="lin" valueType="num">
                                      <p:cBhvr>
                                        <p:cTn id="30" dur="500" fill="hold"/>
                                        <p:tgtEl>
                                          <p:spTgt spid="214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146"/>
                                        </p:tgtEl>
                                        <p:attrNameLst>
                                          <p:attrName>style.visibility</p:attrName>
                                        </p:attrNameLst>
                                      </p:cBhvr>
                                      <p:to>
                                        <p:strVal val="visible"/>
                                      </p:to>
                                    </p:set>
                                    <p:anim calcmode="lin" valueType="num">
                                      <p:cBhvr>
                                        <p:cTn id="35" dur="500" fill="hold"/>
                                        <p:tgtEl>
                                          <p:spTgt spid="2146"/>
                                        </p:tgtEl>
                                        <p:attrNameLst>
                                          <p:attrName>ppt_x</p:attrName>
                                        </p:attrNameLst>
                                      </p:cBhvr>
                                      <p:tavLst>
                                        <p:tav tm="0">
                                          <p:val>
                                            <p:strVal val="#ppt_x"/>
                                          </p:val>
                                        </p:tav>
                                        <p:tav tm="100000">
                                          <p:val>
                                            <p:strVal val="#ppt_x"/>
                                          </p:val>
                                        </p:tav>
                                      </p:tavLst>
                                    </p:anim>
                                    <p:anim calcmode="lin" valueType="num">
                                      <p:cBhvr>
                                        <p:cTn id="36" dur="500" fill="hold"/>
                                        <p:tgtEl>
                                          <p:spTgt spid="214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63" presetClass="path" presetSubtype="0" accel="50000" decel="50000" fill="hold" nodeType="clickEffect">
                                  <p:stCondLst>
                                    <p:cond delay="0"/>
                                  </p:stCondLst>
                                  <p:childTnLst>
                                    <p:animMotion origin="layout" path="M 4.44444E-6 4.07407E-6 L 0.08906 -0.00093 " pathEditMode="relative" rAng="0" ptsTypes="AA">
                                      <p:cBhvr>
                                        <p:cTn id="40" dur="2000" fill="hold"/>
                                        <p:tgtEl>
                                          <p:spTgt spid="2146"/>
                                        </p:tgtEl>
                                        <p:attrNameLst>
                                          <p:attrName>ppt_x</p:attrName>
                                          <p:attrName>ppt_y</p:attrName>
                                        </p:attrNameLst>
                                      </p:cBhvr>
                                      <p:rCtr x="4444" y="-62"/>
                                    </p:animMotion>
                                  </p:childTnLst>
                                  <p:subTnLst>
                                    <p:audio>
                                      <p:cMediaNode>
                                        <p:cTn display="0" masterRel="sameClick">
                                          <p:stCondLst>
                                            <p:cond evt="begin" delay="0">
                                              <p:tn val="39"/>
                                            </p:cond>
                                          </p:stCondLst>
                                          <p:endCondLst>
                                            <p:cond evt="onStopAudio" delay="0">
                                              <p:tgtEl>
                                                <p:sldTgt/>
                                              </p:tgtEl>
                                            </p:cond>
                                          </p:endCondLst>
                                        </p:cTn>
                                        <p:tgtEl>
                                          <p:sndTgt r:embed="rId5" name="TYPE.WAV"/>
                                        </p:tgtEl>
                                      </p:cMediaNode>
                                    </p:audio>
                                  </p:subTnLst>
                                </p:cTn>
                              </p:par>
                              <p:par>
                                <p:cTn id="41" presetID="2" presetClass="entr" presetSubtype="4" fill="hold" nodeType="withEffect">
                                  <p:stCondLst>
                                    <p:cond delay="0"/>
                                  </p:stCondLst>
                                  <p:childTnLst>
                                    <p:set>
                                      <p:cBhvr>
                                        <p:cTn id="42" dur="1" fill="hold">
                                          <p:stCondLst>
                                            <p:cond delay="0"/>
                                          </p:stCondLst>
                                        </p:cTn>
                                        <p:tgtEl>
                                          <p:spTgt spid="2147"/>
                                        </p:tgtEl>
                                        <p:attrNameLst>
                                          <p:attrName>style.visibility</p:attrName>
                                        </p:attrNameLst>
                                      </p:cBhvr>
                                      <p:to>
                                        <p:strVal val="visible"/>
                                      </p:to>
                                    </p:set>
                                    <p:anim calcmode="lin" valueType="num">
                                      <p:cBhvr>
                                        <p:cTn id="43" dur="500" fill="hold"/>
                                        <p:tgtEl>
                                          <p:spTgt spid="2147"/>
                                        </p:tgtEl>
                                        <p:attrNameLst>
                                          <p:attrName>ppt_x</p:attrName>
                                        </p:attrNameLst>
                                      </p:cBhvr>
                                      <p:tavLst>
                                        <p:tav tm="0">
                                          <p:val>
                                            <p:strVal val="#ppt_x"/>
                                          </p:val>
                                        </p:tav>
                                        <p:tav tm="100000">
                                          <p:val>
                                            <p:strVal val="#ppt_x"/>
                                          </p:val>
                                        </p:tav>
                                      </p:tavLst>
                                    </p:anim>
                                    <p:anim calcmode="lin" valueType="num">
                                      <p:cBhvr>
                                        <p:cTn id="44" dur="500" fill="hold"/>
                                        <p:tgtEl>
                                          <p:spTgt spid="214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2148"/>
                                        </p:tgtEl>
                                        <p:attrNameLst>
                                          <p:attrName>style.visibility</p:attrName>
                                        </p:attrNameLst>
                                      </p:cBhvr>
                                      <p:to>
                                        <p:strVal val="visible"/>
                                      </p:to>
                                    </p:set>
                                    <p:anim calcmode="lin" valueType="num">
                                      <p:cBhvr>
                                        <p:cTn id="49" dur="500" fill="hold"/>
                                        <p:tgtEl>
                                          <p:spTgt spid="2148"/>
                                        </p:tgtEl>
                                        <p:attrNameLst>
                                          <p:attrName>ppt_x</p:attrName>
                                        </p:attrNameLst>
                                      </p:cBhvr>
                                      <p:tavLst>
                                        <p:tav tm="0">
                                          <p:val>
                                            <p:strVal val="1+#ppt_w/2"/>
                                          </p:val>
                                        </p:tav>
                                        <p:tav tm="100000">
                                          <p:val>
                                            <p:strVal val="#ppt_x"/>
                                          </p:val>
                                        </p:tav>
                                      </p:tavLst>
                                    </p:anim>
                                    <p:anim calcmode="lin" valueType="num">
                                      <p:cBhvr>
                                        <p:cTn id="50" dur="500" fill="hold"/>
                                        <p:tgtEl>
                                          <p:spTgt spid="2148"/>
                                        </p:tgtEl>
                                        <p:attrNameLst>
                                          <p:attrName>ppt_y</p:attrName>
                                        </p:attrNameLst>
                                      </p:cBhvr>
                                      <p:tavLst>
                                        <p:tav tm="0">
                                          <p:val>
                                            <p:strVal val="#ppt_y"/>
                                          </p:val>
                                        </p:tav>
                                        <p:tav tm="100000">
                                          <p:val>
                                            <p:strVal val="#ppt_y"/>
                                          </p:val>
                                        </p:tav>
                                      </p:tavLst>
                                    </p:anim>
                                  </p:childTnLst>
                                </p:cTn>
                              </p:par>
                              <p:par>
                                <p:cTn id="51" presetID="2" presetClass="entr" presetSubtype="6" fill="hold" grpId="0" nodeType="withEffect">
                                  <p:stCondLst>
                                    <p:cond delay="0"/>
                                  </p:stCondLst>
                                  <p:childTnLst>
                                    <p:set>
                                      <p:cBhvr>
                                        <p:cTn id="52" dur="1" fill="hold">
                                          <p:stCondLst>
                                            <p:cond delay="0"/>
                                          </p:stCondLst>
                                        </p:cTn>
                                        <p:tgtEl>
                                          <p:spTgt spid="2149"/>
                                        </p:tgtEl>
                                        <p:attrNameLst>
                                          <p:attrName>style.visibility</p:attrName>
                                        </p:attrNameLst>
                                      </p:cBhvr>
                                      <p:to>
                                        <p:strVal val="visible"/>
                                      </p:to>
                                    </p:set>
                                    <p:anim calcmode="lin" valueType="num">
                                      <p:cBhvr>
                                        <p:cTn id="53" dur="500" fill="hold"/>
                                        <p:tgtEl>
                                          <p:spTgt spid="2149"/>
                                        </p:tgtEl>
                                        <p:attrNameLst>
                                          <p:attrName>ppt_x</p:attrName>
                                        </p:attrNameLst>
                                      </p:cBhvr>
                                      <p:tavLst>
                                        <p:tav tm="0">
                                          <p:val>
                                            <p:strVal val="1+#ppt_w/2"/>
                                          </p:val>
                                        </p:tav>
                                        <p:tav tm="100000">
                                          <p:val>
                                            <p:strVal val="#ppt_x"/>
                                          </p:val>
                                        </p:tav>
                                      </p:tavLst>
                                    </p:anim>
                                    <p:anim calcmode="lin" valueType="num">
                                      <p:cBhvr>
                                        <p:cTn id="54" dur="500" fill="hold"/>
                                        <p:tgtEl>
                                          <p:spTgt spid="214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150"/>
                                        </p:tgtEl>
                                        <p:attrNameLst>
                                          <p:attrName>style.visibility</p:attrName>
                                        </p:attrNameLst>
                                      </p:cBhvr>
                                      <p:to>
                                        <p:strVal val="visible"/>
                                      </p:to>
                                    </p:set>
                                    <p:anim calcmode="lin" valueType="num">
                                      <p:cBhvr>
                                        <p:cTn id="57" dur="500" fill="hold"/>
                                        <p:tgtEl>
                                          <p:spTgt spid="2150"/>
                                        </p:tgtEl>
                                        <p:attrNameLst>
                                          <p:attrName>ppt_x</p:attrName>
                                        </p:attrNameLst>
                                      </p:cBhvr>
                                      <p:tavLst>
                                        <p:tav tm="0">
                                          <p:val>
                                            <p:strVal val="#ppt_x"/>
                                          </p:val>
                                        </p:tav>
                                        <p:tav tm="100000">
                                          <p:val>
                                            <p:strVal val="#ppt_x"/>
                                          </p:val>
                                        </p:tav>
                                      </p:tavLst>
                                    </p:anim>
                                    <p:anim calcmode="lin" valueType="num">
                                      <p:cBhvr>
                                        <p:cTn id="58" dur="500" fill="hold"/>
                                        <p:tgtEl>
                                          <p:spTgt spid="2150"/>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2151"/>
                                        </p:tgtEl>
                                        <p:attrNameLst>
                                          <p:attrName>style.visibility</p:attrName>
                                        </p:attrNameLst>
                                      </p:cBhvr>
                                      <p:to>
                                        <p:strVal val="visible"/>
                                      </p:to>
                                    </p:set>
                                    <p:anim calcmode="lin" valueType="num">
                                      <p:cBhvr>
                                        <p:cTn id="63" dur="500" fill="hold"/>
                                        <p:tgtEl>
                                          <p:spTgt spid="2151"/>
                                        </p:tgtEl>
                                        <p:attrNameLst>
                                          <p:attrName>ppt_x</p:attrName>
                                        </p:attrNameLst>
                                      </p:cBhvr>
                                      <p:tavLst>
                                        <p:tav tm="0">
                                          <p:val>
                                            <p:strVal val="1+#ppt_w/2"/>
                                          </p:val>
                                        </p:tav>
                                        <p:tav tm="100000">
                                          <p:val>
                                            <p:strVal val="#ppt_x"/>
                                          </p:val>
                                        </p:tav>
                                      </p:tavLst>
                                    </p:anim>
                                    <p:anim calcmode="lin" valueType="num">
                                      <p:cBhvr>
                                        <p:cTn id="64" dur="500" fill="hold"/>
                                        <p:tgtEl>
                                          <p:spTgt spid="2151"/>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63" presetClass="path" presetSubtype="0" accel="50000" decel="50000" fill="hold" nodeType="clickEffect">
                                  <p:stCondLst>
                                    <p:cond delay="0"/>
                                  </p:stCondLst>
                                  <p:childTnLst>
                                    <p:animMotion origin="layout" path="M -0.00608 -0.06574 L 0.14566 -0.06636 " pathEditMode="relative" rAng="0" ptsTypes="AA">
                                      <p:cBhvr>
                                        <p:cTn id="68" dur="2000" fill="hold"/>
                                        <p:tgtEl>
                                          <p:spTgt spid="2151"/>
                                        </p:tgtEl>
                                        <p:attrNameLst>
                                          <p:attrName>ppt_x</p:attrName>
                                          <p:attrName>ppt_y</p:attrName>
                                        </p:attrNameLst>
                                      </p:cBhvr>
                                      <p:rCtr x="7587" y="-31"/>
                                    </p:animMotion>
                                  </p:childTnLst>
                                  <p:subTnLst>
                                    <p:audio>
                                      <p:cMediaNode>
                                        <p:cTn display="0" masterRel="sameClick">
                                          <p:stCondLst>
                                            <p:cond evt="begin" delay="0">
                                              <p:tn val="67"/>
                                            </p:cond>
                                          </p:stCondLst>
                                          <p:endCondLst>
                                            <p:cond evt="onStopAudio" delay="0">
                                              <p:tgtEl>
                                                <p:sldTgt/>
                                              </p:tgtEl>
                                            </p:cond>
                                          </p:endCondLst>
                                        </p:cTn>
                                        <p:tgtEl>
                                          <p:sndTgt r:embed="rId5" name="TYPE.WAV"/>
                                        </p:tgtEl>
                                      </p:cMediaNode>
                                    </p:audio>
                                  </p:subTnLst>
                                </p:cTn>
                              </p:par>
                              <p:par>
                                <p:cTn id="69" presetID="2" presetClass="entr" presetSubtype="2" fill="hold" nodeType="withEffect">
                                  <p:stCondLst>
                                    <p:cond delay="0"/>
                                  </p:stCondLst>
                                  <p:childTnLst>
                                    <p:set>
                                      <p:cBhvr>
                                        <p:cTn id="70" dur="1" fill="hold">
                                          <p:stCondLst>
                                            <p:cond delay="0"/>
                                          </p:stCondLst>
                                        </p:cTn>
                                        <p:tgtEl>
                                          <p:spTgt spid="2152"/>
                                        </p:tgtEl>
                                        <p:attrNameLst>
                                          <p:attrName>style.visibility</p:attrName>
                                        </p:attrNameLst>
                                      </p:cBhvr>
                                      <p:to>
                                        <p:strVal val="visible"/>
                                      </p:to>
                                    </p:set>
                                    <p:anim calcmode="lin" valueType="num">
                                      <p:cBhvr>
                                        <p:cTn id="71" dur="500" fill="hold"/>
                                        <p:tgtEl>
                                          <p:spTgt spid="2152"/>
                                        </p:tgtEl>
                                        <p:attrNameLst>
                                          <p:attrName>ppt_x</p:attrName>
                                        </p:attrNameLst>
                                      </p:cBhvr>
                                      <p:tavLst>
                                        <p:tav tm="0">
                                          <p:val>
                                            <p:strVal val="1+#ppt_w/2"/>
                                          </p:val>
                                        </p:tav>
                                        <p:tav tm="100000">
                                          <p:val>
                                            <p:strVal val="#ppt_x"/>
                                          </p:val>
                                        </p:tav>
                                      </p:tavLst>
                                    </p:anim>
                                    <p:anim calcmode="lin" valueType="num">
                                      <p:cBhvr>
                                        <p:cTn id="72" dur="500" fill="hold"/>
                                        <p:tgtEl>
                                          <p:spTgt spid="2152"/>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0"/>
                                  </p:stCondLst>
                                  <p:childTnLst>
                                    <p:set>
                                      <p:cBhvr>
                                        <p:cTn id="74" dur="1" fill="hold">
                                          <p:stCondLst>
                                            <p:cond delay="0"/>
                                          </p:stCondLst>
                                        </p:cTn>
                                        <p:tgtEl>
                                          <p:spTgt spid="2153"/>
                                        </p:tgtEl>
                                        <p:attrNameLst>
                                          <p:attrName>style.visibility</p:attrName>
                                        </p:attrNameLst>
                                      </p:cBhvr>
                                      <p:to>
                                        <p:strVal val="visible"/>
                                      </p:to>
                                    </p:set>
                                    <p:anim calcmode="lin" valueType="num">
                                      <p:cBhvr>
                                        <p:cTn id="75" dur="500" fill="hold"/>
                                        <p:tgtEl>
                                          <p:spTgt spid="2153"/>
                                        </p:tgtEl>
                                        <p:attrNameLst>
                                          <p:attrName>ppt_x</p:attrName>
                                        </p:attrNameLst>
                                      </p:cBhvr>
                                      <p:tavLst>
                                        <p:tav tm="0">
                                          <p:val>
                                            <p:strVal val="1+#ppt_w/2"/>
                                          </p:val>
                                        </p:tav>
                                        <p:tav tm="100000">
                                          <p:val>
                                            <p:strVal val="#ppt_x"/>
                                          </p:val>
                                        </p:tav>
                                      </p:tavLst>
                                    </p:anim>
                                    <p:anim calcmode="lin" valueType="num">
                                      <p:cBhvr>
                                        <p:cTn id="76" dur="500" fill="hold"/>
                                        <p:tgtEl>
                                          <p:spTgt spid="2153"/>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2154"/>
                                        </p:tgtEl>
                                        <p:attrNameLst>
                                          <p:attrName>style.visibility</p:attrName>
                                        </p:attrNameLst>
                                      </p:cBhvr>
                                      <p:to>
                                        <p:strVal val="visible"/>
                                      </p:to>
                                    </p:set>
                                    <p:anim calcmode="lin" valueType="num">
                                      <p:cBhvr>
                                        <p:cTn id="81" dur="500" fill="hold"/>
                                        <p:tgtEl>
                                          <p:spTgt spid="2154"/>
                                        </p:tgtEl>
                                        <p:attrNameLst>
                                          <p:attrName>ppt_x</p:attrName>
                                        </p:attrNameLst>
                                      </p:cBhvr>
                                      <p:tavLst>
                                        <p:tav tm="0">
                                          <p:val>
                                            <p:strVal val="#ppt_x"/>
                                          </p:val>
                                        </p:tav>
                                        <p:tav tm="100000">
                                          <p:val>
                                            <p:strVal val="#ppt_x"/>
                                          </p:val>
                                        </p:tav>
                                      </p:tavLst>
                                    </p:anim>
                                    <p:anim calcmode="lin" valueType="num">
                                      <p:cBhvr>
                                        <p:cTn id="82" dur="500" fill="hold"/>
                                        <p:tgtEl>
                                          <p:spTgt spid="2154"/>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63" presetClass="path" presetSubtype="0" accel="50000" decel="50000" fill="hold" nodeType="clickEffect">
                                  <p:stCondLst>
                                    <p:cond delay="0"/>
                                  </p:stCondLst>
                                  <p:childTnLst>
                                    <p:animMotion origin="layout" path="M 1.38889E-6 -9.87654E-7 L 0.13281 0.00463 " pathEditMode="relative" rAng="0" ptsTypes="AA">
                                      <p:cBhvr>
                                        <p:cTn id="86" dur="2000" fill="hold"/>
                                        <p:tgtEl>
                                          <p:spTgt spid="2154"/>
                                        </p:tgtEl>
                                        <p:attrNameLst>
                                          <p:attrName>ppt_x</p:attrName>
                                          <p:attrName>ppt_y</p:attrName>
                                        </p:attrNameLst>
                                      </p:cBhvr>
                                      <p:rCtr x="6632" y="216"/>
                                    </p:animMotion>
                                  </p:childTnLst>
                                  <p:subTnLst>
                                    <p:audio>
                                      <p:cMediaNode>
                                        <p:cTn display="0" masterRel="sameClick">
                                          <p:stCondLst>
                                            <p:cond evt="begin" delay="0">
                                              <p:tn val="85"/>
                                            </p:cond>
                                          </p:stCondLst>
                                          <p:endCondLst>
                                            <p:cond evt="onStopAudio" delay="0">
                                              <p:tgtEl>
                                                <p:sldTgt/>
                                              </p:tgtEl>
                                            </p:cond>
                                          </p:endCondLst>
                                        </p:cTn>
                                        <p:tgtEl>
                                          <p:sndTgt r:embed="rId5" name="TYPE.WAV"/>
                                        </p:tgtEl>
                                      </p:cMediaNode>
                                    </p:audio>
                                  </p:subTnLst>
                                </p:cTn>
                              </p:par>
                              <p:par>
                                <p:cTn id="87" presetID="2" presetClass="entr" presetSubtype="4" fill="hold" nodeType="withEffect">
                                  <p:stCondLst>
                                    <p:cond delay="0"/>
                                  </p:stCondLst>
                                  <p:childTnLst>
                                    <p:set>
                                      <p:cBhvr>
                                        <p:cTn id="88" dur="1" fill="hold">
                                          <p:stCondLst>
                                            <p:cond delay="0"/>
                                          </p:stCondLst>
                                        </p:cTn>
                                        <p:tgtEl>
                                          <p:spTgt spid="2155"/>
                                        </p:tgtEl>
                                        <p:attrNameLst>
                                          <p:attrName>style.visibility</p:attrName>
                                        </p:attrNameLst>
                                      </p:cBhvr>
                                      <p:to>
                                        <p:strVal val="visible"/>
                                      </p:to>
                                    </p:set>
                                    <p:anim calcmode="lin" valueType="num">
                                      <p:cBhvr>
                                        <p:cTn id="89" dur="500" fill="hold"/>
                                        <p:tgtEl>
                                          <p:spTgt spid="2155"/>
                                        </p:tgtEl>
                                        <p:attrNameLst>
                                          <p:attrName>ppt_x</p:attrName>
                                        </p:attrNameLst>
                                      </p:cBhvr>
                                      <p:tavLst>
                                        <p:tav tm="0">
                                          <p:val>
                                            <p:strVal val="#ppt_x"/>
                                          </p:val>
                                        </p:tav>
                                        <p:tav tm="100000">
                                          <p:val>
                                            <p:strVal val="#ppt_x"/>
                                          </p:val>
                                        </p:tav>
                                      </p:tavLst>
                                    </p:anim>
                                    <p:anim calcmode="lin" valueType="num">
                                      <p:cBhvr>
                                        <p:cTn id="90" dur="500" fill="hold"/>
                                        <p:tgtEl>
                                          <p:spTgt spid="2155"/>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156"/>
                                        </p:tgtEl>
                                        <p:attrNameLst>
                                          <p:attrName>style.visibility</p:attrName>
                                        </p:attrNameLst>
                                      </p:cBhvr>
                                      <p:to>
                                        <p:strVal val="visible"/>
                                      </p:to>
                                    </p:set>
                                    <p:anim calcmode="lin" valueType="num">
                                      <p:cBhvr>
                                        <p:cTn id="93" dur="500" fill="hold"/>
                                        <p:tgtEl>
                                          <p:spTgt spid="2156"/>
                                        </p:tgtEl>
                                        <p:attrNameLst>
                                          <p:attrName>ppt_x</p:attrName>
                                        </p:attrNameLst>
                                      </p:cBhvr>
                                      <p:tavLst>
                                        <p:tav tm="0">
                                          <p:val>
                                            <p:strVal val="#ppt_x"/>
                                          </p:val>
                                        </p:tav>
                                        <p:tav tm="100000">
                                          <p:val>
                                            <p:strVal val="#ppt_x"/>
                                          </p:val>
                                        </p:tav>
                                      </p:tavLst>
                                    </p:anim>
                                    <p:anim calcmode="lin" valueType="num">
                                      <p:cBhvr>
                                        <p:cTn id="94" dur="500" fill="hold"/>
                                        <p:tgtEl>
                                          <p:spTgt spid="21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8" grpId="0"/>
      <p:bldP spid="2149" grpId="0"/>
      <p:bldP spid="2150" grpId="0"/>
      <p:bldP spid="2153" grpId="0"/>
      <p:bldP spid="215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176" name="文本框 99"/>
          <p:cNvSpPr txBox="1">
            <a:spLocks noChangeArrowheads="1"/>
          </p:cNvSpPr>
          <p:nvPr/>
        </p:nvSpPr>
        <p:spPr bwMode="auto">
          <a:xfrm>
            <a:off x="1418431" y="563091"/>
            <a:ext cx="63071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rgbClr val="0000FF"/>
                </a:solidFill>
                <a:latin typeface="黑体" panose="02010609060101010101" pitchFamily="2" charset="-122"/>
                <a:ea typeface="黑体" panose="02010609060101010101" pitchFamily="2" charset="-122"/>
              </a:rPr>
              <a:t>观</a:t>
            </a:r>
            <a:r>
              <a:rPr lang="zh-CN" altLang="en-US" sz="2400" b="1" dirty="0">
                <a:solidFill>
                  <a:srgbClr val="0000FF"/>
                </a:solidFill>
                <a:latin typeface="黑体" panose="02010609060101010101" pitchFamily="2" charset="-122"/>
                <a:ea typeface="黑体" panose="02010609060101010101" pitchFamily="2" charset="-122"/>
              </a:rPr>
              <a:t>察思考：</a:t>
            </a:r>
            <a:r>
              <a:rPr lang="zh-CN" altLang="en-US" sz="2400" b="1" dirty="0">
                <a:latin typeface="楷体" panose="02010609060101010101" pitchFamily="49" charset="-122"/>
                <a:ea typeface="楷体" panose="02010609060101010101" pitchFamily="49" charset="-122"/>
              </a:rPr>
              <a:t>每组中的两个图形有什么特点？</a:t>
            </a:r>
            <a:endParaRPr lang="zh-CN" altLang="en-US" sz="2400" b="1" dirty="0">
              <a:latin typeface="楷体" panose="02010609060101010101" pitchFamily="49" charset="-122"/>
              <a:ea typeface="楷体" panose="02010609060101010101" pitchFamily="49" charset="-122"/>
            </a:endParaRPr>
          </a:p>
        </p:txBody>
      </p:sp>
      <p:sp>
        <p:nvSpPr>
          <p:cNvPr id="7177" name="Rectangle 5" descr="www.dearedu.com"/>
          <p:cNvSpPr>
            <a:spLocks noChangeArrowheads="1"/>
          </p:cNvSpPr>
          <p:nvPr/>
        </p:nvSpPr>
        <p:spPr bwMode="auto">
          <a:xfrm>
            <a:off x="1477963" y="1560513"/>
            <a:ext cx="839787" cy="806450"/>
          </a:xfrm>
          <a:prstGeom prst="rect">
            <a:avLst/>
          </a:prstGeom>
          <a:solidFill>
            <a:srgbClr val="FFFFFF"/>
          </a:solidFill>
          <a:ln w="9525">
            <a:solidFill>
              <a:srgbClr val="000000"/>
            </a:solidFill>
            <a:miter lim="800000"/>
          </a:ln>
        </p:spPr>
        <p:txBody>
          <a:bodyPr/>
          <a:lstStyle/>
          <a:p>
            <a:endParaRPr lang="zh-CN" altLang="en-US" sz="100"/>
          </a:p>
        </p:txBody>
      </p:sp>
      <p:sp>
        <p:nvSpPr>
          <p:cNvPr id="7178" name="Rectangle 6" descr="www.dearedu.com"/>
          <p:cNvSpPr>
            <a:spLocks noChangeArrowheads="1"/>
          </p:cNvSpPr>
          <p:nvPr/>
        </p:nvSpPr>
        <p:spPr bwMode="auto">
          <a:xfrm>
            <a:off x="2474913" y="1557338"/>
            <a:ext cx="839787" cy="806450"/>
          </a:xfrm>
          <a:prstGeom prst="rect">
            <a:avLst/>
          </a:prstGeom>
          <a:solidFill>
            <a:srgbClr val="FFFFFF"/>
          </a:solidFill>
          <a:ln w="9525">
            <a:solidFill>
              <a:srgbClr val="000000"/>
            </a:solidFill>
            <a:miter lim="800000"/>
          </a:ln>
        </p:spPr>
        <p:txBody>
          <a:bodyPr/>
          <a:lstStyle/>
          <a:p>
            <a:endParaRPr lang="zh-CN" altLang="en-US" sz="100"/>
          </a:p>
        </p:txBody>
      </p:sp>
      <p:sp>
        <p:nvSpPr>
          <p:cNvPr id="7179" name="Isosceles Triangle 7" descr="www.dearedu.com"/>
          <p:cNvSpPr>
            <a:spLocks noChangeArrowheads="1"/>
          </p:cNvSpPr>
          <p:nvPr/>
        </p:nvSpPr>
        <p:spPr bwMode="auto">
          <a:xfrm>
            <a:off x="3779838" y="1563688"/>
            <a:ext cx="671512" cy="808037"/>
          </a:xfrm>
          <a:prstGeom prst="triangle">
            <a:avLst>
              <a:gd name="adj" fmla="val 50000"/>
            </a:avLst>
          </a:prstGeom>
          <a:solidFill>
            <a:srgbClr val="FFFFFF"/>
          </a:solidFill>
          <a:ln w="9525">
            <a:solidFill>
              <a:srgbClr val="000000"/>
            </a:solidFill>
            <a:miter lim="800000"/>
          </a:ln>
        </p:spPr>
        <p:txBody>
          <a:bodyPr/>
          <a:lstStyle/>
          <a:p>
            <a:endParaRPr lang="zh-CN" altLang="en-US" sz="100"/>
          </a:p>
        </p:txBody>
      </p:sp>
      <p:sp>
        <p:nvSpPr>
          <p:cNvPr id="7180" name="Isosceles Triangle 8" descr="www.dearedu.com"/>
          <p:cNvSpPr>
            <a:spLocks noChangeArrowheads="1"/>
          </p:cNvSpPr>
          <p:nvPr/>
        </p:nvSpPr>
        <p:spPr bwMode="auto">
          <a:xfrm>
            <a:off x="4611688" y="1560513"/>
            <a:ext cx="673100" cy="808037"/>
          </a:xfrm>
          <a:prstGeom prst="triangle">
            <a:avLst>
              <a:gd name="adj" fmla="val 50000"/>
            </a:avLst>
          </a:prstGeom>
          <a:solidFill>
            <a:srgbClr val="FFFFFF"/>
          </a:solidFill>
          <a:ln w="9525">
            <a:solidFill>
              <a:srgbClr val="000000"/>
            </a:solidFill>
            <a:miter lim="800000"/>
          </a:ln>
        </p:spPr>
        <p:txBody>
          <a:bodyPr/>
          <a:lstStyle/>
          <a:p>
            <a:endParaRPr lang="zh-CN" altLang="en-US" sz="100"/>
          </a:p>
        </p:txBody>
      </p:sp>
      <p:sp>
        <p:nvSpPr>
          <p:cNvPr id="7181" name="Hexagon 9" descr="www.dearedu.com"/>
          <p:cNvSpPr>
            <a:spLocks noChangeArrowheads="1"/>
          </p:cNvSpPr>
          <p:nvPr/>
        </p:nvSpPr>
        <p:spPr bwMode="auto">
          <a:xfrm>
            <a:off x="5786438" y="1563688"/>
            <a:ext cx="839787" cy="804862"/>
          </a:xfrm>
          <a:prstGeom prst="hexagon">
            <a:avLst>
              <a:gd name="adj" fmla="val 30654"/>
              <a:gd name="vf" fmla="val 115470"/>
            </a:avLst>
          </a:prstGeom>
          <a:solidFill>
            <a:srgbClr val="FFFFFF"/>
          </a:solidFill>
          <a:ln w="9525">
            <a:solidFill>
              <a:srgbClr val="000000"/>
            </a:solidFill>
            <a:miter lim="800000"/>
          </a:ln>
        </p:spPr>
        <p:txBody>
          <a:bodyPr/>
          <a:lstStyle/>
          <a:p>
            <a:endParaRPr lang="zh-CN" altLang="en-US" sz="100"/>
          </a:p>
        </p:txBody>
      </p:sp>
      <p:sp>
        <p:nvSpPr>
          <p:cNvPr id="7182" name="Hexagon 10" descr="www.dearedu.com"/>
          <p:cNvSpPr>
            <a:spLocks noChangeArrowheads="1"/>
          </p:cNvSpPr>
          <p:nvPr/>
        </p:nvSpPr>
        <p:spPr bwMode="auto">
          <a:xfrm>
            <a:off x="6724650" y="1557338"/>
            <a:ext cx="839788" cy="808037"/>
          </a:xfrm>
          <a:prstGeom prst="hexagon">
            <a:avLst>
              <a:gd name="adj" fmla="val 30544"/>
              <a:gd name="vf" fmla="val 115470"/>
            </a:avLst>
          </a:prstGeom>
          <a:solidFill>
            <a:srgbClr val="FFFFFF"/>
          </a:solidFill>
          <a:ln w="9525">
            <a:solidFill>
              <a:srgbClr val="000000"/>
            </a:solidFill>
            <a:miter lim="800000"/>
          </a:ln>
        </p:spPr>
        <p:txBody>
          <a:bodyPr/>
          <a:lstStyle/>
          <a:p>
            <a:endParaRPr lang="zh-CN" altLang="en-US" sz="100"/>
          </a:p>
        </p:txBody>
      </p:sp>
      <p:sp>
        <p:nvSpPr>
          <p:cNvPr id="7183" name="文本框 1"/>
          <p:cNvSpPr txBox="1">
            <a:spLocks noChangeArrowheads="1"/>
          </p:cNvSpPr>
          <p:nvPr/>
        </p:nvSpPr>
        <p:spPr bwMode="auto">
          <a:xfrm>
            <a:off x="2198688" y="2497138"/>
            <a:ext cx="50593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69999"/>
                </a:solidFill>
                <a:latin typeface="黑体" panose="02010609060101010101" pitchFamily="2" charset="-122"/>
                <a:ea typeface="黑体" panose="02010609060101010101" pitchFamily="2" charset="-122"/>
              </a:rPr>
              <a:t>①                 ②                 ③</a:t>
            </a:r>
            <a:endParaRPr lang="zh-CN" altLang="en-US">
              <a:latin typeface="黑体" panose="02010609060101010101" pitchFamily="2" charset="-122"/>
              <a:ea typeface="黑体" panose="02010609060101010101" pitchFamily="2" charset="-122"/>
            </a:endParaRPr>
          </a:p>
        </p:txBody>
      </p:sp>
      <p:pic>
        <p:nvPicPr>
          <p:cNvPr id="7185" name="Picture 4" descr="0040"/>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584325" y="3081381"/>
            <a:ext cx="1730375"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6" name="Picture 5" descr="0040"/>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60700" y="3344906"/>
            <a:ext cx="1176338"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4"/>
          <p:cNvGrpSpPr/>
          <p:nvPr/>
        </p:nvGrpSpPr>
        <p:grpSpPr bwMode="auto">
          <a:xfrm>
            <a:off x="5173663" y="3460794"/>
            <a:ext cx="719137" cy="695325"/>
            <a:chOff x="1728" y="2928"/>
            <a:chExt cx="864" cy="864"/>
          </a:xfrm>
        </p:grpSpPr>
        <p:sp>
          <p:nvSpPr>
            <p:cNvPr id="91160" name="Rectangle 6"/>
            <p:cNvSpPr>
              <a:spLocks noChangeArrowheads="1"/>
            </p:cNvSpPr>
            <p:nvPr/>
          </p:nvSpPr>
          <p:spPr bwMode="auto">
            <a:xfrm>
              <a:off x="1728" y="2928"/>
              <a:ext cx="432" cy="432"/>
            </a:xfrm>
            <a:prstGeom prst="rect">
              <a:avLst/>
            </a:prstGeom>
            <a:solidFill>
              <a:srgbClr val="0099FF"/>
            </a:solidFill>
            <a:ln w="12700">
              <a:solidFill>
                <a:schemeClr val="tx1"/>
              </a:solidFill>
              <a:miter lim="800000"/>
            </a:ln>
          </p:spPr>
          <p:txBody>
            <a:bodyPr wrap="none" lIns="69056" tIns="34528" rIns="69056" bIns="34528" anchor="ctr"/>
            <a:lstStyle/>
            <a:p>
              <a:pPr algn="ctr"/>
              <a:endParaRPr lang="zh-CN" altLang="zh-CN" sz="3300">
                <a:solidFill>
                  <a:srgbClr val="010000"/>
                </a:solidFill>
                <a:latin typeface="Times New Roman" panose="02020603050405020304" pitchFamily="18" charset="0"/>
              </a:endParaRPr>
            </a:p>
          </p:txBody>
        </p:sp>
        <p:sp>
          <p:nvSpPr>
            <p:cNvPr id="91161" name="Rectangle 7"/>
            <p:cNvSpPr>
              <a:spLocks noChangeArrowheads="1"/>
            </p:cNvSpPr>
            <p:nvPr/>
          </p:nvSpPr>
          <p:spPr bwMode="auto">
            <a:xfrm>
              <a:off x="2160" y="2928"/>
              <a:ext cx="432" cy="432"/>
            </a:xfrm>
            <a:prstGeom prst="rect">
              <a:avLst/>
            </a:prstGeom>
            <a:solidFill>
              <a:srgbClr val="0099FF"/>
            </a:solidFill>
            <a:ln w="12700">
              <a:solidFill>
                <a:schemeClr val="tx1"/>
              </a:solidFill>
              <a:miter lim="800000"/>
            </a:ln>
          </p:spPr>
          <p:txBody>
            <a:bodyPr wrap="none" lIns="69056" tIns="34528" rIns="69056" bIns="34528" anchor="ctr"/>
            <a:lstStyle/>
            <a:p>
              <a:pPr algn="ctr"/>
              <a:endParaRPr lang="zh-CN" altLang="zh-CN" sz="3300">
                <a:solidFill>
                  <a:srgbClr val="010000"/>
                </a:solidFill>
                <a:latin typeface="Times New Roman" panose="02020603050405020304" pitchFamily="18" charset="0"/>
              </a:endParaRPr>
            </a:p>
          </p:txBody>
        </p:sp>
        <p:sp>
          <p:nvSpPr>
            <p:cNvPr id="91162" name="Rectangle 8"/>
            <p:cNvSpPr>
              <a:spLocks noChangeArrowheads="1"/>
            </p:cNvSpPr>
            <p:nvPr/>
          </p:nvSpPr>
          <p:spPr bwMode="auto">
            <a:xfrm>
              <a:off x="1728" y="3360"/>
              <a:ext cx="432" cy="432"/>
            </a:xfrm>
            <a:prstGeom prst="rect">
              <a:avLst/>
            </a:prstGeom>
            <a:solidFill>
              <a:srgbClr val="0099FF"/>
            </a:solidFill>
            <a:ln w="12700">
              <a:solidFill>
                <a:schemeClr val="tx1"/>
              </a:solidFill>
              <a:miter lim="800000"/>
            </a:ln>
          </p:spPr>
          <p:txBody>
            <a:bodyPr wrap="none" lIns="69056" tIns="34528" rIns="69056" bIns="34528" anchor="ctr"/>
            <a:lstStyle/>
            <a:p>
              <a:pPr algn="ctr"/>
              <a:endParaRPr lang="zh-CN" altLang="zh-CN" sz="3300">
                <a:solidFill>
                  <a:srgbClr val="010000"/>
                </a:solidFill>
                <a:latin typeface="Times New Roman" panose="02020603050405020304" pitchFamily="18" charset="0"/>
              </a:endParaRPr>
            </a:p>
          </p:txBody>
        </p:sp>
        <p:sp>
          <p:nvSpPr>
            <p:cNvPr id="91163" name="Rectangle 9"/>
            <p:cNvSpPr>
              <a:spLocks noChangeArrowheads="1"/>
            </p:cNvSpPr>
            <p:nvPr/>
          </p:nvSpPr>
          <p:spPr bwMode="auto">
            <a:xfrm>
              <a:off x="2160" y="3360"/>
              <a:ext cx="432" cy="432"/>
            </a:xfrm>
            <a:prstGeom prst="rect">
              <a:avLst/>
            </a:prstGeom>
            <a:solidFill>
              <a:srgbClr val="0099FF"/>
            </a:solidFill>
            <a:ln w="12700">
              <a:solidFill>
                <a:schemeClr val="tx1"/>
              </a:solidFill>
              <a:miter lim="800000"/>
            </a:ln>
          </p:spPr>
          <p:txBody>
            <a:bodyPr wrap="none" lIns="69056" tIns="34528" rIns="69056" bIns="34528" anchor="ctr"/>
            <a:lstStyle/>
            <a:p>
              <a:pPr algn="ctr"/>
              <a:endParaRPr lang="zh-CN" altLang="zh-CN" sz="3300">
                <a:solidFill>
                  <a:srgbClr val="010000"/>
                </a:solidFill>
                <a:latin typeface="Times New Roman" panose="02020603050405020304" pitchFamily="18" charset="0"/>
              </a:endParaRPr>
            </a:p>
          </p:txBody>
        </p:sp>
      </p:grpSp>
      <p:grpSp>
        <p:nvGrpSpPr>
          <p:cNvPr id="4" name="组合 1"/>
          <p:cNvGrpSpPr/>
          <p:nvPr/>
        </p:nvGrpSpPr>
        <p:grpSpPr bwMode="auto">
          <a:xfrm>
            <a:off x="6113463" y="3806869"/>
            <a:ext cx="1436687" cy="349250"/>
            <a:chOff x="9120" y="7560"/>
            <a:chExt cx="4320" cy="1080"/>
          </a:xfrm>
        </p:grpSpPr>
        <p:sp>
          <p:nvSpPr>
            <p:cNvPr id="91156" name="Rectangle 10"/>
            <p:cNvSpPr>
              <a:spLocks noChangeArrowheads="1"/>
            </p:cNvSpPr>
            <p:nvPr/>
          </p:nvSpPr>
          <p:spPr bwMode="auto">
            <a:xfrm>
              <a:off x="9120" y="7560"/>
              <a:ext cx="1080" cy="1080"/>
            </a:xfrm>
            <a:prstGeom prst="rect">
              <a:avLst/>
            </a:prstGeom>
            <a:solidFill>
              <a:srgbClr val="0099FF"/>
            </a:solidFill>
            <a:ln w="12700">
              <a:solidFill>
                <a:schemeClr val="tx1"/>
              </a:solidFill>
              <a:miter lim="800000"/>
            </a:ln>
          </p:spPr>
          <p:txBody>
            <a:bodyPr wrap="none" lIns="69056" tIns="34528" rIns="69056" bIns="34528" anchor="ctr"/>
            <a:lstStyle/>
            <a:p>
              <a:pPr algn="ctr"/>
              <a:endParaRPr lang="zh-CN" altLang="zh-CN" sz="3300">
                <a:solidFill>
                  <a:srgbClr val="010000"/>
                </a:solidFill>
                <a:latin typeface="Times New Roman" panose="02020603050405020304" pitchFamily="18" charset="0"/>
              </a:endParaRPr>
            </a:p>
          </p:txBody>
        </p:sp>
        <p:sp>
          <p:nvSpPr>
            <p:cNvPr id="91157" name="Rectangle 11"/>
            <p:cNvSpPr>
              <a:spLocks noChangeArrowheads="1"/>
            </p:cNvSpPr>
            <p:nvPr/>
          </p:nvSpPr>
          <p:spPr bwMode="auto">
            <a:xfrm>
              <a:off x="10200" y="7560"/>
              <a:ext cx="1080" cy="1080"/>
            </a:xfrm>
            <a:prstGeom prst="rect">
              <a:avLst/>
            </a:prstGeom>
            <a:solidFill>
              <a:srgbClr val="0099FF"/>
            </a:solidFill>
            <a:ln w="12700">
              <a:solidFill>
                <a:schemeClr val="tx1"/>
              </a:solidFill>
              <a:miter lim="800000"/>
            </a:ln>
          </p:spPr>
          <p:txBody>
            <a:bodyPr wrap="none" lIns="69056" tIns="34528" rIns="69056" bIns="34528" anchor="ctr"/>
            <a:lstStyle/>
            <a:p>
              <a:pPr algn="ctr"/>
              <a:endParaRPr lang="zh-CN" altLang="zh-CN" sz="3300">
                <a:solidFill>
                  <a:srgbClr val="010000"/>
                </a:solidFill>
                <a:latin typeface="Times New Roman" panose="02020603050405020304" pitchFamily="18" charset="0"/>
              </a:endParaRPr>
            </a:p>
          </p:txBody>
        </p:sp>
        <p:sp>
          <p:nvSpPr>
            <p:cNvPr id="91158" name="Rectangle 12"/>
            <p:cNvSpPr>
              <a:spLocks noChangeArrowheads="1"/>
            </p:cNvSpPr>
            <p:nvPr/>
          </p:nvSpPr>
          <p:spPr bwMode="auto">
            <a:xfrm>
              <a:off x="11280" y="7560"/>
              <a:ext cx="1080" cy="1080"/>
            </a:xfrm>
            <a:prstGeom prst="rect">
              <a:avLst/>
            </a:prstGeom>
            <a:solidFill>
              <a:srgbClr val="0099FF"/>
            </a:solidFill>
            <a:ln w="12700">
              <a:solidFill>
                <a:schemeClr val="tx1"/>
              </a:solidFill>
              <a:miter lim="800000"/>
            </a:ln>
          </p:spPr>
          <p:txBody>
            <a:bodyPr wrap="none" lIns="69056" tIns="34528" rIns="69056" bIns="34528" anchor="ctr"/>
            <a:lstStyle/>
            <a:p>
              <a:pPr algn="ctr"/>
              <a:endParaRPr lang="zh-CN" altLang="zh-CN" sz="3300">
                <a:solidFill>
                  <a:srgbClr val="010000"/>
                </a:solidFill>
                <a:latin typeface="Times New Roman" panose="02020603050405020304" pitchFamily="18" charset="0"/>
              </a:endParaRPr>
            </a:p>
          </p:txBody>
        </p:sp>
        <p:sp>
          <p:nvSpPr>
            <p:cNvPr id="91159" name="Rectangle 13"/>
            <p:cNvSpPr>
              <a:spLocks noChangeArrowheads="1"/>
            </p:cNvSpPr>
            <p:nvPr/>
          </p:nvSpPr>
          <p:spPr bwMode="auto">
            <a:xfrm>
              <a:off x="12360" y="7560"/>
              <a:ext cx="1080" cy="1080"/>
            </a:xfrm>
            <a:prstGeom prst="rect">
              <a:avLst/>
            </a:prstGeom>
            <a:solidFill>
              <a:srgbClr val="0099FF"/>
            </a:solidFill>
            <a:ln w="12700">
              <a:solidFill>
                <a:schemeClr val="tx1"/>
              </a:solidFill>
              <a:miter lim="800000"/>
            </a:ln>
          </p:spPr>
          <p:txBody>
            <a:bodyPr wrap="none" lIns="69056" tIns="34528" rIns="69056" bIns="34528" anchor="ctr"/>
            <a:lstStyle/>
            <a:p>
              <a:pPr algn="ctr"/>
              <a:endParaRPr lang="zh-CN" altLang="zh-CN" sz="3300">
                <a:solidFill>
                  <a:srgbClr val="010000"/>
                </a:solidFill>
                <a:latin typeface="Times New Roman" panose="02020603050405020304" pitchFamily="18" charset="0"/>
              </a:endParaRPr>
            </a:p>
          </p:txBody>
        </p:sp>
      </p:grpSp>
      <p:sp>
        <p:nvSpPr>
          <p:cNvPr id="7197" name="文本框 5"/>
          <p:cNvSpPr txBox="1">
            <a:spLocks noChangeArrowheads="1"/>
          </p:cNvSpPr>
          <p:nvPr/>
        </p:nvSpPr>
        <p:spPr bwMode="auto">
          <a:xfrm>
            <a:off x="2078038" y="4310106"/>
            <a:ext cx="5057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solidFill>
                  <a:srgbClr val="269999"/>
                </a:solidFill>
                <a:latin typeface="黑体" panose="02010609060101010101" pitchFamily="2" charset="-122"/>
                <a:ea typeface="黑体" panose="02010609060101010101" pitchFamily="2" charset="-122"/>
              </a:rPr>
              <a:t>      </a:t>
            </a:r>
            <a:r>
              <a:rPr lang="zh-CN" altLang="en-US" dirty="0">
                <a:solidFill>
                  <a:srgbClr val="269999"/>
                </a:solidFill>
                <a:latin typeface="黑体" panose="02010609060101010101" pitchFamily="2" charset="-122"/>
                <a:ea typeface="黑体" panose="02010609060101010101" pitchFamily="2" charset="-122"/>
              </a:rPr>
              <a:t>④                          </a:t>
            </a:r>
            <a:r>
              <a:rPr lang="en-US" altLang="zh-CN" dirty="0">
                <a:solidFill>
                  <a:srgbClr val="269999"/>
                </a:solidFill>
                <a:latin typeface="黑体" panose="02010609060101010101" pitchFamily="2" charset="-122"/>
                <a:ea typeface="黑体" panose="02010609060101010101" pitchFamily="2" charset="-122"/>
              </a:rPr>
              <a:t>⑤</a:t>
            </a:r>
            <a:r>
              <a:rPr lang="zh-CN" altLang="en-US" dirty="0">
                <a:solidFill>
                  <a:srgbClr val="269999"/>
                </a:solidFill>
                <a:latin typeface="黑体" panose="02010609060101010101" pitchFamily="2" charset="-122"/>
                <a:ea typeface="黑体" panose="02010609060101010101" pitchFamily="2" charset="-122"/>
              </a:rPr>
              <a:t>            </a:t>
            </a:r>
            <a:endParaRPr lang="zh-CN" altLang="en-US" dirty="0">
              <a:latin typeface="黑体" panose="02010609060101010101" pitchFamily="2" charset="-122"/>
              <a:ea typeface="黑体" panose="02010609060101010101" pitchFamily="2" charset="-122"/>
            </a:endParaRPr>
          </a:p>
        </p:txBody>
      </p:sp>
      <p:grpSp>
        <p:nvGrpSpPr>
          <p:cNvPr id="28" name="组合 2"/>
          <p:cNvGrpSpPr/>
          <p:nvPr/>
        </p:nvGrpSpPr>
        <p:grpSpPr bwMode="auto">
          <a:xfrm>
            <a:off x="5196" y="-38907"/>
            <a:ext cx="2006600" cy="477837"/>
            <a:chOff x="123" y="40"/>
            <a:chExt cx="3160" cy="752"/>
          </a:xfrm>
        </p:grpSpPr>
        <p:cxnSp>
          <p:nvCxnSpPr>
            <p:cNvPr id="29"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0"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31"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7176"/>
                                        </p:tgtEl>
                                        <p:attrNameLst>
                                          <p:attrName>style.visibility</p:attrName>
                                        </p:attrNameLst>
                                      </p:cBhvr>
                                      <p:to>
                                        <p:strVal val="visible"/>
                                      </p:to>
                                    </p:set>
                                    <p:animEffect transition="in" filter="blinds(horizontal)">
                                      <p:cBhvr>
                                        <p:cTn id="7" dur="500"/>
                                        <p:tgtEl>
                                          <p:spTgt spid="717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177"/>
                                        </p:tgtEl>
                                        <p:attrNameLst>
                                          <p:attrName>style.visibility</p:attrName>
                                        </p:attrNameLst>
                                      </p:cBhvr>
                                      <p:to>
                                        <p:strVal val="visible"/>
                                      </p:to>
                                    </p:set>
                                    <p:animEffect transition="in" filter="blinds(horizontal)">
                                      <p:cBhvr>
                                        <p:cTn id="10" dur="500"/>
                                        <p:tgtEl>
                                          <p:spTgt spid="717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178"/>
                                        </p:tgtEl>
                                        <p:attrNameLst>
                                          <p:attrName>style.visibility</p:attrName>
                                        </p:attrNameLst>
                                      </p:cBhvr>
                                      <p:to>
                                        <p:strVal val="visible"/>
                                      </p:to>
                                    </p:set>
                                    <p:animEffect transition="in" filter="blinds(horizontal)">
                                      <p:cBhvr>
                                        <p:cTn id="13" dur="500"/>
                                        <p:tgtEl>
                                          <p:spTgt spid="717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7179"/>
                                        </p:tgtEl>
                                        <p:attrNameLst>
                                          <p:attrName>style.visibility</p:attrName>
                                        </p:attrNameLst>
                                      </p:cBhvr>
                                      <p:to>
                                        <p:strVal val="visible"/>
                                      </p:to>
                                    </p:set>
                                    <p:animEffect transition="in" filter="blinds(horizontal)">
                                      <p:cBhvr>
                                        <p:cTn id="16" dur="500"/>
                                        <p:tgtEl>
                                          <p:spTgt spid="7179"/>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7180"/>
                                        </p:tgtEl>
                                        <p:attrNameLst>
                                          <p:attrName>style.visibility</p:attrName>
                                        </p:attrNameLst>
                                      </p:cBhvr>
                                      <p:to>
                                        <p:strVal val="visible"/>
                                      </p:to>
                                    </p:set>
                                    <p:animEffect transition="in" filter="blinds(horizontal)">
                                      <p:cBhvr>
                                        <p:cTn id="19" dur="500"/>
                                        <p:tgtEl>
                                          <p:spTgt spid="7180"/>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7181"/>
                                        </p:tgtEl>
                                        <p:attrNameLst>
                                          <p:attrName>style.visibility</p:attrName>
                                        </p:attrNameLst>
                                      </p:cBhvr>
                                      <p:to>
                                        <p:strVal val="visible"/>
                                      </p:to>
                                    </p:set>
                                    <p:animEffect transition="in" filter="blinds(horizontal)">
                                      <p:cBhvr>
                                        <p:cTn id="22" dur="500"/>
                                        <p:tgtEl>
                                          <p:spTgt spid="7181"/>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7182"/>
                                        </p:tgtEl>
                                        <p:attrNameLst>
                                          <p:attrName>style.visibility</p:attrName>
                                        </p:attrNameLst>
                                      </p:cBhvr>
                                      <p:to>
                                        <p:strVal val="visible"/>
                                      </p:to>
                                    </p:set>
                                    <p:animEffect transition="in" filter="blinds(horizontal)">
                                      <p:cBhvr>
                                        <p:cTn id="25" dur="500"/>
                                        <p:tgtEl>
                                          <p:spTgt spid="7182"/>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7183"/>
                                        </p:tgtEl>
                                        <p:attrNameLst>
                                          <p:attrName>style.visibility</p:attrName>
                                        </p:attrNameLst>
                                      </p:cBhvr>
                                      <p:to>
                                        <p:strVal val="visible"/>
                                      </p:to>
                                    </p:set>
                                    <p:animEffect transition="in" filter="blinds(horizontal)">
                                      <p:cBhvr>
                                        <p:cTn id="28" dur="500"/>
                                        <p:tgtEl>
                                          <p:spTgt spid="7183"/>
                                        </p:tgtEl>
                                      </p:cBhvr>
                                    </p:animEffect>
                                  </p:childTnLst>
                                </p:cTn>
                              </p:par>
                              <p:par>
                                <p:cTn id="29" presetID="12" presetClass="entr" presetSubtype="4" fill="hold" nodeType="withEffect">
                                  <p:stCondLst>
                                    <p:cond delay="0"/>
                                  </p:stCondLst>
                                  <p:childTnLst>
                                    <p:set>
                                      <p:cBhvr>
                                        <p:cTn id="30" dur="1" fill="hold">
                                          <p:stCondLst>
                                            <p:cond delay="0"/>
                                          </p:stCondLst>
                                        </p:cTn>
                                        <p:tgtEl>
                                          <p:spTgt spid="7185"/>
                                        </p:tgtEl>
                                        <p:attrNameLst>
                                          <p:attrName>style.visibility</p:attrName>
                                        </p:attrNameLst>
                                      </p:cBhvr>
                                      <p:to>
                                        <p:strVal val="visible"/>
                                      </p:to>
                                    </p:set>
                                    <p:anim calcmode="lin" valueType="num">
                                      <p:cBhvr>
                                        <p:cTn id="31" dur="500"/>
                                        <p:tgtEl>
                                          <p:spTgt spid="7185"/>
                                        </p:tgtEl>
                                        <p:attrNameLst>
                                          <p:attrName>ppt_y</p:attrName>
                                        </p:attrNameLst>
                                      </p:cBhvr>
                                      <p:tavLst>
                                        <p:tav tm="0">
                                          <p:val>
                                            <p:strVal val="#ppt_y+#ppt_h*1.125000"/>
                                          </p:val>
                                        </p:tav>
                                        <p:tav tm="100000">
                                          <p:val>
                                            <p:strVal val="#ppt_y"/>
                                          </p:val>
                                        </p:tav>
                                      </p:tavLst>
                                    </p:anim>
                                    <p:animEffect transition="in" filter="wipe(up)">
                                      <p:cBhvr>
                                        <p:cTn id="32" dur="500"/>
                                        <p:tgtEl>
                                          <p:spTgt spid="7185"/>
                                        </p:tgtEl>
                                      </p:cBhvr>
                                    </p:animEffect>
                                  </p:childTnLst>
                                </p:cTn>
                              </p:par>
                              <p:par>
                                <p:cTn id="33" presetID="12" presetClass="entr" presetSubtype="4" fill="hold" nodeType="withEffect">
                                  <p:stCondLst>
                                    <p:cond delay="0"/>
                                  </p:stCondLst>
                                  <p:childTnLst>
                                    <p:set>
                                      <p:cBhvr>
                                        <p:cTn id="34" dur="1" fill="hold">
                                          <p:stCondLst>
                                            <p:cond delay="0"/>
                                          </p:stCondLst>
                                        </p:cTn>
                                        <p:tgtEl>
                                          <p:spTgt spid="7186"/>
                                        </p:tgtEl>
                                        <p:attrNameLst>
                                          <p:attrName>style.visibility</p:attrName>
                                        </p:attrNameLst>
                                      </p:cBhvr>
                                      <p:to>
                                        <p:strVal val="visible"/>
                                      </p:to>
                                    </p:set>
                                    <p:anim calcmode="lin" valueType="num">
                                      <p:cBhvr>
                                        <p:cTn id="35" dur="500"/>
                                        <p:tgtEl>
                                          <p:spTgt spid="7186"/>
                                        </p:tgtEl>
                                        <p:attrNameLst>
                                          <p:attrName>ppt_y</p:attrName>
                                        </p:attrNameLst>
                                      </p:cBhvr>
                                      <p:tavLst>
                                        <p:tav tm="0">
                                          <p:val>
                                            <p:strVal val="#ppt_y+#ppt_h*1.125000"/>
                                          </p:val>
                                        </p:tav>
                                        <p:tav tm="100000">
                                          <p:val>
                                            <p:strVal val="#ppt_y"/>
                                          </p:val>
                                        </p:tav>
                                      </p:tavLst>
                                    </p:anim>
                                    <p:animEffect transition="in" filter="wipe(up)">
                                      <p:cBhvr>
                                        <p:cTn id="36" dur="500"/>
                                        <p:tgtEl>
                                          <p:spTgt spid="7186"/>
                                        </p:tgtEl>
                                      </p:cBhvr>
                                    </p:animEffect>
                                  </p:childTnLst>
                                </p:cTn>
                              </p:par>
                              <p:par>
                                <p:cTn id="37" presetID="12" presetClass="entr" presetSubtype="4"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p:cTn id="39" dur="500"/>
                                        <p:tgtEl>
                                          <p:spTgt spid="3"/>
                                        </p:tgtEl>
                                        <p:attrNameLst>
                                          <p:attrName>ppt_y</p:attrName>
                                        </p:attrNameLst>
                                      </p:cBhvr>
                                      <p:tavLst>
                                        <p:tav tm="0">
                                          <p:val>
                                            <p:strVal val="#ppt_y+#ppt_h*1.125000"/>
                                          </p:val>
                                        </p:tav>
                                        <p:tav tm="100000">
                                          <p:val>
                                            <p:strVal val="#ppt_y"/>
                                          </p:val>
                                        </p:tav>
                                      </p:tavLst>
                                    </p:anim>
                                    <p:animEffect transition="in" filter="wipe(up)">
                                      <p:cBhvr>
                                        <p:cTn id="40" dur="500"/>
                                        <p:tgtEl>
                                          <p:spTgt spid="3"/>
                                        </p:tgtEl>
                                      </p:cBhvr>
                                    </p:animEffect>
                                  </p:childTnLst>
                                </p:cTn>
                              </p:par>
                              <p:par>
                                <p:cTn id="41" presetID="12" presetClass="entr" presetSubtype="4"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500"/>
                                        <p:tgtEl>
                                          <p:spTgt spid="4"/>
                                        </p:tgtEl>
                                        <p:attrNameLst>
                                          <p:attrName>ppt_y</p:attrName>
                                        </p:attrNameLst>
                                      </p:cBhvr>
                                      <p:tavLst>
                                        <p:tav tm="0">
                                          <p:val>
                                            <p:strVal val="#ppt_y+#ppt_h*1.125000"/>
                                          </p:val>
                                        </p:tav>
                                        <p:tav tm="100000">
                                          <p:val>
                                            <p:strVal val="#ppt_y"/>
                                          </p:val>
                                        </p:tav>
                                      </p:tavLst>
                                    </p:anim>
                                    <p:animEffect transition="in" filter="wipe(up)">
                                      <p:cBhvr>
                                        <p:cTn id="44" dur="500"/>
                                        <p:tgtEl>
                                          <p:spTgt spid="4"/>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7197"/>
                                        </p:tgtEl>
                                        <p:attrNameLst>
                                          <p:attrName>style.visibility</p:attrName>
                                        </p:attrNameLst>
                                      </p:cBhvr>
                                      <p:to>
                                        <p:strVal val="visible"/>
                                      </p:to>
                                    </p:set>
                                    <p:anim calcmode="lin" valueType="num">
                                      <p:cBhvr>
                                        <p:cTn id="47" dur="500"/>
                                        <p:tgtEl>
                                          <p:spTgt spid="7197"/>
                                        </p:tgtEl>
                                        <p:attrNameLst>
                                          <p:attrName>ppt_y</p:attrName>
                                        </p:attrNameLst>
                                      </p:cBhvr>
                                      <p:tavLst>
                                        <p:tav tm="0">
                                          <p:val>
                                            <p:strVal val="#ppt_y+#ppt_h*1.125000"/>
                                          </p:val>
                                        </p:tav>
                                        <p:tav tm="100000">
                                          <p:val>
                                            <p:strVal val="#ppt_y"/>
                                          </p:val>
                                        </p:tav>
                                      </p:tavLst>
                                    </p:anim>
                                    <p:animEffect transition="in" filter="wipe(up)">
                                      <p:cBhvr>
                                        <p:cTn id="48" dur="500"/>
                                        <p:tgtEl>
                                          <p:spTgt spid="7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p:bldP spid="7177" grpId="0" bldLvl="0" animBg="1"/>
      <p:bldP spid="7178" grpId="0" bldLvl="0" animBg="1"/>
      <p:bldP spid="7179" grpId="0" bldLvl="0" animBg="1"/>
      <p:bldP spid="7180" grpId="0" bldLvl="0" animBg="1"/>
      <p:bldP spid="7181" grpId="0" bldLvl="0" animBg="1"/>
      <p:bldP spid="7182" grpId="0" bldLvl="0" animBg="1"/>
      <p:bldP spid="7183" grpId="0"/>
      <p:bldP spid="719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Box 11"/>
          <p:cNvSpPr txBox="1">
            <a:spLocks noChangeArrowheads="1"/>
          </p:cNvSpPr>
          <p:nvPr/>
        </p:nvSpPr>
        <p:spPr bwMode="auto">
          <a:xfrm>
            <a:off x="1512888" y="1379538"/>
            <a:ext cx="593883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u"/>
            </a:pPr>
            <a:r>
              <a:rPr lang="zh-CN" altLang="en-US" sz="2400" b="1" dirty="0">
                <a:solidFill>
                  <a:srgbClr val="0070C0"/>
                </a:solidFill>
                <a:ea typeface="黑体" panose="02010609060101010101" pitchFamily="2" charset="-122"/>
              </a:rPr>
              <a:t>全等图形定义：</a:t>
            </a:r>
            <a:endParaRPr lang="zh-CN" altLang="en-US" sz="2400" b="1" dirty="0">
              <a:solidFill>
                <a:srgbClr val="0070C0"/>
              </a:solidFill>
              <a:ea typeface="黑体" panose="02010609060101010101" pitchFamily="2" charset="-122"/>
            </a:endParaRPr>
          </a:p>
          <a:p>
            <a:pPr eaLnBrk="1" hangingPunct="1">
              <a:lnSpc>
                <a:spcPct val="150000"/>
              </a:lnSpc>
            </a:pPr>
            <a:r>
              <a:rPr lang="zh-CN" altLang="en-US" sz="2400" b="1" dirty="0">
                <a:solidFill>
                  <a:srgbClr val="0D0D0D"/>
                </a:solidFill>
                <a:latin typeface="宋体" panose="02010600030101010101" pitchFamily="2" charset="-122"/>
              </a:rPr>
              <a:t>能够</a:t>
            </a:r>
            <a:r>
              <a:rPr lang="zh-CN" altLang="en-US" sz="2400" b="1" dirty="0">
                <a:solidFill>
                  <a:srgbClr val="FF0000"/>
                </a:solidFill>
                <a:latin typeface="宋体" panose="02010600030101010101" pitchFamily="2" charset="-122"/>
              </a:rPr>
              <a:t>完全重合</a:t>
            </a:r>
            <a:r>
              <a:rPr lang="zh-CN" altLang="en-US" sz="2400" b="1" dirty="0">
                <a:solidFill>
                  <a:srgbClr val="0D0D0D"/>
                </a:solidFill>
                <a:latin typeface="宋体" panose="02010600030101010101" pitchFamily="2" charset="-122"/>
              </a:rPr>
              <a:t>的两个图形叫做</a:t>
            </a:r>
            <a:r>
              <a:rPr lang="zh-CN" altLang="en-US" sz="2400" b="1" dirty="0">
                <a:solidFill>
                  <a:srgbClr val="FF0000"/>
                </a:solidFill>
                <a:latin typeface="宋体" panose="02010600030101010101" pitchFamily="2" charset="-122"/>
              </a:rPr>
              <a:t>全等图形</a:t>
            </a:r>
            <a:r>
              <a:rPr lang="en-US" altLang="zh-CN" sz="2400" b="1" dirty="0">
                <a:solidFill>
                  <a:srgbClr val="FF0000"/>
                </a:solidFill>
                <a:latin typeface="宋体" panose="02010600030101010101" pitchFamily="2" charset="-122"/>
              </a:rPr>
              <a:t>.</a:t>
            </a:r>
            <a:endParaRPr lang="en-US" altLang="zh-CN" sz="2400" b="1" dirty="0">
              <a:solidFill>
                <a:srgbClr val="FF0000"/>
              </a:solidFill>
              <a:latin typeface="宋体" panose="02010600030101010101" pitchFamily="2" charset="-122"/>
            </a:endParaRPr>
          </a:p>
        </p:txBody>
      </p:sp>
      <p:sp>
        <p:nvSpPr>
          <p:cNvPr id="6" name="Text Box 11"/>
          <p:cNvSpPr txBox="1">
            <a:spLocks noChangeArrowheads="1"/>
          </p:cNvSpPr>
          <p:nvPr/>
        </p:nvSpPr>
        <p:spPr bwMode="auto">
          <a:xfrm>
            <a:off x="1512887" y="2436813"/>
            <a:ext cx="726199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buFont typeface="Wingdings" panose="05000000000000000000" pitchFamily="2" charset="2"/>
              <a:buChar char="u"/>
            </a:pPr>
            <a:r>
              <a:rPr lang="zh-CN" altLang="en-US" sz="2400" b="1" dirty="0">
                <a:solidFill>
                  <a:srgbClr val="0070C0"/>
                </a:solidFill>
                <a:ea typeface="黑体" panose="02010609060101010101" pitchFamily="2" charset="-122"/>
              </a:rPr>
              <a:t>全等形性质：</a:t>
            </a:r>
            <a:endParaRPr lang="zh-CN" altLang="en-US" sz="2400" b="1" dirty="0">
              <a:solidFill>
                <a:srgbClr val="0070C0"/>
              </a:solidFill>
              <a:ea typeface="黑体" panose="02010609060101010101" pitchFamily="2" charset="-122"/>
            </a:endParaRPr>
          </a:p>
          <a:p>
            <a:pPr eaLnBrk="1" hangingPunct="1">
              <a:lnSpc>
                <a:spcPct val="150000"/>
              </a:lnSpc>
            </a:pPr>
            <a:r>
              <a:rPr lang="zh-CN" altLang="en-US" sz="2400" b="1" dirty="0">
                <a:latin typeface="宋体" panose="02010600030101010101" pitchFamily="2" charset="-122"/>
                <a:sym typeface="宋体" panose="02010600030101010101" pitchFamily="2" charset="-122"/>
              </a:rPr>
              <a:t>如果两个图形</a:t>
            </a:r>
            <a:r>
              <a:rPr lang="zh-CN" altLang="en-US" sz="2400" b="1" dirty="0">
                <a:solidFill>
                  <a:srgbClr val="FF0000"/>
                </a:solidFill>
                <a:latin typeface="宋体" panose="02010600030101010101" pitchFamily="2" charset="-122"/>
                <a:sym typeface="宋体" panose="02010600030101010101" pitchFamily="2" charset="-122"/>
              </a:rPr>
              <a:t>全</a:t>
            </a:r>
            <a:r>
              <a:rPr lang="zh-CN" altLang="en-US" sz="2400" b="1" dirty="0" smtClean="0">
                <a:solidFill>
                  <a:srgbClr val="FF0000"/>
                </a:solidFill>
                <a:latin typeface="宋体" panose="02010600030101010101" pitchFamily="2" charset="-122"/>
                <a:sym typeface="宋体" panose="02010600030101010101" pitchFamily="2" charset="-122"/>
              </a:rPr>
              <a:t>等</a:t>
            </a:r>
            <a:r>
              <a:rPr lang="zh-CN" altLang="en-US" sz="2400" b="1" dirty="0" smtClean="0">
                <a:latin typeface="宋体" panose="02010600030101010101" pitchFamily="2" charset="-122"/>
                <a:sym typeface="宋体" panose="02010600030101010101" pitchFamily="2" charset="-122"/>
              </a:rPr>
              <a:t>，它</a:t>
            </a:r>
            <a:r>
              <a:rPr lang="zh-CN" altLang="en-US" sz="2400" b="1" dirty="0">
                <a:latin typeface="宋体" panose="02010600030101010101" pitchFamily="2" charset="-122"/>
                <a:sym typeface="宋体" panose="02010600030101010101" pitchFamily="2" charset="-122"/>
              </a:rPr>
              <a:t>们的</a:t>
            </a:r>
            <a:r>
              <a:rPr lang="zh-CN" altLang="en-US" sz="2400" b="1" dirty="0">
                <a:solidFill>
                  <a:srgbClr val="FF0000"/>
                </a:solidFill>
                <a:latin typeface="宋体" panose="02010600030101010101" pitchFamily="2" charset="-122"/>
                <a:sym typeface="宋体" panose="02010600030101010101" pitchFamily="2" charset="-122"/>
              </a:rPr>
              <a:t>形状和大小</a:t>
            </a:r>
            <a:r>
              <a:rPr lang="zh-CN" altLang="en-US" sz="2400" b="1" dirty="0">
                <a:latin typeface="宋体" panose="02010600030101010101" pitchFamily="2" charset="-122"/>
                <a:sym typeface="宋体" panose="02010600030101010101" pitchFamily="2" charset="-122"/>
              </a:rPr>
              <a:t>一定都</a:t>
            </a:r>
            <a:r>
              <a:rPr lang="zh-CN" altLang="en-US" sz="2400" b="1" dirty="0">
                <a:solidFill>
                  <a:srgbClr val="FF0000"/>
                </a:solidFill>
                <a:latin typeface="宋体" panose="02010600030101010101" pitchFamily="2" charset="-122"/>
                <a:sym typeface="宋体" panose="02010600030101010101" pitchFamily="2" charset="-122"/>
              </a:rPr>
              <a:t>相等</a:t>
            </a:r>
            <a:r>
              <a:rPr lang="en-US" altLang="zh-CN" sz="2400" b="1" dirty="0">
                <a:latin typeface="宋体" panose="02010600030101010101" pitchFamily="2" charset="-122"/>
                <a:sym typeface="宋体" panose="02010600030101010101" pitchFamily="2" charset="-122"/>
              </a:rPr>
              <a:t>.</a:t>
            </a:r>
            <a:endParaRPr lang="en-US" altLang="zh-CN" sz="2400" b="1" dirty="0">
              <a:solidFill>
                <a:srgbClr val="0D0D0D"/>
              </a:solidFill>
              <a:latin typeface="宋体" panose="02010600030101010101" pitchFamily="2" charset="-122"/>
            </a:endParaRPr>
          </a:p>
        </p:txBody>
      </p:sp>
      <p:grpSp>
        <p:nvGrpSpPr>
          <p:cNvPr id="9" name="组合 2"/>
          <p:cNvGrpSpPr/>
          <p:nvPr/>
        </p:nvGrpSpPr>
        <p:grpSpPr bwMode="auto">
          <a:xfrm>
            <a:off x="-3350" y="-55999"/>
            <a:ext cx="2006600" cy="477837"/>
            <a:chOff x="123" y="40"/>
            <a:chExt cx="3160" cy="752"/>
          </a:xfrm>
        </p:grpSpPr>
        <p:cxnSp>
          <p:nvCxnSpPr>
            <p:cNvPr id="10"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11"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12"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552450" y="547436"/>
            <a:ext cx="8286750" cy="3786494"/>
            <a:chOff x="552450" y="466725"/>
            <a:chExt cx="8286750" cy="4057650"/>
          </a:xfrm>
        </p:grpSpPr>
        <p:sp>
          <p:nvSpPr>
            <p:cNvPr id="14" name="剪去同侧角的矩形 13"/>
            <p:cNvSpPr/>
            <p:nvPr/>
          </p:nvSpPr>
          <p:spPr>
            <a:xfrm>
              <a:off x="552450" y="790575"/>
              <a:ext cx="8286750" cy="3733800"/>
            </a:xfrm>
            <a:prstGeom prst="snip2SameRect">
              <a:avLst/>
            </a:prstGeom>
            <a:grpFill/>
            <a:ln w="25400" cap="flat" cmpd="sng" algn="ctr">
              <a:solidFill>
                <a:srgbClr val="008080"/>
              </a:solid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nvGrpSpPr>
            <p:cNvPr id="15" name="组合 14"/>
            <p:cNvGrpSpPr/>
            <p:nvPr/>
          </p:nvGrpSpPr>
          <p:grpSpPr>
            <a:xfrm>
              <a:off x="3347864" y="466725"/>
              <a:ext cx="2440363" cy="647699"/>
              <a:chOff x="3131762" y="248416"/>
              <a:chExt cx="2440363" cy="647699"/>
            </a:xfrm>
          </p:grpSpPr>
          <p:sp>
            <p:nvSpPr>
              <p:cNvPr id="16" name="圆角矩形 15"/>
              <p:cNvSpPr/>
              <p:nvPr/>
            </p:nvSpPr>
            <p:spPr>
              <a:xfrm>
                <a:off x="3343275" y="334907"/>
                <a:ext cx="2228850" cy="474718"/>
              </a:xfrm>
              <a:prstGeom prst="roundRect">
                <a:avLst/>
              </a:prstGeom>
              <a:solidFill>
                <a:srgbClr val="BECE37">
                  <a:lumMod val="20000"/>
                  <a:lumOff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smtClean="0">
                    <a:ln>
                      <a:noFill/>
                    </a:ln>
                    <a:solidFill>
                      <a:prstClr val="black"/>
                    </a:solidFill>
                    <a:effectLst/>
                    <a:uLnTx/>
                    <a:uFillTx/>
                    <a:latin typeface="黑体" panose="02010609060101010101" pitchFamily="2" charset="-122"/>
                    <a:ea typeface="黑体" panose="02010609060101010101" pitchFamily="2" charset="-122"/>
                  </a:rPr>
                  <a:t>  归纳总结</a:t>
                </a:r>
                <a:endParaRPr kumimoji="0" lang="zh-CN" altLang="en-US" sz="2400" b="1" i="0" u="none" strike="noStrike" kern="0" cap="none" spc="0" normalizeH="0" baseline="0" noProof="0" dirty="0" smtClean="0">
                  <a:ln>
                    <a:noFill/>
                  </a:ln>
                  <a:solidFill>
                    <a:prstClr val="black"/>
                  </a:solidFill>
                  <a:effectLst/>
                  <a:uLnTx/>
                  <a:uFillTx/>
                  <a:latin typeface="黑体" panose="02010609060101010101" pitchFamily="2" charset="-122"/>
                  <a:ea typeface="黑体" panose="02010609060101010101" pitchFamily="2" charset="-122"/>
                </a:endParaRPr>
              </a:p>
            </p:txBody>
          </p:sp>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23860" t="22977" r="30278" b="33898"/>
              <a:stretch>
                <a:fillRect/>
              </a:stretch>
            </p:blipFill>
            <p:spPr>
              <a:xfrm>
                <a:off x="3131762" y="248416"/>
                <a:ext cx="687763" cy="647699"/>
              </a:xfrm>
              <a:prstGeom prst="roundRect">
                <a:avLst/>
              </a:prstGeom>
            </p:spPr>
          </p:pic>
        </p:gr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3186" name="文本框 9217"/>
          <p:cNvSpPr txBox="1">
            <a:spLocks noChangeArrowheads="1"/>
          </p:cNvSpPr>
          <p:nvPr/>
        </p:nvSpPr>
        <p:spPr bwMode="auto">
          <a:xfrm>
            <a:off x="958484" y="1050861"/>
            <a:ext cx="4199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dirty="0" smtClean="0">
                <a:latin typeface="+mn-lt"/>
                <a:ea typeface="楷体" panose="02010609060101010101" pitchFamily="49" charset="-122"/>
              </a:rPr>
              <a:t>下</a:t>
            </a:r>
            <a:r>
              <a:rPr lang="zh-CN" altLang="en-US" sz="2400" b="1" dirty="0">
                <a:latin typeface="+mn-lt"/>
                <a:ea typeface="楷体" panose="02010609060101010101" pitchFamily="49" charset="-122"/>
              </a:rPr>
              <a:t>面哪些图形是全等图形？</a:t>
            </a:r>
            <a:endParaRPr lang="zh-CN" altLang="en-US" sz="2400" b="1" dirty="0">
              <a:latin typeface="+mn-lt"/>
              <a:ea typeface="楷体" panose="02010609060101010101" pitchFamily="49" charset="-122"/>
            </a:endParaRPr>
          </a:p>
        </p:txBody>
      </p:sp>
      <p:grpSp>
        <p:nvGrpSpPr>
          <p:cNvPr id="3" name="组合 2"/>
          <p:cNvGrpSpPr/>
          <p:nvPr/>
        </p:nvGrpSpPr>
        <p:grpSpPr>
          <a:xfrm>
            <a:off x="414147" y="1834730"/>
            <a:ext cx="790273" cy="1341849"/>
            <a:chOff x="771495" y="1559362"/>
            <a:chExt cx="790273" cy="1341849"/>
          </a:xfrm>
        </p:grpSpPr>
        <p:sp>
          <p:nvSpPr>
            <p:cNvPr id="11268" name="五角星 9220"/>
            <p:cNvSpPr>
              <a:spLocks noChangeArrowheads="1"/>
            </p:cNvSpPr>
            <p:nvPr/>
          </p:nvSpPr>
          <p:spPr bwMode="auto">
            <a:xfrm>
              <a:off x="771495" y="1559362"/>
              <a:ext cx="720725" cy="685800"/>
            </a:xfrm>
            <a:custGeom>
              <a:avLst/>
              <a:gdLst>
                <a:gd name="T0" fmla="*/ 1 w 962025"/>
                <a:gd name="T1" fmla="*/ 261951 h 914400"/>
                <a:gd name="T2" fmla="*/ 275293 w 962025"/>
                <a:gd name="T3" fmla="*/ 261953 h 914400"/>
                <a:gd name="T4" fmla="*/ 360362 w 962025"/>
                <a:gd name="T5" fmla="*/ 0 h 914400"/>
                <a:gd name="T6" fmla="*/ 445431 w 962025"/>
                <a:gd name="T7" fmla="*/ 261953 h 914400"/>
                <a:gd name="T8" fmla="*/ 720724 w 962025"/>
                <a:gd name="T9" fmla="*/ 261951 h 914400"/>
                <a:gd name="T10" fmla="*/ 498006 w 962025"/>
                <a:gd name="T11" fmla="*/ 423845 h 914400"/>
                <a:gd name="T12" fmla="*/ 583078 w 962025"/>
                <a:gd name="T13" fmla="*/ 685798 h 914400"/>
                <a:gd name="T14" fmla="*/ 360362 w 962025"/>
                <a:gd name="T15" fmla="*/ 523901 h 914400"/>
                <a:gd name="T16" fmla="*/ 137647 w 962025"/>
                <a:gd name="T17" fmla="*/ 685798 h 914400"/>
                <a:gd name="T18" fmla="*/ 222718 w 962025"/>
                <a:gd name="T19" fmla="*/ 423845 h 9144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62025" h="914400">
                  <a:moveTo>
                    <a:pt x="1" y="349268"/>
                  </a:moveTo>
                  <a:lnTo>
                    <a:pt x="367462" y="349271"/>
                  </a:lnTo>
                  <a:lnTo>
                    <a:pt x="481012" y="0"/>
                  </a:lnTo>
                  <a:lnTo>
                    <a:pt x="594562" y="349271"/>
                  </a:lnTo>
                  <a:lnTo>
                    <a:pt x="962023" y="349268"/>
                  </a:lnTo>
                  <a:lnTo>
                    <a:pt x="664739" y="565127"/>
                  </a:lnTo>
                  <a:lnTo>
                    <a:pt x="778293" y="914397"/>
                  </a:lnTo>
                  <a:lnTo>
                    <a:pt x="481012" y="698534"/>
                  </a:lnTo>
                  <a:lnTo>
                    <a:pt x="183731" y="914397"/>
                  </a:lnTo>
                  <a:lnTo>
                    <a:pt x="297285" y="565127"/>
                  </a:lnTo>
                  <a:lnTo>
                    <a:pt x="1" y="349268"/>
                  </a:lnTo>
                  <a:close/>
                </a:path>
              </a:pathLst>
            </a:custGeom>
            <a:solidFill>
              <a:srgbClr val="FF0000"/>
            </a:solidFill>
            <a:ln w="9525">
              <a:solidFill>
                <a:schemeClr val="tx1"/>
              </a:solidFill>
              <a:miter lim="800000"/>
            </a:ln>
          </p:spPr>
          <p:txBody>
            <a:bodyPr/>
            <a:lstStyle/>
            <a:p>
              <a:endParaRPr lang="zh-CN" altLang="en-US" b="1">
                <a:latin typeface="+mn-lt"/>
              </a:endParaRPr>
            </a:p>
          </p:txBody>
        </p:sp>
        <p:sp>
          <p:nvSpPr>
            <p:cNvPr id="93196" name="文本框 9232"/>
            <p:cNvSpPr txBox="1">
              <a:spLocks noChangeArrowheads="1"/>
            </p:cNvSpPr>
            <p:nvPr/>
          </p:nvSpPr>
          <p:spPr bwMode="auto">
            <a:xfrm>
              <a:off x="785481" y="2578948"/>
              <a:ext cx="776287"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latin typeface="+mn-lt"/>
                </a:rPr>
                <a:t>（</a:t>
              </a:r>
              <a:r>
                <a:rPr lang="en-US" altLang="zh-CN" sz="1500" b="1" dirty="0">
                  <a:latin typeface="+mn-lt"/>
                </a:rPr>
                <a:t>1</a:t>
              </a:r>
              <a:r>
                <a:rPr lang="zh-CN" altLang="en-US" sz="1500" b="1" dirty="0">
                  <a:latin typeface="+mn-lt"/>
                </a:rPr>
                <a:t>）</a:t>
              </a:r>
              <a:endParaRPr lang="zh-CN" altLang="en-US" sz="1500" b="1" dirty="0">
                <a:latin typeface="+mn-lt"/>
              </a:endParaRPr>
            </a:p>
          </p:txBody>
        </p:sp>
      </p:grpSp>
      <p:grpSp>
        <p:nvGrpSpPr>
          <p:cNvPr id="4" name="组合 3"/>
          <p:cNvGrpSpPr/>
          <p:nvPr/>
        </p:nvGrpSpPr>
        <p:grpSpPr>
          <a:xfrm>
            <a:off x="1453217" y="1732816"/>
            <a:ext cx="702308" cy="1457198"/>
            <a:chOff x="2849563" y="1289050"/>
            <a:chExt cx="702308" cy="1457198"/>
          </a:xfrm>
        </p:grpSpPr>
        <p:sp>
          <p:nvSpPr>
            <p:cNvPr id="9223" name="矩形 9222"/>
            <p:cNvSpPr>
              <a:spLocks noChangeArrowheads="1"/>
            </p:cNvSpPr>
            <p:nvPr/>
          </p:nvSpPr>
          <p:spPr bwMode="auto">
            <a:xfrm rot="-5400000">
              <a:off x="2678906" y="1459707"/>
              <a:ext cx="1027113" cy="685800"/>
            </a:xfrm>
            <a:prstGeom prst="rect">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mn-lt"/>
              </a:endParaRPr>
            </a:p>
          </p:txBody>
        </p:sp>
        <p:sp>
          <p:nvSpPr>
            <p:cNvPr id="93197" name="文本框 9233"/>
            <p:cNvSpPr txBox="1">
              <a:spLocks noChangeArrowheads="1"/>
            </p:cNvSpPr>
            <p:nvPr/>
          </p:nvSpPr>
          <p:spPr bwMode="auto">
            <a:xfrm>
              <a:off x="2881946" y="2425573"/>
              <a:ext cx="66992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latin typeface="+mn-lt"/>
                </a:rPr>
                <a:t>（</a:t>
              </a:r>
              <a:r>
                <a:rPr lang="en-US" altLang="zh-CN" sz="1500" b="1" dirty="0">
                  <a:latin typeface="+mn-lt"/>
                </a:rPr>
                <a:t>2</a:t>
              </a:r>
              <a:r>
                <a:rPr lang="zh-CN" altLang="en-US" sz="1500" b="1" dirty="0">
                  <a:latin typeface="+mn-lt"/>
                </a:rPr>
                <a:t>）</a:t>
              </a:r>
              <a:endParaRPr lang="zh-CN" altLang="en-US" sz="1500" b="1" dirty="0">
                <a:latin typeface="+mn-lt"/>
              </a:endParaRPr>
            </a:p>
          </p:txBody>
        </p:sp>
      </p:grpSp>
      <p:grpSp>
        <p:nvGrpSpPr>
          <p:cNvPr id="5" name="组合 4"/>
          <p:cNvGrpSpPr/>
          <p:nvPr/>
        </p:nvGrpSpPr>
        <p:grpSpPr>
          <a:xfrm>
            <a:off x="2640044" y="1942366"/>
            <a:ext cx="714595" cy="1218578"/>
            <a:chOff x="4572000" y="1525588"/>
            <a:chExt cx="714595" cy="1218578"/>
          </a:xfrm>
        </p:grpSpPr>
        <p:sp>
          <p:nvSpPr>
            <p:cNvPr id="9220" name="波形 9219"/>
            <p:cNvSpPr>
              <a:spLocks noChangeArrowheads="1"/>
            </p:cNvSpPr>
            <p:nvPr/>
          </p:nvSpPr>
          <p:spPr bwMode="auto">
            <a:xfrm>
              <a:off x="4572000" y="1525588"/>
              <a:ext cx="685800" cy="685800"/>
            </a:xfrm>
            <a:prstGeom prst="wave">
              <a:avLst>
                <a:gd name="adj1" fmla="val 13005"/>
                <a:gd name="adj2" fmla="val 0"/>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mn-lt"/>
              </a:endParaRPr>
            </a:p>
          </p:txBody>
        </p:sp>
        <p:sp>
          <p:nvSpPr>
            <p:cNvPr id="93198" name="文本框 9234"/>
            <p:cNvSpPr txBox="1">
              <a:spLocks noChangeArrowheads="1"/>
            </p:cNvSpPr>
            <p:nvPr/>
          </p:nvSpPr>
          <p:spPr bwMode="auto">
            <a:xfrm>
              <a:off x="4616670" y="2421903"/>
              <a:ext cx="669925"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latin typeface="+mn-lt"/>
                </a:rPr>
                <a:t>（</a:t>
              </a:r>
              <a:r>
                <a:rPr lang="en-US" altLang="zh-CN" sz="1500" b="1" dirty="0">
                  <a:latin typeface="+mn-lt"/>
                </a:rPr>
                <a:t>3</a:t>
              </a:r>
              <a:r>
                <a:rPr lang="zh-CN" altLang="en-US" sz="1500" b="1" dirty="0">
                  <a:latin typeface="+mn-lt"/>
                </a:rPr>
                <a:t>）</a:t>
              </a:r>
              <a:endParaRPr lang="zh-CN" altLang="en-US" sz="1500" b="1" dirty="0">
                <a:latin typeface="+mn-lt"/>
              </a:endParaRPr>
            </a:p>
          </p:txBody>
        </p:sp>
      </p:grpSp>
      <p:grpSp>
        <p:nvGrpSpPr>
          <p:cNvPr id="7" name="组合 6"/>
          <p:cNvGrpSpPr/>
          <p:nvPr/>
        </p:nvGrpSpPr>
        <p:grpSpPr>
          <a:xfrm>
            <a:off x="3683633" y="1559156"/>
            <a:ext cx="1333500" cy="1611681"/>
            <a:chOff x="6294438" y="1525588"/>
            <a:chExt cx="1333500" cy="1611681"/>
          </a:xfrm>
        </p:grpSpPr>
        <p:grpSp>
          <p:nvGrpSpPr>
            <p:cNvPr id="2" name="组合 33"/>
            <p:cNvGrpSpPr/>
            <p:nvPr/>
          </p:nvGrpSpPr>
          <p:grpSpPr bwMode="auto">
            <a:xfrm>
              <a:off x="6294438" y="1525588"/>
              <a:ext cx="1333500" cy="1279525"/>
              <a:chOff x="6867525" y="2033588"/>
              <a:chExt cx="1778000" cy="1706562"/>
            </a:xfrm>
          </p:grpSpPr>
          <p:sp>
            <p:nvSpPr>
              <p:cNvPr id="93219" name="椭圆 9225"/>
              <p:cNvSpPr>
                <a:spLocks noChangeArrowheads="1"/>
              </p:cNvSpPr>
              <p:nvPr/>
            </p:nvSpPr>
            <p:spPr bwMode="auto">
              <a:xfrm>
                <a:off x="6867525" y="2033588"/>
                <a:ext cx="1778000" cy="1706562"/>
              </a:xfrm>
              <a:prstGeom prst="ellipse">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mn-lt"/>
                </a:endParaRPr>
              </a:p>
            </p:txBody>
          </p:sp>
          <p:sp>
            <p:nvSpPr>
              <p:cNvPr id="93220" name="椭圆 9227"/>
              <p:cNvSpPr>
                <a:spLocks noChangeArrowheads="1"/>
              </p:cNvSpPr>
              <p:nvPr/>
            </p:nvSpPr>
            <p:spPr bwMode="auto">
              <a:xfrm>
                <a:off x="7299325" y="2430463"/>
                <a:ext cx="914400" cy="914400"/>
              </a:xfrm>
              <a:prstGeom prst="ellipse">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mn-lt"/>
                </a:endParaRPr>
              </a:p>
            </p:txBody>
          </p:sp>
        </p:grpSp>
        <p:sp>
          <p:nvSpPr>
            <p:cNvPr id="93199" name="文本框 9235"/>
            <p:cNvSpPr txBox="1">
              <a:spLocks noChangeArrowheads="1"/>
            </p:cNvSpPr>
            <p:nvPr/>
          </p:nvSpPr>
          <p:spPr bwMode="auto">
            <a:xfrm>
              <a:off x="6646419" y="2815007"/>
              <a:ext cx="66992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latin typeface="+mn-lt"/>
                </a:rPr>
                <a:t>（</a:t>
              </a:r>
              <a:r>
                <a:rPr lang="en-US" altLang="zh-CN" sz="1500" b="1" dirty="0">
                  <a:latin typeface="+mn-lt"/>
                </a:rPr>
                <a:t>4</a:t>
              </a:r>
              <a:r>
                <a:rPr lang="zh-CN" altLang="en-US" sz="1500" b="1" dirty="0">
                  <a:latin typeface="+mn-lt"/>
                </a:rPr>
                <a:t>）</a:t>
              </a:r>
              <a:endParaRPr lang="zh-CN" altLang="en-US" sz="1500" b="1" dirty="0">
                <a:latin typeface="+mn-lt"/>
              </a:endParaRPr>
            </a:p>
          </p:txBody>
        </p:sp>
      </p:grpSp>
      <p:grpSp>
        <p:nvGrpSpPr>
          <p:cNvPr id="9" name="组合 8"/>
          <p:cNvGrpSpPr/>
          <p:nvPr/>
        </p:nvGrpSpPr>
        <p:grpSpPr>
          <a:xfrm>
            <a:off x="5488620" y="1887118"/>
            <a:ext cx="1566863" cy="1269279"/>
            <a:chOff x="1431925" y="2808288"/>
            <a:chExt cx="1566863" cy="1269279"/>
          </a:xfrm>
        </p:grpSpPr>
        <p:sp>
          <p:nvSpPr>
            <p:cNvPr id="9229" name="直角三角形 9228"/>
            <p:cNvSpPr>
              <a:spLocks noChangeArrowheads="1"/>
            </p:cNvSpPr>
            <p:nvPr/>
          </p:nvSpPr>
          <p:spPr bwMode="auto">
            <a:xfrm>
              <a:off x="1431925" y="2808288"/>
              <a:ext cx="1566863" cy="685800"/>
            </a:xfrm>
            <a:prstGeom prst="rtTriangle">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p>
              <a:endParaRPr lang="en-US" altLang="en-US" sz="100" b="1">
                <a:latin typeface="+mn-lt"/>
              </a:endParaRPr>
            </a:p>
          </p:txBody>
        </p:sp>
        <p:sp>
          <p:nvSpPr>
            <p:cNvPr id="93200" name="文本框 9236"/>
            <p:cNvSpPr txBox="1">
              <a:spLocks noChangeArrowheads="1"/>
            </p:cNvSpPr>
            <p:nvPr/>
          </p:nvSpPr>
          <p:spPr bwMode="auto">
            <a:xfrm>
              <a:off x="1835129" y="3755304"/>
              <a:ext cx="669925"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latin typeface="+mn-lt"/>
                </a:rPr>
                <a:t>（</a:t>
              </a:r>
              <a:r>
                <a:rPr lang="en-US" altLang="zh-CN" sz="1500" b="1" dirty="0">
                  <a:latin typeface="+mn-lt"/>
                </a:rPr>
                <a:t>5</a:t>
              </a:r>
              <a:r>
                <a:rPr lang="zh-CN" altLang="en-US" sz="1500" b="1" dirty="0">
                  <a:latin typeface="+mn-lt"/>
                </a:rPr>
                <a:t>）</a:t>
              </a:r>
              <a:endParaRPr lang="zh-CN" altLang="en-US" sz="1500" b="1" dirty="0">
                <a:latin typeface="+mn-lt"/>
              </a:endParaRPr>
            </a:p>
          </p:txBody>
        </p:sp>
      </p:grpSp>
      <p:grpSp>
        <p:nvGrpSpPr>
          <p:cNvPr id="16" name="组合 15"/>
          <p:cNvGrpSpPr/>
          <p:nvPr/>
        </p:nvGrpSpPr>
        <p:grpSpPr>
          <a:xfrm>
            <a:off x="7230126" y="1887118"/>
            <a:ext cx="1558925" cy="1312346"/>
            <a:chOff x="3087688" y="2706688"/>
            <a:chExt cx="1558925" cy="1312346"/>
          </a:xfrm>
        </p:grpSpPr>
        <p:sp>
          <p:nvSpPr>
            <p:cNvPr id="9231" name="任意多边形 9230"/>
            <p:cNvSpPr>
              <a:spLocks noChangeArrowheads="1"/>
            </p:cNvSpPr>
            <p:nvPr/>
          </p:nvSpPr>
          <p:spPr bwMode="auto">
            <a:xfrm rot="10800000">
              <a:off x="3087688" y="2706688"/>
              <a:ext cx="1558925" cy="793750"/>
            </a:xfrm>
            <a:custGeom>
              <a:avLst/>
              <a:gdLst>
                <a:gd name="T0" fmla="*/ 0 w 21600"/>
                <a:gd name="T1" fmla="*/ 0 h 21600"/>
                <a:gd name="T2" fmla="*/ 389731 w 21600"/>
                <a:gd name="T3" fmla="*/ 793750 h 21600"/>
                <a:gd name="T4" fmla="*/ 1169194 w 21600"/>
                <a:gd name="T5" fmla="*/ 793750 h 21600"/>
                <a:gd name="T6" fmla="*/ 1558925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5400" y="21600"/>
                  </a:lnTo>
                  <a:lnTo>
                    <a:pt x="16200" y="21600"/>
                  </a:lnTo>
                  <a:lnTo>
                    <a:pt x="21600" y="0"/>
                  </a:lnTo>
                  <a:lnTo>
                    <a:pt x="0" y="0"/>
                  </a:lnTo>
                  <a:close/>
                </a:path>
              </a:pathLst>
            </a:cu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sp>
          <p:nvSpPr>
            <p:cNvPr id="93201" name="文本框 9237"/>
            <p:cNvSpPr txBox="1">
              <a:spLocks noChangeArrowheads="1"/>
            </p:cNvSpPr>
            <p:nvPr/>
          </p:nvSpPr>
          <p:spPr bwMode="auto">
            <a:xfrm>
              <a:off x="3605596" y="3696772"/>
              <a:ext cx="66992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latin typeface="+mn-lt"/>
                </a:rPr>
                <a:t>（</a:t>
              </a:r>
              <a:r>
                <a:rPr lang="en-US" altLang="zh-CN" sz="1500" b="1" dirty="0">
                  <a:latin typeface="+mn-lt"/>
                </a:rPr>
                <a:t>6</a:t>
              </a:r>
              <a:r>
                <a:rPr lang="zh-CN" altLang="en-US" sz="1500" b="1" dirty="0">
                  <a:latin typeface="+mn-lt"/>
                </a:rPr>
                <a:t>）</a:t>
              </a:r>
              <a:endParaRPr lang="zh-CN" altLang="en-US" sz="1500" b="1" dirty="0">
                <a:latin typeface="+mn-lt"/>
              </a:endParaRPr>
            </a:p>
          </p:txBody>
        </p:sp>
      </p:grpSp>
      <p:grpSp>
        <p:nvGrpSpPr>
          <p:cNvPr id="13" name="组合 12"/>
          <p:cNvGrpSpPr/>
          <p:nvPr/>
        </p:nvGrpSpPr>
        <p:grpSpPr>
          <a:xfrm>
            <a:off x="402944" y="3444680"/>
            <a:ext cx="722312" cy="1379537"/>
            <a:chOff x="5145088" y="2560638"/>
            <a:chExt cx="722312" cy="1379537"/>
          </a:xfrm>
        </p:grpSpPr>
        <p:sp>
          <p:nvSpPr>
            <p:cNvPr id="93191" name="矩形 9223"/>
            <p:cNvSpPr>
              <a:spLocks noChangeArrowheads="1"/>
            </p:cNvSpPr>
            <p:nvPr/>
          </p:nvSpPr>
          <p:spPr bwMode="auto">
            <a:xfrm rot="-5400000">
              <a:off x="4975225" y="2730501"/>
              <a:ext cx="1025525" cy="685800"/>
            </a:xfrm>
            <a:prstGeom prst="rect">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mn-lt"/>
              </a:endParaRPr>
            </a:p>
          </p:txBody>
        </p:sp>
        <p:sp>
          <p:nvSpPr>
            <p:cNvPr id="93202" name="文本框 9238"/>
            <p:cNvSpPr txBox="1">
              <a:spLocks noChangeArrowheads="1"/>
            </p:cNvSpPr>
            <p:nvPr/>
          </p:nvSpPr>
          <p:spPr bwMode="auto">
            <a:xfrm>
              <a:off x="5208588" y="3617913"/>
              <a:ext cx="658812"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1500" b="1">
                  <a:latin typeface="+mn-lt"/>
                </a:rPr>
                <a:t>（</a:t>
              </a:r>
              <a:r>
                <a:rPr lang="en-US" altLang="zh-CN" sz="1500" b="1">
                  <a:latin typeface="+mn-lt"/>
                </a:rPr>
                <a:t>7</a:t>
              </a:r>
              <a:r>
                <a:rPr lang="zh-CN" altLang="en-US" sz="1500" b="1">
                  <a:latin typeface="+mn-lt"/>
                </a:rPr>
                <a:t>）</a:t>
              </a:r>
              <a:endParaRPr lang="zh-CN" altLang="en-US" sz="1500" b="1">
                <a:latin typeface="+mn-lt"/>
              </a:endParaRPr>
            </a:p>
          </p:txBody>
        </p:sp>
      </p:grpSp>
      <p:grpSp>
        <p:nvGrpSpPr>
          <p:cNvPr id="17" name="组合 16"/>
          <p:cNvGrpSpPr/>
          <p:nvPr/>
        </p:nvGrpSpPr>
        <p:grpSpPr>
          <a:xfrm>
            <a:off x="2623376" y="3444680"/>
            <a:ext cx="736712" cy="1395952"/>
            <a:chOff x="1404938" y="3905250"/>
            <a:chExt cx="736712" cy="1395952"/>
          </a:xfrm>
        </p:grpSpPr>
        <p:sp>
          <p:nvSpPr>
            <p:cNvPr id="93187" name="波形 9218"/>
            <p:cNvSpPr>
              <a:spLocks noChangeArrowheads="1"/>
            </p:cNvSpPr>
            <p:nvPr/>
          </p:nvSpPr>
          <p:spPr bwMode="auto">
            <a:xfrm>
              <a:off x="1404938" y="3905250"/>
              <a:ext cx="685800" cy="685800"/>
            </a:xfrm>
            <a:prstGeom prst="wave">
              <a:avLst>
                <a:gd name="adj1" fmla="val 13005"/>
                <a:gd name="adj2" fmla="val 0"/>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mn-lt"/>
              </a:endParaRPr>
            </a:p>
          </p:txBody>
        </p:sp>
        <p:sp>
          <p:nvSpPr>
            <p:cNvPr id="93204" name="文本框 9240"/>
            <p:cNvSpPr txBox="1">
              <a:spLocks noChangeArrowheads="1"/>
            </p:cNvSpPr>
            <p:nvPr/>
          </p:nvSpPr>
          <p:spPr bwMode="auto">
            <a:xfrm>
              <a:off x="1471725" y="4978940"/>
              <a:ext cx="66992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latin typeface="+mn-lt"/>
                </a:rPr>
                <a:t>（</a:t>
              </a:r>
              <a:r>
                <a:rPr lang="en-US" altLang="zh-CN" sz="1500" b="1" dirty="0">
                  <a:latin typeface="+mn-lt"/>
                </a:rPr>
                <a:t>9</a:t>
              </a:r>
              <a:r>
                <a:rPr lang="zh-CN" altLang="en-US" sz="1500" b="1" dirty="0">
                  <a:latin typeface="+mn-lt"/>
                </a:rPr>
                <a:t>）</a:t>
              </a:r>
              <a:endParaRPr lang="zh-CN" altLang="en-US" sz="1500" b="1" dirty="0">
                <a:latin typeface="+mn-lt"/>
              </a:endParaRPr>
            </a:p>
          </p:txBody>
        </p:sp>
      </p:grpSp>
      <p:grpSp>
        <p:nvGrpSpPr>
          <p:cNvPr id="12" name="组合 11"/>
          <p:cNvGrpSpPr/>
          <p:nvPr/>
        </p:nvGrpSpPr>
        <p:grpSpPr>
          <a:xfrm>
            <a:off x="7308689" y="3395798"/>
            <a:ext cx="1566863" cy="1381140"/>
            <a:chOff x="6238875" y="3871913"/>
            <a:chExt cx="1566863" cy="1381140"/>
          </a:xfrm>
        </p:grpSpPr>
        <p:sp>
          <p:nvSpPr>
            <p:cNvPr id="93194" name="直角三角形 9229"/>
            <p:cNvSpPr>
              <a:spLocks noChangeArrowheads="1"/>
            </p:cNvSpPr>
            <p:nvPr/>
          </p:nvSpPr>
          <p:spPr bwMode="auto">
            <a:xfrm>
              <a:off x="6238875" y="3871913"/>
              <a:ext cx="1566863" cy="685800"/>
            </a:xfrm>
            <a:prstGeom prst="rtTriangle">
              <a:avLst/>
            </a:prstGeom>
            <a:noFill/>
            <a:ln w="28575">
              <a:solidFill>
                <a:schemeClr val="tx1"/>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mn-lt"/>
              </a:endParaRPr>
            </a:p>
          </p:txBody>
        </p:sp>
        <p:sp>
          <p:nvSpPr>
            <p:cNvPr id="93207" name="文本框 9243"/>
            <p:cNvSpPr txBox="1">
              <a:spLocks noChangeArrowheads="1"/>
            </p:cNvSpPr>
            <p:nvPr/>
          </p:nvSpPr>
          <p:spPr bwMode="auto">
            <a:xfrm>
              <a:off x="6652446" y="4930790"/>
              <a:ext cx="776288"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latin typeface="+mn-lt"/>
                </a:rPr>
                <a:t>（</a:t>
              </a:r>
              <a:r>
                <a:rPr lang="en-US" altLang="zh-CN" sz="1500" b="1" dirty="0">
                  <a:latin typeface="+mn-lt"/>
                </a:rPr>
                <a:t>12</a:t>
              </a:r>
              <a:r>
                <a:rPr lang="zh-CN" altLang="en-US" sz="1500" b="1" dirty="0">
                  <a:latin typeface="+mn-lt"/>
                </a:rPr>
                <a:t>）</a:t>
              </a:r>
              <a:endParaRPr lang="zh-CN" altLang="en-US" sz="1500" b="1" dirty="0">
                <a:latin typeface="+mn-lt"/>
              </a:endParaRPr>
            </a:p>
          </p:txBody>
        </p:sp>
      </p:grpSp>
      <p:grpSp>
        <p:nvGrpSpPr>
          <p:cNvPr id="15" name="组合 14"/>
          <p:cNvGrpSpPr/>
          <p:nvPr/>
        </p:nvGrpSpPr>
        <p:grpSpPr>
          <a:xfrm>
            <a:off x="3692324" y="3457380"/>
            <a:ext cx="1558925" cy="1366837"/>
            <a:chOff x="2505075" y="3805238"/>
            <a:chExt cx="1558925" cy="1366837"/>
          </a:xfrm>
        </p:grpSpPr>
        <p:sp>
          <p:nvSpPr>
            <p:cNvPr id="93205" name="文本框 9241"/>
            <p:cNvSpPr txBox="1">
              <a:spLocks noChangeArrowheads="1"/>
            </p:cNvSpPr>
            <p:nvPr/>
          </p:nvSpPr>
          <p:spPr bwMode="auto">
            <a:xfrm>
              <a:off x="2848365" y="4849812"/>
              <a:ext cx="776288"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latin typeface="+mn-lt"/>
                </a:rPr>
                <a:t>（</a:t>
              </a:r>
              <a:r>
                <a:rPr lang="en-US" altLang="zh-CN" sz="1500" b="1" dirty="0">
                  <a:latin typeface="+mn-lt"/>
                </a:rPr>
                <a:t>10</a:t>
              </a:r>
              <a:r>
                <a:rPr lang="zh-CN" altLang="en-US" sz="1500" b="1" dirty="0">
                  <a:latin typeface="+mn-lt"/>
                </a:rPr>
                <a:t>）</a:t>
              </a:r>
              <a:endParaRPr lang="zh-CN" altLang="en-US" sz="1500" b="1" dirty="0">
                <a:latin typeface="+mn-lt"/>
              </a:endParaRPr>
            </a:p>
          </p:txBody>
        </p:sp>
        <p:sp>
          <p:nvSpPr>
            <p:cNvPr id="93208" name="任意多边形 9244"/>
            <p:cNvSpPr>
              <a:spLocks noChangeArrowheads="1"/>
            </p:cNvSpPr>
            <p:nvPr/>
          </p:nvSpPr>
          <p:spPr bwMode="auto">
            <a:xfrm rot="10800000">
              <a:off x="2505075" y="3805238"/>
              <a:ext cx="1558925" cy="793750"/>
            </a:xfrm>
            <a:custGeom>
              <a:avLst/>
              <a:gdLst>
                <a:gd name="T0" fmla="*/ 0 w 21600"/>
                <a:gd name="T1" fmla="*/ 0 h 21600"/>
                <a:gd name="T2" fmla="*/ 389731 w 21600"/>
                <a:gd name="T3" fmla="*/ 793750 h 21600"/>
                <a:gd name="T4" fmla="*/ 1169194 w 21600"/>
                <a:gd name="T5" fmla="*/ 793750 h 21600"/>
                <a:gd name="T6" fmla="*/ 1558925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5400" y="21600"/>
                  </a:lnTo>
                  <a:lnTo>
                    <a:pt x="16200" y="21600"/>
                  </a:lnTo>
                  <a:lnTo>
                    <a:pt x="21600" y="0"/>
                  </a:lnTo>
                  <a:lnTo>
                    <a:pt x="0" y="0"/>
                  </a:lnTo>
                  <a:close/>
                </a:path>
              </a:pathLst>
            </a:custGeom>
            <a:noFill/>
            <a:ln w="28575">
              <a:solidFill>
                <a:srgbClr val="FF0000"/>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b="1">
                <a:latin typeface="+mn-lt"/>
              </a:endParaRPr>
            </a:p>
          </p:txBody>
        </p:sp>
      </p:grpSp>
      <p:grpSp>
        <p:nvGrpSpPr>
          <p:cNvPr id="11" name="组合 10"/>
          <p:cNvGrpSpPr/>
          <p:nvPr/>
        </p:nvGrpSpPr>
        <p:grpSpPr>
          <a:xfrm>
            <a:off x="1525594" y="3655818"/>
            <a:ext cx="700360" cy="1184814"/>
            <a:chOff x="6577013" y="2830513"/>
            <a:chExt cx="700360" cy="1184814"/>
          </a:xfrm>
        </p:grpSpPr>
        <p:sp>
          <p:nvSpPr>
            <p:cNvPr id="93203" name="文本框 9239"/>
            <p:cNvSpPr txBox="1">
              <a:spLocks noChangeArrowheads="1"/>
            </p:cNvSpPr>
            <p:nvPr/>
          </p:nvSpPr>
          <p:spPr bwMode="auto">
            <a:xfrm>
              <a:off x="6607448" y="3693065"/>
              <a:ext cx="669925"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latin typeface="+mn-lt"/>
                </a:rPr>
                <a:t>（</a:t>
              </a:r>
              <a:r>
                <a:rPr lang="en-US" altLang="zh-CN" sz="1500" b="1" dirty="0">
                  <a:latin typeface="+mn-lt"/>
                </a:rPr>
                <a:t>8</a:t>
              </a:r>
              <a:r>
                <a:rPr lang="zh-CN" altLang="en-US" sz="1500" b="1" dirty="0">
                  <a:latin typeface="+mn-lt"/>
                </a:rPr>
                <a:t>）</a:t>
              </a:r>
              <a:endParaRPr lang="zh-CN" altLang="en-US" sz="1500" b="1" dirty="0">
                <a:latin typeface="+mn-lt"/>
              </a:endParaRPr>
            </a:p>
          </p:txBody>
        </p:sp>
        <p:sp>
          <p:nvSpPr>
            <p:cNvPr id="6" name="六角星 3"/>
            <p:cNvSpPr/>
            <p:nvPr/>
          </p:nvSpPr>
          <p:spPr>
            <a:xfrm>
              <a:off x="6577013" y="2830513"/>
              <a:ext cx="676275" cy="663575"/>
            </a:xfrm>
            <a:prstGeom prst="star6">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b="1" noProof="1"/>
            </a:p>
          </p:txBody>
        </p:sp>
      </p:grpSp>
      <p:sp>
        <p:nvSpPr>
          <p:cNvPr id="10" name="椭圆形标注 9"/>
          <p:cNvSpPr/>
          <p:nvPr/>
        </p:nvSpPr>
        <p:spPr>
          <a:xfrm>
            <a:off x="6106162" y="710466"/>
            <a:ext cx="2633663" cy="1022350"/>
          </a:xfrm>
          <a:prstGeom prst="wedgeEllipseCallout">
            <a:avLst>
              <a:gd name="adj1" fmla="val -97599"/>
              <a:gd name="adj2" fmla="val 14908"/>
            </a:avLst>
          </a:prstGeom>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algn="ctr">
              <a:defRPr/>
            </a:pPr>
            <a:r>
              <a:rPr lang="zh-CN" altLang="en-US" sz="2400" b="1" noProof="1">
                <a:solidFill>
                  <a:schemeClr val="bg1"/>
                </a:solidFill>
                <a:latin typeface="+mn-lt"/>
                <a:ea typeface="楷体" panose="02010609060101010101" pitchFamily="49" charset="-122"/>
              </a:rPr>
              <a:t>大小、形状完全相同</a:t>
            </a:r>
            <a:endParaRPr lang="zh-CN" altLang="en-US" sz="2400" b="1" noProof="1">
              <a:solidFill>
                <a:schemeClr val="bg1"/>
              </a:solidFill>
              <a:latin typeface="+mn-lt"/>
              <a:ea typeface="楷体" panose="02010609060101010101" pitchFamily="49" charset="-122"/>
            </a:endParaRPr>
          </a:p>
        </p:txBody>
      </p:sp>
      <p:grpSp>
        <p:nvGrpSpPr>
          <p:cNvPr id="14" name="组合 13"/>
          <p:cNvGrpSpPr/>
          <p:nvPr/>
        </p:nvGrpSpPr>
        <p:grpSpPr>
          <a:xfrm>
            <a:off x="5718812" y="3423964"/>
            <a:ext cx="815654" cy="1368504"/>
            <a:chOff x="4330700" y="3846513"/>
            <a:chExt cx="815654" cy="1368504"/>
          </a:xfrm>
        </p:grpSpPr>
        <p:sp>
          <p:nvSpPr>
            <p:cNvPr id="93206" name="文本框 9242"/>
            <p:cNvSpPr txBox="1">
              <a:spLocks noChangeArrowheads="1"/>
            </p:cNvSpPr>
            <p:nvPr/>
          </p:nvSpPr>
          <p:spPr bwMode="auto">
            <a:xfrm>
              <a:off x="4384354" y="4892755"/>
              <a:ext cx="7620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500" b="1" dirty="0">
                  <a:latin typeface="+mn-lt"/>
                </a:rPr>
                <a:t>（</a:t>
              </a:r>
              <a:r>
                <a:rPr lang="en-US" altLang="zh-CN" sz="1500" b="1" dirty="0">
                  <a:latin typeface="+mn-lt"/>
                </a:rPr>
                <a:t>11</a:t>
              </a:r>
              <a:r>
                <a:rPr lang="zh-CN" altLang="en-US" sz="1500" b="1" dirty="0">
                  <a:latin typeface="+mn-lt"/>
                </a:rPr>
                <a:t>）</a:t>
              </a:r>
              <a:endParaRPr lang="zh-CN" altLang="en-US" sz="1500" b="1" dirty="0">
                <a:latin typeface="+mn-lt"/>
              </a:endParaRPr>
            </a:p>
          </p:txBody>
        </p:sp>
        <p:grpSp>
          <p:nvGrpSpPr>
            <p:cNvPr id="93211" name="组合 34"/>
            <p:cNvGrpSpPr/>
            <p:nvPr/>
          </p:nvGrpSpPr>
          <p:grpSpPr bwMode="auto">
            <a:xfrm>
              <a:off x="4330700" y="3846513"/>
              <a:ext cx="774700" cy="808037"/>
              <a:chOff x="4140200" y="5300663"/>
              <a:chExt cx="1141413" cy="1077912"/>
            </a:xfrm>
          </p:grpSpPr>
          <p:sp>
            <p:nvSpPr>
              <p:cNvPr id="93217" name="椭圆 9224"/>
              <p:cNvSpPr>
                <a:spLocks noChangeArrowheads="1"/>
              </p:cNvSpPr>
              <p:nvPr/>
            </p:nvSpPr>
            <p:spPr bwMode="auto">
              <a:xfrm>
                <a:off x="4140200" y="5300663"/>
                <a:ext cx="1141413" cy="1077912"/>
              </a:xfrm>
              <a:prstGeom prst="ellipse">
                <a:avLst/>
              </a:prstGeom>
              <a:solidFill>
                <a:schemeClr val="accent1"/>
              </a:solidFill>
              <a:ln w="19050">
                <a:solidFill>
                  <a:schemeClr val="tx1"/>
                </a:solidFill>
                <a:round/>
              </a:ln>
            </p:spPr>
            <p:txBody>
              <a:bodyPr/>
              <a:lstStyle/>
              <a:p>
                <a:endParaRPr lang="zh-CN" altLang="en-US" sz="100" b="1">
                  <a:latin typeface="+mn-lt"/>
                </a:endParaRPr>
              </a:p>
            </p:txBody>
          </p:sp>
          <p:sp>
            <p:nvSpPr>
              <p:cNvPr id="93218" name="椭圆 9226"/>
              <p:cNvSpPr>
                <a:spLocks noChangeArrowheads="1"/>
              </p:cNvSpPr>
              <p:nvPr/>
            </p:nvSpPr>
            <p:spPr bwMode="auto">
              <a:xfrm>
                <a:off x="4437063" y="5589588"/>
                <a:ext cx="547687" cy="484187"/>
              </a:xfrm>
              <a:prstGeom prst="ellipse">
                <a:avLst/>
              </a:prstGeom>
              <a:noFill/>
              <a:ln w="19050">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sz="100" b="1">
                  <a:latin typeface="+mn-lt"/>
                </a:endParaRPr>
              </a:p>
            </p:txBody>
          </p:sp>
        </p:grpSp>
      </p:grpSp>
      <p:sp>
        <p:nvSpPr>
          <p:cNvPr id="8" name="矩形 5"/>
          <p:cNvSpPr/>
          <p:nvPr/>
        </p:nvSpPr>
        <p:spPr>
          <a:xfrm>
            <a:off x="3631939" y="511554"/>
            <a:ext cx="1333500" cy="390525"/>
          </a:xfrm>
          <a:prstGeom prst="rect">
            <a:avLst/>
          </a:prstGeom>
          <a:noFill/>
          <a:ln>
            <a:noFill/>
          </a:ln>
          <a:effectLst>
            <a:reflection blurRad="6350" stA="50000" endA="300" endPos="34000" dir="5400000" sy="-100000" algn="bl" rotWithShape="0"/>
          </a:effectLst>
        </p:spPr>
        <p:txBody>
          <a:bodyPr>
            <a:prstTxWarp prst="textPlain">
              <a:avLst/>
            </a:prstTxWarp>
            <a:spAutoFit/>
          </a:bodyPr>
          <a:lstStyle/>
          <a:p>
            <a:pPr algn="ctr">
              <a:defRPr/>
            </a:pPr>
            <a:r>
              <a:rPr lang="zh-CN" altLang="en-US" sz="2400" b="1" noProof="1">
                <a:ln w="25400">
                  <a:solidFill>
                    <a:srgbClr val="861E1D">
                      <a:alpha val="94000"/>
                    </a:srgbClr>
                  </a:solidFill>
                  <a:prstDash val="solid"/>
                </a:ln>
                <a:gradFill>
                  <a:gsLst>
                    <a:gs pos="0">
                      <a:srgbClr val="FFF9BB"/>
                    </a:gs>
                    <a:gs pos="64000">
                      <a:srgbClr val="FCE95F"/>
                    </a:gs>
                    <a:gs pos="100000">
                      <a:srgbClr val="F8AD1C"/>
                    </a:gs>
                  </a:gsLst>
                  <a:lin ang="5400000"/>
                </a:gradFill>
                <a:latin typeface="楷体" panose="02010609060101010101" pitchFamily="49" charset="-122"/>
                <a:ea typeface="楷体" panose="02010609060101010101" pitchFamily="49" charset="-122"/>
                <a:cs typeface="+mn-ea"/>
              </a:rPr>
              <a:t>找一找</a:t>
            </a:r>
            <a:endParaRPr lang="zh-CN" altLang="en-US" sz="2400" b="1" noProof="1">
              <a:ln w="25400">
                <a:solidFill>
                  <a:srgbClr val="861E1D">
                    <a:alpha val="94000"/>
                  </a:srgbClr>
                </a:solidFill>
                <a:prstDash val="solid"/>
              </a:ln>
              <a:gradFill>
                <a:gsLst>
                  <a:gs pos="0">
                    <a:srgbClr val="FFF9BB"/>
                  </a:gs>
                  <a:gs pos="64000">
                    <a:srgbClr val="FCE95F"/>
                  </a:gs>
                  <a:gs pos="100000">
                    <a:srgbClr val="F8AD1C"/>
                  </a:gs>
                </a:gsLst>
                <a:lin ang="5400000"/>
              </a:gradFill>
              <a:latin typeface="楷体" panose="02010609060101010101" pitchFamily="49" charset="-122"/>
              <a:ea typeface="楷体" panose="02010609060101010101" pitchFamily="49" charset="-122"/>
            </a:endParaRPr>
          </a:p>
        </p:txBody>
      </p:sp>
      <p:grpSp>
        <p:nvGrpSpPr>
          <p:cNvPr id="37" name="组合 2"/>
          <p:cNvGrpSpPr/>
          <p:nvPr/>
        </p:nvGrpSpPr>
        <p:grpSpPr bwMode="auto">
          <a:xfrm>
            <a:off x="-3350" y="-21815"/>
            <a:ext cx="2006600" cy="477837"/>
            <a:chOff x="123" y="40"/>
            <a:chExt cx="3160" cy="752"/>
          </a:xfrm>
        </p:grpSpPr>
        <p:cxnSp>
          <p:nvCxnSpPr>
            <p:cNvPr id="38"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9"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40"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4166"/>
          <p:cNvGrpSpPr/>
          <p:nvPr/>
        </p:nvGrpSpPr>
        <p:grpSpPr bwMode="auto">
          <a:xfrm>
            <a:off x="4908060" y="1010932"/>
            <a:ext cx="2376487" cy="1550826"/>
            <a:chOff x="0" y="-144"/>
            <a:chExt cx="1996" cy="1724"/>
          </a:xfrm>
        </p:grpSpPr>
        <p:grpSp>
          <p:nvGrpSpPr>
            <p:cNvPr id="94232" name="组合 4167"/>
            <p:cNvGrpSpPr/>
            <p:nvPr/>
          </p:nvGrpSpPr>
          <p:grpSpPr bwMode="auto">
            <a:xfrm>
              <a:off x="137" y="227"/>
              <a:ext cx="1496" cy="907"/>
              <a:chOff x="0" y="0"/>
              <a:chExt cx="1496" cy="907"/>
            </a:xfrm>
          </p:grpSpPr>
          <p:sp>
            <p:nvSpPr>
              <p:cNvPr id="94236" name="直接连接符 4168"/>
              <p:cNvSpPr>
                <a:spLocks noChangeShapeType="1"/>
              </p:cNvSpPr>
              <p:nvPr/>
            </p:nvSpPr>
            <p:spPr bwMode="auto">
              <a:xfrm flipH="1">
                <a:off x="0" y="0"/>
                <a:ext cx="907" cy="907"/>
              </a:xfrm>
              <a:prstGeom prst="line">
                <a:avLst/>
              </a:prstGeom>
              <a:noFill/>
              <a:ln w="28575">
                <a:solidFill>
                  <a:srgbClr val="0000FF"/>
                </a:solidFill>
                <a:rou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sp>
            <p:nvSpPr>
              <p:cNvPr id="94237" name="直接连接符 4169"/>
              <p:cNvSpPr>
                <a:spLocks noChangeShapeType="1"/>
              </p:cNvSpPr>
              <p:nvPr/>
            </p:nvSpPr>
            <p:spPr bwMode="auto">
              <a:xfrm>
                <a:off x="0" y="907"/>
                <a:ext cx="1496" cy="0"/>
              </a:xfrm>
              <a:prstGeom prst="line">
                <a:avLst/>
              </a:prstGeom>
              <a:noFill/>
              <a:ln w="28575">
                <a:solidFill>
                  <a:srgbClr val="FF00FF"/>
                </a:solidFill>
                <a:rou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sp>
            <p:nvSpPr>
              <p:cNvPr id="94238" name="直接连接符 4170"/>
              <p:cNvSpPr>
                <a:spLocks noChangeShapeType="1"/>
              </p:cNvSpPr>
              <p:nvPr/>
            </p:nvSpPr>
            <p:spPr bwMode="auto">
              <a:xfrm>
                <a:off x="907" y="0"/>
                <a:ext cx="589" cy="907"/>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grpSp>
        <p:sp>
          <p:nvSpPr>
            <p:cNvPr id="94233" name="文本框 4171"/>
            <p:cNvSpPr txBox="1">
              <a:spLocks noChangeArrowheads="1"/>
            </p:cNvSpPr>
            <p:nvPr/>
          </p:nvSpPr>
          <p:spPr bwMode="auto">
            <a:xfrm>
              <a:off x="0" y="1135"/>
              <a:ext cx="272"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i="1">
                  <a:latin typeface="+mn-lt"/>
                </a:rPr>
                <a:t>E</a:t>
              </a:r>
              <a:endParaRPr lang="en-US" altLang="zh-CN" sz="2000" b="1" i="1">
                <a:latin typeface="+mn-lt"/>
              </a:endParaRPr>
            </a:p>
          </p:txBody>
        </p:sp>
        <p:sp>
          <p:nvSpPr>
            <p:cNvPr id="94234" name="文本框 4172"/>
            <p:cNvSpPr txBox="1">
              <a:spLocks noChangeArrowheads="1"/>
            </p:cNvSpPr>
            <p:nvPr/>
          </p:nvSpPr>
          <p:spPr bwMode="auto">
            <a:xfrm>
              <a:off x="953" y="-144"/>
              <a:ext cx="272"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i="1" dirty="0">
                  <a:latin typeface="+mn-lt"/>
                </a:rPr>
                <a:t>D</a:t>
              </a:r>
              <a:endParaRPr lang="en-US" altLang="zh-CN" sz="2000" b="1" i="1" dirty="0">
                <a:latin typeface="+mn-lt"/>
              </a:endParaRPr>
            </a:p>
          </p:txBody>
        </p:sp>
        <p:sp>
          <p:nvSpPr>
            <p:cNvPr id="94235" name="文本框 4173"/>
            <p:cNvSpPr txBox="1">
              <a:spLocks noChangeArrowheads="1"/>
            </p:cNvSpPr>
            <p:nvPr/>
          </p:nvSpPr>
          <p:spPr bwMode="auto">
            <a:xfrm>
              <a:off x="1724" y="1087"/>
              <a:ext cx="272" cy="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i="1">
                  <a:latin typeface="+mn-lt"/>
                </a:rPr>
                <a:t>F</a:t>
              </a:r>
              <a:endParaRPr lang="en-US" altLang="zh-CN" sz="2000" b="1" i="1">
                <a:latin typeface="+mn-lt"/>
              </a:endParaRPr>
            </a:p>
          </p:txBody>
        </p:sp>
      </p:grpSp>
      <p:sp>
        <p:nvSpPr>
          <p:cNvPr id="94231" name="文本框 6151"/>
          <p:cNvSpPr txBox="1">
            <a:spLocks noChangeArrowheads="1"/>
          </p:cNvSpPr>
          <p:nvPr/>
        </p:nvSpPr>
        <p:spPr bwMode="auto">
          <a:xfrm>
            <a:off x="3777576" y="542374"/>
            <a:ext cx="35878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mn-lt"/>
                <a:ea typeface="黑体" panose="02010609060101010101" pitchFamily="2" charset="-122"/>
                <a:sym typeface="宋体" panose="02010600030101010101" pitchFamily="2" charset="-122"/>
              </a:rPr>
              <a:t>全等三角形的定义及性质</a:t>
            </a:r>
            <a:endParaRPr lang="zh-CN" altLang="en-US" sz="2400" b="1" dirty="0">
              <a:latin typeface="+mn-lt"/>
              <a:ea typeface="黑体" panose="02010609060101010101" pitchFamily="2" charset="-122"/>
              <a:sym typeface="宋体" panose="02010600030101010101" pitchFamily="2" charset="-122"/>
            </a:endParaRPr>
          </a:p>
        </p:txBody>
      </p:sp>
      <p:grpSp>
        <p:nvGrpSpPr>
          <p:cNvPr id="94212" name="组合 4158"/>
          <p:cNvGrpSpPr/>
          <p:nvPr/>
        </p:nvGrpSpPr>
        <p:grpSpPr bwMode="auto">
          <a:xfrm>
            <a:off x="1990235" y="1040857"/>
            <a:ext cx="2430462" cy="1522492"/>
            <a:chOff x="0" y="-99"/>
            <a:chExt cx="2041" cy="1673"/>
          </a:xfrm>
        </p:grpSpPr>
        <p:grpSp>
          <p:nvGrpSpPr>
            <p:cNvPr id="94223" name="组合 4159"/>
            <p:cNvGrpSpPr/>
            <p:nvPr/>
          </p:nvGrpSpPr>
          <p:grpSpPr bwMode="auto">
            <a:xfrm>
              <a:off x="227" y="272"/>
              <a:ext cx="1496" cy="907"/>
              <a:chOff x="0" y="0"/>
              <a:chExt cx="1496" cy="907"/>
            </a:xfrm>
          </p:grpSpPr>
          <p:sp>
            <p:nvSpPr>
              <p:cNvPr id="94227" name="直接连接符 4160"/>
              <p:cNvSpPr>
                <a:spLocks noChangeShapeType="1"/>
              </p:cNvSpPr>
              <p:nvPr/>
            </p:nvSpPr>
            <p:spPr bwMode="auto">
              <a:xfrm flipH="1">
                <a:off x="0" y="0"/>
                <a:ext cx="907" cy="907"/>
              </a:xfrm>
              <a:prstGeom prst="line">
                <a:avLst/>
              </a:prstGeom>
              <a:noFill/>
              <a:ln w="28575">
                <a:solidFill>
                  <a:srgbClr val="0000FF"/>
                </a:solidFill>
                <a:rou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sp>
            <p:nvSpPr>
              <p:cNvPr id="94228" name="直接连接符 4161"/>
              <p:cNvSpPr>
                <a:spLocks noChangeShapeType="1"/>
              </p:cNvSpPr>
              <p:nvPr/>
            </p:nvSpPr>
            <p:spPr bwMode="auto">
              <a:xfrm>
                <a:off x="0" y="907"/>
                <a:ext cx="1496" cy="0"/>
              </a:xfrm>
              <a:prstGeom prst="line">
                <a:avLst/>
              </a:prstGeom>
              <a:noFill/>
              <a:ln w="28575">
                <a:solidFill>
                  <a:srgbClr val="FF00FF"/>
                </a:solidFill>
                <a:rou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sp>
            <p:nvSpPr>
              <p:cNvPr id="94229" name="直接连接符 4162"/>
              <p:cNvSpPr>
                <a:spLocks noChangeShapeType="1"/>
              </p:cNvSpPr>
              <p:nvPr/>
            </p:nvSpPr>
            <p:spPr bwMode="auto">
              <a:xfrm>
                <a:off x="907" y="0"/>
                <a:ext cx="589" cy="907"/>
              </a:xfrm>
              <a:prstGeom prst="line">
                <a:avLst/>
              </a:prstGeom>
              <a:noFill/>
              <a:ln w="28575">
                <a:solidFill>
                  <a:srgbClr val="FF0000"/>
                </a:solidFill>
                <a:round/>
              </a:ln>
              <a:extLst>
                <a:ext uri="{909E8E84-426E-40DD-AFC4-6F175D3DCCD1}">
                  <a14:hiddenFill xmlns:a14="http://schemas.microsoft.com/office/drawing/2010/main">
                    <a:noFill/>
                  </a14:hiddenFill>
                </a:ext>
              </a:extLst>
            </p:spPr>
            <p:txBody>
              <a:bodyPr/>
              <a:lstStyle/>
              <a:p>
                <a:endParaRPr lang="zh-CN" altLang="en-US" sz="2000" b="1">
                  <a:latin typeface="+mn-lt"/>
                </a:endParaRPr>
              </a:p>
            </p:txBody>
          </p:sp>
        </p:grpSp>
        <p:sp>
          <p:nvSpPr>
            <p:cNvPr id="94224" name="文本框 4163"/>
            <p:cNvSpPr txBox="1">
              <a:spLocks noChangeArrowheads="1"/>
            </p:cNvSpPr>
            <p:nvPr/>
          </p:nvSpPr>
          <p:spPr bwMode="auto">
            <a:xfrm>
              <a:off x="998" y="-99"/>
              <a:ext cx="227"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i="1" dirty="0">
                  <a:latin typeface="+mn-lt"/>
                </a:rPr>
                <a:t>A</a:t>
              </a:r>
              <a:endParaRPr lang="en-US" altLang="zh-CN" sz="2000" b="1" i="1" dirty="0">
                <a:latin typeface="+mn-lt"/>
              </a:endParaRPr>
            </a:p>
          </p:txBody>
        </p:sp>
        <p:sp>
          <p:nvSpPr>
            <p:cNvPr id="94225" name="文本框 4164"/>
            <p:cNvSpPr txBox="1">
              <a:spLocks noChangeArrowheads="1"/>
            </p:cNvSpPr>
            <p:nvPr/>
          </p:nvSpPr>
          <p:spPr bwMode="auto">
            <a:xfrm>
              <a:off x="0" y="1088"/>
              <a:ext cx="227"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i="1">
                  <a:latin typeface="+mn-lt"/>
                </a:rPr>
                <a:t>B</a:t>
              </a:r>
              <a:endParaRPr lang="en-US" altLang="zh-CN" sz="2000" b="1" i="1">
                <a:latin typeface="+mn-lt"/>
              </a:endParaRPr>
            </a:p>
          </p:txBody>
        </p:sp>
        <p:sp>
          <p:nvSpPr>
            <p:cNvPr id="94226" name="文本框 4165"/>
            <p:cNvSpPr txBox="1">
              <a:spLocks noChangeArrowheads="1"/>
            </p:cNvSpPr>
            <p:nvPr/>
          </p:nvSpPr>
          <p:spPr bwMode="auto">
            <a:xfrm>
              <a:off x="1769" y="1134"/>
              <a:ext cx="272"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000" b="1" i="1">
                  <a:latin typeface="+mn-lt"/>
                </a:rPr>
                <a:t>C</a:t>
              </a:r>
              <a:endParaRPr lang="en-US" altLang="zh-CN" sz="2000" b="1" i="1">
                <a:latin typeface="+mn-lt"/>
              </a:endParaRPr>
            </a:p>
          </p:txBody>
        </p:sp>
      </p:grpSp>
      <p:sp>
        <p:nvSpPr>
          <p:cNvPr id="4175" name="文本框 4174"/>
          <p:cNvSpPr txBox="1">
            <a:spLocks noChangeArrowheads="1"/>
          </p:cNvSpPr>
          <p:nvPr/>
        </p:nvSpPr>
        <p:spPr bwMode="auto">
          <a:xfrm>
            <a:off x="999950" y="2468746"/>
            <a:ext cx="766478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zh-CN" altLang="en-US" sz="2400" b="1" dirty="0">
                <a:latin typeface="+mn-lt"/>
                <a:ea typeface="黑体" panose="02010609060101010101" pitchFamily="2" charset="-122"/>
              </a:rPr>
              <a:t>      </a:t>
            </a:r>
            <a:r>
              <a:rPr lang="zh-CN" altLang="en-US" sz="2400" b="1" dirty="0" smtClean="0">
                <a:latin typeface="+mn-lt"/>
                <a:ea typeface="黑体" panose="02010609060101010101" pitchFamily="2" charset="-122"/>
              </a:rPr>
              <a:t>  </a:t>
            </a:r>
            <a:r>
              <a:rPr lang="zh-CN" altLang="en-US" sz="2400" b="1" dirty="0" smtClean="0">
                <a:latin typeface="+mn-lt"/>
              </a:rPr>
              <a:t>像</a:t>
            </a:r>
            <a:r>
              <a:rPr lang="zh-CN" altLang="en-US" sz="2400" b="1" dirty="0">
                <a:latin typeface="+mn-lt"/>
              </a:rPr>
              <a:t>上图一</a:t>
            </a:r>
            <a:r>
              <a:rPr lang="zh-CN" altLang="en-US" sz="2400" b="1" dirty="0" smtClean="0">
                <a:latin typeface="+mn-lt"/>
              </a:rPr>
              <a:t>样，把</a:t>
            </a:r>
            <a:r>
              <a:rPr lang="zh-CN" altLang="en-US" sz="2400" b="1" dirty="0">
                <a:latin typeface="+mn-lt"/>
              </a:rPr>
              <a:t>△</a:t>
            </a:r>
            <a:r>
              <a:rPr lang="en-US" altLang="zh-CN" sz="2400" b="1" i="1" dirty="0">
                <a:latin typeface="+mn-lt"/>
              </a:rPr>
              <a:t>ABC </a:t>
            </a:r>
            <a:r>
              <a:rPr lang="zh-CN" altLang="en-US" sz="2400" b="1" dirty="0">
                <a:latin typeface="+mn-lt"/>
              </a:rPr>
              <a:t>叠到△</a:t>
            </a:r>
            <a:r>
              <a:rPr lang="en-US" altLang="zh-CN" sz="2400" b="1" i="1" dirty="0">
                <a:latin typeface="+mn-lt"/>
              </a:rPr>
              <a:t>DEF</a:t>
            </a:r>
            <a:r>
              <a:rPr lang="zh-CN" altLang="en-US" sz="2400" b="1" dirty="0" smtClean="0">
                <a:latin typeface="+mn-lt"/>
              </a:rPr>
              <a:t>上，能</a:t>
            </a:r>
            <a:r>
              <a:rPr lang="zh-CN" altLang="en-US" sz="2400" b="1" dirty="0">
                <a:latin typeface="+mn-lt"/>
              </a:rPr>
              <a:t>够完全重合的两个三角</a:t>
            </a:r>
            <a:r>
              <a:rPr lang="zh-CN" altLang="en-US" sz="2400" b="1" dirty="0" smtClean="0">
                <a:latin typeface="+mn-lt"/>
              </a:rPr>
              <a:t>形，</a:t>
            </a:r>
            <a:r>
              <a:rPr lang="zh-CN" altLang="en-US" sz="2400" b="1" dirty="0" smtClean="0">
                <a:latin typeface="+mn-lt"/>
              </a:rPr>
              <a:t>叫做</a:t>
            </a:r>
            <a:r>
              <a:rPr lang="zh-CN" altLang="en-US" sz="2400" b="1" dirty="0" smtClean="0">
                <a:solidFill>
                  <a:srgbClr val="FF0000"/>
                </a:solidFill>
                <a:latin typeface="+mn-lt"/>
              </a:rPr>
              <a:t>全等三角形</a:t>
            </a:r>
            <a:r>
              <a:rPr lang="en-US" altLang="zh-CN" sz="2400" b="1" dirty="0">
                <a:latin typeface="+mn-lt"/>
              </a:rPr>
              <a:t>.</a:t>
            </a:r>
            <a:endParaRPr lang="en-US" altLang="zh-CN" sz="2400" b="1" dirty="0">
              <a:latin typeface="+mn-lt"/>
            </a:endParaRPr>
          </a:p>
        </p:txBody>
      </p:sp>
      <p:sp>
        <p:nvSpPr>
          <p:cNvPr id="4185" name="文本框 4184"/>
          <p:cNvSpPr txBox="1">
            <a:spLocks noChangeArrowheads="1"/>
          </p:cNvSpPr>
          <p:nvPr/>
        </p:nvSpPr>
        <p:spPr bwMode="auto">
          <a:xfrm>
            <a:off x="764147" y="3469970"/>
            <a:ext cx="4585510" cy="1255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50000"/>
              </a:spcBef>
            </a:pPr>
            <a:r>
              <a:rPr lang="zh-CN" altLang="en-US" sz="2100" b="1" dirty="0" smtClean="0">
                <a:latin typeface="+mn-lt"/>
              </a:rPr>
              <a:t>     把</a:t>
            </a:r>
            <a:r>
              <a:rPr lang="zh-CN" altLang="en-US" sz="2100" b="1" dirty="0">
                <a:latin typeface="+mn-lt"/>
              </a:rPr>
              <a:t>两个全等的三角形重叠到一起</a:t>
            </a:r>
            <a:r>
              <a:rPr lang="zh-CN" altLang="en-US" sz="2100" b="1" dirty="0" smtClean="0">
                <a:latin typeface="+mn-lt"/>
              </a:rPr>
              <a:t>时，重</a:t>
            </a:r>
            <a:r>
              <a:rPr lang="zh-CN" altLang="en-US" sz="2100" b="1" dirty="0">
                <a:latin typeface="+mn-lt"/>
              </a:rPr>
              <a:t>合的顶点</a:t>
            </a:r>
            <a:r>
              <a:rPr lang="zh-CN" altLang="en-US" sz="2100" b="1" dirty="0" smtClean="0">
                <a:latin typeface="+mn-lt"/>
              </a:rPr>
              <a:t>叫做</a:t>
            </a:r>
            <a:r>
              <a:rPr lang="zh-CN" altLang="en-US" sz="2100" b="1" dirty="0" smtClean="0">
                <a:solidFill>
                  <a:srgbClr val="FF0000"/>
                </a:solidFill>
                <a:latin typeface="+mn-lt"/>
              </a:rPr>
              <a:t>对应</a:t>
            </a:r>
            <a:r>
              <a:rPr lang="zh-CN" altLang="en-US" sz="2100" b="1" dirty="0">
                <a:solidFill>
                  <a:srgbClr val="FF0000"/>
                </a:solidFill>
                <a:latin typeface="+mn-lt"/>
              </a:rPr>
              <a:t>顶</a:t>
            </a:r>
            <a:r>
              <a:rPr lang="zh-CN" altLang="en-US" sz="2100" b="1" dirty="0" smtClean="0">
                <a:solidFill>
                  <a:srgbClr val="FF0000"/>
                </a:solidFill>
                <a:latin typeface="+mn-lt"/>
              </a:rPr>
              <a:t>点</a:t>
            </a:r>
            <a:r>
              <a:rPr lang="zh-CN" altLang="en-US" sz="2100" b="1" dirty="0" smtClean="0">
                <a:latin typeface="+mn-lt"/>
              </a:rPr>
              <a:t>，重</a:t>
            </a:r>
            <a:r>
              <a:rPr lang="zh-CN" altLang="en-US" sz="2100" b="1" dirty="0">
                <a:latin typeface="+mn-lt"/>
              </a:rPr>
              <a:t>合的边</a:t>
            </a:r>
            <a:r>
              <a:rPr lang="zh-CN" altLang="en-US" sz="2100" b="1" dirty="0" smtClean="0">
                <a:latin typeface="+mn-lt"/>
              </a:rPr>
              <a:t>叫做</a:t>
            </a:r>
            <a:r>
              <a:rPr lang="zh-CN" altLang="en-US" sz="2100" b="1" dirty="0" smtClean="0">
                <a:solidFill>
                  <a:srgbClr val="FF0000"/>
                </a:solidFill>
                <a:latin typeface="+mn-lt"/>
              </a:rPr>
              <a:t>对应</a:t>
            </a:r>
            <a:r>
              <a:rPr lang="zh-CN" altLang="en-US" sz="2100" b="1" dirty="0" smtClean="0">
                <a:solidFill>
                  <a:srgbClr val="FF0000"/>
                </a:solidFill>
                <a:latin typeface="+mn-lt"/>
              </a:rPr>
              <a:t>边</a:t>
            </a:r>
            <a:r>
              <a:rPr lang="zh-CN" altLang="en-US" sz="2100" b="1" dirty="0" smtClean="0">
                <a:latin typeface="+mn-lt"/>
              </a:rPr>
              <a:t>，重</a:t>
            </a:r>
            <a:r>
              <a:rPr lang="zh-CN" altLang="en-US" sz="2100" b="1" dirty="0">
                <a:latin typeface="+mn-lt"/>
              </a:rPr>
              <a:t>合的角</a:t>
            </a:r>
            <a:r>
              <a:rPr lang="zh-CN" altLang="en-US" sz="2100" b="1" dirty="0" smtClean="0">
                <a:latin typeface="+mn-lt"/>
              </a:rPr>
              <a:t>叫做</a:t>
            </a:r>
            <a:r>
              <a:rPr lang="zh-CN" altLang="en-US" sz="2100" b="1" dirty="0" smtClean="0">
                <a:solidFill>
                  <a:srgbClr val="FF0000"/>
                </a:solidFill>
                <a:latin typeface="+mn-lt"/>
              </a:rPr>
              <a:t>对应</a:t>
            </a:r>
            <a:r>
              <a:rPr lang="zh-CN" altLang="en-US" sz="2100" b="1" dirty="0">
                <a:solidFill>
                  <a:srgbClr val="FF0000"/>
                </a:solidFill>
                <a:latin typeface="+mn-lt"/>
              </a:rPr>
              <a:t>角</a:t>
            </a:r>
            <a:r>
              <a:rPr lang="en-US" altLang="zh-CN" sz="2100" b="1" dirty="0">
                <a:latin typeface="+mn-lt"/>
              </a:rPr>
              <a:t>.</a:t>
            </a:r>
            <a:endParaRPr lang="en-US" altLang="zh-CN" sz="2100" b="1" dirty="0">
              <a:latin typeface="+mn-lt"/>
            </a:endParaRPr>
          </a:p>
        </p:txBody>
      </p:sp>
      <p:sp>
        <p:nvSpPr>
          <p:cNvPr id="4186" name="云形标注 4185"/>
          <p:cNvSpPr>
            <a:spLocks noChangeArrowheads="1"/>
          </p:cNvSpPr>
          <p:nvPr/>
        </p:nvSpPr>
        <p:spPr bwMode="auto">
          <a:xfrm>
            <a:off x="5756487" y="2909884"/>
            <a:ext cx="3217862" cy="1879600"/>
          </a:xfrm>
          <a:prstGeom prst="cloudCallout">
            <a:avLst>
              <a:gd name="adj1" fmla="val -44326"/>
              <a:gd name="adj2" fmla="val -44293"/>
            </a:avLst>
          </a:prstGeom>
          <a:solidFill>
            <a:srgbClr val="72BFC5"/>
          </a:solidFill>
          <a:ln w="9525">
            <a:solidFill>
              <a:schemeClr val="tx1"/>
            </a:solidFill>
            <a:round/>
          </a:ln>
        </p:spPr>
        <p:txBody>
          <a:bodyPr/>
          <a:lstStyle/>
          <a:p>
            <a:pPr algn="ctr"/>
            <a:r>
              <a:rPr lang="zh-CN" altLang="en-US" sz="2100" b="1" dirty="0">
                <a:latin typeface="+mn-lt"/>
                <a:ea typeface="楷体" panose="02010609060101010101" pitchFamily="49" charset="-122"/>
              </a:rPr>
              <a:t>你能指出上面两个全等三角形的对应顶点、对应边、对应角吗？</a:t>
            </a:r>
            <a:endParaRPr lang="zh-CN" altLang="en-US" sz="2100" b="1" dirty="0">
              <a:latin typeface="+mn-lt"/>
              <a:ea typeface="楷体" panose="02010609060101010101" pitchFamily="49" charset="-122"/>
            </a:endParaRPr>
          </a:p>
        </p:txBody>
      </p:sp>
      <p:grpSp>
        <p:nvGrpSpPr>
          <p:cNvPr id="94217" name="组合 4"/>
          <p:cNvGrpSpPr/>
          <p:nvPr/>
        </p:nvGrpSpPr>
        <p:grpSpPr bwMode="auto">
          <a:xfrm>
            <a:off x="1879576" y="555983"/>
            <a:ext cx="1685925" cy="436909"/>
            <a:chOff x="3485" y="1168"/>
            <a:chExt cx="2654" cy="689"/>
          </a:xfrm>
        </p:grpSpPr>
        <p:sp>
          <p:nvSpPr>
            <p:cNvPr id="7" name="圆角矩形 6"/>
            <p:cNvSpPr/>
            <p:nvPr/>
          </p:nvSpPr>
          <p:spPr>
            <a:xfrm>
              <a:off x="3485" y="1168"/>
              <a:ext cx="2654" cy="626"/>
            </a:xfrm>
            <a:prstGeom prst="roundRect">
              <a:avLst/>
            </a:prstGeom>
            <a:solidFill>
              <a:schemeClr val="accent2">
                <a:lumMod val="75000"/>
              </a:schemeClr>
            </a:solidFill>
            <a:ln>
              <a:noFill/>
            </a:ln>
          </p:spPr>
          <p:style>
            <a:lnRef idx="2">
              <a:schemeClr val="dk1"/>
            </a:lnRef>
            <a:fillRef idx="1">
              <a:schemeClr val="lt1"/>
            </a:fillRef>
            <a:effectRef idx="0">
              <a:schemeClr val="dk1"/>
            </a:effectRef>
            <a:fontRef idx="minor">
              <a:schemeClr val="dk1"/>
            </a:fontRef>
          </p:style>
          <p:txBody>
            <a:bodyPr anchor="ctr"/>
            <a:lstStyle/>
            <a:p>
              <a:pPr algn="ctr" eaLnBrk="0" hangingPunct="0">
                <a:buFontTx/>
                <a:buNone/>
                <a:defRPr/>
              </a:pPr>
              <a:endParaRPr kumimoji="1" lang="zh-CN" altLang="en-US" b="1"/>
            </a:p>
          </p:txBody>
        </p:sp>
        <p:sp>
          <p:nvSpPr>
            <p:cNvPr id="94219" name="矩形 1"/>
            <p:cNvSpPr>
              <a:spLocks noChangeArrowheads="1"/>
            </p:cNvSpPr>
            <p:nvPr/>
          </p:nvSpPr>
          <p:spPr bwMode="auto">
            <a:xfrm>
              <a:off x="3759" y="1245"/>
              <a:ext cx="2108"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80000"/>
                </a:lnSpc>
              </a:pPr>
              <a:r>
                <a:rPr lang="zh-CN" altLang="en-US" sz="2400" b="1" dirty="0">
                  <a:solidFill>
                    <a:schemeClr val="bg1"/>
                  </a:solidFill>
                  <a:latin typeface="+mn-lt"/>
                  <a:ea typeface="黑体" panose="02010609060101010101" pitchFamily="2" charset="-122"/>
                </a:rPr>
                <a:t>知识点 </a:t>
              </a:r>
              <a:r>
                <a:rPr lang="en-US" altLang="zh-CN" sz="2400" b="1" dirty="0">
                  <a:solidFill>
                    <a:schemeClr val="bg1"/>
                  </a:solidFill>
                  <a:latin typeface="+mn-lt"/>
                  <a:ea typeface="黑体" panose="02010609060101010101" pitchFamily="2" charset="-122"/>
                </a:rPr>
                <a:t>2</a:t>
              </a:r>
              <a:endParaRPr lang="zh-CN" altLang="en-US" sz="2400" b="1" dirty="0">
                <a:solidFill>
                  <a:schemeClr val="bg1"/>
                </a:solidFill>
                <a:latin typeface="+mn-lt"/>
                <a:ea typeface="黑体" panose="02010609060101010101" pitchFamily="2" charset="-122"/>
              </a:endParaRPr>
            </a:p>
          </p:txBody>
        </p:sp>
      </p:grpSp>
      <p:grpSp>
        <p:nvGrpSpPr>
          <p:cNvPr id="31" name="组合 2"/>
          <p:cNvGrpSpPr/>
          <p:nvPr/>
        </p:nvGrpSpPr>
        <p:grpSpPr bwMode="auto">
          <a:xfrm>
            <a:off x="-3350" y="-55999"/>
            <a:ext cx="2006600" cy="477837"/>
            <a:chOff x="123" y="40"/>
            <a:chExt cx="3160" cy="752"/>
          </a:xfrm>
        </p:grpSpPr>
        <p:cxnSp>
          <p:nvCxnSpPr>
            <p:cNvPr id="32"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33"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latin typeface="+mn-lt"/>
                </a:rPr>
                <a:t>探究新知</a:t>
              </a:r>
              <a:endParaRPr lang="zh-CN" altLang="en-US" dirty="0">
                <a:latin typeface="+mn-lt"/>
              </a:endParaRPr>
            </a:p>
          </p:txBody>
        </p:sp>
        <p:sp>
          <p:nvSpPr>
            <p:cNvPr id="34"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b="1" dirty="0">
                <a:solidFill>
                  <a:srgbClr val="000000"/>
                </a:solidFill>
                <a:latin typeface="+mn-lt"/>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3.33333E-6 -4.93827E-7 L -0.30712 0.00309 " pathEditMode="relative" rAng="0" ptsTypes="AA">
                                      <p:cBhvr>
                                        <p:cTn id="6" dur="2000" fill="hold"/>
                                        <p:tgtEl>
                                          <p:spTgt spid="4"/>
                                        </p:tgtEl>
                                        <p:attrNameLst>
                                          <p:attrName>ppt_x</p:attrName>
                                          <p:attrName>ppt_y</p:attrName>
                                        </p:attrNameLst>
                                      </p:cBhvr>
                                      <p:rCtr x="-15365" y="154"/>
                                    </p:animMotion>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4175"/>
                                        </p:tgtEl>
                                        <p:attrNameLst>
                                          <p:attrName>style.visibility</p:attrName>
                                        </p:attrNameLst>
                                      </p:cBhvr>
                                      <p:to>
                                        <p:strVal val="visible"/>
                                      </p:to>
                                    </p:set>
                                    <p:animEffect transition="in" filter="blinds(horizontal)">
                                      <p:cBhvr>
                                        <p:cTn id="11" dur="500"/>
                                        <p:tgtEl>
                                          <p:spTgt spid="4175"/>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4185"/>
                                        </p:tgtEl>
                                        <p:attrNameLst>
                                          <p:attrName>style.visibility</p:attrName>
                                        </p:attrNameLst>
                                      </p:cBhvr>
                                      <p:to>
                                        <p:strVal val="visible"/>
                                      </p:to>
                                    </p:set>
                                    <p:animEffect transition="in" filter="dissolve">
                                      <p:cBhvr>
                                        <p:cTn id="16" dur="500"/>
                                        <p:tgtEl>
                                          <p:spTgt spid="4185"/>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4"/>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4186"/>
                                        </p:tgtEl>
                                        <p:attrNameLst>
                                          <p:attrName>style.visibility</p:attrName>
                                        </p:attrNameLst>
                                      </p:cBhvr>
                                      <p:to>
                                        <p:strVal val="visible"/>
                                      </p:to>
                                    </p:set>
                                    <p:animEffect transition="in" filter="dissolve">
                                      <p:cBhvr>
                                        <p:cTn id="25" dur="500"/>
                                        <p:tgtEl>
                                          <p:spTgt spid="4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5" grpId="0" bldLvl="0"/>
      <p:bldP spid="418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5234" name="Group 103"/>
          <p:cNvGrpSpPr/>
          <p:nvPr/>
        </p:nvGrpSpPr>
        <p:grpSpPr bwMode="auto">
          <a:xfrm>
            <a:off x="1481138" y="1462088"/>
            <a:ext cx="1751012" cy="1216025"/>
            <a:chOff x="-159" y="646"/>
            <a:chExt cx="1470" cy="2207"/>
          </a:xfrm>
        </p:grpSpPr>
        <p:sp>
          <p:nvSpPr>
            <p:cNvPr id="3" name="Freeform 104"/>
            <p:cNvSpPr/>
            <p:nvPr/>
          </p:nvSpPr>
          <p:spPr bwMode="auto">
            <a:xfrm>
              <a:off x="-159" y="1752"/>
              <a:ext cx="1115"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 name="T12" fmla="*/ 0 w 1116"/>
                <a:gd name="T13" fmla="*/ 0 h 1101"/>
                <a:gd name="T14" fmla="*/ 1116 w 1116"/>
                <a:gd name="T15" fmla="*/ 1101 h 1101"/>
              </a:gdLst>
              <a:ahLst/>
              <a:cxnLst>
                <a:cxn ang="T8">
                  <a:pos x="T0" y="T1"/>
                </a:cxn>
                <a:cxn ang="T9">
                  <a:pos x="T2" y="T3"/>
                </a:cxn>
                <a:cxn ang="T10">
                  <a:pos x="T4" y="T5"/>
                </a:cxn>
                <a:cxn ang="T11">
                  <a:pos x="T6" y="T7"/>
                </a:cxn>
              </a:cxnLst>
              <a:rect l="T12" t="T13" r="T14" b="T15"/>
              <a:pathLst>
                <a:path w="1116" h="1101">
                  <a:moveTo>
                    <a:pt x="0" y="1101"/>
                  </a:moveTo>
                  <a:cubicBezTo>
                    <a:pt x="372" y="1101"/>
                    <a:pt x="744" y="1101"/>
                    <a:pt x="1116" y="1101"/>
                  </a:cubicBezTo>
                  <a:lnTo>
                    <a:pt x="734" y="0"/>
                  </a:lnTo>
                  <a:lnTo>
                    <a:pt x="0" y="1101"/>
                  </a:lnTo>
                  <a:close/>
                </a:path>
              </a:pathLst>
            </a:custGeom>
            <a:solidFill>
              <a:schemeClr val="accent2">
                <a:lumMod val="60000"/>
                <a:lumOff val="40000"/>
              </a:schemeClr>
            </a:solidFill>
            <a:ln w="9525">
              <a:solidFill>
                <a:schemeClr val="tx1"/>
              </a:solidFill>
              <a:round/>
            </a:ln>
          </p:spPr>
          <p:txBody>
            <a:bodyPr/>
            <a:lstStyle/>
            <a:p>
              <a:pPr>
                <a:defRPr/>
              </a:pPr>
              <a:endParaRPr lang="zh-CN" altLang="en-US" b="1" i="1">
                <a:latin typeface="Times New Roman" panose="02020603050405020304" pitchFamily="18" charset="0"/>
                <a:ea typeface="黑体" panose="02010609060101010101" pitchFamily="2" charset="-122"/>
                <a:cs typeface="Times New Roman" panose="02020603050405020304" pitchFamily="18" charset="0"/>
              </a:endParaRPr>
            </a:p>
          </p:txBody>
        </p:sp>
        <p:sp>
          <p:nvSpPr>
            <p:cNvPr id="95276" name="Freeform 105"/>
            <p:cNvSpPr>
              <a:spLocks noChangeArrowheads="1"/>
            </p:cNvSpPr>
            <p:nvPr/>
          </p:nvSpPr>
          <p:spPr bwMode="auto">
            <a:xfrm rot="10800000">
              <a:off x="195" y="646"/>
              <a:ext cx="1116"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6" h="1101">
                  <a:moveTo>
                    <a:pt x="0" y="1101"/>
                  </a:moveTo>
                  <a:cubicBezTo>
                    <a:pt x="372" y="1101"/>
                    <a:pt x="744" y="1101"/>
                    <a:pt x="1116" y="1101"/>
                  </a:cubicBezTo>
                  <a:lnTo>
                    <a:pt x="734" y="0"/>
                  </a:lnTo>
                  <a:lnTo>
                    <a:pt x="0" y="110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i="1"/>
            </a:p>
          </p:txBody>
        </p:sp>
      </p:grpSp>
      <p:sp>
        <p:nvSpPr>
          <p:cNvPr id="5" name="Freeform 2"/>
          <p:cNvSpPr/>
          <p:nvPr/>
        </p:nvSpPr>
        <p:spPr bwMode="auto">
          <a:xfrm>
            <a:off x="5565775" y="2254250"/>
            <a:ext cx="1328738" cy="593725"/>
          </a:xfrm>
          <a:custGeom>
            <a:avLst/>
            <a:gdLst>
              <a:gd name="T0" fmla="*/ 0 w 1116"/>
              <a:gd name="T1" fmla="*/ 569955090 h 1101"/>
              <a:gd name="T2" fmla="*/ 2147483647 w 1116"/>
              <a:gd name="T3" fmla="*/ 569955090 h 1101"/>
              <a:gd name="T4" fmla="*/ 1849794672 w 1116"/>
              <a:gd name="T5" fmla="*/ 0 h 1101"/>
              <a:gd name="T6" fmla="*/ 0 w 1116"/>
              <a:gd name="T7" fmla="*/ 569955090 h 1101"/>
              <a:gd name="T8" fmla="*/ 0 60000 65536"/>
              <a:gd name="T9" fmla="*/ 0 60000 65536"/>
              <a:gd name="T10" fmla="*/ 0 60000 65536"/>
              <a:gd name="T11" fmla="*/ 0 60000 65536"/>
              <a:gd name="T12" fmla="*/ 0 w 1116"/>
              <a:gd name="T13" fmla="*/ 0 h 1101"/>
              <a:gd name="T14" fmla="*/ 1116 w 1116"/>
              <a:gd name="T15" fmla="*/ 1101 h 1101"/>
            </a:gdLst>
            <a:ahLst/>
            <a:cxnLst>
              <a:cxn ang="T8">
                <a:pos x="T0" y="T1"/>
              </a:cxn>
              <a:cxn ang="T9">
                <a:pos x="T2" y="T3"/>
              </a:cxn>
              <a:cxn ang="T10">
                <a:pos x="T4" y="T5"/>
              </a:cxn>
              <a:cxn ang="T11">
                <a:pos x="T6" y="T7"/>
              </a:cxn>
            </a:cxnLst>
            <a:rect l="T12" t="T13" r="T14" b="T15"/>
            <a:pathLst>
              <a:path w="1116" h="1101">
                <a:moveTo>
                  <a:pt x="0" y="1101"/>
                </a:moveTo>
                <a:cubicBezTo>
                  <a:pt x="372" y="1101"/>
                  <a:pt x="744" y="1101"/>
                  <a:pt x="1116" y="1101"/>
                </a:cubicBezTo>
                <a:lnTo>
                  <a:pt x="734" y="0"/>
                </a:lnTo>
                <a:lnTo>
                  <a:pt x="0" y="1101"/>
                </a:lnTo>
                <a:close/>
              </a:path>
            </a:pathLst>
          </a:custGeom>
          <a:solidFill>
            <a:schemeClr val="accent2">
              <a:lumMod val="60000"/>
              <a:lumOff val="40000"/>
            </a:schemeClr>
          </a:solidFill>
          <a:ln w="9525">
            <a:solidFill>
              <a:schemeClr val="tx1"/>
            </a:solidFill>
            <a:round/>
          </a:ln>
        </p:spPr>
        <p:txBody>
          <a:bodyPr/>
          <a:lstStyle/>
          <a:p>
            <a:pPr>
              <a:defRPr/>
            </a:pPr>
            <a:endParaRPr lang="zh-CN" altLang="en-US" b="1" i="1">
              <a:latin typeface="Times New Roman" panose="02020603050405020304" pitchFamily="18" charset="0"/>
              <a:ea typeface="黑体" panose="02010609060101010101" pitchFamily="2" charset="-122"/>
              <a:cs typeface="Times New Roman" panose="02020603050405020304" pitchFamily="18" charset="0"/>
            </a:endParaRPr>
          </a:p>
        </p:txBody>
      </p:sp>
      <p:sp>
        <p:nvSpPr>
          <p:cNvPr id="95236" name="AutoShape 9"/>
          <p:cNvSpPr>
            <a:spLocks noChangeArrowheads="1"/>
          </p:cNvSpPr>
          <p:nvPr/>
        </p:nvSpPr>
        <p:spPr bwMode="auto">
          <a:xfrm flipH="1" flipV="1">
            <a:off x="2217738" y="2076450"/>
            <a:ext cx="1296987" cy="649288"/>
          </a:xfrm>
          <a:prstGeom prst="rtTriangl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b="1" i="1">
              <a:latin typeface="Times New Roman" panose="02020603050405020304" pitchFamily="18" charset="0"/>
              <a:ea typeface="黑体" panose="02010609060101010101" pitchFamily="2" charset="-122"/>
            </a:endParaRPr>
          </a:p>
        </p:txBody>
      </p:sp>
      <p:sp>
        <p:nvSpPr>
          <p:cNvPr id="95237" name="Text Box 11"/>
          <p:cNvSpPr txBox="1">
            <a:spLocks noChangeArrowheads="1"/>
          </p:cNvSpPr>
          <p:nvPr/>
        </p:nvSpPr>
        <p:spPr bwMode="auto">
          <a:xfrm>
            <a:off x="2109788" y="1755775"/>
            <a:ext cx="3238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b="1" i="1">
                <a:latin typeface="Times New Roman" panose="02020603050405020304" pitchFamily="18" charset="0"/>
                <a:ea typeface="黑体" panose="02010609060101010101" pitchFamily="2" charset="-122"/>
              </a:rPr>
              <a:t>A</a:t>
            </a:r>
            <a:endParaRPr lang="en-US" altLang="zh-CN" b="1" i="1">
              <a:latin typeface="Times New Roman" panose="02020603050405020304" pitchFamily="18" charset="0"/>
              <a:ea typeface="黑体" panose="02010609060101010101" pitchFamily="2" charset="-122"/>
            </a:endParaRPr>
          </a:p>
        </p:txBody>
      </p:sp>
      <p:sp>
        <p:nvSpPr>
          <p:cNvPr id="8" name="Freeform 18"/>
          <p:cNvSpPr/>
          <p:nvPr/>
        </p:nvSpPr>
        <p:spPr bwMode="auto">
          <a:xfrm flipV="1">
            <a:off x="1943100" y="4068763"/>
            <a:ext cx="1619250" cy="755650"/>
          </a:xfrm>
          <a:custGeom>
            <a:avLst/>
            <a:gdLst>
              <a:gd name="T0" fmla="*/ 0 w 1360"/>
              <a:gd name="T1" fmla="*/ 1178875842 h 862"/>
              <a:gd name="T2" fmla="*/ 2147483647 w 1360"/>
              <a:gd name="T3" fmla="*/ 1178875842 h 862"/>
              <a:gd name="T4" fmla="*/ 2147483647 w 1360"/>
              <a:gd name="T5" fmla="*/ 0 h 862"/>
              <a:gd name="T6" fmla="*/ 0 w 1360"/>
              <a:gd name="T7" fmla="*/ 1178875842 h 862"/>
              <a:gd name="T8" fmla="*/ 0 60000 65536"/>
              <a:gd name="T9" fmla="*/ 0 60000 65536"/>
              <a:gd name="T10" fmla="*/ 0 60000 65536"/>
              <a:gd name="T11" fmla="*/ 0 60000 65536"/>
              <a:gd name="T12" fmla="*/ 0 w 1360"/>
              <a:gd name="T13" fmla="*/ 0 h 862"/>
              <a:gd name="T14" fmla="*/ 1360 w 1360"/>
              <a:gd name="T15" fmla="*/ 862 h 862"/>
            </a:gdLst>
            <a:ahLst/>
            <a:cxnLst>
              <a:cxn ang="T8">
                <a:pos x="T0" y="T1"/>
              </a:cxn>
              <a:cxn ang="T9">
                <a:pos x="T2" y="T3"/>
              </a:cxn>
              <a:cxn ang="T10">
                <a:pos x="T4" y="T5"/>
              </a:cxn>
              <a:cxn ang="T11">
                <a:pos x="T6" y="T7"/>
              </a:cxn>
            </a:cxnLst>
            <a:rect l="T12" t="T13" r="T14" b="T15"/>
            <a:pathLst>
              <a:path w="1360" h="862">
                <a:moveTo>
                  <a:pt x="0" y="862"/>
                </a:moveTo>
                <a:lnTo>
                  <a:pt x="1179" y="862"/>
                </a:lnTo>
                <a:lnTo>
                  <a:pt x="1360" y="0"/>
                </a:lnTo>
                <a:lnTo>
                  <a:pt x="0" y="862"/>
                </a:lnTo>
                <a:close/>
              </a:path>
            </a:pathLst>
          </a:custGeom>
          <a:solidFill>
            <a:schemeClr val="accent2">
              <a:lumMod val="60000"/>
              <a:lumOff val="40000"/>
            </a:schemeClr>
          </a:solidFill>
          <a:ln w="9525">
            <a:solidFill>
              <a:schemeClr val="tx1"/>
            </a:solidFill>
            <a:round/>
          </a:ln>
        </p:spPr>
        <p:txBody>
          <a:bodyPr/>
          <a:lstStyle/>
          <a:p>
            <a:pPr>
              <a:defRPr/>
            </a:pPr>
            <a:endParaRPr lang="zh-CN" altLang="en-US" b="1" i="1">
              <a:latin typeface="Times New Roman" panose="02020603050405020304" pitchFamily="18" charset="0"/>
              <a:ea typeface="黑体" panose="02010609060101010101" pitchFamily="2" charset="-122"/>
              <a:cs typeface="Times New Roman" panose="02020603050405020304" pitchFamily="18" charset="0"/>
            </a:endParaRPr>
          </a:p>
        </p:txBody>
      </p:sp>
      <p:grpSp>
        <p:nvGrpSpPr>
          <p:cNvPr id="4" name="Group 19"/>
          <p:cNvGrpSpPr/>
          <p:nvPr/>
        </p:nvGrpSpPr>
        <p:grpSpPr bwMode="auto">
          <a:xfrm>
            <a:off x="5575300" y="1635125"/>
            <a:ext cx="1751013" cy="1216025"/>
            <a:chOff x="-159" y="646"/>
            <a:chExt cx="1470" cy="2207"/>
          </a:xfrm>
        </p:grpSpPr>
        <p:sp>
          <p:nvSpPr>
            <p:cNvPr id="95273" name="Freeform 20"/>
            <p:cNvSpPr>
              <a:spLocks noChangeArrowheads="1"/>
            </p:cNvSpPr>
            <p:nvPr/>
          </p:nvSpPr>
          <p:spPr bwMode="auto">
            <a:xfrm>
              <a:off x="-159" y="1752"/>
              <a:ext cx="1116"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6" h="1101">
                  <a:moveTo>
                    <a:pt x="0" y="1101"/>
                  </a:moveTo>
                  <a:cubicBezTo>
                    <a:pt x="372" y="1101"/>
                    <a:pt x="744" y="1101"/>
                    <a:pt x="1116" y="1101"/>
                  </a:cubicBezTo>
                  <a:lnTo>
                    <a:pt x="734" y="0"/>
                  </a:lnTo>
                  <a:lnTo>
                    <a:pt x="0" y="1101"/>
                  </a:lnTo>
                  <a:close/>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i="1"/>
            </a:p>
          </p:txBody>
        </p:sp>
        <p:sp>
          <p:nvSpPr>
            <p:cNvPr id="95274" name="Freeform 21"/>
            <p:cNvSpPr>
              <a:spLocks noChangeArrowheads="1"/>
            </p:cNvSpPr>
            <p:nvPr/>
          </p:nvSpPr>
          <p:spPr bwMode="auto">
            <a:xfrm rot="10800000">
              <a:off x="195" y="646"/>
              <a:ext cx="1116"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6" h="1101">
                  <a:moveTo>
                    <a:pt x="0" y="1101"/>
                  </a:moveTo>
                  <a:cubicBezTo>
                    <a:pt x="372" y="1101"/>
                    <a:pt x="744" y="1101"/>
                    <a:pt x="1116" y="1101"/>
                  </a:cubicBezTo>
                  <a:lnTo>
                    <a:pt x="734" y="0"/>
                  </a:lnTo>
                  <a:lnTo>
                    <a:pt x="0" y="110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round/>
                </a14:hiddenLine>
              </a:ext>
            </a:extLst>
          </p:spPr>
          <p:txBody>
            <a:bodyPr/>
            <a:lstStyle/>
            <a:p>
              <a:endParaRPr lang="zh-CN" altLang="en-US" i="1"/>
            </a:p>
          </p:txBody>
        </p:sp>
      </p:grpSp>
      <p:sp>
        <p:nvSpPr>
          <p:cNvPr id="95240" name="Text Box 22"/>
          <p:cNvSpPr txBox="1">
            <a:spLocks noChangeArrowheads="1"/>
          </p:cNvSpPr>
          <p:nvPr/>
        </p:nvSpPr>
        <p:spPr bwMode="auto">
          <a:xfrm>
            <a:off x="6084888" y="2027238"/>
            <a:ext cx="433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A</a:t>
            </a:r>
            <a:endParaRPr lang="en-US" altLang="zh-CN" b="1" i="1">
              <a:latin typeface="Times New Roman" panose="02020603050405020304" pitchFamily="18" charset="0"/>
              <a:ea typeface="黑体" panose="02010609060101010101" pitchFamily="2" charset="-122"/>
            </a:endParaRPr>
          </a:p>
        </p:txBody>
      </p:sp>
      <p:sp>
        <p:nvSpPr>
          <p:cNvPr id="95241" name="Text Box 23"/>
          <p:cNvSpPr txBox="1">
            <a:spLocks noChangeArrowheads="1"/>
          </p:cNvSpPr>
          <p:nvPr/>
        </p:nvSpPr>
        <p:spPr bwMode="auto">
          <a:xfrm>
            <a:off x="6840538" y="2728913"/>
            <a:ext cx="433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C</a:t>
            </a:r>
            <a:endParaRPr lang="en-US" altLang="zh-CN" b="1" i="1">
              <a:latin typeface="Times New Roman" panose="02020603050405020304" pitchFamily="18" charset="0"/>
              <a:ea typeface="黑体" panose="02010609060101010101" pitchFamily="2" charset="-122"/>
            </a:endParaRPr>
          </a:p>
        </p:txBody>
      </p:sp>
      <p:sp>
        <p:nvSpPr>
          <p:cNvPr id="95242" name="Text Box 24"/>
          <p:cNvSpPr txBox="1">
            <a:spLocks noChangeArrowheads="1"/>
          </p:cNvSpPr>
          <p:nvPr/>
        </p:nvSpPr>
        <p:spPr bwMode="auto">
          <a:xfrm>
            <a:off x="5275263" y="2728913"/>
            <a:ext cx="720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B</a:t>
            </a:r>
            <a:endParaRPr lang="en-US" altLang="zh-CN" b="1" i="1">
              <a:latin typeface="Times New Roman" panose="02020603050405020304" pitchFamily="18" charset="0"/>
              <a:ea typeface="黑体" panose="02010609060101010101" pitchFamily="2" charset="-122"/>
            </a:endParaRPr>
          </a:p>
        </p:txBody>
      </p:sp>
      <p:sp>
        <p:nvSpPr>
          <p:cNvPr id="15" name="Text Box 25"/>
          <p:cNvSpPr txBox="1">
            <a:spLocks noChangeArrowheads="1"/>
          </p:cNvSpPr>
          <p:nvPr/>
        </p:nvSpPr>
        <p:spPr bwMode="auto">
          <a:xfrm>
            <a:off x="7273925" y="1431925"/>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D</a:t>
            </a:r>
            <a:endParaRPr lang="en-US" altLang="zh-CN" b="1" i="1">
              <a:latin typeface="Times New Roman" panose="02020603050405020304" pitchFamily="18" charset="0"/>
              <a:ea typeface="黑体" panose="02010609060101010101" pitchFamily="2" charset="-122"/>
            </a:endParaRPr>
          </a:p>
        </p:txBody>
      </p:sp>
      <p:sp>
        <p:nvSpPr>
          <p:cNvPr id="16" name="Text Box 26"/>
          <p:cNvSpPr txBox="1">
            <a:spLocks noChangeArrowheads="1"/>
          </p:cNvSpPr>
          <p:nvPr/>
        </p:nvSpPr>
        <p:spPr bwMode="auto">
          <a:xfrm>
            <a:off x="5707063" y="1379538"/>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E</a:t>
            </a:r>
            <a:endParaRPr lang="en-US" altLang="zh-CN" b="1" i="1">
              <a:latin typeface="Times New Roman" panose="02020603050405020304" pitchFamily="18" charset="0"/>
              <a:ea typeface="黑体" panose="02010609060101010101" pitchFamily="2" charset="-122"/>
            </a:endParaRPr>
          </a:p>
        </p:txBody>
      </p:sp>
      <p:sp>
        <p:nvSpPr>
          <p:cNvPr id="95245" name="Text Box 33"/>
          <p:cNvSpPr txBox="1">
            <a:spLocks noChangeArrowheads="1"/>
          </p:cNvSpPr>
          <p:nvPr/>
        </p:nvSpPr>
        <p:spPr bwMode="auto">
          <a:xfrm>
            <a:off x="5340350" y="335121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A</a:t>
            </a:r>
            <a:endParaRPr lang="en-US" altLang="zh-CN" b="1" i="1">
              <a:latin typeface="Times New Roman" panose="02020603050405020304" pitchFamily="18" charset="0"/>
              <a:ea typeface="黑体" panose="02010609060101010101" pitchFamily="2" charset="-122"/>
            </a:endParaRPr>
          </a:p>
        </p:txBody>
      </p:sp>
      <p:sp>
        <p:nvSpPr>
          <p:cNvPr id="95246" name="Text Box 34"/>
          <p:cNvSpPr txBox="1">
            <a:spLocks noChangeArrowheads="1"/>
          </p:cNvSpPr>
          <p:nvPr/>
        </p:nvSpPr>
        <p:spPr bwMode="auto">
          <a:xfrm>
            <a:off x="4883150" y="401161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B</a:t>
            </a:r>
            <a:endParaRPr lang="en-US" altLang="zh-CN" b="1" i="1">
              <a:latin typeface="Times New Roman" panose="02020603050405020304" pitchFamily="18" charset="0"/>
              <a:ea typeface="黑体" panose="02010609060101010101" pitchFamily="2" charset="-122"/>
            </a:endParaRPr>
          </a:p>
        </p:txBody>
      </p:sp>
      <p:sp>
        <p:nvSpPr>
          <p:cNvPr id="23" name="Text Box 35"/>
          <p:cNvSpPr txBox="1">
            <a:spLocks noChangeArrowheads="1"/>
          </p:cNvSpPr>
          <p:nvPr/>
        </p:nvSpPr>
        <p:spPr bwMode="auto">
          <a:xfrm>
            <a:off x="4254500" y="443706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D</a:t>
            </a:r>
            <a:endParaRPr lang="en-US" altLang="zh-CN" b="1" i="1">
              <a:latin typeface="Times New Roman" panose="02020603050405020304" pitchFamily="18" charset="0"/>
              <a:ea typeface="黑体" panose="02010609060101010101" pitchFamily="2" charset="-122"/>
            </a:endParaRPr>
          </a:p>
        </p:txBody>
      </p:sp>
      <p:sp>
        <p:nvSpPr>
          <p:cNvPr id="95248" name="Text Box 36"/>
          <p:cNvSpPr txBox="1">
            <a:spLocks noChangeArrowheads="1"/>
          </p:cNvSpPr>
          <p:nvPr/>
        </p:nvSpPr>
        <p:spPr bwMode="auto">
          <a:xfrm>
            <a:off x="5886450" y="464026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C</a:t>
            </a:r>
            <a:endParaRPr lang="en-US" altLang="zh-CN" b="1" i="1">
              <a:latin typeface="Times New Roman" panose="02020603050405020304" pitchFamily="18" charset="0"/>
              <a:ea typeface="黑体" panose="02010609060101010101" pitchFamily="2" charset="-122"/>
            </a:endParaRPr>
          </a:p>
        </p:txBody>
      </p:sp>
      <p:sp>
        <p:nvSpPr>
          <p:cNvPr id="25" name="Freeform 38"/>
          <p:cNvSpPr>
            <a:spLocks noChangeArrowheads="1"/>
          </p:cNvSpPr>
          <p:nvPr/>
        </p:nvSpPr>
        <p:spPr bwMode="auto">
          <a:xfrm>
            <a:off x="1943100" y="3268663"/>
            <a:ext cx="1619250" cy="809625"/>
          </a:xfrm>
          <a:custGeom>
            <a:avLst/>
            <a:gdLst>
              <a:gd name="T0" fmla="*/ 0 w 1360"/>
              <a:gd name="T1" fmla="*/ 809625 h 862"/>
              <a:gd name="T2" fmla="*/ 1403747 w 1360"/>
              <a:gd name="T3" fmla="*/ 809625 h 862"/>
              <a:gd name="T4" fmla="*/ 1619250 w 1360"/>
              <a:gd name="T5" fmla="*/ 0 h 862"/>
              <a:gd name="T6" fmla="*/ 0 w 1360"/>
              <a:gd name="T7" fmla="*/ 809625 h 86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60" h="862">
                <a:moveTo>
                  <a:pt x="0" y="862"/>
                </a:moveTo>
                <a:lnTo>
                  <a:pt x="1179" y="862"/>
                </a:lnTo>
                <a:lnTo>
                  <a:pt x="1360" y="0"/>
                </a:lnTo>
                <a:lnTo>
                  <a:pt x="0" y="862"/>
                </a:lnTo>
                <a:close/>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i="1"/>
          </a:p>
        </p:txBody>
      </p:sp>
      <p:sp>
        <p:nvSpPr>
          <p:cNvPr id="26" name="Freeform 39"/>
          <p:cNvSpPr/>
          <p:nvPr/>
        </p:nvSpPr>
        <p:spPr bwMode="auto">
          <a:xfrm flipV="1">
            <a:off x="1992313" y="4078288"/>
            <a:ext cx="1562100" cy="755650"/>
          </a:xfrm>
          <a:custGeom>
            <a:avLst/>
            <a:gdLst>
              <a:gd name="T0" fmla="*/ 0 w 1360"/>
              <a:gd name="T1" fmla="*/ 1178875842 h 862"/>
              <a:gd name="T2" fmla="*/ 2147483647 w 1360"/>
              <a:gd name="T3" fmla="*/ 1178875842 h 862"/>
              <a:gd name="T4" fmla="*/ 2147483647 w 1360"/>
              <a:gd name="T5" fmla="*/ 0 h 862"/>
              <a:gd name="T6" fmla="*/ 0 w 1360"/>
              <a:gd name="T7" fmla="*/ 1178875842 h 862"/>
              <a:gd name="T8" fmla="*/ 0 60000 65536"/>
              <a:gd name="T9" fmla="*/ 0 60000 65536"/>
              <a:gd name="T10" fmla="*/ 0 60000 65536"/>
              <a:gd name="T11" fmla="*/ 0 60000 65536"/>
              <a:gd name="T12" fmla="*/ 0 w 1360"/>
              <a:gd name="T13" fmla="*/ 0 h 862"/>
              <a:gd name="T14" fmla="*/ 1360 w 1360"/>
              <a:gd name="T15" fmla="*/ 862 h 862"/>
            </a:gdLst>
            <a:ahLst/>
            <a:cxnLst>
              <a:cxn ang="T8">
                <a:pos x="T0" y="T1"/>
              </a:cxn>
              <a:cxn ang="T9">
                <a:pos x="T2" y="T3"/>
              </a:cxn>
              <a:cxn ang="T10">
                <a:pos x="T4" y="T5"/>
              </a:cxn>
              <a:cxn ang="T11">
                <a:pos x="T6" y="T7"/>
              </a:cxn>
            </a:cxnLst>
            <a:rect l="T12" t="T13" r="T14" b="T15"/>
            <a:pathLst>
              <a:path w="1360" h="862">
                <a:moveTo>
                  <a:pt x="0" y="862"/>
                </a:moveTo>
                <a:lnTo>
                  <a:pt x="1179" y="862"/>
                </a:lnTo>
                <a:lnTo>
                  <a:pt x="1360" y="0"/>
                </a:lnTo>
                <a:lnTo>
                  <a:pt x="0" y="862"/>
                </a:lnTo>
                <a:close/>
              </a:path>
            </a:pathLst>
          </a:custGeom>
          <a:solidFill>
            <a:schemeClr val="accent2">
              <a:lumMod val="60000"/>
              <a:lumOff val="40000"/>
            </a:schemeClr>
          </a:solidFill>
          <a:ln w="9525">
            <a:solidFill>
              <a:schemeClr val="tx1"/>
            </a:solidFill>
            <a:round/>
          </a:ln>
        </p:spPr>
        <p:txBody>
          <a:bodyPr/>
          <a:lstStyle/>
          <a:p>
            <a:pPr>
              <a:defRPr/>
            </a:pPr>
            <a:endParaRPr lang="zh-CN" altLang="en-US" b="1" i="1">
              <a:latin typeface="Times New Roman" panose="02020603050405020304" pitchFamily="18" charset="0"/>
              <a:ea typeface="黑体" panose="02010609060101010101" pitchFamily="2" charset="-122"/>
              <a:cs typeface="Times New Roman" panose="02020603050405020304" pitchFamily="18" charset="0"/>
            </a:endParaRPr>
          </a:p>
        </p:txBody>
      </p:sp>
      <p:sp>
        <p:nvSpPr>
          <p:cNvPr id="27" name="Text Box 40"/>
          <p:cNvSpPr txBox="1">
            <a:spLocks noChangeArrowheads="1"/>
          </p:cNvSpPr>
          <p:nvPr/>
        </p:nvSpPr>
        <p:spPr bwMode="auto">
          <a:xfrm>
            <a:off x="3544888" y="3081338"/>
            <a:ext cx="433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A</a:t>
            </a:r>
            <a:endParaRPr lang="en-US" altLang="zh-CN" b="1" i="1">
              <a:latin typeface="Times New Roman" panose="02020603050405020304" pitchFamily="18" charset="0"/>
              <a:ea typeface="黑体" panose="02010609060101010101" pitchFamily="2" charset="-122"/>
            </a:endParaRPr>
          </a:p>
        </p:txBody>
      </p:sp>
      <p:sp>
        <p:nvSpPr>
          <p:cNvPr id="95252" name="Text Box 41"/>
          <p:cNvSpPr txBox="1">
            <a:spLocks noChangeArrowheads="1"/>
          </p:cNvSpPr>
          <p:nvPr/>
        </p:nvSpPr>
        <p:spPr bwMode="auto">
          <a:xfrm>
            <a:off x="1655763" y="389096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B</a:t>
            </a:r>
            <a:endParaRPr lang="en-US" altLang="zh-CN" b="1" i="1">
              <a:latin typeface="Times New Roman" panose="02020603050405020304" pitchFamily="18" charset="0"/>
              <a:ea typeface="黑体" panose="02010609060101010101" pitchFamily="2" charset="-122"/>
            </a:endParaRPr>
          </a:p>
        </p:txBody>
      </p:sp>
      <p:sp>
        <p:nvSpPr>
          <p:cNvPr id="95253" name="Text Box 42"/>
          <p:cNvSpPr txBox="1">
            <a:spLocks noChangeArrowheads="1"/>
          </p:cNvSpPr>
          <p:nvPr/>
        </p:nvSpPr>
        <p:spPr bwMode="auto">
          <a:xfrm>
            <a:off x="3382963" y="3890963"/>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C</a:t>
            </a:r>
            <a:endParaRPr lang="en-US" altLang="zh-CN" b="1" i="1">
              <a:latin typeface="Times New Roman" panose="02020603050405020304" pitchFamily="18" charset="0"/>
              <a:ea typeface="黑体" panose="02010609060101010101" pitchFamily="2" charset="-122"/>
            </a:endParaRPr>
          </a:p>
        </p:txBody>
      </p:sp>
      <p:sp>
        <p:nvSpPr>
          <p:cNvPr id="95254" name="Text Box 43"/>
          <p:cNvSpPr txBox="1">
            <a:spLocks noChangeArrowheads="1"/>
          </p:cNvSpPr>
          <p:nvPr/>
        </p:nvSpPr>
        <p:spPr bwMode="auto">
          <a:xfrm>
            <a:off x="3605213" y="4572000"/>
            <a:ext cx="431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D</a:t>
            </a:r>
            <a:endParaRPr lang="en-US" altLang="zh-CN" b="1" i="1">
              <a:latin typeface="Times New Roman" panose="02020603050405020304" pitchFamily="18" charset="0"/>
              <a:ea typeface="黑体" panose="02010609060101010101" pitchFamily="2" charset="-122"/>
            </a:endParaRPr>
          </a:p>
        </p:txBody>
      </p:sp>
      <p:sp>
        <p:nvSpPr>
          <p:cNvPr id="95255" name="Text Box 106"/>
          <p:cNvSpPr txBox="1">
            <a:spLocks noChangeArrowheads="1"/>
          </p:cNvSpPr>
          <p:nvPr/>
        </p:nvSpPr>
        <p:spPr bwMode="auto">
          <a:xfrm>
            <a:off x="1252538" y="2662238"/>
            <a:ext cx="5143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B</a:t>
            </a:r>
            <a:endParaRPr lang="en-US" altLang="zh-CN" b="1" i="1">
              <a:latin typeface="Times New Roman" panose="02020603050405020304" pitchFamily="18" charset="0"/>
              <a:ea typeface="黑体" panose="02010609060101010101" pitchFamily="2" charset="-122"/>
            </a:endParaRPr>
          </a:p>
        </p:txBody>
      </p:sp>
      <p:sp>
        <p:nvSpPr>
          <p:cNvPr id="95256" name="Text Box 107"/>
          <p:cNvSpPr txBox="1">
            <a:spLocks noChangeArrowheads="1"/>
          </p:cNvSpPr>
          <p:nvPr/>
        </p:nvSpPr>
        <p:spPr bwMode="auto">
          <a:xfrm>
            <a:off x="2738438" y="2605088"/>
            <a:ext cx="457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C</a:t>
            </a:r>
            <a:endParaRPr lang="en-US" altLang="zh-CN" b="1" i="1">
              <a:latin typeface="Times New Roman" panose="02020603050405020304" pitchFamily="18" charset="0"/>
              <a:ea typeface="黑体" panose="02010609060101010101" pitchFamily="2" charset="-122"/>
            </a:endParaRPr>
          </a:p>
        </p:txBody>
      </p:sp>
      <p:grpSp>
        <p:nvGrpSpPr>
          <p:cNvPr id="6" name="Group 109"/>
          <p:cNvGrpSpPr/>
          <p:nvPr/>
        </p:nvGrpSpPr>
        <p:grpSpPr bwMode="auto">
          <a:xfrm>
            <a:off x="3068638" y="1733550"/>
            <a:ext cx="1714500" cy="1335088"/>
            <a:chOff x="720" y="916"/>
            <a:chExt cx="1440" cy="1121"/>
          </a:xfrm>
        </p:grpSpPr>
        <p:sp>
          <p:nvSpPr>
            <p:cNvPr id="95270" name="Text Box 10"/>
            <p:cNvSpPr txBox="1">
              <a:spLocks noChangeArrowheads="1"/>
            </p:cNvSpPr>
            <p:nvPr/>
          </p:nvSpPr>
          <p:spPr bwMode="auto">
            <a:xfrm>
              <a:off x="1888" y="1690"/>
              <a:ext cx="27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b="1" i="1">
                  <a:latin typeface="Times New Roman" panose="02020603050405020304" pitchFamily="18" charset="0"/>
                  <a:ea typeface="黑体" panose="02010609060101010101" pitchFamily="2" charset="-122"/>
                </a:rPr>
                <a:t>N</a:t>
              </a:r>
              <a:endParaRPr lang="en-US" altLang="zh-CN" b="1" i="1">
                <a:latin typeface="Times New Roman" panose="02020603050405020304" pitchFamily="18" charset="0"/>
                <a:ea typeface="黑体" panose="02010609060101010101" pitchFamily="2" charset="-122"/>
              </a:endParaRPr>
            </a:p>
          </p:txBody>
        </p:sp>
        <p:sp>
          <p:nvSpPr>
            <p:cNvPr id="95271" name="Text Box 12"/>
            <p:cNvSpPr txBox="1">
              <a:spLocks noChangeArrowheads="1"/>
            </p:cNvSpPr>
            <p:nvPr/>
          </p:nvSpPr>
          <p:spPr bwMode="auto">
            <a:xfrm>
              <a:off x="1584" y="916"/>
              <a:ext cx="27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b="1" i="1">
                  <a:latin typeface="Times New Roman" panose="02020603050405020304" pitchFamily="18" charset="0"/>
                  <a:ea typeface="黑体" panose="02010609060101010101" pitchFamily="2" charset="-122"/>
                </a:rPr>
                <a:t>M</a:t>
              </a:r>
              <a:endParaRPr lang="en-US" altLang="zh-CN" b="1" i="1">
                <a:latin typeface="Times New Roman" panose="02020603050405020304" pitchFamily="18" charset="0"/>
                <a:ea typeface="黑体" panose="02010609060101010101" pitchFamily="2" charset="-122"/>
              </a:endParaRPr>
            </a:p>
          </p:txBody>
        </p:sp>
        <p:sp>
          <p:nvSpPr>
            <p:cNvPr id="95272" name="Text Box 108"/>
            <p:cNvSpPr txBox="1">
              <a:spLocks noChangeArrowheads="1"/>
            </p:cNvSpPr>
            <p:nvPr/>
          </p:nvSpPr>
          <p:spPr bwMode="auto">
            <a:xfrm>
              <a:off x="720" y="1728"/>
              <a:ext cx="288"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F</a:t>
              </a:r>
              <a:endParaRPr lang="en-US" altLang="zh-CN" b="1" i="1">
                <a:latin typeface="Times New Roman" panose="02020603050405020304" pitchFamily="18" charset="0"/>
                <a:ea typeface="黑体" panose="02010609060101010101" pitchFamily="2" charset="-122"/>
              </a:endParaRPr>
            </a:p>
          </p:txBody>
        </p:sp>
      </p:grpSp>
      <p:sp>
        <p:nvSpPr>
          <p:cNvPr id="95258" name="Freeform 112"/>
          <p:cNvSpPr>
            <a:spLocks noChangeArrowheads="1"/>
          </p:cNvSpPr>
          <p:nvPr/>
        </p:nvSpPr>
        <p:spPr bwMode="auto">
          <a:xfrm rot="-6711498">
            <a:off x="4983956" y="4050507"/>
            <a:ext cx="1044575" cy="388938"/>
          </a:xfrm>
          <a:custGeom>
            <a:avLst/>
            <a:gdLst>
              <a:gd name="T0" fmla="*/ 0 w 878"/>
              <a:gd name="T1" fmla="*/ 388938 h 326"/>
              <a:gd name="T2" fmla="*/ 825666 w 878"/>
              <a:gd name="T3" fmla="*/ 388938 h 326"/>
              <a:gd name="T4" fmla="*/ 1044575 w 878"/>
              <a:gd name="T5" fmla="*/ 379394 h 326"/>
              <a:gd name="T6" fmla="*/ 720971 w 878"/>
              <a:gd name="T7" fmla="*/ 0 h 326"/>
              <a:gd name="T8" fmla="*/ 0 w 878"/>
              <a:gd name="T9" fmla="*/ 388938 h 3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326">
                <a:moveTo>
                  <a:pt x="0" y="326"/>
                </a:moveTo>
                <a:cubicBezTo>
                  <a:pt x="231" y="326"/>
                  <a:pt x="463" y="326"/>
                  <a:pt x="694" y="326"/>
                </a:cubicBezTo>
                <a:lnTo>
                  <a:pt x="878" y="318"/>
                </a:lnTo>
                <a:lnTo>
                  <a:pt x="606" y="0"/>
                </a:lnTo>
                <a:lnTo>
                  <a:pt x="0" y="326"/>
                </a:lnTo>
                <a:close/>
              </a:path>
            </a:pathLst>
          </a:custGeom>
          <a:solidFill>
            <a:srgbClr val="00FFFF"/>
          </a:solidFill>
          <a:ln w="28575">
            <a:solidFill>
              <a:schemeClr val="tx1"/>
            </a:solidFill>
            <a:round/>
          </a:ln>
        </p:spPr>
        <p:txBody>
          <a:bodyPr/>
          <a:lstStyle/>
          <a:p>
            <a:endParaRPr lang="zh-CN" altLang="en-US" i="1"/>
          </a:p>
        </p:txBody>
      </p:sp>
      <p:sp>
        <p:nvSpPr>
          <p:cNvPr id="38" name="Freeform 113"/>
          <p:cNvSpPr/>
          <p:nvPr/>
        </p:nvSpPr>
        <p:spPr bwMode="auto">
          <a:xfrm rot="14824662">
            <a:off x="4987131" y="4053682"/>
            <a:ext cx="1044575" cy="388938"/>
          </a:xfrm>
          <a:custGeom>
            <a:avLst/>
            <a:gdLst>
              <a:gd name="T0" fmla="*/ 0 w 878"/>
              <a:gd name="T1" fmla="*/ 821570828 h 326"/>
              <a:gd name="T2" fmla="*/ 1748988745 w 878"/>
              <a:gd name="T3" fmla="*/ 821570828 h 326"/>
              <a:gd name="T4" fmla="*/ 2147483647 w 878"/>
              <a:gd name="T5" fmla="*/ 801409586 h 326"/>
              <a:gd name="T6" fmla="*/ 1527214660 w 878"/>
              <a:gd name="T7" fmla="*/ 0 h 326"/>
              <a:gd name="T8" fmla="*/ 0 w 878"/>
              <a:gd name="T9" fmla="*/ 821570828 h 326"/>
              <a:gd name="T10" fmla="*/ 0 60000 65536"/>
              <a:gd name="T11" fmla="*/ 0 60000 65536"/>
              <a:gd name="T12" fmla="*/ 0 60000 65536"/>
              <a:gd name="T13" fmla="*/ 0 60000 65536"/>
              <a:gd name="T14" fmla="*/ 0 60000 65536"/>
              <a:gd name="T15" fmla="*/ 0 w 878"/>
              <a:gd name="T16" fmla="*/ 0 h 326"/>
              <a:gd name="T17" fmla="*/ 878 w 878"/>
              <a:gd name="T18" fmla="*/ 326 h 326"/>
            </a:gdLst>
            <a:ahLst/>
            <a:cxnLst>
              <a:cxn ang="T10">
                <a:pos x="T0" y="T1"/>
              </a:cxn>
              <a:cxn ang="T11">
                <a:pos x="T2" y="T3"/>
              </a:cxn>
              <a:cxn ang="T12">
                <a:pos x="T4" y="T5"/>
              </a:cxn>
              <a:cxn ang="T13">
                <a:pos x="T6" y="T7"/>
              </a:cxn>
              <a:cxn ang="T14">
                <a:pos x="T8" y="T9"/>
              </a:cxn>
            </a:cxnLst>
            <a:rect l="T15" t="T16" r="T17" b="T18"/>
            <a:pathLst>
              <a:path w="878" h="326">
                <a:moveTo>
                  <a:pt x="0" y="326"/>
                </a:moveTo>
                <a:cubicBezTo>
                  <a:pt x="231" y="326"/>
                  <a:pt x="463" y="326"/>
                  <a:pt x="694" y="326"/>
                </a:cubicBezTo>
                <a:lnTo>
                  <a:pt x="878" y="318"/>
                </a:lnTo>
                <a:lnTo>
                  <a:pt x="606" y="0"/>
                </a:lnTo>
                <a:lnTo>
                  <a:pt x="0" y="326"/>
                </a:lnTo>
                <a:close/>
              </a:path>
            </a:pathLst>
          </a:custGeom>
          <a:solidFill>
            <a:schemeClr val="accent2">
              <a:lumMod val="60000"/>
              <a:lumOff val="40000"/>
            </a:schemeClr>
          </a:solidFill>
          <a:ln w="28575">
            <a:solidFill>
              <a:schemeClr val="tx1"/>
            </a:solidFill>
            <a:round/>
          </a:ln>
        </p:spPr>
        <p:txBody>
          <a:bodyPr/>
          <a:lstStyle/>
          <a:p>
            <a:pPr>
              <a:defRPr/>
            </a:pPr>
            <a:endParaRPr lang="zh-CN" altLang="en-US" b="1" i="1">
              <a:latin typeface="Times New Roman" panose="02020603050405020304" pitchFamily="18" charset="0"/>
              <a:ea typeface="黑体" panose="02010609060101010101" pitchFamily="2" charset="-122"/>
              <a:cs typeface="Times New Roman" panose="02020603050405020304" pitchFamily="18" charset="0"/>
            </a:endParaRPr>
          </a:p>
        </p:txBody>
      </p:sp>
      <p:sp>
        <p:nvSpPr>
          <p:cNvPr id="39" name="Text Box 114"/>
          <p:cNvSpPr txBox="1">
            <a:spLocks noChangeArrowheads="1"/>
          </p:cNvSpPr>
          <p:nvPr/>
        </p:nvSpPr>
        <p:spPr bwMode="auto">
          <a:xfrm>
            <a:off x="4421188" y="3522663"/>
            <a:ext cx="285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b="1" i="1">
                <a:latin typeface="Times New Roman" panose="02020603050405020304" pitchFamily="18" charset="0"/>
                <a:ea typeface="黑体" panose="02010609060101010101" pitchFamily="2" charset="-122"/>
              </a:rPr>
              <a:t>E</a:t>
            </a:r>
            <a:endParaRPr lang="en-US" altLang="zh-CN" b="1" i="1">
              <a:latin typeface="Times New Roman" panose="02020603050405020304" pitchFamily="18" charset="0"/>
              <a:ea typeface="黑体" panose="02010609060101010101" pitchFamily="2" charset="-122"/>
            </a:endParaRPr>
          </a:p>
        </p:txBody>
      </p:sp>
      <p:sp>
        <p:nvSpPr>
          <p:cNvPr id="40" name="Freeform 111"/>
          <p:cNvSpPr>
            <a:spLocks noChangeArrowheads="1"/>
          </p:cNvSpPr>
          <p:nvPr/>
        </p:nvSpPr>
        <p:spPr bwMode="auto">
          <a:xfrm rot="6958111" flipH="1">
            <a:off x="6529387" y="4094163"/>
            <a:ext cx="1046163" cy="388938"/>
          </a:xfrm>
          <a:custGeom>
            <a:avLst/>
            <a:gdLst>
              <a:gd name="T0" fmla="*/ 0 w 878"/>
              <a:gd name="T1" fmla="*/ 388938 h 326"/>
              <a:gd name="T2" fmla="*/ 826922 w 878"/>
              <a:gd name="T3" fmla="*/ 388938 h 326"/>
              <a:gd name="T4" fmla="*/ 1046163 w 878"/>
              <a:gd name="T5" fmla="*/ 379394 h 326"/>
              <a:gd name="T6" fmla="*/ 722067 w 878"/>
              <a:gd name="T7" fmla="*/ 0 h 326"/>
              <a:gd name="T8" fmla="*/ 0 w 878"/>
              <a:gd name="T9" fmla="*/ 388938 h 3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8" h="326">
                <a:moveTo>
                  <a:pt x="0" y="326"/>
                </a:moveTo>
                <a:cubicBezTo>
                  <a:pt x="231" y="326"/>
                  <a:pt x="463" y="326"/>
                  <a:pt x="694" y="326"/>
                </a:cubicBezTo>
                <a:lnTo>
                  <a:pt x="878" y="318"/>
                </a:lnTo>
                <a:lnTo>
                  <a:pt x="606" y="0"/>
                </a:lnTo>
                <a:lnTo>
                  <a:pt x="0" y="326"/>
                </a:lnTo>
                <a:close/>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i="1"/>
          </a:p>
        </p:txBody>
      </p:sp>
      <p:grpSp>
        <p:nvGrpSpPr>
          <p:cNvPr id="7" name="Group 94"/>
          <p:cNvGrpSpPr/>
          <p:nvPr/>
        </p:nvGrpSpPr>
        <p:grpSpPr bwMode="auto">
          <a:xfrm>
            <a:off x="1481138" y="1462088"/>
            <a:ext cx="1751012" cy="1216025"/>
            <a:chOff x="-159" y="646"/>
            <a:chExt cx="1470" cy="2207"/>
          </a:xfrm>
        </p:grpSpPr>
        <p:sp>
          <p:nvSpPr>
            <p:cNvPr id="95268" name="Freeform 95"/>
            <p:cNvSpPr>
              <a:spLocks noChangeArrowheads="1"/>
            </p:cNvSpPr>
            <p:nvPr/>
          </p:nvSpPr>
          <p:spPr bwMode="auto">
            <a:xfrm>
              <a:off x="-159" y="1752"/>
              <a:ext cx="1116"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6" h="1101">
                  <a:moveTo>
                    <a:pt x="0" y="1101"/>
                  </a:moveTo>
                  <a:cubicBezTo>
                    <a:pt x="372" y="1101"/>
                    <a:pt x="744" y="1101"/>
                    <a:pt x="1116" y="1101"/>
                  </a:cubicBezTo>
                  <a:lnTo>
                    <a:pt x="734" y="0"/>
                  </a:lnTo>
                  <a:lnTo>
                    <a:pt x="0" y="1101"/>
                  </a:lnTo>
                  <a:close/>
                </a:path>
              </a:pathLst>
            </a:cu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a:lstStyle/>
            <a:p>
              <a:endParaRPr lang="zh-CN" altLang="en-US" i="1"/>
            </a:p>
          </p:txBody>
        </p:sp>
        <p:sp>
          <p:nvSpPr>
            <p:cNvPr id="95269" name="Freeform 96"/>
            <p:cNvSpPr>
              <a:spLocks noChangeArrowheads="1"/>
            </p:cNvSpPr>
            <p:nvPr/>
          </p:nvSpPr>
          <p:spPr bwMode="auto">
            <a:xfrm rot="10800000">
              <a:off x="195" y="646"/>
              <a:ext cx="1116" cy="1101"/>
            </a:xfrm>
            <a:custGeom>
              <a:avLst/>
              <a:gdLst>
                <a:gd name="T0" fmla="*/ 0 w 1116"/>
                <a:gd name="T1" fmla="*/ 1101 h 1101"/>
                <a:gd name="T2" fmla="*/ 1116 w 1116"/>
                <a:gd name="T3" fmla="*/ 1101 h 1101"/>
                <a:gd name="T4" fmla="*/ 734 w 1116"/>
                <a:gd name="T5" fmla="*/ 0 h 1101"/>
                <a:gd name="T6" fmla="*/ 0 w 1116"/>
                <a:gd name="T7" fmla="*/ 1101 h 110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16" h="1101">
                  <a:moveTo>
                    <a:pt x="0" y="1101"/>
                  </a:moveTo>
                  <a:cubicBezTo>
                    <a:pt x="372" y="1101"/>
                    <a:pt x="744" y="1101"/>
                    <a:pt x="1116" y="1101"/>
                  </a:cubicBezTo>
                  <a:lnTo>
                    <a:pt x="734" y="0"/>
                  </a:lnTo>
                  <a:lnTo>
                    <a:pt x="0" y="1101"/>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i="1"/>
            </a:p>
          </p:txBody>
        </p:sp>
      </p:grpSp>
      <p:sp>
        <p:nvSpPr>
          <p:cNvPr id="45" name="Text Box 37"/>
          <p:cNvSpPr txBox="1">
            <a:spLocks noChangeArrowheads="1"/>
          </p:cNvSpPr>
          <p:nvPr/>
        </p:nvSpPr>
        <p:spPr bwMode="auto">
          <a:xfrm>
            <a:off x="777451" y="479335"/>
            <a:ext cx="758909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2400" b="1" dirty="0" smtClean="0">
                <a:solidFill>
                  <a:srgbClr val="0000FF"/>
                </a:solidFill>
                <a:ea typeface="黑体" panose="02010609060101010101" pitchFamily="2" charset="-122"/>
              </a:rPr>
              <a:t>【</a:t>
            </a:r>
            <a:r>
              <a:rPr lang="zh-CN" altLang="en-US" sz="2400" b="1" dirty="0" smtClean="0">
                <a:solidFill>
                  <a:srgbClr val="0000FF"/>
                </a:solidFill>
                <a:ea typeface="黑体" panose="02010609060101010101" pitchFamily="2" charset="-122"/>
              </a:rPr>
              <a:t>思考</a:t>
            </a:r>
            <a:r>
              <a:rPr lang="en-US" altLang="zh-CN" sz="2400" b="1" dirty="0" smtClean="0">
                <a:solidFill>
                  <a:srgbClr val="0000FF"/>
                </a:solidFill>
                <a:ea typeface="黑体" panose="02010609060101010101" pitchFamily="2" charset="-122"/>
              </a:rPr>
              <a:t>】</a:t>
            </a:r>
            <a:r>
              <a:rPr lang="zh-CN" altLang="en-US" sz="2400" b="1" dirty="0" smtClean="0">
                <a:latin typeface="楷体" panose="02010609060101010101" pitchFamily="49" charset="-122"/>
                <a:ea typeface="楷体" panose="02010609060101010101" pitchFamily="49" charset="-122"/>
              </a:rPr>
              <a:t>把</a:t>
            </a:r>
            <a:r>
              <a:rPr lang="zh-CN" altLang="en-US" sz="2400" b="1" dirty="0">
                <a:latin typeface="楷体" panose="02010609060101010101" pitchFamily="49" charset="-122"/>
                <a:ea typeface="楷体" panose="02010609060101010101" pitchFamily="49" charset="-122"/>
              </a:rPr>
              <a:t>一个三角形平移、旋转、翻</a:t>
            </a:r>
            <a:r>
              <a:rPr lang="zh-CN" altLang="en-US" sz="2400" b="1" dirty="0" smtClean="0">
                <a:latin typeface="楷体" panose="02010609060101010101" pitchFamily="49" charset="-122"/>
                <a:ea typeface="楷体" panose="02010609060101010101" pitchFamily="49" charset="-122"/>
              </a:rPr>
              <a:t>折，变</a:t>
            </a:r>
            <a:r>
              <a:rPr lang="zh-CN" altLang="en-US" sz="2400" b="1" dirty="0">
                <a:latin typeface="楷体" panose="02010609060101010101" pitchFamily="49" charset="-122"/>
                <a:ea typeface="楷体" panose="02010609060101010101" pitchFamily="49" charset="-122"/>
              </a:rPr>
              <a:t>换前后的两个三角形全等吗？</a:t>
            </a:r>
            <a:endParaRPr lang="en-US" altLang="zh-CN" sz="2400" b="1" dirty="0">
              <a:latin typeface="楷体" panose="02010609060101010101" pitchFamily="49" charset="-122"/>
              <a:ea typeface="楷体" panose="02010609060101010101" pitchFamily="49" charset="-122"/>
            </a:endParaRPr>
          </a:p>
        </p:txBody>
      </p:sp>
      <p:grpSp>
        <p:nvGrpSpPr>
          <p:cNvPr id="46" name="组合 2"/>
          <p:cNvGrpSpPr/>
          <p:nvPr/>
        </p:nvGrpSpPr>
        <p:grpSpPr bwMode="auto">
          <a:xfrm>
            <a:off x="-3350" y="-55999"/>
            <a:ext cx="2006600" cy="477837"/>
            <a:chOff x="123" y="40"/>
            <a:chExt cx="3160" cy="752"/>
          </a:xfrm>
        </p:grpSpPr>
        <p:cxnSp>
          <p:nvCxnSpPr>
            <p:cNvPr id="47" name="直线连接符 23"/>
            <p:cNvCxnSpPr/>
            <p:nvPr/>
          </p:nvCxnSpPr>
          <p:spPr>
            <a:xfrm>
              <a:off x="123" y="777"/>
              <a:ext cx="3160" cy="0"/>
            </a:xfrm>
            <a:prstGeom prst="line">
              <a:avLst/>
            </a:prstGeom>
            <a:ln>
              <a:solidFill>
                <a:srgbClr val="00B050"/>
              </a:solidFill>
            </a:ln>
          </p:spPr>
          <p:style>
            <a:lnRef idx="2">
              <a:schemeClr val="accent1"/>
            </a:lnRef>
            <a:fillRef idx="0">
              <a:schemeClr val="accent1"/>
            </a:fillRef>
            <a:effectRef idx="1">
              <a:schemeClr val="accent1"/>
            </a:effectRef>
            <a:fontRef idx="minor">
              <a:schemeClr val="tx1"/>
            </a:fontRef>
          </p:style>
        </p:cxnSp>
        <p:sp>
          <p:nvSpPr>
            <p:cNvPr id="48" name="文本框 18"/>
            <p:cNvSpPr txBox="1">
              <a:spLocks noChangeArrowheads="1"/>
            </p:cNvSpPr>
            <p:nvPr/>
          </p:nvSpPr>
          <p:spPr bwMode="auto">
            <a:xfrm>
              <a:off x="870" y="40"/>
              <a:ext cx="2310" cy="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0" hangingPunct="0">
                <a:defRPr sz="2500" b="1">
                  <a:latin typeface="宋体" panose="02010600030101010101" pitchFamily="2" charset="-122"/>
                  <a:cs typeface="Yuanti SC"/>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anose="020B0604020202020204" pitchFamily="34" charset="0"/>
              </a:lvl6pPr>
              <a:lvl7pPr marL="2971800" indent="-228600" eaLnBrk="0" fontAlgn="base" hangingPunct="0">
                <a:spcBef>
                  <a:spcPct val="0"/>
                </a:spcBef>
                <a:spcAft>
                  <a:spcPct val="0"/>
                </a:spcAft>
                <a:buFont typeface="Arial" panose="020B0604020202020204" pitchFamily="34" charset="0"/>
              </a:lvl7pPr>
              <a:lvl8pPr marL="3429000" indent="-228600" eaLnBrk="0" fontAlgn="base" hangingPunct="0">
                <a:spcBef>
                  <a:spcPct val="0"/>
                </a:spcBef>
                <a:spcAft>
                  <a:spcPct val="0"/>
                </a:spcAft>
                <a:buFont typeface="Arial" panose="020B0604020202020204" pitchFamily="34" charset="0"/>
              </a:lvl8pPr>
              <a:lvl9pPr marL="3886200" indent="-228600" eaLnBrk="0" fontAlgn="base" hangingPunct="0">
                <a:spcBef>
                  <a:spcPct val="0"/>
                </a:spcBef>
                <a:spcAft>
                  <a:spcPct val="0"/>
                </a:spcAft>
                <a:buFont typeface="Arial" panose="020B0604020202020204" pitchFamily="34" charset="0"/>
              </a:lvl9pPr>
            </a:lstStyle>
            <a:p>
              <a:r>
                <a:rPr lang="zh-CN" altLang="en-US" dirty="0"/>
                <a:t>探究新知</a:t>
              </a:r>
              <a:endParaRPr lang="zh-CN" altLang="en-US" dirty="0"/>
            </a:p>
          </p:txBody>
        </p:sp>
        <p:sp>
          <p:nvSpPr>
            <p:cNvPr id="49" name="Freeform 74"/>
            <p:cNvSpPr>
              <a:spLocks noChangeAspect="1" noEditPoints="1"/>
            </p:cNvSpPr>
            <p:nvPr/>
          </p:nvSpPr>
          <p:spPr bwMode="auto">
            <a:xfrm>
              <a:off x="248" y="157"/>
              <a:ext cx="568" cy="505"/>
            </a:xfrm>
            <a:custGeom>
              <a:avLst/>
              <a:gdLst>
                <a:gd name="T0" fmla="*/ 127 w 167"/>
                <a:gd name="T1" fmla="*/ 22 h 148"/>
                <a:gd name="T2" fmla="*/ 74 w 167"/>
                <a:gd name="T3" fmla="*/ 0 h 148"/>
                <a:gd name="T4" fmla="*/ 0 w 167"/>
                <a:gd name="T5" fmla="*/ 74 h 148"/>
                <a:gd name="T6" fmla="*/ 74 w 167"/>
                <a:gd name="T7" fmla="*/ 148 h 148"/>
                <a:gd name="T8" fmla="*/ 143 w 167"/>
                <a:gd name="T9" fmla="*/ 99 h 148"/>
                <a:gd name="T10" fmla="*/ 70 w 167"/>
                <a:gd name="T11" fmla="*/ 79 h 148"/>
                <a:gd name="T12" fmla="*/ 127 w 167"/>
                <a:gd name="T13" fmla="*/ 22 h 148"/>
                <a:gd name="T14" fmla="*/ 147 w 167"/>
                <a:gd name="T15" fmla="*/ 19 h 148"/>
                <a:gd name="T16" fmla="*/ 93 w 167"/>
                <a:gd name="T17" fmla="*/ 73 h 148"/>
                <a:gd name="T18" fmla="*/ 164 w 167"/>
                <a:gd name="T19" fmla="*/ 92 h 148"/>
                <a:gd name="T20" fmla="*/ 167 w 167"/>
                <a:gd name="T21" fmla="*/ 69 h 148"/>
                <a:gd name="T22" fmla="*/ 147 w 167"/>
                <a:gd name="T23" fmla="*/ 1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148">
                  <a:moveTo>
                    <a:pt x="127" y="22"/>
                  </a:moveTo>
                  <a:cubicBezTo>
                    <a:pt x="113" y="8"/>
                    <a:pt x="95" y="0"/>
                    <a:pt x="74" y="0"/>
                  </a:cubicBezTo>
                  <a:cubicBezTo>
                    <a:pt x="33" y="0"/>
                    <a:pt x="0" y="33"/>
                    <a:pt x="0" y="74"/>
                  </a:cubicBezTo>
                  <a:cubicBezTo>
                    <a:pt x="0" y="115"/>
                    <a:pt x="33" y="148"/>
                    <a:pt x="74" y="148"/>
                  </a:cubicBezTo>
                  <a:cubicBezTo>
                    <a:pt x="106" y="148"/>
                    <a:pt x="133" y="127"/>
                    <a:pt x="143" y="99"/>
                  </a:cubicBezTo>
                  <a:cubicBezTo>
                    <a:pt x="70" y="79"/>
                    <a:pt x="70" y="79"/>
                    <a:pt x="70" y="79"/>
                  </a:cubicBezTo>
                  <a:lnTo>
                    <a:pt x="127" y="22"/>
                  </a:lnTo>
                  <a:close/>
                  <a:moveTo>
                    <a:pt x="147" y="19"/>
                  </a:moveTo>
                  <a:cubicBezTo>
                    <a:pt x="93" y="73"/>
                    <a:pt x="93" y="73"/>
                    <a:pt x="93" y="73"/>
                  </a:cubicBezTo>
                  <a:cubicBezTo>
                    <a:pt x="164" y="92"/>
                    <a:pt x="164" y="92"/>
                    <a:pt x="164" y="92"/>
                  </a:cubicBezTo>
                  <a:cubicBezTo>
                    <a:pt x="166" y="85"/>
                    <a:pt x="167" y="77"/>
                    <a:pt x="167" y="69"/>
                  </a:cubicBezTo>
                  <a:cubicBezTo>
                    <a:pt x="167" y="50"/>
                    <a:pt x="160" y="32"/>
                    <a:pt x="147" y="19"/>
                  </a:cubicBezTo>
                  <a:close/>
                </a:path>
              </a:pathLst>
            </a:custGeom>
            <a:solidFill>
              <a:schemeClr val="accent3">
                <a:lumMod val="75000"/>
              </a:schemeClr>
            </a:solidFill>
            <a:ln>
              <a:noFill/>
            </a:ln>
          </p:spPr>
          <p:txBody>
            <a:bodyPr/>
            <a:lstStyle/>
            <a:p>
              <a:pPr fontAlgn="auto">
                <a:spcBef>
                  <a:spcPts val="0"/>
                </a:spcBef>
                <a:spcAft>
                  <a:spcPts val="0"/>
                </a:spcAft>
                <a:buFontTx/>
                <a:buNone/>
                <a:defRPr/>
              </a:pPr>
              <a:endParaRPr lang="en-US" dirty="0">
                <a:solidFill>
                  <a:srgbClr val="000000"/>
                </a:solidFill>
                <a:latin typeface="微软雅黑" panose="020B0503020204020204" pitchFamily="34" charset="-122"/>
                <a:ea typeface="微软雅黑" panose="020B0503020204020204" pitchFamily="34" charset="-122"/>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24931 0.000000 L 0.185556 -0.002222 " pathEditMode="relative" rAng="0" ptsTypes="">
                                      <p:cBhvr>
                                        <p:cTn id="6" dur="2000" fill="hold"/>
                                        <p:tgtEl>
                                          <p:spTgt spid="7"/>
                                        </p:tgtEl>
                                        <p:attrNameLst>
                                          <p:attrName>ppt_x</p:attrName>
                                          <p:attrName>ppt_y</p:attrName>
                                        </p:attrNameLst>
                                      </p:cBhvr>
                                      <p:rCtr x="0" y="0"/>
                                    </p:animMotion>
                                  </p:childTnLst>
                                </p:cTn>
                              </p:par>
                            </p:childTnLst>
                          </p:cTn>
                        </p:par>
                        <p:par>
                          <p:cTn id="7" fill="hold">
                            <p:stCondLst>
                              <p:cond delay="2000"/>
                            </p:stCondLst>
                            <p:childTnLst>
                              <p:par>
                                <p:cTn id="8" presetID="1"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8" presetClass="emph" presetSubtype="0" fill="hold" nodeType="clickEffect">
                                  <p:stCondLst>
                                    <p:cond delay="0"/>
                                  </p:stCondLst>
                                  <p:childTnLst>
                                    <p:animRot by="10800000">
                                      <p:cBhvr>
                                        <p:cTn id="13" dur="2000" fill="hold"/>
                                        <p:tgtEl>
                                          <p:spTgt spid="4"/>
                                        </p:tgtEl>
                                        <p:attrNameLst>
                                          <p:attrName>r</p:attrName>
                                        </p:attrNameLst>
                                      </p:cBhvr>
                                    </p:animRot>
                                  </p:childTnLst>
                                </p:cTn>
                              </p:par>
                            </p:childTnLst>
                          </p:cTn>
                        </p:par>
                        <p:par>
                          <p:cTn id="14" fill="hold">
                            <p:stCondLst>
                              <p:cond delay="2000"/>
                            </p:stCondLst>
                            <p:childTnLst>
                              <p:par>
                                <p:cTn id="15" presetID="1"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7" presetClass="exit" presetSubtype="1" fill="hold" nodeType="clickEffect">
                                  <p:stCondLst>
                                    <p:cond delay="0"/>
                                  </p:stCondLst>
                                  <p:childTnLst>
                                    <p:anim calcmode="lin" valueType="num">
                                      <p:cBhvr>
                                        <p:cTn id="22" dur="500"/>
                                        <p:tgtEl>
                                          <p:spTgt spid="26"/>
                                        </p:tgtEl>
                                        <p:attrNameLst>
                                          <p:attrName>ppt_x</p:attrName>
                                        </p:attrNameLst>
                                      </p:cBhvr>
                                      <p:tavLst>
                                        <p:tav tm="0">
                                          <p:val>
                                            <p:strVal val="ppt_x"/>
                                          </p:val>
                                        </p:tav>
                                        <p:tav tm="100000">
                                          <p:val>
                                            <p:strVal val="ppt_x"/>
                                          </p:val>
                                        </p:tav>
                                      </p:tavLst>
                                    </p:anim>
                                    <p:anim calcmode="lin" valueType="num">
                                      <p:cBhvr>
                                        <p:cTn id="23" dur="500"/>
                                        <p:tgtEl>
                                          <p:spTgt spid="26"/>
                                        </p:tgtEl>
                                        <p:attrNameLst>
                                          <p:attrName>ppt_y</p:attrName>
                                        </p:attrNameLst>
                                      </p:cBhvr>
                                      <p:tavLst>
                                        <p:tav tm="0">
                                          <p:val>
                                            <p:strVal val="ppt_y"/>
                                          </p:val>
                                        </p:tav>
                                        <p:tav tm="100000">
                                          <p:val>
                                            <p:strVal val="ppt_y-ppt_h/2"/>
                                          </p:val>
                                        </p:tav>
                                      </p:tavLst>
                                    </p:anim>
                                    <p:anim calcmode="lin" valueType="num">
                                      <p:cBhvr>
                                        <p:cTn id="24" dur="500"/>
                                        <p:tgtEl>
                                          <p:spTgt spid="26"/>
                                        </p:tgtEl>
                                        <p:attrNameLst>
                                          <p:attrName>ppt_w</p:attrName>
                                        </p:attrNameLst>
                                      </p:cBhvr>
                                      <p:tavLst>
                                        <p:tav tm="0">
                                          <p:val>
                                            <p:strVal val="ppt_w"/>
                                          </p:val>
                                        </p:tav>
                                        <p:tav tm="100000">
                                          <p:val>
                                            <p:strVal val="ppt_w"/>
                                          </p:val>
                                        </p:tav>
                                      </p:tavLst>
                                    </p:anim>
                                    <p:anim calcmode="lin" valueType="num">
                                      <p:cBhvr>
                                        <p:cTn id="25" dur="500"/>
                                        <p:tgtEl>
                                          <p:spTgt spid="26"/>
                                        </p:tgtEl>
                                        <p:attrNameLst>
                                          <p:attrName>ppt_h</p:attrName>
                                        </p:attrNameLst>
                                      </p:cBhvr>
                                      <p:tavLst>
                                        <p:tav tm="0">
                                          <p:val>
                                            <p:strVal val="ppt_h"/>
                                          </p:val>
                                        </p:tav>
                                        <p:tav tm="100000">
                                          <p:val>
                                            <p:fltVal val="0"/>
                                          </p:val>
                                        </p:tav>
                                      </p:tavLst>
                                    </p:anim>
                                    <p:set>
                                      <p:cBhvr>
                                        <p:cTn id="26" dur="1" fill="hold">
                                          <p:stCondLst>
                                            <p:cond delay="499"/>
                                          </p:stCondLst>
                                        </p:cTn>
                                        <p:tgtEl>
                                          <p:spTgt spid="26"/>
                                        </p:tgtEl>
                                        <p:attrNameLst>
                                          <p:attrName>style.visibility</p:attrName>
                                        </p:attrNameLst>
                                      </p:cBhvr>
                                      <p:to>
                                        <p:strVal val="hidden"/>
                                      </p:to>
                                    </p:set>
                                  </p:childTnLst>
                                </p:cTn>
                              </p:par>
                            </p:childTnLst>
                          </p:cTn>
                        </p:par>
                        <p:par>
                          <p:cTn id="27" fill="hold">
                            <p:stCondLst>
                              <p:cond delay="500"/>
                            </p:stCondLst>
                            <p:childTnLst>
                              <p:par>
                                <p:cTn id="28" presetID="17"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ppt_h/2"/>
                                          </p:val>
                                        </p:tav>
                                        <p:tav tm="100000">
                                          <p:val>
                                            <p:strVal val="#ppt_y"/>
                                          </p:val>
                                        </p:tav>
                                      </p:tavLst>
                                    </p:anim>
                                    <p:anim calcmode="lin" valueType="num">
                                      <p:cBhvr>
                                        <p:cTn id="32" dur="500" fill="hold"/>
                                        <p:tgtEl>
                                          <p:spTgt spid="25"/>
                                        </p:tgtEl>
                                        <p:attrNameLst>
                                          <p:attrName>ppt_w</p:attrName>
                                        </p:attrNameLst>
                                      </p:cBhvr>
                                      <p:tavLst>
                                        <p:tav tm="0">
                                          <p:val>
                                            <p:strVal val="#ppt_w"/>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childTnLst>
                                </p:cTn>
                              </p:par>
                              <p:par>
                                <p:cTn id="34" presetID="1" presetClass="entr" presetSubtype="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7" presetClass="exit" presetSubtype="2" fill="hold" nodeType="clickEffect">
                                  <p:stCondLst>
                                    <p:cond delay="0"/>
                                  </p:stCondLst>
                                  <p:childTnLst>
                                    <p:anim calcmode="lin" valueType="num">
                                      <p:cBhvr>
                                        <p:cTn id="39" dur="500"/>
                                        <p:tgtEl>
                                          <p:spTgt spid="38"/>
                                        </p:tgtEl>
                                        <p:attrNameLst>
                                          <p:attrName>ppt_x</p:attrName>
                                        </p:attrNameLst>
                                      </p:cBhvr>
                                      <p:tavLst>
                                        <p:tav tm="0">
                                          <p:val>
                                            <p:strVal val="ppt_x"/>
                                          </p:val>
                                        </p:tav>
                                        <p:tav tm="100000">
                                          <p:val>
                                            <p:strVal val="ppt_x+ppt_w/2"/>
                                          </p:val>
                                        </p:tav>
                                      </p:tavLst>
                                    </p:anim>
                                    <p:anim calcmode="lin" valueType="num">
                                      <p:cBhvr>
                                        <p:cTn id="40" dur="500"/>
                                        <p:tgtEl>
                                          <p:spTgt spid="38"/>
                                        </p:tgtEl>
                                        <p:attrNameLst>
                                          <p:attrName>ppt_y</p:attrName>
                                        </p:attrNameLst>
                                      </p:cBhvr>
                                      <p:tavLst>
                                        <p:tav tm="0">
                                          <p:val>
                                            <p:strVal val="ppt_y"/>
                                          </p:val>
                                        </p:tav>
                                        <p:tav tm="100000">
                                          <p:val>
                                            <p:strVal val="ppt_y"/>
                                          </p:val>
                                        </p:tav>
                                      </p:tavLst>
                                    </p:anim>
                                    <p:anim calcmode="lin" valueType="num">
                                      <p:cBhvr>
                                        <p:cTn id="41" dur="500"/>
                                        <p:tgtEl>
                                          <p:spTgt spid="38"/>
                                        </p:tgtEl>
                                        <p:attrNameLst>
                                          <p:attrName>ppt_w</p:attrName>
                                        </p:attrNameLst>
                                      </p:cBhvr>
                                      <p:tavLst>
                                        <p:tav tm="0">
                                          <p:val>
                                            <p:strVal val="ppt_w"/>
                                          </p:val>
                                        </p:tav>
                                        <p:tav tm="100000">
                                          <p:val>
                                            <p:fltVal val="0"/>
                                          </p:val>
                                        </p:tav>
                                      </p:tavLst>
                                    </p:anim>
                                    <p:anim calcmode="lin" valueType="num">
                                      <p:cBhvr>
                                        <p:cTn id="42" dur="500"/>
                                        <p:tgtEl>
                                          <p:spTgt spid="38"/>
                                        </p:tgtEl>
                                        <p:attrNameLst>
                                          <p:attrName>ppt_h</p:attrName>
                                        </p:attrNameLst>
                                      </p:cBhvr>
                                      <p:tavLst>
                                        <p:tav tm="0">
                                          <p:val>
                                            <p:strVal val="ppt_h"/>
                                          </p:val>
                                        </p:tav>
                                        <p:tav tm="100000">
                                          <p:val>
                                            <p:strVal val="ppt_h"/>
                                          </p:val>
                                        </p:tav>
                                      </p:tavLst>
                                    </p:anim>
                                    <p:set>
                                      <p:cBhvr>
                                        <p:cTn id="43" dur="1" fill="hold">
                                          <p:stCondLst>
                                            <p:cond delay="499"/>
                                          </p:stCondLst>
                                        </p:cTn>
                                        <p:tgtEl>
                                          <p:spTgt spid="38"/>
                                        </p:tgtEl>
                                        <p:attrNameLst>
                                          <p:attrName>style.visibility</p:attrName>
                                        </p:attrNameLst>
                                      </p:cBhvr>
                                      <p:to>
                                        <p:strVal val="hidden"/>
                                      </p:to>
                                    </p:set>
                                  </p:childTnLst>
                                </p:cTn>
                              </p:par>
                            </p:childTnLst>
                          </p:cTn>
                        </p:par>
                        <p:par>
                          <p:cTn id="44" fill="hold">
                            <p:stCondLst>
                              <p:cond delay="500"/>
                            </p:stCondLst>
                            <p:childTnLst>
                              <p:par>
                                <p:cTn id="45" presetID="17" presetClass="entr" presetSubtype="8"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ppt_x</p:attrName>
                                        </p:attrNameLst>
                                      </p:cBhvr>
                                      <p:tavLst>
                                        <p:tav tm="0">
                                          <p:val>
                                            <p:strVal val="#ppt_x-#ppt_w/2"/>
                                          </p:val>
                                        </p:tav>
                                        <p:tav tm="100000">
                                          <p:val>
                                            <p:strVal val="#ppt_x"/>
                                          </p:val>
                                        </p:tav>
                                      </p:tavLst>
                                    </p:anim>
                                    <p:anim calcmode="lin" valueType="num">
                                      <p:cBhvr>
                                        <p:cTn id="48" dur="500" fill="hold"/>
                                        <p:tgtEl>
                                          <p:spTgt spid="40"/>
                                        </p:tgtEl>
                                        <p:attrNameLst>
                                          <p:attrName>ppt_y</p:attrName>
                                        </p:attrNameLst>
                                      </p:cBhvr>
                                      <p:tavLst>
                                        <p:tav tm="0">
                                          <p:val>
                                            <p:strVal val="#ppt_y"/>
                                          </p:val>
                                        </p:tav>
                                        <p:tav tm="100000">
                                          <p:val>
                                            <p:strVal val="#ppt_y"/>
                                          </p:val>
                                        </p:tav>
                                      </p:tavLst>
                                    </p:anim>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strVal val="#ppt_h"/>
                                          </p:val>
                                        </p:tav>
                                        <p:tav tm="100000">
                                          <p:val>
                                            <p:strVal val="#ppt_h"/>
                                          </p:val>
                                        </p:tav>
                                      </p:tavLst>
                                    </p:anim>
                                  </p:childTnLst>
                                </p:cTn>
                              </p:par>
                            </p:childTnLst>
                          </p:cTn>
                        </p:par>
                        <p:par>
                          <p:cTn id="51" fill="hold">
                            <p:stCondLst>
                              <p:cond delay="1000"/>
                            </p:stCondLst>
                            <p:childTnLst>
                              <p:par>
                                <p:cTn id="52" presetID="0" presetClass="path" presetSubtype="0" accel="50000" decel="50000" fill="hold" grpId="1" nodeType="afterEffect">
                                  <p:stCondLst>
                                    <p:cond delay="0"/>
                                  </p:stCondLst>
                                  <p:childTnLst>
                                    <p:animMotion origin="layout" path="M -0.000069 -0.009506 L -0.223819 -0.011358 " pathEditMode="relative" rAng="0" ptsTypes="">
                                      <p:cBhvr>
                                        <p:cTn id="53" dur="2000" fill="hold"/>
                                        <p:tgtEl>
                                          <p:spTgt spid="40"/>
                                        </p:tgtEl>
                                        <p:attrNameLst>
                                          <p:attrName>ppt_x</p:attrName>
                                          <p:attrName>ppt_y</p:attrName>
                                        </p:attrNameLst>
                                      </p:cBhvr>
                                      <p:rCtr x="-100" y="0"/>
                                    </p:animMotion>
                                  </p:childTnLst>
                                </p:cTn>
                              </p:par>
                            </p:childTnLst>
                          </p:cTn>
                        </p:par>
                        <p:par>
                          <p:cTn id="54" fill="hold">
                            <p:stCondLst>
                              <p:cond delay="3000"/>
                            </p:stCondLst>
                            <p:childTnLst>
                              <p:par>
                                <p:cTn id="55" presetID="1" presetClass="entr" presetSubtype="0"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childTnLst>
                                </p:cTn>
                              </p:par>
                            </p:childTnLst>
                          </p:cTn>
                        </p:par>
                        <p:par>
                          <p:cTn id="57" fill="hold">
                            <p:stCondLst>
                              <p:cond delay="3000"/>
                            </p:stCondLst>
                            <p:childTnLst>
                              <p:par>
                                <p:cTn id="58" presetID="1"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3" grpId="0"/>
      <p:bldP spid="25" grpId="0" animBg="1"/>
      <p:bldP spid="27" grpId="0"/>
      <p:bldP spid="39" grpId="0"/>
      <p:bldP spid="40" grpId="0" animBg="1"/>
      <p:bldP spid="40" grpId="1" animBg="1"/>
    </p:bldLst>
  </p:timing>
</p:sld>
</file>

<file path=ppt/tags/tag1.xml><?xml version="1.0" encoding="utf-8"?>
<p:tagLst xmlns:p="http://schemas.openxmlformats.org/presentationml/2006/main">
  <p:tag name="KSO_WM_DOC_GUID" val="{4827e035-7733-4000-9c8d-f1785030f6d6}"/>
  <p:tag name="KSO_WPP_MARK_KEY" val="e9c1d663-7588-442b-a605-e620ab063a87"/>
  <p:tag name="COMMONDATA" val="eyJoZGlkIjoiN2YxOGMyNDFkMTQxMWJhZTVlZDhiNDQyZGU2OTYwOWEifQ=="/>
</p:tagLst>
</file>

<file path=ppt/theme/theme1.xml><?xml version="1.0" encoding="utf-8"?>
<a:theme xmlns:a="http://schemas.openxmlformats.org/drawingml/2006/main" name="《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七彩课堂》课件模板（新）">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3795</Words>
  <Application>WPS 演示</Application>
  <PresentationFormat>全屏显示(16:9)</PresentationFormat>
  <Paragraphs>650</Paragraphs>
  <Slides>32</Slides>
  <Notes>7</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32</vt:i4>
      </vt:variant>
    </vt:vector>
  </HeadingPairs>
  <TitlesOfParts>
    <vt:vector size="53" baseType="lpstr">
      <vt:lpstr>Arial</vt:lpstr>
      <vt:lpstr>宋体</vt:lpstr>
      <vt:lpstr>Wingdings</vt:lpstr>
      <vt:lpstr>微软雅黑</vt:lpstr>
      <vt:lpstr>Impact</vt:lpstr>
      <vt:lpstr>黑体</vt:lpstr>
      <vt:lpstr>方正舒体</vt:lpstr>
      <vt:lpstr>Times New Roman</vt:lpstr>
      <vt:lpstr>楷体</vt:lpstr>
      <vt:lpstr>Yuanti SC</vt:lpstr>
      <vt:lpstr>Segoe Print</vt:lpstr>
      <vt:lpstr>Times New Roman</vt:lpstr>
      <vt:lpstr>Calibri</vt:lpstr>
      <vt:lpstr>Arial Unicode MS</vt:lpstr>
      <vt:lpstr>仿宋</vt:lpstr>
      <vt:lpstr>楷体_GB2312</vt:lpstr>
      <vt:lpstr>Calibri</vt:lpstr>
      <vt:lpstr>EU-B1X</vt:lpstr>
      <vt:lpstr>Microsoft YaHei UI</vt:lpstr>
      <vt:lpstr>《七彩课堂》课件模板（新）</vt:lpstr>
      <vt:lpstr>1_《七彩课堂》课件模板（新）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如图，△ABC与△ADC全等，请用数学符号表示出这两个三角形全等，并写出相等的边和角.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1189</cp:revision>
  <dcterms:created xsi:type="dcterms:W3CDTF">2016-01-14T07:05:00Z</dcterms:created>
  <dcterms:modified xsi:type="dcterms:W3CDTF">2023-04-26T05:47:20Z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E5355922B28B4DD99557240052697D7B_12</vt:lpwstr>
  </property>
</Properties>
</file>