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1" r:id="rId3"/>
  </p:sldMasterIdLst>
  <p:notesMasterIdLst>
    <p:notesMasterId r:id="rId8"/>
  </p:notesMasterIdLst>
  <p:handoutMasterIdLst>
    <p:handoutMasterId r:id="rId30"/>
  </p:handoutMasterIdLst>
  <p:sldIdLst>
    <p:sldId id="585" r:id="rId4"/>
    <p:sldId id="586" r:id="rId5"/>
    <p:sldId id="587" r:id="rId6"/>
    <p:sldId id="588" r:id="rId7"/>
    <p:sldId id="589" r:id="rId9"/>
    <p:sldId id="590" r:id="rId10"/>
    <p:sldId id="591" r:id="rId11"/>
    <p:sldId id="592" r:id="rId12"/>
    <p:sldId id="593" r:id="rId13"/>
    <p:sldId id="594" r:id="rId14"/>
    <p:sldId id="597" r:id="rId15"/>
    <p:sldId id="598" r:id="rId16"/>
    <p:sldId id="599" r:id="rId17"/>
    <p:sldId id="600" r:id="rId18"/>
    <p:sldId id="601" r:id="rId19"/>
    <p:sldId id="602" r:id="rId20"/>
    <p:sldId id="603" r:id="rId21"/>
    <p:sldId id="604" r:id="rId22"/>
    <p:sldId id="605" r:id="rId23"/>
    <p:sldId id="606" r:id="rId24"/>
    <p:sldId id="607" r:id="rId25"/>
    <p:sldId id="608" r:id="rId26"/>
    <p:sldId id="611" r:id="rId27"/>
    <p:sldId id="612" r:id="rId28"/>
    <p:sldId id="613" r:id="rId29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82" autoAdjust="0"/>
    <p:restoredTop sz="95825" autoAdjust="0"/>
  </p:normalViewPr>
  <p:slideViewPr>
    <p:cSldViewPr snapToGrid="0" showGuides="1">
      <p:cViewPr varScale="1">
        <p:scale>
          <a:sx n="104" d="100"/>
          <a:sy n="104" d="100"/>
        </p:scale>
        <p:origin x="-486" y="-90"/>
      </p:cViewPr>
      <p:guideLst>
        <p:guide orient="horz" pos="14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B5E1596-45F5-4785-8CBB-6F16A9A4CCF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112DE96C-BD81-4476-BFF6-0863AF15BED7}" type="slidenum">
              <a:rPr lang="en-US" altLang="en-US"/>
            </a:fld>
            <a:endParaRPr lang="en-US" altLang="en-US"/>
          </a:p>
        </p:txBody>
      </p:sp>
      <p:pic>
        <p:nvPicPr>
          <p:cNvPr id="48135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62466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64514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2.png"/><Relationship Id="rId23" Type="http://schemas.openxmlformats.org/officeDocument/2006/relationships/image" Target="../media/image1.pn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052224" y="11675"/>
            <a:ext cx="30283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12.2 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三角形全等的判定</a:t>
            </a:r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7.png"/><Relationship Id="rId2" Type="http://schemas.openxmlformats.org/officeDocument/2006/relationships/image" Target="NULL" TargetMode="External"/><Relationship Id="rId1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图片 66561" descr="138574867140801207079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554322"/>
            <a:ext cx="6858000" cy="331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文本框 66562"/>
          <p:cNvSpPr txBox="1">
            <a:spLocks noChangeArrowheads="1"/>
          </p:cNvSpPr>
          <p:nvPr/>
        </p:nvSpPr>
        <p:spPr bwMode="auto">
          <a:xfrm>
            <a:off x="270186" y="567507"/>
            <a:ext cx="8526416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</a:rPr>
              <a:t>     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问题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如图有一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池塘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要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测池塘两端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的距离，可无法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直接到达，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因此这两点的距离无法直接量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出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能想出办法来吗？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66564" name="矩形 66563"/>
          <p:cNvSpPr/>
          <p:nvPr/>
        </p:nvSpPr>
        <p:spPr>
          <a:xfrm>
            <a:off x="1731963" y="4102260"/>
            <a:ext cx="434734" cy="5078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/>
                <a:ea typeface="华文行楷" panose="02010800040101010101" pitchFamily="2" charset="-122"/>
              </a:rPr>
              <a:t>A</a:t>
            </a:r>
            <a:endParaRPr lang="en-US" altLang="zh-CN" sz="2700" b="1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/>
              <a:ea typeface="华文行楷" panose="02010800040101010101" pitchFamily="2" charset="-122"/>
            </a:endParaRPr>
          </a:p>
        </p:txBody>
      </p:sp>
      <p:sp>
        <p:nvSpPr>
          <p:cNvPr id="66565" name="文本框 66564"/>
          <p:cNvSpPr txBox="1"/>
          <p:nvPr/>
        </p:nvSpPr>
        <p:spPr>
          <a:xfrm>
            <a:off x="7600950" y="4018122"/>
            <a:ext cx="40005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/>
                <a:ea typeface="华文行楷" panose="02010800040101010101" pitchFamily="2" charset="-122"/>
              </a:rPr>
              <a:t>B</a:t>
            </a:r>
            <a:endParaRPr lang="en-US" altLang="zh-CN" sz="3000" noProof="1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/>
              <a:ea typeface="华文行楷" panose="02010800040101010101" pitchFamily="2" charset="-122"/>
            </a:endParaRPr>
          </a:p>
        </p:txBody>
      </p:sp>
      <p:grpSp>
        <p:nvGrpSpPr>
          <p:cNvPr id="58373" name="组合 1"/>
          <p:cNvGrpSpPr/>
          <p:nvPr/>
        </p:nvGrpSpPr>
        <p:grpSpPr bwMode="auto">
          <a:xfrm>
            <a:off x="-3816" y="-19258"/>
            <a:ext cx="2006600" cy="493712"/>
            <a:chOff x="100" y="79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375" name="文本框 18"/>
            <p:cNvSpPr txBox="1">
              <a:spLocks noChangeArrowheads="1"/>
            </p:cNvSpPr>
            <p:nvPr/>
          </p:nvSpPr>
          <p:spPr bwMode="auto">
            <a:xfrm>
              <a:off x="870" y="79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610446" y="987677"/>
            <a:ext cx="761846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 </a:t>
            </a:r>
            <a:r>
              <a:rPr kumimoji="1"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1"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果</a:t>
            </a:r>
            <a:r>
              <a:rPr kumimoji="1"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AB=CB 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1"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 </a:t>
            </a:r>
            <a:r>
              <a:rPr kumimoji="1"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ABD= ∠ CBD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，那么</a:t>
            </a:r>
            <a:r>
              <a:rPr kumimoji="1"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kumimoji="1"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ABD 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和△</a:t>
            </a:r>
            <a:r>
              <a:rPr kumimoji="1"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kumimoji="1"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CBD 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全等吗？</a:t>
            </a:r>
            <a:endParaRPr kumimoji="1" lang="en-US" altLang="zh-CN" sz="24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511383" y="1803361"/>
            <a:ext cx="914400" cy="414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分析</a:t>
            </a:r>
            <a:r>
              <a:rPr kumimoji="1" lang="en-US" altLang="zh-CN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:</a:t>
            </a:r>
            <a:endParaRPr kumimoji="1" lang="en-US" altLang="zh-CN" sz="21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2160588" y="1784689"/>
            <a:ext cx="28289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△ 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ABD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≌△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 CBD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2" name="Group 14"/>
          <p:cNvGrpSpPr/>
          <p:nvPr/>
        </p:nvGrpSpPr>
        <p:grpSpPr bwMode="auto">
          <a:xfrm>
            <a:off x="2445711" y="2628756"/>
            <a:ext cx="649288" cy="1060450"/>
            <a:chOff x="932" y="2112"/>
            <a:chExt cx="700" cy="927"/>
          </a:xfrm>
        </p:grpSpPr>
        <p:sp>
          <p:nvSpPr>
            <p:cNvPr id="70661" name="AutoShape 15"/>
            <p:cNvSpPr/>
            <p:nvPr/>
          </p:nvSpPr>
          <p:spPr bwMode="auto">
            <a:xfrm>
              <a:off x="932" y="2254"/>
              <a:ext cx="194" cy="580"/>
            </a:xfrm>
            <a:prstGeom prst="leftBrace">
              <a:avLst>
                <a:gd name="adj1" fmla="val 39835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62" name="Text Box 16"/>
            <p:cNvSpPr txBox="1">
              <a:spLocks noChangeArrowheads="1"/>
            </p:cNvSpPr>
            <p:nvPr/>
          </p:nvSpPr>
          <p:spPr bwMode="auto">
            <a:xfrm>
              <a:off x="1104" y="2112"/>
              <a:ext cx="528" cy="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边</a:t>
              </a:r>
              <a:r>
                <a:rPr lang="en-US" altLang="zh-CN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:</a:t>
              </a:r>
              <a:r>
                <a:rPr lang="zh-CN" altLang="en-US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角</a:t>
              </a:r>
              <a:r>
                <a:rPr lang="en-US" altLang="zh-CN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:</a:t>
              </a:r>
              <a:r>
                <a:rPr lang="zh-CN" altLang="en-US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边</a:t>
              </a:r>
              <a:r>
                <a:rPr lang="en-US" altLang="zh-CN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:</a:t>
              </a:r>
              <a:endParaRPr lang="en-US" altLang="zh-CN" sz="21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3005231" y="2628756"/>
            <a:ext cx="21891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AB=CB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，</a:t>
            </a:r>
            <a:endParaRPr lang="zh-CN" altLang="en-US" sz="21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2956018" y="2939328"/>
            <a:ext cx="3200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∠ABD= ∠CBD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，</a:t>
            </a:r>
            <a:endParaRPr lang="zh-CN" altLang="en-US" sz="21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70666" name="组合 30"/>
          <p:cNvGrpSpPr/>
          <p:nvPr/>
        </p:nvGrpSpPr>
        <p:grpSpPr bwMode="auto">
          <a:xfrm>
            <a:off x="5513388" y="1382713"/>
            <a:ext cx="2786062" cy="2111375"/>
            <a:chOff x="5826224" y="1844824"/>
            <a:chExt cx="3714328" cy="2812591"/>
          </a:xfrm>
        </p:grpSpPr>
        <p:sp>
          <p:nvSpPr>
            <p:cNvPr id="70667" name="Line 7"/>
            <p:cNvSpPr>
              <a:spLocks noChangeShapeType="1"/>
            </p:cNvSpPr>
            <p:nvPr/>
          </p:nvSpPr>
          <p:spPr bwMode="auto">
            <a:xfrm>
              <a:off x="6199312" y="3328317"/>
              <a:ext cx="25908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68" name="Line 8"/>
            <p:cNvSpPr>
              <a:spLocks noChangeShapeType="1"/>
            </p:cNvSpPr>
            <p:nvPr/>
          </p:nvSpPr>
          <p:spPr bwMode="auto">
            <a:xfrm flipH="1" flipV="1">
              <a:off x="8129712" y="2185317"/>
              <a:ext cx="660400" cy="11430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69" name="Line 9"/>
            <p:cNvSpPr>
              <a:spLocks noChangeShapeType="1"/>
            </p:cNvSpPr>
            <p:nvPr/>
          </p:nvSpPr>
          <p:spPr bwMode="auto">
            <a:xfrm flipH="1">
              <a:off x="8209978" y="3344465"/>
              <a:ext cx="566755" cy="1015625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0" name="Line 10"/>
            <p:cNvSpPr>
              <a:spLocks noChangeShapeType="1"/>
            </p:cNvSpPr>
            <p:nvPr/>
          </p:nvSpPr>
          <p:spPr bwMode="auto">
            <a:xfrm flipH="1">
              <a:off x="6199312" y="2185317"/>
              <a:ext cx="1905000" cy="11430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1" name="Line 11"/>
            <p:cNvSpPr>
              <a:spLocks noChangeShapeType="1"/>
            </p:cNvSpPr>
            <p:nvPr/>
          </p:nvSpPr>
          <p:spPr bwMode="auto">
            <a:xfrm flipH="1" flipV="1">
              <a:off x="6199312" y="3328316"/>
              <a:ext cx="2045096" cy="102010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2" name="Text Box 20"/>
            <p:cNvSpPr txBox="1">
              <a:spLocks noChangeArrowheads="1"/>
            </p:cNvSpPr>
            <p:nvPr/>
          </p:nvSpPr>
          <p:spPr bwMode="auto">
            <a:xfrm>
              <a:off x="8100392" y="1844824"/>
              <a:ext cx="762000" cy="490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3" name="Text Box 21"/>
            <p:cNvSpPr txBox="1">
              <a:spLocks noChangeArrowheads="1"/>
            </p:cNvSpPr>
            <p:nvPr/>
          </p:nvSpPr>
          <p:spPr bwMode="auto">
            <a:xfrm>
              <a:off x="5826224" y="3111351"/>
              <a:ext cx="762000" cy="490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4" name="Text Box 22"/>
            <p:cNvSpPr txBox="1">
              <a:spLocks noChangeArrowheads="1"/>
            </p:cNvSpPr>
            <p:nvPr/>
          </p:nvSpPr>
          <p:spPr bwMode="auto">
            <a:xfrm>
              <a:off x="8180512" y="4166517"/>
              <a:ext cx="762000" cy="490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5" name="Text Box 23"/>
            <p:cNvSpPr txBox="1">
              <a:spLocks noChangeArrowheads="1"/>
            </p:cNvSpPr>
            <p:nvPr/>
          </p:nvSpPr>
          <p:spPr bwMode="auto">
            <a:xfrm>
              <a:off x="8778552" y="3140968"/>
              <a:ext cx="762000" cy="490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+mn-lt"/>
                </a:rPr>
                <a:t>D</a:t>
              </a:r>
              <a:endParaRPr lang="en-US" altLang="zh-CN" b="1" i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6" name="Arc 24"/>
            <p:cNvSpPr>
              <a:spLocks noChangeArrowheads="1"/>
            </p:cNvSpPr>
            <p:nvPr/>
          </p:nvSpPr>
          <p:spPr bwMode="auto">
            <a:xfrm>
              <a:off x="6683500" y="3026692"/>
              <a:ext cx="152400" cy="288925"/>
            </a:xfrm>
            <a:custGeom>
              <a:avLst/>
              <a:gdLst>
                <a:gd name="T0" fmla="*/ -1 w 21600"/>
                <a:gd name="T1" fmla="*/ 0 h 27258"/>
                <a:gd name="T2" fmla="*/ 21600 w 21600"/>
                <a:gd name="T3" fmla="*/ 21600 h 27258"/>
                <a:gd name="T4" fmla="*/ 20845 w 21600"/>
                <a:gd name="T5" fmla="*/ 27257 h 27258"/>
                <a:gd name="T6" fmla="*/ -1 w 21600"/>
                <a:gd name="T7" fmla="*/ 0 h 27258"/>
                <a:gd name="T8" fmla="*/ 21600 w 21600"/>
                <a:gd name="T9" fmla="*/ 21600 h 27258"/>
                <a:gd name="T10" fmla="*/ 20845 w 21600"/>
                <a:gd name="T11" fmla="*/ 27257 h 27258"/>
                <a:gd name="T12" fmla="*/ 0 w 21600"/>
                <a:gd name="T13" fmla="*/ 21600 h 27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7258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511"/>
                    <a:pt x="21346" y="25413"/>
                    <a:pt x="20845" y="27257"/>
                  </a:cubicBezTo>
                </a:path>
                <a:path w="21600" h="27258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511"/>
                    <a:pt x="21346" y="25413"/>
                    <a:pt x="20845" y="27257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77" name="Arc 25"/>
            <p:cNvSpPr>
              <a:spLocks noChangeArrowheads="1"/>
            </p:cNvSpPr>
            <p:nvPr/>
          </p:nvSpPr>
          <p:spPr bwMode="auto">
            <a:xfrm>
              <a:off x="6899400" y="3387055"/>
              <a:ext cx="100012" cy="287337"/>
            </a:xfrm>
            <a:custGeom>
              <a:avLst/>
              <a:gdLst>
                <a:gd name="T0" fmla="*/ 12846 w 34447"/>
                <a:gd name="T1" fmla="*/ 0 h 43200"/>
                <a:gd name="T2" fmla="*/ 34447 w 34447"/>
                <a:gd name="T3" fmla="*/ 21600 h 43200"/>
                <a:gd name="T4" fmla="*/ 12847 w 34447"/>
                <a:gd name="T5" fmla="*/ 43200 h 43200"/>
                <a:gd name="T6" fmla="*/ 0 w 34447"/>
                <a:gd name="T7" fmla="*/ 38964 h 43200"/>
                <a:gd name="T8" fmla="*/ 12846 w 34447"/>
                <a:gd name="T9" fmla="*/ 0 h 43200"/>
                <a:gd name="T10" fmla="*/ 34447 w 34447"/>
                <a:gd name="T11" fmla="*/ 21600 h 43200"/>
                <a:gd name="T12" fmla="*/ 12847 w 34447"/>
                <a:gd name="T13" fmla="*/ 43200 h 43200"/>
                <a:gd name="T14" fmla="*/ 0 w 34447"/>
                <a:gd name="T15" fmla="*/ 38964 h 43200"/>
                <a:gd name="T16" fmla="*/ 12847 w 34447"/>
                <a:gd name="T17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447" h="43200" fill="none">
                  <a:moveTo>
                    <a:pt x="12846" y="0"/>
                  </a:moveTo>
                  <a:cubicBezTo>
                    <a:pt x="24776" y="0"/>
                    <a:pt x="34447" y="9670"/>
                    <a:pt x="34447" y="21600"/>
                  </a:cubicBezTo>
                  <a:cubicBezTo>
                    <a:pt x="34447" y="33529"/>
                    <a:pt x="24776" y="43200"/>
                    <a:pt x="12847" y="43200"/>
                  </a:cubicBezTo>
                  <a:cubicBezTo>
                    <a:pt x="8221" y="43200"/>
                    <a:pt x="3718" y="41715"/>
                    <a:pt x="0" y="38964"/>
                  </a:cubicBezTo>
                </a:path>
                <a:path w="34447" h="43200" stroke="0">
                  <a:moveTo>
                    <a:pt x="12846" y="0"/>
                  </a:moveTo>
                  <a:cubicBezTo>
                    <a:pt x="24776" y="0"/>
                    <a:pt x="34447" y="9670"/>
                    <a:pt x="34447" y="21600"/>
                  </a:cubicBezTo>
                  <a:cubicBezTo>
                    <a:pt x="34447" y="33529"/>
                    <a:pt x="24776" y="43200"/>
                    <a:pt x="12847" y="43200"/>
                  </a:cubicBezTo>
                  <a:cubicBezTo>
                    <a:pt x="8221" y="43200"/>
                    <a:pt x="3718" y="41715"/>
                    <a:pt x="0" y="38964"/>
                  </a:cubicBezTo>
                  <a:lnTo>
                    <a:pt x="12847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4" name="Group 26"/>
          <p:cNvGrpSpPr/>
          <p:nvPr/>
        </p:nvGrpSpPr>
        <p:grpSpPr bwMode="auto">
          <a:xfrm>
            <a:off x="3286125" y="2140768"/>
            <a:ext cx="1371600" cy="571500"/>
            <a:chOff x="1872" y="1680"/>
            <a:chExt cx="1152" cy="480"/>
          </a:xfrm>
        </p:grpSpPr>
        <p:sp>
          <p:nvSpPr>
            <p:cNvPr id="70679" name="Line 27"/>
            <p:cNvSpPr>
              <a:spLocks noChangeShapeType="1"/>
            </p:cNvSpPr>
            <p:nvPr/>
          </p:nvSpPr>
          <p:spPr bwMode="auto">
            <a:xfrm flipV="1">
              <a:off x="1872" y="1680"/>
              <a:ext cx="0" cy="48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70680" name="Text Box 28"/>
            <p:cNvSpPr txBox="1">
              <a:spLocks noChangeArrowheads="1"/>
            </p:cNvSpPr>
            <p:nvPr/>
          </p:nvSpPr>
          <p:spPr bwMode="auto">
            <a:xfrm>
              <a:off x="2016" y="1798"/>
              <a:ext cx="100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(SAS)</a:t>
              </a:r>
              <a:endParaRPr lang="en-US" altLang="zh-CN" sz="2100" b="1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2992239" y="3285718"/>
            <a:ext cx="26384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BD=BD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公共边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1465263" y="3569389"/>
            <a:ext cx="7556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endParaRPr kumimoji="1" lang="zh-CN" altLang="en-US" sz="21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0" name="矩形 14"/>
          <p:cNvSpPr>
            <a:spLocks noChangeArrowheads="1"/>
          </p:cNvSpPr>
          <p:nvPr/>
        </p:nvSpPr>
        <p:spPr bwMode="auto">
          <a:xfrm>
            <a:off x="2087302" y="3594713"/>
            <a:ext cx="305083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el-GR" altLang="en-US" sz="2100" b="1" dirty="0">
                <a:solidFill>
                  <a:prstClr val="black"/>
                </a:solidFill>
                <a:latin typeface="+mn-lt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ABD 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和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 CBD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中，</a:t>
            </a:r>
            <a:endParaRPr lang="zh-CN" altLang="en-US" sz="21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1" name="左大括号 15"/>
          <p:cNvSpPr/>
          <p:nvPr/>
        </p:nvSpPr>
        <p:spPr bwMode="auto">
          <a:xfrm>
            <a:off x="2040903" y="4073525"/>
            <a:ext cx="119686" cy="701675"/>
          </a:xfrm>
          <a:prstGeom prst="leftBrace">
            <a:avLst>
              <a:gd name="adj1" fmla="val 7282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1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2214563" y="3917157"/>
            <a:ext cx="21891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AB=CB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2134950" y="4222618"/>
            <a:ext cx="3200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∠ABD= ∠CBD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4" name="Text Box 13"/>
          <p:cNvSpPr txBox="1">
            <a:spLocks noChangeArrowheads="1"/>
          </p:cNvSpPr>
          <p:nvPr/>
        </p:nvSpPr>
        <p:spPr bwMode="auto">
          <a:xfrm>
            <a:off x="4989513" y="4267150"/>
            <a:ext cx="40370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△ 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ABD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≌△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</a:rPr>
              <a:t>CBD 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( SAS).</a:t>
            </a:r>
            <a:endParaRPr lang="en-US" altLang="zh-CN" sz="2100" b="1" dirty="0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5" name="Text Box 32"/>
          <p:cNvSpPr txBox="1">
            <a:spLocks noChangeArrowheads="1"/>
          </p:cNvSpPr>
          <p:nvPr/>
        </p:nvSpPr>
        <p:spPr bwMode="auto">
          <a:xfrm>
            <a:off x="2160588" y="4502150"/>
            <a:ext cx="34036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BD=BD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公共边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0701" name="文本框 4"/>
          <p:cNvSpPr txBox="1">
            <a:spLocks noChangeArrowheads="1"/>
          </p:cNvSpPr>
          <p:nvPr/>
        </p:nvSpPr>
        <p:spPr bwMode="auto">
          <a:xfrm>
            <a:off x="3222238" y="498468"/>
            <a:ext cx="5707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利用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边角边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定理证明三角形全等</a:t>
            </a:r>
            <a:endParaRPr lang="zh-CN" altLang="en-US" sz="2400" b="1" dirty="0">
              <a:solidFill>
                <a:prstClr val="black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46" name="组合 2"/>
          <p:cNvGrpSpPr/>
          <p:nvPr/>
        </p:nvGrpSpPr>
        <p:grpSpPr bwMode="auto">
          <a:xfrm>
            <a:off x="5913" y="-60939"/>
            <a:ext cx="2006600" cy="477838"/>
            <a:chOff x="123" y="40"/>
            <a:chExt cx="3160" cy="752"/>
          </a:xfrm>
        </p:grpSpPr>
        <p:cxnSp>
          <p:nvCxnSpPr>
            <p:cNvPr id="4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sp>
          <p:nvSpPr>
            <p:cNvPr id="4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0" name="组合 6"/>
          <p:cNvGrpSpPr/>
          <p:nvPr/>
        </p:nvGrpSpPr>
        <p:grpSpPr bwMode="auto">
          <a:xfrm>
            <a:off x="1282985" y="483938"/>
            <a:ext cx="2274656" cy="492440"/>
            <a:chOff x="402069" y="545931"/>
            <a:chExt cx="2273908" cy="492762"/>
          </a:xfrm>
        </p:grpSpPr>
        <p:grpSp>
          <p:nvGrpSpPr>
            <p:cNvPr id="51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2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9" grpId="0"/>
      <p:bldP spid="13" grpId="0"/>
      <p:bldP spid="14" grpId="0"/>
      <p:bldP spid="28" grpId="0"/>
      <p:bldP spid="30" grpId="0"/>
      <p:bldP spid="31" grpId="0" bldLvl="0" animBg="1"/>
      <p:bldP spid="32" grpId="0"/>
      <p:bldP spid="33" grpId="0"/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3"/>
          <p:cNvSpPr txBox="1">
            <a:spLocks noChangeArrowheads="1"/>
          </p:cNvSpPr>
          <p:nvPr/>
        </p:nvSpPr>
        <p:spPr bwMode="auto">
          <a:xfrm>
            <a:off x="907057" y="610115"/>
            <a:ext cx="78362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AB=DB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CB=EB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,∠1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＝∠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求证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A=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07057" y="1304192"/>
            <a:ext cx="5950193" cy="358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 ∠1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＝∠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已知</a:t>
            </a: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∴∠1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+∠DBC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 ∠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2+ 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DBC</a:t>
            </a: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等式的性质</a:t>
            </a: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endParaRPr lang="en-US" altLang="zh-CN" sz="21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sz="21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DBE.</a:t>
            </a:r>
            <a:endParaRPr lang="en-US" altLang="zh-CN" sz="2100" b="1" i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sz="21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DBE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endParaRPr lang="en-US" altLang="zh-CN" sz="21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DB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DBE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已证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</a:t>
            </a:r>
            <a:r>
              <a:rPr lang="en-US" altLang="zh-CN" sz="2100" b="1" i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CB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EB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已知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360045"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DBE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（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SAS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）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   </a:t>
            </a:r>
            <a:endParaRPr lang="en-US" altLang="zh-CN" sz="2100" b="1" i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 marL="360045">
              <a:lnSpc>
                <a:spcPct val="120000"/>
              </a:lnSpc>
            </a:pPr>
            <a:r>
              <a:rPr lang="en-US" altLang="zh-CN" sz="21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 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A=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全等三角形的对应角相等</a:t>
            </a: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).</a:t>
            </a:r>
            <a:endParaRPr lang="en-US" altLang="zh-CN" sz="21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AutoShape 15"/>
          <p:cNvSpPr/>
          <p:nvPr/>
        </p:nvSpPr>
        <p:spPr bwMode="auto">
          <a:xfrm>
            <a:off x="2008565" y="2961245"/>
            <a:ext cx="161925" cy="949325"/>
          </a:xfrm>
          <a:prstGeom prst="leftBrace">
            <a:avLst>
              <a:gd name="adj1" fmla="val 35638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zh-CN" b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grpSp>
        <p:nvGrpSpPr>
          <p:cNvPr id="73732" name="Group 47"/>
          <p:cNvGrpSpPr/>
          <p:nvPr/>
        </p:nvGrpSpPr>
        <p:grpSpPr bwMode="auto">
          <a:xfrm>
            <a:off x="6476336" y="1591432"/>
            <a:ext cx="1944687" cy="2209800"/>
            <a:chOff x="3606" y="708"/>
            <a:chExt cx="1633" cy="1856"/>
          </a:xfrm>
        </p:grpSpPr>
        <p:sp>
          <p:nvSpPr>
            <p:cNvPr id="73733" name="Text Box 19"/>
            <p:cNvSpPr txBox="1">
              <a:spLocks noChangeArrowheads="1"/>
            </p:cNvSpPr>
            <p:nvPr/>
          </p:nvSpPr>
          <p:spPr bwMode="auto">
            <a:xfrm>
              <a:off x="4009" y="1465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734" name="Text Box 20"/>
            <p:cNvSpPr txBox="1">
              <a:spLocks noChangeArrowheads="1"/>
            </p:cNvSpPr>
            <p:nvPr/>
          </p:nvSpPr>
          <p:spPr bwMode="auto">
            <a:xfrm>
              <a:off x="4422" y="708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3735" name="Group 37"/>
            <p:cNvGrpSpPr/>
            <p:nvPr/>
          </p:nvGrpSpPr>
          <p:grpSpPr bwMode="auto">
            <a:xfrm>
              <a:off x="3833" y="935"/>
              <a:ext cx="1224" cy="1179"/>
              <a:chOff x="3833" y="935"/>
              <a:chExt cx="1224" cy="1179"/>
            </a:xfrm>
          </p:grpSpPr>
          <p:grpSp>
            <p:nvGrpSpPr>
              <p:cNvPr id="73736" name="Group 32"/>
              <p:cNvGrpSpPr/>
              <p:nvPr/>
            </p:nvGrpSpPr>
            <p:grpSpPr bwMode="auto">
              <a:xfrm>
                <a:off x="3833" y="935"/>
                <a:ext cx="1088" cy="907"/>
                <a:chOff x="3833" y="935"/>
                <a:chExt cx="1088" cy="907"/>
              </a:xfrm>
            </p:grpSpPr>
            <p:sp>
              <p:nvSpPr>
                <p:cNvPr id="73737" name="Line 24"/>
                <p:cNvSpPr>
                  <a:spLocks noChangeShapeType="1"/>
                </p:cNvSpPr>
                <p:nvPr/>
              </p:nvSpPr>
              <p:spPr bwMode="auto">
                <a:xfrm>
                  <a:off x="3833" y="1842"/>
                  <a:ext cx="108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73738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3833" y="935"/>
                  <a:ext cx="725" cy="90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73739" name="Line 26"/>
                <p:cNvSpPr>
                  <a:spLocks noChangeShapeType="1"/>
                </p:cNvSpPr>
                <p:nvPr/>
              </p:nvSpPr>
              <p:spPr bwMode="auto">
                <a:xfrm>
                  <a:off x="4558" y="935"/>
                  <a:ext cx="363" cy="90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73740" name="Group 33"/>
              <p:cNvGrpSpPr/>
              <p:nvPr/>
            </p:nvGrpSpPr>
            <p:grpSpPr bwMode="auto">
              <a:xfrm rot="1498682">
                <a:off x="3969" y="1207"/>
                <a:ext cx="1088" cy="907"/>
                <a:chOff x="3833" y="935"/>
                <a:chExt cx="1088" cy="907"/>
              </a:xfrm>
            </p:grpSpPr>
            <p:sp>
              <p:nvSpPr>
                <p:cNvPr id="73741" name="Line 34"/>
                <p:cNvSpPr>
                  <a:spLocks noChangeShapeType="1"/>
                </p:cNvSpPr>
                <p:nvPr/>
              </p:nvSpPr>
              <p:spPr bwMode="auto">
                <a:xfrm>
                  <a:off x="3833" y="1842"/>
                  <a:ext cx="108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73742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3833" y="935"/>
                  <a:ext cx="725" cy="90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73743" name="Line 36"/>
                <p:cNvSpPr>
                  <a:spLocks noChangeShapeType="1"/>
                </p:cNvSpPr>
                <p:nvPr/>
              </p:nvSpPr>
              <p:spPr bwMode="auto">
                <a:xfrm>
                  <a:off x="4558" y="935"/>
                  <a:ext cx="363" cy="90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dirty="0">
                    <a:solidFill>
                      <a:prstClr val="black"/>
                    </a:solidFill>
                    <a:latin typeface="黑体" panose="02010609060101010101" pitchFamily="49" charset="-122"/>
                  </a:endParaRPr>
                </a:p>
              </p:txBody>
            </p:sp>
          </p:grpSp>
        </p:grpSp>
        <p:sp>
          <p:nvSpPr>
            <p:cNvPr id="73744" name="Arc 38"/>
            <p:cNvSpPr>
              <a:spLocks noChangeArrowheads="1"/>
            </p:cNvSpPr>
            <p:nvPr/>
          </p:nvSpPr>
          <p:spPr bwMode="auto">
            <a:xfrm rot="-129824">
              <a:off x="3979" y="1644"/>
              <a:ext cx="90" cy="91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73745" name="Arc 40"/>
            <p:cNvSpPr>
              <a:spLocks noChangeArrowheads="1"/>
            </p:cNvSpPr>
            <p:nvPr/>
          </p:nvSpPr>
          <p:spPr bwMode="auto">
            <a:xfrm rot="2829771">
              <a:off x="3993" y="1839"/>
              <a:ext cx="59" cy="59"/>
            </a:xfrm>
            <a:custGeom>
              <a:avLst/>
              <a:gdLst>
                <a:gd name="T0" fmla="*/ -1 w 21600"/>
                <a:gd name="T1" fmla="*/ 0 h 21600"/>
                <a:gd name="T2" fmla="*/ 21600 w 21600"/>
                <a:gd name="T3" fmla="*/ 21600 h 21600"/>
                <a:gd name="T4" fmla="*/ -1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73746" name="Text Box 41"/>
            <p:cNvSpPr txBox="1">
              <a:spLocks noChangeArrowheads="1"/>
            </p:cNvSpPr>
            <p:nvPr/>
          </p:nvSpPr>
          <p:spPr bwMode="auto">
            <a:xfrm>
              <a:off x="4105" y="1797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747" name="Text Box 42"/>
            <p:cNvSpPr txBox="1">
              <a:spLocks noChangeArrowheads="1"/>
            </p:cNvSpPr>
            <p:nvPr/>
          </p:nvSpPr>
          <p:spPr bwMode="auto">
            <a:xfrm>
              <a:off x="4876" y="1707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748" name="Text Box 43"/>
            <p:cNvSpPr txBox="1">
              <a:spLocks noChangeArrowheads="1"/>
            </p:cNvSpPr>
            <p:nvPr/>
          </p:nvSpPr>
          <p:spPr bwMode="auto">
            <a:xfrm>
              <a:off x="3606" y="1752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749" name="Text Box 44"/>
            <p:cNvSpPr txBox="1">
              <a:spLocks noChangeArrowheads="1"/>
            </p:cNvSpPr>
            <p:nvPr/>
          </p:nvSpPr>
          <p:spPr bwMode="auto">
            <a:xfrm>
              <a:off x="4830" y="1162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750" name="Text Box 45"/>
            <p:cNvSpPr txBox="1">
              <a:spLocks noChangeArrowheads="1"/>
            </p:cNvSpPr>
            <p:nvPr/>
          </p:nvSpPr>
          <p:spPr bwMode="auto">
            <a:xfrm>
              <a:off x="4649" y="2255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5"/>
          <p:cNvGrpSpPr/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29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0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31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287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66" y="58598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56588" y="822325"/>
            <a:ext cx="8371655" cy="18876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  <a:sym typeface="宋体" panose="0201060003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图，有一池塘，要测池塘两端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的距离，可先在平地上取一个可以直接到达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的点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，连接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并延长到点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，使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，连接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并延长到点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，使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CB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．连接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，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那么量出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的长就是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的距离，为什么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sym typeface="宋体" panose="02010600030101010101" pitchFamily="2" charset="-122"/>
              </a:rPr>
              <a:t>?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74754" name="Freeform 3"/>
          <p:cNvSpPr>
            <a:spLocks noChangeArrowheads="1"/>
          </p:cNvSpPr>
          <p:nvPr/>
        </p:nvSpPr>
        <p:spPr bwMode="auto">
          <a:xfrm>
            <a:off x="6903244" y="2806628"/>
            <a:ext cx="1700212" cy="798513"/>
          </a:xfrm>
          <a:custGeom>
            <a:avLst/>
            <a:gdLst>
              <a:gd name="T0" fmla="*/ 13 w 1168"/>
              <a:gd name="T1" fmla="*/ 201 h 839"/>
              <a:gd name="T2" fmla="*/ 213 w 1168"/>
              <a:gd name="T3" fmla="*/ 25 h 839"/>
              <a:gd name="T4" fmla="*/ 351 w 1168"/>
              <a:gd name="T5" fmla="*/ 0 h 839"/>
              <a:gd name="T6" fmla="*/ 990 w 1168"/>
              <a:gd name="T7" fmla="*/ 13 h 839"/>
              <a:gd name="T8" fmla="*/ 1040 w 1168"/>
              <a:gd name="T9" fmla="*/ 25 h 839"/>
              <a:gd name="T10" fmla="*/ 1115 w 1168"/>
              <a:gd name="T11" fmla="*/ 163 h 839"/>
              <a:gd name="T12" fmla="*/ 1127 w 1168"/>
              <a:gd name="T13" fmla="*/ 439 h 839"/>
              <a:gd name="T14" fmla="*/ 1052 w 1168"/>
              <a:gd name="T15" fmla="*/ 539 h 839"/>
              <a:gd name="T16" fmla="*/ 0 w 1168"/>
              <a:gd name="T17" fmla="*/ 401 h 839"/>
              <a:gd name="T18" fmla="*/ 13 w 1168"/>
              <a:gd name="T19" fmla="*/ 201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68" h="839">
                <a:moveTo>
                  <a:pt x="13" y="201"/>
                </a:moveTo>
                <a:cubicBezTo>
                  <a:pt x="78" y="134"/>
                  <a:pt x="123" y="63"/>
                  <a:pt x="213" y="25"/>
                </a:cubicBezTo>
                <a:cubicBezTo>
                  <a:pt x="258" y="6"/>
                  <a:pt x="302" y="6"/>
                  <a:pt x="351" y="0"/>
                </a:cubicBezTo>
                <a:cubicBezTo>
                  <a:pt x="564" y="4"/>
                  <a:pt x="777" y="5"/>
                  <a:pt x="990" y="13"/>
                </a:cubicBezTo>
                <a:cubicBezTo>
                  <a:pt x="1007" y="14"/>
                  <a:pt x="1027" y="14"/>
                  <a:pt x="1040" y="25"/>
                </a:cubicBezTo>
                <a:cubicBezTo>
                  <a:pt x="1043" y="27"/>
                  <a:pt x="1104" y="148"/>
                  <a:pt x="1115" y="163"/>
                </a:cubicBezTo>
                <a:cubicBezTo>
                  <a:pt x="1147" y="265"/>
                  <a:pt x="1168" y="300"/>
                  <a:pt x="1127" y="439"/>
                </a:cubicBezTo>
                <a:cubicBezTo>
                  <a:pt x="1115" y="479"/>
                  <a:pt x="1077" y="506"/>
                  <a:pt x="1052" y="539"/>
                </a:cubicBezTo>
                <a:cubicBezTo>
                  <a:pt x="151" y="517"/>
                  <a:pt x="76" y="839"/>
                  <a:pt x="0" y="401"/>
                </a:cubicBezTo>
                <a:cubicBezTo>
                  <a:pt x="11" y="320"/>
                  <a:pt x="28" y="278"/>
                  <a:pt x="13" y="201"/>
                </a:cubicBez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74755" name="Freeform 4"/>
          <p:cNvSpPr>
            <a:spLocks noChangeArrowheads="1"/>
          </p:cNvSpPr>
          <p:nvPr/>
        </p:nvSpPr>
        <p:spPr bwMode="auto">
          <a:xfrm>
            <a:off x="6974681" y="2797103"/>
            <a:ext cx="1028700" cy="457200"/>
          </a:xfrm>
          <a:custGeom>
            <a:avLst/>
            <a:gdLst>
              <a:gd name="T0" fmla="*/ 125 w 957"/>
              <a:gd name="T1" fmla="*/ 27 h 397"/>
              <a:gd name="T2" fmla="*/ 914 w 957"/>
              <a:gd name="T3" fmla="*/ 14 h 397"/>
              <a:gd name="T4" fmla="*/ 926 w 957"/>
              <a:gd name="T5" fmla="*/ 89 h 397"/>
              <a:gd name="T6" fmla="*/ 951 w 957"/>
              <a:gd name="T7" fmla="*/ 164 h 397"/>
              <a:gd name="T8" fmla="*/ 763 w 957"/>
              <a:gd name="T9" fmla="*/ 327 h 397"/>
              <a:gd name="T10" fmla="*/ 601 w 957"/>
              <a:gd name="T11" fmla="*/ 390 h 397"/>
              <a:gd name="T12" fmla="*/ 25 w 957"/>
              <a:gd name="T13" fmla="*/ 365 h 397"/>
              <a:gd name="T14" fmla="*/ 12 w 957"/>
              <a:gd name="T15" fmla="*/ 290 h 397"/>
              <a:gd name="T16" fmla="*/ 75 w 957"/>
              <a:gd name="T17" fmla="*/ 152 h 397"/>
              <a:gd name="T18" fmla="*/ 87 w 957"/>
              <a:gd name="T19" fmla="*/ 102 h 397"/>
              <a:gd name="T20" fmla="*/ 125 w 957"/>
              <a:gd name="T21" fmla="*/ 27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57" h="397">
                <a:moveTo>
                  <a:pt x="125" y="27"/>
                </a:moveTo>
                <a:cubicBezTo>
                  <a:pt x="394" y="14"/>
                  <a:pt x="644" y="4"/>
                  <a:pt x="914" y="14"/>
                </a:cubicBezTo>
                <a:cubicBezTo>
                  <a:pt x="918" y="39"/>
                  <a:pt x="920" y="64"/>
                  <a:pt x="926" y="89"/>
                </a:cubicBezTo>
                <a:cubicBezTo>
                  <a:pt x="932" y="115"/>
                  <a:pt x="951" y="164"/>
                  <a:pt x="951" y="164"/>
                </a:cubicBezTo>
                <a:cubicBezTo>
                  <a:pt x="932" y="345"/>
                  <a:pt x="957" y="312"/>
                  <a:pt x="763" y="327"/>
                </a:cubicBezTo>
                <a:cubicBezTo>
                  <a:pt x="707" y="346"/>
                  <a:pt x="656" y="371"/>
                  <a:pt x="601" y="390"/>
                </a:cubicBezTo>
                <a:cubicBezTo>
                  <a:pt x="409" y="382"/>
                  <a:pt x="214" y="397"/>
                  <a:pt x="25" y="365"/>
                </a:cubicBezTo>
                <a:cubicBezTo>
                  <a:pt x="0" y="361"/>
                  <a:pt x="12" y="315"/>
                  <a:pt x="12" y="290"/>
                </a:cubicBezTo>
                <a:cubicBezTo>
                  <a:pt x="12" y="242"/>
                  <a:pt x="54" y="193"/>
                  <a:pt x="75" y="152"/>
                </a:cubicBezTo>
                <a:cubicBezTo>
                  <a:pt x="79" y="135"/>
                  <a:pt x="77" y="116"/>
                  <a:pt x="87" y="102"/>
                </a:cubicBezTo>
                <a:cubicBezTo>
                  <a:pt x="153" y="11"/>
                  <a:pt x="229" y="0"/>
                  <a:pt x="125" y="27"/>
                </a:cubicBez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74756" name="Freeform 7"/>
          <p:cNvSpPr>
            <a:spLocks noChangeArrowheads="1"/>
          </p:cNvSpPr>
          <p:nvPr/>
        </p:nvSpPr>
        <p:spPr bwMode="auto">
          <a:xfrm>
            <a:off x="7093744" y="2806628"/>
            <a:ext cx="1022350" cy="385763"/>
          </a:xfrm>
          <a:custGeom>
            <a:avLst/>
            <a:gdLst>
              <a:gd name="T0" fmla="*/ 41 w 859"/>
              <a:gd name="T1" fmla="*/ 148 h 324"/>
              <a:gd name="T2" fmla="*/ 292 w 859"/>
              <a:gd name="T3" fmla="*/ 61 h 324"/>
              <a:gd name="T4" fmla="*/ 367 w 859"/>
              <a:gd name="T5" fmla="*/ 48 h 324"/>
              <a:gd name="T6" fmla="*/ 805 w 859"/>
              <a:gd name="T7" fmla="*/ 61 h 324"/>
              <a:gd name="T8" fmla="*/ 780 w 859"/>
              <a:gd name="T9" fmla="*/ 236 h 324"/>
              <a:gd name="T10" fmla="*/ 655 w 859"/>
              <a:gd name="T11" fmla="*/ 261 h 324"/>
              <a:gd name="T12" fmla="*/ 530 w 859"/>
              <a:gd name="T13" fmla="*/ 324 h 324"/>
              <a:gd name="T14" fmla="*/ 66 w 859"/>
              <a:gd name="T15" fmla="*/ 311 h 324"/>
              <a:gd name="T16" fmla="*/ 16 w 859"/>
              <a:gd name="T17" fmla="*/ 286 h 324"/>
              <a:gd name="T18" fmla="*/ 66 w 859"/>
              <a:gd name="T19" fmla="*/ 198 h 324"/>
              <a:gd name="T20" fmla="*/ 41 w 859"/>
              <a:gd name="T21" fmla="*/ 148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9" h="324">
                <a:moveTo>
                  <a:pt x="41" y="148"/>
                </a:moveTo>
                <a:cubicBezTo>
                  <a:pt x="94" y="69"/>
                  <a:pt x="205" y="76"/>
                  <a:pt x="292" y="61"/>
                </a:cubicBezTo>
                <a:cubicBezTo>
                  <a:pt x="317" y="57"/>
                  <a:pt x="367" y="48"/>
                  <a:pt x="367" y="48"/>
                </a:cubicBezTo>
                <a:cubicBezTo>
                  <a:pt x="513" y="52"/>
                  <a:pt x="672" y="0"/>
                  <a:pt x="805" y="61"/>
                </a:cubicBezTo>
                <a:cubicBezTo>
                  <a:pt x="859" y="85"/>
                  <a:pt x="799" y="180"/>
                  <a:pt x="780" y="236"/>
                </a:cubicBezTo>
                <a:cubicBezTo>
                  <a:pt x="776" y="248"/>
                  <a:pt x="685" y="257"/>
                  <a:pt x="655" y="261"/>
                </a:cubicBezTo>
                <a:cubicBezTo>
                  <a:pt x="609" y="296"/>
                  <a:pt x="582" y="306"/>
                  <a:pt x="530" y="324"/>
                </a:cubicBezTo>
                <a:cubicBezTo>
                  <a:pt x="375" y="320"/>
                  <a:pt x="220" y="322"/>
                  <a:pt x="66" y="311"/>
                </a:cubicBezTo>
                <a:cubicBezTo>
                  <a:pt x="47" y="310"/>
                  <a:pt x="24" y="303"/>
                  <a:pt x="16" y="286"/>
                </a:cubicBezTo>
                <a:cubicBezTo>
                  <a:pt x="0" y="253"/>
                  <a:pt x="51" y="213"/>
                  <a:pt x="66" y="198"/>
                </a:cubicBezTo>
                <a:cubicBezTo>
                  <a:pt x="83" y="148"/>
                  <a:pt x="91" y="165"/>
                  <a:pt x="41" y="148"/>
                </a:cubicBez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6350794" y="295902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prstClr val="black"/>
                </a:solidFill>
                <a:latin typeface="Times New Roman" panose="02020603050405020304"/>
              </a:rPr>
              <a:t>A</a:t>
            </a:r>
            <a:endParaRPr lang="en-US" altLang="zh-CN" b="1" i="1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74758" name="组合 18"/>
          <p:cNvGrpSpPr/>
          <p:nvPr/>
        </p:nvGrpSpPr>
        <p:grpSpPr bwMode="auto">
          <a:xfrm>
            <a:off x="6172994" y="2974903"/>
            <a:ext cx="2865437" cy="1766888"/>
            <a:chOff x="8003" y="2796"/>
            <a:chExt cx="4513" cy="2781"/>
          </a:xfrm>
        </p:grpSpPr>
        <p:sp>
          <p:nvSpPr>
            <p:cNvPr id="74759" name="Freeform 8"/>
            <p:cNvSpPr>
              <a:spLocks noChangeArrowheads="1"/>
            </p:cNvSpPr>
            <p:nvPr/>
          </p:nvSpPr>
          <p:spPr bwMode="auto">
            <a:xfrm>
              <a:off x="10321" y="2885"/>
              <a:ext cx="564" cy="348"/>
            </a:xfrm>
            <a:custGeom>
              <a:avLst/>
              <a:gdLst>
                <a:gd name="T0" fmla="*/ 0 w 301"/>
                <a:gd name="T1" fmla="*/ 92 h 186"/>
                <a:gd name="T2" fmla="*/ 301 w 301"/>
                <a:gd name="T3" fmla="*/ 54 h 186"/>
                <a:gd name="T4" fmla="*/ 0 w 301"/>
                <a:gd name="T5" fmla="*/ 9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1" h="186">
                  <a:moveTo>
                    <a:pt x="0" y="92"/>
                  </a:moveTo>
                  <a:cubicBezTo>
                    <a:pt x="92" y="0"/>
                    <a:pt x="139" y="45"/>
                    <a:pt x="301" y="54"/>
                  </a:cubicBezTo>
                  <a:cubicBezTo>
                    <a:pt x="235" y="186"/>
                    <a:pt x="295" y="105"/>
                    <a:pt x="0" y="92"/>
                  </a:cubicBezTo>
                  <a:close/>
                </a:path>
              </a:pathLst>
            </a:custGeom>
            <a:solidFill>
              <a:srgbClr val="99CCFF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4760" name="Line 9"/>
            <p:cNvSpPr>
              <a:spLocks noChangeShapeType="1"/>
            </p:cNvSpPr>
            <p:nvPr/>
          </p:nvSpPr>
          <p:spPr bwMode="auto">
            <a:xfrm flipV="1">
              <a:off x="9151" y="3065"/>
              <a:ext cx="2700" cy="0"/>
            </a:xfrm>
            <a:prstGeom prst="line">
              <a:avLst/>
            </a:prstGeom>
            <a:noFill/>
            <a:ln w="28575" cap="rnd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4761" name="Text Box 10"/>
            <p:cNvSpPr txBox="1">
              <a:spLocks noChangeArrowheads="1"/>
            </p:cNvSpPr>
            <p:nvPr/>
          </p:nvSpPr>
          <p:spPr bwMode="auto">
            <a:xfrm>
              <a:off x="10299" y="3871"/>
              <a:ext cx="765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4762" name="Line 11"/>
            <p:cNvSpPr>
              <a:spLocks noChangeShapeType="1"/>
            </p:cNvSpPr>
            <p:nvPr/>
          </p:nvSpPr>
          <p:spPr bwMode="auto">
            <a:xfrm>
              <a:off x="9151" y="3065"/>
              <a:ext cx="1080" cy="10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4763" name="Line 12"/>
            <p:cNvSpPr>
              <a:spLocks noChangeShapeType="1"/>
            </p:cNvSpPr>
            <p:nvPr/>
          </p:nvSpPr>
          <p:spPr bwMode="auto">
            <a:xfrm flipH="1">
              <a:off x="10231" y="3065"/>
              <a:ext cx="1620" cy="10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4764" name="Line 13"/>
            <p:cNvSpPr>
              <a:spLocks noChangeShapeType="1"/>
            </p:cNvSpPr>
            <p:nvPr/>
          </p:nvSpPr>
          <p:spPr bwMode="auto">
            <a:xfrm>
              <a:off x="10231" y="4145"/>
              <a:ext cx="1080" cy="10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4765" name="Line 14"/>
            <p:cNvSpPr>
              <a:spLocks noChangeShapeType="1"/>
            </p:cNvSpPr>
            <p:nvPr/>
          </p:nvSpPr>
          <p:spPr bwMode="auto">
            <a:xfrm flipH="1">
              <a:off x="8611" y="4145"/>
              <a:ext cx="1620" cy="10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4766" name="Line 15"/>
            <p:cNvSpPr>
              <a:spLocks noChangeShapeType="1"/>
            </p:cNvSpPr>
            <p:nvPr/>
          </p:nvSpPr>
          <p:spPr bwMode="auto">
            <a:xfrm flipV="1">
              <a:off x="8611" y="5225"/>
              <a:ext cx="27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4767" name="Text Box 16"/>
            <p:cNvSpPr txBox="1">
              <a:spLocks noChangeArrowheads="1"/>
            </p:cNvSpPr>
            <p:nvPr/>
          </p:nvSpPr>
          <p:spPr bwMode="auto">
            <a:xfrm>
              <a:off x="9975" y="3551"/>
              <a:ext cx="547" cy="1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500" b="1" i="1">
                  <a:solidFill>
                    <a:srgbClr val="FF0000"/>
                  </a:solidFill>
                  <a:latin typeface="Times New Roman" panose="02020603050405020304"/>
                </a:rPr>
                <a:t>·</a:t>
              </a:r>
              <a:endParaRPr lang="en-US" altLang="zh-CN" sz="4500" b="1" i="1">
                <a:solidFill>
                  <a:srgbClr val="FF0000"/>
                </a:solidFill>
                <a:latin typeface="Times New Roman" panose="02020603050405020304"/>
              </a:endParaRPr>
            </a:p>
          </p:txBody>
        </p:sp>
        <p:sp>
          <p:nvSpPr>
            <p:cNvPr id="74768" name="Text Box 18"/>
            <p:cNvSpPr txBox="1">
              <a:spLocks noChangeArrowheads="1"/>
            </p:cNvSpPr>
            <p:nvPr/>
          </p:nvSpPr>
          <p:spPr bwMode="auto">
            <a:xfrm>
              <a:off x="8002" y="4996"/>
              <a:ext cx="1170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E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4769" name="Text Box 19"/>
            <p:cNvSpPr txBox="1">
              <a:spLocks noChangeArrowheads="1"/>
            </p:cNvSpPr>
            <p:nvPr/>
          </p:nvSpPr>
          <p:spPr bwMode="auto">
            <a:xfrm>
              <a:off x="11319" y="4912"/>
              <a:ext cx="605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prstClr val="black"/>
                  </a:solidFill>
                  <a:latin typeface="Times New Roman" panose="02020603050405020304"/>
                </a:rPr>
                <a:t>D</a:t>
              </a:r>
              <a:endParaRPr lang="en-US" altLang="zh-CN" b="1" i="1" dirty="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4770" name="Text Box 20"/>
            <p:cNvSpPr txBox="1">
              <a:spLocks noChangeArrowheads="1"/>
            </p:cNvSpPr>
            <p:nvPr/>
          </p:nvSpPr>
          <p:spPr bwMode="auto">
            <a:xfrm>
              <a:off x="11851" y="2795"/>
              <a:ext cx="663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sp>
        <p:nvSpPr>
          <p:cNvPr id="21" name="Rectangle 21"/>
          <p:cNvSpPr>
            <a:spLocks noChangeArrowheads="1"/>
          </p:cNvSpPr>
          <p:nvPr/>
        </p:nvSpPr>
        <p:spPr bwMode="auto">
          <a:xfrm>
            <a:off x="782390" y="2627816"/>
            <a:ext cx="3699627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100" b="1" kern="0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证明：</a:t>
            </a:r>
            <a:r>
              <a:rPr lang="zh-CN" altLang="en-US" sz="2100" b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el-GR" altLang="en-US" sz="2100" b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ABC </a:t>
            </a:r>
            <a:r>
              <a:rPr lang="zh-CN" altLang="en-US" sz="2100" b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</a:t>
            </a:r>
            <a:r>
              <a:rPr lang="en-US" altLang="zh-CN" sz="2100" b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+mn-ea"/>
                <a:sym typeface="+mn-ea"/>
              </a:rPr>
              <a:t>DEC</a:t>
            </a:r>
            <a:r>
              <a:rPr lang="en-US" altLang="zh-CN" sz="2100" b="1" i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100" b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中，</a:t>
            </a:r>
            <a:endParaRPr lang="zh-CN" altLang="en-US" sz="2100" b="1" kern="0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817766" y="4238092"/>
            <a:ext cx="5753109" cy="8032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en-US" altLang="el-GR" sz="2100" b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100" b="1" i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ABC </a:t>
            </a:r>
            <a:r>
              <a:rPr lang="en-US" altLang="zh-CN" sz="2100" b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≌△</a:t>
            </a:r>
            <a:r>
              <a:rPr lang="en-US" altLang="zh-CN" sz="2100" b="1" i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DEC</a:t>
            </a:r>
            <a:r>
              <a:rPr lang="zh-CN" altLang="en-US" sz="2100" b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100" b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SAS</a:t>
            </a:r>
            <a:r>
              <a:rPr lang="zh-CN" altLang="en-US" sz="2100" b="1" kern="0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100" b="1" kern="0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100" b="1" kern="0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100" b="1" kern="0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en-US" altLang="zh-CN" sz="2100" b="1" i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AB =DE .</a:t>
            </a:r>
            <a:r>
              <a:rPr lang="zh-CN" altLang="en-US" sz="2100" b="1" kern="0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100" b="1" kern="0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全等三角形的对应边相等</a:t>
            </a:r>
            <a:r>
              <a:rPr lang="zh-CN" altLang="en-US" sz="2100" b="1" kern="0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100" b="1" kern="0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9"/>
          <p:cNvGrpSpPr/>
          <p:nvPr/>
        </p:nvGrpSpPr>
        <p:grpSpPr bwMode="auto">
          <a:xfrm>
            <a:off x="959090" y="3006012"/>
            <a:ext cx="4368259" cy="1191095"/>
            <a:chOff x="395536" y="2040034"/>
            <a:chExt cx="4851490" cy="1587969"/>
          </a:xfrm>
        </p:grpSpPr>
        <p:sp>
          <p:nvSpPr>
            <p:cNvPr id="74774" name="Text Box 58"/>
            <p:cNvSpPr txBox="1">
              <a:spLocks noChangeArrowheads="1"/>
            </p:cNvSpPr>
            <p:nvPr/>
          </p:nvSpPr>
          <p:spPr bwMode="auto">
            <a:xfrm>
              <a:off x="484526" y="2040034"/>
              <a:ext cx="4762500" cy="1587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F2DFFD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AC = DC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（已知），</a:t>
              </a:r>
              <a:endPara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  <a:p>
              <a:pPr>
                <a:spcBef>
                  <a:spcPct val="20000"/>
                </a:spcBef>
                <a:buClr>
                  <a:srgbClr val="F2DFFD"/>
                </a:buClr>
                <a:buSzPct val="60000"/>
                <a:buFont typeface="Wingdings" panose="05000000000000000000" pitchFamily="2" charset="2"/>
                <a:buNone/>
              </a:pP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∠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  <a:sym typeface="宋体" panose="02010600030101010101" pitchFamily="2" charset="-122"/>
                </a:rPr>
                <a:t>ACB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 =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∠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  <a:sym typeface="宋体" panose="02010600030101010101" pitchFamily="2" charset="-122"/>
                </a:rPr>
                <a:t>DCE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 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（对顶角相等），</a:t>
              </a:r>
              <a:endPara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  <a:p>
              <a:pPr>
                <a:spcBef>
                  <a:spcPct val="20000"/>
                </a:spcBef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CB=EC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/>
                  <a:ea typeface="仿宋" panose="02010609060101010101" pitchFamily="49" charset="-122"/>
                </a:rPr>
                <a:t>（已知），</a:t>
              </a:r>
              <a:endPara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</p:txBody>
        </p:sp>
        <p:sp>
          <p:nvSpPr>
            <p:cNvPr id="74775" name="左大括号 28"/>
            <p:cNvSpPr/>
            <p:nvPr/>
          </p:nvSpPr>
          <p:spPr bwMode="auto">
            <a:xfrm>
              <a:off x="395536" y="2245319"/>
              <a:ext cx="117727" cy="1230508"/>
            </a:xfrm>
            <a:prstGeom prst="leftBrace">
              <a:avLst>
                <a:gd name="adj1" fmla="val 7532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100" b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45" name="组合 2"/>
          <p:cNvGrpSpPr/>
          <p:nvPr/>
        </p:nvGrpSpPr>
        <p:grpSpPr bwMode="auto">
          <a:xfrm>
            <a:off x="5913" y="-51922"/>
            <a:ext cx="2006600" cy="477838"/>
            <a:chOff x="123" y="40"/>
            <a:chExt cx="3160" cy="752"/>
          </a:xfrm>
        </p:grpSpPr>
        <p:cxnSp>
          <p:nvCxnSpPr>
            <p:cNvPr id="4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4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49555" y="439240"/>
            <a:ext cx="5424166" cy="492440"/>
            <a:chOff x="556588" y="413602"/>
            <a:chExt cx="5424166" cy="492440"/>
          </a:xfrm>
        </p:grpSpPr>
        <p:sp>
          <p:nvSpPr>
            <p:cNvPr id="74795" name="文本框 27"/>
            <p:cNvSpPr txBox="1">
              <a:spLocks noChangeArrowheads="1"/>
            </p:cNvSpPr>
            <p:nvPr/>
          </p:nvSpPr>
          <p:spPr bwMode="auto">
            <a:xfrm>
              <a:off x="2505717" y="413602"/>
              <a:ext cx="3475037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利用全等三角形测距离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grpSp>
          <p:nvGrpSpPr>
            <p:cNvPr id="39" name="组合 6"/>
            <p:cNvGrpSpPr/>
            <p:nvPr/>
          </p:nvGrpSpPr>
          <p:grpSpPr bwMode="auto">
            <a:xfrm>
              <a:off x="556588" y="413602"/>
              <a:ext cx="2274656" cy="492440"/>
              <a:chOff x="402069" y="545931"/>
              <a:chExt cx="2273908" cy="492762"/>
            </a:xfrm>
          </p:grpSpPr>
          <p:grpSp>
            <p:nvGrpSpPr>
              <p:cNvPr id="40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2" name="椭圆 41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41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2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9531" y="624032"/>
            <a:ext cx="7858680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图，两车从南北方向的路段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的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端出发，分别向东、向西行进相同的距离，到达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两地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此时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C</a:t>
            </a:r>
            <a:r>
              <a:rPr lang="zh-CN" altLang="en-US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到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  <a:cs typeface="宋体" panose="02010600030101010101" pitchFamily="2" charset="-122"/>
              </a:rPr>
              <a:t>的距离相等吗？为什么？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09390" y="1932310"/>
            <a:ext cx="547370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indent="72009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相等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kumimoji="1" lang="en-US" altLang="zh-CN" sz="2400" b="1" dirty="0" smtClean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 indent="72009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kumimoji="1"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根</a:t>
            </a:r>
            <a:r>
              <a:rPr kumimoji="1"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据边角边定理，   </a:t>
            </a:r>
            <a:r>
              <a:rPr kumimoji="1"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    </a:t>
            </a:r>
            <a:endParaRPr kumimoji="1" lang="en-US" altLang="zh-CN" sz="24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 indent="72009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kumimoji="1"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BAD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BAC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 indent="720090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kumimoji="1"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kumimoji="1"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BD 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= </a:t>
            </a:r>
            <a:r>
              <a:rPr kumimoji="1"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kumimoji="1" lang="en-US" altLang="zh-CN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pic>
        <p:nvPicPr>
          <p:cNvPr id="7577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090" y="2122414"/>
            <a:ext cx="1742528" cy="254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5"/>
          <p:cNvGrpSpPr/>
          <p:nvPr/>
        </p:nvGrpSpPr>
        <p:grpSpPr bwMode="auto">
          <a:xfrm>
            <a:off x="18409" y="-43910"/>
            <a:ext cx="2006600" cy="477838"/>
            <a:chOff x="248" y="58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40" y="56025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1"/>
          <p:cNvGrpSpPr/>
          <p:nvPr/>
        </p:nvGrpSpPr>
        <p:grpSpPr bwMode="auto">
          <a:xfrm>
            <a:off x="6914841" y="1380767"/>
            <a:ext cx="1738312" cy="2916238"/>
            <a:chOff x="5408774" y="1052736"/>
            <a:chExt cx="2316017" cy="3887344"/>
          </a:xfrm>
        </p:grpSpPr>
        <p:grpSp>
          <p:nvGrpSpPr>
            <p:cNvPr id="76802" name="组合 37"/>
            <p:cNvGrpSpPr/>
            <p:nvPr/>
          </p:nvGrpSpPr>
          <p:grpSpPr bwMode="auto">
            <a:xfrm rot="-2569863">
              <a:off x="6084168" y="1052736"/>
              <a:ext cx="863386" cy="3692614"/>
              <a:chOff x="6118143" y="1011825"/>
              <a:chExt cx="863386" cy="3692614"/>
            </a:xfrm>
          </p:grpSpPr>
          <p:sp>
            <p:nvSpPr>
              <p:cNvPr id="76803" name="矩形 38"/>
              <p:cNvSpPr>
                <a:spLocks noChangeArrowheads="1"/>
              </p:cNvSpPr>
              <p:nvPr/>
            </p:nvSpPr>
            <p:spPr bwMode="auto">
              <a:xfrm rot="-4183754">
                <a:off x="5925352" y="1868362"/>
                <a:ext cx="1912714" cy="199640"/>
              </a:xfrm>
              <a:prstGeom prst="rect">
                <a:avLst/>
              </a:prstGeom>
              <a:blipFill dpi="0" rotWithShape="1">
                <a:blip r:embed="rId1">
                  <a:lum bright="100000"/>
                </a:blip>
                <a:srcRect/>
                <a:tile tx="0" ty="0" sx="100000" sy="100000" flip="none" algn="tl"/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76804" name="矩形 39"/>
              <p:cNvSpPr>
                <a:spLocks noChangeArrowheads="1"/>
              </p:cNvSpPr>
              <p:nvPr/>
            </p:nvSpPr>
            <p:spPr bwMode="auto">
              <a:xfrm rot="-4183754">
                <a:off x="5261606" y="3648262"/>
                <a:ext cx="1912714" cy="199640"/>
              </a:xfrm>
              <a:prstGeom prst="rect">
                <a:avLst/>
              </a:prstGeom>
              <a:blipFill dpi="0" rotWithShape="1">
                <a:blip r:embed="rId1"/>
                <a:srcRect/>
                <a:tile tx="0" ty="0" sx="100000" sy="100000" flip="none" algn="tl"/>
              </a:blipFill>
              <a:ln w="25400">
                <a:solidFill>
                  <a:schemeClr val="tx1"/>
                </a:solidFill>
                <a:prstDash val="sysDash"/>
                <a:round/>
              </a:ln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</p:grpSp>
        <p:sp>
          <p:nvSpPr>
            <p:cNvPr id="41" name="弧形 40"/>
            <p:cNvSpPr/>
            <p:nvPr/>
          </p:nvSpPr>
          <p:spPr bwMode="auto">
            <a:xfrm rot="8039872">
              <a:off x="5409255" y="2624545"/>
              <a:ext cx="2315054" cy="2316017"/>
            </a:xfrm>
            <a:prstGeom prst="arc">
              <a:avLst/>
            </a:prstGeom>
            <a:noFill/>
            <a:ln w="25400" cap="flat" cmpd="sng" algn="ctr">
              <a:solidFill>
                <a:srgbClr val="002060"/>
              </a:solidFill>
              <a:prstDash val="sysDash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5" name="组合 36"/>
          <p:cNvGrpSpPr/>
          <p:nvPr/>
        </p:nvGrpSpPr>
        <p:grpSpPr bwMode="auto">
          <a:xfrm>
            <a:off x="7437967" y="1350605"/>
            <a:ext cx="647700" cy="2768600"/>
            <a:chOff x="6118143" y="1011825"/>
            <a:chExt cx="863386" cy="3692614"/>
          </a:xfrm>
        </p:grpSpPr>
        <p:sp>
          <p:nvSpPr>
            <p:cNvPr id="76807" name="矩形 35"/>
            <p:cNvSpPr>
              <a:spLocks noChangeArrowheads="1"/>
            </p:cNvSpPr>
            <p:nvPr/>
          </p:nvSpPr>
          <p:spPr bwMode="auto">
            <a:xfrm rot="-4183754">
              <a:off x="5925352" y="1868362"/>
              <a:ext cx="1912714" cy="199640"/>
            </a:xfrm>
            <a:prstGeom prst="rect">
              <a:avLst/>
            </a:prstGeom>
            <a:blipFill dpi="0" rotWithShape="1">
              <a:blip r:embed="rId1">
                <a:lum bright="100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76808" name="矩形 25"/>
            <p:cNvSpPr>
              <a:spLocks noChangeArrowheads="1"/>
            </p:cNvSpPr>
            <p:nvPr/>
          </p:nvSpPr>
          <p:spPr bwMode="auto">
            <a:xfrm rot="-4183754">
              <a:off x="5261606" y="3648262"/>
              <a:ext cx="1912714" cy="199640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sp>
        <p:nvSpPr>
          <p:cNvPr id="76809" name="Rectangle 3"/>
          <p:cNvSpPr>
            <a:spLocks noChangeArrowheads="1"/>
          </p:cNvSpPr>
          <p:nvPr/>
        </p:nvSpPr>
        <p:spPr bwMode="auto">
          <a:xfrm>
            <a:off x="643862" y="1317122"/>
            <a:ext cx="8469052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en-US" sz="24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</a:t>
            </a:r>
            <a:r>
              <a:rPr lang="en-US" altLang="en-US"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，把一长一短的两根木棍的一端固定在一起，摆出</a:t>
            </a: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en-US" altLang="en-US" sz="24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固定住长木棍</a:t>
            </a:r>
            <a:r>
              <a:rPr lang="en-US" altLang="en-US"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，转动短木棍，得到</a:t>
            </a:r>
            <a:r>
              <a:rPr lang="en-US" altLang="en-US" sz="2400" b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 err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ABD</a:t>
            </a:r>
            <a:r>
              <a:rPr lang="en-US" altLang="zh-CN"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en-US" sz="24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这个实验说明了什么</a:t>
            </a:r>
            <a:r>
              <a:rPr lang="en-US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6810" name="组合 20"/>
          <p:cNvGrpSpPr/>
          <p:nvPr/>
        </p:nvGrpSpPr>
        <p:grpSpPr bwMode="auto">
          <a:xfrm rot="21129522">
            <a:off x="5126570" y="2819966"/>
            <a:ext cx="2808288" cy="614362"/>
            <a:chOff x="1098114" y="2780928"/>
            <a:chExt cx="3744416" cy="819230"/>
          </a:xfrm>
        </p:grpSpPr>
        <p:sp>
          <p:nvSpPr>
            <p:cNvPr id="76811" name="矩形 17"/>
            <p:cNvSpPr>
              <a:spLocks noChangeArrowheads="1"/>
            </p:cNvSpPr>
            <p:nvPr/>
          </p:nvSpPr>
          <p:spPr bwMode="auto">
            <a:xfrm rot="-1283063">
              <a:off x="1098114" y="3384134"/>
              <a:ext cx="3744416" cy="216024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76812" name="椭圆 18"/>
            <p:cNvSpPr>
              <a:spLocks noChangeArrowheads="1"/>
            </p:cNvSpPr>
            <p:nvPr/>
          </p:nvSpPr>
          <p:spPr bwMode="auto">
            <a:xfrm>
              <a:off x="4499992" y="2780928"/>
              <a:ext cx="144016" cy="144016"/>
            </a:xfrm>
            <a:prstGeom prst="ellipse">
              <a:avLst/>
            </a:prstGeom>
            <a:blipFill dpi="0" rotWithShape="1">
              <a:blip r:embed="rId1"/>
              <a:srcRect/>
              <a:tile tx="0" ty="0" sx="100000" sy="100000" flip="none" algn="tl"/>
            </a:blip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cxnSp>
        <p:nvCxnSpPr>
          <p:cNvPr id="76813" name="直接连接符 28"/>
          <p:cNvCxnSpPr>
            <a:cxnSpLocks noChangeShapeType="1"/>
          </p:cNvCxnSpPr>
          <p:nvPr/>
        </p:nvCxnSpPr>
        <p:spPr bwMode="auto">
          <a:xfrm>
            <a:off x="5328183" y="4096316"/>
            <a:ext cx="3676650" cy="142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6814" name="Rectangle 18"/>
          <p:cNvSpPr>
            <a:spLocks noChangeArrowheads="1"/>
          </p:cNvSpPr>
          <p:nvPr/>
        </p:nvSpPr>
        <p:spPr bwMode="auto">
          <a:xfrm rot="16200000">
            <a:off x="5089264" y="4076472"/>
            <a:ext cx="45878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marL="342900" indent="-342900"/>
            <a:r>
              <a:rPr lang="en-US" altLang="zh-CN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endParaRPr lang="zh-CN" altLang="en-US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15" name="Rectangle 18"/>
          <p:cNvSpPr>
            <a:spLocks noChangeArrowheads="1"/>
          </p:cNvSpPr>
          <p:nvPr/>
        </p:nvSpPr>
        <p:spPr bwMode="auto">
          <a:xfrm rot="16200000">
            <a:off x="7521314" y="2349272"/>
            <a:ext cx="45878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marL="342900" indent="-342900"/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b="1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endParaRPr lang="zh-CN" altLang="en-US" b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16" name="Rectangle 18"/>
          <p:cNvSpPr>
            <a:spLocks noChangeArrowheads="1"/>
          </p:cNvSpPr>
          <p:nvPr/>
        </p:nvSpPr>
        <p:spPr bwMode="auto">
          <a:xfrm rot="16200000">
            <a:off x="6979976" y="4125685"/>
            <a:ext cx="460375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marL="342900" indent="-342900"/>
            <a:r>
              <a:rPr lang="en-US" altLang="zh-CN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C</a:t>
            </a:r>
            <a:endParaRPr lang="zh-CN" altLang="en-US" b="1" i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Rectangle 18"/>
          <p:cNvSpPr>
            <a:spLocks noChangeArrowheads="1"/>
          </p:cNvSpPr>
          <p:nvPr/>
        </p:nvSpPr>
        <p:spPr bwMode="auto">
          <a:xfrm rot="16200000">
            <a:off x="8030108" y="4112191"/>
            <a:ext cx="4603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marL="342900" indent="-342900"/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D</a:t>
            </a:r>
            <a:endParaRPr lang="zh-CN" altLang="en-US" b="1" i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576258" y="2895987"/>
            <a:ext cx="51103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ABD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满足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,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,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B=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Arial" panose="020B0604020202020204" pitchFamily="34" charset="0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Arial" panose="020B0604020202020204" pitchFamily="34" charset="0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但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sym typeface="Arial" panose="020B0604020202020204" pitchFamily="34" charset="0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sym typeface="Arial" panose="020B0604020202020204" pitchFamily="34" charset="0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与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sym typeface="Arial" panose="020B0604020202020204" pitchFamily="34" charset="0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sym typeface="Arial" panose="020B0604020202020204" pitchFamily="34" charset="0"/>
              </a:rPr>
              <a:t>ABD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不全等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76819" name="Rectangle 3"/>
          <p:cNvSpPr>
            <a:spLocks noChangeArrowheads="1"/>
          </p:cNvSpPr>
          <p:nvPr/>
        </p:nvSpPr>
        <p:spPr bwMode="auto">
          <a:xfrm>
            <a:off x="2300136" y="575500"/>
            <a:ext cx="6773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EU-B1X"/>
              </a:rPr>
              <a:t>SSA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能否判定两个三角形全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等？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26" name="组合 2"/>
          <p:cNvGrpSpPr/>
          <p:nvPr/>
        </p:nvGrpSpPr>
        <p:grpSpPr bwMode="auto">
          <a:xfrm>
            <a:off x="5913" y="-35144"/>
            <a:ext cx="2006600" cy="477838"/>
            <a:chOff x="123" y="40"/>
            <a:chExt cx="3160" cy="752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5968" y="966694"/>
            <a:ext cx="1755979" cy="455854"/>
            <a:chOff x="1745942" y="3988439"/>
            <a:chExt cx="1755979" cy="455854"/>
          </a:xfrm>
        </p:grpSpPr>
        <p:grpSp>
          <p:nvGrpSpPr>
            <p:cNvPr id="34" name="组合 33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6" name="流程图: 库存数据 35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35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46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3"/>
          <p:cNvSpPr>
            <a:spLocks noChangeArrowheads="1"/>
          </p:cNvSpPr>
          <p:nvPr/>
        </p:nvSpPr>
        <p:spPr bwMode="auto">
          <a:xfrm>
            <a:off x="445968" y="1135587"/>
            <a:ext cx="8309733" cy="1712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en-US" sz="2400" b="1" dirty="0">
                <a:solidFill>
                  <a:srgbClr val="0070C0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en-US" altLang="en-US" sz="2400" b="1" dirty="0" smtClean="0">
                <a:solidFill>
                  <a:srgbClr val="0070C0"/>
                </a:solidFill>
                <a:latin typeface="Times New Roman" panose="02020603050405020304"/>
                <a:ea typeface="黑体" panose="02010609060101010101" pitchFamily="49" charset="-122"/>
                <a:sym typeface="微软雅黑" panose="020B0503020204020204" pitchFamily="34" charset="-122"/>
              </a:rPr>
              <a:t>       </a:t>
            </a:r>
            <a:r>
              <a:rPr lang="en-US" altLang="en-US" sz="2400" b="1" dirty="0" err="1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画</a:t>
            </a:r>
            <a:r>
              <a:rPr lang="en-US" altLang="zh-CN" sz="2400" b="1" i="1" dirty="0" err="1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△ABC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△ABD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，使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=30°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AB =AB=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5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cm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BC =BD =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3 cm </a:t>
            </a:r>
            <a:r>
              <a:rPr lang="en-US" altLang="en-US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．观察所得的两个三角形是否全等？</a:t>
            </a:r>
            <a:endParaRPr lang="en-US" altLang="en-US" sz="2400" b="1" dirty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25604" name="直接连接符 25603"/>
          <p:cNvSpPr>
            <a:spLocks noChangeShapeType="1"/>
          </p:cNvSpPr>
          <p:nvPr/>
        </p:nvSpPr>
        <p:spPr bwMode="auto">
          <a:xfrm>
            <a:off x="3357563" y="3438525"/>
            <a:ext cx="10795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25605" name="直接连接符 25604"/>
          <p:cNvSpPr>
            <a:spLocks noChangeShapeType="1"/>
          </p:cNvSpPr>
          <p:nvPr/>
        </p:nvSpPr>
        <p:spPr bwMode="auto">
          <a:xfrm flipV="1">
            <a:off x="3357563" y="2087563"/>
            <a:ext cx="1727200" cy="13509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25606" name="文本框 25605"/>
          <p:cNvSpPr txBox="1">
            <a:spLocks noChangeArrowheads="1"/>
          </p:cNvSpPr>
          <p:nvPr/>
        </p:nvSpPr>
        <p:spPr bwMode="auto">
          <a:xfrm>
            <a:off x="3195638" y="3384550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prstClr val="black"/>
                </a:solidFill>
                <a:latin typeface="Times New Roman" panose="02020603050405020304"/>
              </a:rPr>
              <a:t>A</a:t>
            </a:r>
            <a:endParaRPr lang="en-US" altLang="zh-CN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25607" name="文本框 25606"/>
          <p:cNvSpPr txBox="1">
            <a:spLocks noChangeArrowheads="1"/>
          </p:cNvSpPr>
          <p:nvPr/>
        </p:nvSpPr>
        <p:spPr bwMode="auto">
          <a:xfrm>
            <a:off x="4383088" y="3365500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prstClr val="black"/>
                </a:solidFill>
                <a:latin typeface="Times New Roman" panose="02020603050405020304"/>
              </a:rPr>
              <a:t>B</a:t>
            </a:r>
            <a:endParaRPr lang="en-US" altLang="zh-CN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25608" name="文本框 25607"/>
          <p:cNvSpPr txBox="1">
            <a:spLocks noChangeArrowheads="1"/>
          </p:cNvSpPr>
          <p:nvPr/>
        </p:nvSpPr>
        <p:spPr bwMode="auto">
          <a:xfrm>
            <a:off x="4760913" y="1873250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Times New Roman" panose="02020603050405020304"/>
              </a:rPr>
              <a:t>M</a:t>
            </a:r>
            <a:endParaRPr lang="en-US" altLang="zh-CN" b="1" i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25609" name="任意多边形 25608"/>
          <p:cNvSpPr>
            <a:spLocks noChangeArrowheads="1"/>
          </p:cNvSpPr>
          <p:nvPr/>
        </p:nvSpPr>
        <p:spPr bwMode="auto">
          <a:xfrm rot="5400000" flipH="1" flipV="1">
            <a:off x="3878263" y="2535238"/>
            <a:ext cx="625475" cy="809625"/>
          </a:xfrm>
          <a:custGeom>
            <a:avLst/>
            <a:gdLst>
              <a:gd name="T0" fmla="*/ 0 w 22761"/>
              <a:gd name="T1" fmla="*/ 32 h 21600"/>
              <a:gd name="T2" fmla="*/ 1190 w 22761"/>
              <a:gd name="T3" fmla="*/ -1 h 21600"/>
              <a:gd name="T4" fmla="*/ 22761 w 22761"/>
              <a:gd name="T5" fmla="*/ 20474 h 21600"/>
              <a:gd name="T6" fmla="*/ 0 w 22761"/>
              <a:gd name="T7" fmla="*/ 32 h 21600"/>
              <a:gd name="T8" fmla="*/ 1190 w 22761"/>
              <a:gd name="T9" fmla="*/ -1 h 21600"/>
              <a:gd name="T10" fmla="*/ 22761 w 22761"/>
              <a:gd name="T11" fmla="*/ 20474 h 21600"/>
              <a:gd name="T12" fmla="*/ 1190 w 22761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761" h="21600" fill="none">
                <a:moveTo>
                  <a:pt x="0" y="32"/>
                </a:moveTo>
                <a:cubicBezTo>
                  <a:pt x="394" y="10"/>
                  <a:pt x="790" y="-1"/>
                  <a:pt x="1190" y="-1"/>
                </a:cubicBezTo>
                <a:cubicBezTo>
                  <a:pt x="12743" y="-1"/>
                  <a:pt x="22178" y="9070"/>
                  <a:pt x="22761" y="20474"/>
                </a:cubicBezTo>
              </a:path>
              <a:path w="22761" h="21600" stroke="0">
                <a:moveTo>
                  <a:pt x="0" y="32"/>
                </a:moveTo>
                <a:cubicBezTo>
                  <a:pt x="394" y="10"/>
                  <a:pt x="790" y="-1"/>
                  <a:pt x="1190" y="-1"/>
                </a:cubicBezTo>
                <a:cubicBezTo>
                  <a:pt x="12743" y="-1"/>
                  <a:pt x="22178" y="9070"/>
                  <a:pt x="22761" y="20474"/>
                </a:cubicBezTo>
                <a:lnTo>
                  <a:pt x="1190" y="21600"/>
                </a:lnTo>
                <a:close/>
              </a:path>
            </a:pathLst>
          </a:cu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25610" name="直接连接符 25609"/>
          <p:cNvSpPr>
            <a:spLocks noChangeShapeType="1"/>
          </p:cNvSpPr>
          <p:nvPr/>
        </p:nvSpPr>
        <p:spPr bwMode="auto">
          <a:xfrm>
            <a:off x="3789363" y="3060700"/>
            <a:ext cx="647700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25611" name="直接连接符 25610"/>
          <p:cNvSpPr>
            <a:spLocks noChangeShapeType="1"/>
          </p:cNvSpPr>
          <p:nvPr/>
        </p:nvSpPr>
        <p:spPr bwMode="auto">
          <a:xfrm>
            <a:off x="4329113" y="2682875"/>
            <a:ext cx="107950" cy="7556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25612" name="文本框 25611"/>
          <p:cNvSpPr txBox="1">
            <a:spLocks noChangeArrowheads="1"/>
          </p:cNvSpPr>
          <p:nvPr/>
        </p:nvSpPr>
        <p:spPr bwMode="auto">
          <a:xfrm>
            <a:off x="3519488" y="2844800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prstClr val="black"/>
                </a:solidFill>
                <a:latin typeface="Times New Roman" panose="02020603050405020304"/>
              </a:rPr>
              <a:t>C</a:t>
            </a:r>
            <a:endParaRPr lang="en-US" altLang="zh-CN" b="1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25613" name="文本框 25612"/>
          <p:cNvSpPr txBox="1">
            <a:spLocks noChangeArrowheads="1"/>
          </p:cNvSpPr>
          <p:nvPr/>
        </p:nvSpPr>
        <p:spPr bwMode="auto">
          <a:xfrm>
            <a:off x="4113213" y="2339975"/>
            <a:ext cx="541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prstClr val="black"/>
                </a:solidFill>
                <a:latin typeface="Times New Roman" panose="02020603050405020304"/>
              </a:rPr>
              <a:t>D</a:t>
            </a:r>
            <a:endParaRPr lang="en-US" altLang="zh-CN" b="1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2" name="组合 25614"/>
          <p:cNvGrpSpPr/>
          <p:nvPr/>
        </p:nvGrpSpPr>
        <p:grpSpPr bwMode="auto">
          <a:xfrm>
            <a:off x="3197225" y="2844800"/>
            <a:ext cx="1577975" cy="908050"/>
            <a:chOff x="1" y="0"/>
            <a:chExt cx="1326" cy="764"/>
          </a:xfrm>
        </p:grpSpPr>
        <p:grpSp>
          <p:nvGrpSpPr>
            <p:cNvPr id="77838" name="组合 25615"/>
            <p:cNvGrpSpPr/>
            <p:nvPr/>
          </p:nvGrpSpPr>
          <p:grpSpPr bwMode="auto">
            <a:xfrm>
              <a:off x="498" y="454"/>
              <a:ext cx="46" cy="136"/>
              <a:chOff x="0" y="0"/>
              <a:chExt cx="46" cy="136"/>
            </a:xfrm>
          </p:grpSpPr>
          <p:sp>
            <p:nvSpPr>
              <p:cNvPr id="77839" name="直接连接符 25616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77840" name="直接连接符 25617"/>
              <p:cNvSpPr>
                <a:spLocks noChangeShapeType="1"/>
              </p:cNvSpPr>
              <p:nvPr/>
            </p:nvSpPr>
            <p:spPr bwMode="auto">
              <a:xfrm>
                <a:off x="46" y="0"/>
                <a:ext cx="0" cy="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grpSp>
          <p:nvGrpSpPr>
            <p:cNvPr id="77841" name="组合 25618"/>
            <p:cNvGrpSpPr/>
            <p:nvPr/>
          </p:nvGrpSpPr>
          <p:grpSpPr bwMode="auto">
            <a:xfrm>
              <a:off x="1" y="0"/>
              <a:ext cx="1326" cy="764"/>
              <a:chOff x="1" y="0"/>
              <a:chExt cx="1326" cy="764"/>
            </a:xfrm>
          </p:grpSpPr>
          <p:sp>
            <p:nvSpPr>
              <p:cNvPr id="77842" name="任意多边形 25619"/>
              <p:cNvSpPr>
                <a:spLocks noChangeArrowheads="1"/>
              </p:cNvSpPr>
              <p:nvPr/>
            </p:nvSpPr>
            <p:spPr bwMode="auto">
              <a:xfrm>
                <a:off x="136" y="182"/>
                <a:ext cx="907" cy="317"/>
              </a:xfrm>
              <a:custGeom>
                <a:avLst/>
                <a:gdLst>
                  <a:gd name="T0" fmla="*/ 408 w 907"/>
                  <a:gd name="T1" fmla="*/ 0 h 317"/>
                  <a:gd name="T2" fmla="*/ 907 w 907"/>
                  <a:gd name="T3" fmla="*/ 317 h 317"/>
                  <a:gd name="T4" fmla="*/ 0 w 907"/>
                  <a:gd name="T5" fmla="*/ 317 h 317"/>
                  <a:gd name="T6" fmla="*/ 408 w 907"/>
                  <a:gd name="T7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7" h="317">
                    <a:moveTo>
                      <a:pt x="408" y="0"/>
                    </a:moveTo>
                    <a:lnTo>
                      <a:pt x="907" y="317"/>
                    </a:lnTo>
                    <a:lnTo>
                      <a:pt x="0" y="317"/>
                    </a:lnTo>
                    <a:lnTo>
                      <a:pt x="408" y="0"/>
                    </a:lnTo>
                    <a:close/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77843" name="文本框 25620"/>
              <p:cNvSpPr txBox="1">
                <a:spLocks noChangeArrowheads="1"/>
              </p:cNvSpPr>
              <p:nvPr/>
            </p:nvSpPr>
            <p:spPr bwMode="auto">
              <a:xfrm>
                <a:off x="1" y="454"/>
                <a:ext cx="31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prstClr val="black"/>
                    </a:solidFill>
                    <a:latin typeface="Times New Roman" panose="02020603050405020304"/>
                  </a:rPr>
                  <a:t>A</a:t>
                </a:r>
                <a:endParaRPr lang="en-US" altLang="zh-CN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77844" name="文本框 25621"/>
              <p:cNvSpPr txBox="1">
                <a:spLocks noChangeArrowheads="1"/>
              </p:cNvSpPr>
              <p:nvPr/>
            </p:nvSpPr>
            <p:spPr bwMode="auto">
              <a:xfrm>
                <a:off x="1010" y="438"/>
                <a:ext cx="31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prstClr val="black"/>
                    </a:solidFill>
                    <a:latin typeface="Times New Roman" panose="02020603050405020304"/>
                  </a:rPr>
                  <a:t>B</a:t>
                </a:r>
                <a:endParaRPr lang="en-US" altLang="zh-CN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77845" name="文本框 25622"/>
              <p:cNvSpPr txBox="1">
                <a:spLocks noChangeArrowheads="1"/>
              </p:cNvSpPr>
              <p:nvPr/>
            </p:nvSpPr>
            <p:spPr bwMode="auto">
              <a:xfrm>
                <a:off x="273" y="0"/>
                <a:ext cx="317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prstClr val="black"/>
                    </a:solidFill>
                    <a:latin typeface="Times New Roman" panose="02020603050405020304"/>
                  </a:rPr>
                  <a:t>C</a:t>
                </a:r>
                <a:endParaRPr lang="en-US" altLang="zh-CN" b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sp>
          <p:nvSpPr>
            <p:cNvPr id="77846" name="直接连接符 25623"/>
            <p:cNvSpPr>
              <a:spLocks noChangeShapeType="1"/>
            </p:cNvSpPr>
            <p:nvPr/>
          </p:nvSpPr>
          <p:spPr bwMode="auto">
            <a:xfrm rot="5400000">
              <a:off x="665" y="256"/>
              <a:ext cx="90" cy="9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77847" name="任意多边形 25624"/>
            <p:cNvSpPr>
              <a:spLocks noChangeArrowheads="1"/>
            </p:cNvSpPr>
            <p:nvPr/>
          </p:nvSpPr>
          <p:spPr bwMode="auto">
            <a:xfrm>
              <a:off x="272" y="409"/>
              <a:ext cx="45" cy="90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5" name="组合 25625"/>
          <p:cNvGrpSpPr/>
          <p:nvPr/>
        </p:nvGrpSpPr>
        <p:grpSpPr bwMode="auto">
          <a:xfrm>
            <a:off x="3211513" y="2314575"/>
            <a:ext cx="1533525" cy="1439464"/>
            <a:chOff x="14" y="-22"/>
            <a:chExt cx="1288" cy="1211"/>
          </a:xfrm>
        </p:grpSpPr>
        <p:sp>
          <p:nvSpPr>
            <p:cNvPr id="77849" name="直接连接符 25626"/>
            <p:cNvSpPr>
              <a:spLocks noChangeShapeType="1"/>
            </p:cNvSpPr>
            <p:nvPr/>
          </p:nvSpPr>
          <p:spPr bwMode="auto">
            <a:xfrm rot="5400000">
              <a:off x="975" y="492"/>
              <a:ext cx="0" cy="13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grpSp>
          <p:nvGrpSpPr>
            <p:cNvPr id="77850" name="组合 25627"/>
            <p:cNvGrpSpPr/>
            <p:nvPr/>
          </p:nvGrpSpPr>
          <p:grpSpPr bwMode="auto">
            <a:xfrm>
              <a:off x="14" y="-22"/>
              <a:ext cx="1288" cy="1211"/>
              <a:chOff x="14" y="-22"/>
              <a:chExt cx="1288" cy="1211"/>
            </a:xfrm>
          </p:grpSpPr>
          <p:sp>
            <p:nvSpPr>
              <p:cNvPr id="77851" name="任意多边形 25628"/>
              <p:cNvSpPr>
                <a:spLocks noChangeArrowheads="1"/>
              </p:cNvSpPr>
              <p:nvPr/>
            </p:nvSpPr>
            <p:spPr bwMode="auto">
              <a:xfrm>
                <a:off x="136" y="288"/>
                <a:ext cx="907" cy="311"/>
              </a:xfrm>
              <a:custGeom>
                <a:avLst/>
                <a:gdLst>
                  <a:gd name="T0" fmla="*/ 816 w 907"/>
                  <a:gd name="T1" fmla="*/ 0 h 635"/>
                  <a:gd name="T2" fmla="*/ 0 w 907"/>
                  <a:gd name="T3" fmla="*/ 635 h 635"/>
                  <a:gd name="T4" fmla="*/ 907 w 907"/>
                  <a:gd name="T5" fmla="*/ 635 h 635"/>
                  <a:gd name="T6" fmla="*/ 816 w 907"/>
                  <a:gd name="T7" fmla="*/ 0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7" h="635">
                    <a:moveTo>
                      <a:pt x="816" y="0"/>
                    </a:moveTo>
                    <a:lnTo>
                      <a:pt x="0" y="635"/>
                    </a:lnTo>
                    <a:lnTo>
                      <a:pt x="907" y="635"/>
                    </a:lnTo>
                    <a:lnTo>
                      <a:pt x="816" y="0"/>
                    </a:lnTo>
                    <a:close/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77852" name="矩形 25629"/>
              <p:cNvSpPr>
                <a:spLocks noChangeArrowheads="1"/>
              </p:cNvSpPr>
              <p:nvPr/>
            </p:nvSpPr>
            <p:spPr bwMode="auto">
              <a:xfrm>
                <a:off x="14" y="878"/>
                <a:ext cx="295" cy="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</a:t>
                </a:r>
                <a:endParaRPr lang="en-US" altLang="zh-CN" b="1" i="1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77853" name="矩形 25630"/>
              <p:cNvSpPr>
                <a:spLocks noChangeArrowheads="1"/>
              </p:cNvSpPr>
              <p:nvPr/>
            </p:nvSpPr>
            <p:spPr bwMode="auto">
              <a:xfrm>
                <a:off x="1010" y="878"/>
                <a:ext cx="292" cy="3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Times New Roman" panose="02020603050405020304"/>
                  </a:rPr>
                  <a:t>B</a:t>
                </a:r>
                <a:endParaRPr lang="en-US" altLang="zh-CN" b="1" i="1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77854" name="矩形 25631"/>
              <p:cNvSpPr>
                <a:spLocks noChangeArrowheads="1"/>
              </p:cNvSpPr>
              <p:nvPr/>
            </p:nvSpPr>
            <p:spPr bwMode="auto">
              <a:xfrm>
                <a:off x="771" y="-22"/>
                <a:ext cx="295" cy="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Times New Roman" panose="02020603050405020304"/>
                  </a:rPr>
                  <a:t>D</a:t>
                </a:r>
                <a:endParaRPr lang="en-US" altLang="zh-CN" b="1" i="1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grpSp>
          <p:nvGrpSpPr>
            <p:cNvPr id="77855" name="组合 25632"/>
            <p:cNvGrpSpPr/>
            <p:nvPr/>
          </p:nvGrpSpPr>
          <p:grpSpPr bwMode="auto">
            <a:xfrm>
              <a:off x="499" y="878"/>
              <a:ext cx="45" cy="136"/>
              <a:chOff x="0" y="0"/>
              <a:chExt cx="45" cy="136"/>
            </a:xfrm>
          </p:grpSpPr>
          <p:sp>
            <p:nvSpPr>
              <p:cNvPr id="77856" name="直接连接符 25633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3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77857" name="直接连接符 25634"/>
              <p:cNvSpPr>
                <a:spLocks noChangeShapeType="1"/>
              </p:cNvSpPr>
              <p:nvPr/>
            </p:nvSpPr>
            <p:spPr bwMode="auto">
              <a:xfrm>
                <a:off x="45" y="0"/>
                <a:ext cx="0" cy="13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sp>
          <p:nvSpPr>
            <p:cNvPr id="77858" name="任意多边形 25635"/>
            <p:cNvSpPr>
              <a:spLocks noChangeArrowheads="1"/>
            </p:cNvSpPr>
            <p:nvPr/>
          </p:nvSpPr>
          <p:spPr bwMode="auto">
            <a:xfrm>
              <a:off x="227" y="833"/>
              <a:ext cx="90" cy="311"/>
            </a:xfrm>
            <a:custGeom>
              <a:avLst/>
              <a:gdLst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0 h 21600"/>
                <a:gd name="T6" fmla="*/ 21600 w 21600"/>
                <a:gd name="T7" fmla="*/ 21600 h 21600"/>
                <a:gd name="T8" fmla="*/ 0 w 21600"/>
                <a:gd name="T9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b="1" i="1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8" name="组合 52"/>
          <p:cNvGrpSpPr/>
          <p:nvPr/>
        </p:nvGrpSpPr>
        <p:grpSpPr bwMode="auto">
          <a:xfrm>
            <a:off x="847268" y="4143477"/>
            <a:ext cx="8046849" cy="579689"/>
            <a:chOff x="491936" y="5300662"/>
            <a:chExt cx="10254223" cy="772960"/>
          </a:xfrm>
        </p:grpSpPr>
        <p:sp>
          <p:nvSpPr>
            <p:cNvPr id="77860" name="Text Box 71"/>
            <p:cNvSpPr txBox="1">
              <a:spLocks noChangeArrowheads="1"/>
            </p:cNvSpPr>
            <p:nvPr/>
          </p:nvSpPr>
          <p:spPr bwMode="auto">
            <a:xfrm>
              <a:off x="491936" y="5304139"/>
              <a:ext cx="10254223" cy="769483"/>
            </a:xfrm>
            <a:prstGeom prst="rect">
              <a:avLst/>
            </a:prstGeom>
            <a:noFill/>
            <a:ln w="25400">
              <a:solidFill>
                <a:srgbClr val="FF9933"/>
              </a:solidFill>
              <a:prstDash val="sys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rPr>
                <a:t>     </a:t>
              </a:r>
              <a:r>
                <a:rPr lang="zh-CN" altLang="en-US" sz="2100" b="1" dirty="0" smtClean="0">
                  <a:solidFill>
                    <a:prstClr val="black"/>
                  </a:solidFill>
                  <a:latin typeface="Times New Roman" panose="02020603050405020304"/>
                </a:rPr>
                <a:t>有   两</a:t>
              </a:r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/>
                </a:rPr>
                <a:t>边和其中一边的对角分别相等的两个三角形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/>
                </a:rPr>
                <a:t>不一定</a:t>
              </a:r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/>
                </a:rPr>
                <a:t>全等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/>
                </a:rPr>
                <a:t>.</a:t>
              </a:r>
              <a:endParaRPr lang="en-US" altLang="zh-CN" sz="2100" b="1" dirty="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grpSp>
          <p:nvGrpSpPr>
            <p:cNvPr id="77861" name="组合 38"/>
            <p:cNvGrpSpPr/>
            <p:nvPr/>
          </p:nvGrpSpPr>
          <p:grpSpPr bwMode="auto">
            <a:xfrm>
              <a:off x="560662" y="5300662"/>
              <a:ext cx="1606785" cy="765854"/>
              <a:chOff x="578272" y="5301208"/>
              <a:chExt cx="1608433" cy="764421"/>
            </a:xfrm>
          </p:grpSpPr>
          <p:grpSp>
            <p:nvGrpSpPr>
              <p:cNvPr id="77862" name="组合 35"/>
              <p:cNvGrpSpPr/>
              <p:nvPr/>
            </p:nvGrpSpPr>
            <p:grpSpPr bwMode="auto">
              <a:xfrm>
                <a:off x="611560" y="5301208"/>
                <a:ext cx="866782" cy="764421"/>
                <a:chOff x="467544" y="5318792"/>
                <a:chExt cx="866782" cy="764421"/>
              </a:xfrm>
            </p:grpSpPr>
            <p:sp>
              <p:nvSpPr>
                <p:cNvPr id="77863" name="椭圆 56"/>
                <p:cNvSpPr>
                  <a:spLocks noChangeArrowheads="1"/>
                </p:cNvSpPr>
                <p:nvPr/>
              </p:nvSpPr>
              <p:spPr bwMode="auto">
                <a:xfrm>
                  <a:off x="467544" y="5318792"/>
                  <a:ext cx="866782" cy="764421"/>
                </a:xfrm>
                <a:prstGeom prst="ellipse">
                  <a:avLst/>
                </a:prstGeom>
                <a:solidFill>
                  <a:srgbClr val="0000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  <p:sp>
              <p:nvSpPr>
                <p:cNvPr id="77864" name="椭圆 57"/>
                <p:cNvSpPr>
                  <a:spLocks noChangeArrowheads="1"/>
                </p:cNvSpPr>
                <p:nvPr/>
              </p:nvSpPr>
              <p:spPr bwMode="auto">
                <a:xfrm>
                  <a:off x="539552" y="5318792"/>
                  <a:ext cx="661121" cy="673572"/>
                </a:xfrm>
                <a:prstGeom prst="ellipse">
                  <a:avLst/>
                </a:prstGeom>
                <a:solidFill>
                  <a:srgbClr val="0070C0">
                    <a:alpha val="6313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100">
                    <a:solidFill>
                      <a:prstClr val="black"/>
                    </a:solidFill>
                    <a:latin typeface="Times New Roman" panose="02020603050405020304"/>
                  </a:endParaRPr>
                </a:p>
              </p:txBody>
            </p:sp>
          </p:grpSp>
          <p:sp>
            <p:nvSpPr>
              <p:cNvPr id="77865" name="TextBox 48"/>
              <p:cNvSpPr txBox="1">
                <a:spLocks noChangeArrowheads="1"/>
              </p:cNvSpPr>
              <p:nvPr/>
            </p:nvSpPr>
            <p:spPr bwMode="auto">
              <a:xfrm>
                <a:off x="578272" y="5413190"/>
                <a:ext cx="1608433" cy="5510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100" b="1" dirty="0">
                    <a:solidFill>
                      <a:srgbClr val="FFFFE9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结论</a:t>
                </a:r>
                <a:endParaRPr lang="zh-CN" altLang="en-US" sz="2100" b="1" dirty="0">
                  <a:solidFill>
                    <a:srgbClr val="FFFFE9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47" name="组合 2"/>
          <p:cNvGrpSpPr/>
          <p:nvPr/>
        </p:nvGrpSpPr>
        <p:grpSpPr bwMode="auto">
          <a:xfrm>
            <a:off x="5913" y="-43690"/>
            <a:ext cx="2006600" cy="477838"/>
            <a:chOff x="123" y="40"/>
            <a:chExt cx="3160" cy="752"/>
          </a:xfrm>
        </p:grpSpPr>
        <p:cxnSp>
          <p:nvCxnSpPr>
            <p:cNvPr id="4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5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385844" y="324803"/>
            <a:ext cx="1715697" cy="944308"/>
            <a:chOff x="207499" y="451929"/>
            <a:chExt cx="1715697" cy="944308"/>
          </a:xfrm>
        </p:grpSpPr>
        <p:grpSp>
          <p:nvGrpSpPr>
            <p:cNvPr id="52" name="组合 51"/>
            <p:cNvGrpSpPr/>
            <p:nvPr/>
          </p:nvGrpSpPr>
          <p:grpSpPr>
            <a:xfrm>
              <a:off x="207499" y="451929"/>
              <a:ext cx="1715280" cy="944308"/>
              <a:chOff x="207499" y="451929"/>
              <a:chExt cx="1715280" cy="944308"/>
            </a:xfrm>
          </p:grpSpPr>
          <p:pic>
            <p:nvPicPr>
              <p:cNvPr id="54" name="Picture 2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499" y="451929"/>
                <a:ext cx="807231" cy="944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" name="流程图: 库存数据 54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919896" y="771683"/>
              <a:ext cx="1003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kern="0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rPr>
                <a:t>画一画</a:t>
              </a:r>
              <a:endParaRPr lang="zh-CN" altLang="en-US" sz="2000" kern="0" dirty="0" smtClean="0">
                <a:solidFill>
                  <a:prstClr val="white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50911" y="2683059"/>
            <a:ext cx="1116000" cy="754826"/>
            <a:chOff x="3350911" y="2683059"/>
            <a:chExt cx="1116000" cy="754826"/>
          </a:xfrm>
        </p:grpSpPr>
        <p:cxnSp>
          <p:nvCxnSpPr>
            <p:cNvPr id="6" name="直接连接符 5"/>
            <p:cNvCxnSpPr/>
            <p:nvPr/>
          </p:nvCxnSpPr>
          <p:spPr>
            <a:xfrm flipV="1">
              <a:off x="3387130" y="2727019"/>
              <a:ext cx="941189" cy="70130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3350911" y="3425043"/>
              <a:ext cx="1116000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endCxn id="77851" idx="0"/>
            </p:cNvCxnSpPr>
            <p:nvPr/>
          </p:nvCxnSpPr>
          <p:spPr>
            <a:xfrm flipH="1" flipV="1">
              <a:off x="4328319" y="2683059"/>
              <a:ext cx="114475" cy="754826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97531E-6 L 0.30225 0.0722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4" y="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7284E-6 L 0.27014 -0.0753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07" y="-376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81481E-6 L 0.26354 -0.06913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3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animBg="1"/>
      <p:bldP spid="25605" grpId="0" animBg="1"/>
      <p:bldP spid="25606" grpId="0"/>
      <p:bldP spid="25607" grpId="0"/>
      <p:bldP spid="25608" grpId="0"/>
      <p:bldP spid="25610" grpId="0" animBg="1"/>
      <p:bldP spid="25611" grpId="0" animBg="1"/>
      <p:bldP spid="25612" grpId="0"/>
      <p:bldP spid="256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2"/>
          <p:cNvSpPr txBox="1">
            <a:spLocks noChangeArrowheads="1"/>
          </p:cNvSpPr>
          <p:nvPr/>
        </p:nvSpPr>
        <p:spPr bwMode="auto">
          <a:xfrm>
            <a:off x="672466" y="1063625"/>
            <a:ext cx="77095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3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下列条件中，不能证明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DEF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874" name="文本框 2"/>
          <p:cNvSpPr txBox="1">
            <a:spLocks noChangeArrowheads="1"/>
          </p:cNvSpPr>
          <p:nvPr/>
        </p:nvSpPr>
        <p:spPr bwMode="auto">
          <a:xfrm>
            <a:off x="1332867" y="1512473"/>
            <a:ext cx="5581271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AB＝DE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B＝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BC＝EF</a:t>
            </a:r>
            <a:endParaRPr lang="zh-CN" altLang="en-US" sz="20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AB＝DE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A＝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AC＝DF</a:t>
            </a:r>
            <a:endParaRPr lang="zh-CN" altLang="en-US" sz="20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C．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＝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EF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＝∠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＝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DF</a:t>
            </a:r>
            <a:endParaRPr lang="zh-CN" altLang="en-US" sz="20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D．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＝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EF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＝∠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F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＝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DF</a:t>
            </a:r>
            <a:endParaRPr lang="zh-CN" altLang="en-US" sz="20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7414" name="文本框 6"/>
          <p:cNvSpPr txBox="1">
            <a:spLocks noChangeArrowheads="1"/>
          </p:cNvSpPr>
          <p:nvPr/>
        </p:nvSpPr>
        <p:spPr bwMode="auto">
          <a:xfrm>
            <a:off x="789913" y="3134108"/>
            <a:ext cx="7195183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解析：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要判断能不能使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en-US" altLang="zh-CN" sz="2000" b="1" u="sng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</a:t>
            </a:r>
            <a:r>
              <a:rPr lang="en-US" altLang="zh-CN" sz="2000" b="1" i="1" u="sng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DEF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，应看所给出的条件是不是两边和这两边的夹角，只有选项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的条件不符合，故选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C.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17415" name="文本框 9"/>
          <p:cNvSpPr txBox="1">
            <a:spLocks noChangeArrowheads="1"/>
          </p:cNvSpPr>
          <p:nvPr/>
        </p:nvSpPr>
        <p:spPr bwMode="auto">
          <a:xfrm>
            <a:off x="7498557" y="1075607"/>
            <a:ext cx="39766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6393" name="文本框 99"/>
          <p:cNvSpPr txBox="1">
            <a:spLocks noChangeArrowheads="1"/>
          </p:cNvSpPr>
          <p:nvPr/>
        </p:nvSpPr>
        <p:spPr bwMode="auto">
          <a:xfrm>
            <a:off x="330002" y="4072319"/>
            <a:ext cx="8646944" cy="808876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5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易</a:t>
            </a: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错点拨：</a:t>
            </a: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判断三角形全等时，注意两边与其中一边的对角相等的两个三角形不一定全等．只有两边及夹角对应相等时，才能判定三角形全等．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98439" y="560365"/>
            <a:ext cx="5266292" cy="501673"/>
            <a:chOff x="631108" y="560365"/>
            <a:chExt cx="5266292" cy="501673"/>
          </a:xfrm>
        </p:grpSpPr>
        <p:grpSp>
          <p:nvGrpSpPr>
            <p:cNvPr id="79884" name="组合 6"/>
            <p:cNvGrpSpPr/>
            <p:nvPr/>
          </p:nvGrpSpPr>
          <p:grpSpPr bwMode="auto">
            <a:xfrm>
              <a:off x="631108" y="569913"/>
              <a:ext cx="1859045" cy="492125"/>
              <a:chOff x="427378" y="558483"/>
              <a:chExt cx="1858435" cy="492443"/>
            </a:xfrm>
          </p:grpSpPr>
          <p:grpSp>
            <p:nvGrpSpPr>
              <p:cNvPr id="79885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2177459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07550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837642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167733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3567652" y="-557353"/>
                  <a:ext cx="426897" cy="425725"/>
                </a:xfrm>
                <a:prstGeom prst="ellipse">
                  <a:avLst/>
                </a:prstGeom>
                <a:solidFill>
                  <a:srgbClr val="996633"/>
                </a:solidFill>
                <a:ln>
                  <a:solidFill>
                    <a:srgbClr val="996633"/>
                  </a:solidFill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solidFill>
                      <a:prstClr val="black"/>
                    </a:solidFill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79891" name="文本框 11"/>
              <p:cNvSpPr txBox="1">
                <a:spLocks noChangeArrowheads="1"/>
              </p:cNvSpPr>
              <p:nvPr/>
            </p:nvSpPr>
            <p:spPr bwMode="auto">
              <a:xfrm>
                <a:off x="427378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prstClr val="white"/>
                    </a:solidFill>
                    <a:latin typeface="Times New Roman" panose="02020603050405020304"/>
                  </a:rPr>
                  <a:t>素养考点 </a:t>
                </a:r>
                <a:r>
                  <a:rPr lang="en-US" altLang="zh-CN" sz="2600" b="1" dirty="0" smtClean="0">
                    <a:solidFill>
                      <a:prstClr val="white"/>
                    </a:solidFill>
                    <a:latin typeface="Times New Roman" panose="02020603050405020304"/>
                  </a:rPr>
                  <a:t>3</a:t>
                </a:r>
                <a:endParaRPr lang="zh-CN" altLang="en-US" sz="2600" b="1" dirty="0">
                  <a:solidFill>
                    <a:prstClr val="white"/>
                  </a:solidFill>
                  <a:latin typeface="Times New Roman" panose="02020603050405020304"/>
                </a:endParaRPr>
              </a:p>
            </p:txBody>
          </p:sp>
        </p:grpSp>
        <p:sp>
          <p:nvSpPr>
            <p:cNvPr id="79892" name="文本框 1"/>
            <p:cNvSpPr txBox="1">
              <a:spLocks noChangeArrowheads="1"/>
            </p:cNvSpPr>
            <p:nvPr/>
          </p:nvSpPr>
          <p:spPr bwMode="auto">
            <a:xfrm>
              <a:off x="2598575" y="560365"/>
              <a:ext cx="32988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三角形全等条件的识别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2"/>
          <p:cNvGrpSpPr/>
          <p:nvPr/>
        </p:nvGrpSpPr>
        <p:grpSpPr bwMode="auto">
          <a:xfrm>
            <a:off x="5913" y="-43533"/>
            <a:ext cx="2006600" cy="478473"/>
            <a:chOff x="123" y="40"/>
            <a:chExt cx="3160" cy="753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144" y="1798362"/>
            <a:ext cx="3264408" cy="101650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  <p:bldP spid="17415" grpId="0"/>
      <p:bldP spid="1639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4"/>
          <p:cNvSpPr>
            <a:spLocks noChangeArrowheads="1"/>
          </p:cNvSpPr>
          <p:nvPr/>
        </p:nvSpPr>
        <p:spPr bwMode="auto">
          <a:xfrm>
            <a:off x="7938" y="2029733"/>
            <a:ext cx="184731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68636" name="Rectangle 28"/>
          <p:cNvSpPr>
            <a:spLocks noChangeArrowheads="1"/>
          </p:cNvSpPr>
          <p:nvPr/>
        </p:nvSpPr>
        <p:spPr bwMode="auto">
          <a:xfrm>
            <a:off x="1054754" y="863591"/>
            <a:ext cx="7466201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26670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上两点且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DF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，则图中全等的三角形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对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对 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对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对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68635" name="Picture 27" descr="D:\网络技术部\课件\2014年秋课件\四清八数人教课件\Q120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987" y="2462012"/>
            <a:ext cx="2700338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37" name="Rectangle 29"/>
          <p:cNvSpPr>
            <a:spLocks noChangeArrowheads="1"/>
          </p:cNvSpPr>
          <p:nvPr/>
        </p:nvSpPr>
        <p:spPr bwMode="auto">
          <a:xfrm>
            <a:off x="6300788" y="2247900"/>
            <a:ext cx="191078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 i="1" dirty="0">
                <a:solidFill>
                  <a:srgbClr val="FF0000"/>
                </a:solidFill>
                <a:latin typeface="+mn-lt"/>
              </a:rPr>
              <a:t>C</a:t>
            </a:r>
            <a:endParaRPr lang="en-US" altLang="zh-CN" sz="100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671795" y="1540240"/>
            <a:ext cx="407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1" name="组合 5"/>
          <p:cNvGrpSpPr/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15" name="组合 2"/>
            <p:cNvGrpSpPr/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6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74" y="93916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759" y="2386383"/>
            <a:ext cx="2159508" cy="2240280"/>
          </a:xfrm>
          <a:prstGeom prst="rect">
            <a:avLst/>
          </a:prstGeom>
        </p:spPr>
      </p:pic>
      <p:sp>
        <p:nvSpPr>
          <p:cNvPr id="81934" name="TextBox 2"/>
          <p:cNvSpPr txBox="1">
            <a:spLocks noChangeArrowheads="1"/>
          </p:cNvSpPr>
          <p:nvPr/>
        </p:nvSpPr>
        <p:spPr bwMode="auto">
          <a:xfrm>
            <a:off x="793698" y="436860"/>
            <a:ext cx="7825394" cy="1200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图，已知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AB=AD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AC=AE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∠BAE=∠DAC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endParaRPr lang="en-US" altLang="zh-CN" sz="2400" b="1" dirty="0" smtClean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求证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：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∠C=∠E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endParaRPr lang="zh-CN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81937" name="文本框 6"/>
          <p:cNvSpPr txBox="1">
            <a:spLocks noChangeArrowheads="1"/>
          </p:cNvSpPr>
          <p:nvPr/>
        </p:nvSpPr>
        <p:spPr bwMode="auto">
          <a:xfrm>
            <a:off x="852033" y="1793144"/>
            <a:ext cx="731884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BAE=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DAC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∴∠</a:t>
            </a:r>
            <a:r>
              <a:rPr lang="zh-CN" altLang="en-US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BAE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CAE=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zh-CN" altLang="en-US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DAC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–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CAE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BAC=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DAE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和△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ADE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中，</a:t>
            </a:r>
            <a:endParaRPr lang="zh-CN" altLang="en-US" sz="20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∵       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endParaRPr lang="en-US" altLang="zh-CN" sz="2000" b="1" dirty="0" smtClean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en-US" altLang="zh-CN" sz="20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       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zh-CN" altLang="en-US" sz="20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（SAS），∴∠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C=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E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．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1148864" y="2902525"/>
                <a:ext cx="2214324" cy="10749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0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AB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AD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  <a:ea typeface="Cambria Math" panose="02040503050406030204"/>
                                </a:rPr>
                                <m:t>∠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  <a:ea typeface="Cambria Math" panose="02040503050406030204"/>
                                </a:rPr>
                                <m:t>BAC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  <a:ea typeface="Cambria Math" panose="02040503050406030204"/>
                                </a:rPr>
                                <m:t>=∠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  <a:ea typeface="Cambria Math" panose="02040503050406030204"/>
                                </a:rPr>
                                <m:t>DAE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AC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0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AE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sz="2000" dirty="0">
                  <a:solidFill>
                    <a:srgbClr val="FF0000"/>
                  </a:solidFill>
                  <a:latin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8864" y="2902525"/>
                <a:ext cx="2214324" cy="1074910"/>
              </a:xfrm>
              <a:prstGeom prst="rect">
                <a:avLst/>
              </a:prstGeom>
              <a:blipFill rotWithShape="1">
                <a:blip r:embed="rId2"/>
                <a:stretch>
                  <a:fillRect l="-7" t="-53" r="10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8" name="组合 1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9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9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7" grpId="0" build="p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569595" y="563043"/>
            <a:ext cx="8160385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fontAlgn="ctr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</a:rPr>
              <a:t>.</a:t>
            </a:r>
            <a:r>
              <a:rPr lang="zh-CN" altLang="zh-CN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图，已知线段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BD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相交于点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AE=DE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BE=CE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endParaRPr lang="zh-CN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20000"/>
              </a:lnSpc>
            </a:pP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（1）求证：△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≌△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DCE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；</a:t>
            </a:r>
            <a:endParaRPr lang="zh-CN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20000"/>
              </a:lnSpc>
            </a:pP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（2）当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=5时，求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CD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的长．</a:t>
            </a:r>
            <a:endParaRPr lang="zh-CN" altLang="zh-CN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6"/>
              <p:cNvSpPr txBox="1">
                <a:spLocks noChangeArrowheads="1"/>
              </p:cNvSpPr>
              <p:nvPr/>
            </p:nvSpPr>
            <p:spPr bwMode="auto">
              <a:xfrm>
                <a:off x="845661" y="1839344"/>
                <a:ext cx="7452678" cy="29215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（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1）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证明：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在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△AEB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和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△DEC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中， </a:t>
                </a:r>
                <a:endParaRPr lang="en-US" altLang="zh-CN" sz="2000" b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r>
                  <a:rPr lang="en-US" altLang="zh-CN" sz="20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仿宋" panose="02010609060101010101" pitchFamily="49" charset="-122"/>
                  </a:rPr>
                  <a:t>                   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0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仿宋" panose="02010609060101010101" pitchFamily="49" charset="-122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仿宋" panose="02010609060101010101" pitchFamily="49" charset="-122"/>
                              </a:rPr>
                            </m:ctrlPr>
                          </m:eqArrPr>
                          <m:e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AE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DE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∠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AEB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=∠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Cambria Math" panose="02040503050406030204"/>
                              </a:rPr>
                              <m:t>DEC</m:t>
                            </m:r>
                          </m:e>
                          <m:e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BE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=</m:t>
                            </m:r>
                            <m:r>
                              <m:rPr>
                                <m:nor/>
                              </m:r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+mn-lt"/>
                                <a:ea typeface="仿宋" panose="02010609060101010101" pitchFamily="49" charset="-122"/>
                              </a:rPr>
                              <m:t>EC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          </a:t>
                </a:r>
                <a:r>
                  <a:rPr lang="zh-CN" altLang="en-US" sz="2000" b="1" i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            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∴△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AEB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≌△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DEC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（SAS）．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（2）</a:t>
                </a:r>
                <a:r>
                  <a:rPr lang="zh-CN" altLang="en-US" sz="20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解：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∵△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AEB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≌△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DEC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endParaRPr lang="en-US" altLang="zh-CN" sz="2000" b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r>
                  <a:rPr lang="en-US" altLang="zh-CN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 </a:t>
                </a:r>
                <a:r>
                  <a:rPr lang="en-US" altLang="zh-CN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                 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∴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AB=CD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endParaRPr lang="en-US" altLang="zh-CN" sz="2000" b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r>
                  <a:rPr lang="en-US" altLang="zh-CN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 </a:t>
                </a:r>
                <a:r>
                  <a:rPr lang="en-US" altLang="zh-CN" sz="2000" b="1" i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                 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∵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AB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=5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，</a:t>
                </a:r>
                <a:endParaRPr lang="en-US" altLang="zh-CN" sz="2000" b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  <a:p>
                <a:r>
                  <a:rPr lang="en-US" altLang="zh-CN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 </a:t>
                </a:r>
                <a:r>
                  <a:rPr lang="en-US" altLang="zh-CN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                 </a:t>
                </a:r>
                <a:r>
                  <a:rPr lang="zh-CN" altLang="en-US" sz="2000" b="1" dirty="0" smtClean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∴</a:t>
                </a:r>
                <a:r>
                  <a:rPr lang="zh-CN" altLang="en-US" sz="2000" b="1" i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CD=</a:t>
                </a:r>
                <a:r>
                  <a:rPr lang="zh-CN" altLang="en-US" sz="2000" b="1" dirty="0">
                    <a:solidFill>
                      <a:prstClr val="black"/>
                    </a:solidFill>
                    <a:latin typeface="Times New Roman" panose="02020603050405020304"/>
                    <a:ea typeface="仿宋" panose="02010609060101010101" pitchFamily="49" charset="-122"/>
                  </a:rPr>
                  <a:t>5．</a:t>
                </a:r>
                <a:endPara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45661" y="1839344"/>
                <a:ext cx="7452678" cy="2921569"/>
              </a:xfrm>
              <a:prstGeom prst="rect">
                <a:avLst/>
              </a:prstGeom>
              <a:blipFill rotWithShape="1">
                <a:blip r:embed="rId1"/>
                <a:stretch>
                  <a:fillRect l="-6" t="-13" r="2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656" y="1148241"/>
            <a:ext cx="2078736" cy="2151888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981" y="-34184"/>
            <a:ext cx="2023745" cy="476885"/>
            <a:chOff x="3" y="-51"/>
            <a:chExt cx="3187" cy="751"/>
          </a:xfrm>
        </p:grpSpPr>
        <p:cxnSp>
          <p:nvCxnSpPr>
            <p:cNvPr id="1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67585"/>
          <p:cNvSpPr>
            <a:spLocks noChangeArrowheads="1"/>
          </p:cNvSpPr>
          <p:nvPr/>
        </p:nvSpPr>
        <p:spPr bwMode="auto">
          <a:xfrm>
            <a:off x="4043363" y="231140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pic>
        <p:nvPicPr>
          <p:cNvPr id="59394" name="图片 67586" descr="11070273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50" y="1251532"/>
            <a:ext cx="18288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8" name="直接连接符 67587"/>
          <p:cNvSpPr>
            <a:spLocks noChangeShapeType="1"/>
          </p:cNvSpPr>
          <p:nvPr/>
        </p:nvSpPr>
        <p:spPr bwMode="auto">
          <a:xfrm>
            <a:off x="6686550" y="3137482"/>
            <a:ext cx="914400" cy="1371600"/>
          </a:xfrm>
          <a:prstGeom prst="line">
            <a:avLst/>
          </a:prstGeom>
          <a:noFill/>
          <a:ln w="57150">
            <a:solidFill>
              <a:srgbClr val="FF99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67589" name="直接连接符 67588"/>
          <p:cNvSpPr>
            <a:spLocks noChangeShapeType="1"/>
          </p:cNvSpPr>
          <p:nvPr/>
        </p:nvSpPr>
        <p:spPr bwMode="auto">
          <a:xfrm flipH="1">
            <a:off x="5772150" y="3113670"/>
            <a:ext cx="914400" cy="1371600"/>
          </a:xfrm>
          <a:prstGeom prst="line">
            <a:avLst/>
          </a:prstGeom>
          <a:noFill/>
          <a:ln w="57150">
            <a:solidFill>
              <a:srgbClr val="FF99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67590" name="直接连接符 67589"/>
          <p:cNvSpPr>
            <a:spLocks noChangeShapeType="1"/>
          </p:cNvSpPr>
          <p:nvPr/>
        </p:nvSpPr>
        <p:spPr bwMode="auto">
          <a:xfrm>
            <a:off x="5772150" y="4509082"/>
            <a:ext cx="1828800" cy="0"/>
          </a:xfrm>
          <a:prstGeom prst="line">
            <a:avLst/>
          </a:prstGeom>
          <a:noFill/>
          <a:ln w="57150">
            <a:solidFill>
              <a:srgbClr val="FF99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59398" name="直接连接符 67590"/>
          <p:cNvSpPr>
            <a:spLocks noChangeShapeType="1"/>
          </p:cNvSpPr>
          <p:nvPr/>
        </p:nvSpPr>
        <p:spPr bwMode="auto">
          <a:xfrm flipV="1">
            <a:off x="5813425" y="1781757"/>
            <a:ext cx="1782763" cy="5715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59399" name="文本框 67591"/>
          <p:cNvSpPr txBox="1">
            <a:spLocks noChangeArrowheads="1"/>
          </p:cNvSpPr>
          <p:nvPr/>
        </p:nvSpPr>
        <p:spPr bwMode="auto">
          <a:xfrm>
            <a:off x="5543550" y="1781757"/>
            <a:ext cx="5143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endParaRPr lang="en-US" altLang="zh-CN" sz="2700" b="1" i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400" name="文本框 67592"/>
          <p:cNvSpPr txBox="1">
            <a:spLocks noChangeArrowheads="1"/>
          </p:cNvSpPr>
          <p:nvPr/>
        </p:nvSpPr>
        <p:spPr bwMode="auto">
          <a:xfrm>
            <a:off x="7600950" y="1422982"/>
            <a:ext cx="4000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endParaRPr lang="en-US" altLang="zh-CN" sz="2700" b="1" i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4" name="文本框 67593"/>
          <p:cNvSpPr txBox="1">
            <a:spLocks noChangeArrowheads="1"/>
          </p:cNvSpPr>
          <p:nvPr/>
        </p:nvSpPr>
        <p:spPr bwMode="auto">
          <a:xfrm>
            <a:off x="6858000" y="2885070"/>
            <a:ext cx="8572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>
                <a:solidFill>
                  <a:prstClr val="black"/>
                </a:solidFill>
                <a:latin typeface="Times New Roman" panose="02020603050405020304" pitchFamily="18" charset="0"/>
              </a:rPr>
              <a:t>C</a:t>
            </a:r>
            <a:endParaRPr lang="en-US" altLang="zh-CN" sz="2700" b="1" i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5" name="文本框 67594"/>
          <p:cNvSpPr txBox="1">
            <a:spLocks noChangeArrowheads="1"/>
          </p:cNvSpPr>
          <p:nvPr/>
        </p:nvSpPr>
        <p:spPr bwMode="auto">
          <a:xfrm>
            <a:off x="5314950" y="4142370"/>
            <a:ext cx="5143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>
                <a:solidFill>
                  <a:prstClr val="black"/>
                </a:solidFill>
                <a:latin typeface="Times New Roman" panose="02020603050405020304" pitchFamily="18" charset="0"/>
              </a:rPr>
              <a:t>E</a:t>
            </a:r>
            <a:endParaRPr lang="en-US" altLang="zh-CN" sz="2700" b="1" i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6" name="文本框 67595"/>
          <p:cNvSpPr txBox="1">
            <a:spLocks noChangeArrowheads="1"/>
          </p:cNvSpPr>
          <p:nvPr/>
        </p:nvSpPr>
        <p:spPr bwMode="auto">
          <a:xfrm>
            <a:off x="7543800" y="4142370"/>
            <a:ext cx="5143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D</a:t>
            </a:r>
            <a:endParaRPr lang="en-US" altLang="zh-CN" sz="2700" b="1" i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67597" name="直接连接符 67596"/>
          <p:cNvSpPr>
            <a:spLocks noChangeShapeType="1"/>
          </p:cNvSpPr>
          <p:nvPr/>
        </p:nvSpPr>
        <p:spPr bwMode="auto">
          <a:xfrm flipH="1">
            <a:off x="6686550" y="1823032"/>
            <a:ext cx="857250" cy="13144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67598" name="直接连接符 67597"/>
          <p:cNvSpPr>
            <a:spLocks noChangeShapeType="1"/>
          </p:cNvSpPr>
          <p:nvPr/>
        </p:nvSpPr>
        <p:spPr bwMode="auto">
          <a:xfrm>
            <a:off x="5772150" y="1823032"/>
            <a:ext cx="914400" cy="13144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67599" name="文本框 67598"/>
          <p:cNvSpPr txBox="1">
            <a:spLocks noChangeArrowheads="1"/>
          </p:cNvSpPr>
          <p:nvPr/>
        </p:nvSpPr>
        <p:spPr bwMode="auto">
          <a:xfrm>
            <a:off x="560663" y="742950"/>
            <a:ext cx="6172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在平地上取一个可直接到达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600" name="文本框 67599"/>
          <p:cNvSpPr txBox="1">
            <a:spLocks noChangeArrowheads="1"/>
          </p:cNvSpPr>
          <p:nvPr/>
        </p:nvSpPr>
        <p:spPr bwMode="auto">
          <a:xfrm>
            <a:off x="560663" y="1381124"/>
            <a:ext cx="5200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连接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并延长至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400" b="1" i="1" dirty="0">
                <a:solidFill>
                  <a:srgbClr val="FF5050"/>
                </a:solidFill>
                <a:latin typeface="Times New Roman" panose="02020603050405020304"/>
                <a:ea typeface="楷体" panose="02010609060101010101" pitchFamily="49" charset="-122"/>
              </a:rPr>
              <a:t>CD=CA</a:t>
            </a:r>
            <a:endParaRPr lang="en-US" altLang="zh-CN" sz="2400" b="1" i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67601" name="文本框 67600"/>
          <p:cNvSpPr txBox="1">
            <a:spLocks noChangeArrowheads="1"/>
          </p:cNvSpPr>
          <p:nvPr/>
        </p:nvSpPr>
        <p:spPr bwMode="auto">
          <a:xfrm>
            <a:off x="560663" y="1989137"/>
            <a:ext cx="489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连接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并延长至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400" b="1" i="1" dirty="0">
                <a:solidFill>
                  <a:srgbClr val="FF5050"/>
                </a:solidFill>
                <a:latin typeface="Times New Roman" panose="02020603050405020304"/>
                <a:ea typeface="楷体" panose="02010609060101010101" pitchFamily="49" charset="-122"/>
              </a:rPr>
              <a:t>CE=CB</a:t>
            </a:r>
            <a:endParaRPr lang="en-US" altLang="zh-CN" sz="2400" b="1" i="1" dirty="0">
              <a:solidFill>
                <a:srgbClr val="FF5050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67602" name="文本框 67601"/>
          <p:cNvSpPr txBox="1">
            <a:spLocks noChangeArrowheads="1"/>
          </p:cNvSpPr>
          <p:nvPr/>
        </p:nvSpPr>
        <p:spPr bwMode="auto">
          <a:xfrm>
            <a:off x="560663" y="2527300"/>
            <a:ext cx="1314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连结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ED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603" name="矩形 67602"/>
          <p:cNvSpPr>
            <a:spLocks noChangeArrowheads="1"/>
          </p:cNvSpPr>
          <p:nvPr/>
        </p:nvSpPr>
        <p:spPr bwMode="auto">
          <a:xfrm>
            <a:off x="560663" y="3000375"/>
            <a:ext cx="52210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那么量出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的长，就是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的距离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604" name="椭圆 67603"/>
          <p:cNvSpPr>
            <a:spLocks noChangeArrowheads="1"/>
          </p:cNvSpPr>
          <p:nvPr/>
        </p:nvSpPr>
        <p:spPr bwMode="auto">
          <a:xfrm>
            <a:off x="6629400" y="3080332"/>
            <a:ext cx="57150" cy="5715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grpSp>
        <p:nvGrpSpPr>
          <p:cNvPr id="59412" name="组合 1"/>
          <p:cNvGrpSpPr/>
          <p:nvPr/>
        </p:nvGrpSpPr>
        <p:grpSpPr bwMode="auto">
          <a:xfrm>
            <a:off x="5447" y="-58359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4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animBg="1"/>
      <p:bldP spid="67589" grpId="0" animBg="1"/>
      <p:bldP spid="67590" grpId="0" animBg="1"/>
      <p:bldP spid="67594" grpId="0" animBg="1"/>
      <p:bldP spid="67595" grpId="0" animBg="1"/>
      <p:bldP spid="67596" grpId="0" animBg="1"/>
      <p:bldP spid="67597" grpId="0" animBg="1"/>
      <p:bldP spid="67598" grpId="0" animBg="1"/>
      <p:bldP spid="67599" grpId="0" animBg="1"/>
      <p:bldP spid="67600" grpId="0" animBg="1"/>
      <p:bldP spid="67601" grpId="0" animBg="1"/>
      <p:bldP spid="67602" grpId="0" animBg="1"/>
      <p:bldP spid="6760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文本框 82946"/>
          <p:cNvSpPr txBox="1">
            <a:spLocks noChangeArrowheads="1"/>
          </p:cNvSpPr>
          <p:nvPr/>
        </p:nvSpPr>
        <p:spPr bwMode="auto">
          <a:xfrm>
            <a:off x="307975" y="873125"/>
            <a:ext cx="55210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在下列图中找出全等三角形进行连线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82947"/>
          <p:cNvGrpSpPr/>
          <p:nvPr/>
        </p:nvGrpSpPr>
        <p:grpSpPr bwMode="auto">
          <a:xfrm>
            <a:off x="1797050" y="1479550"/>
            <a:ext cx="1344613" cy="1458913"/>
            <a:chOff x="9" y="-10"/>
            <a:chExt cx="1129" cy="1225"/>
          </a:xfrm>
        </p:grpSpPr>
        <p:sp>
          <p:nvSpPr>
            <p:cNvPr id="82948" name="直角三角形 82948"/>
            <p:cNvSpPr>
              <a:spLocks noChangeArrowheads="1"/>
            </p:cNvSpPr>
            <p:nvPr/>
          </p:nvSpPr>
          <p:spPr bwMode="auto">
            <a:xfrm rot="1592318" flipV="1">
              <a:off x="174" y="159"/>
              <a:ext cx="720" cy="1056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grpSp>
          <p:nvGrpSpPr>
            <p:cNvPr id="82949" name="组合 82949"/>
            <p:cNvGrpSpPr/>
            <p:nvPr/>
          </p:nvGrpSpPr>
          <p:grpSpPr bwMode="auto">
            <a:xfrm>
              <a:off x="9" y="-10"/>
              <a:ext cx="1129" cy="989"/>
              <a:chOff x="9" y="-10"/>
              <a:chExt cx="1129" cy="989"/>
            </a:xfrm>
          </p:grpSpPr>
          <p:sp>
            <p:nvSpPr>
              <p:cNvPr id="82950" name="矩形 82950"/>
              <p:cNvSpPr>
                <a:spLocks noChangeArrowheads="1"/>
              </p:cNvSpPr>
              <p:nvPr/>
            </p:nvSpPr>
            <p:spPr bwMode="auto">
              <a:xfrm>
                <a:off x="336" y="372"/>
                <a:ext cx="314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500">
                    <a:solidFill>
                      <a:prstClr val="black"/>
                    </a:solidFill>
                    <a:latin typeface="Times New Roman" panose="02020603050405020304" pitchFamily="18" charset="0"/>
                    <a:ea typeface="华文楷体" panose="02010600040101010101" pitchFamily="2" charset="-122"/>
                  </a:rPr>
                  <a:t>Ⅰ</a:t>
                </a:r>
                <a:endParaRPr lang="en-US" altLang="zh-CN" sz="1500">
                  <a:solidFill>
                    <a:prstClr val="black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endParaRPr>
              </a:p>
            </p:txBody>
          </p:sp>
          <p:sp>
            <p:nvSpPr>
              <p:cNvPr id="82951" name="矩形 82951"/>
              <p:cNvSpPr>
                <a:spLocks noChangeArrowheads="1"/>
              </p:cNvSpPr>
              <p:nvPr/>
            </p:nvSpPr>
            <p:spPr bwMode="auto">
              <a:xfrm rot="-5292429">
                <a:off x="28" y="728"/>
                <a:ext cx="23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ar-SA" altLang="en-US" sz="150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ر</a:t>
                </a:r>
                <a:endParaRPr lang="zh-CN" altLang="en-US" sz="150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952" name="矩形 82952"/>
              <p:cNvSpPr>
                <a:spLocks noChangeArrowheads="1"/>
              </p:cNvSpPr>
              <p:nvPr/>
            </p:nvSpPr>
            <p:spPr bwMode="auto">
              <a:xfrm rot="-3391912">
                <a:off x="87" y="596"/>
                <a:ext cx="32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>
                    <a:solidFill>
                      <a:srgbClr val="000099"/>
                    </a:solidFill>
                    <a:latin typeface="Times New Roman" panose="02020603050405020304" pitchFamily="18" charset="0"/>
                    <a:ea typeface="华文行楷" panose="02010800040101010101" pitchFamily="2" charset="-122"/>
                  </a:rPr>
                  <a:t>30</a:t>
                </a:r>
                <a:r>
                  <a:rPr lang="en-US" altLang="zh-CN" sz="1200" b="1">
                    <a:solidFill>
                      <a:srgbClr val="000099"/>
                    </a:solidFill>
                    <a:latin typeface="Times New Roman" panose="02020603050405020304" pitchFamily="18" charset="0"/>
                  </a:rPr>
                  <a:t>º</a:t>
                </a:r>
                <a:endParaRPr lang="en-US" altLang="zh-CN" sz="1200" b="1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953" name="矩形 82953"/>
              <p:cNvSpPr>
                <a:spLocks noChangeArrowheads="1"/>
              </p:cNvSpPr>
              <p:nvPr/>
            </p:nvSpPr>
            <p:spPr bwMode="auto">
              <a:xfrm rot="-3875929">
                <a:off x="-90" y="143"/>
                <a:ext cx="65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anose="02020603050405020304" pitchFamily="18" charset="0"/>
                    <a:ea typeface="华文行楷" panose="02010800040101010101" pitchFamily="2" charset="-122"/>
                  </a:rPr>
                  <a:t>8  cm</a:t>
                </a:r>
                <a:endPara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endParaRPr>
              </a:p>
            </p:txBody>
          </p:sp>
          <p:sp>
            <p:nvSpPr>
              <p:cNvPr id="82954" name="矩形 82954"/>
              <p:cNvSpPr>
                <a:spLocks noChangeArrowheads="1"/>
              </p:cNvSpPr>
              <p:nvPr/>
            </p:nvSpPr>
            <p:spPr bwMode="auto">
              <a:xfrm rot="-2210607">
                <a:off x="487" y="511"/>
                <a:ext cx="65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anose="02020603050405020304" pitchFamily="18" charset="0"/>
                    <a:ea typeface="华文行楷" panose="02010800040101010101" pitchFamily="2" charset="-122"/>
                  </a:rPr>
                  <a:t>9  cm</a:t>
                </a:r>
                <a:endPara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endParaRPr>
              </a:p>
            </p:txBody>
          </p:sp>
        </p:grpSp>
      </p:grpSp>
      <p:grpSp>
        <p:nvGrpSpPr>
          <p:cNvPr id="4" name="组合 82955"/>
          <p:cNvGrpSpPr/>
          <p:nvPr/>
        </p:nvGrpSpPr>
        <p:grpSpPr bwMode="auto">
          <a:xfrm>
            <a:off x="2989263" y="3802063"/>
            <a:ext cx="1092200" cy="1385887"/>
            <a:chOff x="3" y="0"/>
            <a:chExt cx="917" cy="1164"/>
          </a:xfrm>
        </p:grpSpPr>
        <p:sp>
          <p:nvSpPr>
            <p:cNvPr id="82956" name="等腰三角形 82956"/>
            <p:cNvSpPr>
              <a:spLocks noChangeArrowheads="1"/>
            </p:cNvSpPr>
            <p:nvPr/>
          </p:nvSpPr>
          <p:spPr bwMode="auto">
            <a:xfrm rot="2302676" flipV="1">
              <a:off x="17" y="0"/>
              <a:ext cx="712" cy="116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82957" name="矩形 82957"/>
            <p:cNvSpPr>
              <a:spLocks noChangeArrowheads="1"/>
            </p:cNvSpPr>
            <p:nvPr/>
          </p:nvSpPr>
          <p:spPr bwMode="auto">
            <a:xfrm>
              <a:off x="317" y="387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>
                  <a:solidFill>
                    <a:prstClr val="black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Ⅵ</a:t>
              </a:r>
              <a:endParaRPr lang="en-US" altLang="zh-CN" sz="150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82958" name="矩形 82958"/>
            <p:cNvSpPr>
              <a:spLocks noChangeArrowheads="1"/>
            </p:cNvSpPr>
            <p:nvPr/>
          </p:nvSpPr>
          <p:spPr bwMode="auto">
            <a:xfrm rot="-5604672">
              <a:off x="96" y="752"/>
              <a:ext cx="116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ar-SA" altLang="en-US" sz="150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ر</a:t>
              </a:r>
              <a:endParaRPr lang="zh-CN" altLang="en-US" sz="150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959" name="矩形 82959"/>
            <p:cNvSpPr>
              <a:spLocks noChangeArrowheads="1"/>
            </p:cNvSpPr>
            <p:nvPr/>
          </p:nvSpPr>
          <p:spPr bwMode="auto">
            <a:xfrm>
              <a:off x="125" y="643"/>
              <a:ext cx="3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0" b="1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30</a:t>
              </a:r>
              <a:r>
                <a:rPr lang="en-US" altLang="zh-CN" sz="1200" b="1">
                  <a:solidFill>
                    <a:srgbClr val="000099"/>
                  </a:solidFill>
                  <a:latin typeface="Times New Roman" panose="02020603050405020304" pitchFamily="18" charset="0"/>
                </a:rPr>
                <a:t>º</a:t>
              </a:r>
              <a:endParaRPr lang="en-US" altLang="zh-CN" sz="12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960" name="矩形 82960"/>
            <p:cNvSpPr>
              <a:spLocks noChangeArrowheads="1"/>
            </p:cNvSpPr>
            <p:nvPr/>
          </p:nvSpPr>
          <p:spPr bwMode="auto">
            <a:xfrm rot="-2170063">
              <a:off x="269" y="579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8  cm</a:t>
              </a:r>
              <a:endParaRPr lang="en-US" altLang="zh-CN" sz="210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  <p:sp>
          <p:nvSpPr>
            <p:cNvPr id="82961" name="矩形 82961"/>
            <p:cNvSpPr>
              <a:spLocks noChangeArrowheads="1"/>
            </p:cNvSpPr>
            <p:nvPr/>
          </p:nvSpPr>
          <p:spPr bwMode="auto">
            <a:xfrm rot="-3665065">
              <a:off x="-150" y="245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8  cm</a:t>
              </a:r>
              <a:endParaRPr lang="en-US" altLang="zh-CN" sz="210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5" name="组合 82962"/>
          <p:cNvGrpSpPr/>
          <p:nvPr/>
        </p:nvGrpSpPr>
        <p:grpSpPr bwMode="auto">
          <a:xfrm>
            <a:off x="6586538" y="1120775"/>
            <a:ext cx="1143000" cy="1568450"/>
            <a:chOff x="0" y="0"/>
            <a:chExt cx="960" cy="1317"/>
          </a:xfrm>
        </p:grpSpPr>
        <p:sp>
          <p:nvSpPr>
            <p:cNvPr id="82963" name="矩形 82963"/>
            <p:cNvSpPr>
              <a:spLocks noChangeArrowheads="1"/>
            </p:cNvSpPr>
            <p:nvPr/>
          </p:nvSpPr>
          <p:spPr bwMode="auto">
            <a:xfrm>
              <a:off x="240" y="672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>
                  <a:solidFill>
                    <a:prstClr val="white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Ⅳ</a:t>
              </a:r>
              <a:endParaRPr lang="en-US" altLang="zh-CN" sz="150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grpSp>
          <p:nvGrpSpPr>
            <p:cNvPr id="82964" name="组合 82964"/>
            <p:cNvGrpSpPr/>
            <p:nvPr/>
          </p:nvGrpSpPr>
          <p:grpSpPr bwMode="auto">
            <a:xfrm>
              <a:off x="0" y="0"/>
              <a:ext cx="672" cy="1056"/>
              <a:chOff x="0" y="0"/>
              <a:chExt cx="576" cy="864"/>
            </a:xfrm>
          </p:grpSpPr>
          <p:sp>
            <p:nvSpPr>
              <p:cNvPr id="82965" name="直角三角形 82965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576" cy="864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rgbClr val="000099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82966" name="矩形 82966"/>
              <p:cNvSpPr>
                <a:spLocks noChangeArrowheads="1"/>
              </p:cNvSpPr>
              <p:nvPr/>
            </p:nvSpPr>
            <p:spPr bwMode="auto">
              <a:xfrm>
                <a:off x="528" y="816"/>
                <a:ext cx="48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000099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</p:grpSp>
        <p:sp>
          <p:nvSpPr>
            <p:cNvPr id="82967" name="文本框 82967"/>
            <p:cNvSpPr txBox="1">
              <a:spLocks noChangeArrowheads="1"/>
            </p:cNvSpPr>
            <p:nvPr/>
          </p:nvSpPr>
          <p:spPr bwMode="auto">
            <a:xfrm>
              <a:off x="278" y="691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 dirty="0">
                  <a:solidFill>
                    <a:prstClr val="black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Ⅳ</a:t>
              </a:r>
              <a:endParaRPr lang="en-US" altLang="zh-CN" sz="1500" dirty="0">
                <a:solidFill>
                  <a:prstClr val="black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  <p:sp>
          <p:nvSpPr>
            <p:cNvPr id="82968" name="矩形 82968"/>
            <p:cNvSpPr>
              <a:spLocks noChangeArrowheads="1"/>
            </p:cNvSpPr>
            <p:nvPr/>
          </p:nvSpPr>
          <p:spPr bwMode="auto">
            <a:xfrm rot="-5331958">
              <a:off x="457" y="421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8  cm</a:t>
              </a:r>
              <a:endParaRPr lang="en-US" altLang="zh-CN" sz="210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  <p:sp>
          <p:nvSpPr>
            <p:cNvPr id="82969" name="文本框 82969"/>
            <p:cNvSpPr txBox="1">
              <a:spLocks noChangeArrowheads="1"/>
            </p:cNvSpPr>
            <p:nvPr/>
          </p:nvSpPr>
          <p:spPr bwMode="auto">
            <a:xfrm>
              <a:off x="96" y="969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5  cm</a:t>
              </a:r>
              <a:endParaRPr lang="en-US" altLang="zh-CN" sz="210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7" name="组合 82970"/>
          <p:cNvGrpSpPr/>
          <p:nvPr/>
        </p:nvGrpSpPr>
        <p:grpSpPr bwMode="auto">
          <a:xfrm>
            <a:off x="3629025" y="1219200"/>
            <a:ext cx="1041400" cy="1828800"/>
            <a:chOff x="2" y="0"/>
            <a:chExt cx="875" cy="1536"/>
          </a:xfrm>
        </p:grpSpPr>
        <p:sp>
          <p:nvSpPr>
            <p:cNvPr id="82971" name="等腰三角形 82971"/>
            <p:cNvSpPr>
              <a:spLocks noChangeArrowheads="1"/>
            </p:cNvSpPr>
            <p:nvPr/>
          </p:nvSpPr>
          <p:spPr bwMode="auto">
            <a:xfrm rot="7693994">
              <a:off x="-158" y="504"/>
              <a:ext cx="1536" cy="528"/>
            </a:xfrm>
            <a:prstGeom prst="triangle">
              <a:avLst>
                <a:gd name="adj" fmla="val 42259"/>
              </a:avLst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grpSp>
          <p:nvGrpSpPr>
            <p:cNvPr id="82972" name="组合 82972"/>
            <p:cNvGrpSpPr/>
            <p:nvPr/>
          </p:nvGrpSpPr>
          <p:grpSpPr bwMode="auto">
            <a:xfrm>
              <a:off x="2" y="75"/>
              <a:ext cx="875" cy="1142"/>
              <a:chOff x="2" y="-3"/>
              <a:chExt cx="875" cy="1159"/>
            </a:xfrm>
          </p:grpSpPr>
          <p:sp>
            <p:nvSpPr>
              <p:cNvPr id="82973" name="矩形 82973"/>
              <p:cNvSpPr>
                <a:spLocks noChangeArrowheads="1"/>
              </p:cNvSpPr>
              <p:nvPr/>
            </p:nvSpPr>
            <p:spPr bwMode="auto">
              <a:xfrm>
                <a:off x="336" y="585"/>
                <a:ext cx="314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500">
                    <a:solidFill>
                      <a:prstClr val="black"/>
                    </a:solidFill>
                    <a:latin typeface="Times New Roman" panose="02020603050405020304" pitchFamily="18" charset="0"/>
                    <a:ea typeface="华文楷体" panose="02010600040101010101" pitchFamily="2" charset="-122"/>
                  </a:rPr>
                  <a:t>Ⅱ</a:t>
                </a:r>
                <a:endParaRPr lang="en-US" altLang="zh-CN" sz="1500">
                  <a:solidFill>
                    <a:prstClr val="black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endParaRPr>
              </a:p>
            </p:txBody>
          </p:sp>
          <p:sp>
            <p:nvSpPr>
              <p:cNvPr id="82974" name="文本框 82974"/>
              <p:cNvSpPr txBox="1">
                <a:spLocks noChangeArrowheads="1"/>
              </p:cNvSpPr>
              <p:nvPr/>
            </p:nvSpPr>
            <p:spPr bwMode="auto">
              <a:xfrm rot="-3240443">
                <a:off x="98" y="799"/>
                <a:ext cx="283" cy="1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900">
                    <a:solidFill>
                      <a:srgbClr val="000099"/>
                    </a:solidFill>
                    <a:latin typeface="Times New Roman" panose="02020603050405020304" pitchFamily="18" charset="0"/>
                    <a:ea typeface="华文行楷" panose="02010800040101010101" pitchFamily="2" charset="-122"/>
                  </a:rPr>
                  <a:t>30</a:t>
                </a:r>
                <a:r>
                  <a:rPr lang="en-US" altLang="zh-CN" sz="900">
                    <a:solidFill>
                      <a:srgbClr val="000099"/>
                    </a:solidFill>
                    <a:latin typeface="Times New Roman" panose="02020603050405020304" pitchFamily="18" charset="0"/>
                  </a:rPr>
                  <a:t>º</a:t>
                </a:r>
                <a:endParaRPr lang="en-US" altLang="zh-CN" sz="9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endParaRPr>
              </a:p>
            </p:txBody>
          </p:sp>
          <p:sp>
            <p:nvSpPr>
              <p:cNvPr id="82975" name="文本框 82975"/>
              <p:cNvSpPr txBox="1">
                <a:spLocks noChangeArrowheads="1"/>
              </p:cNvSpPr>
              <p:nvPr/>
            </p:nvSpPr>
            <p:spPr bwMode="auto">
              <a:xfrm rot="-4393619">
                <a:off x="16" y="826"/>
                <a:ext cx="235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ar-SA" altLang="en-US" sz="150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ر</a:t>
                </a:r>
                <a:endParaRPr lang="zh-CN" altLang="en-US" sz="15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endParaRPr>
              </a:p>
            </p:txBody>
          </p:sp>
          <p:sp>
            <p:nvSpPr>
              <p:cNvPr id="82976" name="矩形 82976"/>
              <p:cNvSpPr>
                <a:spLocks noChangeArrowheads="1"/>
              </p:cNvSpPr>
              <p:nvPr/>
            </p:nvSpPr>
            <p:spPr bwMode="auto">
              <a:xfrm rot="-3206737">
                <a:off x="79" y="155"/>
                <a:ext cx="66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anose="02020603050405020304" pitchFamily="18" charset="0"/>
                    <a:ea typeface="华文行楷" panose="02010800040101010101" pitchFamily="2" charset="-122"/>
                  </a:rPr>
                  <a:t>8  cm</a:t>
                </a:r>
                <a:endPara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endParaRPr>
              </a:p>
            </p:txBody>
          </p:sp>
          <p:sp>
            <p:nvSpPr>
              <p:cNvPr id="82977" name="矩形 82977"/>
              <p:cNvSpPr>
                <a:spLocks noChangeArrowheads="1"/>
              </p:cNvSpPr>
              <p:nvPr/>
            </p:nvSpPr>
            <p:spPr bwMode="auto">
              <a:xfrm rot="-1023673">
                <a:off x="226" y="802"/>
                <a:ext cx="651" cy="3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anose="02020603050405020304" pitchFamily="18" charset="0"/>
                    <a:ea typeface="华文行楷" panose="02010800040101010101" pitchFamily="2" charset="-122"/>
                  </a:rPr>
                  <a:t>5  cm</a:t>
                </a:r>
                <a:endPara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endParaRPr>
              </a:p>
            </p:txBody>
          </p:sp>
        </p:grpSp>
      </p:grpSp>
      <p:grpSp>
        <p:nvGrpSpPr>
          <p:cNvPr id="9" name="组合 82978"/>
          <p:cNvGrpSpPr/>
          <p:nvPr/>
        </p:nvGrpSpPr>
        <p:grpSpPr bwMode="auto">
          <a:xfrm>
            <a:off x="1608138" y="3644900"/>
            <a:ext cx="828675" cy="1657350"/>
            <a:chOff x="0" y="0"/>
            <a:chExt cx="696" cy="1392"/>
          </a:xfrm>
        </p:grpSpPr>
        <p:sp>
          <p:nvSpPr>
            <p:cNvPr id="82979" name="等腰三角形 82979"/>
            <p:cNvSpPr>
              <a:spLocks noChangeArrowheads="1"/>
            </p:cNvSpPr>
            <p:nvPr/>
          </p:nvSpPr>
          <p:spPr bwMode="auto">
            <a:xfrm rot="14426818" flipH="1">
              <a:off x="-456" y="456"/>
              <a:ext cx="1392" cy="48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82980" name="矩形 82980"/>
            <p:cNvSpPr>
              <a:spLocks noChangeArrowheads="1"/>
            </p:cNvSpPr>
            <p:nvPr/>
          </p:nvSpPr>
          <p:spPr bwMode="auto">
            <a:xfrm>
              <a:off x="192" y="672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>
                  <a:solidFill>
                    <a:prstClr val="black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Ⅴ</a:t>
              </a:r>
              <a:endParaRPr lang="en-US" altLang="zh-CN" sz="150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82981" name="矩形 82981"/>
            <p:cNvSpPr>
              <a:spLocks noChangeArrowheads="1"/>
            </p:cNvSpPr>
            <p:nvPr/>
          </p:nvSpPr>
          <p:spPr bwMode="auto">
            <a:xfrm>
              <a:off x="48" y="240"/>
              <a:ext cx="3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200" b="1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30</a:t>
              </a:r>
              <a:r>
                <a:rPr lang="en-US" altLang="zh-CN" sz="900" b="1">
                  <a:solidFill>
                    <a:srgbClr val="000099"/>
                  </a:solidFill>
                  <a:latin typeface="Times New Roman" panose="02020603050405020304" pitchFamily="18" charset="0"/>
                </a:rPr>
                <a:t>º</a:t>
              </a:r>
              <a:endParaRPr lang="en-US" altLang="zh-CN" sz="9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982" name="矩形 82982"/>
            <p:cNvSpPr>
              <a:spLocks noChangeArrowheads="1"/>
            </p:cNvSpPr>
            <p:nvPr/>
          </p:nvSpPr>
          <p:spPr bwMode="auto">
            <a:xfrm rot="-7089085">
              <a:off x="249" y="307"/>
              <a:ext cx="5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8  cm</a:t>
              </a:r>
              <a:endParaRPr lang="en-US" altLang="zh-CN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10" name="组合 82983"/>
          <p:cNvGrpSpPr/>
          <p:nvPr/>
        </p:nvGrpSpPr>
        <p:grpSpPr bwMode="auto">
          <a:xfrm>
            <a:off x="1331913" y="3508375"/>
            <a:ext cx="639762" cy="776288"/>
            <a:chOff x="3" y="-10"/>
            <a:chExt cx="537" cy="651"/>
          </a:xfrm>
        </p:grpSpPr>
        <p:sp>
          <p:nvSpPr>
            <p:cNvPr id="82984" name="矩形 82984"/>
            <p:cNvSpPr>
              <a:spLocks noChangeArrowheads="1"/>
            </p:cNvSpPr>
            <p:nvPr/>
          </p:nvSpPr>
          <p:spPr bwMode="auto">
            <a:xfrm rot="3213251">
              <a:off x="289" y="84"/>
              <a:ext cx="232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ar-SA" altLang="en-US" sz="150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ر</a:t>
              </a:r>
              <a:endParaRPr lang="zh-CN" altLang="en-US" sz="150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985" name="矩形 82985"/>
            <p:cNvSpPr>
              <a:spLocks noChangeArrowheads="1"/>
            </p:cNvSpPr>
            <p:nvPr/>
          </p:nvSpPr>
          <p:spPr bwMode="auto">
            <a:xfrm rot="-5283362">
              <a:off x="-150" y="143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dirty="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5  cm</a:t>
              </a:r>
              <a:endParaRPr lang="en-US" altLang="zh-CN" sz="2100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11" name="组合 82986"/>
          <p:cNvGrpSpPr/>
          <p:nvPr/>
        </p:nvGrpSpPr>
        <p:grpSpPr bwMode="auto">
          <a:xfrm>
            <a:off x="6129338" y="3732213"/>
            <a:ext cx="1381125" cy="1352550"/>
            <a:chOff x="0" y="0"/>
            <a:chExt cx="1160" cy="1136"/>
          </a:xfrm>
        </p:grpSpPr>
        <p:grpSp>
          <p:nvGrpSpPr>
            <p:cNvPr id="82987" name="组合 82987"/>
            <p:cNvGrpSpPr/>
            <p:nvPr/>
          </p:nvGrpSpPr>
          <p:grpSpPr bwMode="auto">
            <a:xfrm rot="-3328261">
              <a:off x="144" y="28"/>
              <a:ext cx="720" cy="1008"/>
              <a:chOff x="0" y="0"/>
              <a:chExt cx="576" cy="864"/>
            </a:xfrm>
          </p:grpSpPr>
          <p:sp>
            <p:nvSpPr>
              <p:cNvPr id="82988" name="直角三角形 82988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576" cy="864"/>
              </a:xfrm>
              <a:prstGeom prst="rtTriangle">
                <a:avLst/>
              </a:prstGeom>
              <a:solidFill>
                <a:schemeClr val="accent1"/>
              </a:solidFill>
              <a:ln w="9525">
                <a:solidFill>
                  <a:srgbClr val="000099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82989" name="矩形 82989"/>
              <p:cNvSpPr>
                <a:spLocks noChangeArrowheads="1"/>
              </p:cNvSpPr>
              <p:nvPr/>
            </p:nvSpPr>
            <p:spPr bwMode="auto">
              <a:xfrm>
                <a:off x="528" y="816"/>
                <a:ext cx="48" cy="48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rgbClr val="000099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00" dirty="0">
                  <a:solidFill>
                    <a:prstClr val="black"/>
                  </a:solidFill>
                  <a:latin typeface="黑体" panose="02010609060101010101" pitchFamily="49" charset="-122"/>
                </a:endParaRPr>
              </a:p>
            </p:txBody>
          </p:sp>
        </p:grpSp>
        <p:sp>
          <p:nvSpPr>
            <p:cNvPr id="82990" name="矩形 82990"/>
            <p:cNvSpPr>
              <a:spLocks noChangeArrowheads="1"/>
            </p:cNvSpPr>
            <p:nvPr/>
          </p:nvSpPr>
          <p:spPr bwMode="auto">
            <a:xfrm>
              <a:off x="488" y="309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>
                  <a:solidFill>
                    <a:prstClr val="black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Ⅷ</a:t>
              </a:r>
              <a:endParaRPr lang="en-US" altLang="zh-CN" sz="1500">
                <a:solidFill>
                  <a:prstClr val="black"/>
                </a:solidFill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82991" name="矩形 82991"/>
            <p:cNvSpPr>
              <a:spLocks noChangeArrowheads="1"/>
            </p:cNvSpPr>
            <p:nvPr/>
          </p:nvSpPr>
          <p:spPr bwMode="auto">
            <a:xfrm rot="1974199">
              <a:off x="486" y="0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8  cm</a:t>
              </a:r>
              <a:endParaRPr lang="en-US" altLang="zh-CN" sz="210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  <p:sp>
          <p:nvSpPr>
            <p:cNvPr id="82992" name="矩形 82992"/>
            <p:cNvSpPr>
              <a:spLocks noChangeArrowheads="1"/>
            </p:cNvSpPr>
            <p:nvPr/>
          </p:nvSpPr>
          <p:spPr bwMode="auto">
            <a:xfrm rot="-3314509">
              <a:off x="657" y="634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5  cm</a:t>
              </a:r>
              <a:endParaRPr lang="en-US" altLang="zh-CN" sz="210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sp>
        <p:nvSpPr>
          <p:cNvPr id="82994" name="直接连接符 82993"/>
          <p:cNvSpPr>
            <a:spLocks noChangeShapeType="1"/>
          </p:cNvSpPr>
          <p:nvPr/>
        </p:nvSpPr>
        <p:spPr bwMode="auto">
          <a:xfrm>
            <a:off x="2643188" y="2806700"/>
            <a:ext cx="2743200" cy="10858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82995" name="直接连接符 82994"/>
          <p:cNvSpPr>
            <a:spLocks noChangeShapeType="1"/>
          </p:cNvSpPr>
          <p:nvPr/>
        </p:nvSpPr>
        <p:spPr bwMode="auto">
          <a:xfrm flipH="1">
            <a:off x="2022475" y="2270125"/>
            <a:ext cx="1771650" cy="17145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82996" name="直接连接符 82995"/>
          <p:cNvSpPr>
            <a:spLocks noChangeShapeType="1"/>
          </p:cNvSpPr>
          <p:nvPr/>
        </p:nvSpPr>
        <p:spPr bwMode="auto">
          <a:xfrm flipH="1">
            <a:off x="3786188" y="2292350"/>
            <a:ext cx="1714500" cy="15430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82997" name="直接连接符 82996"/>
          <p:cNvSpPr>
            <a:spLocks noChangeShapeType="1"/>
          </p:cNvSpPr>
          <p:nvPr/>
        </p:nvSpPr>
        <p:spPr bwMode="auto">
          <a:xfrm flipH="1">
            <a:off x="6757988" y="2425700"/>
            <a:ext cx="171450" cy="1371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grpSp>
        <p:nvGrpSpPr>
          <p:cNvPr id="13" name="组合 82997"/>
          <p:cNvGrpSpPr/>
          <p:nvPr/>
        </p:nvGrpSpPr>
        <p:grpSpPr bwMode="auto">
          <a:xfrm>
            <a:off x="4919663" y="3662363"/>
            <a:ext cx="1427162" cy="1165225"/>
            <a:chOff x="-8" y="-9"/>
            <a:chExt cx="1198" cy="979"/>
          </a:xfrm>
        </p:grpSpPr>
        <p:sp>
          <p:nvSpPr>
            <p:cNvPr id="82998" name="直角三角形 82998"/>
            <p:cNvSpPr>
              <a:spLocks noChangeArrowheads="1"/>
            </p:cNvSpPr>
            <p:nvPr/>
          </p:nvSpPr>
          <p:spPr bwMode="auto">
            <a:xfrm rot="2714388">
              <a:off x="263" y="-81"/>
              <a:ext cx="651" cy="1198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grpSp>
          <p:nvGrpSpPr>
            <p:cNvPr id="82999" name="组合 82999"/>
            <p:cNvGrpSpPr/>
            <p:nvPr/>
          </p:nvGrpSpPr>
          <p:grpSpPr bwMode="auto">
            <a:xfrm>
              <a:off x="51" y="-9"/>
              <a:ext cx="764" cy="979"/>
              <a:chOff x="3" y="-9"/>
              <a:chExt cx="764" cy="979"/>
            </a:xfrm>
          </p:grpSpPr>
          <p:sp>
            <p:nvSpPr>
              <p:cNvPr id="83000" name="矩形 83000"/>
              <p:cNvSpPr>
                <a:spLocks noChangeArrowheads="1"/>
              </p:cNvSpPr>
              <p:nvPr/>
            </p:nvSpPr>
            <p:spPr bwMode="auto">
              <a:xfrm rot="4878997">
                <a:off x="508" y="-28"/>
                <a:ext cx="23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ar-SA" altLang="en-US" sz="1500">
                    <a:solidFill>
                      <a:srgbClr val="000099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ر</a:t>
                </a:r>
                <a:endParaRPr lang="zh-CN" altLang="en-US" sz="150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001" name="矩形 83001"/>
              <p:cNvSpPr>
                <a:spLocks noChangeArrowheads="1"/>
              </p:cNvSpPr>
              <p:nvPr/>
            </p:nvSpPr>
            <p:spPr bwMode="auto">
              <a:xfrm rot="-3840568">
                <a:off x="372" y="82"/>
                <a:ext cx="32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200" b="1">
                    <a:solidFill>
                      <a:srgbClr val="000099"/>
                    </a:solidFill>
                    <a:latin typeface="Times New Roman" panose="02020603050405020304" pitchFamily="18" charset="0"/>
                    <a:ea typeface="华文行楷" panose="02010800040101010101" pitchFamily="2" charset="-122"/>
                  </a:rPr>
                  <a:t>30</a:t>
                </a:r>
                <a:r>
                  <a:rPr lang="en-US" altLang="zh-CN" sz="1200" b="1">
                    <a:solidFill>
                      <a:srgbClr val="000099"/>
                    </a:solidFill>
                    <a:latin typeface="Times New Roman" panose="02020603050405020304" pitchFamily="18" charset="0"/>
                  </a:rPr>
                  <a:t>º</a:t>
                </a:r>
                <a:endParaRPr lang="en-US" altLang="zh-CN" sz="1200" b="1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3002" name="矩形 83002"/>
              <p:cNvSpPr>
                <a:spLocks noChangeArrowheads="1"/>
              </p:cNvSpPr>
              <p:nvPr/>
            </p:nvSpPr>
            <p:spPr bwMode="auto">
              <a:xfrm rot="-2914852">
                <a:off x="-150" y="181"/>
                <a:ext cx="65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anose="02020603050405020304" pitchFamily="18" charset="0"/>
                    <a:ea typeface="华文行楷" panose="02010800040101010101" pitchFamily="2" charset="-122"/>
                  </a:rPr>
                  <a:t>8  cm</a:t>
                </a:r>
                <a:endPara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endParaRPr>
              </a:p>
            </p:txBody>
          </p:sp>
          <p:sp>
            <p:nvSpPr>
              <p:cNvPr id="83003" name="矩形 83003"/>
              <p:cNvSpPr>
                <a:spLocks noChangeArrowheads="1"/>
              </p:cNvSpPr>
              <p:nvPr/>
            </p:nvSpPr>
            <p:spPr bwMode="auto">
              <a:xfrm rot="-3843940">
                <a:off x="265" y="468"/>
                <a:ext cx="651" cy="3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>
                    <a:solidFill>
                      <a:srgbClr val="000099"/>
                    </a:solidFill>
                    <a:latin typeface="Times New Roman" panose="02020603050405020304" pitchFamily="18" charset="0"/>
                    <a:ea typeface="华文行楷" panose="02010800040101010101" pitchFamily="2" charset="-122"/>
                  </a:rPr>
                  <a:t>9  cm</a:t>
                </a:r>
                <a:endPara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endParaRPr>
              </a:p>
            </p:txBody>
          </p:sp>
          <p:sp>
            <p:nvSpPr>
              <p:cNvPr id="83004" name="矩形 83004"/>
              <p:cNvSpPr>
                <a:spLocks noChangeArrowheads="1"/>
              </p:cNvSpPr>
              <p:nvPr/>
            </p:nvSpPr>
            <p:spPr bwMode="auto">
              <a:xfrm>
                <a:off x="144" y="528"/>
                <a:ext cx="314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500">
                    <a:solidFill>
                      <a:prstClr val="black"/>
                    </a:solidFill>
                    <a:latin typeface="Times New Roman" panose="02020603050405020304" pitchFamily="18" charset="0"/>
                    <a:ea typeface="华文楷体" panose="02010600040101010101" pitchFamily="2" charset="-122"/>
                  </a:rPr>
                  <a:t>Ⅶ</a:t>
                </a:r>
                <a:endParaRPr lang="en-US" altLang="zh-CN" sz="1500">
                  <a:solidFill>
                    <a:prstClr val="black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endParaRPr>
              </a:p>
            </p:txBody>
          </p:sp>
        </p:grpSp>
      </p:grpSp>
      <p:grpSp>
        <p:nvGrpSpPr>
          <p:cNvPr id="15" name="组合 83005"/>
          <p:cNvGrpSpPr/>
          <p:nvPr/>
        </p:nvGrpSpPr>
        <p:grpSpPr bwMode="auto">
          <a:xfrm>
            <a:off x="4989513" y="1196975"/>
            <a:ext cx="1268412" cy="1371600"/>
            <a:chOff x="3" y="0"/>
            <a:chExt cx="1065" cy="1152"/>
          </a:xfrm>
        </p:grpSpPr>
        <p:sp>
          <p:nvSpPr>
            <p:cNvPr id="83006" name="矩形 83006"/>
            <p:cNvSpPr>
              <a:spLocks noChangeArrowheads="1"/>
            </p:cNvSpPr>
            <p:nvPr/>
          </p:nvSpPr>
          <p:spPr bwMode="auto">
            <a:xfrm>
              <a:off x="576" y="720"/>
              <a:ext cx="31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500">
                  <a:solidFill>
                    <a:prstClr val="white"/>
                  </a:solidFill>
                  <a:latin typeface="Times New Roman" panose="02020603050405020304" pitchFamily="18" charset="0"/>
                  <a:ea typeface="华文楷体" panose="02010600040101010101" pitchFamily="2" charset="-122"/>
                </a:rPr>
                <a:t>Ⅲ</a:t>
              </a:r>
              <a:endParaRPr lang="en-US" altLang="zh-CN" sz="1500">
                <a:solidFill>
                  <a:prstClr val="white"/>
                </a:solidFill>
                <a:latin typeface="Times New Roman" panose="02020603050405020304" pitchFamily="18" charset="0"/>
                <a:ea typeface="华文楷体" panose="02010600040101010101" pitchFamily="2" charset="-122"/>
              </a:endParaRPr>
            </a:p>
          </p:txBody>
        </p:sp>
        <p:sp>
          <p:nvSpPr>
            <p:cNvPr id="83007" name="等腰三角形 83007"/>
            <p:cNvSpPr>
              <a:spLocks noChangeArrowheads="1"/>
            </p:cNvSpPr>
            <p:nvPr/>
          </p:nvSpPr>
          <p:spPr bwMode="auto">
            <a:xfrm rot="9341250" flipV="1">
              <a:off x="240" y="0"/>
              <a:ext cx="726" cy="1152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rgbClr val="000099"/>
              </a:solidFill>
              <a:miter lim="800000"/>
            </a:ln>
          </p:spPr>
          <p:txBody>
            <a:bodyPr/>
            <a:lstStyle/>
            <a:p>
              <a:endParaRPr lang="zh-CN" altLang="en-US" sz="100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83008" name="矩形 83008"/>
            <p:cNvSpPr>
              <a:spLocks noChangeArrowheads="1"/>
            </p:cNvSpPr>
            <p:nvPr/>
          </p:nvSpPr>
          <p:spPr bwMode="auto">
            <a:xfrm rot="2399172">
              <a:off x="348" y="15"/>
              <a:ext cx="232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ar-SA" altLang="en-US" sz="1500">
                  <a:solidFill>
                    <a:srgbClr val="0000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ر</a:t>
              </a:r>
              <a:endParaRPr lang="zh-CN" altLang="en-US" sz="150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009" name="矩形 83009"/>
            <p:cNvSpPr>
              <a:spLocks noChangeArrowheads="1"/>
            </p:cNvSpPr>
            <p:nvPr/>
          </p:nvSpPr>
          <p:spPr bwMode="auto">
            <a:xfrm>
              <a:off x="348" y="223"/>
              <a:ext cx="3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200" b="1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30</a:t>
              </a:r>
              <a:r>
                <a:rPr lang="en-US" altLang="zh-CN" sz="1200" b="1">
                  <a:solidFill>
                    <a:srgbClr val="000099"/>
                  </a:solidFill>
                  <a:latin typeface="Times New Roman" panose="02020603050405020304" pitchFamily="18" charset="0"/>
                </a:rPr>
                <a:t>º</a:t>
              </a:r>
              <a:endParaRPr lang="en-US" altLang="zh-CN" sz="1200" b="1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010" name="矩形 83010"/>
            <p:cNvSpPr>
              <a:spLocks noChangeArrowheads="1"/>
            </p:cNvSpPr>
            <p:nvPr/>
          </p:nvSpPr>
          <p:spPr bwMode="auto">
            <a:xfrm rot="-7740131">
              <a:off x="565" y="244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8  cm</a:t>
              </a:r>
              <a:endParaRPr lang="en-US" altLang="zh-CN" sz="210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  <p:sp>
          <p:nvSpPr>
            <p:cNvPr id="83011" name="矩形 83011"/>
            <p:cNvSpPr>
              <a:spLocks noChangeArrowheads="1"/>
            </p:cNvSpPr>
            <p:nvPr/>
          </p:nvSpPr>
          <p:spPr bwMode="auto">
            <a:xfrm rot="-6051086">
              <a:off x="-150" y="458"/>
              <a:ext cx="651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>
                  <a:solidFill>
                    <a:srgbClr val="000099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8  cm</a:t>
              </a:r>
              <a:endParaRPr lang="en-US" altLang="zh-CN" sz="210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  <p:sp>
          <p:nvSpPr>
            <p:cNvPr id="83012" name="文本框 83012"/>
            <p:cNvSpPr txBox="1">
              <a:spLocks noChangeArrowheads="1"/>
            </p:cNvSpPr>
            <p:nvPr/>
          </p:nvSpPr>
          <p:spPr bwMode="auto">
            <a:xfrm>
              <a:off x="528" y="672"/>
              <a:ext cx="384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dirty="0">
                  <a:solidFill>
                    <a:prstClr val="black"/>
                  </a:solidFill>
                  <a:latin typeface="Times New Roman" panose="02020603050405020304" pitchFamily="18" charset="0"/>
                  <a:ea typeface="华文行楷" panose="02010800040101010101" pitchFamily="2" charset="-122"/>
                </a:rPr>
                <a:t>Ⅲ</a:t>
              </a:r>
              <a:endParaRPr lang="en-US" altLang="zh-CN" sz="1500" dirty="0">
                <a:solidFill>
                  <a:prstClr val="black"/>
                </a:solidFill>
                <a:latin typeface="Times New Roman" panose="02020603050405020304" pitchFamily="18" charset="0"/>
                <a:ea typeface="华文行楷" panose="02010800040101010101" pitchFamily="2" charset="-122"/>
              </a:endParaRPr>
            </a:p>
          </p:txBody>
        </p:sp>
      </p:grpSp>
      <p:grpSp>
        <p:nvGrpSpPr>
          <p:cNvPr id="83013" name="组合 2"/>
          <p:cNvGrpSpPr/>
          <p:nvPr/>
        </p:nvGrpSpPr>
        <p:grpSpPr bwMode="auto">
          <a:xfrm>
            <a:off x="6146" y="-26746"/>
            <a:ext cx="2006600" cy="476924"/>
            <a:chOff x="263" y="186"/>
            <a:chExt cx="3160" cy="753"/>
          </a:xfrm>
        </p:grpSpPr>
        <p:sp>
          <p:nvSpPr>
            <p:cNvPr id="83014" name="文本框 20"/>
            <p:cNvSpPr txBox="1">
              <a:spLocks noChangeArrowheads="1"/>
            </p:cNvSpPr>
            <p:nvPr/>
          </p:nvSpPr>
          <p:spPr bwMode="auto">
            <a:xfrm>
              <a:off x="988" y="18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83015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3018" name="组合 7"/>
          <p:cNvGrpSpPr/>
          <p:nvPr/>
        </p:nvGrpSpPr>
        <p:grpSpPr bwMode="auto">
          <a:xfrm>
            <a:off x="3332163" y="430080"/>
            <a:ext cx="2480310" cy="523234"/>
            <a:chOff x="5083" y="1100"/>
            <a:chExt cx="3905" cy="826"/>
          </a:xfrm>
        </p:grpSpPr>
        <p:grpSp>
          <p:nvGrpSpPr>
            <p:cNvPr id="83019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3025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  <a:latin typeface="黑体" panose="02010609060101010101" pitchFamily="49" charset="-122"/>
                </a:rPr>
                <a:t>基础巩固题</a:t>
              </a:r>
              <a:endPara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82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82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8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82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94" grpId="0" animBg="1"/>
      <p:bldP spid="82995" grpId="0" animBg="1"/>
      <p:bldP spid="82996" grpId="0" animBg="1"/>
      <p:bldP spid="8299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799826" y="599454"/>
            <a:ext cx="7772400" cy="323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ea typeface="楷体" panose="02010609060101010101" pitchFamily="49" charset="-122"/>
              </a:rPr>
              <a:t>2.</a:t>
            </a:r>
            <a:r>
              <a:rPr lang="zh-CN" altLang="en-US" b="1" dirty="0">
                <a:ea typeface="楷体" panose="02010609060101010101" pitchFamily="49" charset="-122"/>
              </a:rPr>
              <a:t>如图，</a:t>
            </a:r>
            <a:r>
              <a:rPr lang="en-US" altLang="zh-CN" b="1" i="1" dirty="0">
                <a:ea typeface="楷体" panose="02010609060101010101" pitchFamily="49" charset="-122"/>
                <a:cs typeface="EU-B1X"/>
              </a:rPr>
              <a:t>AB</a:t>
            </a:r>
            <a:r>
              <a:rPr lang="en-US" altLang="zh-CN" b="1" i="1" dirty="0">
                <a:ea typeface="楷体" panose="02010609060101010101" pitchFamily="49" charset="-122"/>
              </a:rPr>
              <a:t>=</a:t>
            </a:r>
            <a:r>
              <a:rPr lang="en-US" altLang="zh-CN" b="1" i="1" dirty="0">
                <a:ea typeface="楷体" panose="02010609060101010101" pitchFamily="49" charset="-122"/>
                <a:cs typeface="EU-B1X"/>
              </a:rPr>
              <a:t>DB</a:t>
            </a:r>
            <a:r>
              <a:rPr lang="zh-CN" altLang="en-US" b="1" dirty="0">
                <a:ea typeface="楷体" panose="02010609060101010101" pitchFamily="49" charset="-122"/>
              </a:rPr>
              <a:t>，</a:t>
            </a:r>
            <a:r>
              <a:rPr lang="en-US" altLang="zh-CN" b="1" i="1" dirty="0">
                <a:ea typeface="楷体" panose="02010609060101010101" pitchFamily="49" charset="-122"/>
                <a:cs typeface="EU-B1X"/>
              </a:rPr>
              <a:t>BC</a:t>
            </a:r>
            <a:r>
              <a:rPr lang="en-US" altLang="zh-CN" b="1" i="1" dirty="0">
                <a:ea typeface="楷体" panose="02010609060101010101" pitchFamily="49" charset="-122"/>
              </a:rPr>
              <a:t>=</a:t>
            </a:r>
            <a:r>
              <a:rPr lang="en-US" altLang="zh-CN" b="1" i="1" dirty="0">
                <a:ea typeface="楷体" panose="02010609060101010101" pitchFamily="49" charset="-122"/>
                <a:cs typeface="EU-B1X"/>
              </a:rPr>
              <a:t>BE</a:t>
            </a:r>
            <a:r>
              <a:rPr lang="zh-CN" altLang="en-US" b="1" dirty="0">
                <a:ea typeface="楷体" panose="02010609060101010101" pitchFamily="49" charset="-122"/>
              </a:rPr>
              <a:t>，欲证</a:t>
            </a:r>
            <a:r>
              <a:rPr lang="en-US" altLang="zh-CN" b="1" dirty="0">
                <a:ea typeface="楷体" panose="02010609060101010101" pitchFamily="49" charset="-122"/>
              </a:rPr>
              <a:t>△</a:t>
            </a:r>
            <a:r>
              <a:rPr lang="en-US" altLang="zh-CN" b="1" i="1" dirty="0">
                <a:ea typeface="楷体" panose="02010609060101010101" pitchFamily="49" charset="-122"/>
                <a:cs typeface="EU-B1X"/>
              </a:rPr>
              <a:t>ABE</a:t>
            </a:r>
            <a:r>
              <a:rPr lang="zh-CN" altLang="zh-CN" b="1" dirty="0">
                <a:ea typeface="楷体" panose="02010609060101010101" pitchFamily="49" charset="-122"/>
              </a:rPr>
              <a:t>≌△</a:t>
            </a:r>
            <a:r>
              <a:rPr lang="en-US" altLang="zh-CN" b="1" i="1" dirty="0">
                <a:ea typeface="楷体" panose="02010609060101010101" pitchFamily="49" charset="-122"/>
                <a:cs typeface="EU-B1X"/>
              </a:rPr>
              <a:t>DBC</a:t>
            </a:r>
            <a:r>
              <a:rPr lang="zh-CN" altLang="en-US" b="1" dirty="0">
                <a:ea typeface="楷体" panose="02010609060101010101" pitchFamily="49" charset="-122"/>
              </a:rPr>
              <a:t>，则需要增加的条件</a:t>
            </a:r>
            <a:r>
              <a:rPr lang="zh-CN" altLang="en-US" b="1" dirty="0" smtClean="0">
                <a:ea typeface="楷体" panose="02010609060101010101" pitchFamily="49" charset="-122"/>
              </a:rPr>
              <a:t>是</a:t>
            </a:r>
            <a:r>
              <a:rPr lang="en-US" altLang="zh-CN" b="1" dirty="0" smtClean="0"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ea typeface="黑体" panose="02010609060101010101" pitchFamily="49" charset="-122"/>
              </a:rPr>
              <a:t>A.</a:t>
            </a:r>
            <a:r>
              <a:rPr lang="zh-CN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A</a:t>
            </a:r>
            <a:r>
              <a:rPr lang="zh-CN" altLang="en-US" b="1" dirty="0">
                <a:ea typeface="黑体" panose="02010609060101010101" pitchFamily="49" charset="-122"/>
              </a:rPr>
              <a:t>＝</a:t>
            </a:r>
            <a:r>
              <a:rPr lang="en-US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D</a:t>
            </a:r>
            <a:r>
              <a:rPr lang="en-US" altLang="zh-CN" b="1" i="1" dirty="0">
                <a:ea typeface="黑体" panose="02010609060101010101" pitchFamily="49" charset="-122"/>
              </a:rPr>
              <a:t>          </a:t>
            </a:r>
            <a:r>
              <a:rPr lang="en-US" altLang="zh-CN" b="1" i="1" dirty="0" smtClean="0">
                <a:ea typeface="黑体" panose="02010609060101010101" pitchFamily="49" charset="-122"/>
              </a:rPr>
              <a:t>      </a:t>
            </a:r>
            <a:r>
              <a:rPr lang="en-US" altLang="zh-CN" b="1" dirty="0" smtClean="0">
                <a:ea typeface="黑体" panose="02010609060101010101" pitchFamily="49" charset="-122"/>
              </a:rPr>
              <a:t>B</a:t>
            </a:r>
            <a:r>
              <a:rPr lang="en-US" altLang="zh-CN" b="1" dirty="0">
                <a:ea typeface="黑体" panose="02010609060101010101" pitchFamily="49" charset="-122"/>
              </a:rPr>
              <a:t>.</a:t>
            </a:r>
            <a:r>
              <a:rPr lang="zh-CN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E</a:t>
            </a:r>
            <a:r>
              <a:rPr lang="zh-CN" altLang="en-US" b="1" dirty="0">
                <a:ea typeface="黑体" panose="02010609060101010101" pitchFamily="49" charset="-122"/>
              </a:rPr>
              <a:t>＝</a:t>
            </a:r>
            <a:r>
              <a:rPr lang="en-US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C</a:t>
            </a:r>
            <a:endParaRPr lang="zh-CN" altLang="zh-CN" b="1" i="1" dirty="0">
              <a:ea typeface="EU-B1X"/>
              <a:cs typeface="EU-B1X"/>
            </a:endParaRPr>
          </a:p>
          <a:p>
            <a:pPr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ea typeface="黑体" panose="02010609060101010101" pitchFamily="49" charset="-122"/>
              </a:rPr>
              <a:t>C</a:t>
            </a:r>
            <a:r>
              <a:rPr lang="en-US" altLang="zh-CN" b="1" i="1" dirty="0">
                <a:ea typeface="黑体" panose="02010609060101010101" pitchFamily="49" charset="-122"/>
              </a:rPr>
              <a:t>.</a:t>
            </a:r>
            <a:r>
              <a:rPr lang="zh-CN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A</a:t>
            </a:r>
            <a:r>
              <a:rPr lang="en-US" altLang="zh-CN" b="1" dirty="0">
                <a:ea typeface="黑体" panose="02010609060101010101" pitchFamily="49" charset="-122"/>
              </a:rPr>
              <a:t>=</a:t>
            </a:r>
            <a:r>
              <a:rPr lang="zh-CN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C</a:t>
            </a:r>
            <a:r>
              <a:rPr lang="en-US" altLang="zh-CN" b="1" i="1" dirty="0">
                <a:ea typeface="黑体" panose="02010609060101010101" pitchFamily="49" charset="-122"/>
              </a:rPr>
              <a:t>          </a:t>
            </a:r>
            <a:r>
              <a:rPr lang="en-US" altLang="zh-CN" b="1" i="1" dirty="0" smtClean="0">
                <a:ea typeface="黑体" panose="02010609060101010101" pitchFamily="49" charset="-122"/>
              </a:rPr>
              <a:t>        </a:t>
            </a:r>
            <a:r>
              <a:rPr lang="en-US" altLang="zh-CN" b="1" dirty="0">
                <a:ea typeface="黑体" panose="02010609060101010101" pitchFamily="49" charset="-122"/>
              </a:rPr>
              <a:t>D.</a:t>
            </a:r>
            <a:r>
              <a:rPr lang="zh-CN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ABD</a:t>
            </a:r>
            <a:r>
              <a:rPr lang="zh-CN" altLang="en-US" b="1" dirty="0">
                <a:ea typeface="黑体" panose="02010609060101010101" pitchFamily="49" charset="-122"/>
              </a:rPr>
              <a:t>＝</a:t>
            </a:r>
            <a:r>
              <a:rPr lang="en-US" altLang="zh-CN" b="1" dirty="0">
                <a:ea typeface="黑体" panose="02010609060101010101" pitchFamily="49" charset="-122"/>
              </a:rPr>
              <a:t>∠</a:t>
            </a:r>
            <a:r>
              <a:rPr lang="en-US" altLang="zh-CN" b="1" i="1" dirty="0">
                <a:ea typeface="EU-B1X"/>
                <a:cs typeface="EU-B1X"/>
              </a:rPr>
              <a:t>EBC</a:t>
            </a:r>
            <a:r>
              <a:rPr lang="zh-CN" altLang="zh-CN" b="1" i="1" dirty="0">
                <a:ea typeface="黑体" panose="02010609060101010101" pitchFamily="49" charset="-122"/>
              </a:rPr>
              <a:t> </a:t>
            </a:r>
            <a:r>
              <a:rPr lang="en-US" altLang="zh-CN" b="1" i="1" dirty="0">
                <a:ea typeface="黑体" panose="02010609060101010101" pitchFamily="49" charset="-122"/>
              </a:rPr>
              <a:t> </a:t>
            </a:r>
            <a:endParaRPr lang="zh-CN" altLang="en-US" b="1" i="1" dirty="0"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zh-CN" b="1" dirty="0">
              <a:ea typeface="黑体" panose="02010609060101010101" pitchFamily="49" charset="-122"/>
            </a:endParaRPr>
          </a:p>
        </p:txBody>
      </p:sp>
      <p:sp>
        <p:nvSpPr>
          <p:cNvPr id="9" name="文本框 9"/>
          <p:cNvSpPr txBox="1">
            <a:spLocks noChangeArrowheads="1"/>
          </p:cNvSpPr>
          <p:nvPr/>
        </p:nvSpPr>
        <p:spPr bwMode="auto">
          <a:xfrm>
            <a:off x="3355831" y="1242085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6146" y="-26746"/>
            <a:ext cx="2006600" cy="476924"/>
            <a:chOff x="263" y="186"/>
            <a:chExt cx="3160" cy="753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988" y="18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1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320" y="1543532"/>
            <a:ext cx="2619318" cy="160230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3" name="Rectangle 6"/>
          <p:cNvSpPr>
            <a:spLocks noChangeArrowheads="1"/>
          </p:cNvSpPr>
          <p:nvPr/>
        </p:nvSpPr>
        <p:spPr bwMode="auto">
          <a:xfrm>
            <a:off x="1718391" y="1673076"/>
            <a:ext cx="4286639" cy="274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∵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AC</a:t>
            </a:r>
            <a:r>
              <a:rPr lang="zh-CN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平分</a:t>
            </a:r>
            <a:r>
              <a:rPr lang="zh-CN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BAD</a:t>
            </a:r>
            <a:r>
              <a:rPr lang="zh-CN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zh-CN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∴∠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BAC</a:t>
            </a:r>
            <a:r>
              <a:rPr lang="zh-CN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=∠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DAC</a:t>
            </a:r>
            <a:r>
              <a:rPr lang="zh-CN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zh-CN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ABC</a:t>
            </a:r>
            <a:r>
              <a:rPr lang="zh-CN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ADC</a:t>
            </a:r>
            <a:r>
              <a:rPr lang="zh-CN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中，</a:t>
            </a:r>
            <a:endParaRPr lang="zh-CN" altLang="zh-CN" sz="21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                                 </a:t>
            </a:r>
            <a:endParaRPr lang="zh-CN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lang="en-US" altLang="zh-CN" sz="2100" b="1" dirty="0" smtClean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zh-CN" altLang="zh-CN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∴△</a:t>
            </a:r>
            <a:r>
              <a:rPr lang="zh-CN" altLang="zh-CN" sz="2100" b="1" i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ABC</a:t>
            </a:r>
            <a:r>
              <a:rPr lang="zh-CN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≌</a:t>
            </a:r>
            <a:r>
              <a:rPr lang="zh-CN" altLang="zh-CN" sz="2100" b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△</a:t>
            </a:r>
            <a:r>
              <a:rPr lang="zh-CN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ADC</a:t>
            </a:r>
            <a:r>
              <a:rPr lang="zh-CN" altLang="en-US" sz="21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SAS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）</a:t>
            </a:r>
            <a:r>
              <a:rPr lang="zh-CN" altLang="zh-CN" sz="2100" b="1" dirty="0" smtClean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．</a:t>
            </a:r>
            <a:endParaRPr lang="zh-CN" altLang="zh-CN" sz="2100" b="1" dirty="0">
              <a:solidFill>
                <a:prstClr val="black"/>
              </a:solidFill>
              <a:latin typeface="Times New Roman" panose="02020603050405020304"/>
              <a:ea typeface="楷体_GB2312" panose="02010609030101010101" pitchFamily="49" charset="-122"/>
            </a:endParaRPr>
          </a:p>
        </p:txBody>
      </p:sp>
      <p:sp>
        <p:nvSpPr>
          <p:cNvPr id="23575" name="Rectangle 9"/>
          <p:cNvSpPr>
            <a:spLocks noChangeArrowheads="1"/>
          </p:cNvSpPr>
          <p:nvPr/>
        </p:nvSpPr>
        <p:spPr bwMode="auto">
          <a:xfrm>
            <a:off x="1998443" y="2882174"/>
            <a:ext cx="12001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AD=AB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76" name="Rectangle 10"/>
          <p:cNvSpPr>
            <a:spLocks noChangeArrowheads="1"/>
          </p:cNvSpPr>
          <p:nvPr/>
        </p:nvSpPr>
        <p:spPr bwMode="auto">
          <a:xfrm>
            <a:off x="1927696" y="3218923"/>
            <a:ext cx="20669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BAC=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DAC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77" name="Rectangle 11"/>
          <p:cNvSpPr>
            <a:spLocks noChangeArrowheads="1"/>
          </p:cNvSpPr>
          <p:nvPr/>
        </p:nvSpPr>
        <p:spPr bwMode="auto">
          <a:xfrm>
            <a:off x="1998443" y="3552099"/>
            <a:ext cx="12573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AC=AC 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3578" name="AutoShape 13"/>
          <p:cNvSpPr/>
          <p:nvPr/>
        </p:nvSpPr>
        <p:spPr bwMode="auto">
          <a:xfrm>
            <a:off x="1776193" y="3128896"/>
            <a:ext cx="107950" cy="703262"/>
          </a:xfrm>
          <a:prstGeom prst="leftBrace">
            <a:avLst>
              <a:gd name="adj1" fmla="val 46839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1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581" name="Text Box 85"/>
          <p:cNvSpPr txBox="1">
            <a:spLocks noChangeArrowheads="1"/>
          </p:cNvSpPr>
          <p:nvPr/>
        </p:nvSpPr>
        <p:spPr bwMode="auto">
          <a:xfrm>
            <a:off x="3034438" y="2860453"/>
            <a:ext cx="12954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已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知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），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23582" name="Text Box 86"/>
          <p:cNvSpPr txBox="1">
            <a:spLocks noChangeArrowheads="1"/>
          </p:cNvSpPr>
          <p:nvPr/>
        </p:nvSpPr>
        <p:spPr bwMode="auto">
          <a:xfrm>
            <a:off x="2923351" y="3552099"/>
            <a:ext cx="17811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公共边），</a:t>
            </a:r>
            <a:endParaRPr lang="zh-CN" altLang="en-US" sz="21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583" name="Text Box 87"/>
          <p:cNvSpPr txBox="1">
            <a:spLocks noChangeArrowheads="1"/>
          </p:cNvSpPr>
          <p:nvPr/>
        </p:nvSpPr>
        <p:spPr bwMode="auto">
          <a:xfrm>
            <a:off x="3756789" y="3218343"/>
            <a:ext cx="140134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已证），</a:t>
            </a:r>
            <a:endParaRPr lang="zh-CN" altLang="en-US" sz="21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007" name="Text Box 2"/>
          <p:cNvSpPr txBox="1">
            <a:spLocks noChangeArrowheads="1"/>
          </p:cNvSpPr>
          <p:nvPr/>
        </p:nvSpPr>
        <p:spPr bwMode="auto">
          <a:xfrm>
            <a:off x="1502992" y="544710"/>
            <a:ext cx="7991863" cy="1052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图，已知</a:t>
            </a:r>
            <a:r>
              <a:rPr lang="zh-CN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平分</a:t>
            </a:r>
            <a:r>
              <a:rPr lang="zh-CN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zh-CN" altLang="zh-CN" sz="2400" b="1" i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BAD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, </a:t>
            </a:r>
            <a:r>
              <a:rPr lang="zh-CN" altLang="zh-CN" sz="2400" b="1" i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AB=AD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  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证：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zh-CN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≌△</a:t>
            </a:r>
            <a:r>
              <a:rPr lang="zh-CN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ADC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2243" y="-26589"/>
            <a:ext cx="2006600" cy="476924"/>
            <a:chOff x="263" y="186"/>
            <a:chExt cx="3160" cy="753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988" y="18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1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053" y="1892076"/>
            <a:ext cx="2407920" cy="230428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3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3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3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3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1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1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1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"/>
                                        <p:tgtEl>
                                          <p:spTgt spid="23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10"/>
                                        <p:tgtEl>
                                          <p:spTgt spid="23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10"/>
                                        <p:tgtEl>
                                          <p:spTgt spid="23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1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35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5" grpId="0"/>
      <p:bldP spid="23576" grpId="0"/>
      <p:bldP spid="23577" grpId="0"/>
      <p:bldP spid="23578" grpId="0" bldLvl="0" animBg="1"/>
      <p:bldP spid="23581" grpId="0"/>
      <p:bldP spid="23582" grpId="0"/>
      <p:bldP spid="2358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Box 3"/>
          <p:cNvSpPr txBox="1">
            <a:spLocks noChangeArrowheads="1"/>
          </p:cNvSpPr>
          <p:nvPr/>
        </p:nvSpPr>
        <p:spPr bwMode="auto">
          <a:xfrm>
            <a:off x="1269433" y="848308"/>
            <a:ext cx="6519862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已知：如图，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AB=AC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 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BD=CD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上一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求证：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BE=CE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303338" y="1624884"/>
            <a:ext cx="9925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3763" y="3230954"/>
            <a:ext cx="2686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∴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 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BAD=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CAD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，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楷体_GB2312" panose="02010609030101010101" pitchFamily="49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178050" y="1624884"/>
            <a:ext cx="291618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Arial" panose="020B0604020202020204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ABD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ACD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，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楷体_GB2312" panose="0201060903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2295995" y="1949697"/>
            <a:ext cx="2678110" cy="1054724"/>
            <a:chOff x="2710" y="4302"/>
            <a:chExt cx="5624" cy="2216"/>
          </a:xfrm>
        </p:grpSpPr>
        <p:grpSp>
          <p:nvGrpSpPr>
            <p:cNvPr id="88072" name="组合 6"/>
            <p:cNvGrpSpPr/>
            <p:nvPr/>
          </p:nvGrpSpPr>
          <p:grpSpPr bwMode="auto">
            <a:xfrm>
              <a:off x="2710" y="4302"/>
              <a:ext cx="5624" cy="2216"/>
              <a:chOff x="2886" y="6147"/>
              <a:chExt cx="5624" cy="2216"/>
            </a:xfrm>
          </p:grpSpPr>
          <p:sp>
            <p:nvSpPr>
              <p:cNvPr id="88073" name="Rectangle 9"/>
              <p:cNvSpPr>
                <a:spLocks noChangeArrowheads="1"/>
              </p:cNvSpPr>
              <p:nvPr/>
            </p:nvSpPr>
            <p:spPr bwMode="auto">
              <a:xfrm>
                <a:off x="2920" y="6185"/>
                <a:ext cx="252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AB=AC</a:t>
                </a:r>
                <a:endPara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88074" name="Rectangle 10"/>
              <p:cNvSpPr>
                <a:spLocks noChangeArrowheads="1"/>
              </p:cNvSpPr>
              <p:nvPr/>
            </p:nvSpPr>
            <p:spPr bwMode="auto">
              <a:xfrm>
                <a:off x="2920" y="6865"/>
                <a:ext cx="3553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  <a:sym typeface="宋体" panose="02010600030101010101" pitchFamily="2" charset="-122"/>
                  </a:rPr>
                  <a:t>BD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=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  <a:sym typeface="宋体" panose="02010600030101010101" pitchFamily="2" charset="-122"/>
                  </a:rPr>
                  <a:t>CD</a:t>
                </a:r>
                <a:endPara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88075" name="Rectangle 11"/>
              <p:cNvSpPr>
                <a:spLocks noChangeArrowheads="1"/>
              </p:cNvSpPr>
              <p:nvPr/>
            </p:nvSpPr>
            <p:spPr bwMode="auto">
              <a:xfrm>
                <a:off x="3013" y="7493"/>
                <a:ext cx="264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AD=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  <a:sym typeface="宋体" panose="02010600030101010101" pitchFamily="2" charset="-122"/>
                  </a:rPr>
                  <a:t>AD</a:t>
                </a:r>
                <a:r>
                  <a:rPr lang="en-US" altLang="zh-CN" sz="2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 </a:t>
                </a:r>
                <a:endPara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88076" name="AutoShape 13"/>
              <p:cNvSpPr/>
              <p:nvPr/>
            </p:nvSpPr>
            <p:spPr bwMode="auto">
              <a:xfrm>
                <a:off x="2886" y="6525"/>
                <a:ext cx="127" cy="1475"/>
              </a:xfrm>
              <a:prstGeom prst="leftBrace">
                <a:avLst>
                  <a:gd name="adj1" fmla="val 46633"/>
                  <a:gd name="adj2" fmla="val 50000"/>
                </a:avLst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21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077" name="Text Box 85"/>
              <p:cNvSpPr txBox="1">
                <a:spLocks noChangeArrowheads="1"/>
              </p:cNvSpPr>
              <p:nvPr/>
            </p:nvSpPr>
            <p:spPr bwMode="auto">
              <a:xfrm>
                <a:off x="4987" y="6147"/>
                <a:ext cx="272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100" b="1" dirty="0">
                    <a:solidFill>
                      <a:srgbClr val="FF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(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已知），</a:t>
                </a:r>
                <a:endParaRPr lang="zh-CN" altLang="en-US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078" name="Text Box 86"/>
              <p:cNvSpPr txBox="1">
                <a:spLocks noChangeArrowheads="1"/>
              </p:cNvSpPr>
              <p:nvPr/>
            </p:nvSpPr>
            <p:spPr bwMode="auto">
              <a:xfrm>
                <a:off x="4770" y="7493"/>
                <a:ext cx="374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100" b="1" dirty="0">
                    <a:solidFill>
                      <a:srgbClr val="FF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(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公共边），</a:t>
                </a:r>
                <a:endParaRPr lang="zh-CN" altLang="en-US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endParaRPr>
              </a:p>
            </p:txBody>
          </p:sp>
        </p:grpSp>
        <p:sp>
          <p:nvSpPr>
            <p:cNvPr id="88079" name="Text Box 87"/>
            <p:cNvSpPr txBox="1">
              <a:spLocks noChangeArrowheads="1"/>
            </p:cNvSpPr>
            <p:nvPr/>
          </p:nvSpPr>
          <p:spPr bwMode="auto">
            <a:xfrm>
              <a:off x="4691" y="5007"/>
              <a:ext cx="2933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(</a:t>
              </a:r>
              <a:r>
                <a:rPr lang="zh-CN" altLang="en-US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已知），</a:t>
              </a:r>
              <a:endPara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507417" y="4508500"/>
            <a:ext cx="19573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∴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BE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CE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2178050" y="3629416"/>
            <a:ext cx="28873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和△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中，</a:t>
            </a:r>
            <a:endParaRPr lang="zh-CN" altLang="en-US" sz="21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" name="组合 16"/>
          <p:cNvGrpSpPr/>
          <p:nvPr/>
        </p:nvGrpSpPr>
        <p:grpSpPr bwMode="auto">
          <a:xfrm>
            <a:off x="2187575" y="3934216"/>
            <a:ext cx="3292289" cy="1081088"/>
            <a:chOff x="2609" y="4340"/>
            <a:chExt cx="6915" cy="2270"/>
          </a:xfrm>
        </p:grpSpPr>
        <p:grpSp>
          <p:nvGrpSpPr>
            <p:cNvPr id="88083" name="组合 17"/>
            <p:cNvGrpSpPr/>
            <p:nvPr/>
          </p:nvGrpSpPr>
          <p:grpSpPr bwMode="auto">
            <a:xfrm>
              <a:off x="2609" y="4340"/>
              <a:ext cx="5685" cy="2270"/>
              <a:chOff x="2785" y="6185"/>
              <a:chExt cx="5685" cy="2270"/>
            </a:xfrm>
          </p:grpSpPr>
          <p:sp>
            <p:nvSpPr>
              <p:cNvPr id="88084" name="Rectangle 9"/>
              <p:cNvSpPr>
                <a:spLocks noChangeArrowheads="1"/>
              </p:cNvSpPr>
              <p:nvPr/>
            </p:nvSpPr>
            <p:spPr bwMode="auto">
              <a:xfrm>
                <a:off x="2920" y="6185"/>
                <a:ext cx="252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AB=AC</a:t>
                </a:r>
                <a:endPara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88085" name="Rectangle 10"/>
              <p:cNvSpPr>
                <a:spLocks noChangeArrowheads="1"/>
              </p:cNvSpPr>
              <p:nvPr/>
            </p:nvSpPr>
            <p:spPr bwMode="auto">
              <a:xfrm>
                <a:off x="2920" y="6865"/>
                <a:ext cx="4333" cy="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/>
                    <a:ea typeface="楷体_GB2312" panose="02010609030101010101" pitchFamily="49" charset="-122"/>
                  </a:rPr>
                  <a:t>BAD=</a:t>
                </a:r>
                <a:r>
                  <a:rPr lang="en-US" altLang="zh-CN" sz="2100" b="1" dirty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∠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/>
                    <a:ea typeface="楷体_GB2312" panose="02010609030101010101" pitchFamily="49" charset="-122"/>
                  </a:rPr>
                  <a:t>CAD</a:t>
                </a:r>
                <a:endParaRPr lang="en-US" altLang="zh-CN" sz="2100" b="1" i="1" dirty="0">
                  <a:solidFill>
                    <a:srgbClr val="FF0000"/>
                  </a:solidFill>
                  <a:latin typeface="Times New Roman" panose="02020603050405020304"/>
                  <a:ea typeface="楷体_GB2312" panose="02010609030101010101" pitchFamily="49" charset="-122"/>
                </a:endParaRPr>
              </a:p>
            </p:txBody>
          </p:sp>
          <p:sp>
            <p:nvSpPr>
              <p:cNvPr id="88086" name="Rectangle 11"/>
              <p:cNvSpPr>
                <a:spLocks noChangeArrowheads="1"/>
              </p:cNvSpPr>
              <p:nvPr/>
            </p:nvSpPr>
            <p:spPr bwMode="auto">
              <a:xfrm>
                <a:off x="3063" y="7585"/>
                <a:ext cx="229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AE</a:t>
                </a:r>
                <a:r>
                  <a:rPr lang="en-US" altLang="zh-CN" sz="2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=</a:t>
                </a:r>
                <a:r>
                  <a:rPr lang="en-US" altLang="zh-CN" sz="21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  <a:sym typeface="宋体" panose="02010600030101010101" pitchFamily="2" charset="-122"/>
                  </a:rPr>
                  <a:t>AE</a:t>
                </a:r>
                <a:r>
                  <a:rPr lang="en-US" altLang="zh-CN" sz="21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 </a:t>
                </a:r>
                <a:endPara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endParaRPr>
              </a:p>
            </p:txBody>
          </p:sp>
          <p:sp>
            <p:nvSpPr>
              <p:cNvPr id="88087" name="AutoShape 13"/>
              <p:cNvSpPr/>
              <p:nvPr/>
            </p:nvSpPr>
            <p:spPr bwMode="auto">
              <a:xfrm>
                <a:off x="2785" y="6615"/>
                <a:ext cx="228" cy="1475"/>
              </a:xfrm>
              <a:prstGeom prst="leftBrace">
                <a:avLst>
                  <a:gd name="adj1" fmla="val 46633"/>
                  <a:gd name="adj2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1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088" name="Text Box 85"/>
              <p:cNvSpPr txBox="1">
                <a:spLocks noChangeArrowheads="1"/>
              </p:cNvSpPr>
              <p:nvPr/>
            </p:nvSpPr>
            <p:spPr bwMode="auto">
              <a:xfrm>
                <a:off x="4921" y="6185"/>
                <a:ext cx="272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100" b="1" dirty="0">
                    <a:solidFill>
                      <a:srgbClr val="FF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(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已知），</a:t>
                </a:r>
                <a:endParaRPr lang="zh-CN" altLang="en-US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8089" name="Text Box 86"/>
              <p:cNvSpPr txBox="1">
                <a:spLocks noChangeArrowheads="1"/>
              </p:cNvSpPr>
              <p:nvPr/>
            </p:nvSpPr>
            <p:spPr bwMode="auto">
              <a:xfrm>
                <a:off x="4730" y="7585"/>
                <a:ext cx="3740" cy="8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100" b="1" dirty="0">
                    <a:solidFill>
                      <a:srgbClr val="FF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 (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仿宋" panose="02010609060101010101" pitchFamily="49" charset="-122"/>
                    <a:ea typeface="仿宋" panose="02010609060101010101" pitchFamily="49" charset="-122"/>
                  </a:rPr>
                  <a:t>公共边），</a:t>
                </a:r>
                <a:endParaRPr lang="zh-CN" altLang="en-US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endParaRPr>
              </a:p>
            </p:txBody>
          </p:sp>
        </p:grpSp>
        <p:sp>
          <p:nvSpPr>
            <p:cNvPr id="88090" name="Text Box 87"/>
            <p:cNvSpPr txBox="1">
              <a:spLocks noChangeArrowheads="1"/>
            </p:cNvSpPr>
            <p:nvPr/>
          </p:nvSpPr>
          <p:spPr bwMode="auto">
            <a:xfrm>
              <a:off x="6591" y="5020"/>
              <a:ext cx="2933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(</a:t>
              </a:r>
              <a:r>
                <a:rPr lang="zh-CN" altLang="en-US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已证）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2133600" y="2888054"/>
            <a:ext cx="34369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∴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Arial" panose="020B0604020202020204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ABD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≌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Arial" panose="020B0604020202020204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ACD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S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S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S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）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27" name="Rectangle 14"/>
          <p:cNvSpPr>
            <a:spLocks noChangeArrowheads="1"/>
          </p:cNvSpPr>
          <p:nvPr/>
        </p:nvSpPr>
        <p:spPr bwMode="auto">
          <a:xfrm>
            <a:off x="5483238" y="4153364"/>
            <a:ext cx="33893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∴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Arial" panose="020B0604020202020204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ABE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≌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Arial" panose="020B0604020202020204" pitchFamily="34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  <a:sym typeface="宋体" panose="02010600030101010101" pitchFamily="2" charset="-122"/>
              </a:rPr>
              <a:t>ACE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S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S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楷体_GB2312" panose="02010609030101010101" pitchFamily="49" charset="-122"/>
              </a:rPr>
              <a:t>.</a:t>
            </a:r>
            <a:endParaRPr lang="en-US" altLang="zh-CN" sz="2100" b="1" i="1" dirty="0">
              <a:solidFill>
                <a:prstClr val="black"/>
              </a:solidFill>
              <a:latin typeface="Times New Roman" panose="02020603050405020304"/>
              <a:ea typeface="楷体_GB2312" panose="02010609030101010101" pitchFamily="49" charset="-122"/>
            </a:endParaRPr>
          </a:p>
        </p:txBody>
      </p:sp>
      <p:grpSp>
        <p:nvGrpSpPr>
          <p:cNvPr id="35" name="组合 2"/>
          <p:cNvGrpSpPr/>
          <p:nvPr/>
        </p:nvGrpSpPr>
        <p:grpSpPr bwMode="auto">
          <a:xfrm>
            <a:off x="-2243" y="-26432"/>
            <a:ext cx="2006600" cy="476924"/>
            <a:chOff x="263" y="186"/>
            <a:chExt cx="3160" cy="753"/>
          </a:xfrm>
        </p:grpSpPr>
        <p:sp>
          <p:nvSpPr>
            <p:cNvPr id="36" name="文本框 20"/>
            <p:cNvSpPr txBox="1">
              <a:spLocks noChangeArrowheads="1"/>
            </p:cNvSpPr>
            <p:nvPr/>
          </p:nvSpPr>
          <p:spPr bwMode="auto">
            <a:xfrm>
              <a:off x="988" y="18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7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3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46" name="组合 6"/>
          <p:cNvGrpSpPr/>
          <p:nvPr/>
        </p:nvGrpSpPr>
        <p:grpSpPr bwMode="auto">
          <a:xfrm>
            <a:off x="3221541" y="425773"/>
            <a:ext cx="2480310" cy="522923"/>
            <a:chOff x="5060" y="904"/>
            <a:chExt cx="3905" cy="823"/>
          </a:xfrm>
        </p:grpSpPr>
        <p:grpSp>
          <p:nvGrpSpPr>
            <p:cNvPr id="47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49" name="缺角矩形 48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缺角矩形 49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缺角矩形 50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缺角矩形 51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缺角矩形 52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48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  <a:latin typeface="黑体" panose="02010609060101010101" pitchFamily="49" charset="-122"/>
                </a:rPr>
                <a:t>能力提升题</a:t>
              </a:r>
              <a:endParaRPr lang="en-US" altLang="zh-CN" sz="2800" b="1" dirty="0">
                <a:solidFill>
                  <a:prstClr val="white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88081" name="组合 88080"/>
          <p:cNvGrpSpPr/>
          <p:nvPr/>
        </p:nvGrpSpPr>
        <p:grpSpPr>
          <a:xfrm>
            <a:off x="6268122" y="1648802"/>
            <a:ext cx="1622925" cy="2104868"/>
            <a:chOff x="6248302" y="1647967"/>
            <a:chExt cx="1622925" cy="2104868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7052396" y="2040382"/>
              <a:ext cx="615179" cy="133199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417578" y="3372374"/>
              <a:ext cx="126673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6417579" y="2040382"/>
              <a:ext cx="633368" cy="133199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7050947" y="2040382"/>
              <a:ext cx="18190" cy="133199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7069137" y="3004422"/>
              <a:ext cx="615179" cy="3679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6417579" y="3004422"/>
              <a:ext cx="651558" cy="36795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068" name="矩形 88067"/>
            <p:cNvSpPr/>
            <p:nvPr/>
          </p:nvSpPr>
          <p:spPr>
            <a:xfrm>
              <a:off x="6899860" y="1647967"/>
              <a:ext cx="3561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rPr>
                <a:t>A</a:t>
              </a:r>
              <a:endParaRPr lang="zh-CN" altLang="en-US" sz="2000" dirty="0"/>
            </a:p>
          </p:txBody>
        </p:sp>
        <p:sp>
          <p:nvSpPr>
            <p:cNvPr id="88069" name="矩形 88068"/>
            <p:cNvSpPr/>
            <p:nvPr/>
          </p:nvSpPr>
          <p:spPr>
            <a:xfrm>
              <a:off x="6248302" y="3338213"/>
              <a:ext cx="3561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rPr>
                <a:t>B</a:t>
              </a:r>
              <a:endParaRPr lang="zh-CN" altLang="en-US" sz="2000" dirty="0"/>
            </a:p>
          </p:txBody>
        </p:sp>
        <p:sp>
          <p:nvSpPr>
            <p:cNvPr id="88070" name="矩形 88069"/>
            <p:cNvSpPr/>
            <p:nvPr/>
          </p:nvSpPr>
          <p:spPr>
            <a:xfrm>
              <a:off x="7515039" y="3327558"/>
              <a:ext cx="3561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rPr>
                <a:t>C</a:t>
              </a:r>
              <a:endParaRPr lang="zh-CN" altLang="en-US" sz="2000" dirty="0"/>
            </a:p>
          </p:txBody>
        </p:sp>
        <p:sp>
          <p:nvSpPr>
            <p:cNvPr id="88071" name="矩形 88070"/>
            <p:cNvSpPr/>
            <p:nvPr/>
          </p:nvSpPr>
          <p:spPr>
            <a:xfrm>
              <a:off x="6909926" y="3352725"/>
              <a:ext cx="37061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prstClr val="black"/>
                  </a:solidFill>
                  <a:latin typeface="Times New Roman" panose="02020603050405020304"/>
                  <a:ea typeface="楷体" panose="02010609060101010101" pitchFamily="49" charset="-122"/>
                </a:rPr>
                <a:t>D</a:t>
              </a:r>
              <a:endParaRPr lang="zh-CN" altLang="en-US" sz="2000" dirty="0"/>
            </a:p>
          </p:txBody>
        </p:sp>
        <p:sp>
          <p:nvSpPr>
            <p:cNvPr id="88080" name="矩形 88079"/>
            <p:cNvSpPr/>
            <p:nvPr/>
          </p:nvSpPr>
          <p:spPr>
            <a:xfrm>
              <a:off x="7041693" y="2734279"/>
              <a:ext cx="3561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i="1" dirty="0">
                  <a:solidFill>
                    <a:srgbClr val="000000"/>
                  </a:solidFill>
                  <a:latin typeface="Times New Roman" panose="02020603050405020304"/>
                  <a:ea typeface="楷体" panose="02010609060101010101" pitchFamily="49" charset="-122"/>
                </a:rPr>
                <a:t>E</a:t>
              </a:r>
              <a:endParaRPr lang="zh-CN" altLang="en-US" sz="2000" dirty="0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5" grpId="0"/>
      <p:bldP spid="16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2"/>
          <a:stretch>
            <a:fillRect/>
          </a:stretch>
        </p:blipFill>
        <p:spPr>
          <a:xfrm>
            <a:off x="6982761" y="650389"/>
            <a:ext cx="2123917" cy="1906524"/>
          </a:xfrm>
          <a:prstGeom prst="rect">
            <a:avLst/>
          </a:prstGeom>
        </p:spPr>
      </p:pic>
      <p:sp>
        <p:nvSpPr>
          <p:cNvPr id="89089" name="文本框 91137"/>
          <p:cNvSpPr txBox="1">
            <a:spLocks noChangeArrowheads="1"/>
          </p:cNvSpPr>
          <p:nvPr/>
        </p:nvSpPr>
        <p:spPr bwMode="auto">
          <a:xfrm>
            <a:off x="630661" y="906371"/>
            <a:ext cx="727116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图，已知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CA=CB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, 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AD=BD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, 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分别是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CA，CB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的中点，求证：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DM=DN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en-US" sz="24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</a:endParaRPr>
          </a:p>
        </p:txBody>
      </p:sp>
      <p:sp>
        <p:nvSpPr>
          <p:cNvPr id="91153" name="文本框 91152"/>
          <p:cNvSpPr txBox="1">
            <a:spLocks noChangeArrowheads="1"/>
          </p:cNvSpPr>
          <p:nvPr/>
        </p:nvSpPr>
        <p:spPr bwMode="auto">
          <a:xfrm>
            <a:off x="1191557" y="2170113"/>
            <a:ext cx="274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在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与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△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CBD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中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91154" name="文本框 91153"/>
          <p:cNvSpPr txBox="1">
            <a:spLocks noChangeArrowheads="1"/>
          </p:cNvSpPr>
          <p:nvPr/>
        </p:nvSpPr>
        <p:spPr bwMode="auto">
          <a:xfrm>
            <a:off x="304144" y="1803894"/>
            <a:ext cx="742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证明</a:t>
            </a:r>
            <a:r>
              <a:rPr lang="en-US" altLang="zh-CN" sz="20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:</a:t>
            </a:r>
            <a:endParaRPr lang="en-US" altLang="zh-CN" sz="2000" b="1" dirty="0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4" name="组合 91154"/>
          <p:cNvGrpSpPr/>
          <p:nvPr/>
        </p:nvGrpSpPr>
        <p:grpSpPr bwMode="auto">
          <a:xfrm>
            <a:off x="1028044" y="2622550"/>
            <a:ext cx="3198813" cy="1138990"/>
            <a:chOff x="0" y="-45"/>
            <a:chExt cx="1338" cy="957"/>
          </a:xfrm>
        </p:grpSpPr>
        <p:sp>
          <p:nvSpPr>
            <p:cNvPr id="89094" name="文本框 91155"/>
            <p:cNvSpPr txBox="1">
              <a:spLocks noChangeArrowheads="1"/>
            </p:cNvSpPr>
            <p:nvPr/>
          </p:nvSpPr>
          <p:spPr bwMode="auto">
            <a:xfrm>
              <a:off x="74" y="-45"/>
              <a:ext cx="1264" cy="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000" b="1" i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CA=CB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，</a:t>
              </a:r>
              <a:r>
                <a:rPr lang="en-US" altLang="zh-CN" sz="2000" b="1" i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 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 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(</a:t>
              </a:r>
              <a:r>
                <a: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已知）</a:t>
              </a:r>
              <a:endPara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AD=BD</a:t>
              </a:r>
              <a:r>
                <a:rPr lang="en-US" altLang="zh-CN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 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，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 </a:t>
              </a:r>
              <a:r>
                <a: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（已知）</a:t>
              </a:r>
              <a:endPara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CD=CD 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，（</a:t>
              </a:r>
              <a:r>
                <a:rPr lang="zh-CN" altLang="en-US" sz="20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公共边）</a:t>
              </a:r>
              <a:endPara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endParaRPr>
            </a:p>
          </p:txBody>
        </p:sp>
        <p:sp>
          <p:nvSpPr>
            <p:cNvPr id="89095" name="左大括号 91156"/>
            <p:cNvSpPr/>
            <p:nvPr/>
          </p:nvSpPr>
          <p:spPr bwMode="auto">
            <a:xfrm>
              <a:off x="0" y="3"/>
              <a:ext cx="91" cy="816"/>
            </a:xfrm>
            <a:prstGeom prst="leftBrace">
              <a:avLst>
                <a:gd name="adj1" fmla="val 74103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91158" name="矩形 91157"/>
          <p:cNvSpPr>
            <a:spLocks noChangeArrowheads="1"/>
          </p:cNvSpPr>
          <p:nvPr/>
        </p:nvSpPr>
        <p:spPr bwMode="auto">
          <a:xfrm>
            <a:off x="1047094" y="3717925"/>
            <a:ext cx="32191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∴△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ACD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BCD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SSS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）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cxnSp>
        <p:nvCxnSpPr>
          <p:cNvPr id="2" name="直接连接符 1"/>
          <p:cNvCxnSpPr>
            <a:cxnSpLocks noChangeShapeType="1"/>
          </p:cNvCxnSpPr>
          <p:nvPr/>
        </p:nvCxnSpPr>
        <p:spPr bwMode="auto">
          <a:xfrm>
            <a:off x="8132809" y="874517"/>
            <a:ext cx="28575" cy="117316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1557" y="1797710"/>
            <a:ext cx="2743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连接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CD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，如图所示；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29632" y="4086225"/>
            <a:ext cx="14558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宋体" panose="02010600030101010101" pitchFamily="2" charset="-122"/>
              </a:rPr>
              <a:t>A=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endParaRPr lang="zh-CN" altLang="en-US" sz="20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28044" y="4316413"/>
            <a:ext cx="43084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又</a:t>
            </a:r>
            <a:r>
              <a:rPr lang="en-US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∵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M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N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分别是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CA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CB</a:t>
            </a:r>
            <a:r>
              <a:rPr lang="zh-CN" altLang="en-US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的中点，</a:t>
            </a:r>
            <a:endParaRPr lang="zh-CN" altLang="en-US" sz="20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01057" y="4721651"/>
            <a:ext cx="14093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 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sym typeface="宋体" panose="02010600030101010101" pitchFamily="2" charset="-122"/>
              </a:rPr>
              <a:t>AM=BN</a:t>
            </a:r>
            <a:endParaRPr lang="zh-CN" altLang="en-US" sz="20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grpSp>
        <p:nvGrpSpPr>
          <p:cNvPr id="89108" name="组合 2"/>
          <p:cNvGrpSpPr/>
          <p:nvPr/>
        </p:nvGrpSpPr>
        <p:grpSpPr bwMode="auto">
          <a:xfrm>
            <a:off x="3297247" y="458433"/>
            <a:ext cx="2478722" cy="522923"/>
            <a:chOff x="5060" y="905"/>
            <a:chExt cx="3905" cy="823"/>
          </a:xfrm>
        </p:grpSpPr>
        <p:grpSp>
          <p:nvGrpSpPr>
            <p:cNvPr id="89109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9115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  <a:latin typeface="Times New Roman" panose="02020603050405020304"/>
                </a:rPr>
                <a:t>拓广探索题</a:t>
              </a:r>
              <a:endParaRPr lang="en-US" altLang="zh-CN" sz="2800" b="1" dirty="0">
                <a:solidFill>
                  <a:prstClr val="white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29" name="组合 2"/>
          <p:cNvGrpSpPr/>
          <p:nvPr/>
        </p:nvGrpSpPr>
        <p:grpSpPr bwMode="auto">
          <a:xfrm>
            <a:off x="-2243" y="-26589"/>
            <a:ext cx="2006600" cy="476924"/>
            <a:chOff x="263" y="186"/>
            <a:chExt cx="3160" cy="753"/>
          </a:xfrm>
        </p:grpSpPr>
        <p:sp>
          <p:nvSpPr>
            <p:cNvPr id="30" name="文本框 20"/>
            <p:cNvSpPr txBox="1">
              <a:spLocks noChangeArrowheads="1"/>
            </p:cNvSpPr>
            <p:nvPr/>
          </p:nvSpPr>
          <p:spPr bwMode="auto">
            <a:xfrm>
              <a:off x="988" y="18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grpSp>
          <p:nvGrpSpPr>
            <p:cNvPr id="31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3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34" name="文本框 91152"/>
          <p:cNvSpPr txBox="1">
            <a:spLocks noChangeArrowheads="1"/>
          </p:cNvSpPr>
          <p:nvPr/>
        </p:nvSpPr>
        <p:spPr bwMode="auto">
          <a:xfrm>
            <a:off x="4944190" y="2488820"/>
            <a:ext cx="2743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△AMD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与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△BND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endParaRPr lang="zh-CN" altLang="en-US" sz="21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35" name="组合 91154"/>
          <p:cNvGrpSpPr/>
          <p:nvPr/>
        </p:nvGrpSpPr>
        <p:grpSpPr bwMode="auto">
          <a:xfrm>
            <a:off x="5093648" y="2970299"/>
            <a:ext cx="3197225" cy="1191418"/>
            <a:chOff x="0" y="0"/>
            <a:chExt cx="1338" cy="1001"/>
          </a:xfrm>
        </p:grpSpPr>
        <p:sp>
          <p:nvSpPr>
            <p:cNvPr id="36" name="文本框 91155"/>
            <p:cNvSpPr txBox="1">
              <a:spLocks noChangeArrowheads="1"/>
            </p:cNvSpPr>
            <p:nvPr/>
          </p:nvSpPr>
          <p:spPr bwMode="auto">
            <a:xfrm>
              <a:off x="74" y="0"/>
              <a:ext cx="1264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AM=BN</a:t>
              </a:r>
              <a:r>
                <a:rPr lang="en-US" altLang="zh-CN" sz="2100" b="1" dirty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 </a:t>
              </a:r>
              <a:r>
                <a:rPr lang="zh-CN" altLang="en-US" sz="2100" b="1" dirty="0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，</a:t>
              </a:r>
              <a:r>
                <a:rPr lang="en-US" altLang="zh-CN" sz="2100" b="1" dirty="0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(</a:t>
              </a:r>
              <a:r>
                <a:rPr lang="zh-CN" altLang="en-US" sz="2100" b="1" dirty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已证）</a:t>
              </a:r>
              <a:endPara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  <a:sym typeface="宋体" panose="02010600030101010101" pitchFamily="2" charset="-122"/>
                </a:rPr>
                <a:t>∠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A=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  <a:sym typeface="宋体" panose="02010600030101010101" pitchFamily="2" charset="-122"/>
                </a:rPr>
                <a:t>∠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B </a:t>
              </a:r>
              <a:r>
                <a:rPr lang="zh-CN" altLang="en-US" sz="2100" b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，</a:t>
              </a:r>
              <a:r>
                <a:rPr lang="zh-CN" altLang="en-US" sz="2100" b="1" dirty="0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（</a:t>
              </a:r>
              <a:r>
                <a:rPr lang="zh-CN" altLang="en-US" sz="2100" b="1" dirty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已证）</a:t>
              </a:r>
              <a:endPara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100" b="1" i="1" dirty="0" smtClean="0">
                  <a:solidFill>
                    <a:prstClr val="black"/>
                  </a:solidFill>
                  <a:latin typeface="Times New Roman" panose="02020603050405020304"/>
                  <a:ea typeface="仿宋" panose="02010609060101010101" pitchFamily="49" charset="-122"/>
                </a:rPr>
                <a:t>AD=BD</a:t>
              </a:r>
              <a:r>
                <a:rPr lang="en-US" altLang="zh-CN" sz="2100" b="1" dirty="0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 </a:t>
              </a:r>
              <a:r>
                <a:rPr lang="zh-CN" altLang="en-US" sz="2100" b="1" dirty="0" smtClean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，（</a:t>
              </a:r>
              <a:r>
                <a:rPr lang="zh-CN" altLang="en-US" sz="2100" b="1" dirty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已知）</a:t>
              </a:r>
              <a:endPara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sp>
          <p:nvSpPr>
            <p:cNvPr id="37" name="左大括号 91156"/>
            <p:cNvSpPr/>
            <p:nvPr/>
          </p:nvSpPr>
          <p:spPr bwMode="auto">
            <a:xfrm>
              <a:off x="0" y="66"/>
              <a:ext cx="91" cy="816"/>
            </a:xfrm>
            <a:prstGeom prst="leftBrace">
              <a:avLst>
                <a:gd name="adj1" fmla="val 74103"/>
                <a:gd name="adj2" fmla="val 50000"/>
              </a:avLst>
            </a:prstGeom>
            <a:noFill/>
            <a:ln w="38100">
              <a:solidFill>
                <a:srgbClr val="0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5085710" y="4159605"/>
            <a:ext cx="354937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∴△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AMD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≌△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ND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（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SAS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）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093648" y="4558068"/>
            <a:ext cx="14975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DM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DN.</a:t>
            </a:r>
            <a:endParaRPr lang="zh-CN" altLang="en-US" sz="2100" b="1" i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53" grpId="0"/>
      <p:bldP spid="91154" grpId="0"/>
      <p:bldP spid="91158" grpId="0"/>
      <p:bldP spid="3" grpId="0"/>
      <p:bldP spid="5" grpId="0"/>
      <p:bldP spid="6" grpId="0"/>
      <p:bldP spid="7" grpId="0"/>
      <p:bldP spid="34" grpId="0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42244" y="2297113"/>
            <a:ext cx="1665765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en-US" altLang="zh-CN" sz="2400" dirty="0">
                <a:solidFill>
                  <a:prstClr val="black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ea typeface="黑体" panose="02010609060101010101" pitchFamily="49" charset="-122"/>
              </a:rPr>
              <a:t>边角边</a:t>
            </a:r>
            <a:endParaRPr lang="zh-CN" altLang="en-US" sz="2400" b="1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13435" y="956896"/>
            <a:ext cx="869950" cy="4154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63886" y="794544"/>
            <a:ext cx="4693553" cy="803297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两边及夹角对应相等</a:t>
            </a:r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的两个三角形全等（简写成 </a:t>
            </a:r>
            <a:r>
              <a:rPr lang="en-US" altLang="zh-CN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SAS</a:t>
            </a:r>
            <a:r>
              <a:rPr lang="en-US" altLang="zh-CN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”)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65388" y="2278063"/>
            <a:ext cx="917997" cy="4154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44836" y="2279650"/>
            <a:ext cx="4831292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为证明线段和角相等提供了新的证法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 bwMode="auto">
          <a:xfrm>
            <a:off x="2259013" y="1208088"/>
            <a:ext cx="206375" cy="2697162"/>
          </a:xfrm>
          <a:prstGeom prst="leftBrace">
            <a:avLst>
              <a:gd name="adj1" fmla="val 7019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右箭头 26"/>
          <p:cNvSpPr/>
          <p:nvPr/>
        </p:nvSpPr>
        <p:spPr bwMode="auto">
          <a:xfrm>
            <a:off x="3590824" y="1073427"/>
            <a:ext cx="279400" cy="2174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465388" y="3652838"/>
            <a:ext cx="917997" cy="4154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963885" y="3419018"/>
            <a:ext cx="4812243" cy="1255728"/>
          </a:xfrm>
          <a:prstGeom prst="rect">
            <a:avLst/>
          </a:prstGeom>
          <a:noFill/>
          <a:ln w="25400">
            <a:solidFill>
              <a:schemeClr val="tx1">
                <a:alpha val="45882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已知两边，必须找“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夹角</a:t>
            </a:r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49" charset="-122"/>
              </a:rPr>
              <a:t>2.</a:t>
            </a:r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已知一角和这角的一夹边，必须找这角的另一夹边</a:t>
            </a:r>
            <a:r>
              <a:rPr lang="en-US" altLang="zh-CN" sz="21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右箭头 17"/>
          <p:cNvSpPr/>
          <p:nvPr/>
        </p:nvSpPr>
        <p:spPr bwMode="auto">
          <a:xfrm>
            <a:off x="3589760" y="3752637"/>
            <a:ext cx="27940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 bwMode="auto">
          <a:xfrm>
            <a:off x="3532087" y="2379116"/>
            <a:ext cx="279400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1148" name="组合 1"/>
          <p:cNvGrpSpPr/>
          <p:nvPr/>
        </p:nvGrpSpPr>
        <p:grpSpPr bwMode="auto">
          <a:xfrm>
            <a:off x="-14288" y="-24353"/>
            <a:ext cx="2006601" cy="478473"/>
            <a:chOff x="227" y="85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1150" name="文本框 17"/>
            <p:cNvSpPr txBox="1">
              <a:spLocks noChangeArrowheads="1"/>
            </p:cNvSpPr>
            <p:nvPr/>
          </p:nvSpPr>
          <p:spPr bwMode="auto">
            <a:xfrm>
              <a:off x="1010" y="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课堂小结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210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1" grpId="0" bldLvl="0" animBg="1"/>
      <p:bldP spid="27" grpId="0" bldLvl="0" animBg="1"/>
      <p:bldP spid="28" grpId="0" bldLvl="0" animBg="1"/>
      <p:bldP spid="15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716256" y="786920"/>
            <a:ext cx="6697742" cy="110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solidFill>
                  <a:prstClr val="black"/>
                </a:solidFill>
                <a:sym typeface="+mn-ea"/>
              </a:rPr>
              <a:t>了</a:t>
            </a:r>
            <a:r>
              <a:rPr lang="zh-CN" altLang="en-US" noProof="1">
                <a:solidFill>
                  <a:prstClr val="black"/>
                </a:solidFill>
                <a:sym typeface="+mn-ea"/>
              </a:rPr>
              <a:t>解“</a:t>
            </a:r>
            <a:r>
              <a:rPr lang="en-US" altLang="zh-CN" noProof="1">
                <a:solidFill>
                  <a:prstClr val="black"/>
                </a:solidFill>
                <a:sym typeface="+mn-ea"/>
              </a:rPr>
              <a:t>SSA”</a:t>
            </a:r>
            <a:r>
              <a:rPr lang="zh-CN" altLang="en-US" noProof="1">
                <a:solidFill>
                  <a:prstClr val="black"/>
                </a:solidFill>
                <a:sym typeface="+mn-ea"/>
              </a:rPr>
              <a:t>不能作为两个三角形全等的条件．</a:t>
            </a:r>
            <a:endParaRPr lang="zh-CN" altLang="zh-CN" noProof="1">
              <a:solidFill>
                <a:prstClr val="black"/>
              </a:solidFill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32840" y="3476335"/>
            <a:ext cx="6655877" cy="11693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1. 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探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索并正确理解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三角形全等的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判定定理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SAS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en-US" altLang="zh-CN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468278" y="2140228"/>
            <a:ext cx="6602413" cy="116931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会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SAS”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判定定理</a:t>
            </a:r>
            <a:r>
              <a:rPr lang="zh-CN" altLang="en-US" sz="28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证明两个三角形全等并能应用其解决实际问题．</a:t>
            </a:r>
            <a:endParaRPr lang="zh-CN" altLang="zh-CN" sz="2800" b="1" dirty="0">
              <a:solidFill>
                <a:prstClr val="black"/>
              </a:solidFill>
              <a:latin typeface="Times New Roman" panose="02020603050405020304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16545"/>
            <a:ext cx="2017712" cy="477838"/>
            <a:chOff x="1588" y="-33323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04827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422" name="文本框 18"/>
            <p:cNvSpPr txBox="1">
              <a:spLocks noChangeArrowheads="1"/>
            </p:cNvSpPr>
            <p:nvPr/>
          </p:nvSpPr>
          <p:spPr bwMode="auto">
            <a:xfrm>
              <a:off x="552450" y="-33323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41290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0467" y="762124"/>
            <a:ext cx="8075933" cy="3982933"/>
            <a:chOff x="-28500" y="225403"/>
            <a:chExt cx="8075933" cy="3982933"/>
          </a:xfrm>
        </p:grpSpPr>
        <p:grpSp>
          <p:nvGrpSpPr>
            <p:cNvPr id="13" name="组合 14"/>
            <p:cNvGrpSpPr/>
            <p:nvPr/>
          </p:nvGrpSpPr>
          <p:grpSpPr>
            <a:xfrm>
              <a:off x="-28500" y="426630"/>
              <a:ext cx="8075933" cy="3781706"/>
              <a:chOff x="241" y="-314"/>
              <a:chExt cx="14349" cy="7836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41" y="7447"/>
                <a:ext cx="13041" cy="75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737" y="1919"/>
                <a:ext cx="5085" cy="620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7301728" y="2880739"/>
              <a:ext cx="0" cy="1302035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2880739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47258" y="225403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2"/>
          <p:cNvSpPr txBox="1">
            <a:spLocks noChangeArrowheads="1"/>
          </p:cNvSpPr>
          <p:nvPr/>
        </p:nvSpPr>
        <p:spPr bwMode="auto">
          <a:xfrm>
            <a:off x="984044" y="996569"/>
            <a:ext cx="7439018" cy="147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/>
              </a:rPr>
              <a:t>1.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/>
              </a:rPr>
              <a:t>回顾三角形全等的判定方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/>
              </a:rPr>
              <a:t>法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/>
              </a:rPr>
              <a:t>1 </a:t>
            </a:r>
            <a:endParaRPr lang="en-US" altLang="zh-CN" sz="2100" b="1" dirty="0">
              <a:solidFill>
                <a:srgbClr val="000000"/>
              </a:solidFill>
              <a:latin typeface="Times New Roman" panose="02020603050405020304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/>
              </a:rPr>
              <a:t>  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</a:rPr>
              <a:t>三边对应相等的两个三角形全等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（可以简写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</a:rPr>
              <a:t>为“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边边边”或“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SSS”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）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grpSp>
        <p:nvGrpSpPr>
          <p:cNvPr id="2" name="Group 47"/>
          <p:cNvGrpSpPr/>
          <p:nvPr/>
        </p:nvGrpSpPr>
        <p:grpSpPr bwMode="auto">
          <a:xfrm>
            <a:off x="1009213" y="2468181"/>
            <a:ext cx="4625424" cy="2509441"/>
            <a:chOff x="270" y="1890"/>
            <a:chExt cx="3336" cy="2107"/>
          </a:xfrm>
        </p:grpSpPr>
        <p:sp>
          <p:nvSpPr>
            <p:cNvPr id="61443" name="Text Box 16"/>
            <p:cNvSpPr txBox="1">
              <a:spLocks noChangeArrowheads="1"/>
            </p:cNvSpPr>
            <p:nvPr/>
          </p:nvSpPr>
          <p:spPr bwMode="auto">
            <a:xfrm>
              <a:off x="665" y="2287"/>
              <a:ext cx="225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/>
                </a:rPr>
                <a:t>在</a:t>
              </a:r>
              <a:r>
                <a:rPr lang="zh-CN" altLang="en-US" sz="2100" b="1" i="1" dirty="0">
                  <a:solidFill>
                    <a:prstClr val="black"/>
                  </a:solidFill>
                  <a:latin typeface="Times New Roman" panose="02020603050405020304"/>
                </a:rPr>
                <a:t>△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/>
                </a:rPr>
                <a:t>ABC</a:t>
              </a:r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/>
                </a:rPr>
                <a:t>和</a:t>
              </a:r>
              <a:r>
                <a:rPr lang="zh-CN" altLang="en-US" sz="2100" b="1" i="1" dirty="0">
                  <a:solidFill>
                    <a:prstClr val="black"/>
                  </a:solidFill>
                  <a:latin typeface="Times New Roman" panose="02020603050405020304"/>
                </a:rPr>
                <a:t>△ 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/>
                </a:rPr>
                <a:t>DEF</a:t>
              </a:r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/>
                </a:rPr>
                <a:t>中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61444" name="Text Box 17"/>
            <p:cNvSpPr txBox="1">
              <a:spLocks noChangeArrowheads="1"/>
            </p:cNvSpPr>
            <p:nvPr/>
          </p:nvSpPr>
          <p:spPr bwMode="auto">
            <a:xfrm>
              <a:off x="665" y="3648"/>
              <a:ext cx="2941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∴ </a:t>
              </a:r>
              <a:r>
                <a:rPr lang="zh-CN" altLang="en-US" sz="21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△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ABC 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/>
                </a:rPr>
                <a:t>≌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△ </a:t>
              </a:r>
              <a:r>
                <a:rPr lang="en-US" altLang="zh-CN" sz="2100" b="1" i="1" dirty="0" smtClean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DEF</a:t>
              </a:r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.</a:t>
              </a:r>
              <a:r>
                <a:rPr lang="zh-CN" altLang="en-US" sz="2100" b="1" dirty="0" smtClean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（</a:t>
              </a:r>
              <a:r>
                <a:rPr lang="en-US" altLang="zh-CN" sz="21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SSS</a:t>
              </a:r>
              <a:r>
                <a:rPr lang="zh-CN" altLang="en-US" sz="21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）</a:t>
              </a:r>
              <a:endPara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  <p:grpSp>
          <p:nvGrpSpPr>
            <p:cNvPr id="61445" name="Group 18"/>
            <p:cNvGrpSpPr/>
            <p:nvPr/>
          </p:nvGrpSpPr>
          <p:grpSpPr bwMode="auto">
            <a:xfrm>
              <a:off x="665" y="2666"/>
              <a:ext cx="1376" cy="972"/>
              <a:chOff x="665" y="2666"/>
              <a:chExt cx="1376" cy="972"/>
            </a:xfrm>
          </p:grpSpPr>
          <p:sp>
            <p:nvSpPr>
              <p:cNvPr id="61446" name="Text Box 19"/>
              <p:cNvSpPr txBox="1">
                <a:spLocks noChangeArrowheads="1"/>
              </p:cNvSpPr>
              <p:nvPr/>
            </p:nvSpPr>
            <p:spPr bwMode="auto">
              <a:xfrm>
                <a:off x="907" y="2666"/>
                <a:ext cx="1134" cy="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hangingPunct="0">
                  <a:lnSpc>
                    <a:spcPct val="110000"/>
                  </a:lnSpc>
                </a:pPr>
                <a:r>
                  <a:rPr lang="en-US" altLang="zh-CN" sz="2100" b="1" i="1" dirty="0" smtClean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AB=DE</a:t>
                </a:r>
                <a:r>
                  <a:rPr lang="zh-CN" altLang="en-US" sz="2100" b="1" i="1" dirty="0" smtClean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，</a:t>
                </a:r>
                <a:endParaRPr lang="en-US" altLang="zh-CN" sz="2100" b="1" i="1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  <a:p>
                <a:pPr eaLnBrk="0" hangingPunct="0">
                  <a:lnSpc>
                    <a:spcPct val="110000"/>
                  </a:lnSpc>
                </a:pPr>
                <a:r>
                  <a:rPr lang="en-US" altLang="zh-CN" sz="2100" b="1" i="1" dirty="0" smtClean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BC=EF</a:t>
                </a:r>
                <a:r>
                  <a:rPr lang="zh-CN" altLang="en-US" sz="2100" b="1" i="1" dirty="0" smtClean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，</a:t>
                </a:r>
                <a:endParaRPr lang="en-US" altLang="zh-CN" sz="2100" b="1" i="1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  <a:p>
                <a:pPr eaLnBrk="0" hangingPunct="0">
                  <a:lnSpc>
                    <a:spcPct val="110000"/>
                  </a:lnSpc>
                </a:pPr>
                <a:r>
                  <a:rPr lang="en-US" altLang="zh-CN" sz="2100" b="1" i="1" dirty="0" smtClean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CA=FD</a:t>
                </a:r>
                <a:r>
                  <a:rPr lang="zh-CN" altLang="en-US" sz="2100" b="1" i="1" dirty="0" smtClean="0">
                    <a:solidFill>
                      <a:srgbClr val="FF0000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，</a:t>
                </a:r>
                <a:endParaRPr lang="en-US" altLang="zh-CN" sz="2100" b="1" i="1" dirty="0">
                  <a:solidFill>
                    <a:srgbClr val="FF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61447" name="AutoShape 20"/>
              <p:cNvSpPr/>
              <p:nvPr/>
            </p:nvSpPr>
            <p:spPr bwMode="auto">
              <a:xfrm>
                <a:off x="665" y="2757"/>
                <a:ext cx="240" cy="771"/>
              </a:xfrm>
              <a:prstGeom prst="leftBrace">
                <a:avLst>
                  <a:gd name="adj1" fmla="val 38847"/>
                  <a:gd name="adj2" fmla="val 50065"/>
                </a:avLst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100" b="1">
                  <a:solidFill>
                    <a:srgbClr val="000000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1448" name="Text Box 21" descr="底色1"/>
            <p:cNvSpPr txBox="1">
              <a:spLocks noChangeArrowheads="1"/>
            </p:cNvSpPr>
            <p:nvPr/>
          </p:nvSpPr>
          <p:spPr bwMode="auto">
            <a:xfrm>
              <a:off x="270" y="1890"/>
              <a:ext cx="273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000000"/>
                  </a:solidFill>
                  <a:latin typeface="Times New Roman" panose="02020603050405020304"/>
                </a:rPr>
                <a:t>2.</a:t>
              </a:r>
              <a:r>
                <a:rPr lang="zh-CN" altLang="en-US" sz="2100" b="1" dirty="0">
                  <a:solidFill>
                    <a:srgbClr val="000000"/>
                  </a:solidFill>
                  <a:latin typeface="Times New Roman" panose="02020603050405020304"/>
                </a:rPr>
                <a:t>符号语言表达：</a:t>
              </a:r>
              <a:endParaRPr lang="zh-CN" altLang="en-US" sz="2100" b="1" dirty="0">
                <a:solidFill>
                  <a:srgbClr val="000000"/>
                </a:solidFill>
                <a:latin typeface="Times New Roman" panose="02020603050405020304"/>
              </a:endParaRPr>
            </a:p>
          </p:txBody>
        </p:sp>
      </p:grpSp>
      <p:grpSp>
        <p:nvGrpSpPr>
          <p:cNvPr id="4" name="Group 46"/>
          <p:cNvGrpSpPr/>
          <p:nvPr/>
        </p:nvGrpSpPr>
        <p:grpSpPr bwMode="auto">
          <a:xfrm>
            <a:off x="5634637" y="2288789"/>
            <a:ext cx="2873375" cy="2741613"/>
            <a:chOff x="3104" y="1074"/>
            <a:chExt cx="2414" cy="2303"/>
          </a:xfrm>
        </p:grpSpPr>
        <p:grpSp>
          <p:nvGrpSpPr>
            <p:cNvPr id="61450" name="Group 32"/>
            <p:cNvGrpSpPr/>
            <p:nvPr/>
          </p:nvGrpSpPr>
          <p:grpSpPr bwMode="auto">
            <a:xfrm>
              <a:off x="3104" y="1074"/>
              <a:ext cx="2112" cy="1275"/>
              <a:chOff x="528" y="1344"/>
              <a:chExt cx="2112" cy="1275"/>
            </a:xfrm>
          </p:grpSpPr>
          <p:sp>
            <p:nvSpPr>
              <p:cNvPr id="61451" name="Line 33"/>
              <p:cNvSpPr>
                <a:spLocks noChangeShapeType="1"/>
              </p:cNvSpPr>
              <p:nvPr/>
            </p:nvSpPr>
            <p:spPr bwMode="auto">
              <a:xfrm flipH="1">
                <a:off x="864" y="1584"/>
                <a:ext cx="432" cy="7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52" name="Line 34"/>
              <p:cNvSpPr>
                <a:spLocks noChangeShapeType="1"/>
              </p:cNvSpPr>
              <p:nvPr/>
            </p:nvSpPr>
            <p:spPr bwMode="auto">
              <a:xfrm>
                <a:off x="864" y="2352"/>
                <a:ext cx="14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53" name="Line 35"/>
              <p:cNvSpPr>
                <a:spLocks noChangeShapeType="1"/>
              </p:cNvSpPr>
              <p:nvPr/>
            </p:nvSpPr>
            <p:spPr bwMode="auto">
              <a:xfrm>
                <a:off x="1296" y="1584"/>
                <a:ext cx="1056" cy="7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54" name="Text Box 36"/>
              <p:cNvSpPr txBox="1">
                <a:spLocks noChangeArrowheads="1"/>
              </p:cNvSpPr>
              <p:nvPr/>
            </p:nvSpPr>
            <p:spPr bwMode="auto">
              <a:xfrm>
                <a:off x="1056" y="1344"/>
                <a:ext cx="38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Times New Roman" panose="02020603050405020304"/>
                  </a:rPr>
                  <a:t>A</a:t>
                </a:r>
                <a:endParaRPr lang="en-US" altLang="zh-CN" b="1" i="1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55" name="Text Box 37"/>
              <p:cNvSpPr txBox="1">
                <a:spLocks noChangeArrowheads="1"/>
              </p:cNvSpPr>
              <p:nvPr/>
            </p:nvSpPr>
            <p:spPr bwMode="auto">
              <a:xfrm>
                <a:off x="528" y="2304"/>
                <a:ext cx="57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/>
                  </a:rPr>
                  <a:t>B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56" name="Text Box 38"/>
              <p:cNvSpPr txBox="1">
                <a:spLocks noChangeArrowheads="1"/>
              </p:cNvSpPr>
              <p:nvPr/>
            </p:nvSpPr>
            <p:spPr bwMode="auto">
              <a:xfrm>
                <a:off x="2160" y="2304"/>
                <a:ext cx="480" cy="3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/>
                  </a:rPr>
                  <a:t>C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  <p:grpSp>
          <p:nvGrpSpPr>
            <p:cNvPr id="61457" name="Group 39"/>
            <p:cNvGrpSpPr/>
            <p:nvPr/>
          </p:nvGrpSpPr>
          <p:grpSpPr bwMode="auto">
            <a:xfrm>
              <a:off x="3406" y="2108"/>
              <a:ext cx="2112" cy="1269"/>
              <a:chOff x="2976" y="1344"/>
              <a:chExt cx="2112" cy="1269"/>
            </a:xfrm>
          </p:grpSpPr>
          <p:sp>
            <p:nvSpPr>
              <p:cNvPr id="61458" name="Line 40"/>
              <p:cNvSpPr>
                <a:spLocks noChangeShapeType="1"/>
              </p:cNvSpPr>
              <p:nvPr/>
            </p:nvSpPr>
            <p:spPr bwMode="auto">
              <a:xfrm flipH="1">
                <a:off x="3312" y="1584"/>
                <a:ext cx="432" cy="7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59" name="Line 41"/>
              <p:cNvSpPr>
                <a:spLocks noChangeShapeType="1"/>
              </p:cNvSpPr>
              <p:nvPr/>
            </p:nvSpPr>
            <p:spPr bwMode="auto">
              <a:xfrm>
                <a:off x="3312" y="2352"/>
                <a:ext cx="148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60" name="Line 42"/>
              <p:cNvSpPr>
                <a:spLocks noChangeShapeType="1"/>
              </p:cNvSpPr>
              <p:nvPr/>
            </p:nvSpPr>
            <p:spPr bwMode="auto">
              <a:xfrm>
                <a:off x="3744" y="1584"/>
                <a:ext cx="1056" cy="76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61" name="Text Box 43"/>
              <p:cNvSpPr txBox="1">
                <a:spLocks noChangeArrowheads="1"/>
              </p:cNvSpPr>
              <p:nvPr/>
            </p:nvSpPr>
            <p:spPr bwMode="auto">
              <a:xfrm>
                <a:off x="3504" y="1344"/>
                <a:ext cx="38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Times New Roman" panose="02020603050405020304"/>
                  </a:rPr>
                  <a:t>D</a:t>
                </a:r>
                <a:endParaRPr lang="en-US" altLang="zh-CN" b="1" i="1" dirty="0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62" name="Text Box 44"/>
              <p:cNvSpPr txBox="1">
                <a:spLocks noChangeArrowheads="1"/>
              </p:cNvSpPr>
              <p:nvPr/>
            </p:nvSpPr>
            <p:spPr bwMode="auto">
              <a:xfrm>
                <a:off x="2976" y="2304"/>
                <a:ext cx="57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/>
                  </a:rPr>
                  <a:t>E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  <p:sp>
            <p:nvSpPr>
              <p:cNvPr id="61463" name="Text Box 45"/>
              <p:cNvSpPr txBox="1">
                <a:spLocks noChangeArrowheads="1"/>
              </p:cNvSpPr>
              <p:nvPr/>
            </p:nvSpPr>
            <p:spPr bwMode="auto">
              <a:xfrm>
                <a:off x="4608" y="2304"/>
                <a:ext cx="480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/>
                  </a:rPr>
                  <a:t>F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/>
                </a:endParaRPr>
              </a:p>
            </p:txBody>
          </p:sp>
        </p:grpSp>
      </p:grpSp>
      <p:grpSp>
        <p:nvGrpSpPr>
          <p:cNvPr id="61465" name="组合 2"/>
          <p:cNvGrpSpPr/>
          <p:nvPr/>
        </p:nvGrpSpPr>
        <p:grpSpPr bwMode="auto">
          <a:xfrm>
            <a:off x="5913" y="-27927"/>
            <a:ext cx="2006600" cy="478473"/>
            <a:chOff x="123" y="79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467" name="文本框 18"/>
            <p:cNvSpPr txBox="1">
              <a:spLocks noChangeArrowheads="1"/>
            </p:cNvSpPr>
            <p:nvPr/>
          </p:nvSpPr>
          <p:spPr bwMode="auto">
            <a:xfrm>
              <a:off x="870" y="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65587" y="596016"/>
            <a:ext cx="7257256" cy="460375"/>
            <a:chOff x="1009213" y="655838"/>
            <a:chExt cx="7257256" cy="460375"/>
          </a:xfrm>
        </p:grpSpPr>
        <p:grpSp>
          <p:nvGrpSpPr>
            <p:cNvPr id="61469" name="组合 4"/>
            <p:cNvGrpSpPr/>
            <p:nvPr/>
          </p:nvGrpSpPr>
          <p:grpSpPr bwMode="auto">
            <a:xfrm>
              <a:off x="1009213" y="685364"/>
              <a:ext cx="1685925" cy="409790"/>
              <a:chOff x="3485" y="1168"/>
              <a:chExt cx="2654" cy="64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1471" name="矩形 1"/>
              <p:cNvSpPr>
                <a:spLocks noChangeArrowheads="1"/>
              </p:cNvSpPr>
              <p:nvPr/>
            </p:nvSpPr>
            <p:spPr bwMode="auto">
              <a:xfrm>
                <a:off x="3755" y="1203"/>
                <a:ext cx="2115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Times New Roman" panose="02020603050405020304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1472" name="文本框 4"/>
            <p:cNvSpPr txBox="1">
              <a:spLocks noChangeArrowheads="1"/>
            </p:cNvSpPr>
            <p:nvPr/>
          </p:nvSpPr>
          <p:spPr bwMode="auto">
            <a:xfrm>
              <a:off x="2676882" y="655838"/>
              <a:ext cx="5589587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三角形全等的判定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——“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边角边</a:t>
              </a:r>
              <a:r>
                <a:rPr lang="en-US" altLang="zh-CN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”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49" charset="-122"/>
                </a:rPr>
                <a:t>定理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8"/>
          <p:cNvSpPr>
            <a:spLocks noChangeArrowheads="1"/>
          </p:cNvSpPr>
          <p:nvPr/>
        </p:nvSpPr>
        <p:spPr bwMode="auto">
          <a:xfrm>
            <a:off x="1579563" y="1231900"/>
            <a:ext cx="717015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</a:rPr>
              <a:t>当两个三角形满足六个条件中的</a:t>
            </a:r>
            <a:r>
              <a:rPr lang="en-US" altLang="zh-CN" sz="2400" b="1" dirty="0">
                <a:latin typeface="+mn-lt"/>
              </a:rPr>
              <a:t>3</a:t>
            </a:r>
            <a:r>
              <a:rPr lang="zh-CN" altLang="en-US" sz="2400" b="1" dirty="0">
                <a:latin typeface="+mn-lt"/>
              </a:rPr>
              <a:t>个时，有四种情况</a:t>
            </a:r>
            <a:r>
              <a:rPr lang="en-US" altLang="zh-CN" sz="2400" b="1" dirty="0">
                <a:latin typeface="+mn-lt"/>
              </a:rPr>
              <a:t>:</a:t>
            </a:r>
            <a:endParaRPr lang="en-US" altLang="zh-CN" sz="2400" b="1" dirty="0">
              <a:latin typeface="+mn-lt"/>
            </a:endParaRPr>
          </a:p>
        </p:txBody>
      </p:sp>
      <p:graphicFrame>
        <p:nvGraphicFramePr>
          <p:cNvPr id="41080" name="Group 120"/>
          <p:cNvGraphicFramePr>
            <a:graphicFrameLocks noGrp="1"/>
          </p:cNvGraphicFramePr>
          <p:nvPr/>
        </p:nvGraphicFramePr>
        <p:xfrm>
          <a:off x="2637703" y="1950339"/>
          <a:ext cx="4572000" cy="2816287"/>
        </p:xfrm>
        <a:graphic>
          <a:graphicData uri="http://schemas.openxmlformats.org/drawingml/2006/table">
            <a:tbl>
              <a:tblPr/>
              <a:tblGrid>
                <a:gridCol w="2286000"/>
                <a:gridCol w="2286000"/>
              </a:tblGrid>
              <a:tr h="5730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三角</a:t>
                      </a:r>
                      <a:endParaRPr kumimoji="0" lang="zh-CN" altLang="en-US" sz="2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7500" marR="67500" marT="35096" marB="3509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×</a:t>
                      </a:r>
                      <a:endParaRPr kumimoji="0" lang="zh-CN" altLang="en-US" sz="3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</a:txBody>
                  <a:tcPr marL="67500" marR="67500" marT="35096" marB="3509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三边</a:t>
                      </a:r>
                      <a:endParaRPr kumimoji="0" lang="zh-CN" altLang="en-US" sz="2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7500" marR="67500" marT="35096" marB="3509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3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√</a:t>
                      </a:r>
                      <a:endParaRPr kumimoji="0" lang="zh-CN" altLang="en-US" sz="3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</a:txBody>
                  <a:tcPr marL="67500" marR="67500" marT="35096" marB="3509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53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两边一角</a:t>
                      </a:r>
                      <a:endParaRPr kumimoji="0" lang="zh-CN" altLang="en-US" sz="2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7500" marR="67500" marT="35096" marB="3509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宋体" panose="02010600030101010101" pitchFamily="2" charset="-122"/>
                        </a:rPr>
                        <a:t> ？</a:t>
                      </a:r>
                      <a:endParaRPr kumimoji="0" lang="zh-CN" altLang="en-US" sz="3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</a:txBody>
                  <a:tcPr marL="67500" marR="67500" marT="35096" marB="3509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8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7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两角一边</a:t>
                      </a:r>
                      <a:endParaRPr kumimoji="0" lang="zh-CN" altLang="en-US" sz="2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7500" marR="67500" marT="35096" marB="35096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3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宋体" panose="02010600030101010101" pitchFamily="2" charset="-122"/>
                      </a:endParaRPr>
                    </a:p>
                  </a:txBody>
                  <a:tcPr marL="67500" marR="67500" marT="35096" marB="35096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507" name="矩形 134145"/>
          <p:cNvSpPr>
            <a:spLocks noChangeArrowheads="1"/>
          </p:cNvSpPr>
          <p:nvPr/>
        </p:nvSpPr>
        <p:spPr bwMode="auto">
          <a:xfrm>
            <a:off x="1492103" y="645838"/>
            <a:ext cx="56484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除了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SSS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外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还有其他情况吗？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3509" name="组合 2"/>
          <p:cNvGrpSpPr/>
          <p:nvPr/>
        </p:nvGrpSpPr>
        <p:grpSpPr bwMode="auto">
          <a:xfrm>
            <a:off x="20637" y="-36903"/>
            <a:ext cx="2006601" cy="477838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5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标注 1"/>
          <p:cNvSpPr/>
          <p:nvPr/>
        </p:nvSpPr>
        <p:spPr>
          <a:xfrm>
            <a:off x="682308" y="2406432"/>
            <a:ext cx="1279525" cy="714375"/>
          </a:xfrm>
          <a:prstGeom prst="wedgeRectCallout">
            <a:avLst>
              <a:gd name="adj1" fmla="val 99805"/>
              <a:gd name="adj2" fmla="val 141681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能判定全等吗？</a:t>
            </a:r>
            <a:endParaRPr lang="zh-CN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1"/>
          <p:cNvSpPr>
            <a:spLocks noChangeArrowheads="1"/>
          </p:cNvSpPr>
          <p:nvPr/>
        </p:nvSpPr>
        <p:spPr bwMode="auto">
          <a:xfrm>
            <a:off x="989973" y="518616"/>
            <a:ext cx="751965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已知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一个三角形的两条边和一个角，那么这两条边与这一个角的位置上有几种可能性呢？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53604"/>
          <p:cNvGrpSpPr/>
          <p:nvPr/>
        </p:nvGrpSpPr>
        <p:grpSpPr bwMode="auto">
          <a:xfrm>
            <a:off x="2195512" y="1602581"/>
            <a:ext cx="2438400" cy="1854200"/>
            <a:chOff x="3600" y="1632"/>
            <a:chExt cx="2048" cy="1557"/>
          </a:xfrm>
        </p:grpSpPr>
        <p:sp>
          <p:nvSpPr>
            <p:cNvPr id="65539" name="等腰三角形 153605"/>
            <p:cNvSpPr>
              <a:spLocks noChangeArrowheads="1"/>
            </p:cNvSpPr>
            <p:nvPr/>
          </p:nvSpPr>
          <p:spPr bwMode="auto">
            <a:xfrm>
              <a:off x="3888" y="1968"/>
              <a:ext cx="1440" cy="960"/>
            </a:xfrm>
            <a:prstGeom prst="triangle">
              <a:avLst>
                <a:gd name="adj" fmla="val 74264"/>
              </a:avLst>
            </a:prstGeom>
            <a:solidFill>
              <a:schemeClr val="accent1"/>
            </a:solidFill>
            <a:ln w="4445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65540" name="文本框 153606"/>
            <p:cNvSpPr txBox="1">
              <a:spLocks noChangeArrowheads="1"/>
            </p:cNvSpPr>
            <p:nvPr/>
          </p:nvSpPr>
          <p:spPr bwMode="auto">
            <a:xfrm>
              <a:off x="4848" y="1632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5541" name="文本框 153607"/>
            <p:cNvSpPr txBox="1">
              <a:spLocks noChangeArrowheads="1"/>
            </p:cNvSpPr>
            <p:nvPr/>
          </p:nvSpPr>
          <p:spPr bwMode="auto">
            <a:xfrm>
              <a:off x="3600" y="2880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5542" name="文本框 153608"/>
            <p:cNvSpPr txBox="1">
              <a:spLocks noChangeArrowheads="1"/>
            </p:cNvSpPr>
            <p:nvPr/>
          </p:nvSpPr>
          <p:spPr bwMode="auto">
            <a:xfrm>
              <a:off x="5366" y="2858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53610" name="等腰三角形 153609"/>
          <p:cNvSpPr>
            <a:spLocks noChangeArrowheads="1"/>
          </p:cNvSpPr>
          <p:nvPr/>
        </p:nvSpPr>
        <p:spPr bwMode="auto">
          <a:xfrm>
            <a:off x="3367087" y="1998344"/>
            <a:ext cx="628650" cy="400050"/>
          </a:xfrm>
          <a:prstGeom prst="triangle">
            <a:avLst>
              <a:gd name="adj" fmla="val 7367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  <a:latin typeface="Verdana" panose="020B0604030504040204" pitchFamily="34" charset="0"/>
            </a:endParaRPr>
          </a:p>
        </p:txBody>
      </p:sp>
      <p:sp>
        <p:nvSpPr>
          <p:cNvPr id="153611" name="直接连接符 153610"/>
          <p:cNvSpPr>
            <a:spLocks noChangeShapeType="1"/>
          </p:cNvSpPr>
          <p:nvPr/>
        </p:nvSpPr>
        <p:spPr bwMode="auto">
          <a:xfrm>
            <a:off x="3806824" y="1955006"/>
            <a:ext cx="457200" cy="1143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153612" name="直接连接符 153611"/>
          <p:cNvSpPr>
            <a:spLocks noChangeShapeType="1"/>
          </p:cNvSpPr>
          <p:nvPr/>
        </p:nvSpPr>
        <p:spPr bwMode="auto">
          <a:xfrm flipV="1">
            <a:off x="2538412" y="1998662"/>
            <a:ext cx="1257300" cy="1143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153613" name="直角三角形 153612"/>
          <p:cNvSpPr>
            <a:spLocks noChangeArrowheads="1"/>
          </p:cNvSpPr>
          <p:nvPr/>
        </p:nvSpPr>
        <p:spPr bwMode="auto">
          <a:xfrm>
            <a:off x="4036218" y="2606671"/>
            <a:ext cx="228600" cy="514350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  <a:latin typeface="Verdana" panose="020B0604030504040204" pitchFamily="34" charset="0"/>
            </a:endParaRPr>
          </a:p>
        </p:txBody>
      </p:sp>
      <p:sp>
        <p:nvSpPr>
          <p:cNvPr id="153614" name="直角三角形 153613"/>
          <p:cNvSpPr>
            <a:spLocks noChangeArrowheads="1"/>
          </p:cNvSpPr>
          <p:nvPr/>
        </p:nvSpPr>
        <p:spPr bwMode="auto">
          <a:xfrm rot="16176593">
            <a:off x="2593938" y="2663821"/>
            <a:ext cx="457200" cy="514350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  <a:latin typeface="Verdana" panose="020B0604030504040204" pitchFamily="34" charset="0"/>
            </a:endParaRPr>
          </a:p>
        </p:txBody>
      </p:sp>
      <p:grpSp>
        <p:nvGrpSpPr>
          <p:cNvPr id="4" name="组合 153614"/>
          <p:cNvGrpSpPr/>
          <p:nvPr/>
        </p:nvGrpSpPr>
        <p:grpSpPr bwMode="auto">
          <a:xfrm>
            <a:off x="4643437" y="1600041"/>
            <a:ext cx="2438400" cy="1854200"/>
            <a:chOff x="2976" y="1296"/>
            <a:chExt cx="2048" cy="1557"/>
          </a:xfrm>
        </p:grpSpPr>
        <p:grpSp>
          <p:nvGrpSpPr>
            <p:cNvPr id="65549" name="组合 153615"/>
            <p:cNvGrpSpPr/>
            <p:nvPr/>
          </p:nvGrpSpPr>
          <p:grpSpPr bwMode="auto">
            <a:xfrm>
              <a:off x="2976" y="1296"/>
              <a:ext cx="2048" cy="1557"/>
              <a:chOff x="3600" y="1632"/>
              <a:chExt cx="2048" cy="1557"/>
            </a:xfrm>
          </p:grpSpPr>
          <p:sp>
            <p:nvSpPr>
              <p:cNvPr id="65550" name="等腰三角形 153616"/>
              <p:cNvSpPr>
                <a:spLocks noChangeArrowheads="1"/>
              </p:cNvSpPr>
              <p:nvPr/>
            </p:nvSpPr>
            <p:spPr bwMode="auto">
              <a:xfrm>
                <a:off x="3888" y="1968"/>
                <a:ext cx="1440" cy="960"/>
              </a:xfrm>
              <a:prstGeom prst="triangle">
                <a:avLst>
                  <a:gd name="adj" fmla="val 74264"/>
                </a:avLst>
              </a:prstGeom>
              <a:solidFill>
                <a:schemeClr val="accent1"/>
              </a:solidFill>
              <a:ln w="44450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 sz="100">
                  <a:solidFill>
                    <a:prstClr val="black"/>
                  </a:solidFill>
                  <a:latin typeface="Verdana" panose="020B0604030504040204" pitchFamily="34" charset="0"/>
                </a:endParaRPr>
              </a:p>
            </p:txBody>
          </p:sp>
          <p:sp>
            <p:nvSpPr>
              <p:cNvPr id="65551" name="文本框 153617"/>
              <p:cNvSpPr txBox="1">
                <a:spLocks noChangeArrowheads="1"/>
              </p:cNvSpPr>
              <p:nvPr/>
            </p:nvSpPr>
            <p:spPr bwMode="auto">
              <a:xfrm>
                <a:off x="4848" y="1632"/>
                <a:ext cx="28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52" name="文本框 153618"/>
              <p:cNvSpPr txBox="1">
                <a:spLocks noChangeArrowheads="1"/>
              </p:cNvSpPr>
              <p:nvPr/>
            </p:nvSpPr>
            <p:spPr bwMode="auto">
              <a:xfrm>
                <a:off x="3600" y="2880"/>
                <a:ext cx="28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53" name="文本框 153619"/>
              <p:cNvSpPr txBox="1">
                <a:spLocks noChangeArrowheads="1"/>
              </p:cNvSpPr>
              <p:nvPr/>
            </p:nvSpPr>
            <p:spPr bwMode="auto">
              <a:xfrm>
                <a:off x="5366" y="2858"/>
                <a:ext cx="28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65554" name="直接连接符 153620"/>
            <p:cNvSpPr>
              <a:spLocks noChangeShapeType="1"/>
            </p:cNvSpPr>
            <p:nvPr/>
          </p:nvSpPr>
          <p:spPr bwMode="auto">
            <a:xfrm flipV="1">
              <a:off x="3264" y="1632"/>
              <a:ext cx="1056" cy="96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5555" name="直接连接符 153621"/>
            <p:cNvSpPr>
              <a:spLocks noChangeShapeType="1"/>
            </p:cNvSpPr>
            <p:nvPr/>
          </p:nvSpPr>
          <p:spPr bwMode="auto">
            <a:xfrm>
              <a:off x="4320" y="1632"/>
              <a:ext cx="384" cy="96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5556" name="直角三角形 153622"/>
            <p:cNvSpPr>
              <a:spLocks noChangeArrowheads="1"/>
            </p:cNvSpPr>
            <p:nvPr/>
          </p:nvSpPr>
          <p:spPr bwMode="auto">
            <a:xfrm rot="-5423407">
              <a:off x="3288" y="2184"/>
              <a:ext cx="384" cy="432"/>
            </a:xfrm>
            <a:prstGeom prst="rtTriangl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  <a:latin typeface="Verdana" panose="020B0604030504040204" pitchFamily="34" charset="0"/>
              </a:endParaRPr>
            </a:p>
          </p:txBody>
        </p:sp>
      </p:grpSp>
      <p:sp>
        <p:nvSpPr>
          <p:cNvPr id="153628" name="文本框 153627"/>
          <p:cNvSpPr txBox="1">
            <a:spLocks noChangeArrowheads="1"/>
          </p:cNvSpPr>
          <p:nvPr/>
        </p:nvSpPr>
        <p:spPr bwMode="auto">
          <a:xfrm>
            <a:off x="2192337" y="3361531"/>
            <a:ext cx="22336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“两边及夹角”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30" name="文本框 153629"/>
          <p:cNvSpPr txBox="1">
            <a:spLocks noChangeArrowheads="1"/>
          </p:cNvSpPr>
          <p:nvPr/>
        </p:nvSpPr>
        <p:spPr bwMode="auto">
          <a:xfrm>
            <a:off x="4911724" y="3391694"/>
            <a:ext cx="33353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33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两边和其中一边的对角”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AutoShape 15"/>
          <p:cNvSpPr>
            <a:spLocks noChangeArrowheads="1"/>
          </p:cNvSpPr>
          <p:nvPr/>
        </p:nvSpPr>
        <p:spPr bwMode="auto">
          <a:xfrm>
            <a:off x="971549" y="3903662"/>
            <a:ext cx="3940175" cy="1154113"/>
          </a:xfrm>
          <a:prstGeom prst="cloudCallout">
            <a:avLst>
              <a:gd name="adj1" fmla="val 31544"/>
              <a:gd name="adj2" fmla="val -64779"/>
            </a:avLst>
          </a:prstGeom>
          <a:noFill/>
          <a:ln w="25400">
            <a:solidFill>
              <a:srgbClr val="00B050"/>
            </a:solidFill>
            <a:round/>
          </a:ln>
        </p:spPr>
        <p:txBody>
          <a:bodyPr/>
          <a:lstStyle/>
          <a:p>
            <a:pPr algn="ctr"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它们能判定两个三角形全等吗？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"/>
          <p:cNvGrpSpPr/>
          <p:nvPr/>
        </p:nvGrpSpPr>
        <p:grpSpPr bwMode="auto">
          <a:xfrm>
            <a:off x="-2633" y="-52707"/>
            <a:ext cx="2006600" cy="477838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5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1" grpId="0" animBg="1"/>
      <p:bldP spid="153612" grpId="0" animBg="1"/>
      <p:bldP spid="153628" grpId="0"/>
      <p:bldP spid="153630" grpId="0"/>
      <p:bldP spid="2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1"/>
          <p:cNvSpPr>
            <a:spLocks noChangeArrowheads="1"/>
          </p:cNvSpPr>
          <p:nvPr/>
        </p:nvSpPr>
        <p:spPr bwMode="auto">
          <a:xfrm>
            <a:off x="897774" y="1456114"/>
            <a:ext cx="758645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尺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规作图画出一个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A′B′C′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A′B′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A′C′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A′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＝∠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（即使两边和它们的夹角对应相等）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把画好的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A′B′C′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剪下，放到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上，它们全等吗？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562" name="Group 31"/>
          <p:cNvGrpSpPr/>
          <p:nvPr/>
        </p:nvGrpSpPr>
        <p:grpSpPr bwMode="auto">
          <a:xfrm>
            <a:off x="5124086" y="3085842"/>
            <a:ext cx="2533650" cy="1555750"/>
            <a:chOff x="3581" y="2538"/>
            <a:chExt cx="2127" cy="1307"/>
          </a:xfrm>
        </p:grpSpPr>
        <p:sp>
          <p:nvSpPr>
            <p:cNvPr id="66563" name="Text Box 58"/>
            <p:cNvSpPr txBox="1">
              <a:spLocks noChangeArrowheads="1"/>
            </p:cNvSpPr>
            <p:nvPr/>
          </p:nvSpPr>
          <p:spPr bwMode="auto">
            <a:xfrm>
              <a:off x="3581" y="3491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A </a:t>
              </a:r>
              <a:endParaRPr lang="en-US" altLang="zh-CN" b="1" i="1">
                <a:solidFill>
                  <a:srgbClr val="0D0C0B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6564" name="Text Box 58"/>
            <p:cNvSpPr txBox="1">
              <a:spLocks noChangeArrowheads="1"/>
            </p:cNvSpPr>
            <p:nvPr/>
          </p:nvSpPr>
          <p:spPr bwMode="auto">
            <a:xfrm>
              <a:off x="5396" y="3536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B </a:t>
              </a:r>
              <a:endParaRPr lang="en-US" altLang="zh-CN" b="1" i="1">
                <a:solidFill>
                  <a:srgbClr val="0D0C0B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6565" name="Text Box 58"/>
            <p:cNvSpPr txBox="1">
              <a:spLocks noChangeArrowheads="1"/>
            </p:cNvSpPr>
            <p:nvPr/>
          </p:nvSpPr>
          <p:spPr bwMode="auto">
            <a:xfrm>
              <a:off x="4392" y="2538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C </a:t>
              </a:r>
              <a:endParaRPr lang="en-US" altLang="zh-CN" b="1" i="1">
                <a:solidFill>
                  <a:srgbClr val="0D0C0B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66566" name="Picture 30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4" y="2664"/>
              <a:ext cx="1862" cy="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6567" name="Rectangle 3"/>
          <p:cNvSpPr>
            <a:spLocks noChangeArrowheads="1"/>
          </p:cNvSpPr>
          <p:nvPr/>
        </p:nvSpPr>
        <p:spPr bwMode="auto">
          <a:xfrm>
            <a:off x="1824463" y="606930"/>
            <a:ext cx="6429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边及其夹角能否判定两个三角形全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569" name="组合 2"/>
          <p:cNvGrpSpPr/>
          <p:nvPr/>
        </p:nvGrpSpPr>
        <p:grpSpPr bwMode="auto">
          <a:xfrm>
            <a:off x="5570" y="-50155"/>
            <a:ext cx="2006600" cy="477838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57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44672" y="1032834"/>
            <a:ext cx="1128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做一做</a:t>
            </a:r>
            <a:endParaRPr lang="en-US" altLang="zh-CN" sz="2400" b="1" kern="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5" name="Group 31"/>
          <p:cNvGrpSpPr/>
          <p:nvPr/>
        </p:nvGrpSpPr>
        <p:grpSpPr bwMode="auto">
          <a:xfrm>
            <a:off x="1703388" y="747705"/>
            <a:ext cx="2533650" cy="1555750"/>
            <a:chOff x="3581" y="2538"/>
            <a:chExt cx="2127" cy="1307"/>
          </a:xfrm>
        </p:grpSpPr>
        <p:sp>
          <p:nvSpPr>
            <p:cNvPr id="67586" name="Text Box 58"/>
            <p:cNvSpPr txBox="1">
              <a:spLocks noChangeArrowheads="1"/>
            </p:cNvSpPr>
            <p:nvPr/>
          </p:nvSpPr>
          <p:spPr bwMode="auto">
            <a:xfrm>
              <a:off x="3581" y="3491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A </a:t>
              </a:r>
              <a:endParaRPr lang="en-US" altLang="zh-CN" b="1" i="1">
                <a:solidFill>
                  <a:srgbClr val="0D0C0B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7587" name="Text Box 58"/>
            <p:cNvSpPr txBox="1">
              <a:spLocks noChangeArrowheads="1"/>
            </p:cNvSpPr>
            <p:nvPr/>
          </p:nvSpPr>
          <p:spPr bwMode="auto">
            <a:xfrm>
              <a:off x="5396" y="3536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B </a:t>
              </a:r>
              <a:endParaRPr lang="en-US" altLang="zh-CN" b="1" i="1">
                <a:solidFill>
                  <a:srgbClr val="0D0C0B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7588" name="Text Box 58"/>
            <p:cNvSpPr txBox="1">
              <a:spLocks noChangeArrowheads="1"/>
            </p:cNvSpPr>
            <p:nvPr/>
          </p:nvSpPr>
          <p:spPr bwMode="auto">
            <a:xfrm>
              <a:off x="4392" y="2538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C </a:t>
              </a:r>
              <a:endParaRPr lang="en-US" altLang="zh-CN" b="1" i="1">
                <a:solidFill>
                  <a:srgbClr val="0D0C0B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67589" name="Picture 30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6" y="2678"/>
              <a:ext cx="1862" cy="1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67"/>
          <p:cNvGrpSpPr/>
          <p:nvPr/>
        </p:nvGrpSpPr>
        <p:grpSpPr bwMode="auto">
          <a:xfrm>
            <a:off x="4753026" y="509066"/>
            <a:ext cx="3019425" cy="1663700"/>
            <a:chOff x="3088" y="2288"/>
            <a:chExt cx="2536" cy="1398"/>
          </a:xfrm>
        </p:grpSpPr>
        <p:sp>
          <p:nvSpPr>
            <p:cNvPr id="67591" name="Line 57"/>
            <p:cNvSpPr>
              <a:spLocks noChangeShapeType="1"/>
            </p:cNvSpPr>
            <p:nvPr/>
          </p:nvSpPr>
          <p:spPr bwMode="auto">
            <a:xfrm flipV="1">
              <a:off x="3442" y="2365"/>
              <a:ext cx="1049" cy="1183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592" name="Line 70"/>
            <p:cNvSpPr>
              <a:spLocks noChangeShapeType="1"/>
            </p:cNvSpPr>
            <p:nvPr/>
          </p:nvSpPr>
          <p:spPr bwMode="auto">
            <a:xfrm flipV="1">
              <a:off x="3450" y="3545"/>
              <a:ext cx="1866" cy="3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593" name="Text Box 58"/>
            <p:cNvSpPr txBox="1">
              <a:spLocks noChangeArrowheads="1"/>
            </p:cNvSpPr>
            <p:nvPr/>
          </p:nvSpPr>
          <p:spPr bwMode="auto">
            <a:xfrm>
              <a:off x="3088" y="3377"/>
              <a:ext cx="4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′</a:t>
              </a: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  </a:t>
              </a:r>
              <a:endParaRPr lang="zh-CN" altLang="en-US" b="1" i="1">
                <a:solidFill>
                  <a:srgbClr val="0D0C0B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7594" name="Text Box 58"/>
            <p:cNvSpPr txBox="1">
              <a:spLocks noChangeArrowheads="1"/>
            </p:cNvSpPr>
            <p:nvPr/>
          </p:nvSpPr>
          <p:spPr bwMode="auto">
            <a:xfrm>
              <a:off x="5312" y="3361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D </a:t>
              </a:r>
              <a:endParaRPr lang="en-US" altLang="zh-CN" b="1" i="1">
                <a:solidFill>
                  <a:srgbClr val="0D0C0B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7595" name="Text Box 58"/>
            <p:cNvSpPr txBox="1">
              <a:spLocks noChangeArrowheads="1"/>
            </p:cNvSpPr>
            <p:nvPr/>
          </p:nvSpPr>
          <p:spPr bwMode="auto">
            <a:xfrm>
              <a:off x="4526" y="2288"/>
              <a:ext cx="31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E </a:t>
              </a:r>
              <a:endParaRPr lang="en-US" altLang="zh-CN" b="1" i="1">
                <a:solidFill>
                  <a:srgbClr val="0D0C0B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62"/>
          <p:cNvGrpSpPr/>
          <p:nvPr/>
        </p:nvGrpSpPr>
        <p:grpSpPr bwMode="auto">
          <a:xfrm>
            <a:off x="5168951" y="1031353"/>
            <a:ext cx="1944687" cy="973138"/>
            <a:chOff x="703" y="1706"/>
            <a:chExt cx="1633" cy="817"/>
          </a:xfrm>
        </p:grpSpPr>
        <p:sp>
          <p:nvSpPr>
            <p:cNvPr id="67597" name="Line 56"/>
            <p:cNvSpPr>
              <a:spLocks noChangeShapeType="1"/>
            </p:cNvSpPr>
            <p:nvPr/>
          </p:nvSpPr>
          <p:spPr bwMode="auto">
            <a:xfrm flipV="1">
              <a:off x="703" y="1706"/>
              <a:ext cx="726" cy="817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598" name="Line 58"/>
            <p:cNvSpPr>
              <a:spLocks noChangeShapeType="1"/>
            </p:cNvSpPr>
            <p:nvPr/>
          </p:nvSpPr>
          <p:spPr bwMode="auto">
            <a:xfrm>
              <a:off x="703" y="2523"/>
              <a:ext cx="1633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599" name="Line 60"/>
            <p:cNvSpPr>
              <a:spLocks noChangeShapeType="1"/>
            </p:cNvSpPr>
            <p:nvPr/>
          </p:nvSpPr>
          <p:spPr bwMode="auto">
            <a:xfrm flipH="1" flipV="1">
              <a:off x="1429" y="1706"/>
              <a:ext cx="907" cy="817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6" name="Group 77"/>
          <p:cNvGrpSpPr/>
          <p:nvPr/>
        </p:nvGrpSpPr>
        <p:grpSpPr bwMode="auto">
          <a:xfrm>
            <a:off x="6712001" y="1766366"/>
            <a:ext cx="581025" cy="596900"/>
            <a:chOff x="4752" y="3392"/>
            <a:chExt cx="488" cy="502"/>
          </a:xfrm>
        </p:grpSpPr>
        <p:sp>
          <p:nvSpPr>
            <p:cNvPr id="67601" name="Freeform 72"/>
            <p:cNvSpPr>
              <a:spLocks noChangeArrowheads="1"/>
            </p:cNvSpPr>
            <p:nvPr/>
          </p:nvSpPr>
          <p:spPr bwMode="auto">
            <a:xfrm>
              <a:off x="5054" y="3392"/>
              <a:ext cx="45" cy="408"/>
            </a:xfrm>
            <a:custGeom>
              <a:avLst/>
              <a:gdLst>
                <a:gd name="T0" fmla="*/ 0 w 91"/>
                <a:gd name="T1" fmla="*/ 0 h 227"/>
                <a:gd name="T2" fmla="*/ 91 w 91"/>
                <a:gd name="T3" fmla="*/ 91 h 227"/>
                <a:gd name="T4" fmla="*/ 0 w 91"/>
                <a:gd name="T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27">
                  <a:moveTo>
                    <a:pt x="0" y="0"/>
                  </a:moveTo>
                  <a:cubicBezTo>
                    <a:pt x="45" y="26"/>
                    <a:pt x="91" y="53"/>
                    <a:pt x="91" y="91"/>
                  </a:cubicBezTo>
                  <a:cubicBezTo>
                    <a:pt x="91" y="129"/>
                    <a:pt x="45" y="178"/>
                    <a:pt x="0" y="227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602" name="Text Box 58"/>
            <p:cNvSpPr txBox="1">
              <a:spLocks noChangeArrowheads="1"/>
            </p:cNvSpPr>
            <p:nvPr/>
          </p:nvSpPr>
          <p:spPr bwMode="auto">
            <a:xfrm>
              <a:off x="4752" y="3585"/>
              <a:ext cx="4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′</a:t>
              </a: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  </a:t>
              </a:r>
              <a:endParaRPr lang="zh-CN" altLang="en-US" b="1" i="1">
                <a:solidFill>
                  <a:srgbClr val="0D0C0B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94"/>
          <p:cNvGrpSpPr/>
          <p:nvPr/>
        </p:nvGrpSpPr>
        <p:grpSpPr bwMode="auto">
          <a:xfrm>
            <a:off x="5549951" y="858316"/>
            <a:ext cx="866775" cy="433387"/>
            <a:chOff x="3776" y="2630"/>
            <a:chExt cx="728" cy="363"/>
          </a:xfrm>
        </p:grpSpPr>
        <p:sp>
          <p:nvSpPr>
            <p:cNvPr id="67604" name="Freeform 74"/>
            <p:cNvSpPr>
              <a:spLocks noChangeArrowheads="1"/>
            </p:cNvSpPr>
            <p:nvPr/>
          </p:nvSpPr>
          <p:spPr bwMode="auto">
            <a:xfrm rot="-1803044">
              <a:off x="4144" y="2630"/>
              <a:ext cx="56" cy="363"/>
            </a:xfrm>
            <a:custGeom>
              <a:avLst/>
              <a:gdLst>
                <a:gd name="T0" fmla="*/ 0 w 91"/>
                <a:gd name="T1" fmla="*/ 0 h 227"/>
                <a:gd name="T2" fmla="*/ 91 w 91"/>
                <a:gd name="T3" fmla="*/ 91 h 227"/>
                <a:gd name="T4" fmla="*/ 0 w 91"/>
                <a:gd name="T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27">
                  <a:moveTo>
                    <a:pt x="0" y="0"/>
                  </a:moveTo>
                  <a:cubicBezTo>
                    <a:pt x="45" y="26"/>
                    <a:pt x="91" y="53"/>
                    <a:pt x="91" y="91"/>
                  </a:cubicBezTo>
                  <a:cubicBezTo>
                    <a:pt x="91" y="129"/>
                    <a:pt x="45" y="178"/>
                    <a:pt x="0" y="227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67605" name="Text Box 58"/>
            <p:cNvSpPr txBox="1">
              <a:spLocks noChangeArrowheads="1"/>
            </p:cNvSpPr>
            <p:nvPr/>
          </p:nvSpPr>
          <p:spPr bwMode="auto">
            <a:xfrm>
              <a:off x="3776" y="2649"/>
              <a:ext cx="72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C</a:t>
              </a: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′</a:t>
              </a:r>
              <a:r>
                <a: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rPr>
                <a:t>  </a:t>
              </a:r>
              <a:endParaRPr lang="zh-CN" altLang="en-US" b="1" i="1">
                <a:solidFill>
                  <a:srgbClr val="0D0C0B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40" name="Line 79"/>
          <p:cNvSpPr>
            <a:spLocks noChangeShapeType="1"/>
          </p:cNvSpPr>
          <p:nvPr/>
        </p:nvSpPr>
        <p:spPr bwMode="auto">
          <a:xfrm>
            <a:off x="6035726" y="1032941"/>
            <a:ext cx="1076325" cy="97155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17368" y="2205824"/>
            <a:ext cx="3556437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作法：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）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</a:rPr>
              <a:t>画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</a:rPr>
              <a:t>∠DA'E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=∠A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sym typeface="宋体" panose="02010600030101010101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sym typeface="宋体" panose="02010600030101010101" pitchFamily="2" charset="-122"/>
              </a:rPr>
              <a:t>）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在射线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A'D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上截取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A'B'=AB,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在射线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A'E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上截取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A'C'=AC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sym typeface="宋体" panose="02010600030101010101" pitchFamily="2" charset="-122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sym typeface="宋体" panose="02010600030101010101" pitchFamily="2" charset="-122"/>
              </a:rPr>
              <a:t>3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sym typeface="宋体" panose="02010600030101010101" pitchFamily="2" charset="-122"/>
              </a:rPr>
              <a:t>）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连接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B'C '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  <a:sym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/>
              <a:sym typeface="宋体" panose="02010600030101010101" pitchFamily="2" charset="-122"/>
            </a:endParaRPr>
          </a:p>
        </p:txBody>
      </p:sp>
      <p:sp>
        <p:nvSpPr>
          <p:cNvPr id="23561" name="WordArt 14" descr="栎木"/>
          <p:cNvSpPr>
            <a:spLocks noChangeArrowheads="1" noChangeShapeType="1" noTextEdit="1"/>
          </p:cNvSpPr>
          <p:nvPr/>
        </p:nvSpPr>
        <p:spPr bwMode="auto">
          <a:xfrm rot="5400000">
            <a:off x="4512469" y="2404269"/>
            <a:ext cx="377825" cy="271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</a14:hiddenLine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fontAlgn="auto"/>
            <a:endParaRPr lang="zh-CN" altLang="en-US" sz="3600" b="1" dirty="0">
              <a:blipFill dpi="0" rotWithShape="1">
                <a:blip r:embed="rId2">
                  <a:alphaModFix amt="85000"/>
                </a:blip>
                <a:srcRect/>
                <a:tile tx="0" ty="0" sx="100000" sy="100000" flip="none" algn="tl"/>
              </a:blip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4838588" y="2213821"/>
            <a:ext cx="3052763" cy="1237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kumimoji="1" lang="en-US" altLang="zh-CN" sz="21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kumimoji="1" lang="zh-CN" altLang="en-US" sz="2100" b="1" dirty="0" smtClean="0">
                <a:solidFill>
                  <a:srgbClr val="002060"/>
                </a:solidFill>
                <a:latin typeface="黑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en-US" altLang="en-US" sz="20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kumimoji="1"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A′ B′ C′ </a:t>
            </a:r>
            <a:r>
              <a: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 </a:t>
            </a:r>
            <a:r>
              <a:rPr kumimoji="1" lang="en-US" altLang="en-US" sz="20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kumimoji="1"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 </a:t>
            </a:r>
            <a:r>
              <a: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全等吗？如何验证？</a:t>
            </a:r>
            <a:endParaRPr kumimoji="1"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1"/>
          <p:cNvSpPr>
            <a:spLocks noChangeArrowheads="1"/>
          </p:cNvSpPr>
          <p:nvPr/>
        </p:nvSpPr>
        <p:spPr bwMode="auto">
          <a:xfrm>
            <a:off x="4884162" y="3727698"/>
            <a:ext cx="328749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②这两个三角形全等是满足哪三个条件？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4"/>
          <p:cNvCxnSpPr>
            <a:cxnSpLocks noChangeShapeType="1"/>
          </p:cNvCxnSpPr>
          <p:nvPr/>
        </p:nvCxnSpPr>
        <p:spPr bwMode="auto">
          <a:xfrm>
            <a:off x="5929363" y="1955278"/>
            <a:ext cx="161925" cy="1619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4"/>
          <p:cNvCxnSpPr>
            <a:cxnSpLocks noChangeShapeType="1"/>
          </p:cNvCxnSpPr>
          <p:nvPr/>
        </p:nvCxnSpPr>
        <p:spPr bwMode="auto">
          <a:xfrm>
            <a:off x="2787161" y="1924005"/>
            <a:ext cx="161925" cy="161925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" name="组合 31"/>
          <p:cNvGrpSpPr/>
          <p:nvPr/>
        </p:nvGrpSpPr>
        <p:grpSpPr bwMode="auto">
          <a:xfrm>
            <a:off x="5607101" y="1366316"/>
            <a:ext cx="73025" cy="276225"/>
            <a:chOff x="7020791" y="4005532"/>
            <a:chExt cx="97060" cy="369411"/>
          </a:xfrm>
        </p:grpSpPr>
        <p:cxnSp>
          <p:nvCxnSpPr>
            <p:cNvPr id="67614" name="直接连接符 26"/>
            <p:cNvCxnSpPr>
              <a:cxnSpLocks noChangeShapeType="1"/>
            </p:cNvCxnSpPr>
            <p:nvPr/>
          </p:nvCxnSpPr>
          <p:spPr bwMode="auto">
            <a:xfrm>
              <a:off x="7020791" y="4005532"/>
              <a:ext cx="0" cy="36003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615" name="直接连接符 28"/>
            <p:cNvCxnSpPr>
              <a:cxnSpLocks noChangeShapeType="1"/>
            </p:cNvCxnSpPr>
            <p:nvPr/>
          </p:nvCxnSpPr>
          <p:spPr bwMode="auto">
            <a:xfrm>
              <a:off x="7117851" y="4014910"/>
              <a:ext cx="0" cy="36003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" name="组合 32"/>
          <p:cNvGrpSpPr/>
          <p:nvPr/>
        </p:nvGrpSpPr>
        <p:grpSpPr bwMode="auto">
          <a:xfrm>
            <a:off x="2428875" y="1249916"/>
            <a:ext cx="73025" cy="277812"/>
            <a:chOff x="7020791" y="4005532"/>
            <a:chExt cx="97060" cy="369411"/>
          </a:xfrm>
        </p:grpSpPr>
        <p:cxnSp>
          <p:nvCxnSpPr>
            <p:cNvPr id="67617" name="直接连接符 26"/>
            <p:cNvCxnSpPr>
              <a:cxnSpLocks noChangeShapeType="1"/>
            </p:cNvCxnSpPr>
            <p:nvPr/>
          </p:nvCxnSpPr>
          <p:spPr bwMode="auto">
            <a:xfrm>
              <a:off x="7020791" y="4005532"/>
              <a:ext cx="0" cy="36003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7618" name="直接连接符 28"/>
            <p:cNvCxnSpPr>
              <a:cxnSpLocks noChangeShapeType="1"/>
            </p:cNvCxnSpPr>
            <p:nvPr/>
          </p:nvCxnSpPr>
          <p:spPr bwMode="auto">
            <a:xfrm>
              <a:off x="7117851" y="4014910"/>
              <a:ext cx="0" cy="36003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7" name="弧形 36"/>
          <p:cNvSpPr/>
          <p:nvPr/>
        </p:nvSpPr>
        <p:spPr bwMode="auto">
          <a:xfrm rot="820111">
            <a:off x="1912318" y="1761602"/>
            <a:ext cx="325437" cy="485775"/>
          </a:xfrm>
          <a:prstGeom prst="arc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38" name="弧形 37"/>
          <p:cNvSpPr/>
          <p:nvPr/>
        </p:nvSpPr>
        <p:spPr bwMode="auto">
          <a:xfrm rot="820111">
            <a:off x="5178476" y="1718741"/>
            <a:ext cx="323850" cy="485775"/>
          </a:xfrm>
          <a:prstGeom prst="arc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grpSp>
        <p:nvGrpSpPr>
          <p:cNvPr id="42" name="组合 2"/>
          <p:cNvGrpSpPr/>
          <p:nvPr/>
        </p:nvGrpSpPr>
        <p:grpSpPr bwMode="auto">
          <a:xfrm>
            <a:off x="5913" y="-61096"/>
            <a:ext cx="2006600" cy="477838"/>
            <a:chOff x="123" y="40"/>
            <a:chExt cx="3160" cy="752"/>
          </a:xfrm>
        </p:grpSpPr>
        <p:cxnSp>
          <p:nvCxnSpPr>
            <p:cNvPr id="4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7284E-6 L -0.35643 -1.7284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3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2" grpId="0"/>
      <p:bldP spid="23561" grpId="0" animBg="1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/>
          <p:cNvSpPr>
            <a:spLocks noChangeArrowheads="1"/>
          </p:cNvSpPr>
          <p:nvPr/>
        </p:nvSpPr>
        <p:spPr bwMode="auto">
          <a:xfrm>
            <a:off x="1785938" y="3162300"/>
            <a:ext cx="28178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在</a:t>
            </a:r>
            <a:r>
              <a:rPr lang="el-GR" altLang="en-US" sz="2100" b="1" i="1" dirty="0">
                <a:solidFill>
                  <a:prstClr val="black"/>
                </a:solidFill>
                <a:latin typeface="Times New Roman" panose="02020603050405020304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ABC 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△ </a:t>
            </a:r>
            <a:r>
              <a:rPr lang="en-US" altLang="zh-CN" sz="2100" b="1" i="1" dirty="0">
                <a:solidFill>
                  <a:srgbClr val="0D0C0B"/>
                </a:solidFill>
                <a:latin typeface="Times New Roman" panose="02020603050405020304"/>
              </a:rPr>
              <a:t>DEF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中，</a:t>
            </a:r>
            <a:endParaRPr lang="zh-CN" altLang="en-US" sz="21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1204545" y="4534329"/>
            <a:ext cx="5203825" cy="414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∴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</a:rPr>
              <a:t>　</a:t>
            </a:r>
            <a:r>
              <a:rPr lang="en-US" altLang="el-GR" sz="2100" b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ABC 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  <a:cs typeface="Times New Roman" panose="02020603050405020304" pitchFamily="18" charset="0"/>
              </a:rPr>
              <a:t>≌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△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 </a:t>
            </a:r>
            <a:r>
              <a:rPr lang="en-US" altLang="zh-CN" sz="2100" b="1" i="1" noProof="1">
                <a:solidFill>
                  <a:srgbClr val="0D0C0B"/>
                </a:solidFill>
                <a:latin typeface="Times New Roman" panose="02020603050405020304"/>
                <a:ea typeface="黑体" panose="02010609060101010101" pitchFamily="49" charset="-122"/>
                <a:cs typeface="+mn-ea"/>
                <a:sym typeface="+mn-ea"/>
              </a:rPr>
              <a:t>DEF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（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SAS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cs typeface="Times New Roman" panose="02020603050405020304" pitchFamily="18" charset="0"/>
              </a:rPr>
              <a:t>）．</a:t>
            </a:r>
            <a:r>
              <a:rPr lang="zh-CN" altLang="en-US" sz="21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  <a:cs typeface="Times New Roman" panose="02020603050405020304" pitchFamily="18" charset="0"/>
              </a:rPr>
              <a:t> </a:t>
            </a:r>
            <a:endParaRPr lang="zh-CN" altLang="el-GR" sz="2100" b="1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/>
              <a:cs typeface="Times New Roman" panose="02020603050405020304" pitchFamily="18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796952" y="1118811"/>
            <a:ext cx="782692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Char char="u"/>
            </a:pPr>
            <a:r>
              <a:rPr lang="en-US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文字语言</a:t>
            </a:r>
            <a:r>
              <a:rPr lang="en-US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en-US" altLang="en-US" sz="24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en-US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r>
              <a:rPr lang="en-US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两边和它们的夹角分别相等</a:t>
            </a:r>
            <a:r>
              <a:rPr lang="en-US" altLang="en-US" sz="2400" b="1" dirty="0" smtClean="0">
                <a:solidFill>
                  <a:srgbClr val="0D0D0D"/>
                </a:solidFill>
                <a:latin typeface="宋体" panose="02010600030101010101" pitchFamily="2" charset="-122"/>
              </a:rPr>
              <a:t>的两个三角形全等.</a:t>
            </a:r>
            <a:endParaRPr lang="en-US" altLang="zh-CN" sz="2400" b="1" dirty="0">
              <a:solidFill>
                <a:srgbClr val="0D0D0D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en-US" sz="2400" b="1" dirty="0">
                <a:solidFill>
                  <a:srgbClr val="0D0D0D"/>
                </a:solidFill>
                <a:latin typeface="宋体" panose="02010600030101010101" pitchFamily="2" charset="-122"/>
              </a:rPr>
              <a:t>（</a:t>
            </a:r>
            <a:r>
              <a:rPr lang="en-US" altLang="en-US" sz="2400" b="1" dirty="0" err="1">
                <a:solidFill>
                  <a:srgbClr val="0D0D0D"/>
                </a:solidFill>
                <a:latin typeface="宋体" panose="02010600030101010101" pitchFamily="2" charset="-122"/>
              </a:rPr>
              <a:t>简写成</a:t>
            </a:r>
            <a:r>
              <a:rPr lang="en-US" altLang="en-US" sz="24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“边角边</a:t>
            </a:r>
            <a:r>
              <a:rPr lang="en-US" altLang="zh-CN" sz="24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en-US" altLang="en-US" sz="2400" b="1" dirty="0" err="1">
                <a:solidFill>
                  <a:srgbClr val="FF0000"/>
                </a:solidFill>
                <a:latin typeface="宋体" panose="02010600030101010101" pitchFamily="2" charset="-122"/>
              </a:rPr>
              <a:t>或“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/>
              </a:rPr>
              <a:t>SAS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”</a:t>
            </a:r>
            <a:r>
              <a:rPr lang="en-US" altLang="en-US" sz="2400" b="1" dirty="0">
                <a:solidFill>
                  <a:srgbClr val="0D0D0D"/>
                </a:solidFill>
                <a:latin typeface="宋体" panose="02010600030101010101" pitchFamily="2" charset="-122"/>
              </a:rPr>
              <a:t>）．</a:t>
            </a:r>
            <a:endParaRPr lang="en-US" altLang="en-US" sz="2400" b="1" dirty="0">
              <a:solidFill>
                <a:srgbClr val="0D0D0D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矩形 112"/>
          <p:cNvSpPr>
            <a:spLocks noChangeArrowheads="1"/>
          </p:cNvSpPr>
          <p:nvPr/>
        </p:nvSpPr>
        <p:spPr bwMode="auto">
          <a:xfrm>
            <a:off x="2841514" y="585456"/>
            <a:ext cx="3103773" cy="3778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“边角边”判定方法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21"/>
          <p:cNvSpPr/>
          <p:nvPr/>
        </p:nvSpPr>
        <p:spPr>
          <a:xfrm>
            <a:off x="921544" y="2725159"/>
            <a:ext cx="1728787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宋体" panose="02010600030101010101" pitchFamily="2" charset="-122"/>
                <a:cs typeface="+mn-ea"/>
              </a:rPr>
              <a:t>几何语言</a:t>
            </a:r>
            <a:r>
              <a:rPr lang="zh-CN" altLang="en-US" sz="24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：</a:t>
            </a:r>
            <a:endParaRPr lang="zh-CN" altLang="en-US" sz="2400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6" name="组合 35"/>
          <p:cNvGrpSpPr/>
          <p:nvPr/>
        </p:nvGrpSpPr>
        <p:grpSpPr bwMode="auto">
          <a:xfrm>
            <a:off x="1925638" y="3551238"/>
            <a:ext cx="2303462" cy="993775"/>
            <a:chOff x="1042988" y="4375451"/>
            <a:chExt cx="3071812" cy="1325879"/>
          </a:xfrm>
          <a:noFill/>
        </p:grpSpPr>
        <p:sp>
          <p:nvSpPr>
            <p:cNvPr id="69642" name="Text Box 58"/>
            <p:cNvSpPr txBox="1">
              <a:spLocks noChangeArrowheads="1"/>
            </p:cNvSpPr>
            <p:nvPr/>
          </p:nvSpPr>
          <p:spPr bwMode="auto">
            <a:xfrm>
              <a:off x="1168400" y="4375451"/>
              <a:ext cx="2946400" cy="132587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</a:rPr>
                <a:t>AB = DE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/>
                </a:rPr>
                <a:t>，</a:t>
              </a:r>
              <a:endParaRPr lang="zh-CN" altLang="en-US" sz="2100" b="1" dirty="0">
                <a:solidFill>
                  <a:srgbClr val="FF0000"/>
                </a:solidFill>
                <a:latin typeface="Times New Roman" panose="02020603050405020304"/>
              </a:endParaRPr>
            </a:p>
            <a:p>
              <a:pPr>
                <a:lnSpc>
                  <a:spcPct val="80000"/>
                </a:lnSpc>
                <a:spcBef>
                  <a:spcPct val="20000"/>
                </a:spcBef>
                <a:buClr>
                  <a:srgbClr val="800080"/>
                </a:buClr>
                <a:buSzPct val="60000"/>
                <a:buFont typeface="Wingdings" panose="05000000000000000000" pitchFamily="2" charset="2"/>
                <a:buNone/>
              </a:pPr>
              <a:r>
                <a:rPr lang="zh-CN" altLang="en-US" sz="2100" b="1" i="1" dirty="0">
                  <a:solidFill>
                    <a:srgbClr val="FF0000"/>
                  </a:solidFill>
                  <a:latin typeface="Times New Roman" panose="02020603050405020304"/>
                </a:rPr>
                <a:t>∠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</a:rPr>
                <a:t>A =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Times New Roman" panose="02020603050405020304"/>
                </a:rPr>
                <a:t>∠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</a:rPr>
                <a:t>D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/>
                </a:rPr>
                <a:t>，</a:t>
              </a:r>
              <a:endParaRPr lang="zh-CN" altLang="en-US" sz="2100" b="1" dirty="0">
                <a:solidFill>
                  <a:srgbClr val="FF0000"/>
                </a:solidFill>
                <a:latin typeface="Times New Roman" panose="02020603050405020304"/>
              </a:endParaRPr>
            </a:p>
            <a:p>
              <a:pPr>
                <a:lnSpc>
                  <a:spcPct val="80000"/>
                </a:lnSpc>
                <a:spcBef>
                  <a:spcPct val="20000"/>
                </a:spcBef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/>
                </a:rPr>
                <a:t>AC =AF 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/>
                </a:rPr>
                <a:t>，</a:t>
              </a:r>
              <a:endParaRPr lang="zh-CN" altLang="en-US" sz="2100" b="1" dirty="0">
                <a:solidFill>
                  <a:srgbClr val="FF0000"/>
                </a:solidFill>
                <a:latin typeface="Times New Roman" panose="02020603050405020304"/>
                <a:cs typeface="Times New Roman" panose="02020603050405020304" pitchFamily="18" charset="0"/>
              </a:endParaRPr>
            </a:p>
          </p:txBody>
        </p:sp>
        <p:sp>
          <p:nvSpPr>
            <p:cNvPr id="69643" name="左大括号 12"/>
            <p:cNvSpPr/>
            <p:nvPr/>
          </p:nvSpPr>
          <p:spPr bwMode="auto">
            <a:xfrm>
              <a:off x="1042988" y="4508500"/>
              <a:ext cx="144462" cy="1008063"/>
            </a:xfrm>
            <a:prstGeom prst="leftBrace">
              <a:avLst>
                <a:gd name="adj1" fmla="val 7656"/>
                <a:gd name="adj2" fmla="val 50000"/>
              </a:avLst>
            </a:prstGeom>
            <a:grp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100" b="1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grpSp>
        <p:nvGrpSpPr>
          <p:cNvPr id="69644" name="组合 35"/>
          <p:cNvGrpSpPr/>
          <p:nvPr/>
        </p:nvGrpSpPr>
        <p:grpSpPr bwMode="auto">
          <a:xfrm>
            <a:off x="5645613" y="2134394"/>
            <a:ext cx="2835275" cy="2884488"/>
            <a:chOff x="5363643" y="2564904"/>
            <a:chExt cx="3779839" cy="3844998"/>
          </a:xfrm>
        </p:grpSpPr>
        <p:grpSp>
          <p:nvGrpSpPr>
            <p:cNvPr id="69645" name="Group 31"/>
            <p:cNvGrpSpPr/>
            <p:nvPr/>
          </p:nvGrpSpPr>
          <p:grpSpPr bwMode="auto">
            <a:xfrm>
              <a:off x="5508104" y="2564904"/>
              <a:ext cx="3376613" cy="2074863"/>
              <a:chOff x="3581" y="2538"/>
              <a:chExt cx="2127" cy="1307"/>
            </a:xfrm>
          </p:grpSpPr>
          <p:sp>
            <p:nvSpPr>
              <p:cNvPr id="69646" name="Text Box 58"/>
              <p:cNvSpPr txBox="1">
                <a:spLocks noChangeArrowheads="1"/>
              </p:cNvSpPr>
              <p:nvPr/>
            </p:nvSpPr>
            <p:spPr bwMode="auto">
              <a:xfrm>
                <a:off x="3581" y="3491"/>
                <a:ext cx="31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anose="05000000000000000000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anose="02020603050405020304" pitchFamily="18" charset="0"/>
                  </a:rPr>
                  <a:t>A </a:t>
                </a:r>
                <a:endPara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9647" name="Text Box 58"/>
              <p:cNvSpPr txBox="1">
                <a:spLocks noChangeArrowheads="1"/>
              </p:cNvSpPr>
              <p:nvPr/>
            </p:nvSpPr>
            <p:spPr bwMode="auto">
              <a:xfrm>
                <a:off x="5396" y="3536"/>
                <a:ext cx="31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anose="05000000000000000000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anose="02020603050405020304" pitchFamily="18" charset="0"/>
                  </a:rPr>
                  <a:t>B </a:t>
                </a:r>
                <a:endPara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9648" name="Text Box 58"/>
              <p:cNvSpPr txBox="1">
                <a:spLocks noChangeArrowheads="1"/>
              </p:cNvSpPr>
              <p:nvPr/>
            </p:nvSpPr>
            <p:spPr bwMode="auto">
              <a:xfrm>
                <a:off x="4392" y="2538"/>
                <a:ext cx="312" cy="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anose="05000000000000000000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anose="02020603050405020304" pitchFamily="18" charset="0"/>
                  </a:rPr>
                  <a:t>C </a:t>
                </a:r>
                <a:endPara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endParaRPr>
              </a:p>
            </p:txBody>
          </p:sp>
          <p:pic>
            <p:nvPicPr>
              <p:cNvPr id="69649" name="Picture 30"/>
              <p:cNvPicPr>
                <a:picLocks noChangeAspect="1" noChangeArrowheads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4" y="2664"/>
                <a:ext cx="1862" cy="1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9650" name="Group 31"/>
            <p:cNvGrpSpPr/>
            <p:nvPr/>
          </p:nvGrpSpPr>
          <p:grpSpPr bwMode="auto">
            <a:xfrm>
              <a:off x="5363643" y="4335040"/>
              <a:ext cx="3779839" cy="2074862"/>
              <a:chOff x="3490" y="2538"/>
              <a:chExt cx="2381" cy="1307"/>
            </a:xfrm>
          </p:grpSpPr>
          <p:sp>
            <p:nvSpPr>
              <p:cNvPr id="69651" name="Text Box 58"/>
              <p:cNvSpPr txBox="1">
                <a:spLocks noChangeArrowheads="1"/>
              </p:cNvSpPr>
              <p:nvPr/>
            </p:nvSpPr>
            <p:spPr bwMode="auto">
              <a:xfrm>
                <a:off x="3490" y="3480"/>
                <a:ext cx="45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anose="05000000000000000000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anose="02020603050405020304" pitchFamily="18" charset="0"/>
                  </a:rPr>
                  <a:t>D  </a:t>
                </a:r>
                <a:endPara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9652" name="Text Box 58"/>
              <p:cNvSpPr txBox="1">
                <a:spLocks noChangeArrowheads="1"/>
              </p:cNvSpPr>
              <p:nvPr/>
            </p:nvSpPr>
            <p:spPr bwMode="auto">
              <a:xfrm>
                <a:off x="5396" y="3536"/>
                <a:ext cx="475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anose="05000000000000000000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anose="02020603050405020304" pitchFamily="18" charset="0"/>
                  </a:rPr>
                  <a:t>E </a:t>
                </a:r>
                <a:endPara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9653" name="Text Box 58"/>
              <p:cNvSpPr txBox="1">
                <a:spLocks noChangeArrowheads="1"/>
              </p:cNvSpPr>
              <p:nvPr/>
            </p:nvSpPr>
            <p:spPr bwMode="auto">
              <a:xfrm>
                <a:off x="4392" y="2538"/>
                <a:ext cx="459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800080"/>
                  </a:buClr>
                  <a:buSzPct val="60000"/>
                  <a:buFont typeface="Wingdings" panose="05000000000000000000" pitchFamily="2" charset="2"/>
                  <a:buNone/>
                </a:pPr>
                <a:r>
                  <a:rPr lang="en-US" altLang="zh-CN" b="1" i="1">
                    <a:solidFill>
                      <a:srgbClr val="0D0C0B"/>
                    </a:solidFill>
                    <a:latin typeface="Times New Roman" panose="02020603050405020304" pitchFamily="18" charset="0"/>
                  </a:rPr>
                  <a:t>F </a:t>
                </a:r>
                <a:endParaRPr lang="en-US" altLang="zh-CN" b="1" i="1">
                  <a:solidFill>
                    <a:srgbClr val="0D0C0B"/>
                  </a:solidFill>
                  <a:latin typeface="Times New Roman" panose="02020603050405020304" pitchFamily="18" charset="0"/>
                </a:endParaRPr>
              </a:p>
            </p:txBody>
          </p:sp>
          <p:pic>
            <p:nvPicPr>
              <p:cNvPr id="69654" name="Picture 30"/>
              <p:cNvPicPr>
                <a:picLocks noChangeAspect="1" noChangeArrowheads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4" y="2664"/>
                <a:ext cx="1862" cy="10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69655" name="直接连接符 24"/>
            <p:cNvCxnSpPr>
              <a:cxnSpLocks noChangeShapeType="1"/>
            </p:cNvCxnSpPr>
            <p:nvPr/>
          </p:nvCxnSpPr>
          <p:spPr bwMode="auto">
            <a:xfrm>
              <a:off x="6444208" y="3356992"/>
              <a:ext cx="216024" cy="21602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9656" name="直接连接符 25"/>
            <p:cNvCxnSpPr>
              <a:cxnSpLocks noChangeShapeType="1"/>
            </p:cNvCxnSpPr>
            <p:nvPr/>
          </p:nvCxnSpPr>
          <p:spPr bwMode="auto">
            <a:xfrm>
              <a:off x="6287666" y="5301208"/>
              <a:ext cx="216024" cy="21602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9657" name="组合 29"/>
            <p:cNvGrpSpPr/>
            <p:nvPr/>
          </p:nvGrpSpPr>
          <p:grpSpPr bwMode="auto">
            <a:xfrm>
              <a:off x="7020272" y="4005064"/>
              <a:ext cx="97060" cy="369418"/>
              <a:chOff x="7020272" y="4005064"/>
              <a:chExt cx="97060" cy="369418"/>
            </a:xfrm>
          </p:grpSpPr>
          <p:cxnSp>
            <p:nvCxnSpPr>
              <p:cNvPr id="69658" name="直接连接符 26"/>
              <p:cNvCxnSpPr>
                <a:cxnSpLocks noChangeShapeType="1"/>
              </p:cNvCxnSpPr>
              <p:nvPr/>
            </p:nvCxnSpPr>
            <p:spPr bwMode="auto">
              <a:xfrm>
                <a:off x="7020272" y="4005064"/>
                <a:ext cx="0" cy="36004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9659" name="直接连接符 28"/>
              <p:cNvCxnSpPr>
                <a:cxnSpLocks noChangeShapeType="1"/>
              </p:cNvCxnSpPr>
              <p:nvPr/>
            </p:nvCxnSpPr>
            <p:spPr bwMode="auto">
              <a:xfrm>
                <a:off x="7117332" y="4014442"/>
                <a:ext cx="0" cy="36004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69660" name="组合 30"/>
            <p:cNvGrpSpPr/>
            <p:nvPr/>
          </p:nvGrpSpPr>
          <p:grpSpPr bwMode="auto">
            <a:xfrm>
              <a:off x="7079754" y="5783360"/>
              <a:ext cx="97060" cy="369418"/>
              <a:chOff x="7020272" y="4005064"/>
              <a:chExt cx="97060" cy="369418"/>
            </a:xfrm>
          </p:grpSpPr>
          <p:cxnSp>
            <p:nvCxnSpPr>
              <p:cNvPr id="69661" name="直接连接符 31"/>
              <p:cNvCxnSpPr>
                <a:cxnSpLocks noChangeShapeType="1"/>
              </p:cNvCxnSpPr>
              <p:nvPr/>
            </p:nvCxnSpPr>
            <p:spPr bwMode="auto">
              <a:xfrm>
                <a:off x="7020272" y="4005064"/>
                <a:ext cx="0" cy="36004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9662" name="直接连接符 32"/>
              <p:cNvCxnSpPr>
                <a:cxnSpLocks noChangeShapeType="1"/>
              </p:cNvCxnSpPr>
              <p:nvPr/>
            </p:nvCxnSpPr>
            <p:spPr bwMode="auto">
              <a:xfrm>
                <a:off x="7117332" y="4014442"/>
                <a:ext cx="0" cy="36004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4" name="弧形 33"/>
            <p:cNvSpPr/>
            <p:nvPr/>
          </p:nvSpPr>
          <p:spPr bwMode="auto">
            <a:xfrm rot="820111">
              <a:off x="5795383" y="3921340"/>
              <a:ext cx="433857" cy="647534"/>
            </a:xfrm>
            <a:prstGeom prst="arc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  <p:sp>
          <p:nvSpPr>
            <p:cNvPr id="35" name="弧形 34"/>
            <p:cNvSpPr/>
            <p:nvPr/>
          </p:nvSpPr>
          <p:spPr bwMode="auto">
            <a:xfrm rot="820111">
              <a:off x="5880038" y="5631168"/>
              <a:ext cx="431740" cy="647534"/>
            </a:xfrm>
            <a:prstGeom prst="arc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i="1" dirty="0">
                <a:solidFill>
                  <a:prstClr val="black"/>
                </a:solidFill>
                <a:latin typeface="黑体" panose="02010609060101010101" pitchFamily="49" charset="-122"/>
              </a:endParaRPr>
            </a:p>
          </p:txBody>
        </p:sp>
      </p:grpSp>
      <p:sp>
        <p:nvSpPr>
          <p:cNvPr id="4" name="矩形标注 36"/>
          <p:cNvSpPr>
            <a:spLocks noChangeArrowheads="1"/>
          </p:cNvSpPr>
          <p:nvPr/>
        </p:nvSpPr>
        <p:spPr bwMode="auto">
          <a:xfrm>
            <a:off x="3816349" y="3534044"/>
            <a:ext cx="1592296" cy="673100"/>
          </a:xfrm>
          <a:prstGeom prst="wedgeRectCallout">
            <a:avLst>
              <a:gd name="adj1" fmla="val -86935"/>
              <a:gd name="adj2" fmla="val 40361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dist"/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必须是两边“夹角”</a:t>
            </a:r>
            <a:endParaRPr lang="zh-CN" altLang="en-US" sz="20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39" name="组合 2"/>
          <p:cNvGrpSpPr/>
          <p:nvPr/>
        </p:nvGrpSpPr>
        <p:grpSpPr bwMode="auto">
          <a:xfrm>
            <a:off x="-2633" y="-52393"/>
            <a:ext cx="2006600" cy="477838"/>
            <a:chOff x="123" y="40"/>
            <a:chExt cx="3160" cy="752"/>
          </a:xfrm>
        </p:grpSpPr>
        <p:cxnSp>
          <p:nvCxnSpPr>
            <p:cNvPr id="4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172" grpId="0"/>
      <p:bldP spid="4" grpId="0" bldLvl="0" animBg="1"/>
    </p:bldLst>
  </p:timing>
</p:sld>
</file>

<file path=ppt/tags/tag1.xml><?xml version="1.0" encoding="utf-8"?>
<p:tagLst xmlns:p="http://schemas.openxmlformats.org/presentationml/2006/main">
  <p:tag name="KSO_WM_DOC_GUID" val="{7fa399af-0dc8-4668-bdf2-0316e2de206f}"/>
  <p:tag name="KSO_WPP_MARK_KEY" val="f6ea90eb-f3a1-478f-9ce6-b8ee6e990b46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3729</Words>
  <Application>WPS 演示</Application>
  <PresentationFormat>全屏显示(16:9)</PresentationFormat>
  <Paragraphs>626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9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华文行楷</vt:lpstr>
      <vt:lpstr>Yuanti SC</vt:lpstr>
      <vt:lpstr>Segoe Print</vt:lpstr>
      <vt:lpstr>Times New Roman</vt:lpstr>
      <vt:lpstr>Verdana</vt:lpstr>
      <vt:lpstr>Arial Unicode MS</vt:lpstr>
      <vt:lpstr>Calibri</vt:lpstr>
      <vt:lpstr>仿宋</vt:lpstr>
      <vt:lpstr>EU-B1X</vt:lpstr>
      <vt:lpstr>Cambria Math</vt:lpstr>
      <vt:lpstr>华文楷体</vt:lpstr>
      <vt:lpstr>楷体_GB2312</vt:lpstr>
      <vt:lpstr>Cambria Math</vt:lpstr>
      <vt:lpstr>《七彩课堂》课件模板（新）</vt:lpstr>
      <vt:lpstr>1_《七彩课堂》课件模板（新）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1305</cp:revision>
  <dcterms:created xsi:type="dcterms:W3CDTF">2016-01-14T07:05:00Z</dcterms:created>
  <dcterms:modified xsi:type="dcterms:W3CDTF">2023-04-26T05:52:32Z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6E9CCF26961546E883A0CCFF6801ABB9_12</vt:lpwstr>
  </property>
</Properties>
</file>