
<file path=[Content_Types].xml><?xml version="1.0" encoding="utf-8"?>
<Types xmlns="http://schemas.openxmlformats.org/package/2006/content-types">
  <Default Extension="png" ContentType="image/png"/>
  <Default Extension="wmf" ContentType="image/x-wmf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0" r:id="rId3"/>
  </p:sldMasterIdLst>
  <p:notesMasterIdLst>
    <p:notesMasterId r:id="rId31"/>
  </p:notesMasterIdLst>
  <p:handoutMasterIdLst>
    <p:handoutMasterId r:id="rId32"/>
  </p:handoutMasterIdLst>
  <p:sldIdLst>
    <p:sldId id="611" r:id="rId4"/>
    <p:sldId id="637" r:id="rId5"/>
    <p:sldId id="612" r:id="rId6"/>
    <p:sldId id="613" r:id="rId7"/>
    <p:sldId id="614" r:id="rId8"/>
    <p:sldId id="615" r:id="rId9"/>
    <p:sldId id="616" r:id="rId10"/>
    <p:sldId id="617" r:id="rId11"/>
    <p:sldId id="618" r:id="rId12"/>
    <p:sldId id="620" r:id="rId13"/>
    <p:sldId id="630" r:id="rId14"/>
    <p:sldId id="631" r:id="rId15"/>
    <p:sldId id="621" r:id="rId16"/>
    <p:sldId id="622" r:id="rId17"/>
    <p:sldId id="623" r:id="rId18"/>
    <p:sldId id="624" r:id="rId19"/>
    <p:sldId id="625" r:id="rId20"/>
    <p:sldId id="627" r:id="rId21"/>
    <p:sldId id="628" r:id="rId22"/>
    <p:sldId id="629" r:id="rId23"/>
    <p:sldId id="448" r:id="rId24"/>
    <p:sldId id="598" r:id="rId25"/>
    <p:sldId id="632" r:id="rId26"/>
    <p:sldId id="633" r:id="rId27"/>
    <p:sldId id="634" r:id="rId28"/>
    <p:sldId id="635" r:id="rId29"/>
    <p:sldId id="636" r:id="rId30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0" userDrawn="1">
          <p15:clr>
            <a:srgbClr val="A4A3A4"/>
          </p15:clr>
        </p15:guide>
        <p15:guide id="2" pos="29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8" autoAdjust="0"/>
    <p:restoredTop sz="95825" autoAdjust="0"/>
  </p:normalViewPr>
  <p:slideViewPr>
    <p:cSldViewPr snapToGrid="0" showGuides="1">
      <p:cViewPr varScale="1">
        <p:scale>
          <a:sx n="58" d="100"/>
          <a:sy n="58" d="100"/>
        </p:scale>
        <p:origin x="-102" y="-840"/>
      </p:cViewPr>
      <p:guideLst>
        <p:guide orient="horz" pos="1650"/>
        <p:guide pos="291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E934B694-1E6C-4687-BC91-449E7F55E5E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3581DA20-5309-440C-A27F-8004B9F41397}" type="slidenum">
              <a:rPr lang="en-US" altLang="en-US"/>
            </a:fld>
            <a:endParaRPr lang="en-US" altLang="en-US"/>
          </a:p>
        </p:txBody>
      </p:sp>
      <p:pic>
        <p:nvPicPr>
          <p:cNvPr id="47111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9057"/>
            <a:ext cx="7772400" cy="1102031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460"/>
            <a:ext cx="6400800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6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1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850"/>
            <a:ext cx="2133600" cy="274638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5600" cy="274638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850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fld id="{9A0DB2DC-4C9A-4742-B13C-FB6460FD3503}" type="slidenum">
              <a:rPr lang="zh-CN" altLang="en-US" noProof="1" dirty="0"/>
            </a:fld>
            <a:endParaRPr lang="zh-CN" altLang="en-US" noProof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36"/>
            <a:ext cx="8229600" cy="85748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4686300"/>
            <a:ext cx="2133600" cy="357188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4686300"/>
            <a:ext cx="2895600" cy="357188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4686300"/>
            <a:ext cx="2133600" cy="3571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fld id="{9A0DB2DC-4C9A-4742-B13C-FB6460FD3503}" type="slidenum">
              <a:rPr lang="zh-CN" altLang="en-US" noProof="1" dirty="0"/>
            </a:fld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433"/>
            <a:ext cx="8229600" cy="857488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4650" y="1135378"/>
            <a:ext cx="8229600" cy="339501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850"/>
            <a:ext cx="2133600" cy="274638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5600" cy="274638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850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fld id="{9A0DB2DC-4C9A-4742-B13C-FB6460FD3503}" type="slidenum">
              <a:rPr lang="zh-CN" altLang="en-US" noProof="1" dirty="0"/>
            </a:fld>
            <a:endParaRPr lang="zh-CN" altLang="en-US" noProof="1"/>
          </a:p>
        </p:txBody>
      </p:sp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460"/>
            <a:ext cx="6400443" cy="13148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484"/>
            <a:ext cx="8229481" cy="3395416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image" Target="../media/image2.png"/><Relationship Id="rId22" Type="http://schemas.openxmlformats.org/officeDocument/2006/relationships/image" Target="../media/image1.png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2" Type="http://schemas.openxmlformats.org/officeDocument/2006/relationships/theme" Target="../theme/theme2.xml"/><Relationship Id="rId21" Type="http://schemas.openxmlformats.org/officeDocument/2006/relationships/image" Target="../media/image1.png"/><Relationship Id="rId20" Type="http://schemas.openxmlformats.org/officeDocument/2006/relationships/slideLayout" Target="../slideLayouts/slideLayout41.xml"/><Relationship Id="rId2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2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4" name="文本框 1"/>
          <p:cNvSpPr txBox="1">
            <a:spLocks noChangeArrowheads="1"/>
          </p:cNvSpPr>
          <p:nvPr userDrawn="1"/>
        </p:nvSpPr>
        <p:spPr bwMode="auto">
          <a:xfrm>
            <a:off x="6319025" y="-4684"/>
            <a:ext cx="17379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13.1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轴对称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6" name="组合 2"/>
          <p:cNvGrpSpPr>
            <a:grpSpLocks noChangeAspect="1"/>
          </p:cNvGrpSpPr>
          <p:nvPr userDrawn="1"/>
        </p:nvGrpSpPr>
        <p:grpSpPr>
          <a:xfrm>
            <a:off x="8462963" y="4670425"/>
            <a:ext cx="539750" cy="509588"/>
            <a:chOff x="8129100" y="4468960"/>
            <a:chExt cx="793376" cy="749228"/>
          </a:xfrm>
        </p:grpSpPr>
        <p:grpSp>
          <p:nvGrpSpPr>
            <p:cNvPr id="7" name="组合 5"/>
            <p:cNvGrpSpPr/>
            <p:nvPr userDrawn="1"/>
          </p:nvGrpSpPr>
          <p:grpSpPr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" name="Freeform 304"/>
              <p:cNvSpPr/>
              <p:nvPr/>
            </p:nvSpPr>
            <p:spPr>
              <a:xfrm>
                <a:off x="9791971" y="494501"/>
                <a:ext cx="359143" cy="361491"/>
              </a:xfrm>
              <a:custGeom>
                <a:avLst/>
                <a:gdLst/>
                <a:ahLst/>
                <a:cxnLst>
                  <a:cxn ang="0">
                    <a:pos x="123509488" y="287112125"/>
                  </a:cxn>
                  <a:cxn ang="0">
                    <a:pos x="467572682" y="291529881"/>
                  </a:cxn>
                  <a:cxn ang="0">
                    <a:pos x="471983210" y="636064431"/>
                  </a:cxn>
                  <a:cxn ang="0">
                    <a:pos x="591082170" y="759742692"/>
                  </a:cxn>
                  <a:cxn ang="0">
                    <a:pos x="595492698" y="163433864"/>
                  </a:cxn>
                  <a:cxn ang="0">
                    <a:pos x="0" y="163433864"/>
                  </a:cxn>
                  <a:cxn ang="0">
                    <a:pos x="123509488" y="287112125"/>
                  </a:cxn>
                </a:cxnLst>
                <a:rect l="0" t="0" r="0" b="0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305"/>
              <p:cNvSpPr/>
              <p:nvPr/>
            </p:nvSpPr>
            <p:spPr>
              <a:xfrm>
                <a:off x="9691036" y="523842"/>
                <a:ext cx="433085" cy="433085"/>
              </a:xfrm>
              <a:custGeom>
                <a:avLst/>
                <a:gdLst/>
                <a:ahLst/>
                <a:cxnLst>
                  <a:cxn ang="0">
                    <a:pos x="0" y="86782488"/>
                  </a:cxn>
                  <a:cxn ang="0">
                    <a:pos x="85405770" y="0"/>
                  </a:cxn>
                  <a:cxn ang="0">
                    <a:pos x="508299776" y="422894005"/>
                  </a:cxn>
                  <a:cxn ang="0">
                    <a:pos x="421517288" y="508299776"/>
                  </a:cxn>
                  <a:cxn ang="0">
                    <a:pos x="0" y="86782488"/>
                  </a:cxn>
                </a:cxnLst>
                <a:rect l="0" t="0" r="0" b="0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306"/>
              <p:cNvSpPr/>
              <p:nvPr/>
            </p:nvSpPr>
            <p:spPr>
              <a:xfrm>
                <a:off x="10018489" y="900591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28927691"/>
                  </a:cxn>
                  <a:cxn ang="0">
                    <a:pos x="30305591" y="0"/>
                  </a:cxn>
                  <a:cxn ang="0">
                    <a:pos x="34438119" y="5510428"/>
                  </a:cxn>
                  <a:cxn ang="0">
                    <a:pos x="5510428" y="34438119"/>
                  </a:cxn>
                  <a:cxn ang="0">
                    <a:pos x="0" y="28927691"/>
                  </a:cxn>
                </a:cxnLst>
                <a:rect l="0" t="0" r="0" b="0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307"/>
              <p:cNvSpPr/>
              <p:nvPr/>
            </p:nvSpPr>
            <p:spPr>
              <a:xfrm>
                <a:off x="9975064" y="855991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30305591"/>
                  </a:cxn>
                  <a:cxn ang="0">
                    <a:pos x="28927691" y="0"/>
                  </a:cxn>
                  <a:cxn ang="0">
                    <a:pos x="34438119" y="5510428"/>
                  </a:cxn>
                  <a:cxn ang="0">
                    <a:pos x="4132527" y="34438119"/>
                  </a:cxn>
                  <a:cxn ang="0">
                    <a:pos x="0" y="30305591"/>
                  </a:cxn>
                </a:cxnLst>
                <a:rect l="0" t="0" r="0" b="0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308"/>
              <p:cNvSpPr/>
              <p:nvPr/>
            </p:nvSpPr>
            <p:spPr>
              <a:xfrm>
                <a:off x="9935159" y="816087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30305591"/>
                  </a:cxn>
                  <a:cxn ang="0">
                    <a:pos x="28927691" y="0"/>
                  </a:cxn>
                  <a:cxn ang="0">
                    <a:pos x="34438119" y="5510428"/>
                  </a:cxn>
                  <a:cxn ang="0">
                    <a:pos x="4132527" y="34438119"/>
                  </a:cxn>
                  <a:cxn ang="0">
                    <a:pos x="0" y="30305591"/>
                  </a:cxn>
                </a:cxnLst>
                <a:rect l="0" t="0" r="0" b="0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309"/>
              <p:cNvSpPr/>
              <p:nvPr/>
            </p:nvSpPr>
            <p:spPr>
              <a:xfrm>
                <a:off x="9890560" y="772660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28927691"/>
                  </a:cxn>
                  <a:cxn ang="0">
                    <a:pos x="28927691" y="0"/>
                  </a:cxn>
                  <a:cxn ang="0">
                    <a:pos x="34438119" y="4132527"/>
                  </a:cxn>
                  <a:cxn ang="0">
                    <a:pos x="5510428" y="34438119"/>
                  </a:cxn>
                  <a:cxn ang="0">
                    <a:pos x="0" y="28927691"/>
                  </a:cxn>
                </a:cxnLst>
                <a:rect l="0" t="0" r="0" b="0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310"/>
              <p:cNvSpPr/>
              <p:nvPr/>
            </p:nvSpPr>
            <p:spPr>
              <a:xfrm>
                <a:off x="9853002" y="733930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30305591"/>
                  </a:cxn>
                  <a:cxn ang="0">
                    <a:pos x="28927691" y="0"/>
                  </a:cxn>
                  <a:cxn ang="0">
                    <a:pos x="34438119" y="5510428"/>
                  </a:cxn>
                  <a:cxn ang="0">
                    <a:pos x="4132527" y="34438119"/>
                  </a:cxn>
                  <a:cxn ang="0">
                    <a:pos x="0" y="30305591"/>
                  </a:cxn>
                </a:cxnLst>
                <a:rect l="0" t="0" r="0" b="0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311"/>
              <p:cNvSpPr/>
              <p:nvPr/>
            </p:nvSpPr>
            <p:spPr>
              <a:xfrm>
                <a:off x="9808403" y="690504"/>
                <a:ext cx="29342" cy="29342"/>
              </a:xfrm>
              <a:custGeom>
                <a:avLst/>
                <a:gdLst/>
                <a:ahLst/>
                <a:cxnLst>
                  <a:cxn ang="0">
                    <a:pos x="0" y="28927691"/>
                  </a:cxn>
                  <a:cxn ang="0">
                    <a:pos x="30305591" y="0"/>
                  </a:cxn>
                  <a:cxn ang="0">
                    <a:pos x="34438119" y="4132527"/>
                  </a:cxn>
                  <a:cxn ang="0">
                    <a:pos x="5510428" y="34438119"/>
                  </a:cxn>
                  <a:cxn ang="0">
                    <a:pos x="0" y="28927691"/>
                  </a:cxn>
                </a:cxnLst>
                <a:rect l="0" t="0" r="0" b="0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312"/>
              <p:cNvSpPr/>
              <p:nvPr/>
            </p:nvSpPr>
            <p:spPr>
              <a:xfrm>
                <a:off x="9760282" y="643557"/>
                <a:ext cx="31689" cy="29342"/>
              </a:xfrm>
              <a:custGeom>
                <a:avLst/>
                <a:gdLst/>
                <a:ahLst/>
                <a:cxnLst>
                  <a:cxn ang="0">
                    <a:pos x="0" y="30305591"/>
                  </a:cxn>
                  <a:cxn ang="0">
                    <a:pos x="28927362" y="0"/>
                  </a:cxn>
                  <a:cxn ang="0">
                    <a:pos x="37192323" y="5510428"/>
                  </a:cxn>
                  <a:cxn ang="0">
                    <a:pos x="6887076" y="34438119"/>
                  </a:cxn>
                  <a:cxn ang="0">
                    <a:pos x="0" y="30305591"/>
                  </a:cxn>
                </a:cxnLst>
                <a:rect l="0" t="0" r="0" b="0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313"/>
              <p:cNvSpPr/>
              <p:nvPr/>
            </p:nvSpPr>
            <p:spPr>
              <a:xfrm>
                <a:off x="9718030" y="598957"/>
                <a:ext cx="29342" cy="30515"/>
              </a:xfrm>
              <a:custGeom>
                <a:avLst/>
                <a:gdLst/>
                <a:ahLst/>
                <a:cxnLst>
                  <a:cxn ang="0">
                    <a:pos x="0" y="30303742"/>
                  </a:cxn>
                  <a:cxn ang="0">
                    <a:pos x="28927691" y="0"/>
                  </a:cxn>
                  <a:cxn ang="0">
                    <a:pos x="34438119" y="5510305"/>
                  </a:cxn>
                  <a:cxn ang="0">
                    <a:pos x="5510428" y="35814047"/>
                  </a:cxn>
                  <a:cxn ang="0">
                    <a:pos x="0" y="30303742"/>
                  </a:cxn>
                </a:cxnLst>
                <a:rect l="0" t="0" r="0" b="0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" name="组合 16"/>
            <p:cNvGrpSpPr/>
            <p:nvPr userDrawn="1"/>
          </p:nvGrpSpPr>
          <p:grpSpPr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9" name="Rectangle 315"/>
              <p:cNvSpPr>
                <a:spLocks noChangeArrowheads="1"/>
              </p:cNvSpPr>
              <p:nvPr/>
            </p:nvSpPr>
            <p:spPr bwMode="auto">
              <a:xfrm>
                <a:off x="10146930" y="672678"/>
                <a:ext cx="114339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Rectangle 316"/>
              <p:cNvSpPr>
                <a:spLocks noChangeArrowheads="1"/>
              </p:cNvSpPr>
              <p:nvPr/>
            </p:nvSpPr>
            <p:spPr bwMode="auto">
              <a:xfrm>
                <a:off x="10146930" y="672678"/>
                <a:ext cx="114339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Rectangle 318"/>
              <p:cNvSpPr>
                <a:spLocks noChangeArrowheads="1"/>
              </p:cNvSpPr>
              <p:nvPr/>
            </p:nvSpPr>
            <p:spPr bwMode="auto">
              <a:xfrm>
                <a:off x="10183698" y="668190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Rectangle 319"/>
              <p:cNvSpPr>
                <a:spLocks noChangeArrowheads="1"/>
              </p:cNvSpPr>
              <p:nvPr/>
            </p:nvSpPr>
            <p:spPr bwMode="auto">
              <a:xfrm>
                <a:off x="10183698" y="668190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320"/>
              <p:cNvSpPr/>
              <p:nvPr/>
            </p:nvSpPr>
            <p:spPr>
              <a:xfrm>
                <a:off x="10195714" y="1170535"/>
                <a:ext cx="34037" cy="29342"/>
              </a:xfrm>
              <a:custGeom>
                <a:avLst/>
                <a:gdLst/>
                <a:ahLst/>
                <a:cxnLst>
                  <a:cxn ang="0">
                    <a:pos x="0" y="8785833"/>
                  </a:cxn>
                  <a:cxn ang="0">
                    <a:pos x="36204731" y="61496640"/>
                  </a:cxn>
                  <a:cxn ang="0">
                    <a:pos x="72407336" y="8785833"/>
                  </a:cxn>
                  <a:cxn ang="0">
                    <a:pos x="36204731" y="0"/>
                  </a:cxn>
                  <a:cxn ang="0">
                    <a:pos x="0" y="8785833"/>
                  </a:cxn>
                </a:cxnLst>
                <a:rect l="0" t="0" r="0" b="0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Rectangle 321"/>
              <p:cNvSpPr>
                <a:spLocks noChangeArrowheads="1"/>
              </p:cNvSpPr>
              <p:nvPr/>
            </p:nvSpPr>
            <p:spPr bwMode="auto">
              <a:xfrm>
                <a:off x="10146514" y="631515"/>
                <a:ext cx="116674" cy="35011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Rectangle 323"/>
              <p:cNvSpPr>
                <a:spLocks noChangeArrowheads="1"/>
              </p:cNvSpPr>
              <p:nvPr/>
            </p:nvSpPr>
            <p:spPr bwMode="auto">
              <a:xfrm>
                <a:off x="10141839" y="617630"/>
                <a:ext cx="119006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324"/>
              <p:cNvSpPr/>
              <p:nvPr/>
            </p:nvSpPr>
            <p:spPr>
              <a:xfrm>
                <a:off x="10155809" y="569616"/>
                <a:ext cx="113846" cy="50468"/>
              </a:xfrm>
              <a:custGeom>
                <a:avLst/>
                <a:gdLst/>
                <a:ahLst/>
                <a:cxnLst>
                  <a:cxn ang="0">
                    <a:pos x="120008442" y="0"/>
                  </a:cxn>
                  <a:cxn ang="0">
                    <a:pos x="0" y="106125793"/>
                  </a:cxn>
                  <a:cxn ang="0">
                    <a:pos x="240016884" y="106125793"/>
                  </a:cxn>
                  <a:cxn ang="0">
                    <a:pos x="120008442" y="0"/>
                  </a:cxn>
                </a:cxnLst>
                <a:rect l="0" t="0" r="0" b="0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325"/>
              <p:cNvSpPr/>
              <p:nvPr/>
            </p:nvSpPr>
            <p:spPr>
              <a:xfrm>
                <a:off x="10155809" y="1077815"/>
                <a:ext cx="113846" cy="96241"/>
              </a:xfrm>
              <a:custGeom>
                <a:avLst/>
                <a:gdLst/>
                <a:ahLst/>
                <a:cxnLst>
                  <a:cxn ang="0">
                    <a:pos x="84450541" y="201355002"/>
                  </a:cxn>
                  <a:cxn ang="0">
                    <a:pos x="120008442" y="192601255"/>
                  </a:cxn>
                  <a:cxn ang="0">
                    <a:pos x="155566342" y="201355002"/>
                  </a:cxn>
                  <a:cxn ang="0">
                    <a:pos x="240016884" y="35019171"/>
                  </a:cxn>
                  <a:cxn ang="0">
                    <a:pos x="200014772" y="0"/>
                  </a:cxn>
                  <a:cxn ang="0">
                    <a:pos x="160010553" y="35019171"/>
                  </a:cxn>
                  <a:cxn ang="0">
                    <a:pos x="120008442" y="0"/>
                  </a:cxn>
                  <a:cxn ang="0">
                    <a:pos x="80006331" y="35019171"/>
                  </a:cxn>
                  <a:cxn ang="0">
                    <a:pos x="40002111" y="0"/>
                  </a:cxn>
                  <a:cxn ang="0">
                    <a:pos x="0" y="35019171"/>
                  </a:cxn>
                  <a:cxn ang="0">
                    <a:pos x="84450541" y="201355002"/>
                  </a:cxn>
                </a:cxnLst>
                <a:rect l="0" t="0" r="0" b="0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9A0DB2DC-4C9A-4742-B13C-FB6460FD3503}" type="slidenum">
              <a:rPr lang="zh-CN" altLang="en-US" noProof="1" dirty="0"/>
            </a:fld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  <p:sldLayoutId id="2147483687" r:id="rId17"/>
    <p:sldLayoutId id="2147483688" r:id="rId18"/>
    <p:sldLayoutId id="2147483689" r:id="rId19"/>
    <p:sldLayoutId id="2147483690" r:id="rId20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jpe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jpe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1.jpe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2.pn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42.wdp"/><Relationship Id="rId5" Type="http://schemas.openxmlformats.org/officeDocument/2006/relationships/image" Target="../media/image41.png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50.jpe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17.wdp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2"/>
          <p:cNvSpPr>
            <a:spLocks noChangeArrowheads="1"/>
          </p:cNvSpPr>
          <p:nvPr/>
        </p:nvSpPr>
        <p:spPr bwMode="auto">
          <a:xfrm>
            <a:off x="1143000" y="2371725"/>
            <a:ext cx="309563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50179" name="内容占位符 2"/>
          <p:cNvSpPr>
            <a:spLocks noChangeArrowheads="1"/>
          </p:cNvSpPr>
          <p:nvPr/>
        </p:nvSpPr>
        <p:spPr bwMode="auto">
          <a:xfrm>
            <a:off x="369356" y="592835"/>
            <a:ext cx="7729928" cy="1885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对称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现象无处不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在，从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自然景观到艺术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作品，从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建筑物到交通标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志，甚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至日常生活用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品，都可以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找到对称的例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子，对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称给我们带来美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的享受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！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0180" name="图片 615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3" y="2746375"/>
            <a:ext cx="6814407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1"/>
          <p:cNvGrpSpPr/>
          <p:nvPr/>
        </p:nvGrpSpPr>
        <p:grpSpPr bwMode="auto">
          <a:xfrm>
            <a:off x="4371" y="-61657"/>
            <a:ext cx="2006600" cy="493712"/>
            <a:chOff x="100" y="40"/>
            <a:chExt cx="3160" cy="778"/>
          </a:xfrm>
        </p:grpSpPr>
        <p:cxnSp>
          <p:nvCxnSpPr>
            <p:cNvPr id="12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5" name="内容占位符 18434"/>
          <p:cNvGraphicFramePr>
            <a:graphicFrameLocks noGrp="1"/>
          </p:cNvGraphicFramePr>
          <p:nvPr>
            <p:ph idx="4294967295"/>
          </p:nvPr>
        </p:nvGraphicFramePr>
        <p:xfrm>
          <a:off x="884237" y="946937"/>
          <a:ext cx="7926387" cy="4086225"/>
        </p:xfrm>
        <a:graphic>
          <a:graphicData uri="http://schemas.openxmlformats.org/drawingml/2006/table">
            <a:tbl>
              <a:tblPr/>
              <a:tblGrid>
                <a:gridCol w="1175529"/>
                <a:gridCol w="2273455"/>
                <a:gridCol w="4477403"/>
              </a:tblGrid>
              <a:tr h="115760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轴对称图形</a:t>
                      </a:r>
                      <a:endParaRPr lang="zh-CN" altLang="en-US" sz="2100" b="1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2100" b="1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2100" b="1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8589" marR="68589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两个图形成轴对称</a:t>
                      </a:r>
                      <a:endParaRPr lang="zh-CN" altLang="en-US" sz="2100" b="1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8589" marR="68589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58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区别</a:t>
                      </a:r>
                      <a:endParaRPr lang="zh-CN" altLang="en-US" sz="2100" b="1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8589" marR="68589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＿个图形</a:t>
                      </a:r>
                      <a:endParaRPr lang="zh-CN" altLang="en-US" sz="21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＿</a:t>
                      </a:r>
                      <a:r>
                        <a:rPr lang="zh-CN" altLang="en-US" sz="21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个图形</a:t>
                      </a:r>
                      <a:endParaRPr lang="zh-CN" altLang="en-US" sz="21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9" marR="68589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904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100" b="1" u="none" kern="1200" baseline="0" dirty="0">
                        <a:solidFill>
                          <a:schemeClr val="tx1"/>
                        </a:solidFill>
                        <a:latin typeface="+mn-lt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0" lvl="0" indent="0" algn="ctr">
                        <a:buNone/>
                      </a:pPr>
                      <a:endParaRPr lang="en-US" altLang="zh-CN" sz="2100" b="1" u="none" kern="1200" baseline="0" dirty="0">
                        <a:solidFill>
                          <a:schemeClr val="tx1"/>
                        </a:solidFill>
                        <a:latin typeface="+mn-lt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100" b="1" u="none" kern="1200" baseline="0" dirty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联</a:t>
                      </a:r>
                      <a:endParaRPr lang="zh-CN" altLang="en-US" sz="2100" b="1" u="none" kern="1200" baseline="0" dirty="0">
                        <a:solidFill>
                          <a:schemeClr val="tx1"/>
                        </a:solidFill>
                        <a:latin typeface="+mn-lt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100" b="1" u="none" kern="1200" baseline="0" dirty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系</a:t>
                      </a:r>
                      <a:endParaRPr lang="zh-CN" altLang="en-US" sz="2100" b="1" u="none" kern="1200" baseline="0" dirty="0">
                        <a:solidFill>
                          <a:schemeClr val="tx1"/>
                        </a:solidFill>
                        <a:latin typeface="+mn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9" marR="68589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100" b="1" u="non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1.</a:t>
                      </a:r>
                      <a:r>
                        <a:rPr lang="zh-CN" altLang="en-US" sz="2100" b="1" u="non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沿</a:t>
                      </a:r>
                      <a:r>
                        <a:rPr lang="zh-CN" altLang="en-US" sz="2100" b="1" u="none" kern="1200" baseline="0" dirty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一条直线折</a:t>
                      </a:r>
                      <a:r>
                        <a:rPr lang="zh-CN" altLang="en-US" sz="2100" b="1" u="non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叠，直</a:t>
                      </a:r>
                      <a:r>
                        <a:rPr lang="zh-CN" altLang="en-US" sz="2100" b="1" u="none" kern="1200" baseline="0" dirty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线两旁的部分能够</a:t>
                      </a:r>
                      <a:r>
                        <a:rPr lang="zh-CN" altLang="en-US" sz="2100" b="1" u="non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＿＿＿＿．</a:t>
                      </a:r>
                      <a:endParaRPr lang="zh-CN" altLang="en-US" sz="2100" b="1" u="none" kern="1200" baseline="0" dirty="0">
                        <a:solidFill>
                          <a:schemeClr val="tx1"/>
                        </a:solidFill>
                        <a:latin typeface="+mn-lt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2100" b="1" u="non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2.</a:t>
                      </a:r>
                      <a:r>
                        <a:rPr lang="zh-CN" altLang="en-US" sz="2100" b="1" u="non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都</a:t>
                      </a:r>
                      <a:r>
                        <a:rPr lang="zh-CN" altLang="en-US" sz="2100" b="1" u="none" kern="1200" baseline="0" dirty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有</a:t>
                      </a:r>
                      <a:r>
                        <a:rPr lang="zh-CN" altLang="en-US" sz="2100" b="1" u="non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＿＿＿＿＿＿＿＿＿＿＿＿＿＿＿＿＿</a:t>
                      </a:r>
                      <a:r>
                        <a:rPr lang="en-US" altLang="zh-CN" sz="2100" b="1" u="none" kern="1200" baseline="0" dirty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________________________________________</a:t>
                      </a:r>
                      <a:r>
                        <a:rPr lang="zh-CN" altLang="en-US" sz="2100" b="1" u="none" kern="1200" baseline="0" dirty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．</a:t>
                      </a:r>
                      <a:endParaRPr lang="zh-CN" altLang="en-US" sz="2100" b="1" u="none" kern="1200" baseline="0" dirty="0">
                        <a:solidFill>
                          <a:schemeClr val="tx1"/>
                        </a:solidFill>
                        <a:latin typeface="+mn-lt"/>
                        <a:ea typeface="楷体" panose="02010609060101010101" pitchFamily="49" charset="-122"/>
                        <a:cs typeface="+mn-cs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2100" b="1" u="non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3.</a:t>
                      </a:r>
                      <a:r>
                        <a:rPr lang="zh-CN" altLang="en-US" sz="2100" b="1" u="non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如果</a:t>
                      </a:r>
                      <a:r>
                        <a:rPr lang="zh-CN" altLang="en-US" sz="2100" b="1" u="none" kern="1200" baseline="0" dirty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把一个轴对称图形沿对称轴分成两个图</a:t>
                      </a:r>
                      <a:r>
                        <a:rPr lang="zh-CN" altLang="en-US" sz="2100" b="1" u="non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形，那</a:t>
                      </a:r>
                      <a:r>
                        <a:rPr lang="zh-CN" altLang="en-US" sz="2100" b="1" u="none" kern="1200" baseline="0" dirty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么这两个图形关于这条直线＿＿＿；如果把两个成轴对称的图形看成一个图</a:t>
                      </a:r>
                      <a:r>
                        <a:rPr lang="zh-CN" altLang="en-US" sz="2100" b="1" u="non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形，那</a:t>
                      </a:r>
                      <a:r>
                        <a:rPr lang="zh-CN" altLang="en-US" sz="2100" b="1" u="none" kern="1200" baseline="0" dirty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么这个图形就是</a:t>
                      </a:r>
                      <a:r>
                        <a:rPr lang="zh-CN" altLang="en-US" sz="2100" b="1" u="non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楷体" panose="02010609060101010101" pitchFamily="49" charset="-122"/>
                          <a:cs typeface="+mn-cs"/>
                        </a:rPr>
                        <a:t>＿＿＿＿ ．</a:t>
                      </a:r>
                      <a:endParaRPr lang="zh-CN" altLang="en-US" sz="2100" b="1" u="none" kern="1200" baseline="0" dirty="0">
                        <a:solidFill>
                          <a:schemeClr val="tx1"/>
                        </a:solidFill>
                        <a:latin typeface="+mn-lt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9" marR="68589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452" name="文本框 18451"/>
          <p:cNvSpPr txBox="1">
            <a:spLocks noChangeArrowheads="1"/>
          </p:cNvSpPr>
          <p:nvPr/>
        </p:nvSpPr>
        <p:spPr bwMode="auto">
          <a:xfrm>
            <a:off x="2590800" y="2109788"/>
            <a:ext cx="647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53" name="文本框 18452"/>
          <p:cNvSpPr txBox="1">
            <a:spLocks noChangeArrowheads="1"/>
          </p:cNvSpPr>
          <p:nvPr/>
        </p:nvSpPr>
        <p:spPr bwMode="auto">
          <a:xfrm>
            <a:off x="5905500" y="2105025"/>
            <a:ext cx="647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54" name="文本框 18453"/>
          <p:cNvSpPr txBox="1">
            <a:spLocks noChangeArrowheads="1"/>
          </p:cNvSpPr>
          <p:nvPr/>
        </p:nvSpPr>
        <p:spPr bwMode="auto">
          <a:xfrm>
            <a:off x="6855619" y="2555863"/>
            <a:ext cx="12842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互相重合</a:t>
            </a:r>
            <a:endParaRPr lang="zh-CN" altLang="en-US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55" name="文本框 18454"/>
          <p:cNvSpPr txBox="1">
            <a:spLocks noChangeArrowheads="1"/>
          </p:cNvSpPr>
          <p:nvPr/>
        </p:nvSpPr>
        <p:spPr bwMode="auto">
          <a:xfrm>
            <a:off x="2910681" y="2942425"/>
            <a:ext cx="46466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对称</a:t>
            </a:r>
            <a:r>
              <a:rPr lang="zh-CN" altLang="en-US" b="1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轴，轴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对称图形可能不止一条对称</a:t>
            </a:r>
            <a:r>
              <a:rPr lang="zh-CN" altLang="en-US" b="1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轴，轴</a:t>
            </a:r>
            <a:r>
              <a:rPr lang="zh-CN" altLang="en-US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对称只有一条</a:t>
            </a:r>
            <a:endParaRPr lang="zh-CN" altLang="en-US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56" name="文本框 18455"/>
          <p:cNvSpPr txBox="1">
            <a:spLocks noChangeArrowheads="1"/>
          </p:cNvSpPr>
          <p:nvPr/>
        </p:nvSpPr>
        <p:spPr bwMode="auto">
          <a:xfrm>
            <a:off x="5222875" y="3975100"/>
            <a:ext cx="70461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对称</a:t>
            </a:r>
            <a:endParaRPr lang="zh-CN" altLang="en-US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57" name="文本框 18456"/>
          <p:cNvSpPr txBox="1">
            <a:spLocks noChangeArrowheads="1"/>
          </p:cNvSpPr>
          <p:nvPr/>
        </p:nvSpPr>
        <p:spPr bwMode="auto">
          <a:xfrm>
            <a:off x="6855619" y="4247741"/>
            <a:ext cx="1403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轴对称图形</a:t>
            </a:r>
            <a:endParaRPr lang="zh-CN" altLang="en-US" b="1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9417" name="组合 18457"/>
          <p:cNvGrpSpPr/>
          <p:nvPr/>
        </p:nvGrpSpPr>
        <p:grpSpPr bwMode="auto">
          <a:xfrm>
            <a:off x="5229225" y="1238250"/>
            <a:ext cx="1824038" cy="1017588"/>
            <a:chOff x="0" y="0"/>
            <a:chExt cx="1532" cy="854"/>
          </a:xfrm>
        </p:grpSpPr>
        <p:grpSp>
          <p:nvGrpSpPr>
            <p:cNvPr id="59418" name="组合 18458"/>
            <p:cNvGrpSpPr/>
            <p:nvPr/>
          </p:nvGrpSpPr>
          <p:grpSpPr bwMode="auto">
            <a:xfrm>
              <a:off x="0" y="0"/>
              <a:ext cx="1532" cy="854"/>
              <a:chOff x="0" y="0"/>
              <a:chExt cx="2365" cy="1542"/>
            </a:xfrm>
          </p:grpSpPr>
          <p:sp>
            <p:nvSpPr>
              <p:cNvPr id="59419" name="plant"/>
              <p:cNvSpPr>
                <a:spLocks noEditPoints="1" noChangeArrowheads="1"/>
              </p:cNvSpPr>
              <p:nvPr/>
            </p:nvSpPr>
            <p:spPr bwMode="auto">
              <a:xfrm>
                <a:off x="0" y="45"/>
                <a:ext cx="1140" cy="1140"/>
              </a:xfrm>
              <a:custGeom>
                <a:avLst/>
                <a:gdLst>
                  <a:gd name="T0" fmla="*/ 9139 w 21600"/>
                  <a:gd name="T1" fmla="*/ 7935 h 21600"/>
                  <a:gd name="T2" fmla="*/ 8040 w 21600"/>
                  <a:gd name="T3" fmla="*/ 6287 h 21600"/>
                  <a:gd name="T4" fmla="*/ 5452 w 21600"/>
                  <a:gd name="T5" fmla="*/ 5313 h 21600"/>
                  <a:gd name="T6" fmla="*/ 3665 w 21600"/>
                  <a:gd name="T7" fmla="*/ 5104 h 21600"/>
                  <a:gd name="T8" fmla="*/ 2062 w 21600"/>
                  <a:gd name="T9" fmla="*/ 4408 h 21600"/>
                  <a:gd name="T10" fmla="*/ 1283 w 21600"/>
                  <a:gd name="T11" fmla="*/ 4315 h 21600"/>
                  <a:gd name="T12" fmla="*/ 2382 w 21600"/>
                  <a:gd name="T13" fmla="*/ 6914 h 21600"/>
                  <a:gd name="T14" fmla="*/ 3573 w 21600"/>
                  <a:gd name="T15" fmla="*/ 8213 h 21600"/>
                  <a:gd name="T16" fmla="*/ 5245 w 21600"/>
                  <a:gd name="T17" fmla="*/ 9234 h 21600"/>
                  <a:gd name="T18" fmla="*/ 5177 w 21600"/>
                  <a:gd name="T19" fmla="*/ 10069 h 21600"/>
                  <a:gd name="T20" fmla="*/ 2886 w 21600"/>
                  <a:gd name="T21" fmla="*/ 11600 h 21600"/>
                  <a:gd name="T22" fmla="*/ 1168 w 21600"/>
                  <a:gd name="T23" fmla="*/ 12668 h 21600"/>
                  <a:gd name="T24" fmla="*/ 779 w 21600"/>
                  <a:gd name="T25" fmla="*/ 13456 h 21600"/>
                  <a:gd name="T26" fmla="*/ 2680 w 21600"/>
                  <a:gd name="T27" fmla="*/ 13851 h 21600"/>
                  <a:gd name="T28" fmla="*/ 5360 w 21600"/>
                  <a:gd name="T29" fmla="*/ 13248 h 21600"/>
                  <a:gd name="T30" fmla="*/ 6459 w 21600"/>
                  <a:gd name="T31" fmla="*/ 13132 h 21600"/>
                  <a:gd name="T32" fmla="*/ 5681 w 21600"/>
                  <a:gd name="T33" fmla="*/ 14663 h 21600"/>
                  <a:gd name="T34" fmla="*/ 5681 w 21600"/>
                  <a:gd name="T35" fmla="*/ 16241 h 21600"/>
                  <a:gd name="T36" fmla="*/ 5910 w 21600"/>
                  <a:gd name="T37" fmla="*/ 18213 h 21600"/>
                  <a:gd name="T38" fmla="*/ 5245 w 21600"/>
                  <a:gd name="T39" fmla="*/ 19976 h 21600"/>
                  <a:gd name="T40" fmla="*/ 4077 w 21600"/>
                  <a:gd name="T41" fmla="*/ 21043 h 21600"/>
                  <a:gd name="T42" fmla="*/ 7421 w 21600"/>
                  <a:gd name="T43" fmla="*/ 19976 h 21600"/>
                  <a:gd name="T44" fmla="*/ 9139 w 21600"/>
                  <a:gd name="T45" fmla="*/ 18213 h 21600"/>
                  <a:gd name="T46" fmla="*/ 9872 w 21600"/>
                  <a:gd name="T47" fmla="*/ 16681 h 21600"/>
                  <a:gd name="T48" fmla="*/ 9758 w 21600"/>
                  <a:gd name="T49" fmla="*/ 15057 h 21600"/>
                  <a:gd name="T50" fmla="*/ 10834 w 21600"/>
                  <a:gd name="T51" fmla="*/ 17145 h 21600"/>
                  <a:gd name="T52" fmla="*/ 11155 w 21600"/>
                  <a:gd name="T53" fmla="*/ 20185 h 21600"/>
                  <a:gd name="T54" fmla="*/ 10926 w 21600"/>
                  <a:gd name="T55" fmla="*/ 21391 h 21600"/>
                  <a:gd name="T56" fmla="*/ 12323 w 21600"/>
                  <a:gd name="T57" fmla="*/ 21043 h 21600"/>
                  <a:gd name="T58" fmla="*/ 13950 w 21600"/>
                  <a:gd name="T59" fmla="*/ 19071 h 21600"/>
                  <a:gd name="T60" fmla="*/ 14293 w 21600"/>
                  <a:gd name="T61" fmla="*/ 17586 h 21600"/>
                  <a:gd name="T62" fmla="*/ 13835 w 21600"/>
                  <a:gd name="T63" fmla="*/ 15614 h 21600"/>
                  <a:gd name="T64" fmla="*/ 14408 w 21600"/>
                  <a:gd name="T65" fmla="*/ 15150 h 21600"/>
                  <a:gd name="T66" fmla="*/ 15576 w 21600"/>
                  <a:gd name="T67" fmla="*/ 15846 h 21600"/>
                  <a:gd name="T68" fmla="*/ 16240 w 21600"/>
                  <a:gd name="T69" fmla="*/ 16913 h 21600"/>
                  <a:gd name="T70" fmla="*/ 17798 w 21600"/>
                  <a:gd name="T71" fmla="*/ 17865 h 21600"/>
                  <a:gd name="T72" fmla="*/ 20317 w 21600"/>
                  <a:gd name="T73" fmla="*/ 18213 h 21600"/>
                  <a:gd name="T74" fmla="*/ 21165 w 21600"/>
                  <a:gd name="T75" fmla="*/ 17656 h 21600"/>
                  <a:gd name="T76" fmla="*/ 19653 w 21600"/>
                  <a:gd name="T77" fmla="*/ 16681 h 21600"/>
                  <a:gd name="T78" fmla="*/ 18576 w 21600"/>
                  <a:gd name="T79" fmla="*/ 15498 h 21600"/>
                  <a:gd name="T80" fmla="*/ 18256 w 21600"/>
                  <a:gd name="T81" fmla="*/ 14199 h 21600"/>
                  <a:gd name="T82" fmla="*/ 16973 w 21600"/>
                  <a:gd name="T83" fmla="*/ 12436 h 21600"/>
                  <a:gd name="T84" fmla="*/ 15690 w 21600"/>
                  <a:gd name="T85" fmla="*/ 11716 h 21600"/>
                  <a:gd name="T86" fmla="*/ 15461 w 21600"/>
                  <a:gd name="T87" fmla="*/ 11252 h 21600"/>
                  <a:gd name="T88" fmla="*/ 17798 w 21600"/>
                  <a:gd name="T89" fmla="*/ 10417 h 21600"/>
                  <a:gd name="T90" fmla="*/ 20478 w 21600"/>
                  <a:gd name="T91" fmla="*/ 10417 h 21600"/>
                  <a:gd name="T92" fmla="*/ 19859 w 21600"/>
                  <a:gd name="T93" fmla="*/ 9234 h 21600"/>
                  <a:gd name="T94" fmla="*/ 16973 w 21600"/>
                  <a:gd name="T95" fmla="*/ 8027 h 21600"/>
                  <a:gd name="T96" fmla="*/ 15118 w 21600"/>
                  <a:gd name="T97" fmla="*/ 8027 h 21600"/>
                  <a:gd name="T98" fmla="*/ 13606 w 21600"/>
                  <a:gd name="T99" fmla="*/ 8886 h 21600"/>
                  <a:gd name="T100" fmla="*/ 13950 w 21600"/>
                  <a:gd name="T101" fmla="*/ 7935 h 21600"/>
                  <a:gd name="T102" fmla="*/ 14614 w 21600"/>
                  <a:gd name="T103" fmla="*/ 5823 h 21600"/>
                  <a:gd name="T104" fmla="*/ 14064 w 21600"/>
                  <a:gd name="T105" fmla="*/ 3898 h 21600"/>
                  <a:gd name="T106" fmla="*/ 13102 w 21600"/>
                  <a:gd name="T107" fmla="*/ 2042 h 21600"/>
                  <a:gd name="T108" fmla="*/ 12667 w 21600"/>
                  <a:gd name="T109" fmla="*/ 626 h 21600"/>
                  <a:gd name="T110" fmla="*/ 12163 w 21600"/>
                  <a:gd name="T111" fmla="*/ 394 h 21600"/>
                  <a:gd name="T112" fmla="*/ 10766 w 21600"/>
                  <a:gd name="T113" fmla="*/ 2390 h 21600"/>
                  <a:gd name="T114" fmla="*/ 9987 w 21600"/>
                  <a:gd name="T115" fmla="*/ 4524 h 21600"/>
                  <a:gd name="T116" fmla="*/ 10330 w 21600"/>
                  <a:gd name="T117" fmla="*/ 6403 h 21600"/>
                  <a:gd name="T118" fmla="*/ 10101 w 21600"/>
                  <a:gd name="T119" fmla="*/ 7935 h 21600"/>
                  <a:gd name="T120" fmla="*/ 9368 w 21600"/>
                  <a:gd name="T121" fmla="*/ 900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600" h="21600">
                    <a:moveTo>
                      <a:pt x="9368" y="9002"/>
                    </a:moveTo>
                    <a:lnTo>
                      <a:pt x="9254" y="8422"/>
                    </a:lnTo>
                    <a:lnTo>
                      <a:pt x="9139" y="7935"/>
                    </a:lnTo>
                    <a:lnTo>
                      <a:pt x="8819" y="7355"/>
                    </a:lnTo>
                    <a:lnTo>
                      <a:pt x="8475" y="6728"/>
                    </a:lnTo>
                    <a:lnTo>
                      <a:pt x="8040" y="6287"/>
                    </a:lnTo>
                    <a:lnTo>
                      <a:pt x="7421" y="5707"/>
                    </a:lnTo>
                    <a:lnTo>
                      <a:pt x="6574" y="5429"/>
                    </a:lnTo>
                    <a:lnTo>
                      <a:pt x="5452" y="5313"/>
                    </a:lnTo>
                    <a:lnTo>
                      <a:pt x="4856" y="5220"/>
                    </a:lnTo>
                    <a:lnTo>
                      <a:pt x="4169" y="5220"/>
                    </a:lnTo>
                    <a:lnTo>
                      <a:pt x="3665" y="5104"/>
                    </a:lnTo>
                    <a:lnTo>
                      <a:pt x="3001" y="4872"/>
                    </a:lnTo>
                    <a:lnTo>
                      <a:pt x="2497" y="4756"/>
                    </a:lnTo>
                    <a:lnTo>
                      <a:pt x="2062" y="4408"/>
                    </a:lnTo>
                    <a:lnTo>
                      <a:pt x="1603" y="4083"/>
                    </a:lnTo>
                    <a:lnTo>
                      <a:pt x="1283" y="3689"/>
                    </a:lnTo>
                    <a:lnTo>
                      <a:pt x="1283" y="4315"/>
                    </a:lnTo>
                    <a:lnTo>
                      <a:pt x="1489" y="5104"/>
                    </a:lnTo>
                    <a:lnTo>
                      <a:pt x="1832" y="6055"/>
                    </a:lnTo>
                    <a:lnTo>
                      <a:pt x="2382" y="6914"/>
                    </a:lnTo>
                    <a:lnTo>
                      <a:pt x="2680" y="7471"/>
                    </a:lnTo>
                    <a:lnTo>
                      <a:pt x="3115" y="7935"/>
                    </a:lnTo>
                    <a:lnTo>
                      <a:pt x="3573" y="8213"/>
                    </a:lnTo>
                    <a:lnTo>
                      <a:pt x="4077" y="8654"/>
                    </a:lnTo>
                    <a:lnTo>
                      <a:pt x="4627" y="9002"/>
                    </a:lnTo>
                    <a:lnTo>
                      <a:pt x="5245" y="9234"/>
                    </a:lnTo>
                    <a:lnTo>
                      <a:pt x="6024" y="9443"/>
                    </a:lnTo>
                    <a:lnTo>
                      <a:pt x="6757" y="9628"/>
                    </a:lnTo>
                    <a:lnTo>
                      <a:pt x="5177" y="10069"/>
                    </a:lnTo>
                    <a:lnTo>
                      <a:pt x="3963" y="10649"/>
                    </a:lnTo>
                    <a:lnTo>
                      <a:pt x="3344" y="11044"/>
                    </a:lnTo>
                    <a:lnTo>
                      <a:pt x="2886" y="11600"/>
                    </a:lnTo>
                    <a:lnTo>
                      <a:pt x="2497" y="12041"/>
                    </a:lnTo>
                    <a:lnTo>
                      <a:pt x="1947" y="12343"/>
                    </a:lnTo>
                    <a:lnTo>
                      <a:pt x="1168" y="12668"/>
                    </a:lnTo>
                    <a:lnTo>
                      <a:pt x="0" y="12900"/>
                    </a:lnTo>
                    <a:lnTo>
                      <a:pt x="435" y="13248"/>
                    </a:lnTo>
                    <a:lnTo>
                      <a:pt x="779" y="13456"/>
                    </a:lnTo>
                    <a:lnTo>
                      <a:pt x="1283" y="13642"/>
                    </a:lnTo>
                    <a:lnTo>
                      <a:pt x="1718" y="13758"/>
                    </a:lnTo>
                    <a:lnTo>
                      <a:pt x="2680" y="13851"/>
                    </a:lnTo>
                    <a:lnTo>
                      <a:pt x="3573" y="13758"/>
                    </a:lnTo>
                    <a:lnTo>
                      <a:pt x="4512" y="13526"/>
                    </a:lnTo>
                    <a:lnTo>
                      <a:pt x="5360" y="13248"/>
                    </a:lnTo>
                    <a:lnTo>
                      <a:pt x="6139" y="12900"/>
                    </a:lnTo>
                    <a:lnTo>
                      <a:pt x="6757" y="12552"/>
                    </a:lnTo>
                    <a:lnTo>
                      <a:pt x="6459" y="13132"/>
                    </a:lnTo>
                    <a:lnTo>
                      <a:pt x="6139" y="13642"/>
                    </a:lnTo>
                    <a:lnTo>
                      <a:pt x="5910" y="14199"/>
                    </a:lnTo>
                    <a:lnTo>
                      <a:pt x="5681" y="14663"/>
                    </a:lnTo>
                    <a:lnTo>
                      <a:pt x="5681" y="15150"/>
                    </a:lnTo>
                    <a:lnTo>
                      <a:pt x="5681" y="15730"/>
                    </a:lnTo>
                    <a:lnTo>
                      <a:pt x="5681" y="16241"/>
                    </a:lnTo>
                    <a:lnTo>
                      <a:pt x="5795" y="16913"/>
                    </a:lnTo>
                    <a:lnTo>
                      <a:pt x="5910" y="17586"/>
                    </a:lnTo>
                    <a:lnTo>
                      <a:pt x="5910" y="18213"/>
                    </a:lnTo>
                    <a:lnTo>
                      <a:pt x="5795" y="18885"/>
                    </a:lnTo>
                    <a:lnTo>
                      <a:pt x="5566" y="19396"/>
                    </a:lnTo>
                    <a:lnTo>
                      <a:pt x="5245" y="19976"/>
                    </a:lnTo>
                    <a:lnTo>
                      <a:pt x="4971" y="20370"/>
                    </a:lnTo>
                    <a:lnTo>
                      <a:pt x="4512" y="20811"/>
                    </a:lnTo>
                    <a:lnTo>
                      <a:pt x="4077" y="21043"/>
                    </a:lnTo>
                    <a:lnTo>
                      <a:pt x="5177" y="20927"/>
                    </a:lnTo>
                    <a:lnTo>
                      <a:pt x="6253" y="20486"/>
                    </a:lnTo>
                    <a:lnTo>
                      <a:pt x="7421" y="19976"/>
                    </a:lnTo>
                    <a:lnTo>
                      <a:pt x="8361" y="19187"/>
                    </a:lnTo>
                    <a:lnTo>
                      <a:pt x="8819" y="18769"/>
                    </a:lnTo>
                    <a:lnTo>
                      <a:pt x="9139" y="18213"/>
                    </a:lnTo>
                    <a:lnTo>
                      <a:pt x="9437" y="17772"/>
                    </a:lnTo>
                    <a:lnTo>
                      <a:pt x="9643" y="17261"/>
                    </a:lnTo>
                    <a:lnTo>
                      <a:pt x="9872" y="16681"/>
                    </a:lnTo>
                    <a:lnTo>
                      <a:pt x="9872" y="16171"/>
                    </a:lnTo>
                    <a:lnTo>
                      <a:pt x="9872" y="15614"/>
                    </a:lnTo>
                    <a:lnTo>
                      <a:pt x="9758" y="15057"/>
                    </a:lnTo>
                    <a:lnTo>
                      <a:pt x="10216" y="15498"/>
                    </a:lnTo>
                    <a:lnTo>
                      <a:pt x="10537" y="16241"/>
                    </a:lnTo>
                    <a:lnTo>
                      <a:pt x="10834" y="17145"/>
                    </a:lnTo>
                    <a:lnTo>
                      <a:pt x="11041" y="18213"/>
                    </a:lnTo>
                    <a:lnTo>
                      <a:pt x="11155" y="19187"/>
                    </a:lnTo>
                    <a:lnTo>
                      <a:pt x="11155" y="20185"/>
                    </a:lnTo>
                    <a:lnTo>
                      <a:pt x="11155" y="20579"/>
                    </a:lnTo>
                    <a:lnTo>
                      <a:pt x="11041" y="21043"/>
                    </a:lnTo>
                    <a:lnTo>
                      <a:pt x="10926" y="21391"/>
                    </a:lnTo>
                    <a:lnTo>
                      <a:pt x="10766" y="21600"/>
                    </a:lnTo>
                    <a:lnTo>
                      <a:pt x="11499" y="21484"/>
                    </a:lnTo>
                    <a:lnTo>
                      <a:pt x="12323" y="21043"/>
                    </a:lnTo>
                    <a:lnTo>
                      <a:pt x="13102" y="20370"/>
                    </a:lnTo>
                    <a:lnTo>
                      <a:pt x="13606" y="19628"/>
                    </a:lnTo>
                    <a:lnTo>
                      <a:pt x="13950" y="19071"/>
                    </a:lnTo>
                    <a:lnTo>
                      <a:pt x="14064" y="18677"/>
                    </a:lnTo>
                    <a:lnTo>
                      <a:pt x="14179" y="18097"/>
                    </a:lnTo>
                    <a:lnTo>
                      <a:pt x="14293" y="17586"/>
                    </a:lnTo>
                    <a:lnTo>
                      <a:pt x="14179" y="16913"/>
                    </a:lnTo>
                    <a:lnTo>
                      <a:pt x="14064" y="16241"/>
                    </a:lnTo>
                    <a:lnTo>
                      <a:pt x="13835" y="15614"/>
                    </a:lnTo>
                    <a:lnTo>
                      <a:pt x="13560" y="14872"/>
                    </a:lnTo>
                    <a:lnTo>
                      <a:pt x="13950" y="14941"/>
                    </a:lnTo>
                    <a:lnTo>
                      <a:pt x="14408" y="15150"/>
                    </a:lnTo>
                    <a:lnTo>
                      <a:pt x="14843" y="15266"/>
                    </a:lnTo>
                    <a:lnTo>
                      <a:pt x="15232" y="15614"/>
                    </a:lnTo>
                    <a:lnTo>
                      <a:pt x="15576" y="15846"/>
                    </a:lnTo>
                    <a:lnTo>
                      <a:pt x="15897" y="16171"/>
                    </a:lnTo>
                    <a:lnTo>
                      <a:pt x="16126" y="16473"/>
                    </a:lnTo>
                    <a:lnTo>
                      <a:pt x="16240" y="16913"/>
                    </a:lnTo>
                    <a:lnTo>
                      <a:pt x="16515" y="17261"/>
                    </a:lnTo>
                    <a:lnTo>
                      <a:pt x="17088" y="17586"/>
                    </a:lnTo>
                    <a:lnTo>
                      <a:pt x="17798" y="17865"/>
                    </a:lnTo>
                    <a:lnTo>
                      <a:pt x="18576" y="18097"/>
                    </a:lnTo>
                    <a:lnTo>
                      <a:pt x="19424" y="18213"/>
                    </a:lnTo>
                    <a:lnTo>
                      <a:pt x="20317" y="18213"/>
                    </a:lnTo>
                    <a:lnTo>
                      <a:pt x="21050" y="18213"/>
                    </a:lnTo>
                    <a:lnTo>
                      <a:pt x="21600" y="17865"/>
                    </a:lnTo>
                    <a:lnTo>
                      <a:pt x="21165" y="17656"/>
                    </a:lnTo>
                    <a:lnTo>
                      <a:pt x="20592" y="17470"/>
                    </a:lnTo>
                    <a:lnTo>
                      <a:pt x="20088" y="17029"/>
                    </a:lnTo>
                    <a:lnTo>
                      <a:pt x="19653" y="16681"/>
                    </a:lnTo>
                    <a:lnTo>
                      <a:pt x="19195" y="16241"/>
                    </a:lnTo>
                    <a:lnTo>
                      <a:pt x="18920" y="15962"/>
                    </a:lnTo>
                    <a:lnTo>
                      <a:pt x="18576" y="15498"/>
                    </a:lnTo>
                    <a:lnTo>
                      <a:pt x="18576" y="15057"/>
                    </a:lnTo>
                    <a:lnTo>
                      <a:pt x="18485" y="14756"/>
                    </a:lnTo>
                    <a:lnTo>
                      <a:pt x="18256" y="14199"/>
                    </a:lnTo>
                    <a:lnTo>
                      <a:pt x="17912" y="13526"/>
                    </a:lnTo>
                    <a:lnTo>
                      <a:pt x="17523" y="13016"/>
                    </a:lnTo>
                    <a:lnTo>
                      <a:pt x="16973" y="12436"/>
                    </a:lnTo>
                    <a:lnTo>
                      <a:pt x="16355" y="12041"/>
                    </a:lnTo>
                    <a:lnTo>
                      <a:pt x="16011" y="11832"/>
                    </a:lnTo>
                    <a:lnTo>
                      <a:pt x="15690" y="11716"/>
                    </a:lnTo>
                    <a:lnTo>
                      <a:pt x="15232" y="11716"/>
                    </a:lnTo>
                    <a:lnTo>
                      <a:pt x="14843" y="11716"/>
                    </a:lnTo>
                    <a:lnTo>
                      <a:pt x="15461" y="11252"/>
                    </a:lnTo>
                    <a:lnTo>
                      <a:pt x="16126" y="10858"/>
                    </a:lnTo>
                    <a:lnTo>
                      <a:pt x="16973" y="10649"/>
                    </a:lnTo>
                    <a:lnTo>
                      <a:pt x="17798" y="10417"/>
                    </a:lnTo>
                    <a:lnTo>
                      <a:pt x="18806" y="10301"/>
                    </a:lnTo>
                    <a:lnTo>
                      <a:pt x="19653" y="10301"/>
                    </a:lnTo>
                    <a:lnTo>
                      <a:pt x="20478" y="10417"/>
                    </a:lnTo>
                    <a:lnTo>
                      <a:pt x="21256" y="10533"/>
                    </a:lnTo>
                    <a:lnTo>
                      <a:pt x="20707" y="9837"/>
                    </a:lnTo>
                    <a:lnTo>
                      <a:pt x="19859" y="9234"/>
                    </a:lnTo>
                    <a:lnTo>
                      <a:pt x="18806" y="8538"/>
                    </a:lnTo>
                    <a:lnTo>
                      <a:pt x="17637" y="8144"/>
                    </a:lnTo>
                    <a:lnTo>
                      <a:pt x="16973" y="8027"/>
                    </a:lnTo>
                    <a:lnTo>
                      <a:pt x="16355" y="7935"/>
                    </a:lnTo>
                    <a:lnTo>
                      <a:pt x="15805" y="7935"/>
                    </a:lnTo>
                    <a:lnTo>
                      <a:pt x="15118" y="8027"/>
                    </a:lnTo>
                    <a:lnTo>
                      <a:pt x="14614" y="8144"/>
                    </a:lnTo>
                    <a:lnTo>
                      <a:pt x="14064" y="8422"/>
                    </a:lnTo>
                    <a:lnTo>
                      <a:pt x="13606" y="8886"/>
                    </a:lnTo>
                    <a:lnTo>
                      <a:pt x="13217" y="9327"/>
                    </a:lnTo>
                    <a:lnTo>
                      <a:pt x="13606" y="8538"/>
                    </a:lnTo>
                    <a:lnTo>
                      <a:pt x="13950" y="7935"/>
                    </a:lnTo>
                    <a:lnTo>
                      <a:pt x="14293" y="7123"/>
                    </a:lnTo>
                    <a:lnTo>
                      <a:pt x="14499" y="6519"/>
                    </a:lnTo>
                    <a:lnTo>
                      <a:pt x="14614" y="5823"/>
                    </a:lnTo>
                    <a:lnTo>
                      <a:pt x="14614" y="5220"/>
                    </a:lnTo>
                    <a:lnTo>
                      <a:pt x="14408" y="4524"/>
                    </a:lnTo>
                    <a:lnTo>
                      <a:pt x="14064" y="3898"/>
                    </a:lnTo>
                    <a:lnTo>
                      <a:pt x="13606" y="3225"/>
                    </a:lnTo>
                    <a:lnTo>
                      <a:pt x="13331" y="2598"/>
                    </a:lnTo>
                    <a:lnTo>
                      <a:pt x="13102" y="2042"/>
                    </a:lnTo>
                    <a:lnTo>
                      <a:pt x="12896" y="1485"/>
                    </a:lnTo>
                    <a:lnTo>
                      <a:pt x="12781" y="1090"/>
                    </a:lnTo>
                    <a:lnTo>
                      <a:pt x="12667" y="626"/>
                    </a:lnTo>
                    <a:lnTo>
                      <a:pt x="12667" y="278"/>
                    </a:lnTo>
                    <a:lnTo>
                      <a:pt x="12667" y="0"/>
                    </a:lnTo>
                    <a:lnTo>
                      <a:pt x="12163" y="394"/>
                    </a:lnTo>
                    <a:lnTo>
                      <a:pt x="11728" y="974"/>
                    </a:lnTo>
                    <a:lnTo>
                      <a:pt x="11155" y="1601"/>
                    </a:lnTo>
                    <a:lnTo>
                      <a:pt x="10766" y="2390"/>
                    </a:lnTo>
                    <a:lnTo>
                      <a:pt x="10330" y="3109"/>
                    </a:lnTo>
                    <a:lnTo>
                      <a:pt x="10101" y="3898"/>
                    </a:lnTo>
                    <a:lnTo>
                      <a:pt x="9987" y="4524"/>
                    </a:lnTo>
                    <a:lnTo>
                      <a:pt x="10101" y="5220"/>
                    </a:lnTo>
                    <a:lnTo>
                      <a:pt x="10216" y="5823"/>
                    </a:lnTo>
                    <a:lnTo>
                      <a:pt x="10330" y="6403"/>
                    </a:lnTo>
                    <a:lnTo>
                      <a:pt x="10330" y="6914"/>
                    </a:lnTo>
                    <a:lnTo>
                      <a:pt x="10216" y="7471"/>
                    </a:lnTo>
                    <a:lnTo>
                      <a:pt x="10101" y="7935"/>
                    </a:lnTo>
                    <a:lnTo>
                      <a:pt x="9872" y="8329"/>
                    </a:lnTo>
                    <a:lnTo>
                      <a:pt x="9643" y="8654"/>
                    </a:lnTo>
                    <a:lnTo>
                      <a:pt x="9368" y="9002"/>
                    </a:lnTo>
                    <a:close/>
                  </a:path>
                </a:pathLst>
              </a:custGeom>
              <a:solidFill>
                <a:srgbClr val="008000"/>
              </a:solidFill>
              <a:ln w="9525">
                <a:solidFill>
                  <a:srgbClr val="000000"/>
                </a:solidFill>
                <a:miter lim="800000"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20" name="plant"/>
              <p:cNvSpPr>
                <a:spLocks noEditPoints="1" noChangeArrowheads="1"/>
              </p:cNvSpPr>
              <p:nvPr/>
            </p:nvSpPr>
            <p:spPr bwMode="auto">
              <a:xfrm flipH="1">
                <a:off x="1225" y="45"/>
                <a:ext cx="1140" cy="1140"/>
              </a:xfrm>
              <a:custGeom>
                <a:avLst/>
                <a:gdLst>
                  <a:gd name="T0" fmla="*/ 9139 w 21600"/>
                  <a:gd name="T1" fmla="*/ 7935 h 21600"/>
                  <a:gd name="T2" fmla="*/ 8040 w 21600"/>
                  <a:gd name="T3" fmla="*/ 6287 h 21600"/>
                  <a:gd name="T4" fmla="*/ 5452 w 21600"/>
                  <a:gd name="T5" fmla="*/ 5313 h 21600"/>
                  <a:gd name="T6" fmla="*/ 3665 w 21600"/>
                  <a:gd name="T7" fmla="*/ 5104 h 21600"/>
                  <a:gd name="T8" fmla="*/ 2062 w 21600"/>
                  <a:gd name="T9" fmla="*/ 4408 h 21600"/>
                  <a:gd name="T10" fmla="*/ 1283 w 21600"/>
                  <a:gd name="T11" fmla="*/ 4315 h 21600"/>
                  <a:gd name="T12" fmla="*/ 2382 w 21600"/>
                  <a:gd name="T13" fmla="*/ 6914 h 21600"/>
                  <a:gd name="T14" fmla="*/ 3573 w 21600"/>
                  <a:gd name="T15" fmla="*/ 8213 h 21600"/>
                  <a:gd name="T16" fmla="*/ 5245 w 21600"/>
                  <a:gd name="T17" fmla="*/ 9234 h 21600"/>
                  <a:gd name="T18" fmla="*/ 5177 w 21600"/>
                  <a:gd name="T19" fmla="*/ 10069 h 21600"/>
                  <a:gd name="T20" fmla="*/ 2886 w 21600"/>
                  <a:gd name="T21" fmla="*/ 11600 h 21600"/>
                  <a:gd name="T22" fmla="*/ 1168 w 21600"/>
                  <a:gd name="T23" fmla="*/ 12668 h 21600"/>
                  <a:gd name="T24" fmla="*/ 779 w 21600"/>
                  <a:gd name="T25" fmla="*/ 13456 h 21600"/>
                  <a:gd name="T26" fmla="*/ 2680 w 21600"/>
                  <a:gd name="T27" fmla="*/ 13851 h 21600"/>
                  <a:gd name="T28" fmla="*/ 5360 w 21600"/>
                  <a:gd name="T29" fmla="*/ 13248 h 21600"/>
                  <a:gd name="T30" fmla="*/ 6459 w 21600"/>
                  <a:gd name="T31" fmla="*/ 13132 h 21600"/>
                  <a:gd name="T32" fmla="*/ 5681 w 21600"/>
                  <a:gd name="T33" fmla="*/ 14663 h 21600"/>
                  <a:gd name="T34" fmla="*/ 5681 w 21600"/>
                  <a:gd name="T35" fmla="*/ 16241 h 21600"/>
                  <a:gd name="T36" fmla="*/ 5910 w 21600"/>
                  <a:gd name="T37" fmla="*/ 18213 h 21600"/>
                  <a:gd name="T38" fmla="*/ 5245 w 21600"/>
                  <a:gd name="T39" fmla="*/ 19976 h 21600"/>
                  <a:gd name="T40" fmla="*/ 4077 w 21600"/>
                  <a:gd name="T41" fmla="*/ 21043 h 21600"/>
                  <a:gd name="T42" fmla="*/ 7421 w 21600"/>
                  <a:gd name="T43" fmla="*/ 19976 h 21600"/>
                  <a:gd name="T44" fmla="*/ 9139 w 21600"/>
                  <a:gd name="T45" fmla="*/ 18213 h 21600"/>
                  <a:gd name="T46" fmla="*/ 9872 w 21600"/>
                  <a:gd name="T47" fmla="*/ 16681 h 21600"/>
                  <a:gd name="T48" fmla="*/ 9758 w 21600"/>
                  <a:gd name="T49" fmla="*/ 15057 h 21600"/>
                  <a:gd name="T50" fmla="*/ 10834 w 21600"/>
                  <a:gd name="T51" fmla="*/ 17145 h 21600"/>
                  <a:gd name="T52" fmla="*/ 11155 w 21600"/>
                  <a:gd name="T53" fmla="*/ 20185 h 21600"/>
                  <a:gd name="T54" fmla="*/ 10926 w 21600"/>
                  <a:gd name="T55" fmla="*/ 21391 h 21600"/>
                  <a:gd name="T56" fmla="*/ 12323 w 21600"/>
                  <a:gd name="T57" fmla="*/ 21043 h 21600"/>
                  <a:gd name="T58" fmla="*/ 13950 w 21600"/>
                  <a:gd name="T59" fmla="*/ 19071 h 21600"/>
                  <a:gd name="T60" fmla="*/ 14293 w 21600"/>
                  <a:gd name="T61" fmla="*/ 17586 h 21600"/>
                  <a:gd name="T62" fmla="*/ 13835 w 21600"/>
                  <a:gd name="T63" fmla="*/ 15614 h 21600"/>
                  <a:gd name="T64" fmla="*/ 14408 w 21600"/>
                  <a:gd name="T65" fmla="*/ 15150 h 21600"/>
                  <a:gd name="T66" fmla="*/ 15576 w 21600"/>
                  <a:gd name="T67" fmla="*/ 15846 h 21600"/>
                  <a:gd name="T68" fmla="*/ 16240 w 21600"/>
                  <a:gd name="T69" fmla="*/ 16913 h 21600"/>
                  <a:gd name="T70" fmla="*/ 17798 w 21600"/>
                  <a:gd name="T71" fmla="*/ 17865 h 21600"/>
                  <a:gd name="T72" fmla="*/ 20317 w 21600"/>
                  <a:gd name="T73" fmla="*/ 18213 h 21600"/>
                  <a:gd name="T74" fmla="*/ 21165 w 21600"/>
                  <a:gd name="T75" fmla="*/ 17656 h 21600"/>
                  <a:gd name="T76" fmla="*/ 19653 w 21600"/>
                  <a:gd name="T77" fmla="*/ 16681 h 21600"/>
                  <a:gd name="T78" fmla="*/ 18576 w 21600"/>
                  <a:gd name="T79" fmla="*/ 15498 h 21600"/>
                  <a:gd name="T80" fmla="*/ 18256 w 21600"/>
                  <a:gd name="T81" fmla="*/ 14199 h 21600"/>
                  <a:gd name="T82" fmla="*/ 16973 w 21600"/>
                  <a:gd name="T83" fmla="*/ 12436 h 21600"/>
                  <a:gd name="T84" fmla="*/ 15690 w 21600"/>
                  <a:gd name="T85" fmla="*/ 11716 h 21600"/>
                  <a:gd name="T86" fmla="*/ 15461 w 21600"/>
                  <a:gd name="T87" fmla="*/ 11252 h 21600"/>
                  <a:gd name="T88" fmla="*/ 17798 w 21600"/>
                  <a:gd name="T89" fmla="*/ 10417 h 21600"/>
                  <a:gd name="T90" fmla="*/ 20478 w 21600"/>
                  <a:gd name="T91" fmla="*/ 10417 h 21600"/>
                  <a:gd name="T92" fmla="*/ 19859 w 21600"/>
                  <a:gd name="T93" fmla="*/ 9234 h 21600"/>
                  <a:gd name="T94" fmla="*/ 16973 w 21600"/>
                  <a:gd name="T95" fmla="*/ 8027 h 21600"/>
                  <a:gd name="T96" fmla="*/ 15118 w 21600"/>
                  <a:gd name="T97" fmla="*/ 8027 h 21600"/>
                  <a:gd name="T98" fmla="*/ 13606 w 21600"/>
                  <a:gd name="T99" fmla="*/ 8886 h 21600"/>
                  <a:gd name="T100" fmla="*/ 13950 w 21600"/>
                  <a:gd name="T101" fmla="*/ 7935 h 21600"/>
                  <a:gd name="T102" fmla="*/ 14614 w 21600"/>
                  <a:gd name="T103" fmla="*/ 5823 h 21600"/>
                  <a:gd name="T104" fmla="*/ 14064 w 21600"/>
                  <a:gd name="T105" fmla="*/ 3898 h 21600"/>
                  <a:gd name="T106" fmla="*/ 13102 w 21600"/>
                  <a:gd name="T107" fmla="*/ 2042 h 21600"/>
                  <a:gd name="T108" fmla="*/ 12667 w 21600"/>
                  <a:gd name="T109" fmla="*/ 626 h 21600"/>
                  <a:gd name="T110" fmla="*/ 12163 w 21600"/>
                  <a:gd name="T111" fmla="*/ 394 h 21600"/>
                  <a:gd name="T112" fmla="*/ 10766 w 21600"/>
                  <a:gd name="T113" fmla="*/ 2390 h 21600"/>
                  <a:gd name="T114" fmla="*/ 9987 w 21600"/>
                  <a:gd name="T115" fmla="*/ 4524 h 21600"/>
                  <a:gd name="T116" fmla="*/ 10330 w 21600"/>
                  <a:gd name="T117" fmla="*/ 6403 h 21600"/>
                  <a:gd name="T118" fmla="*/ 10101 w 21600"/>
                  <a:gd name="T119" fmla="*/ 7935 h 21600"/>
                  <a:gd name="T120" fmla="*/ 9368 w 21600"/>
                  <a:gd name="T121" fmla="*/ 9002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600" h="21600">
                    <a:moveTo>
                      <a:pt x="9368" y="9002"/>
                    </a:moveTo>
                    <a:lnTo>
                      <a:pt x="9254" y="8422"/>
                    </a:lnTo>
                    <a:lnTo>
                      <a:pt x="9139" y="7935"/>
                    </a:lnTo>
                    <a:lnTo>
                      <a:pt x="8819" y="7355"/>
                    </a:lnTo>
                    <a:lnTo>
                      <a:pt x="8475" y="6728"/>
                    </a:lnTo>
                    <a:lnTo>
                      <a:pt x="8040" y="6287"/>
                    </a:lnTo>
                    <a:lnTo>
                      <a:pt x="7421" y="5707"/>
                    </a:lnTo>
                    <a:lnTo>
                      <a:pt x="6574" y="5429"/>
                    </a:lnTo>
                    <a:lnTo>
                      <a:pt x="5452" y="5313"/>
                    </a:lnTo>
                    <a:lnTo>
                      <a:pt x="4856" y="5220"/>
                    </a:lnTo>
                    <a:lnTo>
                      <a:pt x="4169" y="5220"/>
                    </a:lnTo>
                    <a:lnTo>
                      <a:pt x="3665" y="5104"/>
                    </a:lnTo>
                    <a:lnTo>
                      <a:pt x="3001" y="4872"/>
                    </a:lnTo>
                    <a:lnTo>
                      <a:pt x="2497" y="4756"/>
                    </a:lnTo>
                    <a:lnTo>
                      <a:pt x="2062" y="4408"/>
                    </a:lnTo>
                    <a:lnTo>
                      <a:pt x="1603" y="4083"/>
                    </a:lnTo>
                    <a:lnTo>
                      <a:pt x="1283" y="3689"/>
                    </a:lnTo>
                    <a:lnTo>
                      <a:pt x="1283" y="4315"/>
                    </a:lnTo>
                    <a:lnTo>
                      <a:pt x="1489" y="5104"/>
                    </a:lnTo>
                    <a:lnTo>
                      <a:pt x="1832" y="6055"/>
                    </a:lnTo>
                    <a:lnTo>
                      <a:pt x="2382" y="6914"/>
                    </a:lnTo>
                    <a:lnTo>
                      <a:pt x="2680" y="7471"/>
                    </a:lnTo>
                    <a:lnTo>
                      <a:pt x="3115" y="7935"/>
                    </a:lnTo>
                    <a:lnTo>
                      <a:pt x="3573" y="8213"/>
                    </a:lnTo>
                    <a:lnTo>
                      <a:pt x="4077" y="8654"/>
                    </a:lnTo>
                    <a:lnTo>
                      <a:pt x="4627" y="9002"/>
                    </a:lnTo>
                    <a:lnTo>
                      <a:pt x="5245" y="9234"/>
                    </a:lnTo>
                    <a:lnTo>
                      <a:pt x="6024" y="9443"/>
                    </a:lnTo>
                    <a:lnTo>
                      <a:pt x="6757" y="9628"/>
                    </a:lnTo>
                    <a:lnTo>
                      <a:pt x="5177" y="10069"/>
                    </a:lnTo>
                    <a:lnTo>
                      <a:pt x="3963" y="10649"/>
                    </a:lnTo>
                    <a:lnTo>
                      <a:pt x="3344" y="11044"/>
                    </a:lnTo>
                    <a:lnTo>
                      <a:pt x="2886" y="11600"/>
                    </a:lnTo>
                    <a:lnTo>
                      <a:pt x="2497" y="12041"/>
                    </a:lnTo>
                    <a:lnTo>
                      <a:pt x="1947" y="12343"/>
                    </a:lnTo>
                    <a:lnTo>
                      <a:pt x="1168" y="12668"/>
                    </a:lnTo>
                    <a:lnTo>
                      <a:pt x="0" y="12900"/>
                    </a:lnTo>
                    <a:lnTo>
                      <a:pt x="435" y="13248"/>
                    </a:lnTo>
                    <a:lnTo>
                      <a:pt x="779" y="13456"/>
                    </a:lnTo>
                    <a:lnTo>
                      <a:pt x="1283" y="13642"/>
                    </a:lnTo>
                    <a:lnTo>
                      <a:pt x="1718" y="13758"/>
                    </a:lnTo>
                    <a:lnTo>
                      <a:pt x="2680" y="13851"/>
                    </a:lnTo>
                    <a:lnTo>
                      <a:pt x="3573" y="13758"/>
                    </a:lnTo>
                    <a:lnTo>
                      <a:pt x="4512" y="13526"/>
                    </a:lnTo>
                    <a:lnTo>
                      <a:pt x="5360" y="13248"/>
                    </a:lnTo>
                    <a:lnTo>
                      <a:pt x="6139" y="12900"/>
                    </a:lnTo>
                    <a:lnTo>
                      <a:pt x="6757" y="12552"/>
                    </a:lnTo>
                    <a:lnTo>
                      <a:pt x="6459" y="13132"/>
                    </a:lnTo>
                    <a:lnTo>
                      <a:pt x="6139" y="13642"/>
                    </a:lnTo>
                    <a:lnTo>
                      <a:pt x="5910" y="14199"/>
                    </a:lnTo>
                    <a:lnTo>
                      <a:pt x="5681" y="14663"/>
                    </a:lnTo>
                    <a:lnTo>
                      <a:pt x="5681" y="15150"/>
                    </a:lnTo>
                    <a:lnTo>
                      <a:pt x="5681" y="15730"/>
                    </a:lnTo>
                    <a:lnTo>
                      <a:pt x="5681" y="16241"/>
                    </a:lnTo>
                    <a:lnTo>
                      <a:pt x="5795" y="16913"/>
                    </a:lnTo>
                    <a:lnTo>
                      <a:pt x="5910" y="17586"/>
                    </a:lnTo>
                    <a:lnTo>
                      <a:pt x="5910" y="18213"/>
                    </a:lnTo>
                    <a:lnTo>
                      <a:pt x="5795" y="18885"/>
                    </a:lnTo>
                    <a:lnTo>
                      <a:pt x="5566" y="19396"/>
                    </a:lnTo>
                    <a:lnTo>
                      <a:pt x="5245" y="19976"/>
                    </a:lnTo>
                    <a:lnTo>
                      <a:pt x="4971" y="20370"/>
                    </a:lnTo>
                    <a:lnTo>
                      <a:pt x="4512" y="20811"/>
                    </a:lnTo>
                    <a:lnTo>
                      <a:pt x="4077" y="21043"/>
                    </a:lnTo>
                    <a:lnTo>
                      <a:pt x="5177" y="20927"/>
                    </a:lnTo>
                    <a:lnTo>
                      <a:pt x="6253" y="20486"/>
                    </a:lnTo>
                    <a:lnTo>
                      <a:pt x="7421" y="19976"/>
                    </a:lnTo>
                    <a:lnTo>
                      <a:pt x="8361" y="19187"/>
                    </a:lnTo>
                    <a:lnTo>
                      <a:pt x="8819" y="18769"/>
                    </a:lnTo>
                    <a:lnTo>
                      <a:pt x="9139" y="18213"/>
                    </a:lnTo>
                    <a:lnTo>
                      <a:pt x="9437" y="17772"/>
                    </a:lnTo>
                    <a:lnTo>
                      <a:pt x="9643" y="17261"/>
                    </a:lnTo>
                    <a:lnTo>
                      <a:pt x="9872" y="16681"/>
                    </a:lnTo>
                    <a:lnTo>
                      <a:pt x="9872" y="16171"/>
                    </a:lnTo>
                    <a:lnTo>
                      <a:pt x="9872" y="15614"/>
                    </a:lnTo>
                    <a:lnTo>
                      <a:pt x="9758" y="15057"/>
                    </a:lnTo>
                    <a:lnTo>
                      <a:pt x="10216" y="15498"/>
                    </a:lnTo>
                    <a:lnTo>
                      <a:pt x="10537" y="16241"/>
                    </a:lnTo>
                    <a:lnTo>
                      <a:pt x="10834" y="17145"/>
                    </a:lnTo>
                    <a:lnTo>
                      <a:pt x="11041" y="18213"/>
                    </a:lnTo>
                    <a:lnTo>
                      <a:pt x="11155" y="19187"/>
                    </a:lnTo>
                    <a:lnTo>
                      <a:pt x="11155" y="20185"/>
                    </a:lnTo>
                    <a:lnTo>
                      <a:pt x="11155" y="20579"/>
                    </a:lnTo>
                    <a:lnTo>
                      <a:pt x="11041" y="21043"/>
                    </a:lnTo>
                    <a:lnTo>
                      <a:pt x="10926" y="21391"/>
                    </a:lnTo>
                    <a:lnTo>
                      <a:pt x="10766" y="21600"/>
                    </a:lnTo>
                    <a:lnTo>
                      <a:pt x="11499" y="21484"/>
                    </a:lnTo>
                    <a:lnTo>
                      <a:pt x="12323" y="21043"/>
                    </a:lnTo>
                    <a:lnTo>
                      <a:pt x="13102" y="20370"/>
                    </a:lnTo>
                    <a:lnTo>
                      <a:pt x="13606" y="19628"/>
                    </a:lnTo>
                    <a:lnTo>
                      <a:pt x="13950" y="19071"/>
                    </a:lnTo>
                    <a:lnTo>
                      <a:pt x="14064" y="18677"/>
                    </a:lnTo>
                    <a:lnTo>
                      <a:pt x="14179" y="18097"/>
                    </a:lnTo>
                    <a:lnTo>
                      <a:pt x="14293" y="17586"/>
                    </a:lnTo>
                    <a:lnTo>
                      <a:pt x="14179" y="16913"/>
                    </a:lnTo>
                    <a:lnTo>
                      <a:pt x="14064" y="16241"/>
                    </a:lnTo>
                    <a:lnTo>
                      <a:pt x="13835" y="15614"/>
                    </a:lnTo>
                    <a:lnTo>
                      <a:pt x="13560" y="14872"/>
                    </a:lnTo>
                    <a:lnTo>
                      <a:pt x="13950" y="14941"/>
                    </a:lnTo>
                    <a:lnTo>
                      <a:pt x="14408" y="15150"/>
                    </a:lnTo>
                    <a:lnTo>
                      <a:pt x="14843" y="15266"/>
                    </a:lnTo>
                    <a:lnTo>
                      <a:pt x="15232" y="15614"/>
                    </a:lnTo>
                    <a:lnTo>
                      <a:pt x="15576" y="15846"/>
                    </a:lnTo>
                    <a:lnTo>
                      <a:pt x="15897" y="16171"/>
                    </a:lnTo>
                    <a:lnTo>
                      <a:pt x="16126" y="16473"/>
                    </a:lnTo>
                    <a:lnTo>
                      <a:pt x="16240" y="16913"/>
                    </a:lnTo>
                    <a:lnTo>
                      <a:pt x="16515" y="17261"/>
                    </a:lnTo>
                    <a:lnTo>
                      <a:pt x="17088" y="17586"/>
                    </a:lnTo>
                    <a:lnTo>
                      <a:pt x="17798" y="17865"/>
                    </a:lnTo>
                    <a:lnTo>
                      <a:pt x="18576" y="18097"/>
                    </a:lnTo>
                    <a:lnTo>
                      <a:pt x="19424" y="18213"/>
                    </a:lnTo>
                    <a:lnTo>
                      <a:pt x="20317" y="18213"/>
                    </a:lnTo>
                    <a:lnTo>
                      <a:pt x="21050" y="18213"/>
                    </a:lnTo>
                    <a:lnTo>
                      <a:pt x="21600" y="17865"/>
                    </a:lnTo>
                    <a:lnTo>
                      <a:pt x="21165" y="17656"/>
                    </a:lnTo>
                    <a:lnTo>
                      <a:pt x="20592" y="17470"/>
                    </a:lnTo>
                    <a:lnTo>
                      <a:pt x="20088" y="17029"/>
                    </a:lnTo>
                    <a:lnTo>
                      <a:pt x="19653" y="16681"/>
                    </a:lnTo>
                    <a:lnTo>
                      <a:pt x="19195" y="16241"/>
                    </a:lnTo>
                    <a:lnTo>
                      <a:pt x="18920" y="15962"/>
                    </a:lnTo>
                    <a:lnTo>
                      <a:pt x="18576" y="15498"/>
                    </a:lnTo>
                    <a:lnTo>
                      <a:pt x="18576" y="15057"/>
                    </a:lnTo>
                    <a:lnTo>
                      <a:pt x="18485" y="14756"/>
                    </a:lnTo>
                    <a:lnTo>
                      <a:pt x="18256" y="14199"/>
                    </a:lnTo>
                    <a:lnTo>
                      <a:pt x="17912" y="13526"/>
                    </a:lnTo>
                    <a:lnTo>
                      <a:pt x="17523" y="13016"/>
                    </a:lnTo>
                    <a:lnTo>
                      <a:pt x="16973" y="12436"/>
                    </a:lnTo>
                    <a:lnTo>
                      <a:pt x="16355" y="12041"/>
                    </a:lnTo>
                    <a:lnTo>
                      <a:pt x="16011" y="11832"/>
                    </a:lnTo>
                    <a:lnTo>
                      <a:pt x="15690" y="11716"/>
                    </a:lnTo>
                    <a:lnTo>
                      <a:pt x="15232" y="11716"/>
                    </a:lnTo>
                    <a:lnTo>
                      <a:pt x="14843" y="11716"/>
                    </a:lnTo>
                    <a:lnTo>
                      <a:pt x="15461" y="11252"/>
                    </a:lnTo>
                    <a:lnTo>
                      <a:pt x="16126" y="10858"/>
                    </a:lnTo>
                    <a:lnTo>
                      <a:pt x="16973" y="10649"/>
                    </a:lnTo>
                    <a:lnTo>
                      <a:pt x="17798" y="10417"/>
                    </a:lnTo>
                    <a:lnTo>
                      <a:pt x="18806" y="10301"/>
                    </a:lnTo>
                    <a:lnTo>
                      <a:pt x="19653" y="10301"/>
                    </a:lnTo>
                    <a:lnTo>
                      <a:pt x="20478" y="10417"/>
                    </a:lnTo>
                    <a:lnTo>
                      <a:pt x="21256" y="10533"/>
                    </a:lnTo>
                    <a:lnTo>
                      <a:pt x="20707" y="9837"/>
                    </a:lnTo>
                    <a:lnTo>
                      <a:pt x="19859" y="9234"/>
                    </a:lnTo>
                    <a:lnTo>
                      <a:pt x="18806" y="8538"/>
                    </a:lnTo>
                    <a:lnTo>
                      <a:pt x="17637" y="8144"/>
                    </a:lnTo>
                    <a:lnTo>
                      <a:pt x="16973" y="8027"/>
                    </a:lnTo>
                    <a:lnTo>
                      <a:pt x="16355" y="7935"/>
                    </a:lnTo>
                    <a:lnTo>
                      <a:pt x="15805" y="7935"/>
                    </a:lnTo>
                    <a:lnTo>
                      <a:pt x="15118" y="8027"/>
                    </a:lnTo>
                    <a:lnTo>
                      <a:pt x="14614" y="8144"/>
                    </a:lnTo>
                    <a:lnTo>
                      <a:pt x="14064" y="8422"/>
                    </a:lnTo>
                    <a:lnTo>
                      <a:pt x="13606" y="8886"/>
                    </a:lnTo>
                    <a:lnTo>
                      <a:pt x="13217" y="9327"/>
                    </a:lnTo>
                    <a:lnTo>
                      <a:pt x="13606" y="8538"/>
                    </a:lnTo>
                    <a:lnTo>
                      <a:pt x="13950" y="7935"/>
                    </a:lnTo>
                    <a:lnTo>
                      <a:pt x="14293" y="7123"/>
                    </a:lnTo>
                    <a:lnTo>
                      <a:pt x="14499" y="6519"/>
                    </a:lnTo>
                    <a:lnTo>
                      <a:pt x="14614" y="5823"/>
                    </a:lnTo>
                    <a:lnTo>
                      <a:pt x="14614" y="5220"/>
                    </a:lnTo>
                    <a:lnTo>
                      <a:pt x="14408" y="4524"/>
                    </a:lnTo>
                    <a:lnTo>
                      <a:pt x="14064" y="3898"/>
                    </a:lnTo>
                    <a:lnTo>
                      <a:pt x="13606" y="3225"/>
                    </a:lnTo>
                    <a:lnTo>
                      <a:pt x="13331" y="2598"/>
                    </a:lnTo>
                    <a:lnTo>
                      <a:pt x="13102" y="2042"/>
                    </a:lnTo>
                    <a:lnTo>
                      <a:pt x="12896" y="1485"/>
                    </a:lnTo>
                    <a:lnTo>
                      <a:pt x="12781" y="1090"/>
                    </a:lnTo>
                    <a:lnTo>
                      <a:pt x="12667" y="626"/>
                    </a:lnTo>
                    <a:lnTo>
                      <a:pt x="12667" y="278"/>
                    </a:lnTo>
                    <a:lnTo>
                      <a:pt x="12667" y="0"/>
                    </a:lnTo>
                    <a:lnTo>
                      <a:pt x="12163" y="394"/>
                    </a:lnTo>
                    <a:lnTo>
                      <a:pt x="11728" y="974"/>
                    </a:lnTo>
                    <a:lnTo>
                      <a:pt x="11155" y="1601"/>
                    </a:lnTo>
                    <a:lnTo>
                      <a:pt x="10766" y="2390"/>
                    </a:lnTo>
                    <a:lnTo>
                      <a:pt x="10330" y="3109"/>
                    </a:lnTo>
                    <a:lnTo>
                      <a:pt x="10101" y="3898"/>
                    </a:lnTo>
                    <a:lnTo>
                      <a:pt x="9987" y="4524"/>
                    </a:lnTo>
                    <a:lnTo>
                      <a:pt x="10101" y="5220"/>
                    </a:lnTo>
                    <a:lnTo>
                      <a:pt x="10216" y="5823"/>
                    </a:lnTo>
                    <a:lnTo>
                      <a:pt x="10330" y="6403"/>
                    </a:lnTo>
                    <a:lnTo>
                      <a:pt x="10330" y="6914"/>
                    </a:lnTo>
                    <a:lnTo>
                      <a:pt x="10216" y="7471"/>
                    </a:lnTo>
                    <a:lnTo>
                      <a:pt x="10101" y="7935"/>
                    </a:lnTo>
                    <a:lnTo>
                      <a:pt x="9872" y="8329"/>
                    </a:lnTo>
                    <a:lnTo>
                      <a:pt x="9643" y="8654"/>
                    </a:lnTo>
                    <a:lnTo>
                      <a:pt x="9368" y="9002"/>
                    </a:lnTo>
                    <a:close/>
                  </a:path>
                </a:pathLst>
              </a:custGeom>
              <a:solidFill>
                <a:srgbClr val="008000"/>
              </a:solidFill>
              <a:ln w="9525">
                <a:solidFill>
                  <a:srgbClr val="000000"/>
                </a:solidFill>
                <a:miter lim="800000"/>
              </a:ln>
              <a:effectLst>
                <a:outerShdw dist="107763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21" name="直接连接符 18461"/>
              <p:cNvSpPr>
                <a:spLocks noChangeShapeType="1"/>
              </p:cNvSpPr>
              <p:nvPr/>
            </p:nvSpPr>
            <p:spPr bwMode="auto">
              <a:xfrm>
                <a:off x="1225" y="0"/>
                <a:ext cx="0" cy="1542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9422" name="直接连接符 18462"/>
            <p:cNvSpPr>
              <a:spLocks noChangeShapeType="1"/>
            </p:cNvSpPr>
            <p:nvPr/>
          </p:nvSpPr>
          <p:spPr bwMode="auto">
            <a:xfrm>
              <a:off x="768" y="48"/>
              <a:ext cx="0" cy="72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9423" name="组合 18463"/>
          <p:cNvGrpSpPr/>
          <p:nvPr/>
        </p:nvGrpSpPr>
        <p:grpSpPr bwMode="auto">
          <a:xfrm>
            <a:off x="2428875" y="809625"/>
            <a:ext cx="1314450" cy="1371600"/>
            <a:chOff x="0" y="0"/>
            <a:chExt cx="1104" cy="1152"/>
          </a:xfrm>
        </p:grpSpPr>
        <p:pic>
          <p:nvPicPr>
            <p:cNvPr id="59424" name="图片 18464" descr="shuangxi61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84"/>
              <a:ext cx="1104" cy="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9425" name="直接连接符 18465"/>
            <p:cNvSpPr>
              <a:spLocks noChangeShapeType="1"/>
            </p:cNvSpPr>
            <p:nvPr/>
          </p:nvSpPr>
          <p:spPr bwMode="auto">
            <a:xfrm>
              <a:off x="528" y="0"/>
              <a:ext cx="0" cy="1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组合 3"/>
          <p:cNvGrpSpPr/>
          <p:nvPr/>
        </p:nvGrpSpPr>
        <p:grpSpPr bwMode="auto">
          <a:xfrm>
            <a:off x="9525" y="-60325"/>
            <a:ext cx="2006600" cy="477838"/>
            <a:chOff x="248" y="40"/>
            <a:chExt cx="3160" cy="752"/>
          </a:xfrm>
        </p:grpSpPr>
        <p:cxnSp>
          <p:nvCxnSpPr>
            <p:cNvPr id="24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20877" y="217482"/>
            <a:ext cx="2440363" cy="647699"/>
            <a:chOff x="3131762" y="248416"/>
            <a:chExt cx="2440363" cy="647699"/>
          </a:xfrm>
        </p:grpSpPr>
        <p:sp>
          <p:nvSpPr>
            <p:cNvPr id="28" name="圆角矩形 27"/>
            <p:cNvSpPr/>
            <p:nvPr/>
          </p:nvSpPr>
          <p:spPr>
            <a:xfrm>
              <a:off x="3343275" y="334907"/>
              <a:ext cx="2228850" cy="474718"/>
            </a:xfrm>
            <a:prstGeom prst="roundRect">
              <a:avLst/>
            </a:prstGeom>
            <a:solidFill>
              <a:srgbClr val="BECE37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rPr>
                <a:t>  </a:t>
              </a:r>
              <a:r>
                <a:rPr lang="zh-CN" altLang="en-US" sz="2400" b="1" kern="0" dirty="0" smtClean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比较</a:t>
              </a:r>
              <a:r>
                <a:rPr lang="zh-CN" altLang="en-US" sz="2400" b="1" kern="0" dirty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归纳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>
              <a:fillRect/>
            </a:stretch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84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84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2" grpId="0"/>
      <p:bldP spid="18452" grpId="1"/>
      <p:bldP spid="18453" grpId="0"/>
      <p:bldP spid="18453" grpId="1"/>
      <p:bldP spid="18454" grpId="0"/>
      <p:bldP spid="18455" grpId="0"/>
      <p:bldP spid="18456" grpId="0"/>
      <p:bldP spid="184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 Box 2"/>
          <p:cNvSpPr txBox="1">
            <a:spLocks noChangeArrowheads="1"/>
          </p:cNvSpPr>
          <p:nvPr/>
        </p:nvSpPr>
        <p:spPr bwMode="auto">
          <a:xfrm>
            <a:off x="790573" y="738286"/>
            <a:ext cx="78962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下面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这些图形是轴对称图形吗？如果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是，有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几条对称轴？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0418" name="Rectangle 4"/>
          <p:cNvSpPr>
            <a:spLocks noChangeArrowheads="1"/>
          </p:cNvSpPr>
          <p:nvPr/>
        </p:nvSpPr>
        <p:spPr bwMode="auto">
          <a:xfrm>
            <a:off x="5324475" y="2379663"/>
            <a:ext cx="971550" cy="9715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60419" name="Oval 5"/>
          <p:cNvSpPr>
            <a:spLocks noChangeArrowheads="1"/>
          </p:cNvSpPr>
          <p:nvPr/>
        </p:nvSpPr>
        <p:spPr bwMode="auto">
          <a:xfrm>
            <a:off x="6800850" y="2551113"/>
            <a:ext cx="685800" cy="6477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60420" name="Rectangle 6"/>
          <p:cNvSpPr>
            <a:spLocks noChangeArrowheads="1"/>
          </p:cNvSpPr>
          <p:nvPr/>
        </p:nvSpPr>
        <p:spPr bwMode="auto">
          <a:xfrm>
            <a:off x="3362325" y="2379663"/>
            <a:ext cx="1457325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60421" name="AutoShape 7"/>
          <p:cNvSpPr>
            <a:spLocks noChangeArrowheads="1"/>
          </p:cNvSpPr>
          <p:nvPr/>
        </p:nvSpPr>
        <p:spPr bwMode="auto">
          <a:xfrm>
            <a:off x="1600200" y="2436813"/>
            <a:ext cx="1257300" cy="800100"/>
          </a:xfrm>
          <a:custGeom>
            <a:avLst/>
            <a:gdLst>
              <a:gd name="T0" fmla="*/ 0 w 21600"/>
              <a:gd name="T1" fmla="*/ 0 h 21600"/>
              <a:gd name="T2" fmla="*/ 4086 w 21600"/>
              <a:gd name="T3" fmla="*/ 21600 h 21600"/>
              <a:gd name="T4" fmla="*/ 17514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4086" y="21600"/>
                </a:lnTo>
                <a:lnTo>
                  <a:pt x="17514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2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82" y="882640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AutoShape 2"/>
          <p:cNvSpPr>
            <a:spLocks noChangeArrowheads="1"/>
          </p:cNvSpPr>
          <p:nvPr/>
        </p:nvSpPr>
        <p:spPr bwMode="auto">
          <a:xfrm>
            <a:off x="1771650" y="919163"/>
            <a:ext cx="1257300" cy="800100"/>
          </a:xfrm>
          <a:custGeom>
            <a:avLst/>
            <a:gdLst>
              <a:gd name="T0" fmla="*/ 0 w 21600"/>
              <a:gd name="T1" fmla="*/ 0 h 21600"/>
              <a:gd name="T2" fmla="*/ 4086 w 21600"/>
              <a:gd name="T3" fmla="*/ 21600 h 21600"/>
              <a:gd name="T4" fmla="*/ 17514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4086" y="21600"/>
                </a:lnTo>
                <a:lnTo>
                  <a:pt x="17514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1" name="Line 3"/>
          <p:cNvSpPr>
            <a:spLocks noChangeShapeType="1"/>
          </p:cNvSpPr>
          <p:nvPr/>
        </p:nvSpPr>
        <p:spPr bwMode="auto">
          <a:xfrm>
            <a:off x="2400300" y="690563"/>
            <a:ext cx="1588" cy="14224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3" name="Rectangle 4"/>
          <p:cNvSpPr>
            <a:spLocks noChangeArrowheads="1"/>
          </p:cNvSpPr>
          <p:nvPr/>
        </p:nvSpPr>
        <p:spPr bwMode="auto">
          <a:xfrm>
            <a:off x="4914900" y="957263"/>
            <a:ext cx="1600200" cy="8001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5657850" y="433388"/>
            <a:ext cx="17463" cy="1882775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 flipV="1">
            <a:off x="4686300" y="1357313"/>
            <a:ext cx="20574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6" name="Rectangle 7"/>
          <p:cNvSpPr>
            <a:spLocks noChangeArrowheads="1"/>
          </p:cNvSpPr>
          <p:nvPr/>
        </p:nvSpPr>
        <p:spPr bwMode="auto">
          <a:xfrm>
            <a:off x="1752600" y="2836863"/>
            <a:ext cx="1239838" cy="11715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endParaRPr lang="zh-CN" altLang="en-US" sz="100"/>
          </a:p>
        </p:txBody>
      </p:sp>
      <p:grpSp>
        <p:nvGrpSpPr>
          <p:cNvPr id="12322" name="Group 34"/>
          <p:cNvGrpSpPr/>
          <p:nvPr/>
        </p:nvGrpSpPr>
        <p:grpSpPr bwMode="auto">
          <a:xfrm>
            <a:off x="1514475" y="2633663"/>
            <a:ext cx="1716088" cy="1554162"/>
            <a:chOff x="432" y="2064"/>
            <a:chExt cx="1441" cy="1305"/>
          </a:xfrm>
        </p:grpSpPr>
        <p:sp>
          <p:nvSpPr>
            <p:cNvPr id="61448" name="Line 8"/>
            <p:cNvSpPr>
              <a:spLocks noChangeShapeType="1"/>
            </p:cNvSpPr>
            <p:nvPr/>
          </p:nvSpPr>
          <p:spPr bwMode="auto">
            <a:xfrm>
              <a:off x="1153" y="2064"/>
              <a:ext cx="0" cy="130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49" name="Line 9"/>
            <p:cNvSpPr>
              <a:spLocks noChangeShapeType="1"/>
            </p:cNvSpPr>
            <p:nvPr/>
          </p:nvSpPr>
          <p:spPr bwMode="auto">
            <a:xfrm>
              <a:off x="432" y="2726"/>
              <a:ext cx="144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50" name="Line 10"/>
            <p:cNvSpPr>
              <a:spLocks noChangeShapeType="1"/>
            </p:cNvSpPr>
            <p:nvPr/>
          </p:nvSpPr>
          <p:spPr bwMode="auto">
            <a:xfrm>
              <a:off x="532" y="2140"/>
              <a:ext cx="1261" cy="11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51" name="Line 11"/>
            <p:cNvSpPr>
              <a:spLocks noChangeShapeType="1"/>
            </p:cNvSpPr>
            <p:nvPr/>
          </p:nvSpPr>
          <p:spPr bwMode="auto">
            <a:xfrm flipV="1">
              <a:off x="512" y="2140"/>
              <a:ext cx="1261" cy="11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452" name="Oval 13"/>
          <p:cNvSpPr>
            <a:spLocks noChangeArrowheads="1"/>
          </p:cNvSpPr>
          <p:nvPr/>
        </p:nvSpPr>
        <p:spPr bwMode="auto">
          <a:xfrm>
            <a:off x="4905375" y="2728913"/>
            <a:ext cx="1487488" cy="1395412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12302" name="Line 14"/>
          <p:cNvSpPr>
            <a:spLocks noChangeShapeType="1"/>
          </p:cNvSpPr>
          <p:nvPr/>
        </p:nvSpPr>
        <p:spPr bwMode="auto">
          <a:xfrm>
            <a:off x="5673725" y="2522538"/>
            <a:ext cx="0" cy="1792287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3" name="Line 15"/>
          <p:cNvSpPr>
            <a:spLocks noChangeShapeType="1"/>
          </p:cNvSpPr>
          <p:nvPr/>
        </p:nvSpPr>
        <p:spPr bwMode="auto">
          <a:xfrm rot="600000">
            <a:off x="5673725" y="2522538"/>
            <a:ext cx="0" cy="1792287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4" name="Line 16"/>
          <p:cNvSpPr>
            <a:spLocks noChangeShapeType="1"/>
          </p:cNvSpPr>
          <p:nvPr/>
        </p:nvSpPr>
        <p:spPr bwMode="auto">
          <a:xfrm rot="1200000">
            <a:off x="5673725" y="2522538"/>
            <a:ext cx="0" cy="1792287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5" name="Line 17"/>
          <p:cNvSpPr>
            <a:spLocks noChangeShapeType="1"/>
          </p:cNvSpPr>
          <p:nvPr/>
        </p:nvSpPr>
        <p:spPr bwMode="auto">
          <a:xfrm rot="1800000">
            <a:off x="5673725" y="2522538"/>
            <a:ext cx="0" cy="1792287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6" name="Line 18"/>
          <p:cNvSpPr>
            <a:spLocks noChangeShapeType="1"/>
          </p:cNvSpPr>
          <p:nvPr/>
        </p:nvSpPr>
        <p:spPr bwMode="auto">
          <a:xfrm rot="2400000">
            <a:off x="5673725" y="2500313"/>
            <a:ext cx="0" cy="1790700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7" name="Line 19"/>
          <p:cNvSpPr>
            <a:spLocks noChangeShapeType="1"/>
          </p:cNvSpPr>
          <p:nvPr/>
        </p:nvSpPr>
        <p:spPr bwMode="auto">
          <a:xfrm rot="3000000">
            <a:off x="5660232" y="2455069"/>
            <a:ext cx="0" cy="1906587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8" name="Line 20"/>
          <p:cNvSpPr>
            <a:spLocks noChangeShapeType="1"/>
          </p:cNvSpPr>
          <p:nvPr/>
        </p:nvSpPr>
        <p:spPr bwMode="auto">
          <a:xfrm rot="3600000">
            <a:off x="5660232" y="2455069"/>
            <a:ext cx="0" cy="1906587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9" name="Line 21"/>
          <p:cNvSpPr>
            <a:spLocks noChangeShapeType="1"/>
          </p:cNvSpPr>
          <p:nvPr/>
        </p:nvSpPr>
        <p:spPr bwMode="auto">
          <a:xfrm rot="5400000">
            <a:off x="5660232" y="2455069"/>
            <a:ext cx="0" cy="1906587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0" name="Line 22"/>
          <p:cNvSpPr>
            <a:spLocks noChangeShapeType="1"/>
          </p:cNvSpPr>
          <p:nvPr/>
        </p:nvSpPr>
        <p:spPr bwMode="auto">
          <a:xfrm rot="4200000">
            <a:off x="5635626" y="2454275"/>
            <a:ext cx="0" cy="1908175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1" name="Line 23"/>
          <p:cNvSpPr>
            <a:spLocks noChangeShapeType="1"/>
          </p:cNvSpPr>
          <p:nvPr/>
        </p:nvSpPr>
        <p:spPr bwMode="auto">
          <a:xfrm rot="4800000">
            <a:off x="5629276" y="2460625"/>
            <a:ext cx="0" cy="1908175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2" name="Line 24"/>
          <p:cNvSpPr>
            <a:spLocks noChangeShapeType="1"/>
          </p:cNvSpPr>
          <p:nvPr/>
        </p:nvSpPr>
        <p:spPr bwMode="auto">
          <a:xfrm rot="6000000">
            <a:off x="5660232" y="2455069"/>
            <a:ext cx="0" cy="1906587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3" name="Line 25"/>
          <p:cNvSpPr>
            <a:spLocks noChangeShapeType="1"/>
          </p:cNvSpPr>
          <p:nvPr/>
        </p:nvSpPr>
        <p:spPr bwMode="auto">
          <a:xfrm rot="6600000">
            <a:off x="5660232" y="2455069"/>
            <a:ext cx="0" cy="1906587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4" name="Line 26"/>
          <p:cNvSpPr>
            <a:spLocks noChangeShapeType="1"/>
          </p:cNvSpPr>
          <p:nvPr/>
        </p:nvSpPr>
        <p:spPr bwMode="auto">
          <a:xfrm rot="7200000">
            <a:off x="5660232" y="2455069"/>
            <a:ext cx="0" cy="1906587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5" name="Line 27"/>
          <p:cNvSpPr>
            <a:spLocks noChangeShapeType="1"/>
          </p:cNvSpPr>
          <p:nvPr/>
        </p:nvSpPr>
        <p:spPr bwMode="auto">
          <a:xfrm rot="7800000" flipV="1">
            <a:off x="5668962" y="2468563"/>
            <a:ext cx="3175" cy="1885950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6" name="Line 28"/>
          <p:cNvSpPr>
            <a:spLocks noChangeShapeType="1"/>
          </p:cNvSpPr>
          <p:nvPr/>
        </p:nvSpPr>
        <p:spPr bwMode="auto">
          <a:xfrm rot="8400000">
            <a:off x="5648325" y="2500313"/>
            <a:ext cx="0" cy="1790700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7" name="Line 29"/>
          <p:cNvSpPr>
            <a:spLocks noChangeShapeType="1"/>
          </p:cNvSpPr>
          <p:nvPr/>
        </p:nvSpPr>
        <p:spPr bwMode="auto">
          <a:xfrm rot="9000000">
            <a:off x="5648325" y="2500313"/>
            <a:ext cx="0" cy="1790700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8" name="Line 30"/>
          <p:cNvSpPr>
            <a:spLocks noChangeShapeType="1"/>
          </p:cNvSpPr>
          <p:nvPr/>
        </p:nvSpPr>
        <p:spPr bwMode="auto">
          <a:xfrm rot="9600000">
            <a:off x="5673725" y="2500313"/>
            <a:ext cx="0" cy="1790700"/>
          </a:xfrm>
          <a:prstGeom prst="line">
            <a:avLst/>
          </a:prstGeom>
          <a:noFill/>
          <a:ln w="38100">
            <a:solidFill>
              <a:srgbClr val="FFFF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9" name="Line 31"/>
          <p:cNvSpPr>
            <a:spLocks noChangeShapeType="1"/>
          </p:cNvSpPr>
          <p:nvPr/>
        </p:nvSpPr>
        <p:spPr bwMode="auto">
          <a:xfrm rot="10200000">
            <a:off x="5673725" y="2500313"/>
            <a:ext cx="0" cy="1790700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062956" y="2058988"/>
            <a:ext cx="787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 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条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367225" y="2114550"/>
            <a:ext cx="10525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条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066925" y="4305300"/>
            <a:ext cx="7604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条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38750" y="4365625"/>
            <a:ext cx="9755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无数条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40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41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18"/>
            <p:cNvSpPr txBox="1">
              <a:spLocks noChangeArrowheads="1"/>
            </p:cNvSpPr>
            <p:nvPr/>
          </p:nvSpPr>
          <p:spPr bwMode="auto">
            <a:xfrm>
              <a:off x="105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43" name="Freeform 74"/>
            <p:cNvSpPr>
              <a:spLocks noChangeAspect="1" noEditPoints="1"/>
            </p:cNvSpPr>
            <p:nvPr/>
          </p:nvSpPr>
          <p:spPr bwMode="auto">
            <a:xfrm>
              <a:off x="398" y="172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50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3"/>
          <p:cNvSpPr>
            <a:spLocks noChangeArrowheads="1"/>
          </p:cNvSpPr>
          <p:nvPr/>
        </p:nvSpPr>
        <p:spPr bwMode="auto">
          <a:xfrm>
            <a:off x="1143000" y="-53861"/>
            <a:ext cx="18473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 b="1"/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29197" y="3238570"/>
            <a:ext cx="4041521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能说明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其中的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道理吗？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468" name="Rectangle 17"/>
          <p:cNvSpPr>
            <a:spLocks noChangeArrowheads="1"/>
          </p:cNvSpPr>
          <p:nvPr/>
        </p:nvSpPr>
        <p:spPr bwMode="auto">
          <a:xfrm>
            <a:off x="685800" y="1059181"/>
            <a:ext cx="802005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如图，△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和△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关于直线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MN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对称，点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分别是点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的对称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点，线段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与直线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MN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有什么关系？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2469" name="组合 13318"/>
          <p:cNvGrpSpPr/>
          <p:nvPr/>
        </p:nvGrpSpPr>
        <p:grpSpPr bwMode="auto">
          <a:xfrm>
            <a:off x="4897438" y="2206625"/>
            <a:ext cx="3103176" cy="2649141"/>
            <a:chOff x="0" y="0"/>
            <a:chExt cx="2605" cy="2225"/>
          </a:xfrm>
        </p:grpSpPr>
        <p:pic>
          <p:nvPicPr>
            <p:cNvPr id="62470" name="图片 13319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" y="237"/>
              <a:ext cx="1951" cy="1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471" name="矩形 13320"/>
            <p:cNvSpPr>
              <a:spLocks noChangeArrowheads="1"/>
            </p:cNvSpPr>
            <p:nvPr/>
          </p:nvSpPr>
          <p:spPr bwMode="auto">
            <a:xfrm>
              <a:off x="352" y="208"/>
              <a:ext cx="30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2472" name="矩形 13321"/>
            <p:cNvSpPr>
              <a:spLocks noChangeArrowheads="1"/>
            </p:cNvSpPr>
            <p:nvPr/>
          </p:nvSpPr>
          <p:spPr bwMode="auto">
            <a:xfrm>
              <a:off x="0" y="1184"/>
              <a:ext cx="30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2473" name="矩形 13322"/>
            <p:cNvSpPr>
              <a:spLocks noChangeArrowheads="1"/>
            </p:cNvSpPr>
            <p:nvPr/>
          </p:nvSpPr>
          <p:spPr bwMode="auto">
            <a:xfrm>
              <a:off x="576" y="1728"/>
              <a:ext cx="303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2474" name="矩形 13323"/>
            <p:cNvSpPr>
              <a:spLocks noChangeArrowheads="1"/>
            </p:cNvSpPr>
            <p:nvPr/>
          </p:nvSpPr>
          <p:spPr bwMode="auto">
            <a:xfrm>
              <a:off x="1016" y="0"/>
              <a:ext cx="35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M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2475" name="矩形 13324"/>
            <p:cNvSpPr>
              <a:spLocks noChangeArrowheads="1"/>
            </p:cNvSpPr>
            <p:nvPr/>
          </p:nvSpPr>
          <p:spPr bwMode="auto">
            <a:xfrm>
              <a:off x="1032" y="1876"/>
              <a:ext cx="318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N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2476" name="矩形 13325"/>
            <p:cNvSpPr>
              <a:spLocks noChangeArrowheads="1"/>
            </p:cNvSpPr>
            <p:nvPr/>
          </p:nvSpPr>
          <p:spPr bwMode="auto">
            <a:xfrm>
              <a:off x="920" y="508"/>
              <a:ext cx="291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P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2477" name="矩形 13326"/>
            <p:cNvSpPr>
              <a:spLocks noChangeArrowheads="1"/>
            </p:cNvSpPr>
            <p:nvPr/>
          </p:nvSpPr>
          <p:spPr bwMode="auto">
            <a:xfrm>
              <a:off x="1752" y="208"/>
              <a:ext cx="533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  <p:sp>
          <p:nvSpPr>
            <p:cNvPr id="62478" name="矩形 13327"/>
            <p:cNvSpPr>
              <a:spLocks noChangeArrowheads="1"/>
            </p:cNvSpPr>
            <p:nvPr/>
          </p:nvSpPr>
          <p:spPr bwMode="auto">
            <a:xfrm>
              <a:off x="2072" y="1184"/>
              <a:ext cx="533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  <p:sp>
          <p:nvSpPr>
            <p:cNvPr id="62479" name="矩形 13328"/>
            <p:cNvSpPr>
              <a:spLocks noChangeArrowheads="1"/>
            </p:cNvSpPr>
            <p:nvPr/>
          </p:nvSpPr>
          <p:spPr bwMode="auto">
            <a:xfrm>
              <a:off x="1480" y="1728"/>
              <a:ext cx="528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3"/>
          <p:cNvGrpSpPr/>
          <p:nvPr/>
        </p:nvGrpSpPr>
        <p:grpSpPr bwMode="auto">
          <a:xfrm>
            <a:off x="9525" y="-60325"/>
            <a:ext cx="2006600" cy="478473"/>
            <a:chOff x="248" y="40"/>
            <a:chExt cx="3160" cy="753"/>
          </a:xfrm>
        </p:grpSpPr>
        <p:cxnSp>
          <p:nvCxnSpPr>
            <p:cNvPr id="25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304" y="171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409911" y="545250"/>
            <a:ext cx="4677850" cy="473998"/>
            <a:chOff x="2743200" y="545250"/>
            <a:chExt cx="4677850" cy="473998"/>
          </a:xfrm>
        </p:grpSpPr>
        <p:sp>
          <p:nvSpPr>
            <p:cNvPr id="62483" name="文本框 3"/>
            <p:cNvSpPr txBox="1">
              <a:spLocks noChangeArrowheads="1"/>
            </p:cNvSpPr>
            <p:nvPr/>
          </p:nvSpPr>
          <p:spPr bwMode="auto">
            <a:xfrm>
              <a:off x="4590943" y="545250"/>
              <a:ext cx="283010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2" charset="-122"/>
                  <a:ea typeface="黑体" panose="02010609060101010101" pitchFamily="2" charset="-122"/>
                </a:rPr>
                <a:t>垂直平分线的定义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8" name="组合 4"/>
            <p:cNvGrpSpPr/>
            <p:nvPr/>
          </p:nvGrpSpPr>
          <p:grpSpPr bwMode="auto">
            <a:xfrm>
              <a:off x="2743200" y="584845"/>
              <a:ext cx="1685925" cy="434403"/>
              <a:chOff x="3485" y="1168"/>
              <a:chExt cx="2655" cy="686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485" y="1168"/>
                <a:ext cx="2655" cy="624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2" charset="-122"/>
                </a:endParaRPr>
              </a:p>
            </p:txBody>
          </p:sp>
          <p:sp>
            <p:nvSpPr>
              <p:cNvPr id="30" name="矩形 1"/>
              <p:cNvSpPr>
                <a:spLocks noChangeArrowheads="1"/>
              </p:cNvSpPr>
              <p:nvPr/>
            </p:nvSpPr>
            <p:spPr bwMode="auto">
              <a:xfrm>
                <a:off x="3758" y="1242"/>
                <a:ext cx="2108" cy="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知识点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3</a:t>
                </a:r>
                <a:endPara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02559" y="2598058"/>
            <a:ext cx="1757157" cy="488722"/>
            <a:chOff x="1745942" y="3955571"/>
            <a:chExt cx="1757157" cy="488722"/>
          </a:xfrm>
        </p:grpSpPr>
        <p:grpSp>
          <p:nvGrpSpPr>
            <p:cNvPr id="32" name="组合 31"/>
            <p:cNvGrpSpPr/>
            <p:nvPr/>
          </p:nvGrpSpPr>
          <p:grpSpPr>
            <a:xfrm>
              <a:off x="1923628" y="3955571"/>
              <a:ext cx="1579471" cy="461665"/>
              <a:chOff x="835069" y="767230"/>
              <a:chExt cx="1579471" cy="461665"/>
            </a:xfrm>
          </p:grpSpPr>
          <p:sp>
            <p:nvSpPr>
              <p:cNvPr id="34" name="流程图: 库存数据 33"/>
              <p:cNvSpPr/>
              <p:nvPr/>
            </p:nvSpPr>
            <p:spPr>
              <a:xfrm rot="10800000">
                <a:off x="835069" y="816408"/>
                <a:ext cx="1334716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b="1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985586" y="767230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2400" b="1" kern="0" dirty="0" smtClean="0">
                    <a:solidFill>
                      <a:prstClr val="white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想一想</a:t>
                </a:r>
                <a:endParaRPr lang="zh-CN" altLang="en-US" sz="2400" b="1" kern="0" dirty="0" smtClean="0">
                  <a:solidFill>
                    <a:prstClr val="white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33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3"/>
          <p:cNvSpPr>
            <a:spLocks noChangeArrowheads="1"/>
          </p:cNvSpPr>
          <p:nvPr/>
        </p:nvSpPr>
        <p:spPr bwMode="auto">
          <a:xfrm>
            <a:off x="1143000" y="-53861"/>
            <a:ext cx="18473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 b="1"/>
          </a:p>
        </p:txBody>
      </p:sp>
      <p:sp>
        <p:nvSpPr>
          <p:cNvPr id="63491" name="Text Box 4"/>
          <p:cNvSpPr txBox="1">
            <a:spLocks noChangeArrowheads="1"/>
          </p:cNvSpPr>
          <p:nvPr/>
        </p:nvSpPr>
        <p:spPr bwMode="auto">
          <a:xfrm>
            <a:off x="631412" y="563206"/>
            <a:ext cx="8020840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上面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的问题说明“如果△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和△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关于直线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MN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称，那么，直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MN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垂直于线段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，并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且直线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MN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还平分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线段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′”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如果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将其中的“三角形”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改为“四边形”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“五边形”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……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其他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条件不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变，上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述结论还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成立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吗？ 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3492" name="组合 14341"/>
          <p:cNvGrpSpPr/>
          <p:nvPr/>
        </p:nvGrpSpPr>
        <p:grpSpPr bwMode="auto">
          <a:xfrm>
            <a:off x="4011338" y="2473325"/>
            <a:ext cx="3103176" cy="2649141"/>
            <a:chOff x="0" y="0"/>
            <a:chExt cx="2605" cy="2225"/>
          </a:xfrm>
        </p:grpSpPr>
        <p:pic>
          <p:nvPicPr>
            <p:cNvPr id="63493" name="图片 14342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" y="237"/>
              <a:ext cx="1951" cy="1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494" name="矩形 14343"/>
            <p:cNvSpPr>
              <a:spLocks noChangeArrowheads="1"/>
            </p:cNvSpPr>
            <p:nvPr/>
          </p:nvSpPr>
          <p:spPr bwMode="auto">
            <a:xfrm>
              <a:off x="352" y="208"/>
              <a:ext cx="30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latin typeface="Times New Roman" panose="02020603050405020304" pitchFamily="18" charset="0"/>
                </a:rPr>
                <a:t>A</a:t>
              </a:r>
              <a:endParaRPr lang="zh-CN" altLang="en-US" sz="2100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63495" name="矩形 14344"/>
            <p:cNvSpPr>
              <a:spLocks noChangeArrowheads="1"/>
            </p:cNvSpPr>
            <p:nvPr/>
          </p:nvSpPr>
          <p:spPr bwMode="auto">
            <a:xfrm>
              <a:off x="0" y="1184"/>
              <a:ext cx="30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3496" name="矩形 14345"/>
            <p:cNvSpPr>
              <a:spLocks noChangeArrowheads="1"/>
            </p:cNvSpPr>
            <p:nvPr/>
          </p:nvSpPr>
          <p:spPr bwMode="auto">
            <a:xfrm>
              <a:off x="576" y="1728"/>
              <a:ext cx="303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3497" name="矩形 14346"/>
            <p:cNvSpPr>
              <a:spLocks noChangeArrowheads="1"/>
            </p:cNvSpPr>
            <p:nvPr/>
          </p:nvSpPr>
          <p:spPr bwMode="auto">
            <a:xfrm>
              <a:off x="1016" y="0"/>
              <a:ext cx="35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M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3498" name="矩形 14347"/>
            <p:cNvSpPr>
              <a:spLocks noChangeArrowheads="1"/>
            </p:cNvSpPr>
            <p:nvPr/>
          </p:nvSpPr>
          <p:spPr bwMode="auto">
            <a:xfrm>
              <a:off x="1032" y="1876"/>
              <a:ext cx="318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N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3499" name="矩形 14348"/>
            <p:cNvSpPr>
              <a:spLocks noChangeArrowheads="1"/>
            </p:cNvSpPr>
            <p:nvPr/>
          </p:nvSpPr>
          <p:spPr bwMode="auto">
            <a:xfrm>
              <a:off x="920" y="508"/>
              <a:ext cx="291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P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3500" name="矩形 14349"/>
            <p:cNvSpPr>
              <a:spLocks noChangeArrowheads="1"/>
            </p:cNvSpPr>
            <p:nvPr/>
          </p:nvSpPr>
          <p:spPr bwMode="auto">
            <a:xfrm>
              <a:off x="1752" y="208"/>
              <a:ext cx="533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  <p:sp>
          <p:nvSpPr>
            <p:cNvPr id="63501" name="矩形 14350"/>
            <p:cNvSpPr>
              <a:spLocks noChangeArrowheads="1"/>
            </p:cNvSpPr>
            <p:nvPr/>
          </p:nvSpPr>
          <p:spPr bwMode="auto">
            <a:xfrm>
              <a:off x="2072" y="1184"/>
              <a:ext cx="533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  <p:sp>
          <p:nvSpPr>
            <p:cNvPr id="63502" name="矩形 14351"/>
            <p:cNvSpPr>
              <a:spLocks noChangeArrowheads="1"/>
            </p:cNvSpPr>
            <p:nvPr/>
          </p:nvSpPr>
          <p:spPr bwMode="auto">
            <a:xfrm>
              <a:off x="1480" y="1728"/>
              <a:ext cx="528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3"/>
          <p:cNvGrpSpPr/>
          <p:nvPr/>
        </p:nvGrpSpPr>
        <p:grpSpPr bwMode="auto">
          <a:xfrm>
            <a:off x="9525" y="-60325"/>
            <a:ext cx="2006600" cy="477838"/>
            <a:chOff x="248" y="40"/>
            <a:chExt cx="3160" cy="752"/>
          </a:xfrm>
        </p:grpSpPr>
        <p:cxnSp>
          <p:nvCxnSpPr>
            <p:cNvPr id="22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3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15363" name="Text Box 16"/>
          <p:cNvSpPr txBox="1">
            <a:spLocks noChangeArrowheads="1"/>
          </p:cNvSpPr>
          <p:nvPr/>
        </p:nvSpPr>
        <p:spPr bwMode="auto">
          <a:xfrm>
            <a:off x="739500" y="2050058"/>
            <a:ext cx="38958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</a:rPr>
              <a:t>　　</a:t>
            </a:r>
            <a:r>
              <a:rPr lang="zh-CN" altLang="en-US" sz="2400" b="1" dirty="0"/>
              <a:t>经过线段</a:t>
            </a:r>
            <a:r>
              <a:rPr lang="zh-CN" altLang="en-US" sz="2400" b="1" dirty="0">
                <a:solidFill>
                  <a:srgbClr val="FF0000"/>
                </a:solidFill>
              </a:rPr>
              <a:t>中点并且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垂直于</a:t>
            </a:r>
            <a:r>
              <a:rPr lang="zh-CN" altLang="en-US" sz="2400" b="1" dirty="0">
                <a:solidFill>
                  <a:srgbClr val="FF0000"/>
                </a:solidFill>
              </a:rPr>
              <a:t>这条线段的直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线，</a:t>
            </a:r>
            <a:r>
              <a:rPr lang="zh-CN" altLang="en-US" sz="2400" b="1" dirty="0" smtClean="0"/>
              <a:t>叫</a:t>
            </a:r>
            <a:r>
              <a:rPr lang="zh-CN" altLang="en-US" sz="2400" b="1" dirty="0"/>
              <a:t>做</a:t>
            </a:r>
            <a:r>
              <a:rPr lang="zh-CN" altLang="en-US" sz="2400" b="1" dirty="0" smtClean="0"/>
              <a:t>这条</a:t>
            </a:r>
            <a:r>
              <a:rPr lang="zh-CN" altLang="en-US" sz="2400" b="1" dirty="0"/>
              <a:t>线段的</a:t>
            </a:r>
            <a:r>
              <a:rPr lang="zh-CN" altLang="en-US" sz="2400" b="1" dirty="0">
                <a:solidFill>
                  <a:srgbClr val="FF0000"/>
                </a:solidFill>
              </a:rPr>
              <a:t>垂直平分线．</a:t>
            </a:r>
            <a:r>
              <a:rPr lang="zh-CN" altLang="en-US" sz="2400" b="1" dirty="0">
                <a:solidFill>
                  <a:srgbClr val="0000FF"/>
                </a:solidFill>
              </a:rPr>
              <a:t>   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grpSp>
        <p:nvGrpSpPr>
          <p:cNvPr id="64517" name="组合 15366"/>
          <p:cNvGrpSpPr/>
          <p:nvPr/>
        </p:nvGrpSpPr>
        <p:grpSpPr bwMode="auto">
          <a:xfrm>
            <a:off x="5199485" y="1502706"/>
            <a:ext cx="3103176" cy="2649141"/>
            <a:chOff x="0" y="0"/>
            <a:chExt cx="2605" cy="2225"/>
          </a:xfrm>
        </p:grpSpPr>
        <p:pic>
          <p:nvPicPr>
            <p:cNvPr id="64518" name="图片 15367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" y="237"/>
              <a:ext cx="1951" cy="1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519" name="矩形 15368"/>
            <p:cNvSpPr>
              <a:spLocks noChangeArrowheads="1"/>
            </p:cNvSpPr>
            <p:nvPr/>
          </p:nvSpPr>
          <p:spPr bwMode="auto">
            <a:xfrm>
              <a:off x="352" y="208"/>
              <a:ext cx="30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latin typeface="Times New Roman" panose="02020603050405020304" pitchFamily="18" charset="0"/>
                </a:rPr>
                <a:t>A</a:t>
              </a:r>
              <a:endParaRPr lang="zh-CN" altLang="en-US" sz="2100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64520" name="矩形 15369"/>
            <p:cNvSpPr>
              <a:spLocks noChangeArrowheads="1"/>
            </p:cNvSpPr>
            <p:nvPr/>
          </p:nvSpPr>
          <p:spPr bwMode="auto">
            <a:xfrm>
              <a:off x="0" y="1184"/>
              <a:ext cx="30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4521" name="矩形 15370"/>
            <p:cNvSpPr>
              <a:spLocks noChangeArrowheads="1"/>
            </p:cNvSpPr>
            <p:nvPr/>
          </p:nvSpPr>
          <p:spPr bwMode="auto">
            <a:xfrm>
              <a:off x="576" y="1728"/>
              <a:ext cx="303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4522" name="矩形 15371"/>
            <p:cNvSpPr>
              <a:spLocks noChangeArrowheads="1"/>
            </p:cNvSpPr>
            <p:nvPr/>
          </p:nvSpPr>
          <p:spPr bwMode="auto">
            <a:xfrm>
              <a:off x="1016" y="0"/>
              <a:ext cx="35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M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4523" name="矩形 15372"/>
            <p:cNvSpPr>
              <a:spLocks noChangeArrowheads="1"/>
            </p:cNvSpPr>
            <p:nvPr/>
          </p:nvSpPr>
          <p:spPr bwMode="auto">
            <a:xfrm>
              <a:off x="1032" y="1876"/>
              <a:ext cx="318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N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4524" name="矩形 15373"/>
            <p:cNvSpPr>
              <a:spLocks noChangeArrowheads="1"/>
            </p:cNvSpPr>
            <p:nvPr/>
          </p:nvSpPr>
          <p:spPr bwMode="auto">
            <a:xfrm>
              <a:off x="920" y="508"/>
              <a:ext cx="291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P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4525" name="矩形 15374"/>
            <p:cNvSpPr>
              <a:spLocks noChangeArrowheads="1"/>
            </p:cNvSpPr>
            <p:nvPr/>
          </p:nvSpPr>
          <p:spPr bwMode="auto">
            <a:xfrm>
              <a:off x="1752" y="208"/>
              <a:ext cx="533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  <p:sp>
          <p:nvSpPr>
            <p:cNvPr id="64526" name="矩形 15375"/>
            <p:cNvSpPr>
              <a:spLocks noChangeArrowheads="1"/>
            </p:cNvSpPr>
            <p:nvPr/>
          </p:nvSpPr>
          <p:spPr bwMode="auto">
            <a:xfrm>
              <a:off x="2072" y="1184"/>
              <a:ext cx="533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  <p:sp>
          <p:nvSpPr>
            <p:cNvPr id="64527" name="矩形 15376"/>
            <p:cNvSpPr>
              <a:spLocks noChangeArrowheads="1"/>
            </p:cNvSpPr>
            <p:nvPr/>
          </p:nvSpPr>
          <p:spPr bwMode="auto">
            <a:xfrm>
              <a:off x="1480" y="1728"/>
              <a:ext cx="528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3"/>
          <p:cNvGrpSpPr/>
          <p:nvPr/>
        </p:nvGrpSpPr>
        <p:grpSpPr bwMode="auto">
          <a:xfrm>
            <a:off x="9525" y="-60325"/>
            <a:ext cx="2006600" cy="477838"/>
            <a:chOff x="248" y="40"/>
            <a:chExt cx="3160" cy="752"/>
          </a:xfrm>
        </p:grpSpPr>
        <p:cxnSp>
          <p:nvCxnSpPr>
            <p:cNvPr id="23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52450" y="818414"/>
            <a:ext cx="8286750" cy="3472230"/>
            <a:chOff x="552450" y="466725"/>
            <a:chExt cx="8286750" cy="4057650"/>
          </a:xfrm>
        </p:grpSpPr>
        <p:sp>
          <p:nvSpPr>
            <p:cNvPr id="30" name="剪去同侧角的矩形 29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33" name="图片 32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 Box 16"/>
          <p:cNvSpPr txBox="1">
            <a:spLocks noChangeArrowheads="1"/>
          </p:cNvSpPr>
          <p:nvPr/>
        </p:nvSpPr>
        <p:spPr bwMode="auto">
          <a:xfrm>
            <a:off x="711774" y="1251579"/>
            <a:ext cx="4476246" cy="3527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轴对称的两个图形的性质：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400" b="1" dirty="0">
                <a:latin typeface="宋体" panose="02010600030101010101" pitchFamily="2" charset="-122"/>
              </a:rPr>
              <a:t>如果两个图形关于某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条直线</a:t>
            </a:r>
            <a:r>
              <a:rPr lang="zh-CN" altLang="en-US" sz="2400" b="1" dirty="0">
                <a:latin typeface="宋体" panose="02010600030101010101" pitchFamily="2" charset="-122"/>
              </a:rPr>
              <a:t>对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称，那</a:t>
            </a:r>
            <a:r>
              <a:rPr lang="zh-CN" altLang="en-US" sz="2400" b="1" dirty="0">
                <a:latin typeface="宋体" panose="02010600030101010101" pitchFamily="2" charset="-122"/>
              </a:rPr>
              <a:t>么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对称轴</a:t>
            </a:r>
            <a:r>
              <a:rPr lang="zh-CN" altLang="en-US" sz="2400" b="1" dirty="0">
                <a:latin typeface="宋体" panose="02010600030101010101" pitchFamily="2" charset="-122"/>
              </a:rPr>
              <a:t>是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任何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一对对应点所连线段</a:t>
            </a:r>
            <a:r>
              <a:rPr lang="zh-CN" altLang="en-US" sz="2400" b="1" dirty="0">
                <a:latin typeface="宋体" panose="02010600030101010101" pitchFamily="2" charset="-122"/>
              </a:rPr>
              <a:t>的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垂直平分线</a:t>
            </a:r>
            <a:r>
              <a:rPr lang="zh-CN" altLang="en-US" sz="2400" b="1" dirty="0">
                <a:latin typeface="宋体" panose="02010600030101010101" pitchFamily="2" charset="-122"/>
              </a:rPr>
              <a:t>．即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对称点所连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线段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被对称轴垂直平分；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对称轴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垂直平分对称点所连线段．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 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65540" name="组合 16389"/>
          <p:cNvGrpSpPr/>
          <p:nvPr/>
        </p:nvGrpSpPr>
        <p:grpSpPr bwMode="auto">
          <a:xfrm>
            <a:off x="5370280" y="1810541"/>
            <a:ext cx="3103176" cy="2649141"/>
            <a:chOff x="0" y="0"/>
            <a:chExt cx="2605" cy="2225"/>
          </a:xfrm>
        </p:grpSpPr>
        <p:pic>
          <p:nvPicPr>
            <p:cNvPr id="65541" name="图片 16390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" y="237"/>
              <a:ext cx="1951" cy="1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542" name="矩形 16391"/>
            <p:cNvSpPr>
              <a:spLocks noChangeArrowheads="1"/>
            </p:cNvSpPr>
            <p:nvPr/>
          </p:nvSpPr>
          <p:spPr bwMode="auto">
            <a:xfrm>
              <a:off x="352" y="208"/>
              <a:ext cx="30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latin typeface="Times New Roman" panose="02020603050405020304" pitchFamily="18" charset="0"/>
                </a:rPr>
                <a:t>A</a:t>
              </a:r>
              <a:endParaRPr lang="zh-CN" altLang="en-US" sz="2100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65543" name="矩形 16392"/>
            <p:cNvSpPr>
              <a:spLocks noChangeArrowheads="1"/>
            </p:cNvSpPr>
            <p:nvPr/>
          </p:nvSpPr>
          <p:spPr bwMode="auto">
            <a:xfrm>
              <a:off x="0" y="1184"/>
              <a:ext cx="30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5544" name="矩形 16393"/>
            <p:cNvSpPr>
              <a:spLocks noChangeArrowheads="1"/>
            </p:cNvSpPr>
            <p:nvPr/>
          </p:nvSpPr>
          <p:spPr bwMode="auto">
            <a:xfrm>
              <a:off x="576" y="1728"/>
              <a:ext cx="303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5545" name="矩形 16394"/>
            <p:cNvSpPr>
              <a:spLocks noChangeArrowheads="1"/>
            </p:cNvSpPr>
            <p:nvPr/>
          </p:nvSpPr>
          <p:spPr bwMode="auto">
            <a:xfrm>
              <a:off x="1016" y="0"/>
              <a:ext cx="35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M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5546" name="矩形 16395"/>
            <p:cNvSpPr>
              <a:spLocks noChangeArrowheads="1"/>
            </p:cNvSpPr>
            <p:nvPr/>
          </p:nvSpPr>
          <p:spPr bwMode="auto">
            <a:xfrm>
              <a:off x="1032" y="1876"/>
              <a:ext cx="318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N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5547" name="矩形 16396"/>
            <p:cNvSpPr>
              <a:spLocks noChangeArrowheads="1"/>
            </p:cNvSpPr>
            <p:nvPr/>
          </p:nvSpPr>
          <p:spPr bwMode="auto">
            <a:xfrm>
              <a:off x="920" y="508"/>
              <a:ext cx="291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P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5548" name="矩形 16397"/>
            <p:cNvSpPr>
              <a:spLocks noChangeArrowheads="1"/>
            </p:cNvSpPr>
            <p:nvPr/>
          </p:nvSpPr>
          <p:spPr bwMode="auto">
            <a:xfrm>
              <a:off x="1752" y="208"/>
              <a:ext cx="533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  <p:sp>
          <p:nvSpPr>
            <p:cNvPr id="65549" name="矩形 16398"/>
            <p:cNvSpPr>
              <a:spLocks noChangeArrowheads="1"/>
            </p:cNvSpPr>
            <p:nvPr/>
          </p:nvSpPr>
          <p:spPr bwMode="auto">
            <a:xfrm>
              <a:off x="2072" y="1184"/>
              <a:ext cx="533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  <p:sp>
          <p:nvSpPr>
            <p:cNvPr id="65550" name="矩形 16399"/>
            <p:cNvSpPr>
              <a:spLocks noChangeArrowheads="1"/>
            </p:cNvSpPr>
            <p:nvPr/>
          </p:nvSpPr>
          <p:spPr bwMode="auto">
            <a:xfrm>
              <a:off x="1480" y="1728"/>
              <a:ext cx="528" cy="348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3"/>
          <p:cNvGrpSpPr/>
          <p:nvPr/>
        </p:nvGrpSpPr>
        <p:grpSpPr bwMode="auto">
          <a:xfrm>
            <a:off x="9525" y="-60325"/>
            <a:ext cx="2006600" cy="477838"/>
            <a:chOff x="248" y="40"/>
            <a:chExt cx="3160" cy="752"/>
          </a:xfrm>
        </p:grpSpPr>
        <p:cxnSp>
          <p:nvCxnSpPr>
            <p:cNvPr id="22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52450" y="641125"/>
            <a:ext cx="8286750" cy="4077102"/>
            <a:chOff x="552450" y="466725"/>
            <a:chExt cx="8286750" cy="4057650"/>
          </a:xfrm>
        </p:grpSpPr>
        <p:sp>
          <p:nvSpPr>
            <p:cNvPr id="31" name="剪去同侧角的矩形 30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34" name="图片 3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7"/>
          <p:cNvSpPr txBox="1">
            <a:spLocks noChangeArrowheads="1"/>
          </p:cNvSpPr>
          <p:nvPr/>
        </p:nvSpPr>
        <p:spPr bwMode="auto">
          <a:xfrm>
            <a:off x="763823" y="1641805"/>
            <a:ext cx="4598987" cy="293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结论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直线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l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垂直于线段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AA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′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BB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′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，直线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平分线段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AA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′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BB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（或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直线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l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是线段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AA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′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BB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垂直平分线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）． 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6563" name="Rectangle 17"/>
          <p:cNvSpPr>
            <a:spLocks noChangeArrowheads="1"/>
          </p:cNvSpPr>
          <p:nvPr/>
        </p:nvSpPr>
        <p:spPr bwMode="auto">
          <a:xfrm>
            <a:off x="684574" y="570884"/>
            <a:ext cx="78735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图是一个轴对称图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形，你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能发现什么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？能说明理由吗？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564" name="组合 17413"/>
          <p:cNvGrpSpPr/>
          <p:nvPr/>
        </p:nvGrpSpPr>
        <p:grpSpPr bwMode="auto">
          <a:xfrm>
            <a:off x="5621338" y="1882775"/>
            <a:ext cx="2541203" cy="2625725"/>
            <a:chOff x="0" y="0"/>
            <a:chExt cx="2133" cy="2205"/>
          </a:xfrm>
        </p:grpSpPr>
        <p:pic>
          <p:nvPicPr>
            <p:cNvPr id="66565" name="图片 17414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" y="256"/>
              <a:ext cx="1466" cy="1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566" name="矩形 17415"/>
            <p:cNvSpPr>
              <a:spLocks noChangeArrowheads="1"/>
            </p:cNvSpPr>
            <p:nvPr/>
          </p:nvSpPr>
          <p:spPr bwMode="auto">
            <a:xfrm>
              <a:off x="0" y="856"/>
              <a:ext cx="30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6567" name="矩形 17416"/>
            <p:cNvSpPr>
              <a:spLocks noChangeArrowheads="1"/>
            </p:cNvSpPr>
            <p:nvPr/>
          </p:nvSpPr>
          <p:spPr bwMode="auto">
            <a:xfrm>
              <a:off x="256" y="1640"/>
              <a:ext cx="30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6568" name="矩形 17417"/>
            <p:cNvSpPr>
              <a:spLocks noChangeArrowheads="1"/>
            </p:cNvSpPr>
            <p:nvPr/>
          </p:nvSpPr>
          <p:spPr bwMode="auto">
            <a:xfrm>
              <a:off x="848" y="0"/>
              <a:ext cx="218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l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6569" name="矩形 17418"/>
            <p:cNvSpPr>
              <a:spLocks noChangeArrowheads="1"/>
            </p:cNvSpPr>
            <p:nvPr/>
          </p:nvSpPr>
          <p:spPr bwMode="auto">
            <a:xfrm>
              <a:off x="1600" y="856"/>
              <a:ext cx="533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  <p:sp>
          <p:nvSpPr>
            <p:cNvPr id="66570" name="矩形 17419"/>
            <p:cNvSpPr>
              <a:spLocks noChangeArrowheads="1"/>
            </p:cNvSpPr>
            <p:nvPr/>
          </p:nvSpPr>
          <p:spPr bwMode="auto">
            <a:xfrm>
              <a:off x="1344" y="1640"/>
              <a:ext cx="533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3"/>
          <p:cNvGrpSpPr/>
          <p:nvPr/>
        </p:nvGrpSpPr>
        <p:grpSpPr bwMode="auto">
          <a:xfrm>
            <a:off x="9525" y="-60325"/>
            <a:ext cx="2006600" cy="477838"/>
            <a:chOff x="248" y="40"/>
            <a:chExt cx="3160" cy="752"/>
          </a:xfrm>
        </p:grpSpPr>
        <p:cxnSp>
          <p:nvCxnSpPr>
            <p:cNvPr id="19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7"/>
          <p:cNvSpPr txBox="1">
            <a:spLocks noChangeArrowheads="1"/>
          </p:cNvSpPr>
          <p:nvPr/>
        </p:nvSpPr>
        <p:spPr bwMode="auto">
          <a:xfrm>
            <a:off x="1137920" y="1502933"/>
            <a:ext cx="4503737" cy="2382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轴对称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图形的性质：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    轴对称图形的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对称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轴，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是任何一对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对应点所连线段的垂直平分线．</a:t>
            </a:r>
            <a:r>
              <a:rPr lang="zh-CN" altLang="en-US" sz="2400" dirty="0">
                <a:latin typeface="宋体" panose="02010600030101010101" pitchFamily="2" charset="-122"/>
              </a:rPr>
              <a:t> 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  <p:grpSp>
        <p:nvGrpSpPr>
          <p:cNvPr id="68612" name="组合 19461"/>
          <p:cNvGrpSpPr/>
          <p:nvPr/>
        </p:nvGrpSpPr>
        <p:grpSpPr bwMode="auto">
          <a:xfrm>
            <a:off x="5730857" y="1294182"/>
            <a:ext cx="2541203" cy="2625725"/>
            <a:chOff x="0" y="0"/>
            <a:chExt cx="2133" cy="2205"/>
          </a:xfrm>
        </p:grpSpPr>
        <p:pic>
          <p:nvPicPr>
            <p:cNvPr id="68613" name="图片 19462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" y="256"/>
              <a:ext cx="1466" cy="1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614" name="矩形 19463"/>
            <p:cNvSpPr>
              <a:spLocks noChangeArrowheads="1"/>
            </p:cNvSpPr>
            <p:nvPr/>
          </p:nvSpPr>
          <p:spPr bwMode="auto">
            <a:xfrm>
              <a:off x="0" y="856"/>
              <a:ext cx="30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8615" name="矩形 19464"/>
            <p:cNvSpPr>
              <a:spLocks noChangeArrowheads="1"/>
            </p:cNvSpPr>
            <p:nvPr/>
          </p:nvSpPr>
          <p:spPr bwMode="auto">
            <a:xfrm>
              <a:off x="256" y="1640"/>
              <a:ext cx="306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8616" name="矩形 19465"/>
            <p:cNvSpPr>
              <a:spLocks noChangeArrowheads="1"/>
            </p:cNvSpPr>
            <p:nvPr/>
          </p:nvSpPr>
          <p:spPr bwMode="auto">
            <a:xfrm>
              <a:off x="848" y="0"/>
              <a:ext cx="218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l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8617" name="矩形 19466"/>
            <p:cNvSpPr>
              <a:spLocks noChangeArrowheads="1"/>
            </p:cNvSpPr>
            <p:nvPr/>
          </p:nvSpPr>
          <p:spPr bwMode="auto">
            <a:xfrm>
              <a:off x="1600" y="856"/>
              <a:ext cx="533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  <p:sp>
          <p:nvSpPr>
            <p:cNvPr id="68618" name="矩形 19467"/>
            <p:cNvSpPr>
              <a:spLocks noChangeArrowheads="1"/>
            </p:cNvSpPr>
            <p:nvPr/>
          </p:nvSpPr>
          <p:spPr bwMode="auto">
            <a:xfrm>
              <a:off x="1344" y="1640"/>
              <a:ext cx="533" cy="349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r>
                <a:rPr lang="en-US" altLang="zh-CN" sz="2100" b="1">
                  <a:latin typeface="宋体" panose="02010600030101010101" pitchFamily="2" charset="-122"/>
                </a:rPr>
                <a:t>′</a:t>
              </a:r>
              <a:endParaRPr lang="zh-CN" altLang="en-US" sz="21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3"/>
          <p:cNvGrpSpPr/>
          <p:nvPr/>
        </p:nvGrpSpPr>
        <p:grpSpPr bwMode="auto">
          <a:xfrm>
            <a:off x="9525" y="-60325"/>
            <a:ext cx="2006600" cy="477838"/>
            <a:chOff x="248" y="40"/>
            <a:chExt cx="3160" cy="752"/>
          </a:xfrm>
        </p:grpSpPr>
        <p:cxnSp>
          <p:nvCxnSpPr>
            <p:cNvPr id="19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52450" y="818414"/>
            <a:ext cx="8286750" cy="3472230"/>
            <a:chOff x="552450" y="466725"/>
            <a:chExt cx="8286750" cy="4057650"/>
          </a:xfrm>
        </p:grpSpPr>
        <p:sp>
          <p:nvSpPr>
            <p:cNvPr id="26" name="剪去同侧角的矩形 25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29" name="图片 28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34" name="组合 20483"/>
          <p:cNvGrpSpPr>
            <a:grpSpLocks noChangeAspect="1"/>
          </p:cNvGrpSpPr>
          <p:nvPr/>
        </p:nvGrpSpPr>
        <p:grpSpPr bwMode="auto">
          <a:xfrm>
            <a:off x="469583" y="1790700"/>
            <a:ext cx="7997639" cy="1528763"/>
            <a:chOff x="0" y="0"/>
            <a:chExt cx="5546" cy="1060"/>
          </a:xfrm>
        </p:grpSpPr>
        <p:pic>
          <p:nvPicPr>
            <p:cNvPr id="69635" name="图片 20484" descr="06003016##对称图形实例（1）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20"/>
              <a:ext cx="1287" cy="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636" name="图片 20485" descr="06003017##对称图形实例（2）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4" y="65"/>
              <a:ext cx="1155" cy="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637" name="图片 20486" descr="06003018##对称图形实例（3）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5" y="0"/>
              <a:ext cx="777" cy="1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638" name="图片 20487" descr="06003019##对称图形实例（4）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6" y="88"/>
              <a:ext cx="1196" cy="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639" name="图片 20488" descr="06003020##对称图形实例（5）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2" y="72"/>
              <a:ext cx="924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9640" name="Rectangle 17"/>
          <p:cNvSpPr>
            <a:spLocks noChangeArrowheads="1"/>
          </p:cNvSpPr>
          <p:nvPr/>
        </p:nvSpPr>
        <p:spPr bwMode="auto">
          <a:xfrm>
            <a:off x="857374" y="615166"/>
            <a:ext cx="85058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下列图形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是轴对称图形吗？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如果是，指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出它的对称轴．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57374" y="3433650"/>
            <a:ext cx="163711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是，一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条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505075" y="3433650"/>
            <a:ext cx="163525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是，一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条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133114" y="3433650"/>
            <a:ext cx="139138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是，一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条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882542" y="3416300"/>
            <a:ext cx="81855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不是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210963" y="3422160"/>
            <a:ext cx="142327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是，四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条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19" name="组合 2"/>
          <p:cNvGrpSpPr/>
          <p:nvPr/>
        </p:nvGrpSpPr>
        <p:grpSpPr bwMode="auto">
          <a:xfrm>
            <a:off x="17463" y="-52996"/>
            <a:ext cx="2006600" cy="477838"/>
            <a:chOff x="248" y="40"/>
            <a:chExt cx="3160" cy="752"/>
          </a:xfrm>
        </p:grpSpPr>
        <p:cxnSp>
          <p:nvCxnSpPr>
            <p:cNvPr id="20" name="直线连接符 9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0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83" y="636185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8" y="-31750"/>
            <a:ext cx="2017712" cy="477838"/>
            <a:chOff x="1588" y="-31750"/>
            <a:chExt cx="2017712" cy="477838"/>
          </a:xfrm>
        </p:grpSpPr>
        <p:cxnSp>
          <p:nvCxnSpPr>
            <p:cNvPr id="3" name="直线连接符 14"/>
            <p:cNvCxnSpPr/>
            <p:nvPr/>
          </p:nvCxnSpPr>
          <p:spPr>
            <a:xfrm>
              <a:off x="1588" y="40640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8"/>
            <p:cNvSpPr txBox="1">
              <a:spLocks noChangeArrowheads="1"/>
            </p:cNvSpPr>
            <p:nvPr/>
          </p:nvSpPr>
          <p:spPr bwMode="auto">
            <a:xfrm>
              <a:off x="552450" y="-3175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素养目标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5" name="Freeform 74"/>
            <p:cNvSpPr>
              <a:spLocks noChangeAspect="1" noEditPoints="1"/>
            </p:cNvSpPr>
            <p:nvPr/>
          </p:nvSpPr>
          <p:spPr bwMode="auto">
            <a:xfrm>
              <a:off x="157163" y="4286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7" name="矩形 11"/>
          <p:cNvSpPr>
            <a:spLocks noChangeArrowheads="1"/>
          </p:cNvSpPr>
          <p:nvPr/>
        </p:nvSpPr>
        <p:spPr bwMode="auto">
          <a:xfrm>
            <a:off x="678688" y="3346868"/>
            <a:ext cx="7205662" cy="13088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buClr>
                <a:srgbClr val="FF0066"/>
              </a:buClr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了解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轴对称图形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和两个图形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关于某直线对称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念，</a:t>
            </a:r>
            <a:r>
              <a:rPr lang="zh-CN" altLang="en-US" sz="2400" b="1" noProof="1" smtClean="0">
                <a:solidFill>
                  <a:prstClr val="black"/>
                </a:solidFill>
                <a:ea typeface="楷体" panose="02010609060101010101" pitchFamily="49" charset="-122"/>
                <a:sym typeface="+mn-ea"/>
              </a:rPr>
              <a:t>了</a:t>
            </a:r>
            <a:r>
              <a:rPr lang="zh-CN" altLang="en-US" sz="2400" b="1" noProof="1">
                <a:solidFill>
                  <a:prstClr val="black"/>
                </a:solidFill>
                <a:ea typeface="楷体" panose="02010609060101010101" pitchFamily="49" charset="-122"/>
                <a:sym typeface="+mn-ea"/>
              </a:rPr>
              <a:t>解轴对称图形与两个图形关于某直线对称的区别和联系</a:t>
            </a:r>
            <a:r>
              <a:rPr lang="en-US" altLang="zh-CN" sz="2400" b="1" noProof="1">
                <a:solidFill>
                  <a:prstClr val="black"/>
                </a:solidFill>
                <a:ea typeface="楷体" panose="02010609060101010101" pitchFamily="49" charset="-122"/>
                <a:sym typeface="+mn-ea"/>
              </a:rPr>
              <a:t>.</a:t>
            </a:r>
            <a:endParaRPr lang="zh-CN" altLang="en-US" sz="2400" noProof="1">
              <a:solidFill>
                <a:prstClr val="black"/>
              </a:solidFill>
              <a:ea typeface="楷体" panose="02010609060101010101" pitchFamily="49" charset="-122"/>
              <a:cs typeface="黑体" panose="02010609060101010101" pitchFamily="2" charset="-122"/>
            </a:endParaRPr>
          </a:p>
          <a:p>
            <a:pPr lvl="0">
              <a:lnSpc>
                <a:spcPct val="110000"/>
              </a:lnSpc>
              <a:buClr>
                <a:srgbClr val="FF0066"/>
              </a:buClr>
            </a:pPr>
            <a:endParaRPr lang="zh-CN" altLang="en-US" sz="2400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6" name="矩形 11"/>
          <p:cNvSpPr>
            <a:spLocks noChangeArrowheads="1"/>
          </p:cNvSpPr>
          <p:nvPr/>
        </p:nvSpPr>
        <p:spPr bwMode="auto">
          <a:xfrm>
            <a:off x="1021791" y="2350714"/>
            <a:ext cx="7018521" cy="8432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能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识别简单的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轴对称图形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及其对称轴（直线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），能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找出两个图形关于某直线对称的对称点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en-US" altLang="zh-CN" sz="2400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 </a:t>
            </a:r>
            <a:endParaRPr lang="en-US" altLang="zh-CN" sz="2400" b="1" dirty="0">
              <a:latin typeface="+mn-lt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18" name="矩形 11"/>
          <p:cNvSpPr>
            <a:spLocks noChangeArrowheads="1"/>
          </p:cNvSpPr>
          <p:nvPr/>
        </p:nvSpPr>
        <p:spPr bwMode="auto">
          <a:xfrm>
            <a:off x="1625093" y="1477122"/>
            <a:ext cx="6598475" cy="68287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了解线段垂直平分线的定义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9" name="矩形 11"/>
          <p:cNvSpPr>
            <a:spLocks noChangeArrowheads="1"/>
          </p:cNvSpPr>
          <p:nvPr/>
        </p:nvSpPr>
        <p:spPr bwMode="auto">
          <a:xfrm>
            <a:off x="2261574" y="697006"/>
            <a:ext cx="6230308" cy="6184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掌握图形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轴对称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的性质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00550" y="616539"/>
            <a:ext cx="8152054" cy="4081128"/>
            <a:chOff x="700550" y="616539"/>
            <a:chExt cx="8152054" cy="4081128"/>
          </a:xfrm>
        </p:grpSpPr>
        <p:grpSp>
          <p:nvGrpSpPr>
            <p:cNvPr id="9" name="组合 8"/>
            <p:cNvGrpSpPr/>
            <p:nvPr/>
          </p:nvGrpSpPr>
          <p:grpSpPr>
            <a:xfrm>
              <a:off x="700550" y="616539"/>
              <a:ext cx="8152054" cy="4081128"/>
              <a:chOff x="-4300" y="216489"/>
              <a:chExt cx="8152054" cy="4081128"/>
            </a:xfrm>
          </p:grpSpPr>
          <p:grpSp>
            <p:nvGrpSpPr>
              <p:cNvPr id="10" name="组合 14"/>
              <p:cNvGrpSpPr/>
              <p:nvPr/>
            </p:nvGrpSpPr>
            <p:grpSpPr>
              <a:xfrm>
                <a:off x="-4300" y="1725807"/>
                <a:ext cx="7797336" cy="2571810"/>
                <a:chOff x="284" y="2378"/>
                <a:chExt cx="13854" cy="5329"/>
              </a:xfrm>
            </p:grpSpPr>
            <p:sp>
              <p:nvSpPr>
                <p:cNvPr id="14" name="直接箭头连接符 13"/>
                <p:cNvSpPr/>
                <p:nvPr/>
              </p:nvSpPr>
              <p:spPr>
                <a:xfrm flipV="1">
                  <a:off x="284" y="7707"/>
                  <a:ext cx="13041" cy="0"/>
                </a:xfrm>
                <a:prstGeom prst="straightConnector1">
                  <a:avLst/>
                </a:prstGeom>
                <a:ln w="50800">
                  <a:solidFill>
                    <a:schemeClr val="tx2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sp>
            <p:sp>
              <p:nvSpPr>
                <p:cNvPr id="15" name="肘形连接符 14"/>
                <p:cNvSpPr/>
                <p:nvPr/>
              </p:nvSpPr>
              <p:spPr>
                <a:xfrm rot="5400000" flipH="1" flipV="1">
                  <a:off x="12765" y="3426"/>
                  <a:ext cx="2421" cy="325"/>
                </a:xfrm>
                <a:prstGeom prst="bentConnector3">
                  <a:avLst>
                    <a:gd name="adj1" fmla="val 92071"/>
                  </a:avLst>
                </a:prstGeom>
                <a:ln w="57150">
                  <a:solidFill>
                    <a:srgbClr val="1F497D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sp>
          </p:grpSp>
          <p:cxnSp>
            <p:nvCxnSpPr>
              <p:cNvPr id="11" name="直接连接符 10"/>
              <p:cNvCxnSpPr/>
              <p:nvPr/>
            </p:nvCxnSpPr>
            <p:spPr bwMode="auto">
              <a:xfrm flipV="1">
                <a:off x="7301728" y="2876550"/>
                <a:ext cx="0" cy="1421067"/>
              </a:xfrm>
              <a:prstGeom prst="line">
                <a:avLst/>
              </a:prstGeom>
              <a:ln w="57150">
                <a:solidFill>
                  <a:srgbClr val="1F497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 bwMode="auto">
              <a:xfrm flipV="1">
                <a:off x="7273119" y="2876550"/>
                <a:ext cx="336437" cy="8908"/>
              </a:xfrm>
              <a:prstGeom prst="line">
                <a:avLst/>
              </a:prstGeom>
              <a:ln w="57150">
                <a:solidFill>
                  <a:srgbClr val="1F497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箭头连接符 12"/>
              <p:cNvCxnSpPr/>
              <p:nvPr/>
            </p:nvCxnSpPr>
            <p:spPr>
              <a:xfrm flipV="1">
                <a:off x="8147754" y="216489"/>
                <a:ext cx="0" cy="796391"/>
              </a:xfrm>
              <a:prstGeom prst="straightConnector1">
                <a:avLst/>
              </a:prstGeom>
              <a:ln w="57150">
                <a:solidFill>
                  <a:srgbClr val="1F497D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肘形连接符 19"/>
            <p:cNvSpPr/>
            <p:nvPr/>
          </p:nvSpPr>
          <p:spPr>
            <a:xfrm rot="5400000" flipH="1" flipV="1">
              <a:off x="8109914" y="1511449"/>
              <a:ext cx="1124658" cy="348950"/>
            </a:xfrm>
            <a:prstGeom prst="bentConnector3">
              <a:avLst>
                <a:gd name="adj1" fmla="val 75499"/>
              </a:avLst>
            </a:prstGeom>
            <a:ln w="57150">
              <a:solidFill>
                <a:srgbClr val="1F497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17"/>
          <p:cNvSpPr>
            <a:spLocks noChangeArrowheads="1"/>
          </p:cNvSpPr>
          <p:nvPr/>
        </p:nvSpPr>
        <p:spPr bwMode="auto">
          <a:xfrm>
            <a:off x="957858" y="595482"/>
            <a:ext cx="82047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下列图形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中的两个图案是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轴对称的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吗？如果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是，试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着找出它们的对称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轴，并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找出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一对对称点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0659" name="组合 21508"/>
          <p:cNvGrpSpPr>
            <a:grpSpLocks noChangeAspect="1"/>
          </p:cNvGrpSpPr>
          <p:nvPr/>
        </p:nvGrpSpPr>
        <p:grpSpPr bwMode="auto">
          <a:xfrm>
            <a:off x="658813" y="1933576"/>
            <a:ext cx="7478454" cy="1798638"/>
            <a:chOff x="0" y="0"/>
            <a:chExt cx="5528" cy="1330"/>
          </a:xfrm>
        </p:grpSpPr>
        <p:pic>
          <p:nvPicPr>
            <p:cNvPr id="70660" name="图片 21509" descr="06003021##图案（1）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02" cy="1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661" name="图片 21510" descr="06003022##图案（2）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8" y="67"/>
              <a:ext cx="2163" cy="1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662" name="图片 21511" descr="06003023##图案（3）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5" y="67"/>
              <a:ext cx="2113" cy="1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547076" y="3884613"/>
            <a:ext cx="544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314700" y="3883026"/>
            <a:ext cx="11033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不是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511925" y="3871914"/>
            <a:ext cx="552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15" name="组合 2"/>
          <p:cNvGrpSpPr/>
          <p:nvPr/>
        </p:nvGrpSpPr>
        <p:grpSpPr bwMode="auto">
          <a:xfrm>
            <a:off x="17463" y="-52996"/>
            <a:ext cx="2006600" cy="478473"/>
            <a:chOff x="248" y="40"/>
            <a:chExt cx="3160" cy="753"/>
          </a:xfrm>
        </p:grpSpPr>
        <p:cxnSp>
          <p:nvCxnSpPr>
            <p:cNvPr id="16" name="直线连接符 9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0"/>
            <p:cNvSpPr txBox="1">
              <a:spLocks noChangeArrowheads="1"/>
            </p:cNvSpPr>
            <p:nvPr/>
          </p:nvSpPr>
          <p:spPr bwMode="auto">
            <a:xfrm>
              <a:off x="94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304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67" y="59548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extBox 2"/>
          <p:cNvSpPr txBox="1">
            <a:spLocks noChangeArrowheads="1"/>
          </p:cNvSpPr>
          <p:nvPr/>
        </p:nvSpPr>
        <p:spPr bwMode="auto">
          <a:xfrm>
            <a:off x="398826" y="421771"/>
            <a:ext cx="907415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下列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图形具有两条对称轴的是（　　）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．等边三角形	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平行四边形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矩形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           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．正方形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399340" y="2216537"/>
            <a:ext cx="8200330" cy="2388780"/>
            <a:chOff x="520" y="4613"/>
            <a:chExt cx="11075" cy="3763"/>
          </a:xfrm>
        </p:grpSpPr>
        <p:sp>
          <p:nvSpPr>
            <p:cNvPr id="71697" name="文本框 6"/>
            <p:cNvSpPr txBox="1">
              <a:spLocks noChangeArrowheads="1"/>
            </p:cNvSpPr>
            <p:nvPr/>
          </p:nvSpPr>
          <p:spPr bwMode="auto">
            <a:xfrm>
              <a:off x="2166" y="7649"/>
              <a:ext cx="9429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A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.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                B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.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	    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 C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.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	       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      D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.</a:t>
              </a:r>
              <a:endParaRPr lang="zh-CN" altLang="en-US" sz="24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71699" name="Rectangle 19"/>
            <p:cNvSpPr>
              <a:spLocks noChangeArrowheads="1"/>
            </p:cNvSpPr>
            <p:nvPr/>
          </p:nvSpPr>
          <p:spPr bwMode="auto">
            <a:xfrm>
              <a:off x="520" y="4613"/>
              <a:ext cx="10578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eaLnBrk="0" fontAlgn="ctr" hangingPunct="0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.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下列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四个图案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中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不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是轴对称图案的是（　　）</a:t>
              </a:r>
              <a:endParaRPr lang="zh-CN" altLang="zh-CN" sz="2400" b="1" dirty="0">
                <a:latin typeface="+mn-lt"/>
                <a:ea typeface="楷体" panose="02010609060101010101" pitchFamily="49" charset="-122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53" y="2812198"/>
            <a:ext cx="6378098" cy="1410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108884" y="625578"/>
            <a:ext cx="3667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 flipH="1">
            <a:off x="6347404" y="2408751"/>
            <a:ext cx="4220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3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6503"/>
          <p:cNvSpPr txBox="1">
            <a:spLocks noChangeArrowheads="1"/>
          </p:cNvSpPr>
          <p:nvPr/>
        </p:nvSpPr>
        <p:spPr bwMode="auto">
          <a:xfrm>
            <a:off x="267335" y="1079500"/>
            <a:ext cx="8537973" cy="177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被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誉为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全国第三大露天碑林的“浯溪碑林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”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摩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崖上铭刻着500多方古今名家碑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文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其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中悬针篆文具有较高的历史意义和研究价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值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下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面四个悬针篆文文字明显不是轴对称图形的是（　　）</a:t>
            </a:r>
            <a:endParaRPr lang="zh-CN" altLang="zh-CN" sz="21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A．	    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           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．  	     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          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．	       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      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1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2711" name="组合 7"/>
          <p:cNvGrpSpPr/>
          <p:nvPr/>
        </p:nvGrpSpPr>
        <p:grpSpPr bwMode="auto">
          <a:xfrm>
            <a:off x="3332163" y="473075"/>
            <a:ext cx="2479675" cy="520700"/>
            <a:chOff x="5083" y="1100"/>
            <a:chExt cx="3904" cy="822"/>
          </a:xfrm>
        </p:grpSpPr>
        <p:grpSp>
          <p:nvGrpSpPr>
            <p:cNvPr id="72712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8"/>
                <a:ext cx="418737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6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8"/>
                <a:ext cx="418737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2" y="597167"/>
                <a:ext cx="418737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9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2718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73744" name="图片 -2147482614"/>
          <p:cNvPicPr>
            <a:picLocks noRot="1"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3" b="1569"/>
          <a:stretch>
            <a:fillRect/>
          </a:stretch>
        </p:blipFill>
        <p:spPr bwMode="auto">
          <a:xfrm>
            <a:off x="747713" y="2452687"/>
            <a:ext cx="4953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5" name="图片 -2147482613"/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2" b="1422"/>
          <a:stretch>
            <a:fillRect/>
          </a:stretch>
        </p:blipFill>
        <p:spPr bwMode="auto">
          <a:xfrm>
            <a:off x="2739232" y="2414588"/>
            <a:ext cx="47625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6" name="图片 -2147482612"/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76" b="1462"/>
          <a:stretch>
            <a:fillRect/>
          </a:stretch>
        </p:blipFill>
        <p:spPr bwMode="auto">
          <a:xfrm>
            <a:off x="4623039" y="2395538"/>
            <a:ext cx="50323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47" name="图片 -2147482611"/>
          <p:cNvPicPr>
            <a:picLocks noRot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1" b="1482"/>
          <a:stretch>
            <a:fillRect/>
          </a:stretch>
        </p:blipFill>
        <p:spPr bwMode="auto">
          <a:xfrm>
            <a:off x="6334125" y="2405062"/>
            <a:ext cx="4857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24" name="文本框 16528"/>
          <p:cNvSpPr txBox="1">
            <a:spLocks noChangeArrowheads="1"/>
          </p:cNvSpPr>
          <p:nvPr/>
        </p:nvSpPr>
        <p:spPr bwMode="auto">
          <a:xfrm>
            <a:off x="246119" y="3081338"/>
            <a:ext cx="9001490" cy="10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图所示的五角星是轴对称图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形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它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的对称轴共有（　　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）</a:t>
            </a:r>
            <a:endParaRPr lang="zh-CN" altLang="zh-CN" sz="21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A．1条	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       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．3条	C．5条	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       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．无数条</a:t>
            </a:r>
            <a:endParaRPr lang="zh-CN" altLang="zh-CN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553870" y="1965896"/>
            <a:ext cx="3810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endParaRPr lang="zh-CN" altLang="en-US" sz="2100" b="1" dirty="0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819899" y="3204740"/>
            <a:ext cx="3302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C</a:t>
            </a:r>
            <a:endParaRPr lang="zh-CN" altLang="en-US" sz="2100" b="1" dirty="0">
              <a:latin typeface="+mn-lt"/>
            </a:endParaRPr>
          </a:p>
        </p:txBody>
      </p:sp>
      <p:grpSp>
        <p:nvGrpSpPr>
          <p:cNvPr id="25" name="组合 2"/>
          <p:cNvGrpSpPr/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31" name="直线连接符 17"/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/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  <a:endParaRPr lang="zh-CN" altLang="en-US" dirty="0"/>
            </a:p>
          </p:txBody>
        </p:sp>
        <p:sp>
          <p:nvSpPr>
            <p:cNvPr id="33" name="Freeform 74"/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42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154" y="3719086"/>
            <a:ext cx="1069491" cy="1086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608" y="673322"/>
            <a:ext cx="7943850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Tx/>
              <a:buNone/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3. 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下面是我们熟悉的四个交通标志图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形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请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从几何图形的性质考虑哪一个与其他三个不同？请指出这个图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形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并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说明理由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endParaRPr lang="zh-CN" altLang="en-US" sz="21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7410" name="Picture 2" descr="E:\罗梦\人八数上\人八数导学案\LL2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0" y="1890934"/>
            <a:ext cx="70167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00100" y="3251421"/>
            <a:ext cx="7686358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100" b="1" dirty="0">
                <a:latin typeface="宋体" panose="02010600030101010101" pitchFamily="2" charset="-122"/>
                <a:cs typeface="宋体" panose="02010600030101010101" pitchFamily="2" charset="-122"/>
              </a:rPr>
              <a:t>答：这个图形</a:t>
            </a:r>
            <a:r>
              <a:rPr lang="zh-CN" altLang="zh-CN" sz="21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en-US" altLang="zh-CN" sz="21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______</a:t>
            </a:r>
            <a:r>
              <a:rPr lang="zh-CN" altLang="en-US" sz="2100" b="1" dirty="0">
                <a:latin typeface="宋体" panose="02010600030101010101" pitchFamily="2" charset="-122"/>
                <a:cs typeface="宋体" panose="02010600030101010101" pitchFamily="2" charset="-122"/>
              </a:rPr>
              <a:t>（写出序号即可</a:t>
            </a:r>
            <a:r>
              <a:rPr lang="zh-CN" altLang="en-US" sz="21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），</a:t>
            </a:r>
            <a:r>
              <a:rPr lang="zh-CN" altLang="zh-CN" sz="21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理</a:t>
            </a:r>
            <a:r>
              <a:rPr lang="zh-CN" altLang="zh-CN" sz="2100" b="1" dirty="0">
                <a:latin typeface="宋体" panose="02010600030101010101" pitchFamily="2" charset="-122"/>
                <a:cs typeface="宋体" panose="02010600030101010101" pitchFamily="2" charset="-122"/>
              </a:rPr>
              <a:t>由是</a:t>
            </a:r>
            <a:r>
              <a:rPr lang="en-US" altLang="zh-CN" sz="2100" b="1" dirty="0">
                <a:latin typeface="宋体" panose="02010600030101010101" pitchFamily="2" charset="-122"/>
                <a:cs typeface="宋体" panose="02010600030101010101" pitchFamily="2" charset="-122"/>
              </a:rPr>
              <a:t>______________________.</a:t>
            </a:r>
            <a:endParaRPr lang="zh-CN" altLang="en-US" sz="2100" b="1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71541" y="3313334"/>
            <a:ext cx="536575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④</a:t>
            </a:r>
            <a:endParaRPr lang="zh-CN" altLang="zh-CN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71550" y="3782335"/>
            <a:ext cx="289374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只有它不是轴对称图形</a:t>
            </a:r>
            <a:endParaRPr lang="zh-CN" altLang="zh-CN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12" name="组合 2"/>
          <p:cNvGrpSpPr/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13" name="直线连接符 17"/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  <a:endParaRPr lang="zh-CN" altLang="en-US" dirty="0"/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1976" y="1173163"/>
            <a:ext cx="81819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1.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下面的图形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是否是轴对称图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形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如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果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是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有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几条对称轴？画画看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9458" name="Picture 2" descr="E:\罗梦\人八数上\人八数导学案\LL4.ti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0097F1"/>
              </a:clrFrom>
              <a:clrTo>
                <a:srgbClr val="0097F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613" y="2279650"/>
            <a:ext cx="4189171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E:\罗梦\人八数上\人八数导学案\LL4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613" y="2193925"/>
            <a:ext cx="4189171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4756" name="组合 6"/>
          <p:cNvGrpSpPr/>
          <p:nvPr/>
        </p:nvGrpSpPr>
        <p:grpSpPr bwMode="auto">
          <a:xfrm>
            <a:off x="3332163" y="552450"/>
            <a:ext cx="2479675" cy="522288"/>
            <a:chOff x="5060" y="905"/>
            <a:chExt cx="3904" cy="822"/>
          </a:xfrm>
        </p:grpSpPr>
        <p:grpSp>
          <p:nvGrpSpPr>
            <p:cNvPr id="74757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4763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2"/>
          <p:cNvGrpSpPr/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19" name="直线连接符 17"/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  <a:endParaRPr lang="zh-CN" altLang="en-US" dirty="0"/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60398" y="686096"/>
            <a:ext cx="6829425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英文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26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个大写字母中哪些是轴对称图形？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08593" y="1304627"/>
            <a:ext cx="6551613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解：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B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C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D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E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H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I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K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M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O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T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U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V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W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Y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是轴对称图形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398" y="2419036"/>
            <a:ext cx="66030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你能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列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举出三个是轴对称图形的几何图形吗？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4080" y="3033954"/>
            <a:ext cx="5908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解：</a:t>
            </a:r>
            <a:r>
              <a:rPr lang="zh-CN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正方形、长方形、圆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（答案不唯一）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1" name="组合 2"/>
          <p:cNvGrpSpPr/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12" name="直线连接符 17"/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  <a:endParaRPr lang="zh-CN" altLang="en-US" dirty="0"/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15" name="图片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6" t="893" r="63782" b="57553"/>
          <a:stretch>
            <a:fillRect/>
          </a:stretch>
        </p:blipFill>
        <p:spPr bwMode="auto">
          <a:xfrm>
            <a:off x="7093745" y="2496046"/>
            <a:ext cx="1789113" cy="184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01688" y="1127125"/>
            <a:ext cx="7542212" cy="2030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8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小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强站在镜子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前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从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镜子中看到镜子对面墙上挂着的电子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钟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其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读数如图所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示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则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电子钟的实际时刻是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________.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0482" name="Picture 2" descr="E:\罗梦\人八数上\人八数导学案\LL5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100" y="3249613"/>
            <a:ext cx="2098675" cy="116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702718" y="2521559"/>
            <a:ext cx="1260475" cy="520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10</a:t>
            </a:r>
            <a:r>
              <a:rPr lang="zh-CN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：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21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76804" name="组合 2"/>
          <p:cNvGrpSpPr/>
          <p:nvPr/>
        </p:nvGrpSpPr>
        <p:grpSpPr bwMode="auto">
          <a:xfrm>
            <a:off x="3332956" y="604838"/>
            <a:ext cx="2478088" cy="522287"/>
            <a:chOff x="5060" y="905"/>
            <a:chExt cx="3904" cy="822"/>
          </a:xfrm>
        </p:grpSpPr>
        <p:grpSp>
          <p:nvGrpSpPr>
            <p:cNvPr id="76805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6811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拓广探索题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2"/>
          <p:cNvGrpSpPr/>
          <p:nvPr/>
        </p:nvGrpSpPr>
        <p:grpSpPr bwMode="auto">
          <a:xfrm>
            <a:off x="-7937" y="-65087"/>
            <a:ext cx="2006600" cy="478472"/>
            <a:chOff x="248" y="33"/>
            <a:chExt cx="3160" cy="753"/>
          </a:xfrm>
        </p:grpSpPr>
        <p:cxnSp>
          <p:nvCxnSpPr>
            <p:cNvPr id="19" name="直线连接符 17"/>
            <p:cNvCxnSpPr/>
            <p:nvPr/>
          </p:nvCxnSpPr>
          <p:spPr>
            <a:xfrm>
              <a:off x="248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1026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课堂检测</a:t>
              </a:r>
              <a:endParaRPr lang="zh-CN" altLang="en-US" dirty="0"/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398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00463" y="2838450"/>
            <a:ext cx="1323975" cy="487363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轴对称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245" name="Picture 5" descr="E:\罗梦\人八数上\resource\8s131\jpg\05803007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5" y="1190625"/>
            <a:ext cx="1939925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2416175" y="676274"/>
            <a:ext cx="546100" cy="211455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轴对称图形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5175" y="1055688"/>
            <a:ext cx="1746250" cy="112236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两个图形成轴对称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28988" y="4005263"/>
            <a:ext cx="2236787" cy="56991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垂直平分线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2962275" y="2178050"/>
            <a:ext cx="919163" cy="58420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4960938" y="2200275"/>
            <a:ext cx="325437" cy="561975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stCxn id="2" idx="2"/>
          </p:cNvCxnSpPr>
          <p:nvPr/>
        </p:nvCxnSpPr>
        <p:spPr>
          <a:xfrm flipH="1">
            <a:off x="4351338" y="3325813"/>
            <a:ext cx="11112" cy="67945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左右箭头 11"/>
          <p:cNvSpPr/>
          <p:nvPr/>
        </p:nvSpPr>
        <p:spPr>
          <a:xfrm>
            <a:off x="2962275" y="1462088"/>
            <a:ext cx="1612900" cy="230187"/>
          </a:xfrm>
          <a:prstGeom prst="leftRight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343275" y="979488"/>
            <a:ext cx="898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区别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343275" y="1616075"/>
            <a:ext cx="8985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联系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5126038" y="2443093"/>
            <a:ext cx="3240123" cy="835025"/>
            <a:chOff x="8088" y="3997"/>
            <a:chExt cx="5101" cy="1316"/>
          </a:xfrm>
        </p:grpSpPr>
        <p:cxnSp>
          <p:nvCxnSpPr>
            <p:cNvPr id="4" name="直接箭头连接符 3"/>
            <p:cNvCxnSpPr>
              <a:stCxn id="2" idx="2"/>
            </p:cNvCxnSpPr>
            <p:nvPr/>
          </p:nvCxnSpPr>
          <p:spPr>
            <a:xfrm flipV="1">
              <a:off x="8088" y="4815"/>
              <a:ext cx="707" cy="15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5" name="矩形 4"/>
            <p:cNvSpPr/>
            <p:nvPr/>
          </p:nvSpPr>
          <p:spPr>
            <a:xfrm>
              <a:off x="8795" y="3997"/>
              <a:ext cx="4394" cy="131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r>
                <a:rPr lang="zh-CN" altLang="en-US" b="1" noProof="1">
                  <a:latin typeface="黑体" panose="02010609060101010101" pitchFamily="2" charset="-122"/>
                  <a:ea typeface="黑体" panose="02010609060101010101" pitchFamily="2" charset="-122"/>
                </a:rPr>
                <a:t>对称轴是任何一对</a:t>
              </a:r>
              <a:r>
                <a:rPr lang="zh-CN" altLang="en-US" b="1" noProof="1" smtClean="0">
                  <a:latin typeface="黑体" panose="02010609060101010101" pitchFamily="2" charset="-122"/>
                  <a:ea typeface="黑体" panose="02010609060101010101" pitchFamily="2" charset="-122"/>
                </a:rPr>
                <a:t>对应点</a:t>
              </a:r>
              <a:r>
                <a:rPr lang="zh-CN" altLang="en-US" b="1" noProof="1">
                  <a:latin typeface="黑体" panose="02010609060101010101" pitchFamily="2" charset="-122"/>
                  <a:ea typeface="黑体" panose="02010609060101010101" pitchFamily="2" charset="-122"/>
                </a:rPr>
                <a:t>所连线段的垂直平分线</a:t>
              </a:r>
              <a:endParaRPr lang="zh-CN" altLang="en-US" b="1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3" name="组合 1"/>
          <p:cNvGrpSpPr/>
          <p:nvPr/>
        </p:nvGrpSpPr>
        <p:grpSpPr bwMode="auto">
          <a:xfrm>
            <a:off x="-3175" y="-60325"/>
            <a:ext cx="2006600" cy="477838"/>
            <a:chOff x="227" y="33"/>
            <a:chExt cx="3160" cy="752"/>
          </a:xfrm>
        </p:grpSpPr>
        <p:cxnSp>
          <p:nvCxnSpPr>
            <p:cNvPr id="24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课堂小结</a:t>
              </a:r>
              <a:endParaRPr lang="zh-CN" altLang="en-US" dirty="0"/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04" y="3242627"/>
            <a:ext cx="2115312" cy="14630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636" y="3320583"/>
            <a:ext cx="1871472" cy="147523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599682" y="852572"/>
            <a:ext cx="2055555" cy="1325478"/>
            <a:chOff x="6599682" y="852572"/>
            <a:chExt cx="2055555" cy="132547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99682" y="887740"/>
              <a:ext cx="2016252" cy="1235964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7624625" y="852572"/>
              <a:ext cx="28886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i="1" dirty="0" smtClean="0">
                  <a:latin typeface="黑体" panose="02010609060101010101" pitchFamily="2" charset="-122"/>
                  <a:ea typeface="黑体" panose="02010609060101010101" pitchFamily="2" charset="-122"/>
                </a:rPr>
                <a:t>A</a:t>
              </a:r>
              <a:endParaRPr lang="zh-CN" altLang="en-US" sz="1600" b="1" i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879207" y="1839496"/>
              <a:ext cx="28886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i="1" dirty="0">
                  <a:latin typeface="黑体" panose="02010609060101010101" pitchFamily="2" charset="-122"/>
                  <a:ea typeface="黑体" panose="02010609060101010101" pitchFamily="2" charset="-122"/>
                </a:rPr>
                <a:t>C</a:t>
              </a:r>
              <a:endParaRPr lang="zh-CN" altLang="en-US" sz="1600" b="1" i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366375" y="1577790"/>
              <a:ext cx="28886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i="1" dirty="0" smtClean="0">
                  <a:latin typeface="黑体" panose="02010609060101010101" pitchFamily="2" charset="-122"/>
                  <a:ea typeface="黑体" panose="02010609060101010101" pitchFamily="2" charset="-122"/>
                </a:rPr>
                <a:t>B</a:t>
              </a:r>
              <a:endParaRPr lang="zh-CN" altLang="en-US" sz="1600" b="1" i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  <p:bldP spid="12" grpId="0" bldLvl="0" animBg="1"/>
      <p:bldP spid="13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6"/>
          <p:cNvSpPr txBox="1">
            <a:spLocks noChangeArrowheads="1"/>
          </p:cNvSpPr>
          <p:nvPr/>
        </p:nvSpPr>
        <p:spPr bwMode="auto">
          <a:xfrm>
            <a:off x="545123" y="1283802"/>
            <a:ext cx="809771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如图，把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一张纸对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折，剪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出一个图案（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折痕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处不要完全剪断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打开这张对折的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纸，就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得到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了美丽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窗花．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观察得到的窗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花，你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能发现它们有什么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共同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的特点吗？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227" name="组合 7172"/>
          <p:cNvGrpSpPr>
            <a:grpSpLocks noChangeAspect="1"/>
          </p:cNvGrpSpPr>
          <p:nvPr/>
        </p:nvGrpSpPr>
        <p:grpSpPr bwMode="auto">
          <a:xfrm>
            <a:off x="1057623" y="3038128"/>
            <a:ext cx="6751638" cy="1195388"/>
            <a:chOff x="0" y="0"/>
            <a:chExt cx="5276" cy="934"/>
          </a:xfrm>
        </p:grpSpPr>
        <p:pic>
          <p:nvPicPr>
            <p:cNvPr id="52228" name="图片 7173" descr="05803007##剪纸（1）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"/>
              <a:ext cx="1397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29" name="图片 7174" descr="05803008##剪纸（2）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0" y="21"/>
              <a:ext cx="1218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30" name="图片 7175" descr="05803009##剪纸（3）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1" y="58"/>
              <a:ext cx="1226" cy="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31" name="图片 7176" descr="05803010##剪纸（4）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0" y="0"/>
              <a:ext cx="1486" cy="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419291" y="639763"/>
            <a:ext cx="4439348" cy="496392"/>
            <a:chOff x="2419291" y="639763"/>
            <a:chExt cx="4439348" cy="496392"/>
          </a:xfrm>
        </p:grpSpPr>
        <p:sp>
          <p:nvSpPr>
            <p:cNvPr id="52239" name="文本框 6151"/>
            <p:cNvSpPr txBox="1">
              <a:spLocks noChangeArrowheads="1"/>
            </p:cNvSpPr>
            <p:nvPr/>
          </p:nvSpPr>
          <p:spPr bwMode="auto">
            <a:xfrm>
              <a:off x="4198937" y="639763"/>
              <a:ext cx="26597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轴对称图形的定义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21" name="组合 4"/>
            <p:cNvGrpSpPr/>
            <p:nvPr/>
          </p:nvGrpSpPr>
          <p:grpSpPr bwMode="auto">
            <a:xfrm>
              <a:off x="2419291" y="701548"/>
              <a:ext cx="1739920" cy="434607"/>
              <a:chOff x="3485" y="1168"/>
              <a:chExt cx="2739" cy="683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3485" y="1168"/>
                <a:ext cx="2739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b="1" dirty="0">
                  <a:ea typeface="黑体" panose="02010609060101010101" pitchFamily="2" charset="-122"/>
                </a:endParaRPr>
              </a:p>
            </p:txBody>
          </p:sp>
          <p:sp>
            <p:nvSpPr>
              <p:cNvPr id="23" name="矩形 1"/>
              <p:cNvSpPr>
                <a:spLocks noChangeArrowheads="1"/>
              </p:cNvSpPr>
              <p:nvPr/>
            </p:nvSpPr>
            <p:spPr bwMode="auto">
              <a:xfrm>
                <a:off x="3759" y="1242"/>
                <a:ext cx="2108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+mn-lt"/>
                    <a:ea typeface="黑体" panose="02010609060101010101" pitchFamily="2" charset="-122"/>
                  </a:rPr>
                  <a:t>知识点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+mn-lt"/>
                    <a:ea typeface="黑体" panose="02010609060101010101" pitchFamily="2" charset="-122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1358085" y="4180167"/>
            <a:ext cx="66754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能举出一些轴对称图形的例子吗？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1" name="Rectangle 17"/>
          <p:cNvSpPr>
            <a:spLocks noChangeArrowheads="1"/>
          </p:cNvSpPr>
          <p:nvPr/>
        </p:nvSpPr>
        <p:spPr bwMode="auto">
          <a:xfrm>
            <a:off x="1212258" y="1199160"/>
            <a:ext cx="692308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400" b="1" dirty="0">
                <a:latin typeface="宋体" panose="02010600030101010101" pitchFamily="2" charset="-122"/>
              </a:rPr>
              <a:t>如果一个平面图形沿一条直线折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叠，直</a:t>
            </a:r>
            <a:r>
              <a:rPr lang="zh-CN" altLang="en-US" sz="2400" b="1" dirty="0">
                <a:latin typeface="宋体" panose="02010600030101010101" pitchFamily="2" charset="-122"/>
              </a:rPr>
              <a:t>线两旁的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部分</a:t>
            </a:r>
            <a:r>
              <a:rPr lang="zh-CN" altLang="en-US" sz="2400" b="1" dirty="0">
                <a:latin typeface="宋体" panose="02010600030101010101" pitchFamily="2" charset="-122"/>
              </a:rPr>
              <a:t>能够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互相重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合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，这</a:t>
            </a:r>
            <a:r>
              <a:rPr lang="zh-CN" altLang="en-US" sz="2400" b="1" dirty="0">
                <a:latin typeface="宋体" panose="02010600030101010101" pitchFamily="2" charset="-122"/>
              </a:rPr>
              <a:t>个图形就叫做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轴对称图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形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，这</a:t>
            </a:r>
            <a:r>
              <a:rPr lang="zh-CN" altLang="en-US" sz="2400" b="1" dirty="0">
                <a:latin typeface="宋体" panose="02010600030101010101" pitchFamily="2" charset="-122"/>
              </a:rPr>
              <a:t>条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直线</a:t>
            </a:r>
            <a:r>
              <a:rPr lang="zh-CN" altLang="en-US" sz="2400" b="1" dirty="0">
                <a:latin typeface="宋体" panose="02010600030101010101" pitchFamily="2" charset="-122"/>
              </a:rPr>
              <a:t>就是它的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对称轴</a:t>
            </a:r>
            <a:r>
              <a:rPr lang="zh-CN" altLang="en-US" sz="2400" b="1" dirty="0">
                <a:latin typeface="宋体" panose="02010600030101010101" pitchFamily="2" charset="-122"/>
              </a:rPr>
              <a:t>．这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时，我</a:t>
            </a:r>
            <a:r>
              <a:rPr lang="zh-CN" altLang="en-US" sz="2400" b="1" dirty="0">
                <a:latin typeface="宋体" panose="02010600030101010101" pitchFamily="2" charset="-122"/>
              </a:rPr>
              <a:t>们也说这个图形关于这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条直线</a:t>
            </a:r>
            <a:r>
              <a:rPr lang="zh-CN" altLang="en-US" sz="2400" b="1" dirty="0">
                <a:latin typeface="宋体" panose="02010600030101010101" pitchFamily="2" charset="-122"/>
              </a:rPr>
              <a:t>（成轴）对称</a:t>
            </a:r>
            <a:r>
              <a:rPr lang="zh-CN" altLang="en-US" sz="2400" b="1" dirty="0"/>
              <a:t>．</a:t>
            </a:r>
            <a:endParaRPr lang="zh-CN" altLang="en-US" sz="2400" b="1" dirty="0"/>
          </a:p>
        </p:txBody>
      </p:sp>
      <p:grpSp>
        <p:nvGrpSpPr>
          <p:cNvPr id="10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2450" y="466725"/>
            <a:ext cx="8286750" cy="3357930"/>
            <a:chOff x="552450" y="466725"/>
            <a:chExt cx="8286750" cy="4057650"/>
          </a:xfrm>
        </p:grpSpPr>
        <p:sp>
          <p:nvSpPr>
            <p:cNvPr id="15" name="剪去同侧角的矩形 14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2" name="文本框 44041"/>
          <p:cNvSpPr txBox="1"/>
          <p:nvPr/>
        </p:nvSpPr>
        <p:spPr>
          <a:xfrm>
            <a:off x="1655763" y="607080"/>
            <a:ext cx="6858000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</a:rPr>
              <a:t>下面这些图形是不是轴对称图形？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274" name="图片 44042" descr="wuxin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EFEDF0"/>
              </a:clrFrom>
              <a:clrTo>
                <a:srgbClr val="EFED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1924050"/>
            <a:ext cx="1404938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5" name="图片 44043" descr="s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888" y="2139950"/>
            <a:ext cx="1122362" cy="11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6" name="图片 44044" descr="h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163" y="2139950"/>
            <a:ext cx="1404937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7" name="动作按钮: 自定义 44045"/>
          <p:cNvSpPr>
            <a:spLocks noChangeArrowheads="1"/>
          </p:cNvSpPr>
          <p:nvPr/>
        </p:nvSpPr>
        <p:spPr bwMode="auto">
          <a:xfrm>
            <a:off x="6408738" y="3851275"/>
            <a:ext cx="811212" cy="409278"/>
          </a:xfrm>
          <a:prstGeom prst="actionButtonBlank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 sz="2400">
              <a:solidFill>
                <a:srgbClr val="009900"/>
              </a:solidFill>
              <a:latin typeface="宋体" panose="02010600030101010101" pitchFamily="2" charset="-122"/>
            </a:endParaRPr>
          </a:p>
        </p:txBody>
      </p:sp>
      <p:sp>
        <p:nvSpPr>
          <p:cNvPr id="54278" name="动作按钮: 自定义 44046"/>
          <p:cNvSpPr>
            <a:spLocks noChangeArrowheads="1"/>
          </p:cNvSpPr>
          <p:nvPr/>
        </p:nvSpPr>
        <p:spPr bwMode="auto">
          <a:xfrm>
            <a:off x="1655763" y="3922713"/>
            <a:ext cx="703262" cy="352127"/>
          </a:xfrm>
          <a:prstGeom prst="actionButtonBlank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 sz="2400">
              <a:solidFill>
                <a:srgbClr val="009900"/>
              </a:solidFill>
              <a:latin typeface="宋体" panose="02010600030101010101" pitchFamily="2" charset="-122"/>
            </a:endParaRPr>
          </a:p>
        </p:txBody>
      </p:sp>
      <p:sp>
        <p:nvSpPr>
          <p:cNvPr id="44048" name="文本框 44047"/>
          <p:cNvSpPr txBox="1">
            <a:spLocks noChangeArrowheads="1"/>
          </p:cNvSpPr>
          <p:nvPr/>
        </p:nvSpPr>
        <p:spPr bwMode="auto">
          <a:xfrm>
            <a:off x="1754815" y="3868738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4049" name="动作按钮: 自定义 44048"/>
          <p:cNvSpPr/>
          <p:nvPr/>
        </p:nvSpPr>
        <p:spPr>
          <a:xfrm>
            <a:off x="5003800" y="3922713"/>
            <a:ext cx="703263" cy="352127"/>
          </a:xfrm>
          <a:prstGeom prst="actionButtonBlank">
            <a:avLst/>
          </a:prstGeom>
          <a:solidFill>
            <a:srgbClr val="FFCCFF"/>
          </a:solidFill>
          <a:ln w="9525">
            <a:noFill/>
          </a:ln>
        </p:spPr>
        <p:txBody>
          <a:bodyPr wrap="none" anchor="ctr"/>
          <a:lstStyle/>
          <a:p>
            <a:pPr algn="ctr"/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44050" name="文本框 44049"/>
          <p:cNvSpPr txBox="1">
            <a:spLocks noChangeArrowheads="1"/>
          </p:cNvSpPr>
          <p:nvPr/>
        </p:nvSpPr>
        <p:spPr bwMode="auto">
          <a:xfrm>
            <a:off x="5112377" y="3851275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4051" name="动作按钮: 自定义 44050"/>
          <p:cNvSpPr/>
          <p:nvPr/>
        </p:nvSpPr>
        <p:spPr>
          <a:xfrm>
            <a:off x="3275012" y="3925888"/>
            <a:ext cx="801687" cy="348952"/>
          </a:xfrm>
          <a:prstGeom prst="actionButtonBlank">
            <a:avLst/>
          </a:prstGeom>
          <a:solidFill>
            <a:srgbClr val="FFCCFF"/>
          </a:solidFill>
          <a:ln w="9525">
            <a:noFill/>
          </a:ln>
        </p:spPr>
        <p:txBody>
          <a:bodyPr wrap="none" anchor="ctr"/>
          <a:lstStyle/>
          <a:p>
            <a:pPr algn="ctr"/>
            <a:endParaRPr lang="zh-CN" altLang="en-US" sz="2400" b="1" noProof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44052" name="文本框 44051"/>
          <p:cNvSpPr txBox="1">
            <a:spLocks noChangeArrowheads="1"/>
          </p:cNvSpPr>
          <p:nvPr/>
        </p:nvSpPr>
        <p:spPr bwMode="auto">
          <a:xfrm>
            <a:off x="3446463" y="3868738"/>
            <a:ext cx="400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4053" name="文本框 44052"/>
          <p:cNvSpPr txBox="1">
            <a:spLocks noChangeArrowheads="1"/>
          </p:cNvSpPr>
          <p:nvPr/>
        </p:nvSpPr>
        <p:spPr bwMode="auto">
          <a:xfrm>
            <a:off x="6408738" y="3827463"/>
            <a:ext cx="896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不是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4285" name="平行四边形 44053"/>
          <p:cNvSpPr>
            <a:spLocks noChangeArrowheads="1"/>
          </p:cNvSpPr>
          <p:nvPr/>
        </p:nvSpPr>
        <p:spPr bwMode="auto">
          <a:xfrm>
            <a:off x="6192838" y="2463800"/>
            <a:ext cx="1457325" cy="593725"/>
          </a:xfrm>
          <a:prstGeom prst="parallelogram">
            <a:avLst>
              <a:gd name="adj" fmla="val 61364"/>
            </a:avLst>
          </a:prstGeom>
          <a:solidFill>
            <a:schemeClr val="folHlink"/>
          </a:solidFill>
          <a:ln w="9525">
            <a:solidFill>
              <a:srgbClr val="FF3300"/>
            </a:solidFill>
            <a:miter lim="800000"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44055" name="直接连接符 44054"/>
          <p:cNvSpPr>
            <a:spLocks noChangeShapeType="1"/>
          </p:cNvSpPr>
          <p:nvPr/>
        </p:nvSpPr>
        <p:spPr bwMode="auto">
          <a:xfrm>
            <a:off x="1925638" y="1492250"/>
            <a:ext cx="0" cy="2268538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56" name="直接连接符 44055"/>
          <p:cNvSpPr>
            <a:spLocks noChangeShapeType="1"/>
          </p:cNvSpPr>
          <p:nvPr/>
        </p:nvSpPr>
        <p:spPr bwMode="auto">
          <a:xfrm>
            <a:off x="5381625" y="1492250"/>
            <a:ext cx="0" cy="2268538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57" name="直接连接符 44056"/>
          <p:cNvSpPr>
            <a:spLocks noChangeShapeType="1"/>
          </p:cNvSpPr>
          <p:nvPr/>
        </p:nvSpPr>
        <p:spPr bwMode="auto">
          <a:xfrm>
            <a:off x="3654425" y="1544638"/>
            <a:ext cx="0" cy="2268537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8" grpId="0"/>
      <p:bldP spid="44050" grpId="0"/>
      <p:bldP spid="44052" grpId="0"/>
      <p:bldP spid="440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6" name="文本框 45065"/>
          <p:cNvSpPr txBox="1"/>
          <p:nvPr/>
        </p:nvSpPr>
        <p:spPr>
          <a:xfrm>
            <a:off x="1745523" y="797434"/>
            <a:ext cx="6858000" cy="50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noProof="1" smtClean="0">
                <a:latin typeface="+mn-lt"/>
                <a:ea typeface="楷体" panose="02010609060101010101" pitchFamily="49" charset="-122"/>
              </a:rPr>
              <a:t>下面</a:t>
            </a:r>
            <a:r>
              <a:rPr lang="zh-CN" altLang="en-US" sz="2700" b="1" noProof="1">
                <a:latin typeface="+mn-lt"/>
                <a:ea typeface="楷体" panose="02010609060101010101" pitchFamily="49" charset="-122"/>
              </a:rPr>
              <a:t>四幅图中是</a:t>
            </a:r>
            <a:r>
              <a:rPr lang="zh-CN" altLang="en-US" sz="2700" b="1" noProof="1" smtClean="0">
                <a:latin typeface="+mn-lt"/>
                <a:ea typeface="楷体" panose="02010609060101010101" pitchFamily="49" charset="-122"/>
              </a:rPr>
              <a:t>轴对称图形的</a:t>
            </a:r>
            <a:r>
              <a:rPr lang="zh-CN" altLang="en-US" sz="2700" b="1" noProof="1">
                <a:latin typeface="+mn-lt"/>
                <a:ea typeface="楷体" panose="02010609060101010101" pitchFamily="49" charset="-122"/>
              </a:rPr>
              <a:t>有几个？</a:t>
            </a:r>
            <a:endParaRPr lang="zh-CN" altLang="en-US" sz="2700" b="1" noProof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5071" name="文本框 45070"/>
          <p:cNvSpPr txBox="1"/>
          <p:nvPr/>
        </p:nvSpPr>
        <p:spPr>
          <a:xfrm>
            <a:off x="3231461" y="3206750"/>
            <a:ext cx="437940" cy="7017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  <a:buClr>
                <a:schemeClr val="bg1"/>
              </a:buClr>
            </a:pPr>
            <a:r>
              <a:rPr lang="zh-CN" altLang="en-US" sz="36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</a:rPr>
              <a:t>√</a:t>
            </a:r>
            <a:endParaRPr lang="zh-CN" altLang="en-US" sz="360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45072" name="文本框 45071"/>
          <p:cNvSpPr txBox="1"/>
          <p:nvPr/>
        </p:nvSpPr>
        <p:spPr>
          <a:xfrm>
            <a:off x="7076865" y="3206750"/>
            <a:ext cx="437940" cy="7017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  <a:buClr>
                <a:schemeClr val="bg1"/>
              </a:buClr>
            </a:pPr>
            <a:r>
              <a:rPr lang="zh-CN" altLang="en-US" sz="36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</a:rPr>
              <a:t>√</a:t>
            </a:r>
            <a:endParaRPr lang="zh-CN" altLang="en-US" sz="360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85224" y="3177381"/>
            <a:ext cx="437940" cy="7017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  <a:buClr>
                <a:schemeClr val="bg1"/>
              </a:buClr>
            </a:pPr>
            <a:r>
              <a:rPr lang="zh-CN" altLang="en-US" sz="36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</a:rPr>
              <a:t>√</a:t>
            </a:r>
            <a:endParaRPr lang="zh-CN" altLang="en-US" sz="360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+mn-lt"/>
            </a:endParaRPr>
          </a:p>
        </p:txBody>
      </p:sp>
      <p:grpSp>
        <p:nvGrpSpPr>
          <p:cNvPr id="14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5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983" y="796889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506" y="1536700"/>
            <a:ext cx="1857375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499" y="1631950"/>
            <a:ext cx="1819275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010" y="1536700"/>
            <a:ext cx="177165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396" b="99451" l="1008" r="982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75" y="1536700"/>
            <a:ext cx="1703388" cy="1561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1" grpId="0"/>
      <p:bldP spid="4507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ext Box 38"/>
          <p:cNvSpPr txBox="1">
            <a:spLocks noChangeArrowheads="1"/>
          </p:cNvSpPr>
          <p:nvPr/>
        </p:nvSpPr>
        <p:spPr bwMode="auto">
          <a:xfrm>
            <a:off x="581714" y="3830731"/>
            <a:ext cx="834628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1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共同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特征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每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一对图形沿着虚线折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叠，左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边的图形都能与右边的图形重合．</a:t>
            </a:r>
            <a:r>
              <a:rPr lang="zh-CN" altLang="en-US" sz="100" b="1" dirty="0">
                <a:solidFill>
                  <a:srgbClr val="0000FF"/>
                </a:solidFill>
              </a:rPr>
              <a:t> </a:t>
            </a:r>
            <a:endParaRPr lang="zh-CN" altLang="en-US" sz="100" b="1" dirty="0">
              <a:solidFill>
                <a:srgbClr val="0000FF"/>
              </a:solidFill>
            </a:endParaRPr>
          </a:p>
        </p:txBody>
      </p:sp>
      <p:sp>
        <p:nvSpPr>
          <p:cNvPr id="56326" name="Text Box 17"/>
          <p:cNvSpPr txBox="1">
            <a:spLocks noChangeArrowheads="1"/>
          </p:cNvSpPr>
          <p:nvPr/>
        </p:nvSpPr>
        <p:spPr bwMode="auto">
          <a:xfrm>
            <a:off x="440668" y="1013410"/>
            <a:ext cx="8187361" cy="990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观察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下面每对图形（如图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能类比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前面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的内容概括出它们的共同特征吗？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327" name="组合 9224"/>
          <p:cNvGrpSpPr>
            <a:grpSpLocks noChangeAspect="1"/>
          </p:cNvGrpSpPr>
          <p:nvPr/>
        </p:nvGrpSpPr>
        <p:grpSpPr bwMode="auto">
          <a:xfrm>
            <a:off x="1633538" y="2116138"/>
            <a:ext cx="6129337" cy="1528762"/>
            <a:chOff x="0" y="0"/>
            <a:chExt cx="5532" cy="1379"/>
          </a:xfrm>
        </p:grpSpPr>
        <p:pic>
          <p:nvPicPr>
            <p:cNvPr id="56328" name="图片 9225" descr="05903011##图形（1）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E3F4FC"/>
                </a:clrFrom>
                <a:clrTo>
                  <a:srgbClr val="E3F4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42" cy="1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29" name="图片 9226" descr="05903012##图形（2）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E3F6FD"/>
                </a:clrFrom>
                <a:clrTo>
                  <a:srgbClr val="E3F6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5" y="256"/>
              <a:ext cx="1965" cy="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330" name="图片 9227" descr="05903013##图形（3）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E2F4FE"/>
                </a:clrFrom>
                <a:clrTo>
                  <a:srgbClr val="E2F4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4" y="0"/>
              <a:ext cx="2238" cy="13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" name="组合 3"/>
          <p:cNvGrpSpPr/>
          <p:nvPr/>
        </p:nvGrpSpPr>
        <p:grpSpPr bwMode="auto">
          <a:xfrm>
            <a:off x="-8255" y="-60325"/>
            <a:ext cx="2006600" cy="478473"/>
            <a:chOff x="220" y="40"/>
            <a:chExt cx="3160" cy="753"/>
          </a:xfrm>
        </p:grpSpPr>
        <p:cxnSp>
          <p:nvCxnSpPr>
            <p:cNvPr id="23" name="直线连接符 13"/>
            <p:cNvCxnSpPr/>
            <p:nvPr/>
          </p:nvCxnSpPr>
          <p:spPr>
            <a:xfrm>
              <a:off x="220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332" y="171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05562" y="504190"/>
            <a:ext cx="3769730" cy="478274"/>
            <a:chOff x="2643188" y="504190"/>
            <a:chExt cx="3769730" cy="478274"/>
          </a:xfrm>
        </p:grpSpPr>
        <p:sp>
          <p:nvSpPr>
            <p:cNvPr id="56340" name="文本框 6151"/>
            <p:cNvSpPr txBox="1">
              <a:spLocks noChangeArrowheads="1"/>
            </p:cNvSpPr>
            <p:nvPr/>
          </p:nvSpPr>
          <p:spPr bwMode="auto">
            <a:xfrm>
              <a:off x="4371975" y="504190"/>
              <a:ext cx="20409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轴对称的定义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26" name="组合 4"/>
            <p:cNvGrpSpPr/>
            <p:nvPr/>
          </p:nvGrpSpPr>
          <p:grpSpPr bwMode="auto">
            <a:xfrm>
              <a:off x="2643188" y="563945"/>
              <a:ext cx="1685925" cy="418519"/>
              <a:chOff x="3485" y="1168"/>
              <a:chExt cx="2654" cy="660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3485" y="1168"/>
                <a:ext cx="2654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b="1" dirty="0">
                  <a:ea typeface="黑体" panose="02010609060101010101" pitchFamily="2" charset="-122"/>
                </a:endParaRPr>
              </a:p>
            </p:txBody>
          </p:sp>
          <p:sp>
            <p:nvSpPr>
              <p:cNvPr id="28" name="矩形 1"/>
              <p:cNvSpPr>
                <a:spLocks noChangeArrowheads="1"/>
              </p:cNvSpPr>
              <p:nvPr/>
            </p:nvSpPr>
            <p:spPr bwMode="auto">
              <a:xfrm>
                <a:off x="3759" y="1216"/>
                <a:ext cx="2108" cy="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知识点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2</a:t>
                </a:r>
                <a:endPara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6761385" y="2061019"/>
            <a:ext cx="3097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i="1" dirty="0" smtClean="0">
                <a:latin typeface="+mn-lt"/>
              </a:rPr>
              <a:t>A</a:t>
            </a:r>
            <a:endParaRPr lang="zh-CN" altLang="en-US" sz="1600" i="1" dirty="0">
              <a:latin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71480" y="3278035"/>
            <a:ext cx="3209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i="1" dirty="0">
                <a:latin typeface="+mn-lt"/>
              </a:rPr>
              <a:t>C</a:t>
            </a:r>
            <a:endParaRPr lang="zh-CN" altLang="en-US" sz="1600" i="1" dirty="0">
              <a:latin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424321" y="2983047"/>
            <a:ext cx="3097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i="1" dirty="0" smtClean="0">
                <a:latin typeface="+mn-lt"/>
              </a:rPr>
              <a:t>B</a:t>
            </a:r>
            <a:endParaRPr lang="zh-CN" altLang="en-US" sz="1600" i="1" dirty="0"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370205" y="4122100"/>
            <a:ext cx="73964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能再举出一些两个图形成轴对称的例子吗？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47" name="Rectangle 17"/>
          <p:cNvSpPr>
            <a:spLocks noChangeArrowheads="1"/>
          </p:cNvSpPr>
          <p:nvPr/>
        </p:nvSpPr>
        <p:spPr bwMode="auto">
          <a:xfrm>
            <a:off x="704215" y="1204122"/>
            <a:ext cx="798322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400" b="1" dirty="0">
                <a:latin typeface="宋体" panose="02010600030101010101" pitchFamily="2" charset="-122"/>
              </a:rPr>
              <a:t>把一个图形沿着某一条直线折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叠，如</a:t>
            </a:r>
            <a:r>
              <a:rPr lang="zh-CN" altLang="en-US" sz="2400" b="1" dirty="0">
                <a:latin typeface="宋体" panose="02010600030101010101" pitchFamily="2" charset="-122"/>
              </a:rPr>
              <a:t>果它能够与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另一</a:t>
            </a:r>
            <a:r>
              <a:rPr lang="zh-CN" altLang="en-US" sz="2400" b="1" dirty="0">
                <a:latin typeface="宋体" panose="02010600030101010101" pitchFamily="2" charset="-122"/>
              </a:rPr>
              <a:t>个图形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重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合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，那</a:t>
            </a:r>
            <a:r>
              <a:rPr lang="zh-CN" altLang="en-US" sz="2400" b="1" dirty="0">
                <a:latin typeface="宋体" panose="02010600030101010101" pitchFamily="2" charset="-122"/>
              </a:rPr>
              <a:t>么就说这两个图形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关于这条直线（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成轴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）对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称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，这</a:t>
            </a:r>
            <a:r>
              <a:rPr lang="zh-CN" altLang="en-US" sz="2400" b="1" dirty="0">
                <a:latin typeface="宋体" panose="02010600030101010101" pitchFamily="2" charset="-122"/>
              </a:rPr>
              <a:t>条直线叫做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对称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轴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，折</a:t>
            </a:r>
            <a:r>
              <a:rPr lang="zh-CN" altLang="en-US" sz="2400" b="1" dirty="0">
                <a:latin typeface="宋体" panose="02010600030101010101" pitchFamily="2" charset="-122"/>
              </a:rPr>
              <a:t>叠后重合的点是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对应点，叫</a:t>
            </a:r>
            <a:r>
              <a:rPr lang="zh-CN" altLang="en-US" sz="2400" b="1" dirty="0">
                <a:latin typeface="宋体" panose="02010600030101010101" pitchFamily="2" charset="-122"/>
              </a:rPr>
              <a:t>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对称点</a:t>
            </a:r>
            <a:r>
              <a:rPr lang="zh-CN" altLang="en-US" sz="2400" b="1" dirty="0">
                <a:latin typeface="宋体" panose="02010600030101010101" pitchFamily="2" charset="-122"/>
              </a:rPr>
              <a:t>．</a:t>
            </a:r>
            <a:r>
              <a:rPr lang="zh-CN" altLang="en-US" sz="2400" dirty="0">
                <a:latin typeface="宋体" panose="02010600030101010101" pitchFamily="2" charset="-122"/>
              </a:rPr>
              <a:t> 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  <p:grpSp>
        <p:nvGrpSpPr>
          <p:cNvPr id="10" name="组合 3"/>
          <p:cNvGrpSpPr/>
          <p:nvPr/>
        </p:nvGrpSpPr>
        <p:grpSpPr bwMode="auto">
          <a:xfrm>
            <a:off x="9525" y="-60325"/>
            <a:ext cx="2006600" cy="477838"/>
            <a:chOff x="248" y="40"/>
            <a:chExt cx="3160" cy="752"/>
          </a:xfrm>
        </p:grpSpPr>
        <p:cxnSp>
          <p:nvCxnSpPr>
            <p:cNvPr id="11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52450" y="466725"/>
            <a:ext cx="8286750" cy="3472230"/>
            <a:chOff x="552450" y="466725"/>
            <a:chExt cx="8286750" cy="4057650"/>
          </a:xfrm>
        </p:grpSpPr>
        <p:sp>
          <p:nvSpPr>
            <p:cNvPr id="16" name="剪去同侧角的矩形 15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779585" y="3394197"/>
            <a:ext cx="7696200" cy="1449628"/>
          </a:xfrm>
          <a:prstGeom prst="rect">
            <a:avLst/>
          </a:prstGeom>
          <a:noFill/>
          <a:ln w="25400">
            <a:solidFill>
              <a:srgbClr val="008000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两者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的联系：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100" b="1" dirty="0">
                <a:latin typeface="宋体" panose="02010600030101010101" pitchFamily="2" charset="-122"/>
              </a:rPr>
              <a:t>　　把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成轴对称的两个图形</a:t>
            </a:r>
            <a:r>
              <a:rPr lang="zh-CN" altLang="en-US" sz="2100" b="1" dirty="0">
                <a:latin typeface="宋体" panose="02010600030101010101" pitchFamily="2" charset="-122"/>
              </a:rPr>
              <a:t>看成一个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整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体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，它</a:t>
            </a:r>
            <a:r>
              <a:rPr lang="zh-CN" altLang="en-US" sz="2100" b="1" dirty="0">
                <a:latin typeface="宋体" panose="02010600030101010101" pitchFamily="2" charset="-122"/>
              </a:rPr>
              <a:t>就是一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个轴对称</a:t>
            </a:r>
            <a:r>
              <a:rPr lang="zh-CN" altLang="en-US" sz="2100" b="1" dirty="0">
                <a:latin typeface="宋体" panose="02010600030101010101" pitchFamily="2" charset="-122"/>
              </a:rPr>
              <a:t>图形．把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一个轴对称图形</a:t>
            </a:r>
            <a:r>
              <a:rPr lang="zh-CN" altLang="en-US" sz="2100" b="1" dirty="0">
                <a:latin typeface="宋体" panose="02010600030101010101" pitchFamily="2" charset="-122"/>
              </a:rPr>
              <a:t>沿对称轴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分成两个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图形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，这</a:t>
            </a:r>
            <a:r>
              <a:rPr lang="zh-CN" altLang="en-US" sz="2100" b="1" dirty="0">
                <a:latin typeface="宋体" panose="02010600030101010101" pitchFamily="2" charset="-122"/>
              </a:rPr>
              <a:t>两个图形关于这条轴对称． 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58371" name="Text Box 4"/>
          <p:cNvSpPr txBox="1">
            <a:spLocks noChangeArrowheads="1"/>
          </p:cNvSpPr>
          <p:nvPr/>
        </p:nvSpPr>
        <p:spPr bwMode="auto">
          <a:xfrm>
            <a:off x="568325" y="601663"/>
            <a:ext cx="7889876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能结合具体的图形说明轴对称图形和轴对称的区别和联系吗？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789890" y="1762364"/>
            <a:ext cx="7699375" cy="1447800"/>
          </a:xfrm>
          <a:prstGeom prst="rect">
            <a:avLst/>
          </a:prstGeom>
          <a:noFill/>
          <a:ln w="25400">
            <a:solidFill>
              <a:srgbClr val="008000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两者的区别：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100" b="1" dirty="0">
                <a:latin typeface="宋体" panose="02010600030101010101" pitchFamily="2" charset="-122"/>
              </a:rPr>
              <a:t>　　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轴对称图形</a:t>
            </a:r>
            <a:r>
              <a:rPr lang="zh-CN" altLang="en-US" sz="2100" b="1" dirty="0">
                <a:latin typeface="宋体" panose="02010600030101010101" pitchFamily="2" charset="-122"/>
              </a:rPr>
              <a:t>指的是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一个图形</a:t>
            </a:r>
            <a:r>
              <a:rPr lang="zh-CN" altLang="en-US" sz="2100" b="1" dirty="0">
                <a:latin typeface="宋体" panose="02010600030101010101" pitchFamily="2" charset="-122"/>
              </a:rPr>
              <a:t>沿对称轴折叠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后，这个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图形的两部分能完全重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合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，而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两个图形成轴对称</a:t>
            </a:r>
            <a:r>
              <a:rPr lang="zh-CN" altLang="en-US" sz="2100" b="1" dirty="0">
                <a:latin typeface="宋体" panose="02010600030101010101" pitchFamily="2" charset="-122"/>
              </a:rPr>
              <a:t>指的是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两个图形</a:t>
            </a:r>
            <a:r>
              <a:rPr lang="zh-CN" altLang="en-US" sz="2100" b="1" dirty="0">
                <a:latin typeface="宋体" panose="02010600030101010101" pitchFamily="2" charset="-122"/>
              </a:rPr>
              <a:t>之间的位置关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系，这</a:t>
            </a:r>
            <a:r>
              <a:rPr lang="zh-CN" altLang="en-US" sz="2100" b="1" dirty="0">
                <a:latin typeface="宋体" panose="02010600030101010101" pitchFamily="2" charset="-122"/>
              </a:rPr>
              <a:t>两个图形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沿对称轴折叠后能够重合．</a:t>
            </a:r>
            <a:endParaRPr lang="zh-CN" altLang="en-US" sz="21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1" name="组合 3"/>
          <p:cNvGrpSpPr/>
          <p:nvPr/>
        </p:nvGrpSpPr>
        <p:grpSpPr bwMode="auto">
          <a:xfrm>
            <a:off x="9525" y="-60325"/>
            <a:ext cx="2006600" cy="478473"/>
            <a:chOff x="248" y="40"/>
            <a:chExt cx="3160" cy="753"/>
          </a:xfrm>
        </p:grpSpPr>
        <p:cxnSp>
          <p:nvCxnSpPr>
            <p:cNvPr id="12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318" y="171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2290" grpId="1" animBg="1"/>
    </p:bldLst>
  </p:timing>
</p:sld>
</file>

<file path=ppt/tags/tag1.xml><?xml version="1.0" encoding="utf-8"?>
<p:tagLst xmlns:p="http://schemas.openxmlformats.org/presentationml/2006/main">
  <p:tag name="KSO_WM_DOC_GUID" val="{e3632868-bfe3-4286-aa5c-b620a95c946f}"/>
  <p:tag name="KSO_WPP_MARK_KEY" val="67c0c331-1b85-44fd-9b87-39347568547d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2810</Words>
  <Application>WPS 演示</Application>
  <PresentationFormat>全屏显示(16:9)</PresentationFormat>
  <Paragraphs>384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楷体</vt:lpstr>
      <vt:lpstr>Yuanti SC</vt:lpstr>
      <vt:lpstr>Segoe Print</vt:lpstr>
      <vt:lpstr>Calibri</vt:lpstr>
      <vt:lpstr>仿宋</vt:lpstr>
      <vt:lpstr>Times New Roman</vt:lpstr>
      <vt:lpstr>Arial Unicode MS</vt:lpstr>
      <vt:lpstr>《七彩课堂》课件模板（新）</vt:lpstr>
      <vt:lpstr>1_《七彩课堂》课件模板（新）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1180</cp:revision>
  <dcterms:created xsi:type="dcterms:W3CDTF">2016-01-14T07:05:00Z</dcterms:created>
  <dcterms:modified xsi:type="dcterms:W3CDTF">2023-04-26T05:56:37Z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D32DC385BE7244C59AFF06648E6963B4_12</vt:lpwstr>
  </property>
</Properties>
</file>