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JPG" ContentType="image/.jp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7" r:id="rId3"/>
  </p:sldMasterIdLst>
  <p:notesMasterIdLst>
    <p:notesMasterId r:id="rId14"/>
  </p:notesMasterIdLst>
  <p:handoutMasterIdLst>
    <p:handoutMasterId r:id="rId33"/>
  </p:handoutMasterIdLst>
  <p:sldIdLst>
    <p:sldId id="582" r:id="rId4"/>
    <p:sldId id="425" r:id="rId5"/>
    <p:sldId id="583" r:id="rId6"/>
    <p:sldId id="584" r:id="rId7"/>
    <p:sldId id="585" r:id="rId8"/>
    <p:sldId id="586" r:id="rId9"/>
    <p:sldId id="587" r:id="rId10"/>
    <p:sldId id="588" r:id="rId11"/>
    <p:sldId id="589" r:id="rId12"/>
    <p:sldId id="590" r:id="rId13"/>
    <p:sldId id="591" r:id="rId15"/>
    <p:sldId id="592" r:id="rId16"/>
    <p:sldId id="593" r:id="rId17"/>
    <p:sldId id="595" r:id="rId18"/>
    <p:sldId id="596" r:id="rId19"/>
    <p:sldId id="597" r:id="rId20"/>
    <p:sldId id="598" r:id="rId21"/>
    <p:sldId id="600" r:id="rId22"/>
    <p:sldId id="601" r:id="rId23"/>
    <p:sldId id="602" r:id="rId24"/>
    <p:sldId id="603" r:id="rId25"/>
    <p:sldId id="605" r:id="rId26"/>
    <p:sldId id="448" r:id="rId27"/>
    <p:sldId id="606" r:id="rId28"/>
    <p:sldId id="607" r:id="rId29"/>
    <p:sldId id="608" r:id="rId30"/>
    <p:sldId id="609" r:id="rId31"/>
    <p:sldId id="610" r:id="rId32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74" userDrawn="1">
          <p15:clr>
            <a:srgbClr val="A4A3A4"/>
          </p15:clr>
        </p15:guide>
        <p15:guide id="2" pos="27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0000"/>
    <a:srgbClr val="311ADC"/>
    <a:srgbClr val="2614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80" autoAdjust="0"/>
    <p:restoredTop sz="95825" autoAdjust="0"/>
  </p:normalViewPr>
  <p:slideViewPr>
    <p:cSldViewPr snapToGrid="0" showGuides="1">
      <p:cViewPr varScale="1">
        <p:scale>
          <a:sx n="51" d="100"/>
          <a:sy n="51" d="100"/>
        </p:scale>
        <p:origin x="-276" y="-1008"/>
      </p:cViewPr>
      <p:guideLst>
        <p:guide orient="horz" pos="1474"/>
        <p:guide pos="279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19.wmf"/><Relationship Id="rId4" Type="http://schemas.openxmlformats.org/officeDocument/2006/relationships/image" Target="../media/image18.wmf"/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562773EB-3330-4B22-92D8-F8B842C710C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ACE2C830-E675-492F-9CBE-7383F48867C9}" type="slidenum">
              <a:rPr lang="en-US" altLang="en-US"/>
            </a:fld>
            <a:endParaRPr lang="en-US" altLang="en-US"/>
          </a:p>
        </p:txBody>
      </p:sp>
      <p:pic>
        <p:nvPicPr>
          <p:cNvPr id="57351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2C830-E675-492F-9CBE-7383F48867C9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8704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 userDrawn="1"/>
        </p:nvSpPr>
        <p:spPr bwMode="auto">
          <a:xfrm>
            <a:off x="6106390" y="12619"/>
            <a:ext cx="203884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14.2 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乘法公式</a:t>
            </a:r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18.wmf"/><Relationship Id="rId7" Type="http://schemas.openxmlformats.org/officeDocument/2006/relationships/oleObject" Target="../embeddings/oleObject4.bin"/><Relationship Id="rId6" Type="http://schemas.openxmlformats.org/officeDocument/2006/relationships/image" Target="../media/image17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5.wmf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9.wmf"/><Relationship Id="rId1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microsoft.com/office/2007/relationships/hdphoto" Target="../media/image8.wdp"/><Relationship Id="rId2" Type="http://schemas.openxmlformats.org/officeDocument/2006/relationships/image" Target="../media/image7.png"/><Relationship Id="rId1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内容占位符 2"/>
          <p:cNvSpPr>
            <a:spLocks noChangeArrowheads="1"/>
          </p:cNvSpPr>
          <p:nvPr/>
        </p:nvSpPr>
        <p:spPr bwMode="auto">
          <a:xfrm>
            <a:off x="338138" y="635851"/>
            <a:ext cx="8656572" cy="1938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现有如图所示的三种规格的硬纸片各若干张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,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请你根据二次三项式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a</a:t>
            </a:r>
            <a:r>
              <a:rPr lang="en-US" altLang="zh-CN" sz="2800" b="1" kern="0" baseline="30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2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+2ab+b</a:t>
            </a:r>
            <a:r>
              <a:rPr lang="en-US" altLang="zh-CN" sz="2800" b="1" kern="0" baseline="30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2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,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选取相应种类和数量的硬纸片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,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拼出一个正方形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,</a:t>
            </a:r>
            <a:r>
              <a:rPr lang="zh-CN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并探究所拼出的正方形的代数意义</a:t>
            </a:r>
            <a:r>
              <a:rPr lang="en-US" altLang="zh-CN" sz="2800" b="1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.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395" name="组合 1"/>
          <p:cNvGrpSpPr/>
          <p:nvPr/>
        </p:nvGrpSpPr>
        <p:grpSpPr bwMode="auto">
          <a:xfrm>
            <a:off x="0" y="-43960"/>
            <a:ext cx="2006600" cy="493712"/>
            <a:chOff x="100" y="40"/>
            <a:chExt cx="3160" cy="778"/>
          </a:xfrm>
        </p:grpSpPr>
        <p:cxnSp>
          <p:nvCxnSpPr>
            <p:cNvPr id="1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39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8" name="图片 7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347" y="2574221"/>
            <a:ext cx="4385388" cy="17468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Box 13"/>
          <p:cNvSpPr txBox="1">
            <a:spLocks noChangeArrowheads="1"/>
          </p:cNvSpPr>
          <p:nvPr/>
        </p:nvSpPr>
        <p:spPr bwMode="auto">
          <a:xfrm>
            <a:off x="2886074" y="1227138"/>
            <a:ext cx="3827463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700" b="1" dirty="0" smtClean="0">
                <a:latin typeface="+mn-lt"/>
              </a:rPr>
              <a:t>(</a:t>
            </a:r>
            <a:r>
              <a:rPr lang="en-US" altLang="zh-CN" sz="2700" b="1" i="1" dirty="0" smtClean="0">
                <a:latin typeface="+mn-lt"/>
              </a:rPr>
              <a:t>a</a:t>
            </a:r>
            <a:r>
              <a:rPr lang="en-US" altLang="zh-CN" sz="2700" b="1" dirty="0" smtClean="0">
                <a:latin typeface="+mn-lt"/>
              </a:rPr>
              <a:t>+</a:t>
            </a:r>
            <a:r>
              <a:rPr lang="en-US" altLang="zh-CN" sz="2700" b="1" i="1" dirty="0" smtClean="0">
                <a:latin typeface="+mn-lt"/>
              </a:rPr>
              <a:t>b</a:t>
            </a:r>
            <a:r>
              <a:rPr lang="en-US" altLang="zh-CN" sz="2700" b="1" dirty="0" smtClean="0">
                <a:latin typeface="+mn-lt"/>
              </a:rPr>
              <a:t>)</a:t>
            </a:r>
            <a:r>
              <a:rPr lang="en-US" altLang="zh-CN" sz="2700" b="1" baseline="30000" dirty="0" smtClean="0">
                <a:latin typeface="+mn-lt"/>
              </a:rPr>
              <a:t>2</a:t>
            </a:r>
            <a:r>
              <a:rPr lang="en-US" altLang="zh-CN" sz="2700" b="1" dirty="0">
                <a:latin typeface="+mn-lt"/>
              </a:rPr>
              <a:t>=  </a:t>
            </a:r>
            <a:r>
              <a:rPr lang="en-US" altLang="zh-CN" sz="27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a</a:t>
            </a:r>
            <a:r>
              <a:rPr lang="en-US" altLang="zh-CN" sz="2700" b="1" baseline="30000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2</a:t>
            </a:r>
            <a:r>
              <a:rPr lang="en-US" altLang="zh-CN" sz="27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+2</a:t>
            </a:r>
            <a:r>
              <a:rPr lang="en-US" altLang="zh-CN" sz="27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ab</a:t>
            </a:r>
            <a:r>
              <a:rPr lang="en-US" altLang="zh-CN" sz="27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+</a:t>
            </a:r>
            <a:r>
              <a:rPr lang="en-US" altLang="zh-CN" sz="27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b</a:t>
            </a:r>
            <a:r>
              <a:rPr lang="en-US" altLang="zh-CN" sz="2700" b="1" baseline="30000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2</a:t>
            </a:r>
            <a:r>
              <a:rPr lang="en-US" altLang="zh-CN" sz="2700" b="1" dirty="0">
                <a:latin typeface="+mn-lt"/>
              </a:rPr>
              <a:t>.</a:t>
            </a:r>
            <a:endParaRPr lang="zh-CN" altLang="en-US" sz="27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8610" name="TextBox 15"/>
          <p:cNvSpPr txBox="1">
            <a:spLocks noChangeArrowheads="1"/>
          </p:cNvSpPr>
          <p:nvPr/>
        </p:nvSpPr>
        <p:spPr bwMode="auto">
          <a:xfrm>
            <a:off x="2874925" y="1708588"/>
            <a:ext cx="2973891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700" b="1" dirty="0" smtClean="0">
                <a:latin typeface="+mn-lt"/>
                <a:sym typeface="宋体" panose="02010600030101010101" pitchFamily="2" charset="-122"/>
              </a:rPr>
              <a:t>(</a:t>
            </a:r>
            <a:r>
              <a:rPr lang="en-US" altLang="zh-CN" sz="2700" b="1" i="1" dirty="0" smtClean="0">
                <a:latin typeface="+mn-lt"/>
              </a:rPr>
              <a:t>a</a:t>
            </a:r>
            <a:r>
              <a:rPr lang="en-US" altLang="zh-CN" sz="2700" b="1" dirty="0" smtClean="0"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700" b="1" i="1" dirty="0" smtClean="0">
                <a:latin typeface="+mn-lt"/>
              </a:rPr>
              <a:t>b</a:t>
            </a:r>
            <a:r>
              <a:rPr lang="en-US" altLang="zh-CN" sz="2700" b="1" dirty="0" smtClean="0">
                <a:latin typeface="+mn-lt"/>
              </a:rPr>
              <a:t>)</a:t>
            </a:r>
            <a:r>
              <a:rPr lang="en-US" altLang="zh-CN" sz="2700" b="1" baseline="30000" dirty="0" smtClean="0">
                <a:latin typeface="+mn-lt"/>
              </a:rPr>
              <a:t>2</a:t>
            </a:r>
            <a:r>
              <a:rPr lang="en-US" altLang="zh-CN" sz="2700" b="1" dirty="0" smtClean="0">
                <a:latin typeface="+mn-lt"/>
              </a:rPr>
              <a:t>=  </a:t>
            </a:r>
            <a:r>
              <a:rPr lang="en-US" altLang="zh-CN" sz="2700" b="1" i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a</a:t>
            </a:r>
            <a:r>
              <a:rPr lang="en-US" altLang="zh-CN" sz="2700" b="1" baseline="30000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2</a:t>
            </a:r>
            <a:r>
              <a:rPr lang="en-US" altLang="zh-CN" sz="27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7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2</a:t>
            </a:r>
            <a:r>
              <a:rPr lang="en-US" altLang="zh-CN" sz="2700" b="1" i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ab</a:t>
            </a:r>
            <a:r>
              <a:rPr lang="en-US" altLang="zh-CN" sz="2700" b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+</a:t>
            </a:r>
            <a:r>
              <a:rPr lang="en-US" altLang="zh-CN" sz="2700" b="1" i="1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b</a:t>
            </a:r>
            <a:r>
              <a:rPr lang="en-US" altLang="zh-CN" sz="2700" b="1" baseline="30000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2</a:t>
            </a:r>
            <a:r>
              <a:rPr lang="en-US" altLang="zh-CN" sz="2700" b="1" dirty="0">
                <a:latin typeface="+mn-lt"/>
              </a:rPr>
              <a:t>.</a:t>
            </a:r>
            <a:endParaRPr lang="zh-CN" altLang="en-US" sz="27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8611" name="文本框 5"/>
          <p:cNvSpPr txBox="1">
            <a:spLocks noChangeArrowheads="1"/>
          </p:cNvSpPr>
          <p:nvPr/>
        </p:nvSpPr>
        <p:spPr bwMode="auto">
          <a:xfrm>
            <a:off x="1534452" y="623395"/>
            <a:ext cx="711035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观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察下面两个完全平方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式，比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一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比，回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答下列问题：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8612" name="文本框 6"/>
          <p:cNvSpPr txBox="1">
            <a:spLocks noChangeArrowheads="1"/>
          </p:cNvSpPr>
          <p:nvPr/>
        </p:nvSpPr>
        <p:spPr bwMode="auto">
          <a:xfrm>
            <a:off x="974666" y="2391872"/>
            <a:ext cx="38601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(1) </a:t>
            </a:r>
            <a:r>
              <a:rPr lang="zh-CN" altLang="en-US" sz="21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说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一说积的次数和项数</a:t>
            </a:r>
            <a:r>
              <a:rPr lang="en-US" altLang="zh-CN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1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8613" name="文本框 7"/>
          <p:cNvSpPr txBox="1">
            <a:spLocks noChangeArrowheads="1"/>
          </p:cNvSpPr>
          <p:nvPr/>
        </p:nvSpPr>
        <p:spPr bwMode="auto">
          <a:xfrm>
            <a:off x="974666" y="2841134"/>
            <a:ext cx="7414324" cy="544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1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(2) </a:t>
            </a:r>
            <a:r>
              <a:rPr lang="zh-CN" altLang="en-US" sz="21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两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个完全平方式的积有相同的项吗？与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1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1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有什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么关系？</a:t>
            </a:r>
            <a:endParaRPr lang="zh-CN" altLang="en-US" sz="21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8614" name="文本框 8"/>
          <p:cNvSpPr txBox="1">
            <a:spLocks noChangeArrowheads="1"/>
          </p:cNvSpPr>
          <p:nvPr/>
        </p:nvSpPr>
        <p:spPr bwMode="auto">
          <a:xfrm>
            <a:off x="974666" y="3297461"/>
            <a:ext cx="7314340" cy="997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1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(3) </a:t>
            </a:r>
            <a:r>
              <a:rPr lang="zh-CN" altLang="en-US" sz="21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两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个完全平方式的积中不同的是哪一项？</a:t>
            </a:r>
            <a:r>
              <a:rPr lang="zh-CN" altLang="en-US" sz="21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与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1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1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1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有什么关系？它的符号与什么有关？</a:t>
            </a:r>
            <a:endParaRPr lang="zh-CN" altLang="en-US" sz="21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2" name="组合 2"/>
          <p:cNvGrpSpPr/>
          <p:nvPr/>
        </p:nvGrpSpPr>
        <p:grpSpPr bwMode="auto">
          <a:xfrm>
            <a:off x="-9525" y="-64170"/>
            <a:ext cx="2006600" cy="477837"/>
            <a:chOff x="123" y="40"/>
            <a:chExt cx="3160" cy="752"/>
          </a:xfrm>
        </p:grpSpPr>
        <p:cxnSp>
          <p:nvCxnSpPr>
            <p:cNvPr id="1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430530" y="642743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+mn-lt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2"/>
          <p:cNvSpPr txBox="1"/>
          <p:nvPr/>
        </p:nvSpPr>
        <p:spPr>
          <a:xfrm>
            <a:off x="281218" y="712924"/>
            <a:ext cx="2582863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1">
              <a:spcBef>
                <a:spcPct val="50000"/>
              </a:spcBef>
              <a:buFont typeface="Wingdings" panose="05000000000000000000" pitchFamily="2" charset="2"/>
              <a:buChar char="u"/>
              <a:defRPr/>
            </a:pPr>
            <a:r>
              <a:rPr lang="en-US" altLang="zh-CN" sz="24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 </a:t>
            </a: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公式特征：</a:t>
            </a:r>
            <a:endParaRPr lang="zh-CN" altLang="en-US" sz="2400" b="1" noProof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1069000" y="3374882"/>
            <a:ext cx="790722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   公式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中的字母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</a:rPr>
              <a:t>a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</a:rPr>
              <a:t>b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可以表示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数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单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项式和多项式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1714953" y="1357825"/>
            <a:ext cx="35901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积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为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二次三项式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；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1701495" y="1992828"/>
            <a:ext cx="44768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积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中两项为两数的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平方和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；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959943" y="2607576"/>
            <a:ext cx="80750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    另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一项是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两数积的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倍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，且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与两数中间的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符号相同</a:t>
            </a:r>
            <a:r>
              <a:rPr lang="en-US" altLang="zh-CN" sz="2400" b="1" dirty="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1" name="组合 2"/>
          <p:cNvGrpSpPr/>
          <p:nvPr/>
        </p:nvGrpSpPr>
        <p:grpSpPr bwMode="auto">
          <a:xfrm>
            <a:off x="-9525" y="-55781"/>
            <a:ext cx="2006600" cy="477837"/>
            <a:chOff x="123" y="40"/>
            <a:chExt cx="3160" cy="752"/>
          </a:xfrm>
        </p:grpSpPr>
        <p:cxnSp>
          <p:nvCxnSpPr>
            <p:cNvPr id="1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000" y="1288619"/>
            <a:ext cx="5905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525" y="1933147"/>
            <a:ext cx="5715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000" y="2540699"/>
            <a:ext cx="59055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611" y="3366321"/>
            <a:ext cx="5810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1108869" y="569113"/>
            <a:ext cx="7100888" cy="1126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  <a:defRPr/>
            </a:pPr>
            <a:r>
              <a:rPr kumimoji="1"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下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面各式的计算是否正确？如果不正</a:t>
            </a:r>
            <a:r>
              <a:rPr kumimoji="1"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确，应当</a:t>
            </a:r>
            <a:r>
              <a:rPr kumimoji="1"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怎样改正？</a:t>
            </a:r>
            <a:endParaRPr kumimoji="1"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398588" y="1824635"/>
            <a:ext cx="3065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400" b="1" baseline="300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398588" y="2365973"/>
            <a:ext cx="3065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(2)(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400" b="1" baseline="300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391964" y="2960278"/>
            <a:ext cx="39401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(3) (–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+2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+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400" b="1" baseline="300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398588" y="3499448"/>
            <a:ext cx="3416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(4) (2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=4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+2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+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911600" y="2365973"/>
            <a:ext cx="657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×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4002088" y="1824635"/>
            <a:ext cx="657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4603621" y="3499448"/>
            <a:ext cx="48577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×</a:t>
            </a:r>
            <a:endParaRPr kumimoji="1" lang="zh-CN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4520326" y="2959698"/>
            <a:ext cx="3508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×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5117567" y="1826223"/>
            <a:ext cx="27574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i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400" b="1" i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+2</a:t>
            </a:r>
            <a:r>
              <a:rPr lang="en-US" altLang="zh-CN" sz="2400" b="1" i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+</a:t>
            </a:r>
            <a:r>
              <a:rPr lang="en-US" altLang="zh-CN" sz="2400" b="1" i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400" b="1" baseline="30000" dirty="0">
              <a:solidFill>
                <a:srgbClr val="311AD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2" name="Text Box 13"/>
          <p:cNvSpPr txBox="1">
            <a:spLocks noChangeArrowheads="1"/>
          </p:cNvSpPr>
          <p:nvPr/>
        </p:nvSpPr>
        <p:spPr bwMode="auto">
          <a:xfrm>
            <a:off x="5145088" y="2365973"/>
            <a:ext cx="2741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–</a:t>
            </a:r>
            <a:r>
              <a:rPr lang="en-US" altLang="zh-CN" sz="2400" b="1" i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400" b="1" i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 </a:t>
            </a:r>
            <a:r>
              <a:rPr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–2</a:t>
            </a:r>
            <a:r>
              <a:rPr lang="en-US" altLang="zh-CN" sz="2400" b="1" i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xy </a:t>
            </a:r>
            <a:r>
              <a:rPr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i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400" b="1" baseline="30000" dirty="0">
              <a:solidFill>
                <a:srgbClr val="311AD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5084011" y="2959698"/>
            <a:ext cx="337492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(–</a:t>
            </a:r>
            <a:r>
              <a:rPr kumimoji="1" lang="en-US" altLang="zh-CN" sz="2400" b="1" i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+</a:t>
            </a:r>
            <a:r>
              <a:rPr kumimoji="1" lang="en-US" altLang="zh-CN" sz="2400" b="1" i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y</a:t>
            </a:r>
            <a:r>
              <a:rPr kumimoji="1"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baseline="30000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</a:t>
            </a:r>
            <a:r>
              <a:rPr kumimoji="1" lang="en-US" altLang="zh-CN" sz="2400" b="1" i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baseline="30000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 </a:t>
            </a:r>
            <a:r>
              <a:rPr kumimoji="1" lang="en-US" altLang="zh-CN" sz="2400" b="1" dirty="0" smtClean="0">
                <a:solidFill>
                  <a:srgbClr val="311AD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–</a:t>
            </a:r>
            <a:r>
              <a:rPr kumimoji="1"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i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xy</a:t>
            </a:r>
            <a:r>
              <a:rPr kumimoji="1"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+</a:t>
            </a:r>
            <a:r>
              <a:rPr kumimoji="1" lang="en-US" altLang="zh-CN" sz="2400" b="1" i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y</a:t>
            </a:r>
            <a:r>
              <a:rPr kumimoji="1" lang="en-US" altLang="zh-CN" sz="2400" b="1" baseline="30000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endParaRPr kumimoji="1" lang="en-US" altLang="zh-CN" sz="2400" b="1" baseline="30000" dirty="0">
              <a:solidFill>
                <a:srgbClr val="311ADC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5145088" y="3499448"/>
            <a:ext cx="306466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(2</a:t>
            </a:r>
            <a:r>
              <a:rPr kumimoji="1" lang="en-US" altLang="zh-CN" sz="2400" b="1" i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+</a:t>
            </a:r>
            <a:r>
              <a:rPr kumimoji="1" lang="en-US" altLang="zh-CN" sz="2400" b="1" i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y</a:t>
            </a:r>
            <a:r>
              <a:rPr kumimoji="1"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baseline="30000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dirty="0" smtClean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=4</a:t>
            </a:r>
            <a:r>
              <a:rPr kumimoji="1" lang="en-US" altLang="zh-CN" sz="2400" b="1" i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baseline="30000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+4</a:t>
            </a:r>
            <a:r>
              <a:rPr kumimoji="1" lang="en-US" altLang="zh-CN" sz="2400" b="1" i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xy</a:t>
            </a:r>
            <a:r>
              <a:rPr kumimoji="1" lang="en-US" altLang="zh-CN" sz="2400" b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+</a:t>
            </a:r>
            <a:r>
              <a:rPr kumimoji="1" lang="en-US" altLang="zh-CN" sz="2400" b="1" i="1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y</a:t>
            </a:r>
            <a:r>
              <a:rPr kumimoji="1" lang="en-US" altLang="zh-CN" sz="2400" b="1" baseline="30000" dirty="0">
                <a:solidFill>
                  <a:srgbClr val="311ADC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endParaRPr kumimoji="1" lang="en-US" altLang="zh-CN" sz="2400" b="1" baseline="30000" dirty="0">
              <a:solidFill>
                <a:srgbClr val="311ADC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5" name="组合 2"/>
          <p:cNvGrpSpPr/>
          <p:nvPr/>
        </p:nvGrpSpPr>
        <p:grpSpPr bwMode="auto">
          <a:xfrm>
            <a:off x="-9525" y="-55781"/>
            <a:ext cx="2006600" cy="477837"/>
            <a:chOff x="123" y="40"/>
            <a:chExt cx="3160" cy="752"/>
          </a:xfrm>
        </p:grpSpPr>
        <p:cxnSp>
          <p:nvCxnSpPr>
            <p:cNvPr id="2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02528" y="676490"/>
            <a:ext cx="1755979" cy="455854"/>
            <a:chOff x="1745942" y="3988439"/>
            <a:chExt cx="1755979" cy="455854"/>
          </a:xfrm>
        </p:grpSpPr>
        <p:grpSp>
          <p:nvGrpSpPr>
            <p:cNvPr id="30" name="组合 29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32" name="流程图: 库存数据 31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想一想</a:t>
                </a:r>
                <a:endParaRPr lang="zh-CN" altLang="en-US" sz="2000" b="1" kern="0" dirty="0" smtClean="0">
                  <a:solidFill>
                    <a:prstClr val="white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31" name="Picture 3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9" grpId="0" bldLvl="0" animBg="1"/>
      <p:bldP spid="20" grpId="0" bldLvl="0" animBg="1"/>
      <p:bldP spid="21" grpId="0"/>
      <p:bldP spid="22" grpId="0"/>
      <p:bldP spid="23" grpId="0" bldLvl="0"/>
      <p:bldP spid="24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993775" y="1247775"/>
            <a:ext cx="547211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例</a:t>
            </a:r>
            <a:r>
              <a:rPr kumimoji="1"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1  </a:t>
            </a:r>
            <a:r>
              <a:rPr kumimoji="1"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运用完全平方公式计算：</a:t>
            </a:r>
            <a:endParaRPr kumimoji="1"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516811" y="2522830"/>
            <a:ext cx="30797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(4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949129" y="3977883"/>
            <a:ext cx="15382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=16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956469" y="1837000"/>
            <a:ext cx="34559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(4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1047825" y="3455746"/>
            <a:ext cx="3618180" cy="4143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</a:t>
            </a:r>
            <a:r>
              <a:rPr kumimoji="1" lang="en-US" altLang="zh-CN" sz="21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</a:t>
            </a:r>
            <a:r>
              <a:rPr kumimoji="1"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+ </a:t>
            </a:r>
            <a:r>
              <a:rPr kumimoji="1" lang="en-US" altLang="zh-CN" sz="21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</a:t>
            </a:r>
            <a:r>
              <a:rPr kumimoji="1"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)</a:t>
            </a:r>
            <a:r>
              <a:rPr kumimoji="1" lang="en-US" altLang="zh-CN" sz="21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  </a:t>
            </a:r>
            <a:r>
              <a:rPr kumimoji="1"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</a:t>
            </a:r>
            <a:r>
              <a:rPr kumimoji="1" lang="en-US" altLang="zh-CN" sz="2100" b="1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 + </a:t>
            </a:r>
            <a:r>
              <a:rPr kumimoji="1"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1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ab   </a:t>
            </a:r>
            <a:r>
              <a:rPr kumimoji="1"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</a:t>
            </a:r>
            <a:r>
              <a:rPr kumimoji="1"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+ </a:t>
            </a:r>
            <a:r>
              <a:rPr kumimoji="1"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</a:t>
            </a:r>
            <a:r>
              <a:rPr kumimoji="1" lang="en-US" altLang="zh-CN" sz="2100" b="1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endParaRPr kumimoji="1" lang="en-US" altLang="zh-CN" sz="2100" b="1" baseline="300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Line 8"/>
          <p:cNvSpPr>
            <a:spLocks noChangeShapeType="1"/>
          </p:cNvSpPr>
          <p:nvPr/>
        </p:nvSpPr>
        <p:spPr bwMode="auto">
          <a:xfrm flipV="1">
            <a:off x="1269286" y="2987967"/>
            <a:ext cx="0" cy="503238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2083673" y="2538705"/>
            <a:ext cx="12969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2785348" y="2538705"/>
            <a:ext cx="250666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•(4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•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3991970" y="2544933"/>
            <a:ext cx="108743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2799279" y="3998520"/>
            <a:ext cx="8905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+8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mn</a:t>
            </a:r>
            <a:endParaRPr lang="en-US" altLang="zh-CN" sz="21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3515992" y="3998520"/>
            <a:ext cx="10191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；</a:t>
            </a:r>
            <a:endParaRPr lang="zh-CN" altLang="en-US" sz="2100" b="1" baseline="30000" dirty="0">
              <a:solidFill>
                <a:srgbClr val="FF0000"/>
              </a:solidFill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6" name="Line 14"/>
          <p:cNvSpPr>
            <a:spLocks noChangeShapeType="1"/>
          </p:cNvSpPr>
          <p:nvPr/>
        </p:nvSpPr>
        <p:spPr bwMode="auto">
          <a:xfrm flipH="1" flipV="1">
            <a:off x="1766173" y="2987967"/>
            <a:ext cx="1588" cy="468313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Line 15"/>
          <p:cNvSpPr>
            <a:spLocks noChangeShapeType="1"/>
          </p:cNvSpPr>
          <p:nvPr/>
        </p:nvSpPr>
        <p:spPr bwMode="auto">
          <a:xfrm flipV="1">
            <a:off x="2353548" y="2987967"/>
            <a:ext cx="1588" cy="514350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Line 16"/>
          <p:cNvSpPr>
            <a:spLocks noChangeShapeType="1"/>
          </p:cNvSpPr>
          <p:nvPr/>
        </p:nvSpPr>
        <p:spPr bwMode="auto">
          <a:xfrm flipV="1">
            <a:off x="3271123" y="2987967"/>
            <a:ext cx="1588" cy="514350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17"/>
          <p:cNvSpPr>
            <a:spLocks noChangeShapeType="1"/>
          </p:cNvSpPr>
          <p:nvPr/>
        </p:nvSpPr>
        <p:spPr bwMode="auto">
          <a:xfrm flipV="1">
            <a:off x="4188698" y="2987967"/>
            <a:ext cx="1588" cy="514350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1700" name="组合 6"/>
          <p:cNvGrpSpPr/>
          <p:nvPr/>
        </p:nvGrpSpPr>
        <p:grpSpPr bwMode="auto">
          <a:xfrm>
            <a:off x="701675" y="633413"/>
            <a:ext cx="1858963" cy="492125"/>
            <a:chOff x="427462" y="558483"/>
            <a:chExt cx="1858351" cy="492443"/>
          </a:xfrm>
        </p:grpSpPr>
        <p:grpSp>
          <p:nvGrpSpPr>
            <p:cNvPr id="71701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1707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71708" name="文本框 7"/>
          <p:cNvSpPr txBox="1">
            <a:spLocks noChangeArrowheads="1"/>
          </p:cNvSpPr>
          <p:nvPr/>
        </p:nvSpPr>
        <p:spPr bwMode="auto">
          <a:xfrm>
            <a:off x="2570163" y="618383"/>
            <a:ext cx="43307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利用完全平方公式进行计算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0" name="组合 2"/>
          <p:cNvGrpSpPr/>
          <p:nvPr/>
        </p:nvGrpSpPr>
        <p:grpSpPr bwMode="auto">
          <a:xfrm>
            <a:off x="-9525" y="-55781"/>
            <a:ext cx="2006600" cy="477837"/>
            <a:chOff x="123" y="40"/>
            <a:chExt cx="3160" cy="752"/>
          </a:xfrm>
        </p:grpSpPr>
        <p:cxnSp>
          <p:nvCxnSpPr>
            <p:cNvPr id="3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4" name="组合 3"/>
          <p:cNvGrpSpPr/>
          <p:nvPr/>
        </p:nvGrpSpPr>
        <p:grpSpPr bwMode="auto">
          <a:xfrm>
            <a:off x="5412209" y="1705030"/>
            <a:ext cx="3455987" cy="675269"/>
            <a:chOff x="1611" y="2193"/>
            <a:chExt cx="7255" cy="1416"/>
          </a:xfrm>
        </p:grpSpPr>
        <p:sp>
          <p:nvSpPr>
            <p:cNvPr id="35" name="Text Box 6"/>
            <p:cNvSpPr txBox="1">
              <a:spLocks noChangeArrowheads="1"/>
            </p:cNvSpPr>
            <p:nvPr/>
          </p:nvSpPr>
          <p:spPr bwMode="auto">
            <a:xfrm>
              <a:off x="1611" y="2425"/>
              <a:ext cx="7255" cy="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黑体" panose="02010609060101010101" pitchFamily="2" charset="-122"/>
                </a:rPr>
                <a:t>2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36" name="对象 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801" y="2193"/>
            <a:ext cx="1761" cy="14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268" name="Equation" r:id="rId1" imgW="14020800" imgH="11277600" progId="Equation.DSMT4">
                    <p:embed/>
                  </p:oleObj>
                </mc:Choice>
                <mc:Fallback>
                  <p:oleObj name="Equation" r:id="rId1" imgW="14020800" imgH="11277600" progId="Equation.DSMT4">
                    <p:embed/>
                    <p:pic>
                      <p:nvPicPr>
                        <p:cNvPr id="0" name="图片 8126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01" y="2193"/>
                          <a:ext cx="1761" cy="141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7" name="Rectangle 7"/>
          <p:cNvSpPr>
            <a:spLocks noChangeArrowheads="1"/>
          </p:cNvSpPr>
          <p:nvPr/>
        </p:nvSpPr>
        <p:spPr bwMode="auto">
          <a:xfrm>
            <a:off x="5273882" y="3473448"/>
            <a:ext cx="3766602" cy="4143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kumimoji="1" lang="en-US" altLang="zh-CN" sz="21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kumimoji="1"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– </a:t>
            </a:r>
            <a:r>
              <a:rPr kumimoji="1" lang="en-US" altLang="zh-CN" sz="21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kumimoji="1"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kumimoji="1" lang="en-US" altLang="zh-CN" sz="21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 </a:t>
            </a:r>
            <a:r>
              <a:rPr kumimoji="1"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 </a:t>
            </a:r>
            <a:r>
              <a:rPr kumimoji="1" lang="en-US" altLang="zh-CN" sz="21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kumimoji="1" lang="en-US" altLang="zh-CN" sz="21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kumimoji="1" lang="en-US" altLang="zh-CN" sz="21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–</a:t>
            </a:r>
            <a:r>
              <a:rPr kumimoji="1"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2</a:t>
            </a:r>
            <a:r>
              <a:rPr kumimoji="1" lang="en-US" altLang="zh-CN" sz="21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kumimoji="1"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kumimoji="1"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  </a:t>
            </a:r>
            <a:r>
              <a:rPr kumimoji="1" lang="en-US" altLang="zh-CN" sz="21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kumimoji="1" lang="en-US" altLang="zh-CN" sz="2100" b="1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kumimoji="1" lang="en-US" altLang="zh-CN" sz="2100" b="1" baseline="300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8" name="Line 8"/>
          <p:cNvSpPr>
            <a:spLocks noChangeShapeType="1"/>
          </p:cNvSpPr>
          <p:nvPr/>
        </p:nvSpPr>
        <p:spPr bwMode="auto">
          <a:xfrm flipV="1">
            <a:off x="5515782" y="3020774"/>
            <a:ext cx="0" cy="501650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Text Box 9"/>
          <p:cNvSpPr txBox="1">
            <a:spLocks noChangeArrowheads="1"/>
          </p:cNvSpPr>
          <p:nvPr/>
        </p:nvSpPr>
        <p:spPr bwMode="auto">
          <a:xfrm>
            <a:off x="6398440" y="2498725"/>
            <a:ext cx="8953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1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100" b="1" baseline="30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0" name="Line 14"/>
          <p:cNvSpPr>
            <a:spLocks noChangeShapeType="1"/>
          </p:cNvSpPr>
          <p:nvPr/>
        </p:nvSpPr>
        <p:spPr bwMode="auto">
          <a:xfrm flipH="1" flipV="1">
            <a:off x="5839966" y="3032417"/>
            <a:ext cx="1587" cy="469900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Line 15"/>
          <p:cNvSpPr>
            <a:spLocks noChangeShapeType="1"/>
          </p:cNvSpPr>
          <p:nvPr/>
        </p:nvSpPr>
        <p:spPr bwMode="auto">
          <a:xfrm flipV="1">
            <a:off x="6567543" y="3027985"/>
            <a:ext cx="0" cy="514350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Line 16"/>
          <p:cNvSpPr>
            <a:spLocks noChangeShapeType="1"/>
          </p:cNvSpPr>
          <p:nvPr/>
        </p:nvSpPr>
        <p:spPr bwMode="auto">
          <a:xfrm flipV="1">
            <a:off x="7131865" y="3040062"/>
            <a:ext cx="1588" cy="514350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Line 17"/>
          <p:cNvSpPr>
            <a:spLocks noChangeShapeType="1"/>
          </p:cNvSpPr>
          <p:nvPr/>
        </p:nvSpPr>
        <p:spPr bwMode="auto">
          <a:xfrm flipV="1">
            <a:off x="8017690" y="3068637"/>
            <a:ext cx="1588" cy="514350"/>
          </a:xfrm>
          <a:prstGeom prst="line">
            <a:avLst/>
          </a:prstGeom>
          <a:noFill/>
          <a:ln w="38100">
            <a:solidFill>
              <a:srgbClr val="CC0066"/>
            </a:solidFill>
            <a:round/>
            <a:tailEnd type="triangle" w="med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4" name="组合 39"/>
          <p:cNvGrpSpPr/>
          <p:nvPr/>
        </p:nvGrpSpPr>
        <p:grpSpPr bwMode="auto">
          <a:xfrm>
            <a:off x="6148832" y="3861505"/>
            <a:ext cx="2501900" cy="650875"/>
            <a:chOff x="2051050" y="4542949"/>
            <a:chExt cx="3337560" cy="866775"/>
          </a:xfrm>
        </p:grpSpPr>
        <p:sp>
          <p:nvSpPr>
            <p:cNvPr id="45" name="Text Box 5"/>
            <p:cNvSpPr txBox="1">
              <a:spLocks noChangeArrowheads="1"/>
            </p:cNvSpPr>
            <p:nvPr/>
          </p:nvSpPr>
          <p:spPr bwMode="auto">
            <a:xfrm>
              <a:off x="2051050" y="4695825"/>
              <a:ext cx="2051050" cy="552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</a:t>
              </a:r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y</a:t>
              </a:r>
              <a:r>
                <a:rPr lang="en-US" altLang="zh-CN" sz="2100" b="1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2</a:t>
              </a:r>
              <a:endParaRPr lang="en-US" altLang="zh-CN" sz="2100" b="1" baseline="30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46" name="Text Box 12"/>
            <p:cNvSpPr txBox="1">
              <a:spLocks noChangeArrowheads="1"/>
            </p:cNvSpPr>
            <p:nvPr/>
          </p:nvSpPr>
          <p:spPr bwMode="auto">
            <a:xfrm>
              <a:off x="2627313" y="4692968"/>
              <a:ext cx="2390775" cy="552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–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y</a:t>
              </a:r>
              <a:endParaRPr lang="en-US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Text Box 13"/>
            <p:cNvSpPr txBox="1">
              <a:spLocks noChangeArrowheads="1"/>
            </p:cNvSpPr>
            <p:nvPr/>
          </p:nvSpPr>
          <p:spPr bwMode="auto">
            <a:xfrm>
              <a:off x="2997835" y="4732973"/>
              <a:ext cx="2390775" cy="552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  <a:endParaRPr lang="en-US" altLang="zh-CN" sz="2100" b="1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8" name="Object 22"/>
            <p:cNvGraphicFramePr/>
            <p:nvPr/>
          </p:nvGraphicFramePr>
          <p:xfrm>
            <a:off x="3312002" y="4542949"/>
            <a:ext cx="418465" cy="866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269" name="" r:id="rId3" imgW="190500" imgH="394335" progId="Equation.DSMT4">
                    <p:embed/>
                  </p:oleObj>
                </mc:Choice>
                <mc:Fallback>
                  <p:oleObj name="" r:id="rId3" imgW="190500" imgH="394335" progId="Equation.DSMT4">
                    <p:embed/>
                    <p:pic>
                      <p:nvPicPr>
                        <p:cNvPr id="0" name="图片 81268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12002" y="4542949"/>
                          <a:ext cx="418465" cy="8667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9" name="Text Box 4"/>
          <p:cNvSpPr txBox="1">
            <a:spLocks noChangeArrowheads="1"/>
          </p:cNvSpPr>
          <p:nvPr/>
        </p:nvSpPr>
        <p:spPr bwMode="auto">
          <a:xfrm>
            <a:off x="4735513" y="2498725"/>
            <a:ext cx="4408487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50" name="组合 38"/>
          <p:cNvGrpSpPr/>
          <p:nvPr/>
        </p:nvGrpSpPr>
        <p:grpSpPr bwMode="auto">
          <a:xfrm>
            <a:off x="7457303" y="2361986"/>
            <a:ext cx="1176337" cy="686226"/>
            <a:chOff x="3851275" y="2376721"/>
            <a:chExt cx="1567815" cy="914449"/>
          </a:xfrm>
        </p:grpSpPr>
        <p:sp>
          <p:nvSpPr>
            <p:cNvPr id="51" name="Text Box 11"/>
            <p:cNvSpPr txBox="1">
              <a:spLocks noChangeArrowheads="1"/>
            </p:cNvSpPr>
            <p:nvPr/>
          </p:nvSpPr>
          <p:spPr bwMode="auto">
            <a:xfrm>
              <a:off x="3851275" y="2606517"/>
              <a:ext cx="1567815" cy="551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 + </a:t>
              </a:r>
              <a:endPara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52" name="Object 21"/>
            <p:cNvGraphicFramePr/>
            <p:nvPr/>
          </p:nvGraphicFramePr>
          <p:xfrm>
            <a:off x="4420841" y="2376721"/>
            <a:ext cx="549452" cy="9144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270" name="" r:id="rId5" imgW="342900" imgH="469900" progId="Equation.DSMT4">
                    <p:embed/>
                  </p:oleObj>
                </mc:Choice>
                <mc:Fallback>
                  <p:oleObj name="" r:id="rId5" imgW="342900" imgH="469900" progId="Equation.DSMT4">
                    <p:embed/>
                    <p:pic>
                      <p:nvPicPr>
                        <p:cNvPr id="0" name="图片 81269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20841" y="2376721"/>
                          <a:ext cx="549452" cy="9144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3" name="组合 23"/>
          <p:cNvGrpSpPr/>
          <p:nvPr/>
        </p:nvGrpSpPr>
        <p:grpSpPr bwMode="auto">
          <a:xfrm>
            <a:off x="6687283" y="2344142"/>
            <a:ext cx="939800" cy="647700"/>
            <a:chOff x="2876868" y="2348707"/>
            <a:chExt cx="1251585" cy="863600"/>
          </a:xfrm>
        </p:grpSpPr>
        <p:sp>
          <p:nvSpPr>
            <p:cNvPr id="54" name="Text Box 10"/>
            <p:cNvSpPr txBox="1">
              <a:spLocks noChangeArrowheads="1"/>
            </p:cNvSpPr>
            <p:nvPr/>
          </p:nvSpPr>
          <p:spPr bwMode="auto">
            <a:xfrm>
              <a:off x="2876868" y="2565242"/>
              <a:ext cx="1251585" cy="552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–2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•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y</a:t>
              </a:r>
              <a:r>
                <a:rPr lang="en-US" altLang="zh-CN" sz="2100" b="1" dirty="0">
                  <a:solidFill>
                    <a:srgbClr val="FF0000"/>
                  </a:solidFill>
                </a:rPr>
                <a:t>•</a:t>
              </a:r>
              <a:endParaRPr lang="en-US" altLang="zh-CN" sz="2100" b="1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55" name="Object 23"/>
            <p:cNvGraphicFramePr/>
            <p:nvPr/>
          </p:nvGraphicFramePr>
          <p:xfrm>
            <a:off x="3678238" y="2348707"/>
            <a:ext cx="333375" cy="863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1271" name="" r:id="rId7" imgW="152400" imgH="394335" progId="Equation.DSMT4">
                    <p:embed/>
                  </p:oleObj>
                </mc:Choice>
                <mc:Fallback>
                  <p:oleObj name="" r:id="rId7" imgW="152400" imgH="394335" progId="Equation.DSMT4">
                    <p:embed/>
                    <p:pic>
                      <p:nvPicPr>
                        <p:cNvPr id="0" name="图片 8127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78238" y="2348707"/>
                          <a:ext cx="333375" cy="8636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6" name="对象 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292011" y="2379754"/>
          <a:ext cx="810577" cy="6506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272" name="Equation" r:id="rId9" imgW="14020800" imgH="11277600" progId="Equation.DSMT4">
                  <p:embed/>
                </p:oleObj>
              </mc:Choice>
              <mc:Fallback>
                <p:oleObj name="Equation" r:id="rId9" imgW="14020800" imgH="11277600" progId="Equation.DSMT4">
                  <p:embed/>
                  <p:pic>
                    <p:nvPicPr>
                      <p:cNvPr id="0" name="图片 8127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011" y="2379754"/>
                        <a:ext cx="810577" cy="6506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 bldLvl="0" animBg="1"/>
      <p:bldP spid="21" grpId="0"/>
      <p:bldP spid="22" grpId="0"/>
      <p:bldP spid="23" grpId="0"/>
      <p:bldP spid="24" grpId="0"/>
      <p:bldP spid="25" grpId="0"/>
      <p:bldP spid="37" grpId="0" bldLvl="0" animBg="1"/>
      <p:bldP spid="39" grpId="0"/>
      <p:bldP spid="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文本框 99"/>
          <p:cNvSpPr txBox="1">
            <a:spLocks noChangeArrowheads="1"/>
          </p:cNvSpPr>
          <p:nvPr/>
        </p:nvSpPr>
        <p:spPr bwMode="auto">
          <a:xfrm>
            <a:off x="1557629" y="674158"/>
            <a:ext cx="6118298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利用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完全平方公式计算：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(5–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；            </a:t>
            </a:r>
            <a:r>
              <a:rPr lang="en-US" altLang="zh-CN" sz="2400" b="1" dirty="0">
                <a:latin typeface="+mn-lt"/>
                <a:ea typeface="黑体" panose="02010609060101010101" pitchFamily="2" charset="-122"/>
              </a:rPr>
              <a:t> 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(–3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m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–4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；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(–3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dirty="0">
                <a:latin typeface="+mn-lt"/>
                <a:ea typeface="黑体" panose="02010609060101010101" pitchFamily="2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604204" y="3646833"/>
            <a:ext cx="54848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(–3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9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61068" y="2435334"/>
            <a:ext cx="41456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：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(5–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25–10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891450" y="3015611"/>
            <a:ext cx="50161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(–3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–4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n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9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mn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16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n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0" name="组合 3"/>
          <p:cNvGrpSpPr/>
          <p:nvPr/>
        </p:nvGrpSpPr>
        <p:grpSpPr bwMode="auto">
          <a:xfrm>
            <a:off x="0" y="-67112"/>
            <a:ext cx="2006600" cy="477838"/>
            <a:chOff x="248" y="40"/>
            <a:chExt cx="3160" cy="752"/>
          </a:xfrm>
        </p:grpSpPr>
        <p:cxnSp>
          <p:nvCxnSpPr>
            <p:cNvPr id="11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332" y="171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77" y="693611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 Box 4"/>
          <p:cNvSpPr txBox="1">
            <a:spLocks noChangeArrowheads="1"/>
          </p:cNvSpPr>
          <p:nvPr/>
        </p:nvSpPr>
        <p:spPr bwMode="auto">
          <a:xfrm>
            <a:off x="1616953" y="1602146"/>
            <a:ext cx="2244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102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5219700" y="2128503"/>
            <a:ext cx="28717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(100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5219700" y="2542841"/>
            <a:ext cx="39274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=10000 </a:t>
            </a:r>
            <a:r>
              <a:rPr lang="en-US" altLang="zh-CN" sz="21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–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200+1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1045369" y="2089034"/>
            <a:ext cx="2033587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 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102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2205831" y="2089034"/>
            <a:ext cx="2033588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(100+2)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2186795" y="2487651"/>
            <a:ext cx="3227382" cy="414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=10000+400+4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4760" name="Text Box 8"/>
          <p:cNvSpPr txBox="1">
            <a:spLocks noChangeArrowheads="1"/>
          </p:cNvSpPr>
          <p:nvPr/>
        </p:nvSpPr>
        <p:spPr bwMode="auto">
          <a:xfrm>
            <a:off x="2182350" y="2908341"/>
            <a:ext cx="1894388" cy="414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=10404.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5037931" y="1601650"/>
            <a:ext cx="18240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99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4798191" y="2122590"/>
            <a:ext cx="174783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99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100" b="1" baseline="300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4763" name="Text Box 13"/>
          <p:cNvSpPr txBox="1">
            <a:spLocks noChangeArrowheads="1"/>
          </p:cNvSpPr>
          <p:nvPr/>
        </p:nvSpPr>
        <p:spPr bwMode="auto">
          <a:xfrm>
            <a:off x="5225162" y="3018377"/>
            <a:ext cx="2173287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=9801.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4" name="Text Box 14"/>
          <p:cNvSpPr txBox="1">
            <a:spLocks noChangeArrowheads="1"/>
          </p:cNvSpPr>
          <p:nvPr/>
        </p:nvSpPr>
        <p:spPr bwMode="auto">
          <a:xfrm>
            <a:off x="956469" y="1140481"/>
            <a:ext cx="547211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defRPr/>
            </a:pPr>
            <a:r>
              <a:rPr kumimoji="1" lang="en-US" altLang="zh-CN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kumimoji="1"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kumimoji="1"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2 </a:t>
            </a:r>
            <a:r>
              <a:rPr kumimoji="1"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kumimoji="1"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运用完全平方公式计算：</a:t>
            </a:r>
            <a:endParaRPr kumimoji="1"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4765" name="Text Box 42"/>
          <p:cNvSpPr txBox="1">
            <a:spLocks noChangeArrowheads="1"/>
          </p:cNvSpPr>
          <p:nvPr/>
        </p:nvSpPr>
        <p:spPr bwMode="auto">
          <a:xfrm>
            <a:off x="1871663" y="3598863"/>
            <a:ext cx="135096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1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 Box 64"/>
              <p:cNvSpPr txBox="1">
                <a:spLocks noChangeArrowheads="1"/>
              </p:cNvSpPr>
              <p:nvPr/>
            </p:nvSpPr>
            <p:spPr bwMode="auto">
              <a:xfrm>
                <a:off x="742949" y="3447935"/>
                <a:ext cx="7628593" cy="1293111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25400">
                <a:solidFill>
                  <a:srgbClr val="CC0066"/>
                </a:solidFill>
                <a:prstDash val="dash"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  <a:spcBef>
                    <a:spcPct val="50000"/>
                  </a:spcBef>
                  <a:defRPr/>
                </a:pPr>
                <a:r>
                  <a:rPr lang="zh-CN" altLang="en-US" sz="2100" b="1" dirty="0">
                    <a:solidFill>
                      <a:srgbClr val="0000FF"/>
                    </a:solidFill>
                    <a:latin typeface="+mn-lt"/>
                    <a:ea typeface="黑体" panose="02010609060101010101" pitchFamily="2" charset="-122"/>
                  </a:rPr>
                  <a:t>方法总结：</a:t>
                </a:r>
                <a:r>
                  <a:rPr lang="zh-CN" altLang="en-US" sz="2100" b="1" dirty="0">
                    <a:latin typeface="+mn-lt"/>
                  </a:rPr>
                  <a:t>当一个数具备与整十、整百</a:t>
                </a:r>
                <a14:m>
                  <m:oMath xmlns:m="http://schemas.openxmlformats.org/officeDocument/2006/math">
                    <m:r>
                      <a:rPr lang="en-US" altLang="zh-CN" sz="2100" b="1" i="1" dirty="0" smtClean="0">
                        <a:latin typeface="Cambria Math" panose="02040503050406030204"/>
                        <a:ea typeface="Cambria Math" panose="02040503050406030204"/>
                      </a:rPr>
                      <m:t>⋯⋯</m:t>
                    </m:r>
                  </m:oMath>
                </a14:m>
                <a:r>
                  <a:rPr lang="zh-CN" altLang="en-US" sz="2100" b="1" dirty="0">
                    <a:latin typeface="+mn-lt"/>
                  </a:rPr>
                  <a:t>相差一个正整数时求它的平</a:t>
                </a:r>
                <a:r>
                  <a:rPr lang="zh-CN" altLang="en-US" sz="2100" b="1" dirty="0" smtClean="0">
                    <a:latin typeface="+mn-lt"/>
                  </a:rPr>
                  <a:t>方，我</a:t>
                </a:r>
                <a:r>
                  <a:rPr lang="zh-CN" altLang="en-US" sz="2100" b="1" dirty="0">
                    <a:latin typeface="+mn-lt"/>
                  </a:rPr>
                  <a:t>们可以通过</a:t>
                </a:r>
                <a:r>
                  <a:rPr lang="zh-CN" altLang="en-US" sz="2100" b="1" dirty="0">
                    <a:solidFill>
                      <a:srgbClr val="FF0000"/>
                    </a:solidFill>
                    <a:latin typeface="+mn-lt"/>
                  </a:rPr>
                  <a:t>变形运用完全平方公式</a:t>
                </a:r>
                <a:r>
                  <a:rPr lang="zh-CN" altLang="en-US" sz="2100" b="1" dirty="0">
                    <a:latin typeface="+mn-lt"/>
                  </a:rPr>
                  <a:t>进行运算较简便</a:t>
                </a:r>
                <a:r>
                  <a:rPr sz="2100" b="1" dirty="0">
                    <a:solidFill>
                      <a:srgbClr val="000000"/>
                    </a:solidFill>
                    <a:latin typeface="+mn-lt"/>
                  </a:rPr>
                  <a:t>．</a:t>
                </a:r>
                <a:endParaRPr sz="2100" b="1" dirty="0">
                  <a:solidFill>
                    <a:srgbClr val="000000"/>
                  </a:solidFill>
                  <a:latin typeface="+mn-lt"/>
                </a:endParaRPr>
              </a:p>
            </p:txBody>
          </p:sp>
        </mc:Choice>
        <mc:Fallback>
          <p:sp>
            <p:nvSpPr>
              <p:cNvPr id="26" name="Text Box 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42949" y="3447935"/>
                <a:ext cx="7628593" cy="1293111"/>
              </a:xfrm>
              <a:prstGeom prst="rect">
                <a:avLst/>
              </a:prstGeom>
              <a:blipFill rotWithShape="1">
                <a:blip r:embed="rId1"/>
                <a:stretch>
                  <a:fillRect l="-175" t="-1022" r="-162" b="-972"/>
                </a:stretch>
              </a:blipFill>
              <a:ln w="25400">
                <a:solidFill>
                  <a:srgbClr val="CC0066"/>
                </a:solidFill>
                <a:prstDash val="dash"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4771" name="组合 6"/>
          <p:cNvGrpSpPr/>
          <p:nvPr/>
        </p:nvGrpSpPr>
        <p:grpSpPr bwMode="auto">
          <a:xfrm>
            <a:off x="701675" y="547688"/>
            <a:ext cx="1858963" cy="492125"/>
            <a:chOff x="427462" y="558483"/>
            <a:chExt cx="1858351" cy="491808"/>
          </a:xfrm>
        </p:grpSpPr>
        <p:grpSp>
          <p:nvGrpSpPr>
            <p:cNvPr id="74772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4" name="椭圆 3"/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4778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74779" name="文本框 9"/>
          <p:cNvSpPr txBox="1">
            <a:spLocks noChangeArrowheads="1"/>
          </p:cNvSpPr>
          <p:nvPr/>
        </p:nvSpPr>
        <p:spPr bwMode="auto">
          <a:xfrm>
            <a:off x="2654300" y="538395"/>
            <a:ext cx="47672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利用完全平方公式进行简便计算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9" name="组合 2"/>
          <p:cNvGrpSpPr/>
          <p:nvPr/>
        </p:nvGrpSpPr>
        <p:grpSpPr bwMode="auto">
          <a:xfrm>
            <a:off x="-9525" y="-55781"/>
            <a:ext cx="2006600" cy="477837"/>
            <a:chOff x="123" y="40"/>
            <a:chExt cx="3160" cy="752"/>
          </a:xfrm>
        </p:grpSpPr>
        <p:cxnSp>
          <p:nvCxnSpPr>
            <p:cNvPr id="3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747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74757" grpId="0"/>
      <p:bldP spid="74758" grpId="0"/>
      <p:bldP spid="74759" grpId="0"/>
      <p:bldP spid="74760" grpId="0"/>
      <p:bldP spid="74762" grpId="0"/>
      <p:bldP spid="74763" grpId="0"/>
      <p:bldP spid="2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文本框 99"/>
          <p:cNvSpPr txBox="1">
            <a:spLocks noChangeArrowheads="1"/>
          </p:cNvSpPr>
          <p:nvPr/>
        </p:nvSpPr>
        <p:spPr bwMode="auto">
          <a:xfrm>
            <a:off x="1477963" y="808038"/>
            <a:ext cx="7372422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利用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乘法公式计算：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98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–101×99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；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2016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–2016×4030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2015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926608" y="3637089"/>
            <a:ext cx="29416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(2016–2015)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86273" y="2009901"/>
            <a:ext cx="55338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：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(1)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式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(100–2)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–(100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1)(100–1)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978862" y="2541714"/>
            <a:ext cx="45528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100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–400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4–100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–395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951423" y="3073526"/>
            <a:ext cx="54825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(2)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原式＝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2016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–2×2016×2015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2015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1" name="组合 3"/>
          <p:cNvGrpSpPr/>
          <p:nvPr/>
        </p:nvGrpSpPr>
        <p:grpSpPr bwMode="auto">
          <a:xfrm>
            <a:off x="938" y="-58723"/>
            <a:ext cx="2006600" cy="477838"/>
            <a:chOff x="157" y="40"/>
            <a:chExt cx="3160" cy="752"/>
          </a:xfrm>
        </p:grpSpPr>
        <p:cxnSp>
          <p:nvCxnSpPr>
            <p:cNvPr id="12" name="直线连接符 6"/>
            <p:cNvCxnSpPr/>
            <p:nvPr/>
          </p:nvCxnSpPr>
          <p:spPr>
            <a:xfrm>
              <a:off x="157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940" y="750888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56468" y="1102803"/>
            <a:ext cx="7004683" cy="11264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kumimoji="1"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sym typeface="+mn-ea"/>
              </a:rPr>
              <a:t>例</a:t>
            </a:r>
            <a:r>
              <a:rPr kumimoji="1"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3  </a:t>
            </a: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已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知</a:t>
            </a:r>
            <a:r>
              <a:rPr lang="en-US" altLang="zh-CN" sz="2400" b="1" i="1" noProof="1" smtClean="0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x</a:t>
            </a:r>
            <a:r>
              <a:rPr lang="en-US" altLang="zh-CN" sz="2400" b="1" noProof="1" smtClean="0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–</a:t>
            </a:r>
            <a:r>
              <a:rPr lang="en-US" altLang="zh-CN" sz="2400" b="1" i="1" noProof="1" smtClean="0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y</a:t>
            </a:r>
            <a:r>
              <a:rPr lang="zh-CN" altLang="en-US" sz="2400" b="1" noProof="1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1" noProof="1" smtClean="0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400" b="1" noProof="1" smtClean="0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noProof="1" smtClean="0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xy</a:t>
            </a:r>
            <a:r>
              <a:rPr lang="zh-CN" altLang="en-US" sz="2400" b="1" noProof="1" smtClean="0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＝</a:t>
            </a:r>
            <a:r>
              <a:rPr lang="en-US" altLang="zh-CN" sz="2400" b="1" noProof="1" smtClean="0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–8.</a:t>
            </a:r>
            <a:endParaRPr lang="en-US" altLang="zh-CN" sz="2400" b="1" noProof="1" smtClean="0">
              <a:latin typeface="+mn-lt"/>
              <a:ea typeface="黑体" panose="0201060906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40000"/>
              </a:lnSpc>
              <a:defRPr/>
            </a:pP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求</a:t>
            </a:r>
            <a:r>
              <a:rPr lang="en-US" altLang="zh-CN" sz="2400" b="1" noProof="1" smtClean="0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: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en-US" altLang="zh-CN" sz="2400" b="1" noProof="1" smtClean="0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400" b="1" noProof="1" smtClean="0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 b="1" i="1" noProof="1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x</a:t>
            </a:r>
            <a:r>
              <a:rPr lang="en-US" altLang="zh-CN" sz="2400" b="1" baseline="30000" noProof="1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 noProof="1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＋</a:t>
            </a:r>
            <a:r>
              <a:rPr lang="en-US" altLang="zh-CN" sz="2400" b="1" i="1" noProof="1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y</a:t>
            </a:r>
            <a:r>
              <a:rPr lang="en-US" altLang="zh-CN" sz="2400" b="1" baseline="30000" noProof="1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的值</a:t>
            </a:r>
            <a:r>
              <a:rPr lang="zh-CN" altLang="en-US" sz="2400" b="1" noProof="1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；  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en-US" altLang="zh-CN" sz="2400" b="1" noProof="1" smtClean="0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)</a:t>
            </a:r>
            <a:r>
              <a:rPr lang="en-US" altLang="zh-CN" sz="2400" b="1" noProof="1" smtClean="0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2400" b="1" i="1" noProof="1" smtClean="0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x</a:t>
            </a:r>
            <a:r>
              <a:rPr lang="en-US" altLang="zh-CN" sz="2400" b="1" noProof="1" smtClean="0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+</a:t>
            </a:r>
            <a:r>
              <a:rPr lang="en-US" altLang="zh-CN" sz="2400" b="1" i="1" noProof="1" smtClean="0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y</a:t>
            </a:r>
            <a:r>
              <a:rPr lang="en-US" altLang="zh-CN" sz="2400" b="1" noProof="1" smtClean="0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)</a:t>
            </a:r>
            <a:r>
              <a:rPr lang="en-US" altLang="zh-CN" sz="2400" b="1" baseline="30000" noProof="1" smtClean="0"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的值</a:t>
            </a:r>
            <a:r>
              <a:rPr lang="en-US" altLang="zh-CN" sz="2400" b="1" noProof="1">
                <a:latin typeface="+mn-lt"/>
                <a:ea typeface="黑体" panose="02010609060101010101" pitchFamily="2" charset="-122"/>
                <a:cs typeface="宋体" panose="02010600030101010101" pitchFamily="2" charset="-122"/>
                <a:sym typeface="+mn-ea"/>
              </a:rPr>
              <a:t>.</a:t>
            </a:r>
            <a:endParaRPr lang="en-US" altLang="zh-CN" sz="2400" b="1" baseline="30000" noProof="1">
              <a:latin typeface="+mn-lt"/>
              <a:ea typeface="黑体" panose="0201060906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6803" name="文本框 1"/>
          <p:cNvSpPr txBox="1">
            <a:spLocks noChangeArrowheads="1"/>
          </p:cNvSpPr>
          <p:nvPr/>
        </p:nvSpPr>
        <p:spPr bwMode="auto">
          <a:xfrm>
            <a:off x="2120647" y="3547957"/>
            <a:ext cx="2146616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36 –16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20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6804" name="文本框 2"/>
          <p:cNvSpPr txBox="1">
            <a:spLocks noChangeArrowheads="1"/>
          </p:cNvSpPr>
          <p:nvPr/>
        </p:nvSpPr>
        <p:spPr bwMode="auto">
          <a:xfrm>
            <a:off x="941278" y="2241762"/>
            <a:ext cx="3634005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(1)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∵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xy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–8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6805" name="文本框 3"/>
          <p:cNvSpPr txBox="1">
            <a:spLocks noChangeArrowheads="1"/>
          </p:cNvSpPr>
          <p:nvPr/>
        </p:nvSpPr>
        <p:spPr bwMode="auto">
          <a:xfrm>
            <a:off x="1472851" y="2656417"/>
            <a:ext cx="2614680" cy="415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–2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xy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6806" name="文本框 4"/>
          <p:cNvSpPr txBox="1">
            <a:spLocks noChangeArrowheads="1"/>
          </p:cNvSpPr>
          <p:nvPr/>
        </p:nvSpPr>
        <p:spPr bwMode="auto">
          <a:xfrm>
            <a:off x="1391559" y="3158702"/>
            <a:ext cx="2751225" cy="415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∴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xy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6807" name="文本框 5"/>
          <p:cNvSpPr txBox="1">
            <a:spLocks noChangeArrowheads="1"/>
          </p:cNvSpPr>
          <p:nvPr/>
        </p:nvSpPr>
        <p:spPr bwMode="auto">
          <a:xfrm>
            <a:off x="4758190" y="2296372"/>
            <a:ext cx="344677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(2)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∵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20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xy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–8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6808" name="文本框 6"/>
          <p:cNvSpPr txBox="1">
            <a:spLocks noChangeArrowheads="1"/>
          </p:cNvSpPr>
          <p:nvPr/>
        </p:nvSpPr>
        <p:spPr bwMode="auto">
          <a:xfrm>
            <a:off x="5065575" y="2864062"/>
            <a:ext cx="3738796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∴(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+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xy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6809" name="文本框 7"/>
          <p:cNvSpPr txBox="1">
            <a:spLocks noChangeArrowheads="1"/>
          </p:cNvSpPr>
          <p:nvPr/>
        </p:nvSpPr>
        <p:spPr bwMode="auto">
          <a:xfrm>
            <a:off x="5710830" y="3366982"/>
            <a:ext cx="2146616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20 –16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4.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76814" name="组合 6"/>
          <p:cNvGrpSpPr/>
          <p:nvPr/>
        </p:nvGrpSpPr>
        <p:grpSpPr bwMode="auto">
          <a:xfrm>
            <a:off x="701675" y="547688"/>
            <a:ext cx="1858963" cy="492125"/>
            <a:chOff x="427462" y="558483"/>
            <a:chExt cx="1858351" cy="491808"/>
          </a:xfrm>
        </p:grpSpPr>
        <p:grpSp>
          <p:nvGrpSpPr>
            <p:cNvPr id="76815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6821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3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76822" name="文本框 16"/>
          <p:cNvSpPr txBox="1">
            <a:spLocks noChangeArrowheads="1"/>
          </p:cNvSpPr>
          <p:nvPr/>
        </p:nvSpPr>
        <p:spPr bwMode="auto">
          <a:xfrm>
            <a:off x="2637638" y="547688"/>
            <a:ext cx="58436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利用完全平方公式的变形求整式的值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4" name="组合 2"/>
          <p:cNvGrpSpPr/>
          <p:nvPr/>
        </p:nvGrpSpPr>
        <p:grpSpPr bwMode="auto">
          <a:xfrm>
            <a:off x="-9525" y="-64170"/>
            <a:ext cx="2006600" cy="477837"/>
            <a:chOff x="123" y="40"/>
            <a:chExt cx="3160" cy="752"/>
          </a:xfrm>
        </p:grpSpPr>
        <p:cxnSp>
          <p:nvCxnSpPr>
            <p:cNvPr id="2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8" name="Text Box 64"/>
          <p:cNvSpPr txBox="1">
            <a:spLocks noChangeArrowheads="1"/>
          </p:cNvSpPr>
          <p:nvPr/>
        </p:nvSpPr>
        <p:spPr bwMode="auto">
          <a:xfrm>
            <a:off x="1169988" y="4049354"/>
            <a:ext cx="6744574" cy="9325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990000"/>
            </a:solidFill>
            <a:prstDash val="dash"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2100" b="1" dirty="0">
                <a:solidFill>
                  <a:srgbClr val="0000FF"/>
                </a:solidFill>
                <a:ea typeface="黑体" panose="02010609060101010101" pitchFamily="2" charset="-122"/>
              </a:rPr>
              <a:t>方法总结：</a:t>
            </a:r>
            <a:r>
              <a:rPr sz="21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本题要熟练掌握完全平方公式的变式：</a:t>
            </a:r>
            <a:endParaRPr lang="en-US" sz="21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</a:t>
            </a:r>
            <a:r>
              <a:rPr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2</a:t>
            </a:r>
            <a:r>
              <a:rPr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y</a:t>
            </a:r>
            <a:r>
              <a:rPr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2</a:t>
            </a:r>
            <a:r>
              <a:rPr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2</a:t>
            </a:r>
            <a:r>
              <a:rPr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＋2</a:t>
            </a:r>
            <a:r>
              <a:rPr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xy</a:t>
            </a:r>
            <a:r>
              <a:rPr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(</a:t>
            </a:r>
            <a:r>
              <a:rPr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</a:t>
            </a:r>
            <a:r>
              <a:rPr 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+</a:t>
            </a:r>
            <a:r>
              <a:rPr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)</a:t>
            </a:r>
            <a:r>
              <a:rPr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–</a:t>
            </a:r>
            <a:r>
              <a:rPr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2</a:t>
            </a:r>
            <a:r>
              <a:rPr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xy</a:t>
            </a:r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(</a:t>
            </a:r>
            <a:r>
              <a:rPr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–</a:t>
            </a:r>
            <a:r>
              <a:rPr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)</a:t>
            </a:r>
            <a:r>
              <a:rPr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2</a:t>
            </a:r>
            <a:r>
              <a:rPr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(</a:t>
            </a:r>
            <a:r>
              <a:rPr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</a:t>
            </a:r>
            <a:r>
              <a:rPr lang="en-US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+</a:t>
            </a:r>
            <a:r>
              <a:rPr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)</a:t>
            </a:r>
            <a:r>
              <a:rPr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–</a:t>
            </a:r>
            <a:r>
              <a:rPr 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4</a:t>
            </a:r>
            <a:r>
              <a:rPr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xy</a:t>
            </a:r>
            <a:r>
              <a:rPr lang="en-US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.</a:t>
            </a:r>
            <a:endParaRPr lang="en-US" sz="2100" b="1" i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  <p:bldP spid="76804" grpId="0"/>
      <p:bldP spid="76805" grpId="0"/>
      <p:bldP spid="76806" grpId="0"/>
      <p:bldP spid="76807" grpId="0"/>
      <p:bldP spid="76808" grpId="0"/>
      <p:bldP spid="76809" grpId="0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281696" y="1277603"/>
            <a:ext cx="6659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=10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=24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，则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=_____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u="sng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906082" y="1256272"/>
            <a:ext cx="685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52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78855" name="文本框 19"/>
          <p:cNvSpPr>
            <a:spLocks noChangeArrowheads="1"/>
          </p:cNvSpPr>
          <p:nvPr/>
        </p:nvSpPr>
        <p:spPr bwMode="auto">
          <a:xfrm>
            <a:off x="1219200" y="756480"/>
            <a:ext cx="2112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对应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训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练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1281696" y="1859764"/>
            <a:ext cx="69151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如果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kx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+81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是运用完全平方式得到的结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果，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则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k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=____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_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___ .  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2413833" y="2459928"/>
            <a:ext cx="1428622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18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或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–18   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1286516" y="3203492"/>
            <a:ext cx="7124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=9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，则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的值为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______.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3" name="TextBox 9"/>
          <p:cNvSpPr txBox="1">
            <a:spLocks noChangeArrowheads="1"/>
          </p:cNvSpPr>
          <p:nvPr/>
        </p:nvSpPr>
        <p:spPr bwMode="auto">
          <a:xfrm>
            <a:off x="6933072" y="3197836"/>
            <a:ext cx="5445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24" name="组合 3"/>
          <p:cNvGrpSpPr/>
          <p:nvPr/>
        </p:nvGrpSpPr>
        <p:grpSpPr bwMode="auto">
          <a:xfrm>
            <a:off x="0" y="-67112"/>
            <a:ext cx="2006600" cy="477838"/>
            <a:chOff x="248" y="40"/>
            <a:chExt cx="3160" cy="752"/>
          </a:xfrm>
        </p:grpSpPr>
        <p:cxnSp>
          <p:nvCxnSpPr>
            <p:cNvPr id="25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1013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378" y="196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38" y="736236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文本框 6151"/>
          <p:cNvSpPr txBox="1">
            <a:spLocks noChangeArrowheads="1"/>
          </p:cNvSpPr>
          <p:nvPr/>
        </p:nvSpPr>
        <p:spPr bwMode="auto">
          <a:xfrm>
            <a:off x="4339986" y="546196"/>
            <a:ext cx="1714500" cy="459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添括号法则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9876" name="Text Box 5"/>
          <p:cNvSpPr txBox="1">
            <a:spLocks noChangeArrowheads="1"/>
          </p:cNvSpPr>
          <p:nvPr/>
        </p:nvSpPr>
        <p:spPr bwMode="auto">
          <a:xfrm>
            <a:off x="2736651" y="1515595"/>
            <a:ext cx="5945187" cy="1133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c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 </a:t>
            </a:r>
            <a:r>
              <a:rPr lang="en-US" altLang="zh-CN" sz="2400" b="1" dirty="0">
                <a:latin typeface="Times New Roman" panose="02020603050405020304" pitchFamily="18" charset="0"/>
              </a:rPr>
              <a:t>= 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latin typeface="Times New Roman" panose="02020603050405020304" pitchFamily="18" charset="0"/>
              </a:rPr>
              <a:t>;    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 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c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 </a:t>
            </a:r>
            <a:r>
              <a:rPr lang="en-US" altLang="zh-CN" sz="2400" b="1" dirty="0">
                <a:latin typeface="Times New Roman" panose="02020603050405020304" pitchFamily="18" charset="0"/>
              </a:rPr>
              <a:t>= 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 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</a:rPr>
              <a:t> – 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2378630" y="3393898"/>
            <a:ext cx="34544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+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+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+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+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;              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–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–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=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–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+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9878" name="TextBox 10"/>
          <p:cNvSpPr txBox="1">
            <a:spLocks noChangeArrowheads="1"/>
          </p:cNvSpPr>
          <p:nvPr/>
        </p:nvSpPr>
        <p:spPr bwMode="auto">
          <a:xfrm>
            <a:off x="1157726" y="1160487"/>
            <a:ext cx="14323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去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括号：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184043" y="2688532"/>
            <a:ext cx="75824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把上面两个等式的左右两边反过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来，也就是添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括号：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79880" name="组合 4"/>
          <p:cNvGrpSpPr/>
          <p:nvPr/>
        </p:nvGrpSpPr>
        <p:grpSpPr bwMode="auto">
          <a:xfrm>
            <a:off x="2491532" y="570339"/>
            <a:ext cx="1614298" cy="411662"/>
            <a:chOff x="3485" y="1168"/>
            <a:chExt cx="2655" cy="625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5" cy="62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9882" name="矩形 1"/>
            <p:cNvSpPr>
              <a:spLocks noChangeArrowheads="1"/>
            </p:cNvSpPr>
            <p:nvPr/>
          </p:nvSpPr>
          <p:spPr bwMode="auto">
            <a:xfrm>
              <a:off x="3647" y="1203"/>
              <a:ext cx="2331" cy="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黑体" panose="02010609060101010101" pitchFamily="2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16" name="组合 2"/>
          <p:cNvGrpSpPr/>
          <p:nvPr/>
        </p:nvGrpSpPr>
        <p:grpSpPr bwMode="auto">
          <a:xfrm>
            <a:off x="-9525" y="-64170"/>
            <a:ext cx="2006600" cy="477837"/>
            <a:chOff x="123" y="40"/>
            <a:chExt cx="3160" cy="752"/>
          </a:xfrm>
        </p:grpSpPr>
        <p:cxnSp>
          <p:nvCxnSpPr>
            <p:cNvPr id="1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488245" y="2047875"/>
            <a:ext cx="6598741" cy="8043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800" b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2. </a:t>
            </a:r>
            <a:r>
              <a:rPr lang="zh-CN" altLang="en-US" sz="28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灵活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应用完全平方公式进行计算</a:t>
            </a:r>
            <a:r>
              <a:rPr lang="en-US" altLang="zh-CN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.</a:t>
            </a:r>
            <a:endParaRPr lang="en-US" altLang="zh-CN" sz="2800" b="1" noProof="1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2" charset="-122"/>
              <a:sym typeface="+mn-ea"/>
            </a:endParaRPr>
          </a:p>
        </p:txBody>
      </p:sp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782144" y="3028426"/>
            <a:ext cx="6848908" cy="12840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理解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并掌握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完全平方公式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的推导过程、结构特点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、几何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-73011"/>
            <a:ext cx="2006600" cy="477838"/>
            <a:chOff x="1588" y="-14288"/>
            <a:chExt cx="2006600" cy="477838"/>
          </a:xfrm>
        </p:grpSpPr>
        <p:cxnSp>
          <p:nvCxnSpPr>
            <p:cNvPr id="15" name="直线连接符 14"/>
            <p:cNvCxnSpPr/>
            <p:nvPr/>
          </p:nvCxnSpPr>
          <p:spPr>
            <a:xfrm>
              <a:off x="1588" y="46355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421" name="文本框 18"/>
            <p:cNvSpPr txBox="1">
              <a:spLocks noChangeArrowheads="1"/>
            </p:cNvSpPr>
            <p:nvPr/>
          </p:nvSpPr>
          <p:spPr bwMode="auto">
            <a:xfrm>
              <a:off x="440638" y="-14288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85725" y="84932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4" name="内容占位符 2"/>
          <p:cNvSpPr txBox="1"/>
          <p:nvPr/>
        </p:nvSpPr>
        <p:spPr bwMode="auto">
          <a:xfrm>
            <a:off x="1715270" y="1112453"/>
            <a:ext cx="6687499" cy="7153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800" b="1" noProof="1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3. </a:t>
            </a:r>
            <a:r>
              <a:rPr lang="zh-CN" altLang="en-US" sz="2800" b="1" noProof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  <a:sym typeface="+mn-ea"/>
              </a:rPr>
              <a:t>体验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  <a:sym typeface="+mn-ea"/>
              </a:rPr>
              <a:t>归纳</a:t>
            </a:r>
            <a:r>
              <a:rPr lang="zh-CN" altLang="en-US" sz="2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  <a:sym typeface="+mn-ea"/>
              </a:rPr>
              <a:t>添括号法则</a:t>
            </a:r>
            <a:r>
              <a:rPr lang="zh-CN" altLang="en-US" sz="2800" b="1" noProof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  <a:sym typeface="+mn-ea"/>
              </a:rPr>
              <a:t>.</a:t>
            </a:r>
            <a:endParaRPr lang="en-US" altLang="zh-CN" sz="2800" b="1" noProof="1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2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90899" y="804069"/>
            <a:ext cx="8085326" cy="3588255"/>
            <a:chOff x="-38068" y="594519"/>
            <a:chExt cx="8085326" cy="3588255"/>
          </a:xfrm>
        </p:grpSpPr>
        <p:grpSp>
          <p:nvGrpSpPr>
            <p:cNvPr id="14" name="组合 14"/>
            <p:cNvGrpSpPr/>
            <p:nvPr/>
          </p:nvGrpSpPr>
          <p:grpSpPr>
            <a:xfrm>
              <a:off x="-38068" y="780380"/>
              <a:ext cx="8084938" cy="3391760"/>
              <a:chOff x="224" y="419"/>
              <a:chExt cx="14365" cy="7028"/>
            </a:xfrm>
          </p:grpSpPr>
          <p:sp>
            <p:nvSpPr>
              <p:cNvPr id="20" name="直接箭头连接符 19"/>
              <p:cNvSpPr/>
              <p:nvPr/>
            </p:nvSpPr>
            <p:spPr>
              <a:xfrm flipV="1">
                <a:off x="224" y="744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1" name="肘形连接符 20"/>
              <p:cNvSpPr/>
              <p:nvPr/>
            </p:nvSpPr>
            <p:spPr>
              <a:xfrm rot="5400000" flipH="1" flipV="1">
                <a:off x="12136" y="2258"/>
                <a:ext cx="4291" cy="614"/>
              </a:xfrm>
              <a:prstGeom prst="bentConnector3">
                <a:avLst>
                  <a:gd name="adj1" fmla="val 55428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6" name="直接连接符 15"/>
            <p:cNvCxnSpPr/>
            <p:nvPr/>
          </p:nvCxnSpPr>
          <p:spPr bwMode="auto">
            <a:xfrm flipV="1">
              <a:off x="7301728" y="2802098"/>
              <a:ext cx="0" cy="1380676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 bwMode="auto">
            <a:xfrm>
              <a:off x="7276395" y="2818876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 flipV="1">
              <a:off x="8047258" y="594519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668029" y="1509785"/>
            <a:ext cx="7044817" cy="26776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添</a:t>
            </a:r>
            <a:r>
              <a:rPr lang="zh-CN" altLang="en-US" sz="2800" b="1" dirty="0">
                <a:latin typeface="宋体" panose="02010600030101010101" pitchFamily="2" charset="-122"/>
              </a:rPr>
              <a:t>括号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时，如</a:t>
            </a:r>
            <a:r>
              <a:rPr lang="zh-CN" altLang="en-US" sz="2800" b="1" dirty="0">
                <a:latin typeface="宋体" panose="02010600030101010101" pitchFamily="2" charset="-122"/>
              </a:rPr>
              <a:t>果括号前面是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正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号，括</a:t>
            </a:r>
            <a:r>
              <a:rPr lang="zh-CN" altLang="en-US" sz="2800" b="1" dirty="0">
                <a:latin typeface="宋体" panose="02010600030101010101" pitchFamily="2" charset="-122"/>
              </a:rPr>
              <a:t>到括号里的各项都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不变</a:t>
            </a:r>
            <a:r>
              <a:rPr lang="zh-CN" altLang="en-US" sz="2800" b="1" dirty="0">
                <a:latin typeface="宋体" panose="02010600030101010101" pitchFamily="2" charset="-122"/>
              </a:rPr>
              <a:t>号</a:t>
            </a:r>
            <a:r>
              <a:rPr lang="en-US" altLang="zh-CN" sz="2800" b="1" dirty="0">
                <a:latin typeface="宋体" panose="02010600030101010101" pitchFamily="2" charset="-122"/>
              </a:rPr>
              <a:t>;</a:t>
            </a:r>
            <a:r>
              <a:rPr lang="zh-CN" altLang="en-US" sz="2800" b="1" dirty="0">
                <a:latin typeface="宋体" panose="02010600030101010101" pitchFamily="2" charset="-122"/>
              </a:rPr>
              <a:t>如果括号前面是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负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号，括</a:t>
            </a:r>
            <a:r>
              <a:rPr lang="zh-CN" altLang="en-US" sz="2800" b="1" dirty="0">
                <a:latin typeface="宋体" panose="02010600030101010101" pitchFamily="2" charset="-122"/>
              </a:rPr>
              <a:t>到括号里的各项都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改变</a:t>
            </a:r>
            <a:r>
              <a:rPr lang="zh-CN" altLang="en-US" sz="2800" b="1" dirty="0">
                <a:latin typeface="宋体" panose="02010600030101010101" pitchFamily="2" charset="-122"/>
              </a:rPr>
              <a:t>符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号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简</a:t>
            </a:r>
            <a:r>
              <a:rPr lang="zh-CN" altLang="en-US" sz="2800" b="1" dirty="0">
                <a:latin typeface="宋体" panose="02010600030101010101" pitchFamily="2" charset="-122"/>
              </a:rPr>
              <a:t>记为“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负变正不变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”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)</a:t>
            </a:r>
            <a:r>
              <a:rPr lang="en-US" altLang="en-US" sz="2800" b="1" dirty="0" smtClean="0">
                <a:latin typeface="宋体" panose="02010600030101010101" pitchFamily="2" charset="-122"/>
              </a:rPr>
              <a:t>.</a:t>
            </a:r>
            <a:endParaRPr lang="en-US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9" name="组合 2"/>
          <p:cNvGrpSpPr/>
          <p:nvPr/>
        </p:nvGrpSpPr>
        <p:grpSpPr bwMode="auto">
          <a:xfrm>
            <a:off x="-9525" y="-55781"/>
            <a:ext cx="2006600" cy="477837"/>
            <a:chOff x="123" y="40"/>
            <a:chExt cx="3160" cy="752"/>
          </a:xfrm>
        </p:grpSpPr>
        <p:cxnSp>
          <p:nvCxnSpPr>
            <p:cNvPr id="1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6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添括号法则</a:t>
            </a:r>
            <a:endParaRPr lang="zh-CN" altLang="en-US" sz="2800" b="1" spc="100" noProof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17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901" y="1755439"/>
            <a:ext cx="1182688" cy="1693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ext Box 3"/>
          <p:cNvSpPr txBox="1">
            <a:spLocks noChangeArrowheads="1"/>
          </p:cNvSpPr>
          <p:nvPr/>
        </p:nvSpPr>
        <p:spPr bwMode="auto">
          <a:xfrm>
            <a:off x="863054" y="1074476"/>
            <a:ext cx="740520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  </a:t>
            </a:r>
            <a:r>
              <a:rPr lang="zh-CN" altLang="en-US" sz="2400" b="1" dirty="0" smtClean="0">
                <a:solidFill>
                  <a:srgbClr val="0D0D0D"/>
                </a:solidFill>
                <a:latin typeface="+mn-lt"/>
                <a:ea typeface="楷体" panose="02010609060101010101" pitchFamily="49" charset="-122"/>
              </a:rPr>
              <a:t>运用</a:t>
            </a:r>
            <a:r>
              <a:rPr lang="zh-CN" altLang="en-US" sz="2400" b="1" dirty="0">
                <a:solidFill>
                  <a:srgbClr val="0D0D0D"/>
                </a:solidFill>
                <a:latin typeface="+mn-lt"/>
                <a:ea typeface="楷体" panose="02010609060101010101" pitchFamily="49" charset="-122"/>
              </a:rPr>
              <a:t>乘法公式计算</a:t>
            </a:r>
            <a:r>
              <a:rPr lang="en-US" altLang="zh-CN" sz="2400" b="1" dirty="0">
                <a:solidFill>
                  <a:srgbClr val="0D0D0D"/>
                </a:solidFill>
                <a:latin typeface="+mn-lt"/>
                <a:ea typeface="楷体" panose="02010609060101010101" pitchFamily="49" charset="-122"/>
              </a:rPr>
              <a:t>:</a:t>
            </a:r>
            <a:endParaRPr lang="en-US" altLang="zh-CN" sz="2400" b="1" dirty="0">
              <a:solidFill>
                <a:srgbClr val="0D0D0D"/>
              </a:solidFill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0D0D0D"/>
                </a:solidFill>
                <a:latin typeface="+mn-lt"/>
                <a:ea typeface="黑体" panose="02010609060101010101" pitchFamily="2" charset="-122"/>
              </a:rPr>
              <a:t>1</a:t>
            </a:r>
            <a:r>
              <a:rPr lang="en-US" altLang="zh-CN" sz="2400" b="1" dirty="0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srgbClr val="0D0D0D"/>
                </a:solidFill>
                <a:latin typeface="+mn-lt"/>
                <a:ea typeface="黑体" panose="02010609060101010101" pitchFamily="2" charset="-122"/>
              </a:rPr>
              <a:t>   (</a:t>
            </a:r>
            <a:r>
              <a:rPr lang="en-US" altLang="zh-CN" sz="2400" b="1" i="1" dirty="0" smtClean="0">
                <a:solidFill>
                  <a:srgbClr val="0D0D0D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0D0D0D"/>
                </a:solidFill>
                <a:latin typeface="+mn-lt"/>
                <a:ea typeface="黑体" panose="02010609060101010101" pitchFamily="2" charset="-122"/>
              </a:rPr>
              <a:t>+2</a:t>
            </a:r>
            <a:r>
              <a:rPr lang="en-US" altLang="zh-CN" sz="2400" b="1" i="1" dirty="0" smtClean="0">
                <a:solidFill>
                  <a:srgbClr val="0D0D0D"/>
                </a:solidFill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0D0D0D"/>
                </a:solidFill>
                <a:latin typeface="+mn-lt"/>
                <a:ea typeface="黑体" panose="02010609060101010101" pitchFamily="2" charset="-122"/>
              </a:rPr>
              <a:t>–3)(</a:t>
            </a:r>
            <a:r>
              <a:rPr lang="en-US" altLang="zh-CN" sz="2400" b="1" i="1" dirty="0" smtClean="0">
                <a:solidFill>
                  <a:srgbClr val="0D0D0D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0D0D0D"/>
                </a:solidFill>
                <a:latin typeface="+mn-lt"/>
                <a:ea typeface="黑体" panose="02010609060101010101" pitchFamily="2" charset="-122"/>
              </a:rPr>
              <a:t>–2</a:t>
            </a:r>
            <a:r>
              <a:rPr lang="en-US" altLang="zh-CN" sz="2400" b="1" i="1" dirty="0" smtClean="0">
                <a:solidFill>
                  <a:srgbClr val="0D0D0D"/>
                </a:solidFill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0D0D0D"/>
                </a:solidFill>
                <a:latin typeface="+mn-lt"/>
                <a:ea typeface="黑体" panose="02010609060101010101" pitchFamily="2" charset="-122"/>
              </a:rPr>
              <a:t>+3) </a:t>
            </a:r>
            <a:r>
              <a:rPr lang="en-US" altLang="zh-CN" sz="2400" b="1" dirty="0">
                <a:solidFill>
                  <a:srgbClr val="0D0D0D"/>
                </a:solidFill>
                <a:latin typeface="+mn-lt"/>
                <a:ea typeface="黑体" panose="02010609060101010101" pitchFamily="2" charset="-122"/>
              </a:rPr>
              <a:t>;                    </a:t>
            </a:r>
            <a:r>
              <a:rPr lang="en-US" altLang="zh-CN" sz="2400" b="1" dirty="0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0D0D0D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srgbClr val="0D0D0D"/>
                </a:solidFill>
                <a:latin typeface="+mn-lt"/>
              </a:rPr>
              <a:t> (</a:t>
            </a:r>
            <a:r>
              <a:rPr lang="en-US" altLang="zh-CN" sz="2400" b="1" i="1" dirty="0" smtClean="0">
                <a:solidFill>
                  <a:srgbClr val="0D0D0D"/>
                </a:solidFill>
                <a:latin typeface="+mn-lt"/>
              </a:rPr>
              <a:t>a+b+c</a:t>
            </a:r>
            <a:r>
              <a:rPr lang="en-US" altLang="zh-CN" sz="2400" b="1" dirty="0" smtClean="0">
                <a:solidFill>
                  <a:srgbClr val="0D0D0D"/>
                </a:solidFill>
                <a:latin typeface="+mn-lt"/>
              </a:rPr>
              <a:t>)</a:t>
            </a:r>
            <a:r>
              <a:rPr lang="en-US" altLang="zh-CN" sz="2400" b="1" baseline="30000" dirty="0" smtClean="0">
                <a:solidFill>
                  <a:srgbClr val="0D0D0D"/>
                </a:solidFill>
                <a:latin typeface="+mn-lt"/>
              </a:rPr>
              <a:t>2</a:t>
            </a:r>
            <a:r>
              <a:rPr lang="en-US" altLang="zh-CN" sz="2400" b="1" dirty="0">
                <a:solidFill>
                  <a:srgbClr val="0D0D0D"/>
                </a:solidFill>
                <a:latin typeface="+mn-lt"/>
                <a:ea typeface="楷体_GB2312" panose="02010609030101010101" pitchFamily="49" charset="-122"/>
                <a:sym typeface="宋体" panose="02010600030101010101" pitchFamily="2" charset="-122"/>
              </a:rPr>
              <a:t>.</a:t>
            </a:r>
            <a:endParaRPr lang="en-US" altLang="zh-CN" sz="2400" b="1" baseline="30000" dirty="0">
              <a:solidFill>
                <a:srgbClr val="0D0D0D"/>
              </a:solidFill>
              <a:latin typeface="+mn-lt"/>
              <a:ea typeface="楷体_GB2312" panose="02010609030101010101" pitchFamily="49" charset="-122"/>
              <a:sym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400" b="1" dirty="0"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2" name="组合 11"/>
          <p:cNvGrpSpPr/>
          <p:nvPr/>
        </p:nvGrpSpPr>
        <p:grpSpPr bwMode="auto">
          <a:xfrm>
            <a:off x="292254" y="2106884"/>
            <a:ext cx="6038122" cy="576262"/>
            <a:chOff x="510" y="3628"/>
            <a:chExt cx="12682" cy="1209"/>
          </a:xfrm>
        </p:grpSpPr>
        <p:sp>
          <p:nvSpPr>
            <p:cNvPr id="81923" name="Rectangle 4"/>
            <p:cNvSpPr>
              <a:spLocks noChangeArrowheads="1"/>
            </p:cNvSpPr>
            <p:nvPr/>
          </p:nvSpPr>
          <p:spPr bwMode="auto">
            <a:xfrm>
              <a:off x="1627" y="3628"/>
              <a:ext cx="11565" cy="1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100" b="1" dirty="0">
                  <a:solidFill>
                    <a:srgbClr val="0000FF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</a:t>
              </a:r>
              <a:r>
                <a:rPr lang="zh-CN" altLang="en-US" sz="21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原式</a:t>
              </a:r>
              <a:r>
                <a:rPr lang="en-US" altLang="zh-CN" sz="2100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=</a:t>
              </a:r>
              <a:r>
                <a:rPr lang="en-US" altLang="zh-CN" sz="21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[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x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+(2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y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–3)][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x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–(2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y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</a:rPr>
                <a:t>–3)]</a:t>
              </a:r>
              <a:endPara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81924" name="Text Box 18"/>
            <p:cNvSpPr txBox="1">
              <a:spLocks noChangeArrowheads="1"/>
            </p:cNvSpPr>
            <p:nvPr/>
          </p:nvSpPr>
          <p:spPr bwMode="auto">
            <a:xfrm>
              <a:off x="510" y="3798"/>
              <a:ext cx="2568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</a:t>
              </a:r>
              <a:r>
                <a:rPr lang="en-US" altLang="zh-CN" sz="21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Wingdings" panose="05000000000000000000" pitchFamily="2" charset="2"/>
                </a:rPr>
                <a:t>:</a:t>
              </a:r>
              <a:r>
                <a:rPr lang="en-US" altLang="zh-CN" sz="2100" b="1" dirty="0">
                  <a:latin typeface="黑体" panose="02010609060101010101" pitchFamily="2" charset="-122"/>
                  <a:ea typeface="黑体" panose="02010609060101010101" pitchFamily="2" charset="-122"/>
                  <a:sym typeface="Wingdings" panose="05000000000000000000" pitchFamily="2" charset="2"/>
                </a:rPr>
                <a:t> </a:t>
              </a:r>
              <a:r>
                <a:rPr lang="en-US" altLang="zh-CN" sz="2100" b="1" dirty="0" smtClean="0">
                  <a:latin typeface="仿宋" panose="02010609060101010101" pitchFamily="49" charset="-122"/>
                  <a:ea typeface="仿宋" panose="02010609060101010101" pitchFamily="49" charset="-122"/>
                  <a:sym typeface="Wingdings" panose="05000000000000000000" pitchFamily="2" charset="2"/>
                </a:rPr>
                <a:t>(1)</a:t>
              </a:r>
              <a:endPara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endParaRPr>
            </a:p>
          </p:txBody>
        </p:sp>
      </p:grp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5123030" y="2106065"/>
            <a:ext cx="288925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(2)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[(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a+b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)+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c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]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632370" y="2561235"/>
            <a:ext cx="1693092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100" b="1" dirty="0"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–(2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–3)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692155" y="3095336"/>
            <a:ext cx="2169184" cy="51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100" b="1" dirty="0"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–(4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–12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dirty="0" smtClean="0"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+9)</a:t>
            </a:r>
            <a:endParaRPr lang="en-US" altLang="zh-CN" sz="2100" b="1" dirty="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755547" y="3610050"/>
            <a:ext cx="198964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–4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+12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–9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015905" y="2608252"/>
            <a:ext cx="2473754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a+b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+2(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a+b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c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c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015905" y="3098644"/>
            <a:ext cx="301717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+2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ab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+2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ac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+2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bc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c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宋体" panose="02010600030101010101" pitchFamily="2" charset="-122"/>
              </a:rPr>
              <a:t>.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93072" y="489744"/>
            <a:ext cx="6930088" cy="492125"/>
            <a:chOff x="793072" y="489744"/>
            <a:chExt cx="6930088" cy="492125"/>
          </a:xfrm>
        </p:grpSpPr>
        <p:grpSp>
          <p:nvGrpSpPr>
            <p:cNvPr id="81935" name="组合 6"/>
            <p:cNvGrpSpPr/>
            <p:nvPr/>
          </p:nvGrpSpPr>
          <p:grpSpPr bwMode="auto">
            <a:xfrm>
              <a:off x="793072" y="489744"/>
              <a:ext cx="1830556" cy="492125"/>
              <a:chOff x="427462" y="558483"/>
              <a:chExt cx="1829953" cy="491808"/>
            </a:xfrm>
          </p:grpSpPr>
          <p:grpSp>
            <p:nvGrpSpPr>
              <p:cNvPr id="81936" name="组合 5"/>
              <p:cNvGrpSpPr/>
              <p:nvPr/>
            </p:nvGrpSpPr>
            <p:grpSpPr bwMode="auto">
              <a:xfrm>
                <a:off x="468723" y="591799"/>
                <a:ext cx="1417171" cy="426763"/>
                <a:chOff x="2177459" y="-557396"/>
                <a:chExt cx="1417171" cy="426763"/>
              </a:xfrm>
            </p:grpSpPr>
            <p:sp>
              <p:nvSpPr>
                <p:cNvPr id="12" name="椭圆 11"/>
                <p:cNvSpPr/>
                <p:nvPr/>
              </p:nvSpPr>
              <p:spPr>
                <a:xfrm>
                  <a:off x="2177459" y="-557396"/>
                  <a:ext cx="426897" cy="426763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13" name="椭圆 12"/>
                <p:cNvSpPr/>
                <p:nvPr/>
              </p:nvSpPr>
              <p:spPr>
                <a:xfrm>
                  <a:off x="2507550" y="-557396"/>
                  <a:ext cx="426897" cy="426763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2837642" y="-557396"/>
                  <a:ext cx="426897" cy="426763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3167733" y="-557396"/>
                  <a:ext cx="426897" cy="426763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</p:grpSp>
          <p:sp>
            <p:nvSpPr>
              <p:cNvPr id="81942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1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600" b="1" dirty="0">
                    <a:solidFill>
                      <a:schemeClr val="bg1"/>
                    </a:solidFill>
                  </a:rPr>
                  <a:t>素养考点 </a:t>
                </a:r>
                <a:r>
                  <a:rPr lang="en-US" altLang="zh-CN" sz="2600" b="1" dirty="0" smtClean="0">
                    <a:solidFill>
                      <a:schemeClr val="bg1"/>
                    </a:solidFill>
                    <a:latin typeface="+mn-lt"/>
                  </a:rPr>
                  <a:t>4</a:t>
                </a:r>
                <a:endParaRPr lang="zh-CN" altLang="en-US" sz="2600" b="1" dirty="0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  <p:sp>
          <p:nvSpPr>
            <p:cNvPr id="81943" name="文本框 16"/>
            <p:cNvSpPr txBox="1">
              <a:spLocks noChangeArrowheads="1"/>
            </p:cNvSpPr>
            <p:nvPr/>
          </p:nvSpPr>
          <p:spPr bwMode="auto">
            <a:xfrm>
              <a:off x="2649510" y="489744"/>
              <a:ext cx="507365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添括号法则的应</a:t>
              </a:r>
              <a:r>
                <a:rPr lang="zh-CN" altLang="en-US" sz="2400" b="1" dirty="0" smtClean="0">
                  <a:latin typeface="黑体" panose="02010609060101010101" pitchFamily="2" charset="-122"/>
                  <a:ea typeface="黑体" panose="02010609060101010101" pitchFamily="2" charset="-122"/>
                </a:rPr>
                <a:t>用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5" name="组合 2"/>
          <p:cNvGrpSpPr/>
          <p:nvPr/>
        </p:nvGrpSpPr>
        <p:grpSpPr bwMode="auto">
          <a:xfrm>
            <a:off x="-9525" y="-55781"/>
            <a:ext cx="2006600" cy="477837"/>
            <a:chOff x="123" y="40"/>
            <a:chExt cx="3160" cy="752"/>
          </a:xfrm>
        </p:grpSpPr>
        <p:cxnSp>
          <p:nvCxnSpPr>
            <p:cNvPr id="2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6" grpId="0"/>
      <p:bldP spid="8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文本框 99"/>
          <p:cNvSpPr txBox="1">
            <a:spLocks noChangeArrowheads="1"/>
          </p:cNvSpPr>
          <p:nvPr/>
        </p:nvSpPr>
        <p:spPr bwMode="auto">
          <a:xfrm>
            <a:off x="1030171" y="886139"/>
            <a:ext cx="7439534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计算：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b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c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；   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(1–2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)(1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．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838092" y="4093114"/>
            <a:ext cx="2835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1–4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29089" y="1609361"/>
            <a:ext cx="36182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：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(1)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[(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]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100219" y="2125298"/>
            <a:ext cx="3078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i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c</a:t>
            </a:r>
            <a:r>
              <a:rPr lang="en-US" altLang="zh-CN" sz="2400" b="1" baseline="30000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2(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c</a:t>
            </a:r>
            <a:endParaRPr lang="en-US" altLang="zh-CN" sz="24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101588" y="2622186"/>
            <a:ext cx="41408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c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ac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bc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116464" y="3107961"/>
            <a:ext cx="46057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(2)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原式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[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400" b="1" dirty="0">
                <a:solidFill>
                  <a:srgbClr val="FF0000"/>
                </a:solidFill>
                <a:ea typeface="黑体" panose="0201060906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)][1</a:t>
            </a:r>
            <a:r>
              <a:rPr lang="zh-CN" altLang="en-US" sz="2400" b="1" dirty="0" smtClean="0">
                <a:solidFill>
                  <a:srgbClr val="FF0000"/>
                </a:solidFill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)]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094568" y="3612786"/>
            <a:ext cx="18277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–(2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endParaRPr lang="en-US" altLang="zh-CN" sz="2400" b="1" dirty="0"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13" name="组合 3"/>
          <p:cNvGrpSpPr/>
          <p:nvPr/>
        </p:nvGrpSpPr>
        <p:grpSpPr bwMode="auto">
          <a:xfrm>
            <a:off x="0" y="-58723"/>
            <a:ext cx="2006600" cy="477838"/>
            <a:chOff x="248" y="40"/>
            <a:chExt cx="3160" cy="752"/>
          </a:xfrm>
        </p:grpSpPr>
        <p:cxnSp>
          <p:nvCxnSpPr>
            <p:cNvPr id="14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1026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365" y="183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</a:endParaRPr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15" y="886139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extBox 2"/>
          <p:cNvSpPr txBox="1">
            <a:spLocks noChangeArrowheads="1"/>
          </p:cNvSpPr>
          <p:nvPr/>
        </p:nvSpPr>
        <p:spPr bwMode="auto">
          <a:xfrm>
            <a:off x="519477" y="1106488"/>
            <a:ext cx="84518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.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将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9.5</a:t>
            </a:r>
            <a:r>
              <a:rPr lang="zh-CN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变形正确的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</a:rPr>
              <a:t>     </a:t>
            </a:r>
            <a:r>
              <a:rPr lang="zh-CN" altLang="zh-CN" sz="2400" b="1" dirty="0" smtClean="0">
                <a:latin typeface="+mn-lt"/>
              </a:rPr>
              <a:t>A．9.5</a:t>
            </a:r>
            <a:r>
              <a:rPr lang="zh-CN" altLang="zh-CN" sz="2400" b="1" baseline="30000" dirty="0" smtClean="0">
                <a:latin typeface="+mn-lt"/>
              </a:rPr>
              <a:t>2</a:t>
            </a:r>
            <a:r>
              <a:rPr lang="zh-CN" altLang="zh-CN" sz="2400" b="1" dirty="0" smtClean="0">
                <a:latin typeface="+mn-lt"/>
              </a:rPr>
              <a:t>=9</a:t>
            </a:r>
            <a:r>
              <a:rPr lang="zh-CN" altLang="zh-CN" sz="2400" b="1" baseline="30000" dirty="0" smtClean="0">
                <a:latin typeface="+mn-lt"/>
              </a:rPr>
              <a:t>2</a:t>
            </a:r>
            <a:r>
              <a:rPr lang="zh-CN" altLang="zh-CN" sz="2400" b="1" dirty="0" smtClean="0">
                <a:latin typeface="+mn-lt"/>
              </a:rPr>
              <a:t>+0.5</a:t>
            </a:r>
            <a:r>
              <a:rPr lang="zh-CN" altLang="zh-CN" sz="2400" b="1" baseline="30000" dirty="0" smtClean="0">
                <a:latin typeface="+mn-lt"/>
              </a:rPr>
              <a:t>2</a:t>
            </a:r>
            <a:r>
              <a:rPr lang="zh-CN" altLang="zh-CN" sz="2400" b="1" dirty="0">
                <a:latin typeface="+mn-lt"/>
              </a:rPr>
              <a:t>	</a:t>
            </a:r>
            <a:r>
              <a:rPr lang="en-US" altLang="zh-CN" sz="2400" b="1" dirty="0" smtClean="0">
                <a:latin typeface="+mn-lt"/>
              </a:rPr>
              <a:t>                       </a:t>
            </a:r>
            <a:r>
              <a:rPr lang="zh-CN" altLang="zh-CN" sz="2400" b="1" dirty="0" smtClean="0">
                <a:latin typeface="+mn-lt"/>
              </a:rPr>
              <a:t>B．9.5</a:t>
            </a:r>
            <a:r>
              <a:rPr lang="zh-CN" altLang="zh-CN" sz="2400" b="1" baseline="30000" dirty="0" smtClean="0">
                <a:latin typeface="+mn-lt"/>
              </a:rPr>
              <a:t>2</a:t>
            </a:r>
            <a:r>
              <a:rPr lang="zh-CN" altLang="zh-CN" sz="2400" b="1" dirty="0" smtClean="0">
                <a:latin typeface="+mn-lt"/>
              </a:rPr>
              <a:t>=</a:t>
            </a:r>
            <a:r>
              <a:rPr lang="en-US" altLang="zh-CN" sz="2400" b="1" dirty="0" smtClean="0">
                <a:latin typeface="+mn-lt"/>
              </a:rPr>
              <a:t>(</a:t>
            </a:r>
            <a:r>
              <a:rPr lang="zh-CN" altLang="zh-CN" sz="2400" b="1" dirty="0" smtClean="0">
                <a:latin typeface="+mn-lt"/>
              </a:rPr>
              <a:t>10+0.5</a:t>
            </a:r>
            <a:r>
              <a:rPr lang="en-US" altLang="zh-CN" sz="2400" b="1" dirty="0" smtClean="0">
                <a:latin typeface="+mn-lt"/>
              </a:rPr>
              <a:t>)(</a:t>
            </a:r>
            <a:r>
              <a:rPr lang="zh-CN" altLang="zh-CN" sz="2400" b="1" dirty="0" smtClean="0">
                <a:latin typeface="+mn-lt"/>
              </a:rPr>
              <a:t>10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zh-CN" altLang="zh-CN" sz="2400" b="1" dirty="0" smtClean="0">
                <a:latin typeface="+mn-lt"/>
              </a:rPr>
              <a:t>0.5</a:t>
            </a:r>
            <a:r>
              <a:rPr lang="en-US" altLang="zh-CN" sz="2400" b="1" dirty="0" smtClean="0">
                <a:latin typeface="+mn-lt"/>
              </a:rPr>
              <a:t>)</a:t>
            </a:r>
            <a:endParaRPr lang="zh-CN" altLang="zh-CN" sz="2400" b="1" dirty="0">
              <a:latin typeface="+mn-lt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</a:rPr>
              <a:t>    </a:t>
            </a:r>
            <a:r>
              <a:rPr lang="zh-CN" altLang="zh-CN" sz="2400" b="1" dirty="0" smtClean="0">
                <a:latin typeface="+mn-lt"/>
              </a:rPr>
              <a:t>C．9.5</a:t>
            </a:r>
            <a:r>
              <a:rPr lang="zh-CN" altLang="zh-CN" sz="2400" b="1" baseline="30000" dirty="0" smtClean="0">
                <a:latin typeface="+mn-lt"/>
              </a:rPr>
              <a:t>2</a:t>
            </a:r>
            <a:r>
              <a:rPr lang="zh-CN" altLang="zh-CN" sz="2400" b="1" dirty="0" smtClean="0">
                <a:latin typeface="+mn-lt"/>
              </a:rPr>
              <a:t>=10</a:t>
            </a:r>
            <a:r>
              <a:rPr lang="zh-CN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zh-CN" altLang="zh-CN" sz="2400" b="1" dirty="0" smtClean="0">
                <a:latin typeface="+mn-lt"/>
              </a:rPr>
              <a:t>2×10×0.5+0.5</a:t>
            </a:r>
            <a:r>
              <a:rPr lang="zh-CN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    </a:t>
            </a:r>
            <a:r>
              <a:rPr lang="zh-CN" altLang="zh-CN" sz="2400" b="1" dirty="0" smtClean="0">
                <a:latin typeface="+mn-lt"/>
              </a:rPr>
              <a:t>D．9.5</a:t>
            </a:r>
            <a:r>
              <a:rPr lang="zh-CN" altLang="zh-CN" sz="2400" b="1" baseline="30000" dirty="0" smtClean="0">
                <a:latin typeface="+mn-lt"/>
              </a:rPr>
              <a:t>2</a:t>
            </a:r>
            <a:r>
              <a:rPr lang="zh-CN" altLang="zh-CN" sz="2400" b="1" dirty="0" smtClean="0">
                <a:latin typeface="+mn-lt"/>
              </a:rPr>
              <a:t>=9</a:t>
            </a:r>
            <a:r>
              <a:rPr lang="zh-CN" altLang="zh-CN" sz="2400" b="1" baseline="30000" dirty="0" smtClean="0">
                <a:latin typeface="+mn-lt"/>
              </a:rPr>
              <a:t>2</a:t>
            </a:r>
            <a:r>
              <a:rPr lang="zh-CN" altLang="zh-CN" sz="2400" b="1" dirty="0" smtClean="0">
                <a:latin typeface="+mn-lt"/>
              </a:rPr>
              <a:t>+9×0.5+0.5</a:t>
            </a:r>
            <a:r>
              <a:rPr lang="zh-CN" altLang="zh-CN" sz="2400" b="1" baseline="30000" dirty="0" smtClean="0">
                <a:latin typeface="+mn-lt"/>
              </a:rPr>
              <a:t>2</a:t>
            </a:r>
            <a:endParaRPr lang="zh-CN" altLang="zh-CN" sz="2400" b="1" baseline="30000" dirty="0">
              <a:latin typeface="+mn-lt"/>
            </a:endParaRPr>
          </a:p>
        </p:txBody>
      </p:sp>
      <p:sp>
        <p:nvSpPr>
          <p:cNvPr id="84994" name="Rectangle 19"/>
          <p:cNvSpPr>
            <a:spLocks noChangeArrowheads="1"/>
          </p:cNvSpPr>
          <p:nvPr/>
        </p:nvSpPr>
        <p:spPr bwMode="auto">
          <a:xfrm>
            <a:off x="502771" y="2860814"/>
            <a:ext cx="810353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+2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+16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是关于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的完全平方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式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则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400" b="1" u="sng" dirty="0">
                <a:latin typeface="+mn-lt"/>
                <a:ea typeface="楷体" panose="02010609060101010101" pitchFamily="49" charset="-122"/>
              </a:rPr>
              <a:t>　   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817144" y="1291154"/>
            <a:ext cx="4905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C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095563" y="2967280"/>
            <a:ext cx="10525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1</a:t>
            </a:r>
            <a:r>
              <a:rPr lang="zh-CN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或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</a:rPr>
              <a:t>7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18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文本框 99"/>
          <p:cNvSpPr txBox="1">
            <a:spLocks noChangeArrowheads="1"/>
          </p:cNvSpPr>
          <p:nvPr/>
        </p:nvSpPr>
        <p:spPr bwMode="auto">
          <a:xfrm>
            <a:off x="1260237" y="2812613"/>
            <a:ext cx="6276975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下列计算结果为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      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  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6018" name="文本框 2"/>
          <p:cNvSpPr txBox="1">
            <a:spLocks noChangeArrowheads="1"/>
          </p:cNvSpPr>
          <p:nvPr/>
        </p:nvSpPr>
        <p:spPr bwMode="auto">
          <a:xfrm>
            <a:off x="1238885" y="1218676"/>
            <a:ext cx="582295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运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用乘法公式计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算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的结果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A．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+4                             B．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+4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C．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4                                   D．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4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267086" y="1251688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839924" y="2686390"/>
            <a:ext cx="407484" cy="635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6026" name="组合 7"/>
          <p:cNvGrpSpPr/>
          <p:nvPr/>
        </p:nvGrpSpPr>
        <p:grpSpPr bwMode="auto">
          <a:xfrm>
            <a:off x="3332163" y="528340"/>
            <a:ext cx="2480310" cy="523234"/>
            <a:chOff x="5083" y="1087"/>
            <a:chExt cx="3905" cy="826"/>
          </a:xfrm>
        </p:grpSpPr>
        <p:grpSp>
          <p:nvGrpSpPr>
            <p:cNvPr id="86027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86033" name="TextBox 15"/>
            <p:cNvSpPr txBox="1">
              <a:spLocks noChangeArrowheads="1"/>
            </p:cNvSpPr>
            <p:nvPr/>
          </p:nvSpPr>
          <p:spPr bwMode="auto">
            <a:xfrm>
              <a:off x="5083" y="1087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3"/>
          <p:cNvGrpSpPr/>
          <p:nvPr/>
        </p:nvGrpSpPr>
        <p:grpSpPr bwMode="auto">
          <a:xfrm>
            <a:off x="0" y="-33940"/>
            <a:ext cx="2006600" cy="477203"/>
            <a:chOff x="248" y="79"/>
            <a:chExt cx="3160" cy="751"/>
          </a:xfrm>
        </p:grpSpPr>
        <p:cxnSp>
          <p:nvCxnSpPr>
            <p:cNvPr id="21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1039" y="79"/>
              <a:ext cx="2320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417" y="196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17"/>
          <p:cNvSpPr txBox="1">
            <a:spLocks noChangeArrowheads="1"/>
          </p:cNvSpPr>
          <p:nvPr/>
        </p:nvSpPr>
        <p:spPr bwMode="auto">
          <a:xfrm>
            <a:off x="918711" y="1037802"/>
            <a:ext cx="3543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运用完全平方公式计算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: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8067" name="文本框 9"/>
          <p:cNvSpPr txBox="1">
            <a:spLocks noChangeArrowheads="1"/>
          </p:cNvSpPr>
          <p:nvPr/>
        </p:nvSpPr>
        <p:spPr bwMode="auto">
          <a:xfrm>
            <a:off x="874751" y="1474241"/>
            <a:ext cx="8121134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(1)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(6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+5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=_______________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(2)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(4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–3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=_______________ 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；</a:t>
            </a:r>
            <a:endParaRPr lang="zh-CN" altLang="en-US" sz="2100" b="1" dirty="0">
              <a:latin typeface="+mn-lt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(3)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(2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–1)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=_______________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；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(4)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(–2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–1)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=_______________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.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580716" y="1451728"/>
            <a:ext cx="21447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36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+60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ab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+25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b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6576372" y="1442485"/>
            <a:ext cx="1865312" cy="51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16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–24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xy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+9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6669381" y="1944731"/>
            <a:ext cx="149066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4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m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+4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m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+1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2655329" y="1944731"/>
            <a:ext cx="207010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Times New Roman" panose="02020603050405020304" pitchFamily="18" charset="0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m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–4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m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+1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88072" name="文本框 99"/>
          <p:cNvSpPr txBox="1">
            <a:spLocks noChangeArrowheads="1"/>
          </p:cNvSpPr>
          <p:nvPr/>
        </p:nvSpPr>
        <p:spPr bwMode="auto">
          <a:xfrm>
            <a:off x="849291" y="2683587"/>
            <a:ext cx="7673923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由完全平方公式可知：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2×3×5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5)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64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，运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用这一方法计算：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4.321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8.642×0.679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0.679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________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88073" name="图片 1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188" y="3508375"/>
            <a:ext cx="15875" cy="2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325120" y="3882020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25</a:t>
            </a:r>
            <a:endParaRPr lang="en-US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7" name="组合 3"/>
          <p:cNvGrpSpPr/>
          <p:nvPr/>
        </p:nvGrpSpPr>
        <p:grpSpPr bwMode="auto">
          <a:xfrm>
            <a:off x="0" y="-58723"/>
            <a:ext cx="2006600" cy="477203"/>
            <a:chOff x="248" y="40"/>
            <a:chExt cx="3160" cy="751"/>
          </a:xfrm>
        </p:grpSpPr>
        <p:cxnSp>
          <p:nvCxnSpPr>
            <p:cNvPr id="18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1039" y="40"/>
              <a:ext cx="2320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365" y="196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2" grpId="0" build="p"/>
      <p:bldP spid="14" grpId="0" build="p"/>
      <p:bldP spid="15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文本框 101"/>
          <p:cNvSpPr txBox="1">
            <a:spLocks noChangeArrowheads="1"/>
          </p:cNvSpPr>
          <p:nvPr/>
        </p:nvSpPr>
        <p:spPr bwMode="auto">
          <a:xfrm>
            <a:off x="852298" y="1088788"/>
            <a:ext cx="82078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计算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–2)(3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)(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03" name="文本框 102"/>
          <p:cNvSpPr txBox="1">
            <a:spLocks noChangeArrowheads="1"/>
          </p:cNvSpPr>
          <p:nvPr/>
        </p:nvSpPr>
        <p:spPr bwMode="auto">
          <a:xfrm>
            <a:off x="1817688" y="3303588"/>
            <a:ext cx="52054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[(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)–(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)][(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m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)]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89091" name="图片 4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684463"/>
            <a:ext cx="14288" cy="1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400175" y="1922463"/>
            <a:ext cx="50209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：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(1)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[3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–2)][3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–2)]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969281" y="2384425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(3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–2)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endParaRPr lang="en-US" altLang="zh-CN" sz="2400" b="1" baseline="300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969281" y="2808288"/>
            <a:ext cx="2621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9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–4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　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801224" y="3762375"/>
            <a:ext cx="22717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n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endParaRPr lang="en-US" altLang="zh-CN" sz="2400" b="1" baseline="30000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807123" y="4287838"/>
            <a:ext cx="37705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xy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mn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n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89102" name="组合 6"/>
          <p:cNvGrpSpPr/>
          <p:nvPr/>
        </p:nvGrpSpPr>
        <p:grpSpPr bwMode="auto">
          <a:xfrm>
            <a:off x="3340983" y="487993"/>
            <a:ext cx="2480310" cy="522923"/>
            <a:chOff x="5060" y="891"/>
            <a:chExt cx="3905" cy="823"/>
          </a:xfrm>
        </p:grpSpPr>
        <p:grpSp>
          <p:nvGrpSpPr>
            <p:cNvPr id="89103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89109" name="TextBox 15"/>
            <p:cNvSpPr txBox="1">
              <a:spLocks noChangeArrowheads="1"/>
            </p:cNvSpPr>
            <p:nvPr/>
          </p:nvSpPr>
          <p:spPr bwMode="auto">
            <a:xfrm>
              <a:off x="5060" y="891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组合 3"/>
          <p:cNvGrpSpPr/>
          <p:nvPr/>
        </p:nvGrpSpPr>
        <p:grpSpPr bwMode="auto">
          <a:xfrm>
            <a:off x="-942" y="-58723"/>
            <a:ext cx="2016760" cy="477203"/>
            <a:chOff x="248" y="40"/>
            <a:chExt cx="3176" cy="751"/>
          </a:xfrm>
        </p:grpSpPr>
        <p:cxnSp>
          <p:nvCxnSpPr>
            <p:cNvPr id="29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1104" y="40"/>
              <a:ext cx="2320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339" y="196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6" grpId="0"/>
      <p:bldP spid="7" grpId="0"/>
      <p:bldP spid="8" grpId="0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Text Box 4"/>
          <p:cNvSpPr txBox="1">
            <a:spLocks noChangeArrowheads="1"/>
          </p:cNvSpPr>
          <p:nvPr/>
        </p:nvSpPr>
        <p:spPr bwMode="auto">
          <a:xfrm>
            <a:off x="1655763" y="1114425"/>
            <a:ext cx="6674505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若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a+b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=5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=–6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求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x+y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=8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x–y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=4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655763" y="1618333"/>
            <a:ext cx="54216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a+b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=5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–2×(–6)=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37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8" name="矩形 10"/>
          <p:cNvSpPr>
            <a:spLocks noChangeArrowheads="1"/>
          </p:cNvSpPr>
          <p:nvPr/>
        </p:nvSpPr>
        <p:spPr bwMode="auto">
          <a:xfrm>
            <a:off x="2268560" y="2123362"/>
            <a:ext cx="43669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ab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=37–(–6)=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43.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1509" name="矩形 11"/>
          <p:cNvSpPr>
            <a:spLocks noChangeArrowheads="1"/>
          </p:cNvSpPr>
          <p:nvPr/>
        </p:nvSpPr>
        <p:spPr bwMode="auto">
          <a:xfrm>
            <a:off x="1655762" y="3190662"/>
            <a:ext cx="67751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en-US" altLang="zh-CN" sz="2400" b="1" dirty="0">
                <a:latin typeface="Times New Roman" panose="02020603050405020304" pitchFamily="18" charset="0"/>
              </a:rPr>
              <a:t>∵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x+y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=8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 ∴(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x+y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=64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xy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=64①;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1510" name="矩形 12"/>
          <p:cNvSpPr>
            <a:spLocks noChangeArrowheads="1"/>
          </p:cNvSpPr>
          <p:nvPr/>
        </p:nvSpPr>
        <p:spPr bwMode="auto">
          <a:xfrm>
            <a:off x="2162174" y="3678024"/>
            <a:ext cx="59779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</a:rPr>
              <a:t>∵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=4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 ∴(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x–y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=16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=16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②;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21511" name="TextBox 13"/>
          <p:cNvSpPr txBox="1">
            <a:spLocks noChangeArrowheads="1"/>
          </p:cNvSpPr>
          <p:nvPr/>
        </p:nvSpPr>
        <p:spPr bwMode="auto">
          <a:xfrm>
            <a:off x="2202350" y="4200312"/>
            <a:ext cx="15760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由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①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–②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得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512" name="TextBox 14"/>
          <p:cNvSpPr txBox="1">
            <a:spLocks noChangeArrowheads="1"/>
          </p:cNvSpPr>
          <p:nvPr/>
        </p:nvSpPr>
        <p:spPr bwMode="auto">
          <a:xfrm>
            <a:off x="3631707" y="4200312"/>
            <a:ext cx="11112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xy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=48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513" name="TextBox 15"/>
          <p:cNvSpPr txBox="1">
            <a:spLocks noChangeArrowheads="1"/>
          </p:cNvSpPr>
          <p:nvPr/>
        </p:nvSpPr>
        <p:spPr bwMode="auto">
          <a:xfrm>
            <a:off x="4774100" y="4200312"/>
            <a:ext cx="1343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∴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xy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=12.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0126" name="组合 2"/>
          <p:cNvGrpSpPr/>
          <p:nvPr/>
        </p:nvGrpSpPr>
        <p:grpSpPr bwMode="auto">
          <a:xfrm>
            <a:off x="3285962" y="503239"/>
            <a:ext cx="2478723" cy="522923"/>
            <a:chOff x="5060" y="905"/>
            <a:chExt cx="3905" cy="823"/>
          </a:xfrm>
        </p:grpSpPr>
        <p:grpSp>
          <p:nvGrpSpPr>
            <p:cNvPr id="90127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" name="缺角矩形 1"/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90133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3"/>
          <p:cNvGrpSpPr/>
          <p:nvPr/>
        </p:nvGrpSpPr>
        <p:grpSpPr bwMode="auto">
          <a:xfrm>
            <a:off x="-8389" y="-58723"/>
            <a:ext cx="2006600" cy="477203"/>
            <a:chOff x="248" y="40"/>
            <a:chExt cx="3160" cy="751"/>
          </a:xfrm>
        </p:grpSpPr>
        <p:cxnSp>
          <p:nvCxnSpPr>
            <p:cNvPr id="24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1065" y="40"/>
              <a:ext cx="2320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365" y="170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1508" grpId="0"/>
      <p:bldP spid="21509" grpId="0"/>
      <p:bldP spid="21510" grpId="0"/>
      <p:bldP spid="21511" grpId="0"/>
      <p:bldP spid="21512" grpId="0"/>
      <p:bldP spid="215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9266" y="2139950"/>
            <a:ext cx="1116254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完全平方公式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817688" y="594425"/>
            <a:ext cx="973137" cy="55399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法则</a:t>
            </a:r>
            <a:endParaRPr lang="en-US" altLang="zh-CN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871663" y="2150175"/>
            <a:ext cx="917575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/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2" charset="-122"/>
              </a:rPr>
              <a:t>注意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5" name="左大括号 54"/>
          <p:cNvSpPr/>
          <p:nvPr/>
        </p:nvSpPr>
        <p:spPr bwMode="auto">
          <a:xfrm>
            <a:off x="1688853" y="902860"/>
            <a:ext cx="55562" cy="3305175"/>
          </a:xfrm>
          <a:prstGeom prst="leftBrace">
            <a:avLst>
              <a:gd name="adj1" fmla="val 4406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869531" y="612809"/>
            <a:ext cx="3966099" cy="461665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kumimoji="1"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±</a:t>
            </a:r>
            <a:r>
              <a:rPr kumimoji="1"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kumimoji="1"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kumimoji="1"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kumimoji="1"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±2</a:t>
            </a:r>
            <a:r>
              <a:rPr kumimoji="1"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ab+b</a:t>
            </a:r>
            <a:r>
              <a:rPr kumimoji="1"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kumimoji="1"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275012" y="1233022"/>
            <a:ext cx="5432758" cy="368300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项数、符号、字母及其指数</a:t>
            </a:r>
            <a:endParaRPr lang="zh-CN" altLang="en-US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右箭头 23"/>
          <p:cNvSpPr/>
          <p:nvPr/>
        </p:nvSpPr>
        <p:spPr bwMode="auto">
          <a:xfrm>
            <a:off x="2843212" y="741249"/>
            <a:ext cx="863600" cy="2047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266621" y="1862009"/>
            <a:ext cx="5441149" cy="646331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2" charset="-122"/>
              </a:rPr>
              <a:t>2.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不能直接应用公式进行计算的式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子，可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能需要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先添括号变形成符合公式的要求</a:t>
            </a: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才</a:t>
            </a:r>
            <a:r>
              <a:rPr lang="zh-CN" altLang="en-US" dirty="0" smtClean="0">
                <a:latin typeface="黑体" panose="02010609060101010101" pitchFamily="2" charset="-122"/>
                <a:ea typeface="黑体" panose="02010609060101010101" pitchFamily="2" charset="-122"/>
              </a:rPr>
              <a:t>行</a:t>
            </a:r>
            <a:endParaRPr lang="en-US" altLang="zh-CN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左大括号 19"/>
          <p:cNvSpPr/>
          <p:nvPr/>
        </p:nvSpPr>
        <p:spPr bwMode="auto">
          <a:xfrm>
            <a:off x="2905111" y="1417638"/>
            <a:ext cx="217487" cy="1890712"/>
          </a:xfrm>
          <a:prstGeom prst="leftBrace">
            <a:avLst>
              <a:gd name="adj1" fmla="val 7768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/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817688" y="3763075"/>
            <a:ext cx="917575" cy="7078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 eaLnBrk="0" hangingPunct="0"/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2" charset="-122"/>
              </a:rPr>
              <a:t>常用</a:t>
            </a:r>
            <a:endParaRPr lang="en-US" altLang="zh-CN" sz="2000" b="1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dist" eaLnBrk="0" hangingPunct="0"/>
            <a:r>
              <a:rPr lang="zh-CN" altLang="en-US" sz="2000" b="1">
                <a:latin typeface="Times New Roman" panose="02020603050405020304" pitchFamily="18" charset="0"/>
                <a:ea typeface="黑体" panose="02010609060101010101" pitchFamily="2" charset="-122"/>
              </a:rPr>
              <a:t>结论</a:t>
            </a:r>
            <a:endParaRPr lang="zh-CN" altLang="en-US" sz="20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275012" y="2691934"/>
            <a:ext cx="5432758" cy="646331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b="1" dirty="0">
                <a:latin typeface="Times New Roman" panose="02020603050405020304" pitchFamily="18" charset="0"/>
                <a:ea typeface="黑体" panose="02010609060101010101" pitchFamily="2" charset="-122"/>
              </a:rPr>
              <a:t>3.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2" charset="-122"/>
              </a:rPr>
              <a:t>弄清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完全平方公式和平方差公式不</a:t>
            </a:r>
            <a:r>
              <a:rPr lang="zh-CN" altLang="en-US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同</a:t>
            </a:r>
            <a:r>
              <a:rPr lang="en-US" altLang="zh-CN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从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2" charset="-122"/>
              </a:rPr>
              <a:t>公式结构特点及结果两方</a:t>
            </a:r>
            <a:r>
              <a:rPr lang="zh-CN" altLang="en-US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面</a:t>
            </a:r>
            <a:r>
              <a:rPr lang="en-US" altLang="zh-CN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3336276" y="3763074"/>
            <a:ext cx="5032608" cy="1015663"/>
          </a:xfrm>
          <a:prstGeom prst="rect">
            <a:avLst/>
          </a:prstGeom>
          <a:noFill/>
          <a:ln w="25400">
            <a:solidFill>
              <a:srgbClr val="59595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a+b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a–b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;   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a+b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a–b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7" name="右箭头 26"/>
          <p:cNvSpPr/>
          <p:nvPr/>
        </p:nvSpPr>
        <p:spPr bwMode="auto">
          <a:xfrm>
            <a:off x="2853807" y="4073284"/>
            <a:ext cx="431800" cy="20478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grpSp>
        <p:nvGrpSpPr>
          <p:cNvPr id="21" name="组合 3"/>
          <p:cNvGrpSpPr/>
          <p:nvPr/>
        </p:nvGrpSpPr>
        <p:grpSpPr bwMode="auto">
          <a:xfrm>
            <a:off x="0" y="-58723"/>
            <a:ext cx="2006600" cy="477203"/>
            <a:chOff x="248" y="40"/>
            <a:chExt cx="3160" cy="751"/>
          </a:xfrm>
        </p:grpSpPr>
        <p:cxnSp>
          <p:nvCxnSpPr>
            <p:cNvPr id="22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987" y="40"/>
              <a:ext cx="2320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404" y="196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  <p:bldP spid="55" grpId="0" bldLvl="0" animBg="1"/>
      <p:bldP spid="16" grpId="0" bldLvl="0" animBg="1"/>
      <p:bldP spid="17" grpId="0" bldLvl="0" animBg="1"/>
      <p:bldP spid="24" grpId="0" bldLvl="0" animBg="1"/>
      <p:bldP spid="18" grpId="0" bldLvl="0" animBg="1"/>
      <p:bldP spid="20" grpId="0" bldLvl="0" animBg="1"/>
      <p:bldP spid="23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"/>
          <p:cNvSpPr txBox="1">
            <a:spLocks noChangeArrowheads="1"/>
          </p:cNvSpPr>
          <p:nvPr/>
        </p:nvSpPr>
        <p:spPr bwMode="auto">
          <a:xfrm>
            <a:off x="755008" y="968945"/>
            <a:ext cx="7575259" cy="1430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lnSpc>
                <a:spcPct val="125000"/>
              </a:lnSpc>
              <a:spcBef>
                <a:spcPts val="0"/>
              </a:spcBef>
              <a:defRPr/>
            </a:pPr>
            <a:r>
              <a:rPr lang="zh-CN" altLang="en-US" sz="2400" b="1" kern="0" dirty="0" smtClean="0">
                <a:latin typeface="+mn-lt"/>
                <a:ea typeface="楷体" panose="02010609060101010101" pitchFamily="49" charset="-122"/>
              </a:rPr>
              <a:t>            一块</a:t>
            </a:r>
            <a:r>
              <a:rPr lang="zh-CN" altLang="en-US" sz="2400" b="1" kern="0" dirty="0">
                <a:latin typeface="+mn-lt"/>
                <a:ea typeface="楷体" panose="02010609060101010101" pitchFamily="49" charset="-122"/>
              </a:rPr>
              <a:t>边长为</a:t>
            </a:r>
            <a:r>
              <a:rPr lang="en-US" altLang="zh-CN" sz="2400" b="1" i="1" kern="0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kern="0" dirty="0">
                <a:latin typeface="+mn-lt"/>
                <a:ea typeface="楷体" panose="02010609060101010101" pitchFamily="49" charset="-122"/>
              </a:rPr>
              <a:t>米的正方形实验</a:t>
            </a:r>
            <a:r>
              <a:rPr lang="zh-CN" altLang="en-US" sz="2400" b="1" kern="0" dirty="0" smtClean="0">
                <a:latin typeface="+mn-lt"/>
                <a:ea typeface="楷体" panose="02010609060101010101" pitchFamily="49" charset="-122"/>
              </a:rPr>
              <a:t>田，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因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需要将其边长增加 </a:t>
            </a:r>
            <a:r>
              <a:rPr lang="en-US" altLang="zh-CN" sz="2400" b="1" i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形成四块实验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田，以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种植不同的新品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种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如图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).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用不同的形式表示实验田的总面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积，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并进行比较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 </a:t>
            </a:r>
            <a:endParaRPr kumimoji="1"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25000"/>
              </a:lnSpc>
              <a:spcBef>
                <a:spcPct val="20000"/>
              </a:spcBef>
              <a:buFontTx/>
              <a:buNone/>
              <a:defRPr/>
            </a:pPr>
            <a:endParaRPr lang="zh-CN" altLang="en-US" sz="2400" b="1" kern="0" dirty="0"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61443" name="组合 3"/>
          <p:cNvGrpSpPr/>
          <p:nvPr/>
        </p:nvGrpSpPr>
        <p:grpSpPr bwMode="auto">
          <a:xfrm>
            <a:off x="5029200" y="2423399"/>
            <a:ext cx="2752725" cy="2687638"/>
            <a:chOff x="7560" y="3203"/>
            <a:chExt cx="4680" cy="4590"/>
          </a:xfrm>
        </p:grpSpPr>
        <p:grpSp>
          <p:nvGrpSpPr>
            <p:cNvPr id="61444" name="Group 13"/>
            <p:cNvGrpSpPr/>
            <p:nvPr/>
          </p:nvGrpSpPr>
          <p:grpSpPr bwMode="auto">
            <a:xfrm>
              <a:off x="8190" y="7252"/>
              <a:ext cx="2430" cy="540"/>
              <a:chOff x="3456" y="2784"/>
              <a:chExt cx="1296" cy="288"/>
            </a:xfrm>
          </p:grpSpPr>
          <p:sp>
            <p:nvSpPr>
              <p:cNvPr id="30" name="Rectangle 14"/>
              <p:cNvSpPr>
                <a:spLocks noChangeArrowheads="1"/>
              </p:cNvSpPr>
              <p:nvPr/>
            </p:nvSpPr>
            <p:spPr bwMode="auto">
              <a:xfrm>
                <a:off x="4031" y="2783"/>
                <a:ext cx="193" cy="25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r>
                  <a:rPr lang="en-US" altLang="zh-CN" b="1" i="1" noProof="1">
                    <a:solidFill>
                      <a:srgbClr val="99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Times New Roman" panose="02020603050405020304" pitchFamily="18" charset="0"/>
                    <a:ea typeface="黑体" panose="02010609060101010101" pitchFamily="2" charset="-122"/>
                  </a:rPr>
                  <a:t>a</a:t>
                </a:r>
                <a:endParaRPr lang="en-US" altLang="zh-CN" b="1" i="1" noProof="1">
                  <a:solidFill>
                    <a:srgbClr val="99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grpSp>
            <p:nvGrpSpPr>
              <p:cNvPr id="61446" name="Group 15"/>
              <p:cNvGrpSpPr/>
              <p:nvPr/>
            </p:nvGrpSpPr>
            <p:grpSpPr bwMode="auto">
              <a:xfrm>
                <a:off x="3456" y="2832"/>
                <a:ext cx="1296" cy="240"/>
                <a:chOff x="2928" y="1200"/>
                <a:chExt cx="1296" cy="240"/>
              </a:xfrm>
            </p:grpSpPr>
            <p:grpSp>
              <p:nvGrpSpPr>
                <p:cNvPr id="61447" name="Group 16"/>
                <p:cNvGrpSpPr/>
                <p:nvPr/>
              </p:nvGrpSpPr>
              <p:grpSpPr bwMode="auto">
                <a:xfrm>
                  <a:off x="2928" y="1248"/>
                  <a:ext cx="1296" cy="144"/>
                  <a:chOff x="2644" y="1248"/>
                  <a:chExt cx="1580" cy="144"/>
                </a:xfrm>
              </p:grpSpPr>
              <p:grpSp>
                <p:nvGrpSpPr>
                  <p:cNvPr id="61448" name="Group 17"/>
                  <p:cNvGrpSpPr/>
                  <p:nvPr/>
                </p:nvGrpSpPr>
                <p:grpSpPr bwMode="auto">
                  <a:xfrm>
                    <a:off x="2644" y="1248"/>
                    <a:ext cx="630" cy="119"/>
                    <a:chOff x="3167" y="2549"/>
                    <a:chExt cx="636" cy="119"/>
                  </a:xfrm>
                </p:grpSpPr>
                <p:sp>
                  <p:nvSpPr>
                    <p:cNvPr id="61449" name="Line 18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245" y="2608"/>
                      <a:ext cx="558" cy="1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9900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450" name="Freeform 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67" y="2549"/>
                      <a:ext cx="97" cy="119"/>
                    </a:xfrm>
                    <a:custGeom>
                      <a:avLst/>
                      <a:gdLst>
                        <a:gd name="T0" fmla="*/ 97 w 97"/>
                        <a:gd name="T1" fmla="*/ 119 h 119"/>
                        <a:gd name="T2" fmla="*/ 0 w 97"/>
                        <a:gd name="T3" fmla="*/ 59 h 119"/>
                        <a:gd name="T4" fmla="*/ 97 w 97"/>
                        <a:gd name="T5" fmla="*/ 0 h 119"/>
                        <a:gd name="T6" fmla="*/ 97 w 97"/>
                        <a:gd name="T7" fmla="*/ 119 h 11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97" h="119">
                          <a:moveTo>
                            <a:pt x="97" y="119"/>
                          </a:moveTo>
                          <a:lnTo>
                            <a:pt x="0" y="59"/>
                          </a:lnTo>
                          <a:lnTo>
                            <a:pt x="97" y="0"/>
                          </a:lnTo>
                          <a:lnTo>
                            <a:pt x="97" y="119"/>
                          </a:lnTo>
                          <a:close/>
                        </a:path>
                      </a:pathLst>
                    </a:custGeom>
                    <a:solidFill>
                      <a:srgbClr val="990000"/>
                    </a:solidFill>
                    <a:ln w="9525">
                      <a:solidFill>
                        <a:srgbClr val="99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61451" name="Group 20"/>
                  <p:cNvGrpSpPr/>
                  <p:nvPr/>
                </p:nvGrpSpPr>
                <p:grpSpPr bwMode="auto">
                  <a:xfrm rot="10800000">
                    <a:off x="3559" y="1248"/>
                    <a:ext cx="665" cy="144"/>
                    <a:chOff x="3167" y="2549"/>
                    <a:chExt cx="636" cy="119"/>
                  </a:xfrm>
                </p:grpSpPr>
                <p:sp>
                  <p:nvSpPr>
                    <p:cNvPr id="61452" name="Line 21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245" y="2608"/>
                      <a:ext cx="558" cy="1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9900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453" name="Freeform 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67" y="2549"/>
                      <a:ext cx="97" cy="119"/>
                    </a:xfrm>
                    <a:custGeom>
                      <a:avLst/>
                      <a:gdLst>
                        <a:gd name="T0" fmla="*/ 97 w 97"/>
                        <a:gd name="T1" fmla="*/ 119 h 119"/>
                        <a:gd name="T2" fmla="*/ 0 w 97"/>
                        <a:gd name="T3" fmla="*/ 59 h 119"/>
                        <a:gd name="T4" fmla="*/ 97 w 97"/>
                        <a:gd name="T5" fmla="*/ 0 h 119"/>
                        <a:gd name="T6" fmla="*/ 97 w 97"/>
                        <a:gd name="T7" fmla="*/ 119 h 11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97" h="119">
                          <a:moveTo>
                            <a:pt x="97" y="119"/>
                          </a:moveTo>
                          <a:lnTo>
                            <a:pt x="0" y="59"/>
                          </a:lnTo>
                          <a:lnTo>
                            <a:pt x="97" y="0"/>
                          </a:lnTo>
                          <a:lnTo>
                            <a:pt x="97" y="119"/>
                          </a:lnTo>
                          <a:close/>
                        </a:path>
                      </a:pathLst>
                    </a:custGeom>
                    <a:solidFill>
                      <a:srgbClr val="990000"/>
                    </a:solidFill>
                    <a:ln w="9525">
                      <a:solidFill>
                        <a:srgbClr val="99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</p:grpSp>
            <p:grpSp>
              <p:nvGrpSpPr>
                <p:cNvPr id="61454" name="Group 23"/>
                <p:cNvGrpSpPr/>
                <p:nvPr/>
              </p:nvGrpSpPr>
              <p:grpSpPr bwMode="auto">
                <a:xfrm>
                  <a:off x="2928" y="1200"/>
                  <a:ext cx="1296" cy="240"/>
                  <a:chOff x="3216" y="2496"/>
                  <a:chExt cx="1632" cy="240"/>
                </a:xfrm>
              </p:grpSpPr>
              <p:sp>
                <p:nvSpPr>
                  <p:cNvPr id="61455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56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4848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</p:grpSp>
        <p:grpSp>
          <p:nvGrpSpPr>
            <p:cNvPr id="61457" name="Group 26"/>
            <p:cNvGrpSpPr/>
            <p:nvPr/>
          </p:nvGrpSpPr>
          <p:grpSpPr bwMode="auto">
            <a:xfrm>
              <a:off x="8190" y="4822"/>
              <a:ext cx="2430" cy="2430"/>
              <a:chOff x="2928" y="1488"/>
              <a:chExt cx="1296" cy="1296"/>
            </a:xfrm>
          </p:grpSpPr>
          <p:sp>
            <p:nvSpPr>
              <p:cNvPr id="61458" name="Rectangle 27" descr="PE03255_"/>
              <p:cNvSpPr>
                <a:spLocks noChangeAspect="1" noChangeArrowheads="1"/>
              </p:cNvSpPr>
              <p:nvPr/>
            </p:nvSpPr>
            <p:spPr bwMode="auto">
              <a:xfrm>
                <a:off x="2928" y="1488"/>
                <a:ext cx="1296" cy="1296"/>
              </a:xfrm>
              <a:prstGeom prst="rect">
                <a:avLst/>
              </a:prstGeom>
              <a:noFill/>
              <a:ln w="38100">
                <a:solidFill>
                  <a:srgbClr val="9900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grpSp>
            <p:nvGrpSpPr>
              <p:cNvPr id="61459" name="Group 28"/>
              <p:cNvGrpSpPr/>
              <p:nvPr/>
            </p:nvGrpSpPr>
            <p:grpSpPr bwMode="auto">
              <a:xfrm>
                <a:off x="3036" y="2544"/>
                <a:ext cx="1064" cy="186"/>
                <a:chOff x="3036" y="2544"/>
                <a:chExt cx="1064" cy="186"/>
              </a:xfrm>
            </p:grpSpPr>
            <p:grpSp>
              <p:nvGrpSpPr>
                <p:cNvPr id="61460" name="Group 29"/>
                <p:cNvGrpSpPr>
                  <a:grpSpLocks noChangeAspect="1"/>
                </p:cNvGrpSpPr>
                <p:nvPr/>
              </p:nvGrpSpPr>
              <p:grpSpPr bwMode="auto">
                <a:xfrm>
                  <a:off x="3036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61" name="Freeform 3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62" name="Freeform 31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463" name="Group 32"/>
                <p:cNvGrpSpPr>
                  <a:grpSpLocks noChangeAspect="1"/>
                </p:cNvGrpSpPr>
                <p:nvPr/>
              </p:nvGrpSpPr>
              <p:grpSpPr bwMode="auto">
                <a:xfrm>
                  <a:off x="3340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64" name="Freeform 3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65" name="Freeform 3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466" name="Group 35"/>
                <p:cNvGrpSpPr>
                  <a:grpSpLocks noChangeAspect="1"/>
                </p:cNvGrpSpPr>
                <p:nvPr/>
              </p:nvGrpSpPr>
              <p:grpSpPr bwMode="auto">
                <a:xfrm>
                  <a:off x="3648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67" name="Freeform 3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68" name="Freeform 3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469" name="Group 38"/>
                <p:cNvGrpSpPr>
                  <a:grpSpLocks noChangeAspect="1"/>
                </p:cNvGrpSpPr>
                <p:nvPr/>
              </p:nvGrpSpPr>
              <p:grpSpPr bwMode="auto">
                <a:xfrm>
                  <a:off x="3936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70" name="Freeform 3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71" name="Freeform 4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grpSp>
            <p:nvGrpSpPr>
              <p:cNvPr id="61472" name="Group 41"/>
              <p:cNvGrpSpPr/>
              <p:nvPr/>
            </p:nvGrpSpPr>
            <p:grpSpPr bwMode="auto">
              <a:xfrm>
                <a:off x="3024" y="1584"/>
                <a:ext cx="1064" cy="186"/>
                <a:chOff x="3036" y="2544"/>
                <a:chExt cx="1064" cy="186"/>
              </a:xfrm>
            </p:grpSpPr>
            <p:grpSp>
              <p:nvGrpSpPr>
                <p:cNvPr id="61473" name="Group 42"/>
                <p:cNvGrpSpPr>
                  <a:grpSpLocks noChangeAspect="1"/>
                </p:cNvGrpSpPr>
                <p:nvPr/>
              </p:nvGrpSpPr>
              <p:grpSpPr bwMode="auto">
                <a:xfrm>
                  <a:off x="3036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74" name="Freeform 4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75" name="Freeform 44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476" name="Group 45"/>
                <p:cNvGrpSpPr>
                  <a:grpSpLocks noChangeAspect="1"/>
                </p:cNvGrpSpPr>
                <p:nvPr/>
              </p:nvGrpSpPr>
              <p:grpSpPr bwMode="auto">
                <a:xfrm>
                  <a:off x="3340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77" name="Freeform 4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78" name="Freeform 4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479" name="Group 48"/>
                <p:cNvGrpSpPr>
                  <a:grpSpLocks noChangeAspect="1"/>
                </p:cNvGrpSpPr>
                <p:nvPr/>
              </p:nvGrpSpPr>
              <p:grpSpPr bwMode="auto">
                <a:xfrm>
                  <a:off x="3648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80" name="Freeform 4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81" name="Freeform 5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482" name="Group 51"/>
                <p:cNvGrpSpPr>
                  <a:grpSpLocks noChangeAspect="1"/>
                </p:cNvGrpSpPr>
                <p:nvPr/>
              </p:nvGrpSpPr>
              <p:grpSpPr bwMode="auto">
                <a:xfrm>
                  <a:off x="3936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83" name="Freeform 5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84" name="Freeform 5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grpSp>
            <p:nvGrpSpPr>
              <p:cNvPr id="61485" name="Group 54"/>
              <p:cNvGrpSpPr/>
              <p:nvPr/>
            </p:nvGrpSpPr>
            <p:grpSpPr bwMode="auto">
              <a:xfrm>
                <a:off x="3024" y="1920"/>
                <a:ext cx="1064" cy="186"/>
                <a:chOff x="3036" y="2544"/>
                <a:chExt cx="1064" cy="186"/>
              </a:xfrm>
            </p:grpSpPr>
            <p:grpSp>
              <p:nvGrpSpPr>
                <p:cNvPr id="61486" name="Group 55"/>
                <p:cNvGrpSpPr>
                  <a:grpSpLocks noChangeAspect="1"/>
                </p:cNvGrpSpPr>
                <p:nvPr/>
              </p:nvGrpSpPr>
              <p:grpSpPr bwMode="auto">
                <a:xfrm>
                  <a:off x="3036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87" name="Freeform 5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88" name="Freeform 57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489" name="Group 58"/>
                <p:cNvGrpSpPr>
                  <a:grpSpLocks noChangeAspect="1"/>
                </p:cNvGrpSpPr>
                <p:nvPr/>
              </p:nvGrpSpPr>
              <p:grpSpPr bwMode="auto">
                <a:xfrm>
                  <a:off x="3340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90" name="Freeform 5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91" name="Freeform 6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492" name="Group 61"/>
                <p:cNvGrpSpPr>
                  <a:grpSpLocks noChangeAspect="1"/>
                </p:cNvGrpSpPr>
                <p:nvPr/>
              </p:nvGrpSpPr>
              <p:grpSpPr bwMode="auto">
                <a:xfrm>
                  <a:off x="3648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93" name="Freeform 6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94" name="Freeform 6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495" name="Group 64"/>
                <p:cNvGrpSpPr>
                  <a:grpSpLocks noChangeAspect="1"/>
                </p:cNvGrpSpPr>
                <p:nvPr/>
              </p:nvGrpSpPr>
              <p:grpSpPr bwMode="auto">
                <a:xfrm>
                  <a:off x="3936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496" name="Freeform 6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497" name="Freeform 6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grpSp>
            <p:nvGrpSpPr>
              <p:cNvPr id="61498" name="Group 67"/>
              <p:cNvGrpSpPr/>
              <p:nvPr/>
            </p:nvGrpSpPr>
            <p:grpSpPr bwMode="auto">
              <a:xfrm>
                <a:off x="3024" y="2256"/>
                <a:ext cx="1064" cy="186"/>
                <a:chOff x="3036" y="2544"/>
                <a:chExt cx="1064" cy="186"/>
              </a:xfrm>
            </p:grpSpPr>
            <p:grpSp>
              <p:nvGrpSpPr>
                <p:cNvPr id="61499" name="Group 68"/>
                <p:cNvGrpSpPr>
                  <a:grpSpLocks noChangeAspect="1"/>
                </p:cNvGrpSpPr>
                <p:nvPr/>
              </p:nvGrpSpPr>
              <p:grpSpPr bwMode="auto">
                <a:xfrm>
                  <a:off x="3036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500" name="Freeform 6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01" name="Freeform 70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02" name="Group 71"/>
                <p:cNvGrpSpPr>
                  <a:grpSpLocks noChangeAspect="1"/>
                </p:cNvGrpSpPr>
                <p:nvPr/>
              </p:nvGrpSpPr>
              <p:grpSpPr bwMode="auto">
                <a:xfrm>
                  <a:off x="3340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503" name="Freeform 72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04" name="Freeform 73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05" name="Group 74"/>
                <p:cNvGrpSpPr>
                  <a:grpSpLocks noChangeAspect="1"/>
                </p:cNvGrpSpPr>
                <p:nvPr/>
              </p:nvGrpSpPr>
              <p:grpSpPr bwMode="auto">
                <a:xfrm>
                  <a:off x="3648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506" name="Freeform 75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07" name="Freeform 76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08" name="Group 77"/>
                <p:cNvGrpSpPr>
                  <a:grpSpLocks noChangeAspect="1"/>
                </p:cNvGrpSpPr>
                <p:nvPr/>
              </p:nvGrpSpPr>
              <p:grpSpPr bwMode="auto">
                <a:xfrm>
                  <a:off x="3936" y="2544"/>
                  <a:ext cx="164" cy="186"/>
                  <a:chOff x="2951" y="1392"/>
                  <a:chExt cx="313" cy="288"/>
                </a:xfrm>
              </p:grpSpPr>
              <p:sp>
                <p:nvSpPr>
                  <p:cNvPr id="61509" name="Freeform 78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3083" y="1392"/>
                    <a:ext cx="181" cy="288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10" name="Freeform 79"/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2951" y="1392"/>
                    <a:ext cx="169" cy="247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38100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</p:grpSp>
        <p:grpSp>
          <p:nvGrpSpPr>
            <p:cNvPr id="61511" name="Group 85"/>
            <p:cNvGrpSpPr/>
            <p:nvPr/>
          </p:nvGrpSpPr>
          <p:grpSpPr bwMode="auto">
            <a:xfrm>
              <a:off x="7560" y="4822"/>
              <a:ext cx="450" cy="2430"/>
              <a:chOff x="3120" y="1488"/>
              <a:chExt cx="240" cy="1296"/>
            </a:xfrm>
          </p:grpSpPr>
          <p:grpSp>
            <p:nvGrpSpPr>
              <p:cNvPr id="61512" name="Group 86"/>
              <p:cNvGrpSpPr/>
              <p:nvPr/>
            </p:nvGrpSpPr>
            <p:grpSpPr bwMode="auto">
              <a:xfrm rot="5400000">
                <a:off x="2592" y="2016"/>
                <a:ext cx="1296" cy="240"/>
                <a:chOff x="2928" y="1200"/>
                <a:chExt cx="1296" cy="240"/>
              </a:xfrm>
            </p:grpSpPr>
            <p:grpSp>
              <p:nvGrpSpPr>
                <p:cNvPr id="61513" name="Group 87"/>
                <p:cNvGrpSpPr/>
                <p:nvPr/>
              </p:nvGrpSpPr>
              <p:grpSpPr bwMode="auto">
                <a:xfrm>
                  <a:off x="2928" y="1248"/>
                  <a:ext cx="1296" cy="144"/>
                  <a:chOff x="2644" y="1248"/>
                  <a:chExt cx="1580" cy="144"/>
                </a:xfrm>
              </p:grpSpPr>
              <p:grpSp>
                <p:nvGrpSpPr>
                  <p:cNvPr id="61514" name="Group 88"/>
                  <p:cNvGrpSpPr/>
                  <p:nvPr/>
                </p:nvGrpSpPr>
                <p:grpSpPr bwMode="auto">
                  <a:xfrm>
                    <a:off x="2644" y="1248"/>
                    <a:ext cx="630" cy="119"/>
                    <a:chOff x="3167" y="2549"/>
                    <a:chExt cx="636" cy="119"/>
                  </a:xfrm>
                </p:grpSpPr>
                <p:sp>
                  <p:nvSpPr>
                    <p:cNvPr id="61515" name="Line 89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245" y="2608"/>
                      <a:ext cx="558" cy="1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9900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516" name="Freeform 9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67" y="2549"/>
                      <a:ext cx="97" cy="119"/>
                    </a:xfrm>
                    <a:custGeom>
                      <a:avLst/>
                      <a:gdLst>
                        <a:gd name="T0" fmla="*/ 97 w 97"/>
                        <a:gd name="T1" fmla="*/ 119 h 119"/>
                        <a:gd name="T2" fmla="*/ 0 w 97"/>
                        <a:gd name="T3" fmla="*/ 59 h 119"/>
                        <a:gd name="T4" fmla="*/ 97 w 97"/>
                        <a:gd name="T5" fmla="*/ 0 h 119"/>
                        <a:gd name="T6" fmla="*/ 97 w 97"/>
                        <a:gd name="T7" fmla="*/ 119 h 11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97" h="119">
                          <a:moveTo>
                            <a:pt x="97" y="119"/>
                          </a:moveTo>
                          <a:lnTo>
                            <a:pt x="0" y="59"/>
                          </a:lnTo>
                          <a:lnTo>
                            <a:pt x="97" y="0"/>
                          </a:lnTo>
                          <a:lnTo>
                            <a:pt x="97" y="119"/>
                          </a:lnTo>
                          <a:close/>
                        </a:path>
                      </a:pathLst>
                    </a:custGeom>
                    <a:solidFill>
                      <a:srgbClr val="990000"/>
                    </a:solidFill>
                    <a:ln w="9525">
                      <a:solidFill>
                        <a:srgbClr val="99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61517" name="Group 91"/>
                  <p:cNvGrpSpPr/>
                  <p:nvPr/>
                </p:nvGrpSpPr>
                <p:grpSpPr bwMode="auto">
                  <a:xfrm rot="10800000">
                    <a:off x="3559" y="1248"/>
                    <a:ext cx="665" cy="144"/>
                    <a:chOff x="3167" y="2549"/>
                    <a:chExt cx="636" cy="119"/>
                  </a:xfrm>
                </p:grpSpPr>
                <p:sp>
                  <p:nvSpPr>
                    <p:cNvPr id="61518" name="Line 92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245" y="2608"/>
                      <a:ext cx="558" cy="1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9900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519" name="Freeform 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67" y="2549"/>
                      <a:ext cx="97" cy="119"/>
                    </a:xfrm>
                    <a:custGeom>
                      <a:avLst/>
                      <a:gdLst>
                        <a:gd name="T0" fmla="*/ 97 w 97"/>
                        <a:gd name="T1" fmla="*/ 119 h 119"/>
                        <a:gd name="T2" fmla="*/ 0 w 97"/>
                        <a:gd name="T3" fmla="*/ 59 h 119"/>
                        <a:gd name="T4" fmla="*/ 97 w 97"/>
                        <a:gd name="T5" fmla="*/ 0 h 119"/>
                        <a:gd name="T6" fmla="*/ 97 w 97"/>
                        <a:gd name="T7" fmla="*/ 119 h 11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97" h="119">
                          <a:moveTo>
                            <a:pt x="97" y="119"/>
                          </a:moveTo>
                          <a:lnTo>
                            <a:pt x="0" y="59"/>
                          </a:lnTo>
                          <a:lnTo>
                            <a:pt x="97" y="0"/>
                          </a:lnTo>
                          <a:lnTo>
                            <a:pt x="97" y="119"/>
                          </a:lnTo>
                          <a:close/>
                        </a:path>
                      </a:pathLst>
                    </a:custGeom>
                    <a:solidFill>
                      <a:srgbClr val="990000"/>
                    </a:solidFill>
                    <a:ln w="9525">
                      <a:solidFill>
                        <a:srgbClr val="99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</p:grpSp>
            <p:grpSp>
              <p:nvGrpSpPr>
                <p:cNvPr id="61520" name="Group 94"/>
                <p:cNvGrpSpPr/>
                <p:nvPr/>
              </p:nvGrpSpPr>
              <p:grpSpPr bwMode="auto">
                <a:xfrm>
                  <a:off x="2928" y="1200"/>
                  <a:ext cx="1296" cy="240"/>
                  <a:chOff x="3216" y="2496"/>
                  <a:chExt cx="1632" cy="240"/>
                </a:xfrm>
              </p:grpSpPr>
              <p:sp>
                <p:nvSpPr>
                  <p:cNvPr id="61521" name="Line 95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22" name="Line 96"/>
                  <p:cNvSpPr>
                    <a:spLocks noChangeShapeType="1"/>
                  </p:cNvSpPr>
                  <p:nvPr/>
                </p:nvSpPr>
                <p:spPr bwMode="auto">
                  <a:xfrm>
                    <a:off x="4848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sp>
            <p:nvSpPr>
              <p:cNvPr id="123" name="Rectangle 97"/>
              <p:cNvSpPr>
                <a:spLocks noChangeArrowheads="1"/>
              </p:cNvSpPr>
              <p:nvPr/>
            </p:nvSpPr>
            <p:spPr bwMode="auto">
              <a:xfrm>
                <a:off x="3168" y="1930"/>
                <a:ext cx="193" cy="25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r>
                  <a:rPr lang="en-US" altLang="zh-CN" b="1" i="1" noProof="1">
                    <a:solidFill>
                      <a:srgbClr val="99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Times New Roman" panose="02020603050405020304" pitchFamily="18" charset="0"/>
                    <a:ea typeface="黑体" panose="02010609060101010101" pitchFamily="2" charset="-122"/>
                  </a:rPr>
                  <a:t>a</a:t>
                </a:r>
                <a:endParaRPr lang="en-US" altLang="zh-CN" b="1" i="1" noProof="1">
                  <a:solidFill>
                    <a:srgbClr val="99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61524" name="Group 98"/>
            <p:cNvGrpSpPr/>
            <p:nvPr/>
          </p:nvGrpSpPr>
          <p:grpSpPr bwMode="auto">
            <a:xfrm>
              <a:off x="10620" y="7252"/>
              <a:ext cx="1620" cy="540"/>
              <a:chOff x="4704" y="3024"/>
              <a:chExt cx="864" cy="288"/>
            </a:xfrm>
          </p:grpSpPr>
          <p:grpSp>
            <p:nvGrpSpPr>
              <p:cNvPr id="61525" name="Group 99"/>
              <p:cNvGrpSpPr/>
              <p:nvPr/>
            </p:nvGrpSpPr>
            <p:grpSpPr bwMode="auto">
              <a:xfrm>
                <a:off x="4704" y="3072"/>
                <a:ext cx="864" cy="240"/>
                <a:chOff x="4752" y="2832"/>
                <a:chExt cx="864" cy="240"/>
              </a:xfrm>
            </p:grpSpPr>
            <p:grpSp>
              <p:nvGrpSpPr>
                <p:cNvPr id="61526" name="Group 100"/>
                <p:cNvGrpSpPr/>
                <p:nvPr/>
              </p:nvGrpSpPr>
              <p:grpSpPr bwMode="auto">
                <a:xfrm>
                  <a:off x="4752" y="2832"/>
                  <a:ext cx="864" cy="240"/>
                  <a:chOff x="3216" y="2496"/>
                  <a:chExt cx="1632" cy="240"/>
                </a:xfrm>
              </p:grpSpPr>
              <p:sp>
                <p:nvSpPr>
                  <p:cNvPr id="61527" name="Line 101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28" name="Line 102"/>
                  <p:cNvSpPr>
                    <a:spLocks noChangeShapeType="1"/>
                  </p:cNvSpPr>
                  <p:nvPr/>
                </p:nvSpPr>
                <p:spPr bwMode="auto">
                  <a:xfrm>
                    <a:off x="4848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29" name="Group 103"/>
                <p:cNvGrpSpPr/>
                <p:nvPr/>
              </p:nvGrpSpPr>
              <p:grpSpPr bwMode="auto">
                <a:xfrm>
                  <a:off x="4752" y="2928"/>
                  <a:ext cx="864" cy="0"/>
                  <a:chOff x="4416" y="3504"/>
                  <a:chExt cx="864" cy="0"/>
                </a:xfrm>
              </p:grpSpPr>
              <p:sp>
                <p:nvSpPr>
                  <p:cNvPr id="61530" name="Line 104"/>
                  <p:cNvSpPr>
                    <a:spLocks noChangeShapeType="1"/>
                  </p:cNvSpPr>
                  <p:nvPr/>
                </p:nvSpPr>
                <p:spPr bwMode="auto">
                  <a:xfrm>
                    <a:off x="4944" y="3504"/>
                    <a:ext cx="33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31" name="Line 10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16" y="3504"/>
                    <a:ext cx="33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sp>
            <p:nvSpPr>
              <p:cNvPr id="136" name="Rectangle 106"/>
              <p:cNvSpPr>
                <a:spLocks noChangeArrowheads="1"/>
              </p:cNvSpPr>
              <p:nvPr/>
            </p:nvSpPr>
            <p:spPr bwMode="auto">
              <a:xfrm>
                <a:off x="5089" y="3023"/>
                <a:ext cx="288" cy="25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r>
                  <a:rPr lang="en-US" altLang="zh-CN" b="1" i="1" noProof="1">
                    <a:solidFill>
                      <a:srgbClr val="0000FF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Times New Roman" panose="02020603050405020304" pitchFamily="18" charset="0"/>
                    <a:ea typeface="黑体" panose="02010609060101010101" pitchFamily="2" charset="-122"/>
                  </a:rPr>
                  <a:t>b</a:t>
                </a:r>
                <a:endParaRPr lang="en-US" altLang="zh-CN" b="1" i="1" noProof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61533" name="Group 107"/>
            <p:cNvGrpSpPr/>
            <p:nvPr/>
          </p:nvGrpSpPr>
          <p:grpSpPr bwMode="auto">
            <a:xfrm>
              <a:off x="7560" y="3202"/>
              <a:ext cx="540" cy="1620"/>
              <a:chOff x="3072" y="864"/>
              <a:chExt cx="288" cy="864"/>
            </a:xfrm>
          </p:grpSpPr>
          <p:grpSp>
            <p:nvGrpSpPr>
              <p:cNvPr id="61534" name="Group 108"/>
              <p:cNvGrpSpPr/>
              <p:nvPr/>
            </p:nvGrpSpPr>
            <p:grpSpPr bwMode="auto">
              <a:xfrm rot="5400000">
                <a:off x="2760" y="1176"/>
                <a:ext cx="864" cy="240"/>
                <a:chOff x="4752" y="2832"/>
                <a:chExt cx="864" cy="240"/>
              </a:xfrm>
            </p:grpSpPr>
            <p:grpSp>
              <p:nvGrpSpPr>
                <p:cNvPr id="61535" name="Group 109"/>
                <p:cNvGrpSpPr/>
                <p:nvPr/>
              </p:nvGrpSpPr>
              <p:grpSpPr bwMode="auto">
                <a:xfrm>
                  <a:off x="4752" y="2832"/>
                  <a:ext cx="864" cy="240"/>
                  <a:chOff x="3216" y="2496"/>
                  <a:chExt cx="1632" cy="240"/>
                </a:xfrm>
              </p:grpSpPr>
              <p:sp>
                <p:nvSpPr>
                  <p:cNvPr id="61536" name="Line 110"/>
                  <p:cNvSpPr>
                    <a:spLocks noChangeShapeType="1"/>
                  </p:cNvSpPr>
                  <p:nvPr/>
                </p:nvSpPr>
                <p:spPr bwMode="auto">
                  <a:xfrm>
                    <a:off x="3216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37" name="Line 111"/>
                  <p:cNvSpPr>
                    <a:spLocks noChangeShapeType="1"/>
                  </p:cNvSpPr>
                  <p:nvPr/>
                </p:nvSpPr>
                <p:spPr bwMode="auto">
                  <a:xfrm>
                    <a:off x="4848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38" name="Group 112"/>
                <p:cNvGrpSpPr/>
                <p:nvPr/>
              </p:nvGrpSpPr>
              <p:grpSpPr bwMode="auto">
                <a:xfrm>
                  <a:off x="4752" y="2928"/>
                  <a:ext cx="864" cy="0"/>
                  <a:chOff x="4416" y="3504"/>
                  <a:chExt cx="864" cy="0"/>
                </a:xfrm>
              </p:grpSpPr>
              <p:sp>
                <p:nvSpPr>
                  <p:cNvPr id="61539" name="Line 113"/>
                  <p:cNvSpPr>
                    <a:spLocks noChangeShapeType="1"/>
                  </p:cNvSpPr>
                  <p:nvPr/>
                </p:nvSpPr>
                <p:spPr bwMode="auto">
                  <a:xfrm>
                    <a:off x="4944" y="3504"/>
                    <a:ext cx="33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40" name="Line 11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16" y="3504"/>
                    <a:ext cx="33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sp>
            <p:nvSpPr>
              <p:cNvPr id="145" name="Rectangle 115"/>
              <p:cNvSpPr>
                <a:spLocks noChangeArrowheads="1"/>
              </p:cNvSpPr>
              <p:nvPr/>
            </p:nvSpPr>
            <p:spPr bwMode="auto">
              <a:xfrm>
                <a:off x="3168" y="1162"/>
                <a:ext cx="191" cy="25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r>
                  <a:rPr lang="en-US" altLang="zh-CN" b="1" i="1" noProof="1">
                    <a:solidFill>
                      <a:srgbClr val="0000FF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Times New Roman" panose="02020603050405020304" pitchFamily="18" charset="0"/>
                    <a:ea typeface="黑体" panose="02010609060101010101" pitchFamily="2" charset="-122"/>
                  </a:rPr>
                  <a:t>b</a:t>
                </a:r>
                <a:endParaRPr lang="en-US" altLang="zh-CN" b="1" i="1" noProof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61542" name="Group 116"/>
            <p:cNvGrpSpPr/>
            <p:nvPr/>
          </p:nvGrpSpPr>
          <p:grpSpPr bwMode="auto">
            <a:xfrm>
              <a:off x="10620" y="4822"/>
              <a:ext cx="1620" cy="2430"/>
              <a:chOff x="4704" y="1728"/>
              <a:chExt cx="864" cy="1296"/>
            </a:xfrm>
          </p:grpSpPr>
          <p:sp>
            <p:nvSpPr>
              <p:cNvPr id="61543" name="Rectangle 117" descr="PE03255_"/>
              <p:cNvSpPr>
                <a:spLocks noChangeArrowheads="1"/>
              </p:cNvSpPr>
              <p:nvPr/>
            </p:nvSpPr>
            <p:spPr bwMode="auto">
              <a:xfrm>
                <a:off x="4704" y="1728"/>
                <a:ext cx="864" cy="1296"/>
              </a:xfrm>
              <a:prstGeom prst="rect">
                <a:avLst/>
              </a:prstGeom>
              <a:noFill/>
              <a:ln w="38100">
                <a:solidFill>
                  <a:srgbClr val="9900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grpSp>
            <p:nvGrpSpPr>
              <p:cNvPr id="61544" name="Group 118"/>
              <p:cNvGrpSpPr/>
              <p:nvPr/>
            </p:nvGrpSpPr>
            <p:grpSpPr bwMode="auto">
              <a:xfrm>
                <a:off x="4800" y="2704"/>
                <a:ext cx="672" cy="272"/>
                <a:chOff x="4800" y="2704"/>
                <a:chExt cx="672" cy="272"/>
              </a:xfrm>
            </p:grpSpPr>
            <p:grpSp>
              <p:nvGrpSpPr>
                <p:cNvPr id="61545" name="Group 119"/>
                <p:cNvGrpSpPr/>
                <p:nvPr/>
              </p:nvGrpSpPr>
              <p:grpSpPr bwMode="auto">
                <a:xfrm>
                  <a:off x="4800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546" name="Freeform 120"/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47" name="Freeform 121"/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48" name="Freeform 122"/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49" name="Freeform 123"/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50" name="Group 124"/>
                <p:cNvGrpSpPr/>
                <p:nvPr/>
              </p:nvGrpSpPr>
              <p:grpSpPr bwMode="auto">
                <a:xfrm>
                  <a:off x="5088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551" name="Freeform 125"/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52" name="Freeform 126"/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53" name="Freeform 127"/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54" name="Freeform 128"/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55" name="Group 129"/>
                <p:cNvGrpSpPr/>
                <p:nvPr/>
              </p:nvGrpSpPr>
              <p:grpSpPr bwMode="auto">
                <a:xfrm>
                  <a:off x="5328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556" name="Freeform 130"/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57" name="Freeform 131"/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58" name="Freeform 132"/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59" name="Freeform 133"/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grpSp>
            <p:nvGrpSpPr>
              <p:cNvPr id="61560" name="Group 134"/>
              <p:cNvGrpSpPr/>
              <p:nvPr/>
            </p:nvGrpSpPr>
            <p:grpSpPr bwMode="auto">
              <a:xfrm>
                <a:off x="4800" y="2416"/>
                <a:ext cx="672" cy="272"/>
                <a:chOff x="4800" y="2704"/>
                <a:chExt cx="672" cy="272"/>
              </a:xfrm>
            </p:grpSpPr>
            <p:grpSp>
              <p:nvGrpSpPr>
                <p:cNvPr id="61561" name="Group 135"/>
                <p:cNvGrpSpPr/>
                <p:nvPr/>
              </p:nvGrpSpPr>
              <p:grpSpPr bwMode="auto">
                <a:xfrm>
                  <a:off x="4800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562" name="Freeform 136"/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63" name="Freeform 137"/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64" name="Freeform 138"/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65" name="Freeform 139"/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66" name="Group 140"/>
                <p:cNvGrpSpPr/>
                <p:nvPr/>
              </p:nvGrpSpPr>
              <p:grpSpPr bwMode="auto">
                <a:xfrm>
                  <a:off x="5088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567" name="Freeform 141"/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68" name="Freeform 142"/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69" name="Freeform 143"/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70" name="Freeform 144"/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71" name="Group 145"/>
                <p:cNvGrpSpPr/>
                <p:nvPr/>
              </p:nvGrpSpPr>
              <p:grpSpPr bwMode="auto">
                <a:xfrm>
                  <a:off x="5328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572" name="Freeform 146"/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73" name="Freeform 147"/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74" name="Freeform 148"/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75" name="Freeform 149"/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grpSp>
            <p:nvGrpSpPr>
              <p:cNvPr id="61576" name="Group 150"/>
              <p:cNvGrpSpPr/>
              <p:nvPr/>
            </p:nvGrpSpPr>
            <p:grpSpPr bwMode="auto">
              <a:xfrm>
                <a:off x="4800" y="2112"/>
                <a:ext cx="672" cy="272"/>
                <a:chOff x="4800" y="2704"/>
                <a:chExt cx="672" cy="272"/>
              </a:xfrm>
            </p:grpSpPr>
            <p:grpSp>
              <p:nvGrpSpPr>
                <p:cNvPr id="61577" name="Group 151"/>
                <p:cNvGrpSpPr/>
                <p:nvPr/>
              </p:nvGrpSpPr>
              <p:grpSpPr bwMode="auto">
                <a:xfrm>
                  <a:off x="4800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578" name="Freeform 152"/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79" name="Freeform 153"/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80" name="Freeform 154"/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81" name="Freeform 155"/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82" name="Group 156"/>
                <p:cNvGrpSpPr/>
                <p:nvPr/>
              </p:nvGrpSpPr>
              <p:grpSpPr bwMode="auto">
                <a:xfrm>
                  <a:off x="5088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583" name="Freeform 157"/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84" name="Freeform 158"/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85" name="Freeform 159"/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86" name="Freeform 160"/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87" name="Group 161"/>
                <p:cNvGrpSpPr/>
                <p:nvPr/>
              </p:nvGrpSpPr>
              <p:grpSpPr bwMode="auto">
                <a:xfrm>
                  <a:off x="5328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588" name="Freeform 162"/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89" name="Freeform 163"/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90" name="Freeform 164"/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91" name="Freeform 165"/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grpSp>
            <p:nvGrpSpPr>
              <p:cNvPr id="61592" name="Group 166"/>
              <p:cNvGrpSpPr/>
              <p:nvPr/>
            </p:nvGrpSpPr>
            <p:grpSpPr bwMode="auto">
              <a:xfrm>
                <a:off x="4800" y="1776"/>
                <a:ext cx="672" cy="272"/>
                <a:chOff x="4800" y="2704"/>
                <a:chExt cx="672" cy="272"/>
              </a:xfrm>
            </p:grpSpPr>
            <p:grpSp>
              <p:nvGrpSpPr>
                <p:cNvPr id="61593" name="Group 167"/>
                <p:cNvGrpSpPr/>
                <p:nvPr/>
              </p:nvGrpSpPr>
              <p:grpSpPr bwMode="auto">
                <a:xfrm>
                  <a:off x="4800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594" name="Freeform 168"/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95" name="Freeform 169"/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96" name="Freeform 170"/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597" name="Freeform 171"/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598" name="Group 172"/>
                <p:cNvGrpSpPr/>
                <p:nvPr/>
              </p:nvGrpSpPr>
              <p:grpSpPr bwMode="auto">
                <a:xfrm>
                  <a:off x="5088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599" name="Freeform 173"/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600" name="Freeform 174"/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601" name="Freeform 175"/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602" name="Freeform 176"/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03" name="Group 177"/>
                <p:cNvGrpSpPr/>
                <p:nvPr/>
              </p:nvGrpSpPr>
              <p:grpSpPr bwMode="auto">
                <a:xfrm>
                  <a:off x="5328" y="2704"/>
                  <a:ext cx="144" cy="272"/>
                  <a:chOff x="96" y="2256"/>
                  <a:chExt cx="768" cy="992"/>
                </a:xfrm>
              </p:grpSpPr>
              <p:sp>
                <p:nvSpPr>
                  <p:cNvPr id="61604" name="Freeform 178"/>
                  <p:cNvSpPr>
                    <a:spLocks noChangeArrowheads="1"/>
                  </p:cNvSpPr>
                  <p:nvPr/>
                </p:nvSpPr>
                <p:spPr bwMode="auto">
                  <a:xfrm>
                    <a:off x="376" y="2584"/>
                    <a:ext cx="488" cy="664"/>
                  </a:xfrm>
                  <a:custGeom>
                    <a:avLst/>
                    <a:gdLst>
                      <a:gd name="T0" fmla="*/ 8 w 592"/>
                      <a:gd name="T1" fmla="*/ 632 h 664"/>
                      <a:gd name="T2" fmla="*/ 104 w 592"/>
                      <a:gd name="T3" fmla="*/ 632 h 664"/>
                      <a:gd name="T4" fmla="*/ 152 w 592"/>
                      <a:gd name="T5" fmla="*/ 488 h 664"/>
                      <a:gd name="T6" fmla="*/ 248 w 592"/>
                      <a:gd name="T7" fmla="*/ 296 h 664"/>
                      <a:gd name="T8" fmla="*/ 392 w 592"/>
                      <a:gd name="T9" fmla="*/ 152 h 664"/>
                      <a:gd name="T10" fmla="*/ 584 w 592"/>
                      <a:gd name="T11" fmla="*/ 8 h 664"/>
                      <a:gd name="T12" fmla="*/ 344 w 592"/>
                      <a:gd name="T13" fmla="*/ 104 h 664"/>
                      <a:gd name="T14" fmla="*/ 200 w 592"/>
                      <a:gd name="T15" fmla="*/ 248 h 664"/>
                      <a:gd name="T16" fmla="*/ 56 w 592"/>
                      <a:gd name="T17" fmla="*/ 440 h 664"/>
                      <a:gd name="T18" fmla="*/ 8 w 592"/>
                      <a:gd name="T19" fmla="*/ 632 h 6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2" h="664">
                        <a:moveTo>
                          <a:pt x="8" y="632"/>
                        </a:moveTo>
                        <a:cubicBezTo>
                          <a:pt x="16" y="664"/>
                          <a:pt x="80" y="656"/>
                          <a:pt x="104" y="632"/>
                        </a:cubicBezTo>
                        <a:cubicBezTo>
                          <a:pt x="128" y="608"/>
                          <a:pt x="128" y="544"/>
                          <a:pt x="152" y="488"/>
                        </a:cubicBezTo>
                        <a:cubicBezTo>
                          <a:pt x="176" y="432"/>
                          <a:pt x="208" y="352"/>
                          <a:pt x="248" y="296"/>
                        </a:cubicBezTo>
                        <a:cubicBezTo>
                          <a:pt x="288" y="240"/>
                          <a:pt x="336" y="200"/>
                          <a:pt x="392" y="152"/>
                        </a:cubicBezTo>
                        <a:cubicBezTo>
                          <a:pt x="448" y="104"/>
                          <a:pt x="592" y="16"/>
                          <a:pt x="584" y="8"/>
                        </a:cubicBezTo>
                        <a:cubicBezTo>
                          <a:pt x="576" y="0"/>
                          <a:pt x="408" y="64"/>
                          <a:pt x="344" y="104"/>
                        </a:cubicBezTo>
                        <a:cubicBezTo>
                          <a:pt x="280" y="144"/>
                          <a:pt x="248" y="192"/>
                          <a:pt x="200" y="248"/>
                        </a:cubicBezTo>
                        <a:cubicBezTo>
                          <a:pt x="152" y="304"/>
                          <a:pt x="88" y="384"/>
                          <a:pt x="56" y="440"/>
                        </a:cubicBezTo>
                        <a:cubicBezTo>
                          <a:pt x="24" y="496"/>
                          <a:pt x="0" y="600"/>
                          <a:pt x="8" y="63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605" name="Freeform 179"/>
                  <p:cNvSpPr>
                    <a:spLocks noChangeArrowheads="1"/>
                  </p:cNvSpPr>
                  <p:nvPr/>
                </p:nvSpPr>
                <p:spPr bwMode="auto">
                  <a:xfrm>
                    <a:off x="96" y="2472"/>
                    <a:ext cx="392" cy="776"/>
                  </a:xfrm>
                  <a:custGeom>
                    <a:avLst/>
                    <a:gdLst>
                      <a:gd name="T0" fmla="*/ 352 w 456"/>
                      <a:gd name="T1" fmla="*/ 744 h 776"/>
                      <a:gd name="T2" fmla="*/ 448 w 456"/>
                      <a:gd name="T3" fmla="*/ 744 h 776"/>
                      <a:gd name="T4" fmla="*/ 400 w 456"/>
                      <a:gd name="T5" fmla="*/ 552 h 776"/>
                      <a:gd name="T6" fmla="*/ 256 w 456"/>
                      <a:gd name="T7" fmla="*/ 264 h 776"/>
                      <a:gd name="T8" fmla="*/ 64 w 456"/>
                      <a:gd name="T9" fmla="*/ 72 h 776"/>
                      <a:gd name="T10" fmla="*/ 16 w 456"/>
                      <a:gd name="T11" fmla="*/ 24 h 776"/>
                      <a:gd name="T12" fmla="*/ 160 w 456"/>
                      <a:gd name="T13" fmla="*/ 216 h 776"/>
                      <a:gd name="T14" fmla="*/ 256 w 456"/>
                      <a:gd name="T15" fmla="*/ 408 h 776"/>
                      <a:gd name="T16" fmla="*/ 304 w 456"/>
                      <a:gd name="T17" fmla="*/ 552 h 776"/>
                      <a:gd name="T18" fmla="*/ 352 w 456"/>
                      <a:gd name="T19" fmla="*/ 74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56" h="776">
                        <a:moveTo>
                          <a:pt x="352" y="744"/>
                        </a:moveTo>
                        <a:cubicBezTo>
                          <a:pt x="376" y="776"/>
                          <a:pt x="440" y="776"/>
                          <a:pt x="448" y="744"/>
                        </a:cubicBezTo>
                        <a:cubicBezTo>
                          <a:pt x="456" y="712"/>
                          <a:pt x="432" y="632"/>
                          <a:pt x="400" y="552"/>
                        </a:cubicBezTo>
                        <a:cubicBezTo>
                          <a:pt x="368" y="472"/>
                          <a:pt x="312" y="344"/>
                          <a:pt x="256" y="264"/>
                        </a:cubicBezTo>
                        <a:cubicBezTo>
                          <a:pt x="200" y="184"/>
                          <a:pt x="104" y="112"/>
                          <a:pt x="64" y="72"/>
                        </a:cubicBezTo>
                        <a:cubicBezTo>
                          <a:pt x="24" y="32"/>
                          <a:pt x="0" y="0"/>
                          <a:pt x="16" y="24"/>
                        </a:cubicBezTo>
                        <a:cubicBezTo>
                          <a:pt x="32" y="48"/>
                          <a:pt x="120" y="152"/>
                          <a:pt x="160" y="216"/>
                        </a:cubicBezTo>
                        <a:cubicBezTo>
                          <a:pt x="200" y="280"/>
                          <a:pt x="232" y="352"/>
                          <a:pt x="256" y="408"/>
                        </a:cubicBezTo>
                        <a:cubicBezTo>
                          <a:pt x="280" y="464"/>
                          <a:pt x="288" y="496"/>
                          <a:pt x="304" y="552"/>
                        </a:cubicBezTo>
                        <a:cubicBezTo>
                          <a:pt x="320" y="608"/>
                          <a:pt x="328" y="712"/>
                          <a:pt x="352" y="744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606" name="Freeform 180"/>
                  <p:cNvSpPr>
                    <a:spLocks noChangeArrowheads="1"/>
                  </p:cNvSpPr>
                  <p:nvPr/>
                </p:nvSpPr>
                <p:spPr bwMode="auto">
                  <a:xfrm>
                    <a:off x="288" y="2512"/>
                    <a:ext cx="192" cy="560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607" name="Freeform 181"/>
                  <p:cNvSpPr>
                    <a:spLocks noChangeArrowheads="1"/>
                  </p:cNvSpPr>
                  <p:nvPr/>
                </p:nvSpPr>
                <p:spPr bwMode="auto">
                  <a:xfrm rot="1986149">
                    <a:off x="480" y="2256"/>
                    <a:ext cx="192" cy="672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</p:grpSp>
        <p:grpSp>
          <p:nvGrpSpPr>
            <p:cNvPr id="61608" name="Group 182"/>
            <p:cNvGrpSpPr/>
            <p:nvPr/>
          </p:nvGrpSpPr>
          <p:grpSpPr bwMode="auto">
            <a:xfrm>
              <a:off x="8190" y="3202"/>
              <a:ext cx="2430" cy="1620"/>
              <a:chOff x="3408" y="864"/>
              <a:chExt cx="1296" cy="864"/>
            </a:xfrm>
          </p:grpSpPr>
          <p:sp>
            <p:nvSpPr>
              <p:cNvPr id="61609" name="Rectangle 183" descr="PE03255_"/>
              <p:cNvSpPr>
                <a:spLocks noChangeArrowheads="1"/>
              </p:cNvSpPr>
              <p:nvPr/>
            </p:nvSpPr>
            <p:spPr bwMode="auto">
              <a:xfrm>
                <a:off x="3408" y="864"/>
                <a:ext cx="1296" cy="864"/>
              </a:xfrm>
              <a:prstGeom prst="rect">
                <a:avLst/>
              </a:prstGeom>
              <a:noFill/>
              <a:ln w="38100">
                <a:solidFill>
                  <a:srgbClr val="990000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grpSp>
            <p:nvGrpSpPr>
              <p:cNvPr id="61610" name="Group 184"/>
              <p:cNvGrpSpPr/>
              <p:nvPr/>
            </p:nvGrpSpPr>
            <p:grpSpPr bwMode="auto">
              <a:xfrm>
                <a:off x="3456" y="1440"/>
                <a:ext cx="1221" cy="240"/>
                <a:chOff x="3456" y="1392"/>
                <a:chExt cx="1221" cy="288"/>
              </a:xfrm>
            </p:grpSpPr>
            <p:grpSp>
              <p:nvGrpSpPr>
                <p:cNvPr id="61611" name="Group 185"/>
                <p:cNvGrpSpPr>
                  <a:grpSpLocks noChangeAspect="1"/>
                </p:cNvGrpSpPr>
                <p:nvPr/>
              </p:nvGrpSpPr>
              <p:grpSpPr bwMode="auto">
                <a:xfrm>
                  <a:off x="3456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12" name="Group 18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13" name="Freeform 18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14" name="Freeform 18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15" name="Freeform 189"/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16" name="Group 190"/>
                <p:cNvGrpSpPr>
                  <a:grpSpLocks noChangeAspect="1"/>
                </p:cNvGrpSpPr>
                <p:nvPr/>
              </p:nvGrpSpPr>
              <p:grpSpPr bwMode="auto">
                <a:xfrm>
                  <a:off x="3744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17" name="Group 19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18" name="Freeform 19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19" name="Freeform 19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20" name="Freeform 194"/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21" name="Group 195"/>
                <p:cNvGrpSpPr>
                  <a:grpSpLocks noChangeAspect="1"/>
                </p:cNvGrpSpPr>
                <p:nvPr/>
              </p:nvGrpSpPr>
              <p:grpSpPr bwMode="auto">
                <a:xfrm>
                  <a:off x="4011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22" name="Group 19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23" name="Freeform 19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24" name="Freeform 19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25" name="Freeform 199"/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26" name="Group 200"/>
                <p:cNvGrpSpPr>
                  <a:grpSpLocks noChangeAspect="1"/>
                </p:cNvGrpSpPr>
                <p:nvPr/>
              </p:nvGrpSpPr>
              <p:grpSpPr bwMode="auto">
                <a:xfrm>
                  <a:off x="4272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27" name="Group 20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28" name="Freeform 202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29" name="Freeform 20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30" name="Freeform 204"/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31" name="Group 205"/>
                <p:cNvGrpSpPr>
                  <a:grpSpLocks noChangeAspect="1"/>
                </p:cNvGrpSpPr>
                <p:nvPr/>
              </p:nvGrpSpPr>
              <p:grpSpPr bwMode="auto">
                <a:xfrm>
                  <a:off x="4512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32" name="Group 20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33" name="Freeform 207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34" name="Freeform 20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35" name="Freeform 209"/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grpSp>
            <p:nvGrpSpPr>
              <p:cNvPr id="61636" name="Group 210"/>
              <p:cNvGrpSpPr/>
              <p:nvPr/>
            </p:nvGrpSpPr>
            <p:grpSpPr bwMode="auto">
              <a:xfrm>
                <a:off x="3456" y="1152"/>
                <a:ext cx="1221" cy="240"/>
                <a:chOff x="3456" y="1392"/>
                <a:chExt cx="1221" cy="288"/>
              </a:xfrm>
            </p:grpSpPr>
            <p:grpSp>
              <p:nvGrpSpPr>
                <p:cNvPr id="61637" name="Group 211"/>
                <p:cNvGrpSpPr>
                  <a:grpSpLocks noChangeAspect="1"/>
                </p:cNvGrpSpPr>
                <p:nvPr/>
              </p:nvGrpSpPr>
              <p:grpSpPr bwMode="auto">
                <a:xfrm>
                  <a:off x="3456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38" name="Group 21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39" name="Freeform 21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40" name="Freeform 21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41" name="Freeform 215"/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42" name="Group 216"/>
                <p:cNvGrpSpPr>
                  <a:grpSpLocks noChangeAspect="1"/>
                </p:cNvGrpSpPr>
                <p:nvPr/>
              </p:nvGrpSpPr>
              <p:grpSpPr bwMode="auto">
                <a:xfrm>
                  <a:off x="3744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43" name="Group 21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44" name="Freeform 21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45" name="Freeform 21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46" name="Freeform 220"/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47" name="Group 221"/>
                <p:cNvGrpSpPr>
                  <a:grpSpLocks noChangeAspect="1"/>
                </p:cNvGrpSpPr>
                <p:nvPr/>
              </p:nvGrpSpPr>
              <p:grpSpPr bwMode="auto">
                <a:xfrm>
                  <a:off x="4011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48" name="Group 22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49" name="Freeform 2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50" name="Freeform 22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51" name="Freeform 225"/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52" name="Group 226"/>
                <p:cNvGrpSpPr>
                  <a:grpSpLocks noChangeAspect="1"/>
                </p:cNvGrpSpPr>
                <p:nvPr/>
              </p:nvGrpSpPr>
              <p:grpSpPr bwMode="auto">
                <a:xfrm>
                  <a:off x="4272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53" name="Group 227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54" name="Freeform 228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55" name="Freeform 22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56" name="Freeform 230"/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57" name="Group 231"/>
                <p:cNvGrpSpPr>
                  <a:grpSpLocks noChangeAspect="1"/>
                </p:cNvGrpSpPr>
                <p:nvPr/>
              </p:nvGrpSpPr>
              <p:grpSpPr bwMode="auto">
                <a:xfrm>
                  <a:off x="4512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58" name="Group 232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59" name="Freeform 23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60" name="Freeform 23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61" name="Freeform 235"/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grpSp>
            <p:nvGrpSpPr>
              <p:cNvPr id="61662" name="Group 236"/>
              <p:cNvGrpSpPr/>
              <p:nvPr/>
            </p:nvGrpSpPr>
            <p:grpSpPr bwMode="auto">
              <a:xfrm>
                <a:off x="3456" y="912"/>
                <a:ext cx="1221" cy="240"/>
                <a:chOff x="3456" y="1392"/>
                <a:chExt cx="1221" cy="288"/>
              </a:xfrm>
            </p:grpSpPr>
            <p:grpSp>
              <p:nvGrpSpPr>
                <p:cNvPr id="61663" name="Group 237"/>
                <p:cNvGrpSpPr>
                  <a:grpSpLocks noChangeAspect="1"/>
                </p:cNvGrpSpPr>
                <p:nvPr/>
              </p:nvGrpSpPr>
              <p:grpSpPr bwMode="auto">
                <a:xfrm>
                  <a:off x="3456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64" name="Group 23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65" name="Freeform 23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66" name="Freeform 24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67" name="Freeform 241"/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68" name="Group 242"/>
                <p:cNvGrpSpPr>
                  <a:grpSpLocks noChangeAspect="1"/>
                </p:cNvGrpSpPr>
                <p:nvPr/>
              </p:nvGrpSpPr>
              <p:grpSpPr bwMode="auto">
                <a:xfrm>
                  <a:off x="3744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69" name="Group 24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70" name="Freeform 24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71" name="Freeform 24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72" name="Freeform 246"/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73" name="Group 247"/>
                <p:cNvGrpSpPr>
                  <a:grpSpLocks noChangeAspect="1"/>
                </p:cNvGrpSpPr>
                <p:nvPr/>
              </p:nvGrpSpPr>
              <p:grpSpPr bwMode="auto">
                <a:xfrm>
                  <a:off x="4011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74" name="Group 24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75" name="Freeform 24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76" name="Freeform 25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77" name="Freeform 251"/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78" name="Group 252"/>
                <p:cNvGrpSpPr>
                  <a:grpSpLocks noChangeAspect="1"/>
                </p:cNvGrpSpPr>
                <p:nvPr/>
              </p:nvGrpSpPr>
              <p:grpSpPr bwMode="auto">
                <a:xfrm>
                  <a:off x="4272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79" name="Group 253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80" name="Freeform 254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81" name="Freeform 255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82" name="Freeform 256"/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83" name="Group 257"/>
                <p:cNvGrpSpPr>
                  <a:grpSpLocks noChangeAspect="1"/>
                </p:cNvGrpSpPr>
                <p:nvPr/>
              </p:nvGrpSpPr>
              <p:grpSpPr bwMode="auto">
                <a:xfrm>
                  <a:off x="4512" y="1392"/>
                  <a:ext cx="165" cy="288"/>
                  <a:chOff x="384" y="2688"/>
                  <a:chExt cx="192" cy="336"/>
                </a:xfrm>
              </p:grpSpPr>
              <p:grpSp>
                <p:nvGrpSpPr>
                  <p:cNvPr id="61684" name="Group 25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384" y="2688"/>
                    <a:ext cx="192" cy="336"/>
                    <a:chOff x="384" y="2688"/>
                    <a:chExt cx="288" cy="336"/>
                  </a:xfrm>
                </p:grpSpPr>
                <p:sp>
                  <p:nvSpPr>
                    <p:cNvPr id="61685" name="Freeform 259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502" y="2688"/>
                      <a:ext cx="170" cy="336"/>
                    </a:xfrm>
                    <a:custGeom>
                      <a:avLst/>
                      <a:gdLst>
                        <a:gd name="T0" fmla="*/ 8 w 592"/>
                        <a:gd name="T1" fmla="*/ 632 h 664"/>
                        <a:gd name="T2" fmla="*/ 104 w 592"/>
                        <a:gd name="T3" fmla="*/ 632 h 664"/>
                        <a:gd name="T4" fmla="*/ 152 w 592"/>
                        <a:gd name="T5" fmla="*/ 488 h 664"/>
                        <a:gd name="T6" fmla="*/ 248 w 592"/>
                        <a:gd name="T7" fmla="*/ 296 h 664"/>
                        <a:gd name="T8" fmla="*/ 392 w 592"/>
                        <a:gd name="T9" fmla="*/ 152 h 664"/>
                        <a:gd name="T10" fmla="*/ 584 w 592"/>
                        <a:gd name="T11" fmla="*/ 8 h 664"/>
                        <a:gd name="T12" fmla="*/ 344 w 592"/>
                        <a:gd name="T13" fmla="*/ 104 h 664"/>
                        <a:gd name="T14" fmla="*/ 200 w 592"/>
                        <a:gd name="T15" fmla="*/ 248 h 664"/>
                        <a:gd name="T16" fmla="*/ 56 w 592"/>
                        <a:gd name="T17" fmla="*/ 440 h 664"/>
                        <a:gd name="T18" fmla="*/ 8 w 592"/>
                        <a:gd name="T19" fmla="*/ 632 h 664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592" h="664">
                          <a:moveTo>
                            <a:pt x="8" y="632"/>
                          </a:moveTo>
                          <a:cubicBezTo>
                            <a:pt x="16" y="664"/>
                            <a:pt x="80" y="656"/>
                            <a:pt x="104" y="632"/>
                          </a:cubicBezTo>
                          <a:cubicBezTo>
                            <a:pt x="128" y="608"/>
                            <a:pt x="128" y="544"/>
                            <a:pt x="152" y="488"/>
                          </a:cubicBezTo>
                          <a:cubicBezTo>
                            <a:pt x="176" y="432"/>
                            <a:pt x="208" y="352"/>
                            <a:pt x="248" y="296"/>
                          </a:cubicBezTo>
                          <a:cubicBezTo>
                            <a:pt x="288" y="240"/>
                            <a:pt x="336" y="200"/>
                            <a:pt x="392" y="152"/>
                          </a:cubicBezTo>
                          <a:cubicBezTo>
                            <a:pt x="448" y="104"/>
                            <a:pt x="592" y="16"/>
                            <a:pt x="584" y="8"/>
                          </a:cubicBezTo>
                          <a:cubicBezTo>
                            <a:pt x="576" y="0"/>
                            <a:pt x="408" y="64"/>
                            <a:pt x="344" y="104"/>
                          </a:cubicBezTo>
                          <a:cubicBezTo>
                            <a:pt x="280" y="144"/>
                            <a:pt x="248" y="192"/>
                            <a:pt x="200" y="248"/>
                          </a:cubicBezTo>
                          <a:cubicBezTo>
                            <a:pt x="152" y="304"/>
                            <a:pt x="88" y="384"/>
                            <a:pt x="56" y="440"/>
                          </a:cubicBezTo>
                          <a:cubicBezTo>
                            <a:pt x="24" y="496"/>
                            <a:pt x="0" y="600"/>
                            <a:pt x="8" y="63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686" name="Freeform 26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84" y="2736"/>
                      <a:ext cx="146" cy="288"/>
                    </a:xfrm>
                    <a:custGeom>
                      <a:avLst/>
                      <a:gdLst>
                        <a:gd name="T0" fmla="*/ 352 w 456"/>
                        <a:gd name="T1" fmla="*/ 744 h 776"/>
                        <a:gd name="T2" fmla="*/ 448 w 456"/>
                        <a:gd name="T3" fmla="*/ 744 h 776"/>
                        <a:gd name="T4" fmla="*/ 400 w 456"/>
                        <a:gd name="T5" fmla="*/ 552 h 776"/>
                        <a:gd name="T6" fmla="*/ 256 w 456"/>
                        <a:gd name="T7" fmla="*/ 264 h 776"/>
                        <a:gd name="T8" fmla="*/ 64 w 456"/>
                        <a:gd name="T9" fmla="*/ 72 h 776"/>
                        <a:gd name="T10" fmla="*/ 16 w 456"/>
                        <a:gd name="T11" fmla="*/ 24 h 776"/>
                        <a:gd name="T12" fmla="*/ 160 w 456"/>
                        <a:gd name="T13" fmla="*/ 216 h 776"/>
                        <a:gd name="T14" fmla="*/ 256 w 456"/>
                        <a:gd name="T15" fmla="*/ 408 h 776"/>
                        <a:gd name="T16" fmla="*/ 304 w 456"/>
                        <a:gd name="T17" fmla="*/ 552 h 776"/>
                        <a:gd name="T18" fmla="*/ 352 w 456"/>
                        <a:gd name="T19" fmla="*/ 744 h 776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</a:cxnLst>
                      <a:rect l="0" t="0" r="r" b="b"/>
                      <a:pathLst>
                        <a:path w="456" h="776">
                          <a:moveTo>
                            <a:pt x="352" y="744"/>
                          </a:moveTo>
                          <a:cubicBezTo>
                            <a:pt x="376" y="776"/>
                            <a:pt x="440" y="776"/>
                            <a:pt x="448" y="744"/>
                          </a:cubicBezTo>
                          <a:cubicBezTo>
                            <a:pt x="456" y="712"/>
                            <a:pt x="432" y="632"/>
                            <a:pt x="400" y="552"/>
                          </a:cubicBezTo>
                          <a:cubicBezTo>
                            <a:pt x="368" y="472"/>
                            <a:pt x="312" y="344"/>
                            <a:pt x="256" y="264"/>
                          </a:cubicBezTo>
                          <a:cubicBezTo>
                            <a:pt x="200" y="184"/>
                            <a:pt x="104" y="112"/>
                            <a:pt x="64" y="72"/>
                          </a:cubicBezTo>
                          <a:cubicBezTo>
                            <a:pt x="24" y="32"/>
                            <a:pt x="0" y="0"/>
                            <a:pt x="16" y="24"/>
                          </a:cubicBezTo>
                          <a:cubicBezTo>
                            <a:pt x="32" y="48"/>
                            <a:pt x="120" y="152"/>
                            <a:pt x="160" y="216"/>
                          </a:cubicBezTo>
                          <a:cubicBezTo>
                            <a:pt x="200" y="280"/>
                            <a:pt x="232" y="352"/>
                            <a:pt x="256" y="408"/>
                          </a:cubicBezTo>
                          <a:cubicBezTo>
                            <a:pt x="280" y="464"/>
                            <a:pt x="288" y="496"/>
                            <a:pt x="304" y="552"/>
                          </a:cubicBezTo>
                          <a:cubicBezTo>
                            <a:pt x="320" y="608"/>
                            <a:pt x="328" y="712"/>
                            <a:pt x="352" y="744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80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sp>
                <p:nvSpPr>
                  <p:cNvPr id="61687" name="Freeform 261"/>
                  <p:cNvSpPr>
                    <a:spLocks noChangeAspect="1" noChangeArrowheads="1"/>
                  </p:cNvSpPr>
                  <p:nvPr/>
                </p:nvSpPr>
                <p:spPr bwMode="auto">
                  <a:xfrm rot="63599">
                    <a:off x="432" y="2736"/>
                    <a:ext cx="48" cy="208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80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</p:grpSp>
        <p:grpSp>
          <p:nvGrpSpPr>
            <p:cNvPr id="61688" name="Group 262"/>
            <p:cNvGrpSpPr/>
            <p:nvPr/>
          </p:nvGrpSpPr>
          <p:grpSpPr bwMode="auto">
            <a:xfrm>
              <a:off x="10620" y="3202"/>
              <a:ext cx="1620" cy="1620"/>
              <a:chOff x="4704" y="864"/>
              <a:chExt cx="864" cy="864"/>
            </a:xfrm>
          </p:grpSpPr>
          <p:grpSp>
            <p:nvGrpSpPr>
              <p:cNvPr id="61689" name="Group 263"/>
              <p:cNvGrpSpPr/>
              <p:nvPr/>
            </p:nvGrpSpPr>
            <p:grpSpPr bwMode="auto">
              <a:xfrm>
                <a:off x="4752" y="1488"/>
                <a:ext cx="768" cy="192"/>
                <a:chOff x="4752" y="1440"/>
                <a:chExt cx="724" cy="256"/>
              </a:xfrm>
            </p:grpSpPr>
            <p:grpSp>
              <p:nvGrpSpPr>
                <p:cNvPr id="61690" name="Group 264"/>
                <p:cNvGrpSpPr/>
                <p:nvPr/>
              </p:nvGrpSpPr>
              <p:grpSpPr bwMode="auto">
                <a:xfrm>
                  <a:off x="4844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691" name="Freeform 265"/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692" name="Freeform 266"/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93" name="Group 267"/>
                <p:cNvGrpSpPr/>
                <p:nvPr/>
              </p:nvGrpSpPr>
              <p:grpSpPr bwMode="auto">
                <a:xfrm>
                  <a:off x="4940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694" name="Freeform 268"/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695" name="Freeform 269"/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96" name="Group 270"/>
                <p:cNvGrpSpPr/>
                <p:nvPr/>
              </p:nvGrpSpPr>
              <p:grpSpPr bwMode="auto">
                <a:xfrm>
                  <a:off x="5036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697" name="Freeform 271"/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698" name="Freeform 272"/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699" name="Group 273"/>
                <p:cNvGrpSpPr/>
                <p:nvPr/>
              </p:nvGrpSpPr>
              <p:grpSpPr bwMode="auto">
                <a:xfrm>
                  <a:off x="5132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00" name="Freeform 274"/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01" name="Freeform 275"/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702" name="Group 276"/>
                <p:cNvGrpSpPr/>
                <p:nvPr/>
              </p:nvGrpSpPr>
              <p:grpSpPr bwMode="auto">
                <a:xfrm>
                  <a:off x="5228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03" name="Freeform 277"/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04" name="Freeform 278"/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705" name="Group 279"/>
                <p:cNvGrpSpPr/>
                <p:nvPr/>
              </p:nvGrpSpPr>
              <p:grpSpPr bwMode="auto">
                <a:xfrm>
                  <a:off x="5324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06" name="Freeform 280"/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07" name="Freeform 281"/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708" name="Group 282"/>
                <p:cNvGrpSpPr/>
                <p:nvPr/>
              </p:nvGrpSpPr>
              <p:grpSpPr bwMode="auto">
                <a:xfrm>
                  <a:off x="5424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09" name="Freeform 283"/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10" name="Freeform 284"/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711" name="Group 285"/>
                <p:cNvGrpSpPr/>
                <p:nvPr/>
              </p:nvGrpSpPr>
              <p:grpSpPr bwMode="auto">
                <a:xfrm>
                  <a:off x="4752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12" name="Freeform 286"/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13" name="Freeform 287"/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grpSp>
            <p:nvGrpSpPr>
              <p:cNvPr id="61714" name="Group 288"/>
              <p:cNvGrpSpPr/>
              <p:nvPr/>
            </p:nvGrpSpPr>
            <p:grpSpPr bwMode="auto">
              <a:xfrm>
                <a:off x="4752" y="1200"/>
                <a:ext cx="768" cy="192"/>
                <a:chOff x="4752" y="1440"/>
                <a:chExt cx="724" cy="256"/>
              </a:xfrm>
            </p:grpSpPr>
            <p:grpSp>
              <p:nvGrpSpPr>
                <p:cNvPr id="61715" name="Group 289"/>
                <p:cNvGrpSpPr/>
                <p:nvPr/>
              </p:nvGrpSpPr>
              <p:grpSpPr bwMode="auto">
                <a:xfrm>
                  <a:off x="4844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16" name="Freeform 290"/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17" name="Freeform 291"/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718" name="Group 292"/>
                <p:cNvGrpSpPr/>
                <p:nvPr/>
              </p:nvGrpSpPr>
              <p:grpSpPr bwMode="auto">
                <a:xfrm>
                  <a:off x="4940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19" name="Freeform 293"/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20" name="Freeform 294"/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721" name="Group 295"/>
                <p:cNvGrpSpPr/>
                <p:nvPr/>
              </p:nvGrpSpPr>
              <p:grpSpPr bwMode="auto">
                <a:xfrm>
                  <a:off x="5036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22" name="Freeform 296"/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23" name="Freeform 297"/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724" name="Group 298"/>
                <p:cNvGrpSpPr/>
                <p:nvPr/>
              </p:nvGrpSpPr>
              <p:grpSpPr bwMode="auto">
                <a:xfrm>
                  <a:off x="5132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25" name="Freeform 299"/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26" name="Freeform 300"/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727" name="Group 301"/>
                <p:cNvGrpSpPr/>
                <p:nvPr/>
              </p:nvGrpSpPr>
              <p:grpSpPr bwMode="auto">
                <a:xfrm>
                  <a:off x="5228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28" name="Freeform 302"/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29" name="Freeform 303"/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730" name="Group 304"/>
                <p:cNvGrpSpPr/>
                <p:nvPr/>
              </p:nvGrpSpPr>
              <p:grpSpPr bwMode="auto">
                <a:xfrm>
                  <a:off x="5324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31" name="Freeform 305"/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32" name="Freeform 306"/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733" name="Group 307"/>
                <p:cNvGrpSpPr/>
                <p:nvPr/>
              </p:nvGrpSpPr>
              <p:grpSpPr bwMode="auto">
                <a:xfrm>
                  <a:off x="5424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34" name="Freeform 308"/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35" name="Freeform 309"/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  <p:grpSp>
              <p:nvGrpSpPr>
                <p:cNvPr id="61736" name="Group 310"/>
                <p:cNvGrpSpPr/>
                <p:nvPr/>
              </p:nvGrpSpPr>
              <p:grpSpPr bwMode="auto">
                <a:xfrm>
                  <a:off x="4752" y="1440"/>
                  <a:ext cx="52" cy="256"/>
                  <a:chOff x="908" y="2352"/>
                  <a:chExt cx="100" cy="352"/>
                </a:xfrm>
              </p:grpSpPr>
              <p:sp>
                <p:nvSpPr>
                  <p:cNvPr id="61737" name="Freeform 311"/>
                  <p:cNvSpPr>
                    <a:spLocks noChangeArrowheads="1"/>
                  </p:cNvSpPr>
                  <p:nvPr/>
                </p:nvSpPr>
                <p:spPr bwMode="auto">
                  <a:xfrm rot="-480246">
                    <a:off x="908" y="2448"/>
                    <a:ext cx="48" cy="256"/>
                  </a:xfrm>
                  <a:custGeom>
                    <a:avLst/>
                    <a:gdLst>
                      <a:gd name="T0" fmla="*/ 56 w 168"/>
                      <a:gd name="T1" fmla="*/ 528 h 560"/>
                      <a:gd name="T2" fmla="*/ 152 w 168"/>
                      <a:gd name="T3" fmla="*/ 528 h 560"/>
                      <a:gd name="T4" fmla="*/ 152 w 168"/>
                      <a:gd name="T5" fmla="*/ 336 h 560"/>
                      <a:gd name="T6" fmla="*/ 104 w 168"/>
                      <a:gd name="T7" fmla="*/ 144 h 560"/>
                      <a:gd name="T8" fmla="*/ 8 w 168"/>
                      <a:gd name="T9" fmla="*/ 0 h 560"/>
                      <a:gd name="T10" fmla="*/ 56 w 168"/>
                      <a:gd name="T11" fmla="*/ 144 h 560"/>
                      <a:gd name="T12" fmla="*/ 104 w 168"/>
                      <a:gd name="T13" fmla="*/ 288 h 560"/>
                      <a:gd name="T14" fmla="*/ 104 w 168"/>
                      <a:gd name="T15" fmla="*/ 432 h 560"/>
                      <a:gd name="T16" fmla="*/ 56 w 168"/>
                      <a:gd name="T17" fmla="*/ 528 h 5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8" h="560">
                        <a:moveTo>
                          <a:pt x="56" y="528"/>
                        </a:moveTo>
                        <a:cubicBezTo>
                          <a:pt x="64" y="544"/>
                          <a:pt x="136" y="560"/>
                          <a:pt x="152" y="528"/>
                        </a:cubicBezTo>
                        <a:cubicBezTo>
                          <a:pt x="168" y="496"/>
                          <a:pt x="160" y="400"/>
                          <a:pt x="152" y="336"/>
                        </a:cubicBezTo>
                        <a:cubicBezTo>
                          <a:pt x="144" y="272"/>
                          <a:pt x="128" y="200"/>
                          <a:pt x="104" y="144"/>
                        </a:cubicBezTo>
                        <a:cubicBezTo>
                          <a:pt x="80" y="88"/>
                          <a:pt x="16" y="0"/>
                          <a:pt x="8" y="0"/>
                        </a:cubicBezTo>
                        <a:cubicBezTo>
                          <a:pt x="0" y="0"/>
                          <a:pt x="40" y="96"/>
                          <a:pt x="56" y="144"/>
                        </a:cubicBezTo>
                        <a:cubicBezTo>
                          <a:pt x="72" y="192"/>
                          <a:pt x="96" y="240"/>
                          <a:pt x="104" y="288"/>
                        </a:cubicBezTo>
                        <a:cubicBezTo>
                          <a:pt x="112" y="336"/>
                          <a:pt x="104" y="392"/>
                          <a:pt x="104" y="432"/>
                        </a:cubicBezTo>
                        <a:cubicBezTo>
                          <a:pt x="104" y="472"/>
                          <a:pt x="48" y="512"/>
                          <a:pt x="56" y="528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  <p:sp>
                <p:nvSpPr>
                  <p:cNvPr id="61738" name="Freeform 312"/>
                  <p:cNvSpPr>
                    <a:spLocks noChangeArrowheads="1"/>
                  </p:cNvSpPr>
                  <p:nvPr/>
                </p:nvSpPr>
                <p:spPr bwMode="auto">
                  <a:xfrm rot="894958">
                    <a:off x="912" y="2352"/>
                    <a:ext cx="96" cy="345"/>
                  </a:xfrm>
                  <a:custGeom>
                    <a:avLst/>
                    <a:gdLst>
                      <a:gd name="T0" fmla="*/ 160 w 208"/>
                      <a:gd name="T1" fmla="*/ 672 h 672"/>
                      <a:gd name="T2" fmla="*/ 208 w 208"/>
                      <a:gd name="T3" fmla="*/ 576 h 672"/>
                      <a:gd name="T4" fmla="*/ 160 w 208"/>
                      <a:gd name="T5" fmla="*/ 480 h 672"/>
                      <a:gd name="T6" fmla="*/ 112 w 208"/>
                      <a:gd name="T7" fmla="*/ 432 h 672"/>
                      <a:gd name="T8" fmla="*/ 64 w 208"/>
                      <a:gd name="T9" fmla="*/ 192 h 672"/>
                      <a:gd name="T10" fmla="*/ 112 w 208"/>
                      <a:gd name="T11" fmla="*/ 0 h 672"/>
                      <a:gd name="T12" fmla="*/ 16 w 208"/>
                      <a:gd name="T13" fmla="*/ 192 h 672"/>
                      <a:gd name="T14" fmla="*/ 16 w 208"/>
                      <a:gd name="T15" fmla="*/ 336 h 672"/>
                      <a:gd name="T16" fmla="*/ 64 w 208"/>
                      <a:gd name="T17" fmla="*/ 480 h 672"/>
                      <a:gd name="T18" fmla="*/ 160 w 208"/>
                      <a:gd name="T19" fmla="*/ 576 h 672"/>
                      <a:gd name="T20" fmla="*/ 160 w 208"/>
                      <a:gd name="T21" fmla="*/ 672 h 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208" h="672">
                        <a:moveTo>
                          <a:pt x="160" y="672"/>
                        </a:moveTo>
                        <a:cubicBezTo>
                          <a:pt x="168" y="672"/>
                          <a:pt x="208" y="608"/>
                          <a:pt x="208" y="576"/>
                        </a:cubicBezTo>
                        <a:cubicBezTo>
                          <a:pt x="208" y="544"/>
                          <a:pt x="176" y="504"/>
                          <a:pt x="160" y="480"/>
                        </a:cubicBezTo>
                        <a:cubicBezTo>
                          <a:pt x="144" y="456"/>
                          <a:pt x="128" y="480"/>
                          <a:pt x="112" y="432"/>
                        </a:cubicBezTo>
                        <a:cubicBezTo>
                          <a:pt x="96" y="384"/>
                          <a:pt x="64" y="264"/>
                          <a:pt x="64" y="192"/>
                        </a:cubicBezTo>
                        <a:cubicBezTo>
                          <a:pt x="64" y="120"/>
                          <a:pt x="120" y="0"/>
                          <a:pt x="112" y="0"/>
                        </a:cubicBezTo>
                        <a:cubicBezTo>
                          <a:pt x="104" y="0"/>
                          <a:pt x="32" y="136"/>
                          <a:pt x="16" y="192"/>
                        </a:cubicBezTo>
                        <a:cubicBezTo>
                          <a:pt x="0" y="248"/>
                          <a:pt x="8" y="288"/>
                          <a:pt x="16" y="336"/>
                        </a:cubicBezTo>
                        <a:cubicBezTo>
                          <a:pt x="24" y="384"/>
                          <a:pt x="40" y="440"/>
                          <a:pt x="64" y="480"/>
                        </a:cubicBezTo>
                        <a:cubicBezTo>
                          <a:pt x="88" y="520"/>
                          <a:pt x="144" y="544"/>
                          <a:pt x="160" y="576"/>
                        </a:cubicBezTo>
                        <a:cubicBezTo>
                          <a:pt x="176" y="608"/>
                          <a:pt x="152" y="672"/>
                          <a:pt x="160" y="672"/>
                        </a:cubicBezTo>
                        <a:close/>
                      </a:path>
                    </a:pathLst>
                  </a:custGeom>
                  <a:solidFill>
                    <a:srgbClr val="008000"/>
                  </a:solidFill>
                  <a:ln w="9525">
                    <a:solidFill>
                      <a:srgbClr val="006600"/>
                    </a:solidFill>
                    <a:round/>
                    <a:headEnd type="none" w="sm" len="sm"/>
                    <a:tailEnd type="none" w="sm" len="sm"/>
                  </a:ln>
                </p:spPr>
                <p:txBody>
                  <a:bodyPr/>
                  <a:lstStyle/>
                  <a:p>
                    <a:endParaRPr lang="zh-CN" altLang="en-US" b="1"/>
                  </a:p>
                </p:txBody>
              </p:sp>
            </p:grpSp>
          </p:grpSp>
          <p:grpSp>
            <p:nvGrpSpPr>
              <p:cNvPr id="61739" name="Group 313"/>
              <p:cNvGrpSpPr/>
              <p:nvPr/>
            </p:nvGrpSpPr>
            <p:grpSpPr bwMode="auto">
              <a:xfrm>
                <a:off x="4704" y="864"/>
                <a:ext cx="864" cy="864"/>
                <a:chOff x="4704" y="864"/>
                <a:chExt cx="864" cy="864"/>
              </a:xfrm>
            </p:grpSpPr>
            <p:sp>
              <p:nvSpPr>
                <p:cNvPr id="61740" name="Rectangle 314" descr="PE03255_"/>
                <p:cNvSpPr>
                  <a:spLocks noChangeAspect="1" noChangeArrowheads="1"/>
                </p:cNvSpPr>
                <p:nvPr/>
              </p:nvSpPr>
              <p:spPr bwMode="auto">
                <a:xfrm>
                  <a:off x="4704" y="864"/>
                  <a:ext cx="864" cy="864"/>
                </a:xfrm>
                <a:prstGeom prst="rect">
                  <a:avLst/>
                </a:prstGeom>
                <a:noFill/>
                <a:ln w="38100">
                  <a:solidFill>
                    <a:srgbClr val="990000"/>
                  </a:solidFill>
                  <a:miter lim="800000"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 b="1">
                    <a:latin typeface="Times New Roman" panose="02020603050405020304" pitchFamily="18" charset="0"/>
                    <a:ea typeface="黑体" panose="02010609060101010101" pitchFamily="2" charset="-122"/>
                  </a:endParaRPr>
                </a:p>
              </p:txBody>
            </p:sp>
            <p:grpSp>
              <p:nvGrpSpPr>
                <p:cNvPr id="61741" name="Group 315"/>
                <p:cNvGrpSpPr/>
                <p:nvPr/>
              </p:nvGrpSpPr>
              <p:grpSpPr bwMode="auto">
                <a:xfrm>
                  <a:off x="4752" y="912"/>
                  <a:ext cx="768" cy="192"/>
                  <a:chOff x="4752" y="1440"/>
                  <a:chExt cx="724" cy="256"/>
                </a:xfrm>
              </p:grpSpPr>
              <p:grpSp>
                <p:nvGrpSpPr>
                  <p:cNvPr id="61742" name="Group 316"/>
                  <p:cNvGrpSpPr/>
                  <p:nvPr/>
                </p:nvGrpSpPr>
                <p:grpSpPr bwMode="auto">
                  <a:xfrm>
                    <a:off x="4844" y="1440"/>
                    <a:ext cx="52" cy="256"/>
                    <a:chOff x="908" y="2352"/>
                    <a:chExt cx="100" cy="352"/>
                  </a:xfrm>
                </p:grpSpPr>
                <p:sp>
                  <p:nvSpPr>
                    <p:cNvPr id="61743" name="Freeform 317"/>
                    <p:cNvSpPr>
                      <a:spLocks noChangeArrowheads="1"/>
                    </p:cNvSpPr>
                    <p:nvPr/>
                  </p:nvSpPr>
                  <p:spPr bwMode="auto">
                    <a:xfrm rot="-480246">
                      <a:off x="908" y="2448"/>
                      <a:ext cx="48" cy="256"/>
                    </a:xfrm>
                    <a:custGeom>
                      <a:avLst/>
                      <a:gdLst>
                        <a:gd name="T0" fmla="*/ 56 w 168"/>
                        <a:gd name="T1" fmla="*/ 528 h 560"/>
                        <a:gd name="T2" fmla="*/ 152 w 168"/>
                        <a:gd name="T3" fmla="*/ 528 h 560"/>
                        <a:gd name="T4" fmla="*/ 152 w 168"/>
                        <a:gd name="T5" fmla="*/ 336 h 560"/>
                        <a:gd name="T6" fmla="*/ 104 w 168"/>
                        <a:gd name="T7" fmla="*/ 144 h 560"/>
                        <a:gd name="T8" fmla="*/ 8 w 168"/>
                        <a:gd name="T9" fmla="*/ 0 h 560"/>
                        <a:gd name="T10" fmla="*/ 56 w 168"/>
                        <a:gd name="T11" fmla="*/ 144 h 560"/>
                        <a:gd name="T12" fmla="*/ 104 w 168"/>
                        <a:gd name="T13" fmla="*/ 288 h 560"/>
                        <a:gd name="T14" fmla="*/ 104 w 168"/>
                        <a:gd name="T15" fmla="*/ 432 h 560"/>
                        <a:gd name="T16" fmla="*/ 56 w 168"/>
                        <a:gd name="T17" fmla="*/ 528 h 5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168" h="560">
                          <a:moveTo>
                            <a:pt x="56" y="528"/>
                          </a:moveTo>
                          <a:cubicBezTo>
                            <a:pt x="64" y="544"/>
                            <a:pt x="136" y="560"/>
                            <a:pt x="152" y="528"/>
                          </a:cubicBezTo>
                          <a:cubicBezTo>
                            <a:pt x="168" y="496"/>
                            <a:pt x="160" y="400"/>
                            <a:pt x="152" y="336"/>
                          </a:cubicBezTo>
                          <a:cubicBezTo>
                            <a:pt x="144" y="272"/>
                            <a:pt x="128" y="200"/>
                            <a:pt x="104" y="144"/>
                          </a:cubicBezTo>
                          <a:cubicBezTo>
                            <a:pt x="80" y="88"/>
                            <a:pt x="16" y="0"/>
                            <a:pt x="8" y="0"/>
                          </a:cubicBezTo>
                          <a:cubicBezTo>
                            <a:pt x="0" y="0"/>
                            <a:pt x="40" y="96"/>
                            <a:pt x="56" y="144"/>
                          </a:cubicBezTo>
                          <a:cubicBezTo>
                            <a:pt x="72" y="192"/>
                            <a:pt x="96" y="240"/>
                            <a:pt x="104" y="288"/>
                          </a:cubicBezTo>
                          <a:cubicBezTo>
                            <a:pt x="112" y="336"/>
                            <a:pt x="104" y="392"/>
                            <a:pt x="104" y="432"/>
                          </a:cubicBezTo>
                          <a:cubicBezTo>
                            <a:pt x="104" y="472"/>
                            <a:pt x="48" y="512"/>
                            <a:pt x="56" y="528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744" name="Freeform 318"/>
                    <p:cNvSpPr>
                      <a:spLocks noChangeArrowheads="1"/>
                    </p:cNvSpPr>
                    <p:nvPr/>
                  </p:nvSpPr>
                  <p:spPr bwMode="auto">
                    <a:xfrm rot="894958">
                      <a:off x="912" y="2352"/>
                      <a:ext cx="96" cy="345"/>
                    </a:xfrm>
                    <a:custGeom>
                      <a:avLst/>
                      <a:gdLst>
                        <a:gd name="T0" fmla="*/ 160 w 208"/>
                        <a:gd name="T1" fmla="*/ 672 h 672"/>
                        <a:gd name="T2" fmla="*/ 208 w 208"/>
                        <a:gd name="T3" fmla="*/ 576 h 672"/>
                        <a:gd name="T4" fmla="*/ 160 w 208"/>
                        <a:gd name="T5" fmla="*/ 480 h 672"/>
                        <a:gd name="T6" fmla="*/ 112 w 208"/>
                        <a:gd name="T7" fmla="*/ 432 h 672"/>
                        <a:gd name="T8" fmla="*/ 64 w 208"/>
                        <a:gd name="T9" fmla="*/ 192 h 672"/>
                        <a:gd name="T10" fmla="*/ 112 w 208"/>
                        <a:gd name="T11" fmla="*/ 0 h 672"/>
                        <a:gd name="T12" fmla="*/ 16 w 208"/>
                        <a:gd name="T13" fmla="*/ 192 h 672"/>
                        <a:gd name="T14" fmla="*/ 16 w 208"/>
                        <a:gd name="T15" fmla="*/ 336 h 672"/>
                        <a:gd name="T16" fmla="*/ 64 w 208"/>
                        <a:gd name="T17" fmla="*/ 480 h 672"/>
                        <a:gd name="T18" fmla="*/ 160 w 208"/>
                        <a:gd name="T19" fmla="*/ 576 h 672"/>
                        <a:gd name="T20" fmla="*/ 160 w 208"/>
                        <a:gd name="T21" fmla="*/ 672 h 6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208" h="672">
                          <a:moveTo>
                            <a:pt x="160" y="672"/>
                          </a:moveTo>
                          <a:cubicBezTo>
                            <a:pt x="168" y="672"/>
                            <a:pt x="208" y="608"/>
                            <a:pt x="208" y="576"/>
                          </a:cubicBezTo>
                          <a:cubicBezTo>
                            <a:pt x="208" y="544"/>
                            <a:pt x="176" y="504"/>
                            <a:pt x="160" y="480"/>
                          </a:cubicBezTo>
                          <a:cubicBezTo>
                            <a:pt x="144" y="456"/>
                            <a:pt x="128" y="480"/>
                            <a:pt x="112" y="432"/>
                          </a:cubicBezTo>
                          <a:cubicBezTo>
                            <a:pt x="96" y="384"/>
                            <a:pt x="64" y="264"/>
                            <a:pt x="64" y="192"/>
                          </a:cubicBezTo>
                          <a:cubicBezTo>
                            <a:pt x="64" y="120"/>
                            <a:pt x="120" y="0"/>
                            <a:pt x="112" y="0"/>
                          </a:cubicBezTo>
                          <a:cubicBezTo>
                            <a:pt x="104" y="0"/>
                            <a:pt x="32" y="136"/>
                            <a:pt x="16" y="192"/>
                          </a:cubicBezTo>
                          <a:cubicBezTo>
                            <a:pt x="0" y="248"/>
                            <a:pt x="8" y="288"/>
                            <a:pt x="16" y="336"/>
                          </a:cubicBezTo>
                          <a:cubicBezTo>
                            <a:pt x="24" y="384"/>
                            <a:pt x="40" y="440"/>
                            <a:pt x="64" y="480"/>
                          </a:cubicBezTo>
                          <a:cubicBezTo>
                            <a:pt x="88" y="520"/>
                            <a:pt x="144" y="544"/>
                            <a:pt x="160" y="576"/>
                          </a:cubicBezTo>
                          <a:cubicBezTo>
                            <a:pt x="176" y="608"/>
                            <a:pt x="152" y="672"/>
                            <a:pt x="160" y="67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61745" name="Group 319"/>
                  <p:cNvGrpSpPr/>
                  <p:nvPr/>
                </p:nvGrpSpPr>
                <p:grpSpPr bwMode="auto">
                  <a:xfrm>
                    <a:off x="4940" y="1440"/>
                    <a:ext cx="52" cy="256"/>
                    <a:chOff x="908" y="2352"/>
                    <a:chExt cx="100" cy="352"/>
                  </a:xfrm>
                </p:grpSpPr>
                <p:sp>
                  <p:nvSpPr>
                    <p:cNvPr id="61746" name="Freeform 320"/>
                    <p:cNvSpPr>
                      <a:spLocks noChangeArrowheads="1"/>
                    </p:cNvSpPr>
                    <p:nvPr/>
                  </p:nvSpPr>
                  <p:spPr bwMode="auto">
                    <a:xfrm rot="-480246">
                      <a:off x="908" y="2448"/>
                      <a:ext cx="48" cy="256"/>
                    </a:xfrm>
                    <a:custGeom>
                      <a:avLst/>
                      <a:gdLst>
                        <a:gd name="T0" fmla="*/ 56 w 168"/>
                        <a:gd name="T1" fmla="*/ 528 h 560"/>
                        <a:gd name="T2" fmla="*/ 152 w 168"/>
                        <a:gd name="T3" fmla="*/ 528 h 560"/>
                        <a:gd name="T4" fmla="*/ 152 w 168"/>
                        <a:gd name="T5" fmla="*/ 336 h 560"/>
                        <a:gd name="T6" fmla="*/ 104 w 168"/>
                        <a:gd name="T7" fmla="*/ 144 h 560"/>
                        <a:gd name="T8" fmla="*/ 8 w 168"/>
                        <a:gd name="T9" fmla="*/ 0 h 560"/>
                        <a:gd name="T10" fmla="*/ 56 w 168"/>
                        <a:gd name="T11" fmla="*/ 144 h 560"/>
                        <a:gd name="T12" fmla="*/ 104 w 168"/>
                        <a:gd name="T13" fmla="*/ 288 h 560"/>
                        <a:gd name="T14" fmla="*/ 104 w 168"/>
                        <a:gd name="T15" fmla="*/ 432 h 560"/>
                        <a:gd name="T16" fmla="*/ 56 w 168"/>
                        <a:gd name="T17" fmla="*/ 528 h 5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168" h="560">
                          <a:moveTo>
                            <a:pt x="56" y="528"/>
                          </a:moveTo>
                          <a:cubicBezTo>
                            <a:pt x="64" y="544"/>
                            <a:pt x="136" y="560"/>
                            <a:pt x="152" y="528"/>
                          </a:cubicBezTo>
                          <a:cubicBezTo>
                            <a:pt x="168" y="496"/>
                            <a:pt x="160" y="400"/>
                            <a:pt x="152" y="336"/>
                          </a:cubicBezTo>
                          <a:cubicBezTo>
                            <a:pt x="144" y="272"/>
                            <a:pt x="128" y="200"/>
                            <a:pt x="104" y="144"/>
                          </a:cubicBezTo>
                          <a:cubicBezTo>
                            <a:pt x="80" y="88"/>
                            <a:pt x="16" y="0"/>
                            <a:pt x="8" y="0"/>
                          </a:cubicBezTo>
                          <a:cubicBezTo>
                            <a:pt x="0" y="0"/>
                            <a:pt x="40" y="96"/>
                            <a:pt x="56" y="144"/>
                          </a:cubicBezTo>
                          <a:cubicBezTo>
                            <a:pt x="72" y="192"/>
                            <a:pt x="96" y="240"/>
                            <a:pt x="104" y="288"/>
                          </a:cubicBezTo>
                          <a:cubicBezTo>
                            <a:pt x="112" y="336"/>
                            <a:pt x="104" y="392"/>
                            <a:pt x="104" y="432"/>
                          </a:cubicBezTo>
                          <a:cubicBezTo>
                            <a:pt x="104" y="472"/>
                            <a:pt x="48" y="512"/>
                            <a:pt x="56" y="528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747" name="Freeform 321"/>
                    <p:cNvSpPr>
                      <a:spLocks noChangeArrowheads="1"/>
                    </p:cNvSpPr>
                    <p:nvPr/>
                  </p:nvSpPr>
                  <p:spPr bwMode="auto">
                    <a:xfrm rot="894958">
                      <a:off x="912" y="2352"/>
                      <a:ext cx="96" cy="345"/>
                    </a:xfrm>
                    <a:custGeom>
                      <a:avLst/>
                      <a:gdLst>
                        <a:gd name="T0" fmla="*/ 160 w 208"/>
                        <a:gd name="T1" fmla="*/ 672 h 672"/>
                        <a:gd name="T2" fmla="*/ 208 w 208"/>
                        <a:gd name="T3" fmla="*/ 576 h 672"/>
                        <a:gd name="T4" fmla="*/ 160 w 208"/>
                        <a:gd name="T5" fmla="*/ 480 h 672"/>
                        <a:gd name="T6" fmla="*/ 112 w 208"/>
                        <a:gd name="T7" fmla="*/ 432 h 672"/>
                        <a:gd name="T8" fmla="*/ 64 w 208"/>
                        <a:gd name="T9" fmla="*/ 192 h 672"/>
                        <a:gd name="T10" fmla="*/ 112 w 208"/>
                        <a:gd name="T11" fmla="*/ 0 h 672"/>
                        <a:gd name="T12" fmla="*/ 16 w 208"/>
                        <a:gd name="T13" fmla="*/ 192 h 672"/>
                        <a:gd name="T14" fmla="*/ 16 w 208"/>
                        <a:gd name="T15" fmla="*/ 336 h 672"/>
                        <a:gd name="T16" fmla="*/ 64 w 208"/>
                        <a:gd name="T17" fmla="*/ 480 h 672"/>
                        <a:gd name="T18" fmla="*/ 160 w 208"/>
                        <a:gd name="T19" fmla="*/ 576 h 672"/>
                        <a:gd name="T20" fmla="*/ 160 w 208"/>
                        <a:gd name="T21" fmla="*/ 672 h 6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208" h="672">
                          <a:moveTo>
                            <a:pt x="160" y="672"/>
                          </a:moveTo>
                          <a:cubicBezTo>
                            <a:pt x="168" y="672"/>
                            <a:pt x="208" y="608"/>
                            <a:pt x="208" y="576"/>
                          </a:cubicBezTo>
                          <a:cubicBezTo>
                            <a:pt x="208" y="544"/>
                            <a:pt x="176" y="504"/>
                            <a:pt x="160" y="480"/>
                          </a:cubicBezTo>
                          <a:cubicBezTo>
                            <a:pt x="144" y="456"/>
                            <a:pt x="128" y="480"/>
                            <a:pt x="112" y="432"/>
                          </a:cubicBezTo>
                          <a:cubicBezTo>
                            <a:pt x="96" y="384"/>
                            <a:pt x="64" y="264"/>
                            <a:pt x="64" y="192"/>
                          </a:cubicBezTo>
                          <a:cubicBezTo>
                            <a:pt x="64" y="120"/>
                            <a:pt x="120" y="0"/>
                            <a:pt x="112" y="0"/>
                          </a:cubicBezTo>
                          <a:cubicBezTo>
                            <a:pt x="104" y="0"/>
                            <a:pt x="32" y="136"/>
                            <a:pt x="16" y="192"/>
                          </a:cubicBezTo>
                          <a:cubicBezTo>
                            <a:pt x="0" y="248"/>
                            <a:pt x="8" y="288"/>
                            <a:pt x="16" y="336"/>
                          </a:cubicBezTo>
                          <a:cubicBezTo>
                            <a:pt x="24" y="384"/>
                            <a:pt x="40" y="440"/>
                            <a:pt x="64" y="480"/>
                          </a:cubicBezTo>
                          <a:cubicBezTo>
                            <a:pt x="88" y="520"/>
                            <a:pt x="144" y="544"/>
                            <a:pt x="160" y="576"/>
                          </a:cubicBezTo>
                          <a:cubicBezTo>
                            <a:pt x="176" y="608"/>
                            <a:pt x="152" y="672"/>
                            <a:pt x="160" y="67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61748" name="Group 322"/>
                  <p:cNvGrpSpPr/>
                  <p:nvPr/>
                </p:nvGrpSpPr>
                <p:grpSpPr bwMode="auto">
                  <a:xfrm>
                    <a:off x="5036" y="1440"/>
                    <a:ext cx="52" cy="256"/>
                    <a:chOff x="908" y="2352"/>
                    <a:chExt cx="100" cy="352"/>
                  </a:xfrm>
                </p:grpSpPr>
                <p:sp>
                  <p:nvSpPr>
                    <p:cNvPr id="61749" name="Freeform 323"/>
                    <p:cNvSpPr>
                      <a:spLocks noChangeArrowheads="1"/>
                    </p:cNvSpPr>
                    <p:nvPr/>
                  </p:nvSpPr>
                  <p:spPr bwMode="auto">
                    <a:xfrm rot="-480246">
                      <a:off x="908" y="2448"/>
                      <a:ext cx="48" cy="256"/>
                    </a:xfrm>
                    <a:custGeom>
                      <a:avLst/>
                      <a:gdLst>
                        <a:gd name="T0" fmla="*/ 56 w 168"/>
                        <a:gd name="T1" fmla="*/ 528 h 560"/>
                        <a:gd name="T2" fmla="*/ 152 w 168"/>
                        <a:gd name="T3" fmla="*/ 528 h 560"/>
                        <a:gd name="T4" fmla="*/ 152 w 168"/>
                        <a:gd name="T5" fmla="*/ 336 h 560"/>
                        <a:gd name="T6" fmla="*/ 104 w 168"/>
                        <a:gd name="T7" fmla="*/ 144 h 560"/>
                        <a:gd name="T8" fmla="*/ 8 w 168"/>
                        <a:gd name="T9" fmla="*/ 0 h 560"/>
                        <a:gd name="T10" fmla="*/ 56 w 168"/>
                        <a:gd name="T11" fmla="*/ 144 h 560"/>
                        <a:gd name="T12" fmla="*/ 104 w 168"/>
                        <a:gd name="T13" fmla="*/ 288 h 560"/>
                        <a:gd name="T14" fmla="*/ 104 w 168"/>
                        <a:gd name="T15" fmla="*/ 432 h 560"/>
                        <a:gd name="T16" fmla="*/ 56 w 168"/>
                        <a:gd name="T17" fmla="*/ 528 h 5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168" h="560">
                          <a:moveTo>
                            <a:pt x="56" y="528"/>
                          </a:moveTo>
                          <a:cubicBezTo>
                            <a:pt x="64" y="544"/>
                            <a:pt x="136" y="560"/>
                            <a:pt x="152" y="528"/>
                          </a:cubicBezTo>
                          <a:cubicBezTo>
                            <a:pt x="168" y="496"/>
                            <a:pt x="160" y="400"/>
                            <a:pt x="152" y="336"/>
                          </a:cubicBezTo>
                          <a:cubicBezTo>
                            <a:pt x="144" y="272"/>
                            <a:pt x="128" y="200"/>
                            <a:pt x="104" y="144"/>
                          </a:cubicBezTo>
                          <a:cubicBezTo>
                            <a:pt x="80" y="88"/>
                            <a:pt x="16" y="0"/>
                            <a:pt x="8" y="0"/>
                          </a:cubicBezTo>
                          <a:cubicBezTo>
                            <a:pt x="0" y="0"/>
                            <a:pt x="40" y="96"/>
                            <a:pt x="56" y="144"/>
                          </a:cubicBezTo>
                          <a:cubicBezTo>
                            <a:pt x="72" y="192"/>
                            <a:pt x="96" y="240"/>
                            <a:pt x="104" y="288"/>
                          </a:cubicBezTo>
                          <a:cubicBezTo>
                            <a:pt x="112" y="336"/>
                            <a:pt x="104" y="392"/>
                            <a:pt x="104" y="432"/>
                          </a:cubicBezTo>
                          <a:cubicBezTo>
                            <a:pt x="104" y="472"/>
                            <a:pt x="48" y="512"/>
                            <a:pt x="56" y="528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750" name="Freeform 324"/>
                    <p:cNvSpPr>
                      <a:spLocks noChangeArrowheads="1"/>
                    </p:cNvSpPr>
                    <p:nvPr/>
                  </p:nvSpPr>
                  <p:spPr bwMode="auto">
                    <a:xfrm rot="894958">
                      <a:off x="912" y="2352"/>
                      <a:ext cx="96" cy="345"/>
                    </a:xfrm>
                    <a:custGeom>
                      <a:avLst/>
                      <a:gdLst>
                        <a:gd name="T0" fmla="*/ 160 w 208"/>
                        <a:gd name="T1" fmla="*/ 672 h 672"/>
                        <a:gd name="T2" fmla="*/ 208 w 208"/>
                        <a:gd name="T3" fmla="*/ 576 h 672"/>
                        <a:gd name="T4" fmla="*/ 160 w 208"/>
                        <a:gd name="T5" fmla="*/ 480 h 672"/>
                        <a:gd name="T6" fmla="*/ 112 w 208"/>
                        <a:gd name="T7" fmla="*/ 432 h 672"/>
                        <a:gd name="T8" fmla="*/ 64 w 208"/>
                        <a:gd name="T9" fmla="*/ 192 h 672"/>
                        <a:gd name="T10" fmla="*/ 112 w 208"/>
                        <a:gd name="T11" fmla="*/ 0 h 672"/>
                        <a:gd name="T12" fmla="*/ 16 w 208"/>
                        <a:gd name="T13" fmla="*/ 192 h 672"/>
                        <a:gd name="T14" fmla="*/ 16 w 208"/>
                        <a:gd name="T15" fmla="*/ 336 h 672"/>
                        <a:gd name="T16" fmla="*/ 64 w 208"/>
                        <a:gd name="T17" fmla="*/ 480 h 672"/>
                        <a:gd name="T18" fmla="*/ 160 w 208"/>
                        <a:gd name="T19" fmla="*/ 576 h 672"/>
                        <a:gd name="T20" fmla="*/ 160 w 208"/>
                        <a:gd name="T21" fmla="*/ 672 h 6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208" h="672">
                          <a:moveTo>
                            <a:pt x="160" y="672"/>
                          </a:moveTo>
                          <a:cubicBezTo>
                            <a:pt x="168" y="672"/>
                            <a:pt x="208" y="608"/>
                            <a:pt x="208" y="576"/>
                          </a:cubicBezTo>
                          <a:cubicBezTo>
                            <a:pt x="208" y="544"/>
                            <a:pt x="176" y="504"/>
                            <a:pt x="160" y="480"/>
                          </a:cubicBezTo>
                          <a:cubicBezTo>
                            <a:pt x="144" y="456"/>
                            <a:pt x="128" y="480"/>
                            <a:pt x="112" y="432"/>
                          </a:cubicBezTo>
                          <a:cubicBezTo>
                            <a:pt x="96" y="384"/>
                            <a:pt x="64" y="264"/>
                            <a:pt x="64" y="192"/>
                          </a:cubicBezTo>
                          <a:cubicBezTo>
                            <a:pt x="64" y="120"/>
                            <a:pt x="120" y="0"/>
                            <a:pt x="112" y="0"/>
                          </a:cubicBezTo>
                          <a:cubicBezTo>
                            <a:pt x="104" y="0"/>
                            <a:pt x="32" y="136"/>
                            <a:pt x="16" y="192"/>
                          </a:cubicBezTo>
                          <a:cubicBezTo>
                            <a:pt x="0" y="248"/>
                            <a:pt x="8" y="288"/>
                            <a:pt x="16" y="336"/>
                          </a:cubicBezTo>
                          <a:cubicBezTo>
                            <a:pt x="24" y="384"/>
                            <a:pt x="40" y="440"/>
                            <a:pt x="64" y="480"/>
                          </a:cubicBezTo>
                          <a:cubicBezTo>
                            <a:pt x="88" y="520"/>
                            <a:pt x="144" y="544"/>
                            <a:pt x="160" y="576"/>
                          </a:cubicBezTo>
                          <a:cubicBezTo>
                            <a:pt x="176" y="608"/>
                            <a:pt x="152" y="672"/>
                            <a:pt x="160" y="67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61751" name="Group 325"/>
                  <p:cNvGrpSpPr/>
                  <p:nvPr/>
                </p:nvGrpSpPr>
                <p:grpSpPr bwMode="auto">
                  <a:xfrm>
                    <a:off x="5132" y="1440"/>
                    <a:ext cx="52" cy="256"/>
                    <a:chOff x="908" y="2352"/>
                    <a:chExt cx="100" cy="352"/>
                  </a:xfrm>
                </p:grpSpPr>
                <p:sp>
                  <p:nvSpPr>
                    <p:cNvPr id="61752" name="Freeform 326"/>
                    <p:cNvSpPr>
                      <a:spLocks noChangeArrowheads="1"/>
                    </p:cNvSpPr>
                    <p:nvPr/>
                  </p:nvSpPr>
                  <p:spPr bwMode="auto">
                    <a:xfrm rot="-480246">
                      <a:off x="908" y="2448"/>
                      <a:ext cx="48" cy="256"/>
                    </a:xfrm>
                    <a:custGeom>
                      <a:avLst/>
                      <a:gdLst>
                        <a:gd name="T0" fmla="*/ 56 w 168"/>
                        <a:gd name="T1" fmla="*/ 528 h 560"/>
                        <a:gd name="T2" fmla="*/ 152 w 168"/>
                        <a:gd name="T3" fmla="*/ 528 h 560"/>
                        <a:gd name="T4" fmla="*/ 152 w 168"/>
                        <a:gd name="T5" fmla="*/ 336 h 560"/>
                        <a:gd name="T6" fmla="*/ 104 w 168"/>
                        <a:gd name="T7" fmla="*/ 144 h 560"/>
                        <a:gd name="T8" fmla="*/ 8 w 168"/>
                        <a:gd name="T9" fmla="*/ 0 h 560"/>
                        <a:gd name="T10" fmla="*/ 56 w 168"/>
                        <a:gd name="T11" fmla="*/ 144 h 560"/>
                        <a:gd name="T12" fmla="*/ 104 w 168"/>
                        <a:gd name="T13" fmla="*/ 288 h 560"/>
                        <a:gd name="T14" fmla="*/ 104 w 168"/>
                        <a:gd name="T15" fmla="*/ 432 h 560"/>
                        <a:gd name="T16" fmla="*/ 56 w 168"/>
                        <a:gd name="T17" fmla="*/ 528 h 5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168" h="560">
                          <a:moveTo>
                            <a:pt x="56" y="528"/>
                          </a:moveTo>
                          <a:cubicBezTo>
                            <a:pt x="64" y="544"/>
                            <a:pt x="136" y="560"/>
                            <a:pt x="152" y="528"/>
                          </a:cubicBezTo>
                          <a:cubicBezTo>
                            <a:pt x="168" y="496"/>
                            <a:pt x="160" y="400"/>
                            <a:pt x="152" y="336"/>
                          </a:cubicBezTo>
                          <a:cubicBezTo>
                            <a:pt x="144" y="272"/>
                            <a:pt x="128" y="200"/>
                            <a:pt x="104" y="144"/>
                          </a:cubicBezTo>
                          <a:cubicBezTo>
                            <a:pt x="80" y="88"/>
                            <a:pt x="16" y="0"/>
                            <a:pt x="8" y="0"/>
                          </a:cubicBezTo>
                          <a:cubicBezTo>
                            <a:pt x="0" y="0"/>
                            <a:pt x="40" y="96"/>
                            <a:pt x="56" y="144"/>
                          </a:cubicBezTo>
                          <a:cubicBezTo>
                            <a:pt x="72" y="192"/>
                            <a:pt x="96" y="240"/>
                            <a:pt x="104" y="288"/>
                          </a:cubicBezTo>
                          <a:cubicBezTo>
                            <a:pt x="112" y="336"/>
                            <a:pt x="104" y="392"/>
                            <a:pt x="104" y="432"/>
                          </a:cubicBezTo>
                          <a:cubicBezTo>
                            <a:pt x="104" y="472"/>
                            <a:pt x="48" y="512"/>
                            <a:pt x="56" y="528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753" name="Freeform 327"/>
                    <p:cNvSpPr>
                      <a:spLocks noChangeArrowheads="1"/>
                    </p:cNvSpPr>
                    <p:nvPr/>
                  </p:nvSpPr>
                  <p:spPr bwMode="auto">
                    <a:xfrm rot="894958">
                      <a:off x="912" y="2352"/>
                      <a:ext cx="96" cy="345"/>
                    </a:xfrm>
                    <a:custGeom>
                      <a:avLst/>
                      <a:gdLst>
                        <a:gd name="T0" fmla="*/ 160 w 208"/>
                        <a:gd name="T1" fmla="*/ 672 h 672"/>
                        <a:gd name="T2" fmla="*/ 208 w 208"/>
                        <a:gd name="T3" fmla="*/ 576 h 672"/>
                        <a:gd name="T4" fmla="*/ 160 w 208"/>
                        <a:gd name="T5" fmla="*/ 480 h 672"/>
                        <a:gd name="T6" fmla="*/ 112 w 208"/>
                        <a:gd name="T7" fmla="*/ 432 h 672"/>
                        <a:gd name="T8" fmla="*/ 64 w 208"/>
                        <a:gd name="T9" fmla="*/ 192 h 672"/>
                        <a:gd name="T10" fmla="*/ 112 w 208"/>
                        <a:gd name="T11" fmla="*/ 0 h 672"/>
                        <a:gd name="T12" fmla="*/ 16 w 208"/>
                        <a:gd name="T13" fmla="*/ 192 h 672"/>
                        <a:gd name="T14" fmla="*/ 16 w 208"/>
                        <a:gd name="T15" fmla="*/ 336 h 672"/>
                        <a:gd name="T16" fmla="*/ 64 w 208"/>
                        <a:gd name="T17" fmla="*/ 480 h 672"/>
                        <a:gd name="T18" fmla="*/ 160 w 208"/>
                        <a:gd name="T19" fmla="*/ 576 h 672"/>
                        <a:gd name="T20" fmla="*/ 160 w 208"/>
                        <a:gd name="T21" fmla="*/ 672 h 6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208" h="672">
                          <a:moveTo>
                            <a:pt x="160" y="672"/>
                          </a:moveTo>
                          <a:cubicBezTo>
                            <a:pt x="168" y="672"/>
                            <a:pt x="208" y="608"/>
                            <a:pt x="208" y="576"/>
                          </a:cubicBezTo>
                          <a:cubicBezTo>
                            <a:pt x="208" y="544"/>
                            <a:pt x="176" y="504"/>
                            <a:pt x="160" y="480"/>
                          </a:cubicBezTo>
                          <a:cubicBezTo>
                            <a:pt x="144" y="456"/>
                            <a:pt x="128" y="480"/>
                            <a:pt x="112" y="432"/>
                          </a:cubicBezTo>
                          <a:cubicBezTo>
                            <a:pt x="96" y="384"/>
                            <a:pt x="64" y="264"/>
                            <a:pt x="64" y="192"/>
                          </a:cubicBezTo>
                          <a:cubicBezTo>
                            <a:pt x="64" y="120"/>
                            <a:pt x="120" y="0"/>
                            <a:pt x="112" y="0"/>
                          </a:cubicBezTo>
                          <a:cubicBezTo>
                            <a:pt x="104" y="0"/>
                            <a:pt x="32" y="136"/>
                            <a:pt x="16" y="192"/>
                          </a:cubicBezTo>
                          <a:cubicBezTo>
                            <a:pt x="0" y="248"/>
                            <a:pt x="8" y="288"/>
                            <a:pt x="16" y="336"/>
                          </a:cubicBezTo>
                          <a:cubicBezTo>
                            <a:pt x="24" y="384"/>
                            <a:pt x="40" y="440"/>
                            <a:pt x="64" y="480"/>
                          </a:cubicBezTo>
                          <a:cubicBezTo>
                            <a:pt x="88" y="520"/>
                            <a:pt x="144" y="544"/>
                            <a:pt x="160" y="576"/>
                          </a:cubicBezTo>
                          <a:cubicBezTo>
                            <a:pt x="176" y="608"/>
                            <a:pt x="152" y="672"/>
                            <a:pt x="160" y="67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61754" name="Group 328"/>
                  <p:cNvGrpSpPr/>
                  <p:nvPr/>
                </p:nvGrpSpPr>
                <p:grpSpPr bwMode="auto">
                  <a:xfrm>
                    <a:off x="5228" y="1440"/>
                    <a:ext cx="52" cy="256"/>
                    <a:chOff x="908" y="2352"/>
                    <a:chExt cx="100" cy="352"/>
                  </a:xfrm>
                </p:grpSpPr>
                <p:sp>
                  <p:nvSpPr>
                    <p:cNvPr id="61755" name="Freeform 329"/>
                    <p:cNvSpPr>
                      <a:spLocks noChangeArrowheads="1"/>
                    </p:cNvSpPr>
                    <p:nvPr/>
                  </p:nvSpPr>
                  <p:spPr bwMode="auto">
                    <a:xfrm rot="-480246">
                      <a:off x="908" y="2448"/>
                      <a:ext cx="48" cy="256"/>
                    </a:xfrm>
                    <a:custGeom>
                      <a:avLst/>
                      <a:gdLst>
                        <a:gd name="T0" fmla="*/ 56 w 168"/>
                        <a:gd name="T1" fmla="*/ 528 h 560"/>
                        <a:gd name="T2" fmla="*/ 152 w 168"/>
                        <a:gd name="T3" fmla="*/ 528 h 560"/>
                        <a:gd name="T4" fmla="*/ 152 w 168"/>
                        <a:gd name="T5" fmla="*/ 336 h 560"/>
                        <a:gd name="T6" fmla="*/ 104 w 168"/>
                        <a:gd name="T7" fmla="*/ 144 h 560"/>
                        <a:gd name="T8" fmla="*/ 8 w 168"/>
                        <a:gd name="T9" fmla="*/ 0 h 560"/>
                        <a:gd name="T10" fmla="*/ 56 w 168"/>
                        <a:gd name="T11" fmla="*/ 144 h 560"/>
                        <a:gd name="T12" fmla="*/ 104 w 168"/>
                        <a:gd name="T13" fmla="*/ 288 h 560"/>
                        <a:gd name="T14" fmla="*/ 104 w 168"/>
                        <a:gd name="T15" fmla="*/ 432 h 560"/>
                        <a:gd name="T16" fmla="*/ 56 w 168"/>
                        <a:gd name="T17" fmla="*/ 528 h 5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168" h="560">
                          <a:moveTo>
                            <a:pt x="56" y="528"/>
                          </a:moveTo>
                          <a:cubicBezTo>
                            <a:pt x="64" y="544"/>
                            <a:pt x="136" y="560"/>
                            <a:pt x="152" y="528"/>
                          </a:cubicBezTo>
                          <a:cubicBezTo>
                            <a:pt x="168" y="496"/>
                            <a:pt x="160" y="400"/>
                            <a:pt x="152" y="336"/>
                          </a:cubicBezTo>
                          <a:cubicBezTo>
                            <a:pt x="144" y="272"/>
                            <a:pt x="128" y="200"/>
                            <a:pt x="104" y="144"/>
                          </a:cubicBezTo>
                          <a:cubicBezTo>
                            <a:pt x="80" y="88"/>
                            <a:pt x="16" y="0"/>
                            <a:pt x="8" y="0"/>
                          </a:cubicBezTo>
                          <a:cubicBezTo>
                            <a:pt x="0" y="0"/>
                            <a:pt x="40" y="96"/>
                            <a:pt x="56" y="144"/>
                          </a:cubicBezTo>
                          <a:cubicBezTo>
                            <a:pt x="72" y="192"/>
                            <a:pt x="96" y="240"/>
                            <a:pt x="104" y="288"/>
                          </a:cubicBezTo>
                          <a:cubicBezTo>
                            <a:pt x="112" y="336"/>
                            <a:pt x="104" y="392"/>
                            <a:pt x="104" y="432"/>
                          </a:cubicBezTo>
                          <a:cubicBezTo>
                            <a:pt x="104" y="472"/>
                            <a:pt x="48" y="512"/>
                            <a:pt x="56" y="528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756" name="Freeform 330"/>
                    <p:cNvSpPr>
                      <a:spLocks noChangeArrowheads="1"/>
                    </p:cNvSpPr>
                    <p:nvPr/>
                  </p:nvSpPr>
                  <p:spPr bwMode="auto">
                    <a:xfrm rot="894958">
                      <a:off x="912" y="2352"/>
                      <a:ext cx="96" cy="345"/>
                    </a:xfrm>
                    <a:custGeom>
                      <a:avLst/>
                      <a:gdLst>
                        <a:gd name="T0" fmla="*/ 160 w 208"/>
                        <a:gd name="T1" fmla="*/ 672 h 672"/>
                        <a:gd name="T2" fmla="*/ 208 w 208"/>
                        <a:gd name="T3" fmla="*/ 576 h 672"/>
                        <a:gd name="T4" fmla="*/ 160 w 208"/>
                        <a:gd name="T5" fmla="*/ 480 h 672"/>
                        <a:gd name="T6" fmla="*/ 112 w 208"/>
                        <a:gd name="T7" fmla="*/ 432 h 672"/>
                        <a:gd name="T8" fmla="*/ 64 w 208"/>
                        <a:gd name="T9" fmla="*/ 192 h 672"/>
                        <a:gd name="T10" fmla="*/ 112 w 208"/>
                        <a:gd name="T11" fmla="*/ 0 h 672"/>
                        <a:gd name="T12" fmla="*/ 16 w 208"/>
                        <a:gd name="T13" fmla="*/ 192 h 672"/>
                        <a:gd name="T14" fmla="*/ 16 w 208"/>
                        <a:gd name="T15" fmla="*/ 336 h 672"/>
                        <a:gd name="T16" fmla="*/ 64 w 208"/>
                        <a:gd name="T17" fmla="*/ 480 h 672"/>
                        <a:gd name="T18" fmla="*/ 160 w 208"/>
                        <a:gd name="T19" fmla="*/ 576 h 672"/>
                        <a:gd name="T20" fmla="*/ 160 w 208"/>
                        <a:gd name="T21" fmla="*/ 672 h 6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208" h="672">
                          <a:moveTo>
                            <a:pt x="160" y="672"/>
                          </a:moveTo>
                          <a:cubicBezTo>
                            <a:pt x="168" y="672"/>
                            <a:pt x="208" y="608"/>
                            <a:pt x="208" y="576"/>
                          </a:cubicBezTo>
                          <a:cubicBezTo>
                            <a:pt x="208" y="544"/>
                            <a:pt x="176" y="504"/>
                            <a:pt x="160" y="480"/>
                          </a:cubicBezTo>
                          <a:cubicBezTo>
                            <a:pt x="144" y="456"/>
                            <a:pt x="128" y="480"/>
                            <a:pt x="112" y="432"/>
                          </a:cubicBezTo>
                          <a:cubicBezTo>
                            <a:pt x="96" y="384"/>
                            <a:pt x="64" y="264"/>
                            <a:pt x="64" y="192"/>
                          </a:cubicBezTo>
                          <a:cubicBezTo>
                            <a:pt x="64" y="120"/>
                            <a:pt x="120" y="0"/>
                            <a:pt x="112" y="0"/>
                          </a:cubicBezTo>
                          <a:cubicBezTo>
                            <a:pt x="104" y="0"/>
                            <a:pt x="32" y="136"/>
                            <a:pt x="16" y="192"/>
                          </a:cubicBezTo>
                          <a:cubicBezTo>
                            <a:pt x="0" y="248"/>
                            <a:pt x="8" y="288"/>
                            <a:pt x="16" y="336"/>
                          </a:cubicBezTo>
                          <a:cubicBezTo>
                            <a:pt x="24" y="384"/>
                            <a:pt x="40" y="440"/>
                            <a:pt x="64" y="480"/>
                          </a:cubicBezTo>
                          <a:cubicBezTo>
                            <a:pt x="88" y="520"/>
                            <a:pt x="144" y="544"/>
                            <a:pt x="160" y="576"/>
                          </a:cubicBezTo>
                          <a:cubicBezTo>
                            <a:pt x="176" y="608"/>
                            <a:pt x="152" y="672"/>
                            <a:pt x="160" y="67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61757" name="Group 331"/>
                  <p:cNvGrpSpPr/>
                  <p:nvPr/>
                </p:nvGrpSpPr>
                <p:grpSpPr bwMode="auto">
                  <a:xfrm>
                    <a:off x="5324" y="1440"/>
                    <a:ext cx="52" cy="256"/>
                    <a:chOff x="908" y="2352"/>
                    <a:chExt cx="100" cy="352"/>
                  </a:xfrm>
                </p:grpSpPr>
                <p:sp>
                  <p:nvSpPr>
                    <p:cNvPr id="61758" name="Freeform 332"/>
                    <p:cNvSpPr>
                      <a:spLocks noChangeArrowheads="1"/>
                    </p:cNvSpPr>
                    <p:nvPr/>
                  </p:nvSpPr>
                  <p:spPr bwMode="auto">
                    <a:xfrm rot="-480246">
                      <a:off x="908" y="2448"/>
                      <a:ext cx="48" cy="256"/>
                    </a:xfrm>
                    <a:custGeom>
                      <a:avLst/>
                      <a:gdLst>
                        <a:gd name="T0" fmla="*/ 56 w 168"/>
                        <a:gd name="T1" fmla="*/ 528 h 560"/>
                        <a:gd name="T2" fmla="*/ 152 w 168"/>
                        <a:gd name="T3" fmla="*/ 528 h 560"/>
                        <a:gd name="T4" fmla="*/ 152 w 168"/>
                        <a:gd name="T5" fmla="*/ 336 h 560"/>
                        <a:gd name="T6" fmla="*/ 104 w 168"/>
                        <a:gd name="T7" fmla="*/ 144 h 560"/>
                        <a:gd name="T8" fmla="*/ 8 w 168"/>
                        <a:gd name="T9" fmla="*/ 0 h 560"/>
                        <a:gd name="T10" fmla="*/ 56 w 168"/>
                        <a:gd name="T11" fmla="*/ 144 h 560"/>
                        <a:gd name="T12" fmla="*/ 104 w 168"/>
                        <a:gd name="T13" fmla="*/ 288 h 560"/>
                        <a:gd name="T14" fmla="*/ 104 w 168"/>
                        <a:gd name="T15" fmla="*/ 432 h 560"/>
                        <a:gd name="T16" fmla="*/ 56 w 168"/>
                        <a:gd name="T17" fmla="*/ 528 h 5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168" h="560">
                          <a:moveTo>
                            <a:pt x="56" y="528"/>
                          </a:moveTo>
                          <a:cubicBezTo>
                            <a:pt x="64" y="544"/>
                            <a:pt x="136" y="560"/>
                            <a:pt x="152" y="528"/>
                          </a:cubicBezTo>
                          <a:cubicBezTo>
                            <a:pt x="168" y="496"/>
                            <a:pt x="160" y="400"/>
                            <a:pt x="152" y="336"/>
                          </a:cubicBezTo>
                          <a:cubicBezTo>
                            <a:pt x="144" y="272"/>
                            <a:pt x="128" y="200"/>
                            <a:pt x="104" y="144"/>
                          </a:cubicBezTo>
                          <a:cubicBezTo>
                            <a:pt x="80" y="88"/>
                            <a:pt x="16" y="0"/>
                            <a:pt x="8" y="0"/>
                          </a:cubicBezTo>
                          <a:cubicBezTo>
                            <a:pt x="0" y="0"/>
                            <a:pt x="40" y="96"/>
                            <a:pt x="56" y="144"/>
                          </a:cubicBezTo>
                          <a:cubicBezTo>
                            <a:pt x="72" y="192"/>
                            <a:pt x="96" y="240"/>
                            <a:pt x="104" y="288"/>
                          </a:cubicBezTo>
                          <a:cubicBezTo>
                            <a:pt x="112" y="336"/>
                            <a:pt x="104" y="392"/>
                            <a:pt x="104" y="432"/>
                          </a:cubicBezTo>
                          <a:cubicBezTo>
                            <a:pt x="104" y="472"/>
                            <a:pt x="48" y="512"/>
                            <a:pt x="56" y="528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759" name="Freeform 333"/>
                    <p:cNvSpPr>
                      <a:spLocks noChangeArrowheads="1"/>
                    </p:cNvSpPr>
                    <p:nvPr/>
                  </p:nvSpPr>
                  <p:spPr bwMode="auto">
                    <a:xfrm rot="894958">
                      <a:off x="912" y="2352"/>
                      <a:ext cx="96" cy="345"/>
                    </a:xfrm>
                    <a:custGeom>
                      <a:avLst/>
                      <a:gdLst>
                        <a:gd name="T0" fmla="*/ 160 w 208"/>
                        <a:gd name="T1" fmla="*/ 672 h 672"/>
                        <a:gd name="T2" fmla="*/ 208 w 208"/>
                        <a:gd name="T3" fmla="*/ 576 h 672"/>
                        <a:gd name="T4" fmla="*/ 160 w 208"/>
                        <a:gd name="T5" fmla="*/ 480 h 672"/>
                        <a:gd name="T6" fmla="*/ 112 w 208"/>
                        <a:gd name="T7" fmla="*/ 432 h 672"/>
                        <a:gd name="T8" fmla="*/ 64 w 208"/>
                        <a:gd name="T9" fmla="*/ 192 h 672"/>
                        <a:gd name="T10" fmla="*/ 112 w 208"/>
                        <a:gd name="T11" fmla="*/ 0 h 672"/>
                        <a:gd name="T12" fmla="*/ 16 w 208"/>
                        <a:gd name="T13" fmla="*/ 192 h 672"/>
                        <a:gd name="T14" fmla="*/ 16 w 208"/>
                        <a:gd name="T15" fmla="*/ 336 h 672"/>
                        <a:gd name="T16" fmla="*/ 64 w 208"/>
                        <a:gd name="T17" fmla="*/ 480 h 672"/>
                        <a:gd name="T18" fmla="*/ 160 w 208"/>
                        <a:gd name="T19" fmla="*/ 576 h 672"/>
                        <a:gd name="T20" fmla="*/ 160 w 208"/>
                        <a:gd name="T21" fmla="*/ 672 h 6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208" h="672">
                          <a:moveTo>
                            <a:pt x="160" y="672"/>
                          </a:moveTo>
                          <a:cubicBezTo>
                            <a:pt x="168" y="672"/>
                            <a:pt x="208" y="608"/>
                            <a:pt x="208" y="576"/>
                          </a:cubicBezTo>
                          <a:cubicBezTo>
                            <a:pt x="208" y="544"/>
                            <a:pt x="176" y="504"/>
                            <a:pt x="160" y="480"/>
                          </a:cubicBezTo>
                          <a:cubicBezTo>
                            <a:pt x="144" y="456"/>
                            <a:pt x="128" y="480"/>
                            <a:pt x="112" y="432"/>
                          </a:cubicBezTo>
                          <a:cubicBezTo>
                            <a:pt x="96" y="384"/>
                            <a:pt x="64" y="264"/>
                            <a:pt x="64" y="192"/>
                          </a:cubicBezTo>
                          <a:cubicBezTo>
                            <a:pt x="64" y="120"/>
                            <a:pt x="120" y="0"/>
                            <a:pt x="112" y="0"/>
                          </a:cubicBezTo>
                          <a:cubicBezTo>
                            <a:pt x="104" y="0"/>
                            <a:pt x="32" y="136"/>
                            <a:pt x="16" y="192"/>
                          </a:cubicBezTo>
                          <a:cubicBezTo>
                            <a:pt x="0" y="248"/>
                            <a:pt x="8" y="288"/>
                            <a:pt x="16" y="336"/>
                          </a:cubicBezTo>
                          <a:cubicBezTo>
                            <a:pt x="24" y="384"/>
                            <a:pt x="40" y="440"/>
                            <a:pt x="64" y="480"/>
                          </a:cubicBezTo>
                          <a:cubicBezTo>
                            <a:pt x="88" y="520"/>
                            <a:pt x="144" y="544"/>
                            <a:pt x="160" y="576"/>
                          </a:cubicBezTo>
                          <a:cubicBezTo>
                            <a:pt x="176" y="608"/>
                            <a:pt x="152" y="672"/>
                            <a:pt x="160" y="67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61760" name="Group 334"/>
                  <p:cNvGrpSpPr/>
                  <p:nvPr/>
                </p:nvGrpSpPr>
                <p:grpSpPr bwMode="auto">
                  <a:xfrm>
                    <a:off x="5424" y="1440"/>
                    <a:ext cx="52" cy="256"/>
                    <a:chOff x="908" y="2352"/>
                    <a:chExt cx="100" cy="352"/>
                  </a:xfrm>
                </p:grpSpPr>
                <p:sp>
                  <p:nvSpPr>
                    <p:cNvPr id="61761" name="Freeform 335"/>
                    <p:cNvSpPr>
                      <a:spLocks noChangeArrowheads="1"/>
                    </p:cNvSpPr>
                    <p:nvPr/>
                  </p:nvSpPr>
                  <p:spPr bwMode="auto">
                    <a:xfrm rot="-480246">
                      <a:off x="908" y="2448"/>
                      <a:ext cx="48" cy="256"/>
                    </a:xfrm>
                    <a:custGeom>
                      <a:avLst/>
                      <a:gdLst>
                        <a:gd name="T0" fmla="*/ 56 w 168"/>
                        <a:gd name="T1" fmla="*/ 528 h 560"/>
                        <a:gd name="T2" fmla="*/ 152 w 168"/>
                        <a:gd name="T3" fmla="*/ 528 h 560"/>
                        <a:gd name="T4" fmla="*/ 152 w 168"/>
                        <a:gd name="T5" fmla="*/ 336 h 560"/>
                        <a:gd name="T6" fmla="*/ 104 w 168"/>
                        <a:gd name="T7" fmla="*/ 144 h 560"/>
                        <a:gd name="T8" fmla="*/ 8 w 168"/>
                        <a:gd name="T9" fmla="*/ 0 h 560"/>
                        <a:gd name="T10" fmla="*/ 56 w 168"/>
                        <a:gd name="T11" fmla="*/ 144 h 560"/>
                        <a:gd name="T12" fmla="*/ 104 w 168"/>
                        <a:gd name="T13" fmla="*/ 288 h 560"/>
                        <a:gd name="T14" fmla="*/ 104 w 168"/>
                        <a:gd name="T15" fmla="*/ 432 h 560"/>
                        <a:gd name="T16" fmla="*/ 56 w 168"/>
                        <a:gd name="T17" fmla="*/ 528 h 5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168" h="560">
                          <a:moveTo>
                            <a:pt x="56" y="528"/>
                          </a:moveTo>
                          <a:cubicBezTo>
                            <a:pt x="64" y="544"/>
                            <a:pt x="136" y="560"/>
                            <a:pt x="152" y="528"/>
                          </a:cubicBezTo>
                          <a:cubicBezTo>
                            <a:pt x="168" y="496"/>
                            <a:pt x="160" y="400"/>
                            <a:pt x="152" y="336"/>
                          </a:cubicBezTo>
                          <a:cubicBezTo>
                            <a:pt x="144" y="272"/>
                            <a:pt x="128" y="200"/>
                            <a:pt x="104" y="144"/>
                          </a:cubicBezTo>
                          <a:cubicBezTo>
                            <a:pt x="80" y="88"/>
                            <a:pt x="16" y="0"/>
                            <a:pt x="8" y="0"/>
                          </a:cubicBezTo>
                          <a:cubicBezTo>
                            <a:pt x="0" y="0"/>
                            <a:pt x="40" y="96"/>
                            <a:pt x="56" y="144"/>
                          </a:cubicBezTo>
                          <a:cubicBezTo>
                            <a:pt x="72" y="192"/>
                            <a:pt x="96" y="240"/>
                            <a:pt x="104" y="288"/>
                          </a:cubicBezTo>
                          <a:cubicBezTo>
                            <a:pt x="112" y="336"/>
                            <a:pt x="104" y="392"/>
                            <a:pt x="104" y="432"/>
                          </a:cubicBezTo>
                          <a:cubicBezTo>
                            <a:pt x="104" y="472"/>
                            <a:pt x="48" y="512"/>
                            <a:pt x="56" y="528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762" name="Freeform 336"/>
                    <p:cNvSpPr>
                      <a:spLocks noChangeArrowheads="1"/>
                    </p:cNvSpPr>
                    <p:nvPr/>
                  </p:nvSpPr>
                  <p:spPr bwMode="auto">
                    <a:xfrm rot="894958">
                      <a:off x="912" y="2352"/>
                      <a:ext cx="96" cy="345"/>
                    </a:xfrm>
                    <a:custGeom>
                      <a:avLst/>
                      <a:gdLst>
                        <a:gd name="T0" fmla="*/ 160 w 208"/>
                        <a:gd name="T1" fmla="*/ 672 h 672"/>
                        <a:gd name="T2" fmla="*/ 208 w 208"/>
                        <a:gd name="T3" fmla="*/ 576 h 672"/>
                        <a:gd name="T4" fmla="*/ 160 w 208"/>
                        <a:gd name="T5" fmla="*/ 480 h 672"/>
                        <a:gd name="T6" fmla="*/ 112 w 208"/>
                        <a:gd name="T7" fmla="*/ 432 h 672"/>
                        <a:gd name="T8" fmla="*/ 64 w 208"/>
                        <a:gd name="T9" fmla="*/ 192 h 672"/>
                        <a:gd name="T10" fmla="*/ 112 w 208"/>
                        <a:gd name="T11" fmla="*/ 0 h 672"/>
                        <a:gd name="T12" fmla="*/ 16 w 208"/>
                        <a:gd name="T13" fmla="*/ 192 h 672"/>
                        <a:gd name="T14" fmla="*/ 16 w 208"/>
                        <a:gd name="T15" fmla="*/ 336 h 672"/>
                        <a:gd name="T16" fmla="*/ 64 w 208"/>
                        <a:gd name="T17" fmla="*/ 480 h 672"/>
                        <a:gd name="T18" fmla="*/ 160 w 208"/>
                        <a:gd name="T19" fmla="*/ 576 h 672"/>
                        <a:gd name="T20" fmla="*/ 160 w 208"/>
                        <a:gd name="T21" fmla="*/ 672 h 6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208" h="672">
                          <a:moveTo>
                            <a:pt x="160" y="672"/>
                          </a:moveTo>
                          <a:cubicBezTo>
                            <a:pt x="168" y="672"/>
                            <a:pt x="208" y="608"/>
                            <a:pt x="208" y="576"/>
                          </a:cubicBezTo>
                          <a:cubicBezTo>
                            <a:pt x="208" y="544"/>
                            <a:pt x="176" y="504"/>
                            <a:pt x="160" y="480"/>
                          </a:cubicBezTo>
                          <a:cubicBezTo>
                            <a:pt x="144" y="456"/>
                            <a:pt x="128" y="480"/>
                            <a:pt x="112" y="432"/>
                          </a:cubicBezTo>
                          <a:cubicBezTo>
                            <a:pt x="96" y="384"/>
                            <a:pt x="64" y="264"/>
                            <a:pt x="64" y="192"/>
                          </a:cubicBezTo>
                          <a:cubicBezTo>
                            <a:pt x="64" y="120"/>
                            <a:pt x="120" y="0"/>
                            <a:pt x="112" y="0"/>
                          </a:cubicBezTo>
                          <a:cubicBezTo>
                            <a:pt x="104" y="0"/>
                            <a:pt x="32" y="136"/>
                            <a:pt x="16" y="192"/>
                          </a:cubicBezTo>
                          <a:cubicBezTo>
                            <a:pt x="0" y="248"/>
                            <a:pt x="8" y="288"/>
                            <a:pt x="16" y="336"/>
                          </a:cubicBezTo>
                          <a:cubicBezTo>
                            <a:pt x="24" y="384"/>
                            <a:pt x="40" y="440"/>
                            <a:pt x="64" y="480"/>
                          </a:cubicBezTo>
                          <a:cubicBezTo>
                            <a:pt x="88" y="520"/>
                            <a:pt x="144" y="544"/>
                            <a:pt x="160" y="576"/>
                          </a:cubicBezTo>
                          <a:cubicBezTo>
                            <a:pt x="176" y="608"/>
                            <a:pt x="152" y="672"/>
                            <a:pt x="160" y="67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  <p:grpSp>
                <p:nvGrpSpPr>
                  <p:cNvPr id="61763" name="Group 337"/>
                  <p:cNvGrpSpPr/>
                  <p:nvPr/>
                </p:nvGrpSpPr>
                <p:grpSpPr bwMode="auto">
                  <a:xfrm>
                    <a:off x="4752" y="1440"/>
                    <a:ext cx="52" cy="256"/>
                    <a:chOff x="908" y="2352"/>
                    <a:chExt cx="100" cy="352"/>
                  </a:xfrm>
                </p:grpSpPr>
                <p:sp>
                  <p:nvSpPr>
                    <p:cNvPr id="61764" name="Freeform 338"/>
                    <p:cNvSpPr>
                      <a:spLocks noChangeArrowheads="1"/>
                    </p:cNvSpPr>
                    <p:nvPr/>
                  </p:nvSpPr>
                  <p:spPr bwMode="auto">
                    <a:xfrm rot="-480246">
                      <a:off x="908" y="2448"/>
                      <a:ext cx="48" cy="256"/>
                    </a:xfrm>
                    <a:custGeom>
                      <a:avLst/>
                      <a:gdLst>
                        <a:gd name="T0" fmla="*/ 56 w 168"/>
                        <a:gd name="T1" fmla="*/ 528 h 560"/>
                        <a:gd name="T2" fmla="*/ 152 w 168"/>
                        <a:gd name="T3" fmla="*/ 528 h 560"/>
                        <a:gd name="T4" fmla="*/ 152 w 168"/>
                        <a:gd name="T5" fmla="*/ 336 h 560"/>
                        <a:gd name="T6" fmla="*/ 104 w 168"/>
                        <a:gd name="T7" fmla="*/ 144 h 560"/>
                        <a:gd name="T8" fmla="*/ 8 w 168"/>
                        <a:gd name="T9" fmla="*/ 0 h 560"/>
                        <a:gd name="T10" fmla="*/ 56 w 168"/>
                        <a:gd name="T11" fmla="*/ 144 h 560"/>
                        <a:gd name="T12" fmla="*/ 104 w 168"/>
                        <a:gd name="T13" fmla="*/ 288 h 560"/>
                        <a:gd name="T14" fmla="*/ 104 w 168"/>
                        <a:gd name="T15" fmla="*/ 432 h 560"/>
                        <a:gd name="T16" fmla="*/ 56 w 168"/>
                        <a:gd name="T17" fmla="*/ 528 h 56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</a:cxnLst>
                      <a:rect l="0" t="0" r="r" b="b"/>
                      <a:pathLst>
                        <a:path w="168" h="560">
                          <a:moveTo>
                            <a:pt x="56" y="528"/>
                          </a:moveTo>
                          <a:cubicBezTo>
                            <a:pt x="64" y="544"/>
                            <a:pt x="136" y="560"/>
                            <a:pt x="152" y="528"/>
                          </a:cubicBezTo>
                          <a:cubicBezTo>
                            <a:pt x="168" y="496"/>
                            <a:pt x="160" y="400"/>
                            <a:pt x="152" y="336"/>
                          </a:cubicBezTo>
                          <a:cubicBezTo>
                            <a:pt x="144" y="272"/>
                            <a:pt x="128" y="200"/>
                            <a:pt x="104" y="144"/>
                          </a:cubicBezTo>
                          <a:cubicBezTo>
                            <a:pt x="80" y="88"/>
                            <a:pt x="16" y="0"/>
                            <a:pt x="8" y="0"/>
                          </a:cubicBezTo>
                          <a:cubicBezTo>
                            <a:pt x="0" y="0"/>
                            <a:pt x="40" y="96"/>
                            <a:pt x="56" y="144"/>
                          </a:cubicBezTo>
                          <a:cubicBezTo>
                            <a:pt x="72" y="192"/>
                            <a:pt x="96" y="240"/>
                            <a:pt x="104" y="288"/>
                          </a:cubicBezTo>
                          <a:cubicBezTo>
                            <a:pt x="112" y="336"/>
                            <a:pt x="104" y="392"/>
                            <a:pt x="104" y="432"/>
                          </a:cubicBezTo>
                          <a:cubicBezTo>
                            <a:pt x="104" y="472"/>
                            <a:pt x="48" y="512"/>
                            <a:pt x="56" y="528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  <p:sp>
                  <p:nvSpPr>
                    <p:cNvPr id="61765" name="Freeform 339"/>
                    <p:cNvSpPr>
                      <a:spLocks noChangeArrowheads="1"/>
                    </p:cNvSpPr>
                    <p:nvPr/>
                  </p:nvSpPr>
                  <p:spPr bwMode="auto">
                    <a:xfrm rot="894958">
                      <a:off x="912" y="2352"/>
                      <a:ext cx="96" cy="345"/>
                    </a:xfrm>
                    <a:custGeom>
                      <a:avLst/>
                      <a:gdLst>
                        <a:gd name="T0" fmla="*/ 160 w 208"/>
                        <a:gd name="T1" fmla="*/ 672 h 672"/>
                        <a:gd name="T2" fmla="*/ 208 w 208"/>
                        <a:gd name="T3" fmla="*/ 576 h 672"/>
                        <a:gd name="T4" fmla="*/ 160 w 208"/>
                        <a:gd name="T5" fmla="*/ 480 h 672"/>
                        <a:gd name="T6" fmla="*/ 112 w 208"/>
                        <a:gd name="T7" fmla="*/ 432 h 672"/>
                        <a:gd name="T8" fmla="*/ 64 w 208"/>
                        <a:gd name="T9" fmla="*/ 192 h 672"/>
                        <a:gd name="T10" fmla="*/ 112 w 208"/>
                        <a:gd name="T11" fmla="*/ 0 h 672"/>
                        <a:gd name="T12" fmla="*/ 16 w 208"/>
                        <a:gd name="T13" fmla="*/ 192 h 672"/>
                        <a:gd name="T14" fmla="*/ 16 w 208"/>
                        <a:gd name="T15" fmla="*/ 336 h 672"/>
                        <a:gd name="T16" fmla="*/ 64 w 208"/>
                        <a:gd name="T17" fmla="*/ 480 h 672"/>
                        <a:gd name="T18" fmla="*/ 160 w 208"/>
                        <a:gd name="T19" fmla="*/ 576 h 672"/>
                        <a:gd name="T20" fmla="*/ 160 w 208"/>
                        <a:gd name="T21" fmla="*/ 672 h 672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</a:cxnLst>
                      <a:rect l="0" t="0" r="r" b="b"/>
                      <a:pathLst>
                        <a:path w="208" h="672">
                          <a:moveTo>
                            <a:pt x="160" y="672"/>
                          </a:moveTo>
                          <a:cubicBezTo>
                            <a:pt x="168" y="672"/>
                            <a:pt x="208" y="608"/>
                            <a:pt x="208" y="576"/>
                          </a:cubicBezTo>
                          <a:cubicBezTo>
                            <a:pt x="208" y="544"/>
                            <a:pt x="176" y="504"/>
                            <a:pt x="160" y="480"/>
                          </a:cubicBezTo>
                          <a:cubicBezTo>
                            <a:pt x="144" y="456"/>
                            <a:pt x="128" y="480"/>
                            <a:pt x="112" y="432"/>
                          </a:cubicBezTo>
                          <a:cubicBezTo>
                            <a:pt x="96" y="384"/>
                            <a:pt x="64" y="264"/>
                            <a:pt x="64" y="192"/>
                          </a:cubicBezTo>
                          <a:cubicBezTo>
                            <a:pt x="64" y="120"/>
                            <a:pt x="120" y="0"/>
                            <a:pt x="112" y="0"/>
                          </a:cubicBezTo>
                          <a:cubicBezTo>
                            <a:pt x="104" y="0"/>
                            <a:pt x="32" y="136"/>
                            <a:pt x="16" y="192"/>
                          </a:cubicBezTo>
                          <a:cubicBezTo>
                            <a:pt x="0" y="248"/>
                            <a:pt x="8" y="288"/>
                            <a:pt x="16" y="336"/>
                          </a:cubicBezTo>
                          <a:cubicBezTo>
                            <a:pt x="24" y="384"/>
                            <a:pt x="40" y="440"/>
                            <a:pt x="64" y="480"/>
                          </a:cubicBezTo>
                          <a:cubicBezTo>
                            <a:pt x="88" y="520"/>
                            <a:pt x="144" y="544"/>
                            <a:pt x="160" y="576"/>
                          </a:cubicBezTo>
                          <a:cubicBezTo>
                            <a:pt x="176" y="608"/>
                            <a:pt x="152" y="672"/>
                            <a:pt x="160" y="672"/>
                          </a:cubicBezTo>
                          <a:close/>
                        </a:path>
                      </a:pathLst>
                    </a:custGeom>
                    <a:solidFill>
                      <a:srgbClr val="008000"/>
                    </a:solidFill>
                    <a:ln w="9525">
                      <a:solidFill>
                        <a:srgbClr val="006600"/>
                      </a:solidFill>
                      <a:round/>
                      <a:headEnd type="none" w="sm" len="sm"/>
                      <a:tailEnd type="none" w="sm" len="sm"/>
                    </a:ln>
                  </p:spPr>
                  <p:txBody>
                    <a:bodyPr/>
                    <a:lstStyle/>
                    <a:p>
                      <a:endParaRPr lang="zh-CN" altLang="en-US" b="1"/>
                    </a:p>
                  </p:txBody>
                </p:sp>
              </p:grpSp>
            </p:grpSp>
          </p:grpSp>
        </p:grpSp>
      </p:grpSp>
      <p:sp>
        <p:nvSpPr>
          <p:cNvPr id="6157" name="TextBox 410"/>
          <p:cNvSpPr txBox="1">
            <a:spLocks noChangeArrowheads="1"/>
          </p:cNvSpPr>
          <p:nvPr/>
        </p:nvSpPr>
        <p:spPr bwMode="auto">
          <a:xfrm>
            <a:off x="989986" y="2584453"/>
            <a:ext cx="342273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宋体" panose="02010600030101010101" pitchFamily="2" charset="-122"/>
              </a:rPr>
              <a:t>直接求：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总面积</a:t>
            </a:r>
            <a:r>
              <a:rPr lang="en-US" altLang="zh-CN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a+b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a+b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158" name="TextBox 411"/>
          <p:cNvSpPr txBox="1">
            <a:spLocks noChangeArrowheads="1"/>
          </p:cNvSpPr>
          <p:nvPr/>
        </p:nvSpPr>
        <p:spPr bwMode="auto">
          <a:xfrm>
            <a:off x="993775" y="3173413"/>
            <a:ext cx="366638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宋体" panose="02010600030101010101" pitchFamily="2" charset="-122"/>
              </a:rPr>
              <a:t>间接求：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总面积</a:t>
            </a:r>
            <a:r>
              <a:rPr lang="en-US" altLang="zh-CN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ab+ab+b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zh-CN" altLang="en-US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159" name="TextBox 412"/>
          <p:cNvSpPr txBox="1">
            <a:spLocks noChangeArrowheads="1"/>
          </p:cNvSpPr>
          <p:nvPr/>
        </p:nvSpPr>
        <p:spPr bwMode="auto">
          <a:xfrm>
            <a:off x="1268413" y="3625850"/>
            <a:ext cx="20697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你发现了什么？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60" name="TextBox 413"/>
          <p:cNvSpPr txBox="1">
            <a:spLocks noChangeArrowheads="1"/>
          </p:cNvSpPr>
          <p:nvPr/>
        </p:nvSpPr>
        <p:spPr bwMode="auto">
          <a:xfrm>
            <a:off x="1122363" y="4133329"/>
            <a:ext cx="219162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a+b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+2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ab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b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endParaRPr lang="zh-CN" altLang="en-US" sz="2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1770" name="组合 2"/>
          <p:cNvGrpSpPr/>
          <p:nvPr/>
        </p:nvGrpSpPr>
        <p:grpSpPr bwMode="auto">
          <a:xfrm>
            <a:off x="-9525" y="-64170"/>
            <a:ext cx="2006600" cy="477837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177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1774" name="组合 4"/>
          <p:cNvGrpSpPr/>
          <p:nvPr/>
        </p:nvGrpSpPr>
        <p:grpSpPr bwMode="auto">
          <a:xfrm>
            <a:off x="2644151" y="550614"/>
            <a:ext cx="1685925" cy="409790"/>
            <a:chOff x="3485" y="1168"/>
            <a:chExt cx="2654" cy="644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b="1"/>
            </a:p>
          </p:txBody>
        </p:sp>
        <p:sp>
          <p:nvSpPr>
            <p:cNvPr id="61776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61779" name="文本框 6151"/>
          <p:cNvSpPr txBox="1">
            <a:spLocks noChangeArrowheads="1"/>
          </p:cNvSpPr>
          <p:nvPr/>
        </p:nvSpPr>
        <p:spPr bwMode="auto">
          <a:xfrm>
            <a:off x="4413894" y="506540"/>
            <a:ext cx="26400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完全平方公式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/>
      <p:bldP spid="6158" grpId="0"/>
      <p:bldP spid="6159" grpId="0"/>
      <p:bldP spid="616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 Box 6"/>
          <p:cNvSpPr txBox="1">
            <a:spLocks noChangeArrowheads="1"/>
          </p:cNvSpPr>
          <p:nvPr/>
        </p:nvSpPr>
        <p:spPr bwMode="auto">
          <a:xfrm>
            <a:off x="1760247" y="635891"/>
            <a:ext cx="6062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算下列多项式的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积，你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能发现什么规律？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466" name="Text Box 7"/>
          <p:cNvSpPr txBox="1">
            <a:spLocks noChangeArrowheads="1"/>
          </p:cNvSpPr>
          <p:nvPr/>
        </p:nvSpPr>
        <p:spPr bwMode="auto">
          <a:xfrm>
            <a:off x="1545249" y="1670477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2467" name="TextBox 72"/>
          <p:cNvSpPr txBox="1">
            <a:spLocks noChangeArrowheads="1"/>
          </p:cNvSpPr>
          <p:nvPr/>
        </p:nvSpPr>
        <p:spPr bwMode="auto">
          <a:xfrm>
            <a:off x="1284899" y="1237090"/>
            <a:ext cx="54200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(1)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p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+1)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p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+1)(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p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+1)=</a:t>
            </a:r>
            <a:r>
              <a:rPr lang="en-US" altLang="zh-CN" sz="2400" b="1" u="sng" dirty="0" smtClean="0">
                <a:latin typeface="Times New Roman" panose="02020603050405020304" pitchFamily="18" charset="0"/>
              </a:rPr>
              <a:t>                       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  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5" name="TextBox 76"/>
          <p:cNvSpPr txBox="1">
            <a:spLocks noChangeArrowheads="1"/>
          </p:cNvSpPr>
          <p:nvPr/>
        </p:nvSpPr>
        <p:spPr bwMode="auto">
          <a:xfrm>
            <a:off x="4589243" y="1153200"/>
            <a:ext cx="12522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+1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69" name="TextBox 77"/>
          <p:cNvSpPr txBox="1">
            <a:spLocks noChangeArrowheads="1"/>
          </p:cNvSpPr>
          <p:nvPr/>
        </p:nvSpPr>
        <p:spPr bwMode="auto">
          <a:xfrm>
            <a:off x="1303949" y="1754615"/>
            <a:ext cx="56749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(2)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+2)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+2)(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+2)=</a:t>
            </a:r>
            <a:r>
              <a:rPr lang="en-US" altLang="zh-CN" sz="2400" b="1" u="sng" dirty="0" smtClean="0">
                <a:latin typeface="Times New Roman" panose="02020603050405020304" pitchFamily="18" charset="0"/>
              </a:rPr>
              <a:t>                       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  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7" name="TextBox 78"/>
          <p:cNvSpPr txBox="1">
            <a:spLocks noChangeArrowheads="1"/>
          </p:cNvSpPr>
          <p:nvPr/>
        </p:nvSpPr>
        <p:spPr bwMode="auto">
          <a:xfrm>
            <a:off x="4757023" y="1700640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+4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71" name="TextBox 80"/>
          <p:cNvSpPr txBox="1">
            <a:spLocks noChangeArrowheads="1"/>
          </p:cNvSpPr>
          <p:nvPr/>
        </p:nvSpPr>
        <p:spPr bwMode="auto">
          <a:xfrm>
            <a:off x="1338874" y="2210227"/>
            <a:ext cx="5073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(3)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p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–1)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p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–1)(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p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–1)=</a:t>
            </a:r>
            <a:r>
              <a:rPr lang="en-US" altLang="zh-CN" sz="2400" b="1" u="sng" dirty="0" smtClean="0">
                <a:latin typeface="Times New Roman" panose="02020603050405020304" pitchFamily="18" charset="0"/>
              </a:rPr>
              <a:t>                       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9" name="TextBox 81"/>
          <p:cNvSpPr txBox="1">
            <a:spLocks noChangeArrowheads="1"/>
          </p:cNvSpPr>
          <p:nvPr/>
        </p:nvSpPr>
        <p:spPr bwMode="auto">
          <a:xfrm>
            <a:off x="4685324" y="2134027"/>
            <a:ext cx="12314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+1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73" name="TextBox 82"/>
          <p:cNvSpPr txBox="1">
            <a:spLocks noChangeArrowheads="1"/>
          </p:cNvSpPr>
          <p:nvPr/>
        </p:nvSpPr>
        <p:spPr bwMode="auto">
          <a:xfrm>
            <a:off x="1338874" y="2672190"/>
            <a:ext cx="52517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(4)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–2)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–2)(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–2)=</a:t>
            </a:r>
            <a:r>
              <a:rPr lang="en-US" altLang="zh-CN" sz="2400" b="1" u="sng" dirty="0" smtClean="0">
                <a:latin typeface="Times New Roman" panose="02020603050405020304" pitchFamily="18" charset="0"/>
              </a:rPr>
              <a:t>                      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81" name="TextBox 83"/>
          <p:cNvSpPr txBox="1">
            <a:spLocks noChangeArrowheads="1"/>
          </p:cNvSpPr>
          <p:nvPr/>
        </p:nvSpPr>
        <p:spPr bwMode="auto">
          <a:xfrm>
            <a:off x="4791686" y="2642027"/>
            <a:ext cx="14013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+4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75" name="TextBox 84"/>
          <p:cNvSpPr txBox="1">
            <a:spLocks noChangeArrowheads="1"/>
          </p:cNvSpPr>
          <p:nvPr/>
        </p:nvSpPr>
        <p:spPr bwMode="auto">
          <a:xfrm>
            <a:off x="1805529" y="3396755"/>
            <a:ext cx="69910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据你发现的规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律，你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写出下列式子的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答案吗？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476" name="TextBox 85"/>
          <p:cNvSpPr txBox="1">
            <a:spLocks noChangeArrowheads="1"/>
          </p:cNvSpPr>
          <p:nvPr/>
        </p:nvSpPr>
        <p:spPr bwMode="auto">
          <a:xfrm>
            <a:off x="2284413" y="3975100"/>
            <a:ext cx="32271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u="sng" dirty="0">
                <a:latin typeface="Times New Roman" panose="02020603050405020304" pitchFamily="18" charset="0"/>
              </a:rPr>
              <a:t>                        </a:t>
            </a:r>
            <a:r>
              <a:rPr lang="en-US" altLang="zh-CN" sz="2400" b="1" dirty="0">
                <a:latin typeface="Times New Roman" panose="02020603050405020304" pitchFamily="18" charset="0"/>
              </a:rPr>
              <a:t>  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84" name="TextBox 86"/>
          <p:cNvSpPr txBox="1">
            <a:spLocks noChangeArrowheads="1"/>
          </p:cNvSpPr>
          <p:nvPr/>
        </p:nvSpPr>
        <p:spPr bwMode="auto">
          <a:xfrm>
            <a:off x="3408363" y="3952875"/>
            <a:ext cx="15087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+2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400" b="1" baseline="30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478" name="TextBox 87"/>
          <p:cNvSpPr txBox="1">
            <a:spLocks noChangeArrowheads="1"/>
          </p:cNvSpPr>
          <p:nvPr/>
        </p:nvSpPr>
        <p:spPr bwMode="auto">
          <a:xfrm>
            <a:off x="2278063" y="4438650"/>
            <a:ext cx="32063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u="sng" dirty="0">
                <a:latin typeface="Times New Roman" panose="02020603050405020304" pitchFamily="18" charset="0"/>
              </a:rPr>
              <a:t>                        </a:t>
            </a:r>
            <a:r>
              <a:rPr lang="en-US" altLang="zh-CN" sz="2400" b="1" dirty="0">
                <a:latin typeface="Times New Roman" panose="02020603050405020304" pitchFamily="18" charset="0"/>
              </a:rPr>
              <a:t>  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86" name="TextBox 88"/>
          <p:cNvSpPr txBox="1">
            <a:spLocks noChangeArrowheads="1"/>
          </p:cNvSpPr>
          <p:nvPr/>
        </p:nvSpPr>
        <p:spPr bwMode="auto">
          <a:xfrm>
            <a:off x="3402013" y="4418013"/>
            <a:ext cx="14879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组合 2"/>
          <p:cNvGrpSpPr/>
          <p:nvPr/>
        </p:nvGrpSpPr>
        <p:grpSpPr bwMode="auto">
          <a:xfrm>
            <a:off x="-9525" y="-55781"/>
            <a:ext cx="2006600" cy="477837"/>
            <a:chOff x="123" y="40"/>
            <a:chExt cx="3160" cy="752"/>
          </a:xfrm>
        </p:grpSpPr>
        <p:cxnSp>
          <p:nvCxnSpPr>
            <p:cNvPr id="2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752542" y="648156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90812" y="3403958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7177" grpId="0"/>
      <p:bldP spid="7179" grpId="0"/>
      <p:bldP spid="7181" grpId="0"/>
      <p:bldP spid="7184" grpId="0"/>
      <p:bldP spid="718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4" name="TextBox 13"/>
          <p:cNvSpPr txBox="1">
            <a:spLocks noChangeArrowheads="1"/>
          </p:cNvSpPr>
          <p:nvPr/>
        </p:nvSpPr>
        <p:spPr bwMode="auto">
          <a:xfrm>
            <a:off x="2831417" y="1230251"/>
            <a:ext cx="32271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u="sng" dirty="0">
                <a:latin typeface="Times New Roman" panose="02020603050405020304" pitchFamily="18" charset="0"/>
              </a:rPr>
              <a:t>                        </a:t>
            </a:r>
            <a:r>
              <a:rPr lang="en-US" altLang="zh-CN" sz="2400" b="1" dirty="0">
                <a:latin typeface="Times New Roman" panose="02020603050405020304" pitchFamily="18" charset="0"/>
              </a:rPr>
              <a:t>  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495" name="TextBox 14"/>
          <p:cNvSpPr txBox="1">
            <a:spLocks noChangeArrowheads="1"/>
          </p:cNvSpPr>
          <p:nvPr/>
        </p:nvSpPr>
        <p:spPr bwMode="auto">
          <a:xfrm>
            <a:off x="3996626" y="1216685"/>
            <a:ext cx="15087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496" name="TextBox 15"/>
          <p:cNvSpPr txBox="1">
            <a:spLocks noChangeArrowheads="1"/>
          </p:cNvSpPr>
          <p:nvPr/>
        </p:nvSpPr>
        <p:spPr bwMode="auto">
          <a:xfrm>
            <a:off x="2825067" y="1695388"/>
            <a:ext cx="32063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u="sng" dirty="0">
                <a:latin typeface="Times New Roman" panose="02020603050405020304" pitchFamily="18" charset="0"/>
              </a:rPr>
              <a:t>                        </a:t>
            </a:r>
            <a:r>
              <a:rPr lang="en-US" altLang="zh-CN" sz="2400" b="1" dirty="0">
                <a:latin typeface="Times New Roman" panose="02020603050405020304" pitchFamily="18" charset="0"/>
              </a:rPr>
              <a:t>  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497" name="TextBox 16"/>
          <p:cNvSpPr txBox="1">
            <a:spLocks noChangeArrowheads="1"/>
          </p:cNvSpPr>
          <p:nvPr/>
        </p:nvSpPr>
        <p:spPr bwMode="auto">
          <a:xfrm>
            <a:off x="3990276" y="1681822"/>
            <a:ext cx="14879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993775" y="2244725"/>
            <a:ext cx="7596552" cy="15465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也就是说，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两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个数的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或差</a:t>
            </a:r>
            <a:r>
              <a:rPr lang="en-US" altLang="zh-CN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平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方，等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于它们的平方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和，加上</a:t>
            </a:r>
            <a:r>
              <a:rPr lang="en-US" altLang="zh-CN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或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减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去</a:t>
            </a:r>
            <a:r>
              <a:rPr lang="en-US" altLang="zh-CN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它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们的积的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倍</a:t>
            </a:r>
            <a:r>
              <a:rPr lang="en-US" altLang="zh-CN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100" b="1" dirty="0">
                <a:latin typeface="宋体" panose="02010600030101010101" pitchFamily="2" charset="-122"/>
              </a:rPr>
              <a:t>这两个公式叫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做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(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乘</a:t>
            </a:r>
            <a:r>
              <a:rPr lang="zh-CN" altLang="en-US" sz="2100" b="1" dirty="0">
                <a:latin typeface="宋体" panose="02010600030101010101" pitchFamily="2" charset="-122"/>
              </a:rPr>
              <a:t>法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的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完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全平方公式</a:t>
            </a:r>
            <a:r>
              <a:rPr lang="en-US" altLang="zh-CN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1619075" y="3686642"/>
            <a:ext cx="547112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简记为：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“首平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方，尾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平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方，积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的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倍放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中央”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6" name="组合 2"/>
          <p:cNvGrpSpPr/>
          <p:nvPr/>
        </p:nvGrpSpPr>
        <p:grpSpPr bwMode="auto">
          <a:xfrm>
            <a:off x="-9525" y="-55781"/>
            <a:ext cx="2006600" cy="477837"/>
            <a:chOff x="123" y="40"/>
            <a:chExt cx="3160" cy="752"/>
          </a:xfrm>
        </p:grpSpPr>
        <p:cxnSp>
          <p:nvCxnSpPr>
            <p:cNvPr id="1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2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完全平方公式</a:t>
            </a:r>
            <a:endParaRPr lang="zh-CN" altLang="en-US" sz="2800" b="1" spc="100" noProof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23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850" y="2097439"/>
            <a:ext cx="1182688" cy="1693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4" grpId="0"/>
      <p:bldP spid="63495" grpId="0"/>
      <p:bldP spid="63496" grpId="0"/>
      <p:bldP spid="63497" grpId="0"/>
      <p:bldP spid="19" grpId="0" animBg="1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325462" y="622300"/>
            <a:ext cx="6576968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能根据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下面图形的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面积说明完全平方公式吗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1090300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E2F4FE"/>
              </a:clrFrom>
              <a:clrTo>
                <a:srgbClr val="E2F4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74" y="1374968"/>
            <a:ext cx="2527835" cy="2306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1090300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2F4FE"/>
              </a:clrFrom>
              <a:clrTo>
                <a:srgbClr val="E2F4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650" y="1368266"/>
            <a:ext cx="2643098" cy="2324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2"/>
          <p:cNvGrpSpPr/>
          <p:nvPr/>
        </p:nvGrpSpPr>
        <p:grpSpPr bwMode="auto">
          <a:xfrm>
            <a:off x="-9525" y="-55781"/>
            <a:ext cx="2006600" cy="477837"/>
            <a:chOff x="123" y="40"/>
            <a:chExt cx="3160" cy="752"/>
          </a:xfrm>
        </p:grpSpPr>
        <p:cxnSp>
          <p:nvCxnSpPr>
            <p:cNvPr id="1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499919" y="741165"/>
            <a:ext cx="5486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设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大正方形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ABCD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的面积为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S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966913" y="3821113"/>
            <a:ext cx="60194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latin typeface="+mn-lt"/>
                <a:ea typeface="楷体_GB2312" panose="02010609030101010101" pitchFamily="49" charset="-122"/>
              </a:rPr>
              <a:t>S=</a:t>
            </a:r>
            <a:r>
              <a:rPr lang="en-US" altLang="zh-CN" sz="2400" b="1" u="sng" dirty="0">
                <a:latin typeface="+mn-lt"/>
                <a:ea typeface="楷体_GB2312" panose="02010609030101010101" pitchFamily="49" charset="-122"/>
                <a:sym typeface="Arial" panose="020B0604020202020204" pitchFamily="34" charset="0"/>
              </a:rPr>
              <a:t>              </a:t>
            </a:r>
            <a:r>
              <a:rPr lang="en-US" altLang="zh-CN" sz="2400" b="1" dirty="0">
                <a:latin typeface="+mn-lt"/>
                <a:ea typeface="楷体_GB2312" panose="02010609030101010101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_GB2312" panose="02010609030101010101" pitchFamily="49" charset="-122"/>
                <a:sym typeface="Arial" panose="020B0604020202020204" pitchFamily="34" charset="0"/>
              </a:rPr>
              <a:t>S</a:t>
            </a:r>
            <a:r>
              <a:rPr lang="en-US" altLang="zh-CN" sz="2400" b="1" baseline="-25000" dirty="0">
                <a:latin typeface="+mn-lt"/>
                <a:ea typeface="楷体_GB2312" panose="02010609030101010101" pitchFamily="49" charset="-122"/>
                <a:sym typeface="Arial" panose="020B0604020202020204" pitchFamily="34" charset="0"/>
              </a:rPr>
              <a:t>1</a:t>
            </a:r>
            <a:r>
              <a:rPr lang="en-US" altLang="zh-CN" sz="2400" b="1" dirty="0">
                <a:latin typeface="+mn-lt"/>
                <a:ea typeface="楷体_GB2312" panose="02010609030101010101" pitchFamily="49" charset="-122"/>
                <a:sym typeface="Arial" panose="020B0604020202020204" pitchFamily="34" charset="0"/>
              </a:rPr>
              <a:t>+</a:t>
            </a:r>
            <a:r>
              <a:rPr lang="en-US" altLang="zh-CN" sz="2400" b="1" i="1" dirty="0">
                <a:latin typeface="+mn-lt"/>
                <a:ea typeface="楷体_GB2312" panose="02010609030101010101" pitchFamily="49" charset="-122"/>
                <a:sym typeface="黑体" panose="02010609060101010101" pitchFamily="2" charset="-122"/>
              </a:rPr>
              <a:t>S</a:t>
            </a:r>
            <a:r>
              <a:rPr lang="en-US" altLang="zh-CN" sz="2400" b="1" baseline="-25000" dirty="0">
                <a:latin typeface="+mn-lt"/>
                <a:ea typeface="楷体_GB2312" panose="02010609030101010101" pitchFamily="49" charset="-122"/>
                <a:sym typeface="黑体" panose="02010609060101010101" pitchFamily="2" charset="-122"/>
              </a:rPr>
              <a:t>2</a:t>
            </a:r>
            <a:r>
              <a:rPr lang="en-US" altLang="zh-CN" sz="2400" b="1" dirty="0">
                <a:latin typeface="+mn-lt"/>
                <a:ea typeface="楷体_GB2312" panose="02010609030101010101" pitchFamily="49" charset="-122"/>
                <a:sym typeface="黑体" panose="02010609060101010101" pitchFamily="2" charset="-122"/>
              </a:rPr>
              <a:t>+</a:t>
            </a:r>
            <a:r>
              <a:rPr lang="en-US" altLang="zh-CN" sz="2400" b="1" i="1" dirty="0">
                <a:latin typeface="+mn-lt"/>
                <a:ea typeface="楷体_GB2312" panose="02010609030101010101" pitchFamily="49" charset="-122"/>
                <a:sym typeface="黑体" panose="02010609060101010101" pitchFamily="2" charset="-122"/>
              </a:rPr>
              <a:t>S</a:t>
            </a:r>
            <a:r>
              <a:rPr lang="en-US" altLang="zh-CN" sz="2400" b="1" baseline="-25000" dirty="0">
                <a:latin typeface="+mn-lt"/>
                <a:ea typeface="楷体_GB2312" panose="02010609030101010101" pitchFamily="49" charset="-122"/>
                <a:sym typeface="黑体" panose="02010609060101010101" pitchFamily="2" charset="-122"/>
              </a:rPr>
              <a:t>3</a:t>
            </a:r>
            <a:r>
              <a:rPr lang="en-US" altLang="zh-CN" sz="2400" b="1" dirty="0">
                <a:latin typeface="+mn-lt"/>
                <a:ea typeface="楷体_GB2312" panose="02010609030101010101" pitchFamily="49" charset="-122"/>
                <a:sym typeface="黑体" panose="02010609060101010101" pitchFamily="2" charset="-122"/>
              </a:rPr>
              <a:t>+</a:t>
            </a:r>
            <a:r>
              <a:rPr lang="en-US" altLang="zh-CN" sz="2400" b="1" i="1" dirty="0">
                <a:latin typeface="+mn-lt"/>
                <a:ea typeface="楷体_GB2312" panose="02010609030101010101" pitchFamily="49" charset="-122"/>
                <a:sym typeface="黑体" panose="02010609060101010101" pitchFamily="2" charset="-122"/>
              </a:rPr>
              <a:t>S</a:t>
            </a:r>
            <a:r>
              <a:rPr lang="en-US" altLang="zh-CN" sz="2400" b="1" baseline="-25000" dirty="0">
                <a:latin typeface="+mn-lt"/>
                <a:ea typeface="楷体_GB2312" panose="02010609030101010101" pitchFamily="49" charset="-122"/>
                <a:sym typeface="黑体" panose="02010609060101010101" pitchFamily="2" charset="-122"/>
              </a:rPr>
              <a:t>4</a:t>
            </a:r>
            <a:r>
              <a:rPr lang="en-US" altLang="zh-CN" sz="2400" b="1" dirty="0">
                <a:latin typeface="+mn-lt"/>
                <a:ea typeface="楷体_GB2312" panose="02010609030101010101" pitchFamily="49" charset="-122"/>
                <a:sym typeface="Arial" panose="020B0604020202020204" pitchFamily="34" charset="0"/>
              </a:rPr>
              <a:t>=</a:t>
            </a:r>
            <a:r>
              <a:rPr lang="en-US" altLang="zh-CN" sz="2400" b="1" u="sng" dirty="0">
                <a:latin typeface="+mn-lt"/>
                <a:ea typeface="楷体_GB2312" panose="02010609030101010101" pitchFamily="49" charset="-122"/>
                <a:sym typeface="Arial" panose="020B0604020202020204" pitchFamily="34" charset="0"/>
              </a:rPr>
              <a:t>                      </a:t>
            </a:r>
            <a:r>
              <a:rPr lang="en-US" altLang="en-US" sz="2400" b="1" dirty="0">
                <a:latin typeface="+mn-lt"/>
                <a:ea typeface="楷体_GB2312" panose="02010609030101010101" pitchFamily="49" charset="-122"/>
                <a:sym typeface="Arial" panose="020B0604020202020204" pitchFamily="34" charset="0"/>
              </a:rPr>
              <a:t>.</a:t>
            </a:r>
            <a:endParaRPr lang="en-US" altLang="en-US" sz="2400" b="1" dirty="0">
              <a:latin typeface="+mn-lt"/>
              <a:ea typeface="楷体_GB2312" panose="0201060903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9" name="文本框 48"/>
          <p:cNvSpPr txBox="1">
            <a:spLocks noChangeArrowheads="1"/>
          </p:cNvSpPr>
          <p:nvPr/>
        </p:nvSpPr>
        <p:spPr bwMode="auto">
          <a:xfrm>
            <a:off x="2462213" y="3776663"/>
            <a:ext cx="1965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+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endParaRPr lang="en-US" altLang="zh-CN" sz="2400" b="1" baseline="30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5413958" y="3794125"/>
            <a:ext cx="1965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+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  <a:sym typeface="Arial" panose="020B0604020202020204" pitchFamily="34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+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ab</a:t>
            </a:r>
            <a:endParaRPr lang="en-US" altLang="zh-CN" sz="2400" b="1" i="1" dirty="0">
              <a:solidFill>
                <a:srgbClr val="FF0000"/>
              </a:solidFill>
              <a:latin typeface="+mn-lt"/>
              <a:sym typeface="Arial" panose="020B0604020202020204" pitchFamily="34" charset="0"/>
            </a:endParaRPr>
          </a:p>
        </p:txBody>
      </p:sp>
      <p:pic>
        <p:nvPicPr>
          <p:cNvPr id="3" name="图片 2" descr="1090300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E2F4FE"/>
              </a:clrFrom>
              <a:clrTo>
                <a:srgbClr val="E2F4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838" y="1558925"/>
            <a:ext cx="2212975" cy="20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矩形 47"/>
          <p:cNvSpPr/>
          <p:nvPr/>
        </p:nvSpPr>
        <p:spPr>
          <a:xfrm>
            <a:off x="3733800" y="1570038"/>
            <a:ext cx="1733550" cy="1501775"/>
          </a:xfrm>
          <a:prstGeom prst="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noProof="1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894138" y="1665288"/>
            <a:ext cx="715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i="1">
                <a:latin typeface="+mn-lt"/>
              </a:rPr>
              <a:t>S</a:t>
            </a:r>
            <a:r>
              <a:rPr lang="en-US" altLang="zh-CN" baseline="-25000">
                <a:latin typeface="+mn-lt"/>
              </a:rPr>
              <a:t>1</a:t>
            </a:r>
            <a:endParaRPr lang="en-US" altLang="zh-CN" baseline="-25000">
              <a:latin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075238" y="1674813"/>
            <a:ext cx="715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i="1">
                <a:latin typeface="+mn-lt"/>
              </a:rPr>
              <a:t>S</a:t>
            </a:r>
            <a:r>
              <a:rPr lang="en-US" altLang="zh-CN" baseline="-25000">
                <a:latin typeface="+mn-lt"/>
              </a:rPr>
              <a:t>2</a:t>
            </a:r>
            <a:endParaRPr lang="en-US" altLang="zh-CN" baseline="-25000">
              <a:latin typeface="+mn-lt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935413" y="2363788"/>
            <a:ext cx="717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i="1">
                <a:latin typeface="+mn-lt"/>
              </a:rPr>
              <a:t>S</a:t>
            </a:r>
            <a:r>
              <a:rPr lang="en-US" altLang="zh-CN" baseline="-25000">
                <a:latin typeface="+mn-lt"/>
              </a:rPr>
              <a:t>3</a:t>
            </a:r>
            <a:endParaRPr lang="en-US" altLang="zh-CN" baseline="-25000">
              <a:latin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056188" y="2373313"/>
            <a:ext cx="715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i="1">
                <a:latin typeface="+mn-lt"/>
              </a:rPr>
              <a:t>S</a:t>
            </a:r>
            <a:r>
              <a:rPr lang="en-US" altLang="zh-CN" baseline="-25000">
                <a:latin typeface="+mn-lt"/>
              </a:rPr>
              <a:t>4</a:t>
            </a:r>
            <a:endParaRPr lang="en-US" altLang="zh-CN" baseline="-25000">
              <a:latin typeface="+mn-lt"/>
            </a:endParaRPr>
          </a:p>
        </p:txBody>
      </p:sp>
      <p:grpSp>
        <p:nvGrpSpPr>
          <p:cNvPr id="16" name="组合 2"/>
          <p:cNvGrpSpPr/>
          <p:nvPr/>
        </p:nvGrpSpPr>
        <p:grpSpPr bwMode="auto">
          <a:xfrm>
            <a:off x="-9525" y="-22225"/>
            <a:ext cx="2006600" cy="477837"/>
            <a:chOff x="123" y="40"/>
            <a:chExt cx="3160" cy="752"/>
          </a:xfrm>
        </p:grpSpPr>
        <p:cxnSp>
          <p:nvCxnSpPr>
            <p:cNvPr id="1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</a:endParaRPr>
            </a:p>
          </p:txBody>
        </p:sp>
      </p:grpSp>
      <p:sp>
        <p:nvSpPr>
          <p:cNvPr id="21" name="圆角矩形 31"/>
          <p:cNvSpPr>
            <a:spLocks noChangeArrowheads="1"/>
          </p:cNvSpPr>
          <p:nvPr/>
        </p:nvSpPr>
        <p:spPr bwMode="auto">
          <a:xfrm>
            <a:off x="820738" y="715994"/>
            <a:ext cx="1641475" cy="431800"/>
          </a:xfrm>
          <a:prstGeom prst="roundRect">
            <a:avLst>
              <a:gd name="adj" fmla="val 16667"/>
            </a:avLst>
          </a:prstGeom>
          <a:solidFill>
            <a:srgbClr val="FFBF53">
              <a:lumMod val="40000"/>
              <a:lumOff val="60000"/>
            </a:srgbClr>
          </a:solidFill>
          <a:ln w="25400">
            <a:solidFill>
              <a:srgbClr val="02B3C5">
                <a:lumMod val="75000"/>
              </a:srgbClr>
            </a:solidFill>
            <a:round/>
          </a:ln>
        </p:spPr>
        <p:txBody>
          <a:bodyPr/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2000" b="1" kern="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证明</a:t>
            </a:r>
            <a:endParaRPr lang="zh-CN" altLang="en-US" sz="2000" b="1" kern="0" dirty="0" smtClea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mph" presetSubtype="0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9" grpId="0"/>
      <p:bldP spid="51" grpId="0"/>
      <p:bldP spid="48" grpId="0" bldLvl="0" animBg="1"/>
      <p:bldP spid="48" grpId="1" bldLvl="0" animBg="1"/>
      <p:bldP spid="2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 noChangeAspect="1"/>
          </p:cNvGrpSpPr>
          <p:nvPr/>
        </p:nvGrpSpPr>
        <p:grpSpPr bwMode="auto">
          <a:xfrm>
            <a:off x="1331913" y="1336675"/>
            <a:ext cx="1816100" cy="1836738"/>
            <a:chOff x="480" y="1584"/>
            <a:chExt cx="2448" cy="2489"/>
          </a:xfrm>
        </p:grpSpPr>
        <p:grpSp>
          <p:nvGrpSpPr>
            <p:cNvPr id="66563" name="Group 14"/>
            <p:cNvGrpSpPr>
              <a:grpSpLocks noChangeAspect="1"/>
            </p:cNvGrpSpPr>
            <p:nvPr/>
          </p:nvGrpSpPr>
          <p:grpSpPr bwMode="auto">
            <a:xfrm>
              <a:off x="768" y="3744"/>
              <a:ext cx="1296" cy="329"/>
              <a:chOff x="3456" y="2784"/>
              <a:chExt cx="1296" cy="329"/>
            </a:xfrm>
          </p:grpSpPr>
          <p:sp>
            <p:nvSpPr>
              <p:cNvPr id="113" name="Rectangle 15"/>
              <p:cNvSpPr>
                <a:spLocks noChangeAspect="1" noChangeArrowheads="1"/>
              </p:cNvSpPr>
              <p:nvPr/>
            </p:nvSpPr>
            <p:spPr bwMode="auto">
              <a:xfrm>
                <a:off x="4033" y="2784"/>
                <a:ext cx="193" cy="32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pPr eaLnBrk="0" hangingPunct="0"/>
                <a:r>
                  <a:rPr lang="en-US" altLang="en-US" sz="1575" b="1" i="1" noProof="1">
                    <a:solidFill>
                      <a:srgbClr val="99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Book Antiqua" panose="02040602050305030304" pitchFamily="18" charset="0"/>
                    <a:ea typeface="华文中宋" panose="02010600040101010101" pitchFamily="2" charset="-122"/>
                  </a:rPr>
                  <a:t>a</a:t>
                </a:r>
                <a:endParaRPr lang="en-US" altLang="en-US" sz="1575" b="1" i="1" noProof="1">
                  <a:solidFill>
                    <a:srgbClr val="99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Book Antiqua" panose="02040602050305030304" pitchFamily="18" charset="0"/>
                  <a:ea typeface="华文中宋" panose="02010600040101010101" pitchFamily="2" charset="-122"/>
                </a:endParaRPr>
              </a:p>
            </p:txBody>
          </p:sp>
          <p:grpSp>
            <p:nvGrpSpPr>
              <p:cNvPr id="66565" name="Group 16"/>
              <p:cNvGrpSpPr>
                <a:grpSpLocks noChangeAspect="1"/>
              </p:cNvGrpSpPr>
              <p:nvPr/>
            </p:nvGrpSpPr>
            <p:grpSpPr bwMode="auto">
              <a:xfrm>
                <a:off x="3456" y="2832"/>
                <a:ext cx="1296" cy="240"/>
                <a:chOff x="2928" y="1200"/>
                <a:chExt cx="1296" cy="240"/>
              </a:xfrm>
            </p:grpSpPr>
            <p:grpSp>
              <p:nvGrpSpPr>
                <p:cNvPr id="66566" name="Group 17"/>
                <p:cNvGrpSpPr>
                  <a:grpSpLocks noChangeAspect="1"/>
                </p:cNvGrpSpPr>
                <p:nvPr/>
              </p:nvGrpSpPr>
              <p:grpSpPr bwMode="auto">
                <a:xfrm>
                  <a:off x="2928" y="1248"/>
                  <a:ext cx="1296" cy="144"/>
                  <a:chOff x="2644" y="1248"/>
                  <a:chExt cx="1580" cy="144"/>
                </a:xfrm>
              </p:grpSpPr>
              <p:grpSp>
                <p:nvGrpSpPr>
                  <p:cNvPr id="66567" name="Group 18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2644" y="1248"/>
                    <a:ext cx="630" cy="119"/>
                    <a:chOff x="3167" y="2549"/>
                    <a:chExt cx="636" cy="119"/>
                  </a:xfrm>
                </p:grpSpPr>
                <p:sp>
                  <p:nvSpPr>
                    <p:cNvPr id="66568" name="Line 19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3245" y="2608"/>
                      <a:ext cx="558" cy="1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9900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569" name="Freeform 20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167" y="2549"/>
                      <a:ext cx="97" cy="119"/>
                    </a:xfrm>
                    <a:custGeom>
                      <a:avLst/>
                      <a:gdLst>
                        <a:gd name="T0" fmla="*/ 97 w 97"/>
                        <a:gd name="T1" fmla="*/ 119 h 119"/>
                        <a:gd name="T2" fmla="*/ 0 w 97"/>
                        <a:gd name="T3" fmla="*/ 59 h 119"/>
                        <a:gd name="T4" fmla="*/ 97 w 97"/>
                        <a:gd name="T5" fmla="*/ 0 h 119"/>
                        <a:gd name="T6" fmla="*/ 97 w 97"/>
                        <a:gd name="T7" fmla="*/ 119 h 11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97" h="119">
                          <a:moveTo>
                            <a:pt x="97" y="119"/>
                          </a:moveTo>
                          <a:lnTo>
                            <a:pt x="0" y="59"/>
                          </a:lnTo>
                          <a:lnTo>
                            <a:pt x="97" y="0"/>
                          </a:lnTo>
                          <a:lnTo>
                            <a:pt x="97" y="119"/>
                          </a:lnTo>
                          <a:close/>
                        </a:path>
                      </a:pathLst>
                    </a:custGeom>
                    <a:solidFill>
                      <a:srgbClr val="990000"/>
                    </a:solidFill>
                    <a:ln w="9525">
                      <a:solidFill>
                        <a:srgbClr val="99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6570" name="Group 21"/>
                  <p:cNvGrpSpPr>
                    <a:grpSpLocks noChangeAspect="1"/>
                  </p:cNvGrpSpPr>
                  <p:nvPr/>
                </p:nvGrpSpPr>
                <p:grpSpPr bwMode="auto">
                  <a:xfrm rot="10800000">
                    <a:off x="3559" y="1248"/>
                    <a:ext cx="665" cy="144"/>
                    <a:chOff x="3167" y="2549"/>
                    <a:chExt cx="636" cy="119"/>
                  </a:xfrm>
                </p:grpSpPr>
                <p:sp>
                  <p:nvSpPr>
                    <p:cNvPr id="66571" name="Line 2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3245" y="2608"/>
                      <a:ext cx="558" cy="1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9900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572" name="Freeform 2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167" y="2549"/>
                      <a:ext cx="97" cy="119"/>
                    </a:xfrm>
                    <a:custGeom>
                      <a:avLst/>
                      <a:gdLst>
                        <a:gd name="T0" fmla="*/ 97 w 97"/>
                        <a:gd name="T1" fmla="*/ 119 h 119"/>
                        <a:gd name="T2" fmla="*/ 0 w 97"/>
                        <a:gd name="T3" fmla="*/ 59 h 119"/>
                        <a:gd name="T4" fmla="*/ 97 w 97"/>
                        <a:gd name="T5" fmla="*/ 0 h 119"/>
                        <a:gd name="T6" fmla="*/ 97 w 97"/>
                        <a:gd name="T7" fmla="*/ 119 h 11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97" h="119">
                          <a:moveTo>
                            <a:pt x="97" y="119"/>
                          </a:moveTo>
                          <a:lnTo>
                            <a:pt x="0" y="59"/>
                          </a:lnTo>
                          <a:lnTo>
                            <a:pt x="97" y="0"/>
                          </a:lnTo>
                          <a:lnTo>
                            <a:pt x="97" y="119"/>
                          </a:lnTo>
                          <a:close/>
                        </a:path>
                      </a:pathLst>
                    </a:custGeom>
                    <a:solidFill>
                      <a:srgbClr val="990000"/>
                    </a:solidFill>
                    <a:ln w="9525">
                      <a:solidFill>
                        <a:srgbClr val="99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66573" name="Group 24"/>
                <p:cNvGrpSpPr>
                  <a:grpSpLocks noChangeAspect="1"/>
                </p:cNvGrpSpPr>
                <p:nvPr/>
              </p:nvGrpSpPr>
              <p:grpSpPr bwMode="auto">
                <a:xfrm>
                  <a:off x="2928" y="1200"/>
                  <a:ext cx="1296" cy="240"/>
                  <a:chOff x="3216" y="2496"/>
                  <a:chExt cx="1632" cy="240"/>
                </a:xfrm>
              </p:grpSpPr>
              <p:sp>
                <p:nvSpPr>
                  <p:cNvPr id="66574" name="Line 2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216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575" name="Line 2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48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66576" name="Rectangle 27" descr="PE03255_"/>
            <p:cNvSpPr>
              <a:spLocks noChangeAspect="1" noChangeArrowheads="1"/>
            </p:cNvSpPr>
            <p:nvPr/>
          </p:nvSpPr>
          <p:spPr bwMode="auto">
            <a:xfrm>
              <a:off x="768" y="2448"/>
              <a:ext cx="1296" cy="1296"/>
            </a:xfrm>
            <a:prstGeom prst="rect">
              <a:avLst/>
            </a:prstGeom>
            <a:noFill/>
            <a:ln w="38100">
              <a:solidFill>
                <a:srgbClr val="990000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  <p:grpSp>
          <p:nvGrpSpPr>
            <p:cNvPr id="66577" name="Group 28"/>
            <p:cNvGrpSpPr>
              <a:grpSpLocks noChangeAspect="1"/>
            </p:cNvGrpSpPr>
            <p:nvPr/>
          </p:nvGrpSpPr>
          <p:grpSpPr bwMode="auto">
            <a:xfrm>
              <a:off x="480" y="2448"/>
              <a:ext cx="242" cy="1296"/>
              <a:chOff x="3120" y="1488"/>
              <a:chExt cx="242" cy="1296"/>
            </a:xfrm>
          </p:grpSpPr>
          <p:grpSp>
            <p:nvGrpSpPr>
              <p:cNvPr id="66578" name="Group 29"/>
              <p:cNvGrpSpPr>
                <a:grpSpLocks noChangeAspect="1"/>
              </p:cNvGrpSpPr>
              <p:nvPr/>
            </p:nvGrpSpPr>
            <p:grpSpPr bwMode="auto">
              <a:xfrm rot="5400000">
                <a:off x="2592" y="2016"/>
                <a:ext cx="1296" cy="240"/>
                <a:chOff x="2928" y="1200"/>
                <a:chExt cx="1296" cy="240"/>
              </a:xfrm>
            </p:grpSpPr>
            <p:grpSp>
              <p:nvGrpSpPr>
                <p:cNvPr id="66579" name="Group 30"/>
                <p:cNvGrpSpPr>
                  <a:grpSpLocks noChangeAspect="1"/>
                </p:cNvGrpSpPr>
                <p:nvPr/>
              </p:nvGrpSpPr>
              <p:grpSpPr bwMode="auto">
                <a:xfrm>
                  <a:off x="2928" y="1248"/>
                  <a:ext cx="1296" cy="144"/>
                  <a:chOff x="2644" y="1248"/>
                  <a:chExt cx="1580" cy="144"/>
                </a:xfrm>
              </p:grpSpPr>
              <p:grpSp>
                <p:nvGrpSpPr>
                  <p:cNvPr id="66580" name="Group 3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2644" y="1248"/>
                    <a:ext cx="630" cy="119"/>
                    <a:chOff x="3167" y="2549"/>
                    <a:chExt cx="636" cy="119"/>
                  </a:xfrm>
                </p:grpSpPr>
                <p:sp>
                  <p:nvSpPr>
                    <p:cNvPr id="66581" name="Line 32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3245" y="2608"/>
                      <a:ext cx="558" cy="1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9900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582" name="Freeform 33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167" y="2549"/>
                      <a:ext cx="97" cy="119"/>
                    </a:xfrm>
                    <a:custGeom>
                      <a:avLst/>
                      <a:gdLst>
                        <a:gd name="T0" fmla="*/ 97 w 97"/>
                        <a:gd name="T1" fmla="*/ 119 h 119"/>
                        <a:gd name="T2" fmla="*/ 0 w 97"/>
                        <a:gd name="T3" fmla="*/ 59 h 119"/>
                        <a:gd name="T4" fmla="*/ 97 w 97"/>
                        <a:gd name="T5" fmla="*/ 0 h 119"/>
                        <a:gd name="T6" fmla="*/ 97 w 97"/>
                        <a:gd name="T7" fmla="*/ 119 h 11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97" h="119">
                          <a:moveTo>
                            <a:pt x="97" y="119"/>
                          </a:moveTo>
                          <a:lnTo>
                            <a:pt x="0" y="59"/>
                          </a:lnTo>
                          <a:lnTo>
                            <a:pt x="97" y="0"/>
                          </a:lnTo>
                          <a:lnTo>
                            <a:pt x="97" y="119"/>
                          </a:lnTo>
                          <a:close/>
                        </a:path>
                      </a:pathLst>
                    </a:custGeom>
                    <a:solidFill>
                      <a:srgbClr val="990000"/>
                    </a:solidFill>
                    <a:ln w="9525">
                      <a:solidFill>
                        <a:srgbClr val="99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66583" name="Group 34"/>
                  <p:cNvGrpSpPr>
                    <a:grpSpLocks noChangeAspect="1"/>
                  </p:cNvGrpSpPr>
                  <p:nvPr/>
                </p:nvGrpSpPr>
                <p:grpSpPr bwMode="auto">
                  <a:xfrm rot="10800000">
                    <a:off x="3559" y="1248"/>
                    <a:ext cx="665" cy="144"/>
                    <a:chOff x="3167" y="2549"/>
                    <a:chExt cx="636" cy="119"/>
                  </a:xfrm>
                </p:grpSpPr>
                <p:sp>
                  <p:nvSpPr>
                    <p:cNvPr id="66584" name="Line 35"/>
                    <p:cNvSpPr>
                      <a:spLocks noChangeAspect="1" noChangeShapeType="1"/>
                    </p:cNvSpPr>
                    <p:nvPr/>
                  </p:nvSpPr>
                  <p:spPr bwMode="auto">
                    <a:xfrm flipH="1">
                      <a:off x="3245" y="2608"/>
                      <a:ext cx="558" cy="1"/>
                    </a:xfrm>
                    <a:prstGeom prst="line">
                      <a:avLst/>
                    </a:prstGeom>
                    <a:noFill/>
                    <a:ln w="38100">
                      <a:solidFill>
                        <a:srgbClr val="9900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585" name="Freeform 36"/>
                    <p:cNvSpPr>
                      <a:spLocks noChangeAspect="1" noChangeArrowheads="1"/>
                    </p:cNvSpPr>
                    <p:nvPr/>
                  </p:nvSpPr>
                  <p:spPr bwMode="auto">
                    <a:xfrm>
                      <a:off x="3167" y="2549"/>
                      <a:ext cx="97" cy="119"/>
                    </a:xfrm>
                    <a:custGeom>
                      <a:avLst/>
                      <a:gdLst>
                        <a:gd name="T0" fmla="*/ 97 w 97"/>
                        <a:gd name="T1" fmla="*/ 119 h 119"/>
                        <a:gd name="T2" fmla="*/ 0 w 97"/>
                        <a:gd name="T3" fmla="*/ 59 h 119"/>
                        <a:gd name="T4" fmla="*/ 97 w 97"/>
                        <a:gd name="T5" fmla="*/ 0 h 119"/>
                        <a:gd name="T6" fmla="*/ 97 w 97"/>
                        <a:gd name="T7" fmla="*/ 119 h 11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97" h="119">
                          <a:moveTo>
                            <a:pt x="97" y="119"/>
                          </a:moveTo>
                          <a:lnTo>
                            <a:pt x="0" y="59"/>
                          </a:lnTo>
                          <a:lnTo>
                            <a:pt x="97" y="0"/>
                          </a:lnTo>
                          <a:lnTo>
                            <a:pt x="97" y="119"/>
                          </a:lnTo>
                          <a:close/>
                        </a:path>
                      </a:pathLst>
                    </a:custGeom>
                    <a:solidFill>
                      <a:srgbClr val="990000"/>
                    </a:solidFill>
                    <a:ln w="9525">
                      <a:solidFill>
                        <a:srgbClr val="99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66586" name="Group 37"/>
                <p:cNvGrpSpPr>
                  <a:grpSpLocks noChangeAspect="1"/>
                </p:cNvGrpSpPr>
                <p:nvPr/>
              </p:nvGrpSpPr>
              <p:grpSpPr bwMode="auto">
                <a:xfrm>
                  <a:off x="2928" y="1200"/>
                  <a:ext cx="1296" cy="240"/>
                  <a:chOff x="3216" y="2496"/>
                  <a:chExt cx="1632" cy="240"/>
                </a:xfrm>
              </p:grpSpPr>
              <p:sp>
                <p:nvSpPr>
                  <p:cNvPr id="66587" name="Line 3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216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588" name="Line 3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48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02" name="Rectangle 40"/>
              <p:cNvSpPr>
                <a:spLocks noChangeAspect="1" noChangeArrowheads="1"/>
              </p:cNvSpPr>
              <p:nvPr/>
            </p:nvSpPr>
            <p:spPr bwMode="auto">
              <a:xfrm>
                <a:off x="3167" y="1932"/>
                <a:ext cx="195" cy="32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pPr eaLnBrk="0" hangingPunct="0"/>
                <a:r>
                  <a:rPr lang="en-US" altLang="en-US" sz="1575" b="1" i="1" noProof="1">
                    <a:solidFill>
                      <a:srgbClr val="990000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Book Antiqua" panose="02040602050305030304" pitchFamily="18" charset="0"/>
                    <a:ea typeface="华文中宋" panose="02010600040101010101" pitchFamily="2" charset="-122"/>
                  </a:rPr>
                  <a:t>a</a:t>
                </a:r>
                <a:endParaRPr lang="en-US" altLang="en-US" sz="1575" b="1" i="1" noProof="1">
                  <a:solidFill>
                    <a:srgbClr val="99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Book Antiqua" panose="02040602050305030304" pitchFamily="18" charset="0"/>
                  <a:ea typeface="华文中宋" panose="02010600040101010101" pitchFamily="2" charset="-122"/>
                </a:endParaRPr>
              </a:p>
            </p:txBody>
          </p:sp>
        </p:grpSp>
        <p:grpSp>
          <p:nvGrpSpPr>
            <p:cNvPr id="66590" name="Group 41"/>
            <p:cNvGrpSpPr>
              <a:grpSpLocks noChangeAspect="1"/>
            </p:cNvGrpSpPr>
            <p:nvPr/>
          </p:nvGrpSpPr>
          <p:grpSpPr bwMode="auto">
            <a:xfrm>
              <a:off x="2064" y="3744"/>
              <a:ext cx="864" cy="329"/>
              <a:chOff x="4704" y="3024"/>
              <a:chExt cx="864" cy="329"/>
            </a:xfrm>
          </p:grpSpPr>
          <p:grpSp>
            <p:nvGrpSpPr>
              <p:cNvPr id="66591" name="Group 42"/>
              <p:cNvGrpSpPr>
                <a:grpSpLocks noChangeAspect="1"/>
              </p:cNvGrpSpPr>
              <p:nvPr/>
            </p:nvGrpSpPr>
            <p:grpSpPr bwMode="auto">
              <a:xfrm>
                <a:off x="4704" y="3072"/>
                <a:ext cx="864" cy="240"/>
                <a:chOff x="4752" y="2832"/>
                <a:chExt cx="864" cy="240"/>
              </a:xfrm>
            </p:grpSpPr>
            <p:grpSp>
              <p:nvGrpSpPr>
                <p:cNvPr id="66592" name="Group 43"/>
                <p:cNvGrpSpPr>
                  <a:grpSpLocks noChangeAspect="1"/>
                </p:cNvGrpSpPr>
                <p:nvPr/>
              </p:nvGrpSpPr>
              <p:grpSpPr bwMode="auto">
                <a:xfrm>
                  <a:off x="4752" y="2832"/>
                  <a:ext cx="864" cy="240"/>
                  <a:chOff x="3216" y="2496"/>
                  <a:chExt cx="1632" cy="240"/>
                </a:xfrm>
              </p:grpSpPr>
              <p:sp>
                <p:nvSpPr>
                  <p:cNvPr id="66593" name="Line 4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216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594" name="Line 4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48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6595" name="Group 46"/>
                <p:cNvGrpSpPr>
                  <a:grpSpLocks noChangeAspect="1"/>
                </p:cNvGrpSpPr>
                <p:nvPr/>
              </p:nvGrpSpPr>
              <p:grpSpPr bwMode="auto">
                <a:xfrm>
                  <a:off x="4752" y="2928"/>
                  <a:ext cx="864" cy="0"/>
                  <a:chOff x="4416" y="3504"/>
                  <a:chExt cx="864" cy="0"/>
                </a:xfrm>
              </p:grpSpPr>
              <p:sp>
                <p:nvSpPr>
                  <p:cNvPr id="66596" name="Line 4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944" y="3504"/>
                    <a:ext cx="33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597" name="Line 48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416" y="3504"/>
                    <a:ext cx="33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94" name="Rectangle 49"/>
              <p:cNvSpPr>
                <a:spLocks noChangeAspect="1" noChangeArrowheads="1"/>
              </p:cNvSpPr>
              <p:nvPr/>
            </p:nvSpPr>
            <p:spPr bwMode="auto">
              <a:xfrm>
                <a:off x="5089" y="3024"/>
                <a:ext cx="287" cy="32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pPr eaLnBrk="0" hangingPunct="0"/>
                <a:r>
                  <a:rPr lang="en-US" altLang="en-US" sz="1575" b="1" i="1" noProof="1">
                    <a:solidFill>
                      <a:srgbClr val="0000FF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Book Antiqua" panose="02040602050305030304" pitchFamily="18" charset="0"/>
                    <a:ea typeface="华文中宋" panose="02010600040101010101" pitchFamily="2" charset="-122"/>
                  </a:rPr>
                  <a:t>b</a:t>
                </a:r>
                <a:endParaRPr lang="en-US" altLang="en-US" sz="1575" b="1" i="1" noProof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Book Antiqua" panose="02040602050305030304" pitchFamily="18" charset="0"/>
                  <a:ea typeface="华文中宋" panose="02010600040101010101" pitchFamily="2" charset="-122"/>
                </a:endParaRPr>
              </a:p>
            </p:txBody>
          </p:sp>
        </p:grpSp>
        <p:grpSp>
          <p:nvGrpSpPr>
            <p:cNvPr id="66599" name="Group 50"/>
            <p:cNvGrpSpPr>
              <a:grpSpLocks noChangeAspect="1"/>
            </p:cNvGrpSpPr>
            <p:nvPr/>
          </p:nvGrpSpPr>
          <p:grpSpPr bwMode="auto">
            <a:xfrm>
              <a:off x="480" y="1584"/>
              <a:ext cx="289" cy="864"/>
              <a:chOff x="3072" y="864"/>
              <a:chExt cx="289" cy="864"/>
            </a:xfrm>
          </p:grpSpPr>
          <p:grpSp>
            <p:nvGrpSpPr>
              <p:cNvPr id="66600" name="Group 51"/>
              <p:cNvGrpSpPr>
                <a:grpSpLocks noChangeAspect="1"/>
              </p:cNvGrpSpPr>
              <p:nvPr/>
            </p:nvGrpSpPr>
            <p:grpSpPr bwMode="auto">
              <a:xfrm rot="5400000">
                <a:off x="2760" y="1176"/>
                <a:ext cx="864" cy="240"/>
                <a:chOff x="4752" y="2832"/>
                <a:chExt cx="864" cy="240"/>
              </a:xfrm>
            </p:grpSpPr>
            <p:grpSp>
              <p:nvGrpSpPr>
                <p:cNvPr id="66601" name="Group 52"/>
                <p:cNvGrpSpPr>
                  <a:grpSpLocks noChangeAspect="1"/>
                </p:cNvGrpSpPr>
                <p:nvPr/>
              </p:nvGrpSpPr>
              <p:grpSpPr bwMode="auto">
                <a:xfrm>
                  <a:off x="4752" y="2832"/>
                  <a:ext cx="864" cy="240"/>
                  <a:chOff x="3216" y="2496"/>
                  <a:chExt cx="1632" cy="240"/>
                </a:xfrm>
              </p:grpSpPr>
              <p:sp>
                <p:nvSpPr>
                  <p:cNvPr id="66602" name="Line 5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216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603" name="Line 5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48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6604" name="Group 55"/>
                <p:cNvGrpSpPr>
                  <a:grpSpLocks noChangeAspect="1"/>
                </p:cNvGrpSpPr>
                <p:nvPr/>
              </p:nvGrpSpPr>
              <p:grpSpPr bwMode="auto">
                <a:xfrm>
                  <a:off x="4752" y="2928"/>
                  <a:ext cx="864" cy="0"/>
                  <a:chOff x="4416" y="3504"/>
                  <a:chExt cx="864" cy="0"/>
                </a:xfrm>
              </p:grpSpPr>
              <p:sp>
                <p:nvSpPr>
                  <p:cNvPr id="66605" name="Line 5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944" y="3504"/>
                    <a:ext cx="33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606" name="Line 57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416" y="3504"/>
                    <a:ext cx="33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86" name="Rectangle 58"/>
              <p:cNvSpPr>
                <a:spLocks noChangeAspect="1" noChangeArrowheads="1"/>
              </p:cNvSpPr>
              <p:nvPr/>
            </p:nvSpPr>
            <p:spPr bwMode="auto">
              <a:xfrm>
                <a:off x="3168" y="1163"/>
                <a:ext cx="193" cy="32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pPr eaLnBrk="0" hangingPunct="0"/>
                <a:r>
                  <a:rPr lang="en-US" altLang="en-US" sz="1575" b="1" i="1" noProof="1">
                    <a:solidFill>
                      <a:srgbClr val="0000FF"/>
                    </a:solidFill>
                    <a:effectLst>
                      <a:outerShdw blurRad="38100" dist="38100" dir="2700000">
                        <a:srgbClr val="C0C0C0"/>
                      </a:outerShdw>
                    </a:effectLst>
                    <a:latin typeface="Book Antiqua" panose="02040602050305030304" pitchFamily="18" charset="0"/>
                    <a:ea typeface="华文中宋" panose="02010600040101010101" pitchFamily="2" charset="-122"/>
                  </a:rPr>
                  <a:t>b</a:t>
                </a:r>
                <a:endParaRPr lang="en-US" altLang="en-US" sz="1575" b="1" i="1" noProof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Book Antiqua" panose="02040602050305030304" pitchFamily="18" charset="0"/>
                  <a:ea typeface="华文中宋" panose="02010600040101010101" pitchFamily="2" charset="-122"/>
                </a:endParaRPr>
              </a:p>
            </p:txBody>
          </p:sp>
        </p:grpSp>
        <p:sp>
          <p:nvSpPr>
            <p:cNvPr id="66608" name="Rectangle 59" descr="PE03255_"/>
            <p:cNvSpPr>
              <a:spLocks noChangeAspect="1" noChangeArrowheads="1"/>
            </p:cNvSpPr>
            <p:nvPr/>
          </p:nvSpPr>
          <p:spPr bwMode="auto">
            <a:xfrm>
              <a:off x="2064" y="2448"/>
              <a:ext cx="864" cy="1296"/>
            </a:xfrm>
            <a:prstGeom prst="rect">
              <a:avLst/>
            </a:prstGeom>
            <a:noFill/>
            <a:ln w="38100">
              <a:solidFill>
                <a:srgbClr val="990000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66609" name="Rectangle 60" descr="PE03255_"/>
            <p:cNvSpPr>
              <a:spLocks noChangeAspect="1" noChangeArrowheads="1"/>
            </p:cNvSpPr>
            <p:nvPr/>
          </p:nvSpPr>
          <p:spPr bwMode="auto">
            <a:xfrm>
              <a:off x="768" y="1584"/>
              <a:ext cx="1296" cy="864"/>
            </a:xfrm>
            <a:prstGeom prst="rect">
              <a:avLst/>
            </a:prstGeom>
            <a:noFill/>
            <a:ln w="38100">
              <a:solidFill>
                <a:srgbClr val="990000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66610" name="Rectangle 61" descr="PE03255_"/>
            <p:cNvSpPr>
              <a:spLocks noChangeAspect="1" noChangeArrowheads="1"/>
            </p:cNvSpPr>
            <p:nvPr/>
          </p:nvSpPr>
          <p:spPr bwMode="auto">
            <a:xfrm>
              <a:off x="2064" y="1584"/>
              <a:ext cx="864" cy="864"/>
            </a:xfrm>
            <a:prstGeom prst="rect">
              <a:avLst/>
            </a:prstGeom>
            <a:noFill/>
            <a:ln w="38100">
              <a:solidFill>
                <a:srgbClr val="990000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100"/>
            </a:p>
          </p:txBody>
        </p:sp>
      </p:grpSp>
      <p:sp>
        <p:nvSpPr>
          <p:cNvPr id="125" name="Rectangle 62"/>
          <p:cNvSpPr>
            <a:spLocks noChangeAspect="1" noChangeArrowheads="1"/>
          </p:cNvSpPr>
          <p:nvPr/>
        </p:nvSpPr>
        <p:spPr bwMode="auto">
          <a:xfrm>
            <a:off x="1528763" y="1978025"/>
            <a:ext cx="962025" cy="957263"/>
          </a:xfrm>
          <a:prstGeom prst="rect">
            <a:avLst/>
          </a:prstGeom>
          <a:solidFill>
            <a:srgbClr val="990033"/>
          </a:solidFill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US" sz="2700" b="1" baseline="300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26" name="Rectangle 63"/>
          <p:cNvSpPr>
            <a:spLocks noChangeAspect="1" noChangeArrowheads="1"/>
          </p:cNvSpPr>
          <p:nvPr/>
        </p:nvSpPr>
        <p:spPr bwMode="auto">
          <a:xfrm>
            <a:off x="2525713" y="1971675"/>
            <a:ext cx="622300" cy="957263"/>
          </a:xfrm>
          <a:prstGeom prst="rect">
            <a:avLst/>
          </a:prstGeom>
          <a:solidFill>
            <a:srgbClr val="003366"/>
          </a:solidFill>
          <a:ln w="9525">
            <a:solidFill>
              <a:srgbClr val="003366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US" altLang="en-US" sz="2400" b="1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grpSp>
        <p:nvGrpSpPr>
          <p:cNvPr id="24" name="Group 64"/>
          <p:cNvGrpSpPr>
            <a:grpSpLocks noChangeAspect="1"/>
          </p:cNvGrpSpPr>
          <p:nvPr/>
        </p:nvGrpSpPr>
        <p:grpSpPr bwMode="auto">
          <a:xfrm>
            <a:off x="1528763" y="1328738"/>
            <a:ext cx="962025" cy="635000"/>
            <a:chOff x="4118" y="1336"/>
            <a:chExt cx="941" cy="596"/>
          </a:xfrm>
        </p:grpSpPr>
        <p:sp>
          <p:nvSpPr>
            <p:cNvPr id="26644" name="Rectangle 65"/>
            <p:cNvSpPr>
              <a:spLocks noChangeAspect="1" noChangeArrowheads="1"/>
            </p:cNvSpPr>
            <p:nvPr/>
          </p:nvSpPr>
          <p:spPr bwMode="auto">
            <a:xfrm rot="5400000">
              <a:off x="4288" y="1160"/>
              <a:ext cx="596" cy="941"/>
            </a:xfrm>
            <a:prstGeom prst="rect">
              <a:avLst/>
            </a:prstGeom>
            <a:solidFill>
              <a:srgbClr val="003366"/>
            </a:solidFill>
            <a:ln w="9525">
              <a:solidFill>
                <a:srgbClr val="003366"/>
              </a:solidFill>
              <a:miter lim="800000"/>
              <a:headEnd type="none" w="sm" len="sm"/>
              <a:tailEnd type="none" w="sm" len="sm"/>
            </a:ln>
          </p:spPr>
          <p:txBody>
            <a:bodyPr rot="10800000" vert="eaVert" wrap="none" anchor="ctr"/>
            <a:lstStyle/>
            <a:p>
              <a:pPr algn="ctr" eaLnBrk="0" hangingPunct="0"/>
              <a:endParaRPr lang="en-US" altLang="zh-CN" sz="3000" b="1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sp>
          <p:nvSpPr>
            <p:cNvPr id="129" name="Rectangle 66" descr="PE03255_"/>
            <p:cNvSpPr>
              <a:spLocks noChangeAspect="1" noChangeArrowheads="1"/>
            </p:cNvSpPr>
            <p:nvPr/>
          </p:nvSpPr>
          <p:spPr bwMode="auto">
            <a:xfrm>
              <a:off x="4416" y="1586"/>
              <a:ext cx="303" cy="311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endParaRPr lang="en-US" altLang="en-US" sz="2400" b="1" baseline="30000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</p:grpSp>
      <p:sp>
        <p:nvSpPr>
          <p:cNvPr id="130" name="Rectangle 67"/>
          <p:cNvSpPr>
            <a:spLocks noChangeAspect="1" noChangeArrowheads="1"/>
          </p:cNvSpPr>
          <p:nvPr/>
        </p:nvSpPr>
        <p:spPr bwMode="auto">
          <a:xfrm>
            <a:off x="2508250" y="1330325"/>
            <a:ext cx="639763" cy="635000"/>
          </a:xfrm>
          <a:prstGeom prst="rect">
            <a:avLst/>
          </a:prstGeom>
          <a:solidFill>
            <a:srgbClr val="006600"/>
          </a:solidFill>
          <a:ln w="9525">
            <a:solidFill>
              <a:srgbClr val="99CC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endParaRPr lang="en-US" altLang="en-US" sz="2400" b="1" baseline="30000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131" name="Text Box 133"/>
          <p:cNvSpPr txBox="1">
            <a:spLocks noChangeArrowheads="1"/>
          </p:cNvSpPr>
          <p:nvPr/>
        </p:nvSpPr>
        <p:spPr bwMode="auto">
          <a:xfrm>
            <a:off x="3168650" y="2244725"/>
            <a:ext cx="3238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=</a:t>
            </a:r>
            <a:endParaRPr lang="en-US" altLang="zh-CN" sz="2400" b="1"/>
          </a:p>
        </p:txBody>
      </p:sp>
      <p:sp>
        <p:nvSpPr>
          <p:cNvPr id="132" name="Text Box 134"/>
          <p:cNvSpPr txBox="1">
            <a:spLocks noChangeArrowheads="1"/>
          </p:cNvSpPr>
          <p:nvPr/>
        </p:nvSpPr>
        <p:spPr bwMode="auto">
          <a:xfrm>
            <a:off x="5868988" y="2244725"/>
            <a:ext cx="593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+</a:t>
            </a:r>
            <a:endParaRPr lang="en-US" altLang="zh-CN" sz="2400" b="1"/>
          </a:p>
        </p:txBody>
      </p:sp>
      <p:sp>
        <p:nvSpPr>
          <p:cNvPr id="133" name="Text Box 135"/>
          <p:cNvSpPr txBox="1">
            <a:spLocks noChangeArrowheads="1"/>
          </p:cNvSpPr>
          <p:nvPr/>
        </p:nvSpPr>
        <p:spPr bwMode="auto">
          <a:xfrm>
            <a:off x="4464050" y="2247900"/>
            <a:ext cx="593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+</a:t>
            </a:r>
            <a:endParaRPr lang="en-US" altLang="zh-CN" sz="2400" b="1"/>
          </a:p>
        </p:txBody>
      </p:sp>
      <p:sp>
        <p:nvSpPr>
          <p:cNvPr id="134" name="Text Box 137"/>
          <p:cNvSpPr txBox="1">
            <a:spLocks noChangeArrowheads="1"/>
          </p:cNvSpPr>
          <p:nvPr/>
        </p:nvSpPr>
        <p:spPr bwMode="auto">
          <a:xfrm>
            <a:off x="6948488" y="2247900"/>
            <a:ext cx="593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+</a:t>
            </a:r>
            <a:endParaRPr lang="en-US" altLang="zh-CN" sz="2400" b="1"/>
          </a:p>
        </p:txBody>
      </p:sp>
      <p:sp>
        <p:nvSpPr>
          <p:cNvPr id="135" name="Text Box 268"/>
          <p:cNvSpPr txBox="1">
            <a:spLocks noChangeArrowheads="1"/>
          </p:cNvSpPr>
          <p:nvPr/>
        </p:nvSpPr>
        <p:spPr bwMode="auto">
          <a:xfrm>
            <a:off x="3760788" y="3001963"/>
            <a:ext cx="7032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400" b="1" i="1" baseline="300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6" name="Text Box 269"/>
          <p:cNvSpPr txBox="1">
            <a:spLocks noChangeArrowheads="1"/>
          </p:cNvSpPr>
          <p:nvPr/>
        </p:nvSpPr>
        <p:spPr bwMode="auto">
          <a:xfrm>
            <a:off x="5059363" y="2949575"/>
            <a:ext cx="863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</a:rPr>
              <a:t>ab</a:t>
            </a:r>
            <a:endParaRPr lang="en-US" altLang="zh-CN" sz="2400" b="1" i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7" name="Text Box 270"/>
          <p:cNvSpPr txBox="1">
            <a:spLocks noChangeArrowheads="1"/>
          </p:cNvSpPr>
          <p:nvPr/>
        </p:nvSpPr>
        <p:spPr bwMode="auto">
          <a:xfrm>
            <a:off x="6246813" y="2949575"/>
            <a:ext cx="755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</a:rPr>
              <a:t>ab</a:t>
            </a:r>
            <a:endParaRPr lang="en-US" altLang="zh-CN" sz="2400" b="1" i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8" name="Text Box 271"/>
          <p:cNvSpPr txBox="1">
            <a:spLocks noChangeArrowheads="1"/>
          </p:cNvSpPr>
          <p:nvPr/>
        </p:nvSpPr>
        <p:spPr bwMode="auto">
          <a:xfrm>
            <a:off x="7439388" y="2940425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i="1" baseline="300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400" b="1" i="1" baseline="300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5" name="组合 138"/>
          <p:cNvGrpSpPr/>
          <p:nvPr/>
        </p:nvGrpSpPr>
        <p:grpSpPr bwMode="auto">
          <a:xfrm>
            <a:off x="3913808" y="4249511"/>
            <a:ext cx="3227165" cy="483861"/>
            <a:chOff x="1268016" y="1916832"/>
            <a:chExt cx="4302255" cy="645641"/>
          </a:xfrm>
        </p:grpSpPr>
        <p:sp>
          <p:nvSpPr>
            <p:cNvPr id="66626" name="TextBox 139"/>
            <p:cNvSpPr txBox="1">
              <a:spLocks noChangeArrowheads="1"/>
            </p:cNvSpPr>
            <p:nvPr/>
          </p:nvSpPr>
          <p:spPr bwMode="auto">
            <a:xfrm>
              <a:off x="1268016" y="1946449"/>
              <a:ext cx="4302255" cy="616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latin typeface="Times New Roman" panose="02020603050405020304" pitchFamily="18" charset="0"/>
                </a:rPr>
                <a:t>a</a:t>
              </a:r>
              <a:r>
                <a:rPr lang="en-US" altLang="zh-CN" sz="2400" b="1" dirty="0" smtClean="0">
                  <a:latin typeface="Times New Roman" panose="02020603050405020304" pitchFamily="18" charset="0"/>
                </a:rPr>
                <a:t>+</a:t>
              </a:r>
              <a:r>
                <a:rPr lang="en-US" altLang="zh-CN" sz="2400" b="1" i="1" dirty="0" smtClean="0">
                  <a:latin typeface="Times New Roman" panose="02020603050405020304" pitchFamily="18" charset="0"/>
                </a:rPr>
                <a:t>b</a:t>
              </a:r>
              <a:r>
                <a:rPr lang="en-US" altLang="zh-CN" sz="2400" b="1" dirty="0" smtClean="0">
                  <a:latin typeface="Times New Roman" panose="02020603050405020304" pitchFamily="18" charset="0"/>
                </a:rPr>
                <a:t>)</a:t>
              </a:r>
              <a:r>
                <a:rPr lang="en-US" altLang="zh-CN" sz="2400" b="1" baseline="30000" dirty="0" smtClean="0">
                  <a:latin typeface="Times New Roman" panose="02020603050405020304" pitchFamily="18" charset="0"/>
                </a:rPr>
                <a:t>2</a:t>
              </a:r>
              <a:r>
                <a:rPr lang="en-US" altLang="zh-CN" sz="2400" b="1" dirty="0">
                  <a:latin typeface="Times New Roman" panose="02020603050405020304" pitchFamily="18" charset="0"/>
                </a:rPr>
                <a:t>=</a:t>
              </a:r>
              <a:r>
                <a:rPr lang="en-US" altLang="zh-CN" sz="2400" b="1" u="sng" dirty="0">
                  <a:latin typeface="Times New Roman" panose="02020603050405020304" pitchFamily="18" charset="0"/>
                </a:rPr>
                <a:t>                        </a:t>
              </a:r>
              <a:r>
                <a:rPr lang="en-US" altLang="zh-CN" sz="2400" b="1" dirty="0">
                  <a:latin typeface="Times New Roman" panose="02020603050405020304" pitchFamily="18" charset="0"/>
                </a:rPr>
                <a:t>  .</a:t>
              </a:r>
              <a:endPara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6627" name="TextBox 140"/>
            <p:cNvSpPr txBox="1">
              <a:spLocks noChangeArrowheads="1"/>
            </p:cNvSpPr>
            <p:nvPr/>
          </p:nvSpPr>
          <p:spPr bwMode="auto">
            <a:xfrm>
              <a:off x="2699792" y="1916832"/>
              <a:ext cx="2011366" cy="616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r>
                <a:rPr lang="en-US" altLang="zh-CN" sz="2400" b="1" baseline="3000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+2</a:t>
              </a: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ab</a:t>
              </a:r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r>
                <a:rPr lang="en-US" altLang="zh-CN" sz="2400" b="1" baseline="3000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zh-CN" altLang="en-US" sz="2400" b="1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44" name="Text Box 47"/>
          <p:cNvSpPr txBox="1">
            <a:spLocks noChangeArrowheads="1"/>
          </p:cNvSpPr>
          <p:nvPr/>
        </p:nvSpPr>
        <p:spPr bwMode="auto">
          <a:xfrm>
            <a:off x="1693863" y="3598863"/>
            <a:ext cx="3257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和的完全平方公式：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74" name="组合 2"/>
          <p:cNvGrpSpPr/>
          <p:nvPr/>
        </p:nvGrpSpPr>
        <p:grpSpPr bwMode="auto">
          <a:xfrm>
            <a:off x="-9525" y="-55781"/>
            <a:ext cx="2006600" cy="477837"/>
            <a:chOff x="123" y="40"/>
            <a:chExt cx="3160" cy="752"/>
          </a:xfrm>
        </p:grpSpPr>
        <p:cxnSp>
          <p:nvCxnSpPr>
            <p:cNvPr id="7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7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492500" y="588180"/>
            <a:ext cx="1868488" cy="454025"/>
            <a:chOff x="3643857" y="505874"/>
            <a:chExt cx="1868488" cy="454025"/>
          </a:xfrm>
        </p:grpSpPr>
        <p:sp>
          <p:nvSpPr>
            <p:cNvPr id="79" name="圆角矩形 31"/>
            <p:cNvSpPr>
              <a:spLocks noChangeArrowheads="1"/>
            </p:cNvSpPr>
            <p:nvPr/>
          </p:nvSpPr>
          <p:spPr bwMode="auto">
            <a:xfrm>
              <a:off x="3870870" y="511321"/>
              <a:ext cx="1641475" cy="431800"/>
            </a:xfrm>
            <a:prstGeom prst="roundRect">
              <a:avLst>
                <a:gd name="adj" fmla="val 16667"/>
              </a:avLst>
            </a:prstGeom>
            <a:solidFill>
              <a:srgbClr val="FFBF53">
                <a:lumMod val="40000"/>
                <a:lumOff val="60000"/>
              </a:srgbClr>
            </a:solidFill>
            <a:ln w="25400">
              <a:solidFill>
                <a:srgbClr val="02B3C5">
                  <a:lumMod val="75000"/>
                </a:srgbClr>
              </a:solidFill>
              <a:round/>
            </a:ln>
          </p:spPr>
          <p:txBody>
            <a:bodyPr/>
            <a:lstStyle/>
            <a:p>
              <a:pPr algn="ctr">
                <a:lnSpc>
                  <a:spcPct val="110000"/>
                </a:lnSpc>
                <a:defRPr/>
              </a:pPr>
              <a:r>
                <a:rPr lang="zh-CN" altLang="en-US" sz="2000" b="1" kern="0" dirty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微软雅黑" panose="020B0503020204020204" pitchFamily="34" charset="-122"/>
                </a:rPr>
                <a:t>几何解释</a:t>
              </a:r>
              <a:endParaRPr lang="zh-CN" altLang="en-US" sz="2000" b="1" kern="0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3857" y="505874"/>
              <a:ext cx="454025" cy="45402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32449E-6 L 0.22048 0.003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24" y="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31277E-6 L 0.36875 0.1696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38" y="84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2708E-6 L 0.40659 0.0033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75139E-6 L 0.52778 0.16255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89" y="81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0" bldLvl="0" animBg="1"/>
      <p:bldP spid="125" grpId="1" bldLvl="0" animBg="1"/>
      <p:bldP spid="126" grpId="0" bldLvl="0" animBg="1"/>
      <p:bldP spid="126" grpId="1" bldLvl="0" animBg="1"/>
      <p:bldP spid="130" grpId="0" bldLvl="0" animBg="1"/>
      <p:bldP spid="130" grpId="1" bldLvl="0" animBg="1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98" descr="PE03255_"/>
          <p:cNvSpPr>
            <a:spLocks noChangeArrowheads="1"/>
          </p:cNvSpPr>
          <p:nvPr/>
        </p:nvSpPr>
        <p:spPr bwMode="auto">
          <a:xfrm>
            <a:off x="4608513" y="2132013"/>
            <a:ext cx="441146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2400" b="1" i="1" dirty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a</a:t>
            </a:r>
            <a:r>
              <a:rPr lang="en-US" altLang="zh-CN" sz="2400" b="1" baseline="30000" dirty="0">
                <a:solidFill>
                  <a:srgbClr val="990033"/>
                </a:solidFill>
                <a:latin typeface="+mn-lt"/>
              </a:rPr>
              <a:t>2</a:t>
            </a:r>
            <a:endParaRPr lang="en-US" sz="2400" b="1" baseline="30000" dirty="0">
              <a:solidFill>
                <a:srgbClr val="990033"/>
              </a:solidFill>
              <a:latin typeface="+mn-lt"/>
            </a:endParaRPr>
          </a:p>
        </p:txBody>
      </p:sp>
      <p:sp>
        <p:nvSpPr>
          <p:cNvPr id="20" name="Rectangle 199" descr="PE03255_"/>
          <p:cNvSpPr>
            <a:spLocks noChangeArrowheads="1"/>
          </p:cNvSpPr>
          <p:nvPr/>
        </p:nvSpPr>
        <p:spPr bwMode="auto">
          <a:xfrm>
            <a:off x="4894263" y="2132013"/>
            <a:ext cx="733425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noProof="1">
                <a:solidFill>
                  <a:srgbClr val="990033"/>
                </a:solidFill>
                <a:latin typeface="+mn-lt"/>
                <a:ea typeface="微软雅黑" panose="020B0503020204020204" pitchFamily="34" charset="-122"/>
              </a:rPr>
              <a:t>−</a:t>
            </a:r>
            <a:r>
              <a:rPr lang="en-US" altLang="zh-CN" sz="2400" b="1" i="1" noProof="1">
                <a:solidFill>
                  <a:srgbClr val="990033"/>
                </a:solidFill>
                <a:latin typeface="+mn-lt"/>
                <a:ea typeface="微软雅黑" panose="020B0503020204020204" pitchFamily="34" charset="-122"/>
              </a:rPr>
              <a:t>a</a:t>
            </a:r>
            <a:r>
              <a:rPr lang="en-US" altLang="zh-CN" sz="2400" b="1" i="1" noProof="1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b</a:t>
            </a:r>
            <a:endParaRPr lang="en-US" altLang="zh-CN" sz="2400" b="1" i="1" noProof="1">
              <a:solidFill>
                <a:srgbClr val="990033"/>
              </a:solidFill>
              <a:latin typeface="+mn-lt"/>
              <a:ea typeface="华文中宋" panose="02010600040101010101" pitchFamily="2" charset="-122"/>
            </a:endParaRPr>
          </a:p>
        </p:txBody>
      </p:sp>
      <p:sp>
        <p:nvSpPr>
          <p:cNvPr id="21" name="Rectangle 200" descr="PE03255_"/>
          <p:cNvSpPr>
            <a:spLocks noChangeArrowheads="1"/>
          </p:cNvSpPr>
          <p:nvPr/>
        </p:nvSpPr>
        <p:spPr bwMode="auto">
          <a:xfrm>
            <a:off x="5362910" y="2132013"/>
            <a:ext cx="1200970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2400" b="1" dirty="0">
                <a:solidFill>
                  <a:srgbClr val="990033"/>
                </a:solidFill>
                <a:latin typeface="+mn-lt"/>
              </a:rPr>
              <a:t>−</a:t>
            </a:r>
            <a:r>
              <a:rPr lang="en-US" altLang="zh-CN" sz="2400" b="1" i="1" dirty="0" smtClean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b</a:t>
            </a:r>
            <a:r>
              <a:rPr lang="en-US" altLang="zh-CN" sz="2400" b="1" dirty="0" smtClean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a</a:t>
            </a:r>
            <a:r>
              <a:rPr lang="en-US" altLang="zh-CN" sz="2400" b="1" dirty="0">
                <a:solidFill>
                  <a:srgbClr val="990033"/>
                </a:solidFill>
                <a:latin typeface="+mn-lt"/>
              </a:rPr>
              <a:t>−</a:t>
            </a:r>
            <a:r>
              <a:rPr lang="en-US" altLang="zh-CN" sz="2400" b="1" i="1" dirty="0" smtClean="0">
                <a:solidFill>
                  <a:srgbClr val="990033"/>
                </a:solidFill>
                <a:latin typeface="+mn-lt"/>
              </a:rPr>
              <a:t>b</a:t>
            </a:r>
            <a:r>
              <a:rPr lang="en-US" altLang="zh-CN" sz="2400" b="1" dirty="0" smtClean="0">
                <a:solidFill>
                  <a:srgbClr val="990033"/>
                </a:solidFill>
                <a:latin typeface="+mn-lt"/>
              </a:rPr>
              <a:t>)</a:t>
            </a:r>
            <a:endParaRPr lang="en-US" sz="2400" b="1" dirty="0">
              <a:solidFill>
                <a:srgbClr val="990033"/>
              </a:solidFill>
              <a:latin typeface="+mn-lt"/>
            </a:endParaRPr>
          </a:p>
        </p:txBody>
      </p:sp>
      <p:sp>
        <p:nvSpPr>
          <p:cNvPr id="22" name="Rectangle 201" descr="PE03255_"/>
          <p:cNvSpPr>
            <a:spLocks noChangeArrowheads="1"/>
          </p:cNvSpPr>
          <p:nvPr/>
        </p:nvSpPr>
        <p:spPr bwMode="auto">
          <a:xfrm>
            <a:off x="6490258" y="2135494"/>
            <a:ext cx="359394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noProof="1">
                <a:solidFill>
                  <a:srgbClr val="990033"/>
                </a:solidFill>
                <a:latin typeface="+mn-lt"/>
                <a:ea typeface="华文新魏" panose="02010800040101010101" pitchFamily="2" charset="-122"/>
              </a:rPr>
              <a:t>=</a:t>
            </a:r>
            <a:endParaRPr lang="en-US" altLang="zh-CN" sz="2400" b="1" noProof="1">
              <a:solidFill>
                <a:srgbClr val="990033"/>
              </a:solidFill>
              <a:latin typeface="+mn-lt"/>
              <a:ea typeface="华文新魏" panose="02010800040101010101" pitchFamily="2" charset="-122"/>
            </a:endParaRPr>
          </a:p>
        </p:txBody>
      </p:sp>
      <p:pic>
        <p:nvPicPr>
          <p:cNvPr id="23" name="Picture 202" descr="Q_01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950" y="2085975"/>
            <a:ext cx="398463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203" descr="PE03255_"/>
          <p:cNvSpPr>
            <a:spLocks noChangeArrowheads="1"/>
          </p:cNvSpPr>
          <p:nvPr/>
        </p:nvSpPr>
        <p:spPr bwMode="auto">
          <a:xfrm>
            <a:off x="6771656" y="2139674"/>
            <a:ext cx="1636987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sz="2400" b="1" i="1" dirty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a</a:t>
            </a:r>
            <a:r>
              <a:rPr lang="en-US" altLang="zh-CN" sz="2400" b="1" baseline="30000" dirty="0">
                <a:solidFill>
                  <a:srgbClr val="990033"/>
                </a:solidFill>
                <a:latin typeface="+mn-lt"/>
              </a:rPr>
              <a:t>2</a:t>
            </a:r>
            <a:r>
              <a:rPr lang="en-US" altLang="zh-CN" sz="2400" b="1" dirty="0">
                <a:solidFill>
                  <a:srgbClr val="990033"/>
                </a:solidFill>
                <a:latin typeface="+mn-lt"/>
              </a:rPr>
              <a:t>−2</a:t>
            </a:r>
            <a:r>
              <a:rPr lang="en-US" altLang="zh-CN" sz="2400" b="1" i="1" dirty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a</a:t>
            </a:r>
            <a:r>
              <a:rPr lang="en-US" altLang="zh-CN" sz="2400" b="1" i="1" dirty="0">
                <a:solidFill>
                  <a:srgbClr val="990033"/>
                </a:solidFill>
                <a:latin typeface="+mn-lt"/>
              </a:rPr>
              <a:t>b</a:t>
            </a:r>
            <a:r>
              <a:rPr kumimoji="1" lang="en-US" altLang="zh-CN" sz="2400" b="1" dirty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+</a:t>
            </a:r>
            <a:r>
              <a:rPr lang="en-US" altLang="zh-CN" sz="2400" b="1" i="1" dirty="0">
                <a:solidFill>
                  <a:srgbClr val="990033"/>
                </a:solidFill>
                <a:latin typeface="+mn-lt"/>
              </a:rPr>
              <a:t>b</a:t>
            </a:r>
            <a:r>
              <a:rPr lang="en-US" altLang="zh-CN" sz="2400" b="1" baseline="30000" dirty="0">
                <a:solidFill>
                  <a:srgbClr val="990033"/>
                </a:solidFill>
                <a:latin typeface="+mn-lt"/>
              </a:rPr>
              <a:t>2 </a:t>
            </a:r>
            <a:r>
              <a:rPr lang="en-US" altLang="zh-CN" sz="2400" b="1" dirty="0">
                <a:solidFill>
                  <a:srgbClr val="990033"/>
                </a:solidFill>
                <a:latin typeface="+mn-lt"/>
              </a:rPr>
              <a:t>.</a:t>
            </a:r>
            <a:endParaRPr lang="en-US" sz="2400" b="1" dirty="0">
              <a:solidFill>
                <a:srgbClr val="990033"/>
              </a:solidFill>
              <a:latin typeface="+mn-lt"/>
            </a:endParaRPr>
          </a:p>
        </p:txBody>
      </p:sp>
      <p:sp>
        <p:nvSpPr>
          <p:cNvPr id="25" name="Rectangle 204" descr="PE03255_"/>
          <p:cNvSpPr>
            <a:spLocks noChangeArrowheads="1"/>
          </p:cNvSpPr>
          <p:nvPr/>
        </p:nvSpPr>
        <p:spPr bwMode="auto">
          <a:xfrm>
            <a:off x="4379913" y="2143125"/>
            <a:ext cx="359394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altLang="zh-CN" sz="2400" b="1" noProof="1">
                <a:solidFill>
                  <a:srgbClr val="990033"/>
                </a:solidFill>
                <a:latin typeface="+mn-lt"/>
                <a:ea typeface="华文新魏" panose="02010800040101010101" pitchFamily="2" charset="-122"/>
              </a:rPr>
              <a:t>=</a:t>
            </a:r>
            <a:endParaRPr lang="en-US" altLang="zh-CN" sz="2400" b="1" noProof="1">
              <a:solidFill>
                <a:srgbClr val="990033"/>
              </a:solidFill>
              <a:latin typeface="+mn-lt"/>
              <a:ea typeface="华文新魏" panose="02010800040101010101" pitchFamily="2" charset="-122"/>
            </a:endParaRPr>
          </a:p>
        </p:txBody>
      </p:sp>
      <p:pic>
        <p:nvPicPr>
          <p:cNvPr id="28" name="Picture 205" descr="Q_01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5563" y="2085975"/>
            <a:ext cx="396875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Rectangle 206" descr="PE03255_"/>
          <p:cNvSpPr>
            <a:spLocks noChangeArrowheads="1"/>
          </p:cNvSpPr>
          <p:nvPr/>
        </p:nvSpPr>
        <p:spPr bwMode="auto">
          <a:xfrm>
            <a:off x="3571112" y="2132013"/>
            <a:ext cx="1140079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noProof="1" smtClean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(</a:t>
            </a:r>
            <a:r>
              <a:rPr lang="en-US" altLang="zh-CN" sz="2400" b="1" i="1" noProof="1" smtClean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a</a:t>
            </a:r>
            <a:r>
              <a:rPr lang="en-US" altLang="zh-CN" sz="2400" b="1" noProof="1">
                <a:solidFill>
                  <a:srgbClr val="990033"/>
                </a:solidFill>
                <a:latin typeface="+mn-lt"/>
                <a:ea typeface="微软雅黑" panose="020B0503020204020204" pitchFamily="34" charset="-122"/>
              </a:rPr>
              <a:t>−</a:t>
            </a:r>
            <a:r>
              <a:rPr lang="en-US" altLang="zh-CN" sz="2400" b="1" i="1" noProof="1" smtClean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b</a:t>
            </a:r>
            <a:r>
              <a:rPr lang="en-US" altLang="zh-CN" sz="2400" b="1" noProof="1" smtClean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)</a:t>
            </a:r>
            <a:r>
              <a:rPr lang="en-US" altLang="zh-CN" sz="2400" b="1" baseline="30000" noProof="1" smtClean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2</a:t>
            </a:r>
            <a:endParaRPr lang="en-US" altLang="zh-CN" sz="2400" b="1" baseline="30000" noProof="1">
              <a:solidFill>
                <a:srgbClr val="990033"/>
              </a:solidFill>
              <a:latin typeface="+mn-lt"/>
              <a:ea typeface="华文中宋" panose="02010600040101010101" pitchFamily="2" charset="-122"/>
            </a:endParaRPr>
          </a:p>
        </p:txBody>
      </p:sp>
      <p:sp>
        <p:nvSpPr>
          <p:cNvPr id="30" name="Rectangle 207"/>
          <p:cNvSpPr>
            <a:spLocks noChangeAspect="1" noChangeArrowheads="1"/>
          </p:cNvSpPr>
          <p:nvPr/>
        </p:nvSpPr>
        <p:spPr bwMode="auto">
          <a:xfrm>
            <a:off x="753480" y="1690877"/>
            <a:ext cx="561975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eaLnBrk="0" hangingPunct="0">
              <a:defRPr/>
            </a:pPr>
            <a:r>
              <a:rPr lang="en-US" altLang="zh-CN" b="1" i="1" dirty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a</a:t>
            </a:r>
            <a:r>
              <a:rPr lang="en-US" altLang="zh-CN" b="1" dirty="0">
                <a:solidFill>
                  <a:srgbClr val="990033"/>
                </a:solidFill>
                <a:latin typeface="+mn-lt"/>
              </a:rPr>
              <a:t>−</a:t>
            </a:r>
            <a:r>
              <a:rPr lang="en-US" altLang="zh-CN" b="1" i="1" dirty="0">
                <a:solidFill>
                  <a:srgbClr val="990033"/>
                </a:solidFill>
                <a:latin typeface="+mn-lt"/>
              </a:rPr>
              <a:t>b</a:t>
            </a:r>
            <a:endParaRPr lang="en-US" b="1" i="1" dirty="0">
              <a:solidFill>
                <a:srgbClr val="990033"/>
              </a:solidFill>
              <a:latin typeface="+mn-lt"/>
            </a:endParaRPr>
          </a:p>
        </p:txBody>
      </p:sp>
      <p:grpSp>
        <p:nvGrpSpPr>
          <p:cNvPr id="2" name="Group 208"/>
          <p:cNvGrpSpPr>
            <a:grpSpLocks noChangeAspect="1"/>
          </p:cNvGrpSpPr>
          <p:nvPr/>
        </p:nvGrpSpPr>
        <p:grpSpPr bwMode="auto">
          <a:xfrm>
            <a:off x="944868" y="1332102"/>
            <a:ext cx="254000" cy="969963"/>
            <a:chOff x="3696" y="2496"/>
            <a:chExt cx="240" cy="912"/>
          </a:xfrm>
        </p:grpSpPr>
        <p:sp>
          <p:nvSpPr>
            <p:cNvPr id="67596" name="Line 209"/>
            <p:cNvSpPr>
              <a:spLocks noChangeAspect="1" noChangeShapeType="1"/>
            </p:cNvSpPr>
            <p:nvPr/>
          </p:nvSpPr>
          <p:spPr bwMode="auto">
            <a:xfrm>
              <a:off x="3696" y="2496"/>
              <a:ext cx="240" cy="0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grpSp>
          <p:nvGrpSpPr>
            <p:cNvPr id="67597" name="Group 210"/>
            <p:cNvGrpSpPr>
              <a:grpSpLocks noChangeAspect="1"/>
            </p:cNvGrpSpPr>
            <p:nvPr/>
          </p:nvGrpSpPr>
          <p:grpSpPr bwMode="auto">
            <a:xfrm flipH="1">
              <a:off x="3792" y="2496"/>
              <a:ext cx="96" cy="912"/>
              <a:chOff x="3024" y="1440"/>
              <a:chExt cx="0" cy="1056"/>
            </a:xfrm>
          </p:grpSpPr>
          <p:sp>
            <p:nvSpPr>
              <p:cNvPr id="67598" name="Line 211"/>
              <p:cNvSpPr>
                <a:spLocks noChangeAspect="1" noChangeShapeType="1"/>
              </p:cNvSpPr>
              <p:nvPr/>
            </p:nvSpPr>
            <p:spPr bwMode="auto">
              <a:xfrm flipV="1">
                <a:off x="3024" y="1440"/>
                <a:ext cx="0" cy="432"/>
              </a:xfrm>
              <a:prstGeom prst="line">
                <a:avLst/>
              </a:prstGeom>
              <a:noFill/>
              <a:ln w="38100">
                <a:solidFill>
                  <a:srgbClr val="990000"/>
                </a:solidFill>
                <a:round/>
                <a:headEnd type="none" w="sm" len="sm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67599" name="Line 212"/>
              <p:cNvSpPr>
                <a:spLocks noChangeAspect="1" noChangeShapeType="1"/>
              </p:cNvSpPr>
              <p:nvPr/>
            </p:nvSpPr>
            <p:spPr bwMode="auto">
              <a:xfrm>
                <a:off x="3024" y="2064"/>
                <a:ext cx="0" cy="432"/>
              </a:xfrm>
              <a:prstGeom prst="line">
                <a:avLst/>
              </a:prstGeom>
              <a:noFill/>
              <a:ln w="38100">
                <a:solidFill>
                  <a:srgbClr val="990000"/>
                </a:solidFill>
                <a:round/>
                <a:headEnd type="none" w="sm" len="sm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</p:grpSp>
      </p:grpSp>
      <p:grpSp>
        <p:nvGrpSpPr>
          <p:cNvPr id="4" name="Group 213"/>
          <p:cNvGrpSpPr>
            <a:grpSpLocks noChangeAspect="1"/>
          </p:cNvGrpSpPr>
          <p:nvPr/>
        </p:nvGrpSpPr>
        <p:grpSpPr bwMode="auto">
          <a:xfrm>
            <a:off x="1175056" y="1127315"/>
            <a:ext cx="971550" cy="203200"/>
            <a:chOff x="2014" y="1632"/>
            <a:chExt cx="914" cy="335"/>
          </a:xfrm>
        </p:grpSpPr>
        <p:sp>
          <p:nvSpPr>
            <p:cNvPr id="67601" name="Line 214"/>
            <p:cNvSpPr>
              <a:spLocks noChangeAspect="1" noChangeShapeType="1"/>
            </p:cNvSpPr>
            <p:nvPr/>
          </p:nvSpPr>
          <p:spPr bwMode="auto">
            <a:xfrm rot="-5400000">
              <a:off x="1863" y="1814"/>
              <a:ext cx="287" cy="1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7602" name="Line 215"/>
            <p:cNvSpPr>
              <a:spLocks noChangeAspect="1" noChangeShapeType="1"/>
            </p:cNvSpPr>
            <p:nvPr/>
          </p:nvSpPr>
          <p:spPr bwMode="auto">
            <a:xfrm rot="-5400000">
              <a:off x="2799" y="1742"/>
              <a:ext cx="239" cy="1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7603" name="Line 216"/>
            <p:cNvSpPr>
              <a:spLocks noChangeAspect="1" noChangeShapeType="1"/>
            </p:cNvSpPr>
            <p:nvPr/>
          </p:nvSpPr>
          <p:spPr bwMode="auto">
            <a:xfrm rot="-5400000" flipH="1" flipV="1">
              <a:off x="2135" y="1653"/>
              <a:ext cx="0" cy="242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 type="none" w="sm" len="sm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sp>
          <p:nvSpPr>
            <p:cNvPr id="67604" name="Line 217"/>
            <p:cNvSpPr>
              <a:spLocks noChangeAspect="1" noChangeShapeType="1"/>
            </p:cNvSpPr>
            <p:nvPr/>
          </p:nvSpPr>
          <p:spPr bwMode="auto">
            <a:xfrm rot="16200000" flipH="1">
              <a:off x="2807" y="1655"/>
              <a:ext cx="0" cy="238"/>
            </a:xfrm>
            <a:prstGeom prst="line">
              <a:avLst/>
            </a:prstGeom>
            <a:noFill/>
            <a:ln w="38100">
              <a:solidFill>
                <a:srgbClr val="990000"/>
              </a:solidFill>
              <a:round/>
              <a:headEnd type="none" w="sm" len="sm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</p:grpSp>
      <p:sp>
        <p:nvSpPr>
          <p:cNvPr id="41" name="Rectangle 218" descr="PE03255_"/>
          <p:cNvSpPr>
            <a:spLocks noChangeAspect="1" noChangeArrowheads="1"/>
          </p:cNvSpPr>
          <p:nvPr/>
        </p:nvSpPr>
        <p:spPr bwMode="auto">
          <a:xfrm>
            <a:off x="1390956" y="1028890"/>
            <a:ext cx="558166" cy="369332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altLang="zh-CN" b="1" i="1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a</a:t>
            </a:r>
            <a:r>
              <a:rPr lang="en-US" altLang="zh-CN" b="1">
                <a:solidFill>
                  <a:srgbClr val="990033"/>
                </a:solidFill>
                <a:latin typeface="+mn-lt"/>
              </a:rPr>
              <a:t>−</a:t>
            </a:r>
            <a:r>
              <a:rPr lang="en-US" altLang="zh-CN" b="1" i="1">
                <a:solidFill>
                  <a:srgbClr val="990033"/>
                </a:solidFill>
                <a:latin typeface="+mn-lt"/>
              </a:rPr>
              <a:t>b</a:t>
            </a:r>
            <a:endParaRPr lang="en-US" b="1" i="1">
              <a:solidFill>
                <a:srgbClr val="990033"/>
              </a:solidFill>
              <a:latin typeface="+mn-lt"/>
            </a:endParaRPr>
          </a:p>
        </p:txBody>
      </p:sp>
      <p:grpSp>
        <p:nvGrpSpPr>
          <p:cNvPr id="5" name="Group 219"/>
          <p:cNvGrpSpPr>
            <a:grpSpLocks noChangeAspect="1"/>
          </p:cNvGrpSpPr>
          <p:nvPr/>
        </p:nvGrpSpPr>
        <p:grpSpPr bwMode="auto">
          <a:xfrm>
            <a:off x="1198868" y="1332102"/>
            <a:ext cx="1990725" cy="1935163"/>
            <a:chOff x="3936" y="2496"/>
            <a:chExt cx="1872" cy="1817"/>
          </a:xfrm>
        </p:grpSpPr>
        <p:sp>
          <p:nvSpPr>
            <p:cNvPr id="67607" name="Rectangle 220"/>
            <p:cNvSpPr>
              <a:spLocks noChangeAspect="1" noChangeArrowheads="1"/>
            </p:cNvSpPr>
            <p:nvPr/>
          </p:nvSpPr>
          <p:spPr bwMode="auto">
            <a:xfrm>
              <a:off x="3936" y="2506"/>
              <a:ext cx="1584" cy="1584"/>
            </a:xfrm>
            <a:prstGeom prst="rect">
              <a:avLst/>
            </a:prstGeom>
            <a:solidFill>
              <a:srgbClr val="003366"/>
            </a:solidFill>
            <a:ln w="38100">
              <a:solidFill>
                <a:srgbClr val="000099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zh-CN" altLang="en-US" sz="100" b="1">
                <a:latin typeface="+mn-lt"/>
              </a:endParaRPr>
            </a:p>
          </p:txBody>
        </p:sp>
        <p:grpSp>
          <p:nvGrpSpPr>
            <p:cNvPr id="67608" name="Group 221"/>
            <p:cNvGrpSpPr>
              <a:grpSpLocks noChangeAspect="1"/>
            </p:cNvGrpSpPr>
            <p:nvPr/>
          </p:nvGrpSpPr>
          <p:grpSpPr bwMode="auto">
            <a:xfrm>
              <a:off x="3936" y="4042"/>
              <a:ext cx="1569" cy="271"/>
              <a:chOff x="255" y="3658"/>
              <a:chExt cx="1569" cy="271"/>
            </a:xfrm>
          </p:grpSpPr>
          <p:sp>
            <p:nvSpPr>
              <p:cNvPr id="53" name="Rectangle 222"/>
              <p:cNvSpPr>
                <a:spLocks noChangeAspect="1" noChangeArrowheads="1"/>
              </p:cNvSpPr>
              <p:nvPr/>
            </p:nvSpPr>
            <p:spPr bwMode="auto">
              <a:xfrm>
                <a:off x="966" y="3658"/>
                <a:ext cx="139" cy="27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pPr eaLnBrk="0" hangingPunct="0"/>
                <a:r>
                  <a:rPr lang="en-US" altLang="en-US" sz="1875" b="1" i="1" noProof="1">
                    <a:solidFill>
                      <a:srgbClr val="990000"/>
                    </a:solidFill>
                    <a:latin typeface="+mn-lt"/>
                    <a:ea typeface="华文中宋" panose="02010600040101010101" pitchFamily="2" charset="-122"/>
                  </a:rPr>
                  <a:t>a</a:t>
                </a:r>
                <a:endParaRPr lang="en-US" altLang="en-US" sz="1875" b="1" i="1" noProof="1">
                  <a:solidFill>
                    <a:srgbClr val="990000"/>
                  </a:solidFill>
                  <a:latin typeface="+mn-lt"/>
                  <a:ea typeface="华文中宋" panose="02010600040101010101" pitchFamily="2" charset="-122"/>
                </a:endParaRPr>
              </a:p>
            </p:txBody>
          </p:sp>
          <p:grpSp>
            <p:nvGrpSpPr>
              <p:cNvPr id="67610" name="Group 223"/>
              <p:cNvGrpSpPr>
                <a:grpSpLocks noChangeAspect="1"/>
              </p:cNvGrpSpPr>
              <p:nvPr/>
            </p:nvGrpSpPr>
            <p:grpSpPr bwMode="auto">
              <a:xfrm>
                <a:off x="255" y="3705"/>
                <a:ext cx="1569" cy="202"/>
                <a:chOff x="2016" y="3542"/>
                <a:chExt cx="1584" cy="202"/>
              </a:xfrm>
            </p:grpSpPr>
            <p:grpSp>
              <p:nvGrpSpPr>
                <p:cNvPr id="67611" name="Group 224"/>
                <p:cNvGrpSpPr>
                  <a:grpSpLocks noChangeAspect="1"/>
                </p:cNvGrpSpPr>
                <p:nvPr/>
              </p:nvGrpSpPr>
              <p:grpSpPr bwMode="auto">
                <a:xfrm>
                  <a:off x="2016" y="3542"/>
                  <a:ext cx="1584" cy="202"/>
                  <a:chOff x="3216" y="2496"/>
                  <a:chExt cx="1632" cy="240"/>
                </a:xfrm>
              </p:grpSpPr>
              <p:sp>
                <p:nvSpPr>
                  <p:cNvPr id="67612" name="Line 22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216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</a:endParaRPr>
                  </a:p>
                </p:txBody>
              </p:sp>
              <p:sp>
                <p:nvSpPr>
                  <p:cNvPr id="67613" name="Line 22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48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</a:endParaRPr>
                  </a:p>
                </p:txBody>
              </p:sp>
            </p:grpSp>
            <p:sp>
              <p:nvSpPr>
                <p:cNvPr id="67614" name="Line 227"/>
                <p:cNvSpPr>
                  <a:spLocks noChangeAspect="1" noChangeShapeType="1"/>
                </p:cNvSpPr>
                <p:nvPr/>
              </p:nvSpPr>
              <p:spPr bwMode="auto">
                <a:xfrm>
                  <a:off x="2928" y="3648"/>
                  <a:ext cx="672" cy="0"/>
                </a:xfrm>
                <a:prstGeom prst="line">
                  <a:avLst/>
                </a:prstGeom>
                <a:noFill/>
                <a:ln w="38100">
                  <a:solidFill>
                    <a:srgbClr val="990033"/>
                  </a:solidFill>
                  <a:round/>
                  <a:headEnd type="none" w="sm" len="sm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+mn-lt"/>
                  </a:endParaRPr>
                </a:p>
              </p:txBody>
            </p:sp>
            <p:sp>
              <p:nvSpPr>
                <p:cNvPr id="67615" name="Line 228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016" y="3648"/>
                  <a:ext cx="624" cy="0"/>
                </a:xfrm>
                <a:prstGeom prst="line">
                  <a:avLst/>
                </a:prstGeom>
                <a:noFill/>
                <a:ln w="38100">
                  <a:solidFill>
                    <a:srgbClr val="990033"/>
                  </a:solidFill>
                  <a:round/>
                  <a:headEnd type="none" w="sm" len="sm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+mn-lt"/>
                  </a:endParaRPr>
                </a:p>
              </p:txBody>
            </p:sp>
          </p:grpSp>
        </p:grpSp>
        <p:grpSp>
          <p:nvGrpSpPr>
            <p:cNvPr id="67616" name="Group 229"/>
            <p:cNvGrpSpPr>
              <a:grpSpLocks noChangeAspect="1"/>
            </p:cNvGrpSpPr>
            <p:nvPr/>
          </p:nvGrpSpPr>
          <p:grpSpPr bwMode="auto">
            <a:xfrm>
              <a:off x="5520" y="2496"/>
              <a:ext cx="288" cy="1584"/>
              <a:chOff x="1248" y="1920"/>
              <a:chExt cx="288" cy="1584"/>
            </a:xfrm>
          </p:grpSpPr>
          <p:grpSp>
            <p:nvGrpSpPr>
              <p:cNvPr id="67617" name="Group 230"/>
              <p:cNvGrpSpPr>
                <a:grpSpLocks noChangeAspect="1"/>
              </p:cNvGrpSpPr>
              <p:nvPr/>
            </p:nvGrpSpPr>
            <p:grpSpPr bwMode="auto">
              <a:xfrm rot="5400000">
                <a:off x="595" y="2611"/>
                <a:ext cx="1584" cy="202"/>
                <a:chOff x="2016" y="3542"/>
                <a:chExt cx="1584" cy="202"/>
              </a:xfrm>
            </p:grpSpPr>
            <p:grpSp>
              <p:nvGrpSpPr>
                <p:cNvPr id="67618" name="Group 231"/>
                <p:cNvGrpSpPr>
                  <a:grpSpLocks noChangeAspect="1"/>
                </p:cNvGrpSpPr>
                <p:nvPr/>
              </p:nvGrpSpPr>
              <p:grpSpPr bwMode="auto">
                <a:xfrm>
                  <a:off x="2016" y="3542"/>
                  <a:ext cx="1584" cy="202"/>
                  <a:chOff x="3216" y="2496"/>
                  <a:chExt cx="1632" cy="240"/>
                </a:xfrm>
              </p:grpSpPr>
              <p:sp>
                <p:nvSpPr>
                  <p:cNvPr id="67619" name="Line 23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216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</a:endParaRPr>
                  </a:p>
                </p:txBody>
              </p:sp>
              <p:sp>
                <p:nvSpPr>
                  <p:cNvPr id="67620" name="Line 23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48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</a:endParaRPr>
                  </a:p>
                </p:txBody>
              </p:sp>
            </p:grpSp>
            <p:sp>
              <p:nvSpPr>
                <p:cNvPr id="67621" name="Line 234"/>
                <p:cNvSpPr>
                  <a:spLocks noChangeAspect="1" noChangeShapeType="1"/>
                </p:cNvSpPr>
                <p:nvPr/>
              </p:nvSpPr>
              <p:spPr bwMode="auto">
                <a:xfrm>
                  <a:off x="2928" y="3648"/>
                  <a:ext cx="672" cy="0"/>
                </a:xfrm>
                <a:prstGeom prst="line">
                  <a:avLst/>
                </a:prstGeom>
                <a:noFill/>
                <a:ln w="38100">
                  <a:solidFill>
                    <a:srgbClr val="990033"/>
                  </a:solidFill>
                  <a:round/>
                  <a:headEnd type="none" w="sm" len="sm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+mn-lt"/>
                  </a:endParaRPr>
                </a:p>
              </p:txBody>
            </p:sp>
            <p:sp>
              <p:nvSpPr>
                <p:cNvPr id="67622" name="Line 235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2016" y="3648"/>
                  <a:ext cx="624" cy="0"/>
                </a:xfrm>
                <a:prstGeom prst="line">
                  <a:avLst/>
                </a:prstGeom>
                <a:noFill/>
                <a:ln w="38100">
                  <a:solidFill>
                    <a:srgbClr val="990033"/>
                  </a:solidFill>
                  <a:round/>
                  <a:headEnd type="none" w="sm" len="sm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+mn-lt"/>
                  </a:endParaRPr>
                </a:p>
              </p:txBody>
            </p:sp>
          </p:grpSp>
          <p:sp>
            <p:nvSpPr>
              <p:cNvPr id="47" name="Rectangle 236" descr="PE03255_"/>
              <p:cNvSpPr>
                <a:spLocks noChangeAspect="1" noChangeArrowheads="1"/>
              </p:cNvSpPr>
              <p:nvPr/>
            </p:nvSpPr>
            <p:spPr bwMode="auto">
              <a:xfrm>
                <a:off x="1248" y="2448"/>
                <a:ext cx="288" cy="358"/>
              </a:xfrm>
              <a:prstGeom prst="rect">
                <a:avLst/>
              </a:prstGeom>
              <a:noFill/>
              <a:ln w="9525">
                <a:noFill/>
                <a:miter lim="800000"/>
                <a:headEnd type="none" w="sm" len="sm"/>
                <a:tailEnd type="none" w="sm" len="sm"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defRPr/>
                </a:pPr>
                <a:r>
                  <a:rPr lang="en-US" sz="1875" b="1" i="1">
                    <a:solidFill>
                      <a:srgbClr val="990000"/>
                    </a:solidFill>
                    <a:latin typeface="+mn-lt"/>
                    <a:ea typeface="华文中宋" panose="02010600040101010101" pitchFamily="2" charset="-122"/>
                  </a:rPr>
                  <a:t>a</a:t>
                </a:r>
                <a:endParaRPr lang="en-US" sz="1500" b="1">
                  <a:latin typeface="+mn-lt"/>
                </a:endParaRPr>
              </a:p>
            </p:txBody>
          </p:sp>
        </p:grpSp>
      </p:grpSp>
      <p:grpSp>
        <p:nvGrpSpPr>
          <p:cNvPr id="12" name="Group 237"/>
          <p:cNvGrpSpPr>
            <a:grpSpLocks noChangeAspect="1"/>
          </p:cNvGrpSpPr>
          <p:nvPr/>
        </p:nvGrpSpPr>
        <p:grpSpPr bwMode="auto">
          <a:xfrm>
            <a:off x="1198868" y="2313177"/>
            <a:ext cx="1684338" cy="704850"/>
            <a:chOff x="2016" y="2880"/>
            <a:chExt cx="1584" cy="614"/>
          </a:xfrm>
        </p:grpSpPr>
        <p:sp>
          <p:nvSpPr>
            <p:cNvPr id="27696" name="Rectangle 238" descr="窄横线"/>
            <p:cNvSpPr>
              <a:spLocks noChangeAspect="1" noChangeArrowheads="1"/>
            </p:cNvSpPr>
            <p:nvPr/>
          </p:nvSpPr>
          <p:spPr bwMode="auto">
            <a:xfrm rot="5400000">
              <a:off x="2501" y="2395"/>
              <a:ext cx="614" cy="1584"/>
            </a:xfrm>
            <a:prstGeom prst="rect">
              <a:avLst/>
            </a:prstGeom>
            <a:pattFill prst="narHorz">
              <a:fgClr>
                <a:srgbClr val="FFFFFF"/>
              </a:fgClr>
              <a:bgClr>
                <a:srgbClr val="666633"/>
              </a:bgClr>
            </a:patt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rot="10800000" vert="eaVert" wrap="none" anchor="ctr"/>
            <a:lstStyle/>
            <a:p>
              <a:pPr algn="ctr" eaLnBrk="0" hangingPunct="0"/>
              <a:endParaRPr lang="en-US" altLang="zh-CN" sz="2400" b="1" i="1" noProof="1">
                <a:solidFill>
                  <a:srgbClr val="000099"/>
                </a:solidFill>
                <a:latin typeface="+mn-lt"/>
              </a:endParaRPr>
            </a:p>
          </p:txBody>
        </p:sp>
        <p:sp>
          <p:nvSpPr>
            <p:cNvPr id="62" name="Rectangle 239" descr="PE03255_"/>
            <p:cNvSpPr>
              <a:spLocks noChangeAspect="1" noChangeArrowheads="1"/>
            </p:cNvSpPr>
            <p:nvPr/>
          </p:nvSpPr>
          <p:spPr bwMode="auto">
            <a:xfrm>
              <a:off x="2592" y="2975"/>
              <a:ext cx="479" cy="361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sz="2100" b="1" i="1">
                  <a:solidFill>
                    <a:srgbClr val="990033"/>
                  </a:solidFill>
                  <a:latin typeface="+mn-lt"/>
                  <a:ea typeface="华文中宋" panose="02010600040101010101" pitchFamily="2" charset="-122"/>
                </a:rPr>
                <a:t>a</a:t>
              </a:r>
              <a:r>
                <a:rPr lang="en-US" sz="2100" b="1" i="1">
                  <a:solidFill>
                    <a:srgbClr val="990033"/>
                  </a:solidFill>
                  <a:latin typeface="+mn-lt"/>
                </a:rPr>
                <a:t>b</a:t>
              </a:r>
              <a:endParaRPr lang="en-US" sz="1500" b="1">
                <a:solidFill>
                  <a:srgbClr val="990033"/>
                </a:solidFill>
                <a:latin typeface="+mn-lt"/>
              </a:endParaRPr>
            </a:p>
          </p:txBody>
        </p:sp>
      </p:grpSp>
      <p:sp>
        <p:nvSpPr>
          <p:cNvPr id="63" name="Rectangle 240"/>
          <p:cNvSpPr>
            <a:spLocks noChangeAspect="1" noChangeArrowheads="1"/>
          </p:cNvSpPr>
          <p:nvPr/>
        </p:nvSpPr>
        <p:spPr bwMode="auto">
          <a:xfrm>
            <a:off x="2168831" y="1333690"/>
            <a:ext cx="714375" cy="979487"/>
          </a:xfrm>
          <a:prstGeom prst="rect">
            <a:avLst/>
          </a:prstGeom>
          <a:solidFill>
            <a:srgbClr val="FFFF99"/>
          </a:solidFill>
          <a:ln w="12700">
            <a:solidFill>
              <a:srgbClr val="6633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 sz="100" b="1">
              <a:latin typeface="+mn-lt"/>
            </a:endParaRPr>
          </a:p>
        </p:txBody>
      </p:sp>
      <p:sp>
        <p:nvSpPr>
          <p:cNvPr id="64" name="Rectangle 241" descr="PE03255_"/>
          <p:cNvSpPr>
            <a:spLocks noChangeAspect="1" noChangeArrowheads="1"/>
          </p:cNvSpPr>
          <p:nvPr/>
        </p:nvSpPr>
        <p:spPr bwMode="auto">
          <a:xfrm>
            <a:off x="2118031" y="1649602"/>
            <a:ext cx="816249" cy="369332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b="1" i="1" dirty="0" smtClean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b</a:t>
            </a:r>
            <a:r>
              <a:rPr lang="en-US" b="1" dirty="0" smtClean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(</a:t>
            </a:r>
            <a:r>
              <a:rPr lang="en-US" b="1" i="1" dirty="0" smtClean="0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rPr>
              <a:t>a</a:t>
            </a:r>
            <a:r>
              <a:rPr lang="en-US" b="1" dirty="0">
                <a:solidFill>
                  <a:srgbClr val="990033"/>
                </a:solidFill>
                <a:latin typeface="+mn-lt"/>
              </a:rPr>
              <a:t>−</a:t>
            </a:r>
            <a:r>
              <a:rPr lang="en-US" b="1" i="1" dirty="0" smtClean="0">
                <a:solidFill>
                  <a:srgbClr val="990033"/>
                </a:solidFill>
                <a:latin typeface="+mn-lt"/>
              </a:rPr>
              <a:t>b</a:t>
            </a:r>
            <a:r>
              <a:rPr lang="en-US" b="1" dirty="0" smtClean="0">
                <a:solidFill>
                  <a:srgbClr val="990033"/>
                </a:solidFill>
                <a:latin typeface="+mn-lt"/>
              </a:rPr>
              <a:t>)</a:t>
            </a:r>
            <a:endParaRPr lang="en-US" b="1" i="1" dirty="0">
              <a:solidFill>
                <a:srgbClr val="990033"/>
              </a:solidFill>
              <a:latin typeface="+mn-lt"/>
            </a:endParaRPr>
          </a:p>
        </p:txBody>
      </p:sp>
      <p:grpSp>
        <p:nvGrpSpPr>
          <p:cNvPr id="13" name="Group 242"/>
          <p:cNvGrpSpPr>
            <a:grpSpLocks noChangeAspect="1"/>
          </p:cNvGrpSpPr>
          <p:nvPr/>
        </p:nvGrpSpPr>
        <p:grpSpPr bwMode="auto">
          <a:xfrm>
            <a:off x="2187881" y="1052702"/>
            <a:ext cx="714375" cy="1939925"/>
            <a:chOff x="2928" y="1680"/>
            <a:chExt cx="672" cy="1824"/>
          </a:xfrm>
        </p:grpSpPr>
        <p:grpSp>
          <p:nvGrpSpPr>
            <p:cNvPr id="67630" name="Group 243"/>
            <p:cNvGrpSpPr>
              <a:grpSpLocks noChangeAspect="1"/>
            </p:cNvGrpSpPr>
            <p:nvPr/>
          </p:nvGrpSpPr>
          <p:grpSpPr bwMode="auto">
            <a:xfrm>
              <a:off x="2928" y="1680"/>
              <a:ext cx="672" cy="228"/>
              <a:chOff x="4704" y="3024"/>
              <a:chExt cx="864" cy="294"/>
            </a:xfrm>
          </p:grpSpPr>
          <p:grpSp>
            <p:nvGrpSpPr>
              <p:cNvPr id="67631" name="Group 244"/>
              <p:cNvGrpSpPr>
                <a:grpSpLocks noChangeAspect="1"/>
              </p:cNvGrpSpPr>
              <p:nvPr/>
            </p:nvGrpSpPr>
            <p:grpSpPr bwMode="auto">
              <a:xfrm>
                <a:off x="4704" y="3072"/>
                <a:ext cx="864" cy="240"/>
                <a:chOff x="4752" y="2832"/>
                <a:chExt cx="864" cy="240"/>
              </a:xfrm>
            </p:grpSpPr>
            <p:grpSp>
              <p:nvGrpSpPr>
                <p:cNvPr id="67632" name="Group 245"/>
                <p:cNvGrpSpPr>
                  <a:grpSpLocks noChangeAspect="1"/>
                </p:cNvGrpSpPr>
                <p:nvPr/>
              </p:nvGrpSpPr>
              <p:grpSpPr bwMode="auto">
                <a:xfrm>
                  <a:off x="4752" y="2832"/>
                  <a:ext cx="864" cy="240"/>
                  <a:chOff x="3216" y="2496"/>
                  <a:chExt cx="1632" cy="240"/>
                </a:xfrm>
              </p:grpSpPr>
              <p:sp>
                <p:nvSpPr>
                  <p:cNvPr id="67633" name="Line 24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3216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</a:endParaRPr>
                  </a:p>
                </p:txBody>
              </p:sp>
              <p:sp>
                <p:nvSpPr>
                  <p:cNvPr id="67634" name="Line 24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848" y="2496"/>
                    <a:ext cx="0" cy="24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none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</a:endParaRPr>
                  </a:p>
                </p:txBody>
              </p:sp>
            </p:grpSp>
            <p:grpSp>
              <p:nvGrpSpPr>
                <p:cNvPr id="67635" name="Group 248"/>
                <p:cNvGrpSpPr>
                  <a:grpSpLocks noChangeAspect="1"/>
                </p:cNvGrpSpPr>
                <p:nvPr/>
              </p:nvGrpSpPr>
              <p:grpSpPr bwMode="auto">
                <a:xfrm>
                  <a:off x="4752" y="2928"/>
                  <a:ext cx="864" cy="0"/>
                  <a:chOff x="4416" y="3504"/>
                  <a:chExt cx="864" cy="0"/>
                </a:xfrm>
              </p:grpSpPr>
              <p:sp>
                <p:nvSpPr>
                  <p:cNvPr id="67636" name="Line 24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4944" y="3504"/>
                    <a:ext cx="33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</a:endParaRPr>
                  </a:p>
                </p:txBody>
              </p:sp>
              <p:sp>
                <p:nvSpPr>
                  <p:cNvPr id="67637" name="Line 250"/>
                  <p:cNvSpPr>
                    <a:spLocks noChangeAspect="1" noChangeShapeType="1"/>
                  </p:cNvSpPr>
                  <p:nvPr/>
                </p:nvSpPr>
                <p:spPr bwMode="auto">
                  <a:xfrm flipH="1">
                    <a:off x="4416" y="3504"/>
                    <a:ext cx="33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99"/>
                    </a:solidFill>
                    <a:round/>
                    <a:headEnd type="none" w="sm" len="sm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</a:endParaRPr>
                  </a:p>
                </p:txBody>
              </p:sp>
            </p:grpSp>
          </p:grpSp>
          <p:sp>
            <p:nvSpPr>
              <p:cNvPr id="69" name="Rectangle 251"/>
              <p:cNvSpPr>
                <a:spLocks noChangeAspect="1" noChangeArrowheads="1"/>
              </p:cNvSpPr>
              <p:nvPr/>
            </p:nvSpPr>
            <p:spPr bwMode="auto">
              <a:xfrm>
                <a:off x="5088" y="3024"/>
                <a:ext cx="288" cy="29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0" tIns="0" rIns="0" bIns="0">
                <a:spAutoFit/>
              </a:bodyPr>
              <a:lstStyle/>
              <a:p>
                <a:pPr eaLnBrk="0" hangingPunct="0"/>
                <a:r>
                  <a:rPr lang="en-US" altLang="en-US" sz="1575" b="1" i="1" noProof="1">
                    <a:solidFill>
                      <a:srgbClr val="990033"/>
                    </a:solidFill>
                    <a:latin typeface="+mn-lt"/>
                    <a:ea typeface="华文中宋" panose="02010600040101010101" pitchFamily="2" charset="-122"/>
                  </a:rPr>
                  <a:t>b</a:t>
                </a:r>
                <a:endParaRPr lang="en-US" altLang="en-US" sz="1575" b="1" i="1" noProof="1">
                  <a:solidFill>
                    <a:srgbClr val="990033"/>
                  </a:solidFill>
                  <a:latin typeface="+mn-lt"/>
                  <a:ea typeface="华文中宋" panose="02010600040101010101" pitchFamily="2" charset="-122"/>
                </a:endParaRPr>
              </a:p>
            </p:txBody>
          </p:sp>
        </p:grpSp>
        <p:sp>
          <p:nvSpPr>
            <p:cNvPr id="67639" name="Line 252"/>
            <p:cNvSpPr>
              <a:spLocks noChangeAspect="1" noChangeShapeType="1"/>
            </p:cNvSpPr>
            <p:nvPr/>
          </p:nvSpPr>
          <p:spPr bwMode="auto">
            <a:xfrm flipV="1">
              <a:off x="2928" y="1920"/>
              <a:ext cx="0" cy="1584"/>
            </a:xfrm>
            <a:prstGeom prst="line">
              <a:avLst/>
            </a:prstGeom>
            <a:noFill/>
            <a:ln w="38100">
              <a:solidFill>
                <a:srgbClr val="FFFFFF"/>
              </a:solidFill>
              <a:prstDash val="sysDot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</p:grpSp>
      <p:grpSp>
        <p:nvGrpSpPr>
          <p:cNvPr id="18" name="Group 253"/>
          <p:cNvGrpSpPr>
            <a:grpSpLocks noChangeAspect="1"/>
          </p:cNvGrpSpPr>
          <p:nvPr/>
        </p:nvGrpSpPr>
        <p:grpSpPr bwMode="auto">
          <a:xfrm>
            <a:off x="943281" y="2302065"/>
            <a:ext cx="1941512" cy="715962"/>
            <a:chOff x="3695" y="3408"/>
            <a:chExt cx="1825" cy="672"/>
          </a:xfrm>
        </p:grpSpPr>
        <p:grpSp>
          <p:nvGrpSpPr>
            <p:cNvPr id="67641" name="Group 254"/>
            <p:cNvGrpSpPr>
              <a:grpSpLocks noChangeAspect="1"/>
            </p:cNvGrpSpPr>
            <p:nvPr/>
          </p:nvGrpSpPr>
          <p:grpSpPr bwMode="auto">
            <a:xfrm>
              <a:off x="3749" y="3408"/>
              <a:ext cx="1771" cy="672"/>
              <a:chOff x="3749" y="3408"/>
              <a:chExt cx="1771" cy="672"/>
            </a:xfrm>
          </p:grpSpPr>
          <p:grpSp>
            <p:nvGrpSpPr>
              <p:cNvPr id="67642" name="Group 255"/>
              <p:cNvGrpSpPr>
                <a:grpSpLocks noChangeAspect="1"/>
              </p:cNvGrpSpPr>
              <p:nvPr/>
            </p:nvGrpSpPr>
            <p:grpSpPr bwMode="auto">
              <a:xfrm rot="5400000">
                <a:off x="3493" y="3636"/>
                <a:ext cx="672" cy="187"/>
                <a:chOff x="3216" y="2496"/>
                <a:chExt cx="1632" cy="240"/>
              </a:xfrm>
            </p:grpSpPr>
            <p:sp>
              <p:nvSpPr>
                <p:cNvPr id="67643" name="Line 256"/>
                <p:cNvSpPr>
                  <a:spLocks noChangeAspect="1" noChangeShapeType="1"/>
                </p:cNvSpPr>
                <p:nvPr/>
              </p:nvSpPr>
              <p:spPr bwMode="auto">
                <a:xfrm>
                  <a:off x="3216" y="2496"/>
                  <a:ext cx="0" cy="240"/>
                </a:xfrm>
                <a:prstGeom prst="line">
                  <a:avLst/>
                </a:prstGeom>
                <a:noFill/>
                <a:ln w="38100">
                  <a:solidFill>
                    <a:srgbClr val="000099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+mn-lt"/>
                  </a:endParaRPr>
                </a:p>
              </p:txBody>
            </p:sp>
            <p:sp>
              <p:nvSpPr>
                <p:cNvPr id="67644" name="Line 257"/>
                <p:cNvSpPr>
                  <a:spLocks noChangeAspect="1" noChangeShapeType="1"/>
                </p:cNvSpPr>
                <p:nvPr/>
              </p:nvSpPr>
              <p:spPr bwMode="auto">
                <a:xfrm>
                  <a:off x="4848" y="2496"/>
                  <a:ext cx="0" cy="240"/>
                </a:xfrm>
                <a:prstGeom prst="line">
                  <a:avLst/>
                </a:prstGeom>
                <a:noFill/>
                <a:ln w="38100">
                  <a:solidFill>
                    <a:srgbClr val="000099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+mn-lt"/>
                  </a:endParaRPr>
                </a:p>
              </p:txBody>
            </p:sp>
          </p:grpSp>
          <p:grpSp>
            <p:nvGrpSpPr>
              <p:cNvPr id="67645" name="Group 258"/>
              <p:cNvGrpSpPr>
                <a:grpSpLocks noChangeAspect="1"/>
              </p:cNvGrpSpPr>
              <p:nvPr/>
            </p:nvGrpSpPr>
            <p:grpSpPr bwMode="auto">
              <a:xfrm rot="5400000">
                <a:off x="3504" y="3744"/>
                <a:ext cx="672" cy="0"/>
                <a:chOff x="4416" y="3504"/>
                <a:chExt cx="864" cy="0"/>
              </a:xfrm>
            </p:grpSpPr>
            <p:sp>
              <p:nvSpPr>
                <p:cNvPr id="67646" name="Line 259"/>
                <p:cNvSpPr>
                  <a:spLocks noChangeAspect="1" noChangeShapeType="1"/>
                </p:cNvSpPr>
                <p:nvPr/>
              </p:nvSpPr>
              <p:spPr bwMode="auto">
                <a:xfrm>
                  <a:off x="4944" y="3504"/>
                  <a:ext cx="336" cy="0"/>
                </a:xfrm>
                <a:prstGeom prst="line">
                  <a:avLst/>
                </a:prstGeom>
                <a:noFill/>
                <a:ln w="38100">
                  <a:solidFill>
                    <a:srgbClr val="000099"/>
                  </a:solidFill>
                  <a:round/>
                  <a:headEnd type="none" w="sm" len="sm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+mn-lt"/>
                  </a:endParaRPr>
                </a:p>
              </p:txBody>
            </p:sp>
            <p:sp>
              <p:nvSpPr>
                <p:cNvPr id="67647" name="Line 260"/>
                <p:cNvSpPr>
                  <a:spLocks noChangeAspect="1" noChangeShapeType="1"/>
                </p:cNvSpPr>
                <p:nvPr/>
              </p:nvSpPr>
              <p:spPr bwMode="auto">
                <a:xfrm flipH="1">
                  <a:off x="4416" y="3504"/>
                  <a:ext cx="336" cy="0"/>
                </a:xfrm>
                <a:prstGeom prst="line">
                  <a:avLst/>
                </a:prstGeom>
                <a:noFill/>
                <a:ln w="38100">
                  <a:solidFill>
                    <a:srgbClr val="000099"/>
                  </a:solidFill>
                  <a:round/>
                  <a:headEnd type="none" w="sm" len="sm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+mn-lt"/>
                  </a:endParaRPr>
                </a:p>
              </p:txBody>
            </p:sp>
          </p:grpSp>
          <p:sp>
            <p:nvSpPr>
              <p:cNvPr id="67648" name="Line 261"/>
              <p:cNvSpPr>
                <a:spLocks noChangeAspect="1" noChangeShapeType="1"/>
              </p:cNvSpPr>
              <p:nvPr/>
            </p:nvSpPr>
            <p:spPr bwMode="auto">
              <a:xfrm rot="5400000" flipV="1">
                <a:off x="4728" y="2616"/>
                <a:ext cx="0" cy="1584"/>
              </a:xfrm>
              <a:prstGeom prst="line">
                <a:avLst/>
              </a:prstGeom>
              <a:noFill/>
              <a:ln w="38100">
                <a:solidFill>
                  <a:srgbClr val="FFFFFF"/>
                </a:solidFill>
                <a:prstDash val="sysDot"/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</p:grpSp>
        <p:sp>
          <p:nvSpPr>
            <p:cNvPr id="78" name="Rectangle 262" descr="PE03255_"/>
            <p:cNvSpPr>
              <a:spLocks noChangeAspect="1" noChangeArrowheads="1"/>
            </p:cNvSpPr>
            <p:nvPr/>
          </p:nvSpPr>
          <p:spPr bwMode="auto">
            <a:xfrm>
              <a:off x="3695" y="3581"/>
              <a:ext cx="296" cy="357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1875" b="1" i="1" noProof="1">
                  <a:solidFill>
                    <a:srgbClr val="990033"/>
                  </a:solidFill>
                  <a:latin typeface="+mn-lt"/>
                  <a:ea typeface="华文中宋" panose="02010600040101010101" pitchFamily="2" charset="-122"/>
                </a:rPr>
                <a:t>b</a:t>
              </a:r>
              <a:endParaRPr lang="en-US" altLang="zh-CN" sz="1875" b="1" i="1" noProof="1">
                <a:solidFill>
                  <a:srgbClr val="990033"/>
                </a:solidFill>
                <a:latin typeface="+mn-lt"/>
                <a:ea typeface="华文中宋" panose="02010600040101010101" pitchFamily="2" charset="-122"/>
              </a:endParaRPr>
            </a:p>
          </p:txBody>
        </p:sp>
      </p:grpSp>
      <p:sp>
        <p:nvSpPr>
          <p:cNvPr id="86" name="Rectangle 263" descr="PE03255_"/>
          <p:cNvSpPr>
            <a:spLocks noChangeAspect="1" noChangeArrowheads="1"/>
          </p:cNvSpPr>
          <p:nvPr/>
        </p:nvSpPr>
        <p:spPr bwMode="auto">
          <a:xfrm>
            <a:off x="1198868" y="1635315"/>
            <a:ext cx="889987" cy="415498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2100" b="1" dirty="0" smtClean="0">
                <a:solidFill>
                  <a:srgbClr val="FFFFFF"/>
                </a:solidFill>
                <a:latin typeface="+mn-lt"/>
                <a:ea typeface="华文中宋" panose="02010600040101010101" pitchFamily="2" charset="-122"/>
              </a:rPr>
              <a:t>(</a:t>
            </a:r>
            <a:r>
              <a:rPr lang="en-US" sz="2100" b="1" i="1" dirty="0" smtClean="0">
                <a:solidFill>
                  <a:srgbClr val="FFFFFF"/>
                </a:solidFill>
                <a:latin typeface="+mn-lt"/>
                <a:ea typeface="华文中宋" panose="02010600040101010101" pitchFamily="2" charset="-122"/>
              </a:rPr>
              <a:t>a</a:t>
            </a:r>
            <a:r>
              <a:rPr lang="en-US" sz="2100" b="1" dirty="0">
                <a:solidFill>
                  <a:srgbClr val="FFFFFF"/>
                </a:solidFill>
                <a:latin typeface="+mn-lt"/>
              </a:rPr>
              <a:t>−</a:t>
            </a:r>
            <a:r>
              <a:rPr lang="en-US" sz="2100" b="1" i="1" dirty="0" smtClean="0">
                <a:solidFill>
                  <a:srgbClr val="FFFFFF"/>
                </a:solidFill>
                <a:latin typeface="+mn-lt"/>
                <a:ea typeface="华文中宋" panose="02010600040101010101" pitchFamily="2" charset="-122"/>
              </a:rPr>
              <a:t>b</a:t>
            </a:r>
            <a:r>
              <a:rPr lang="en-US" sz="2100" b="1" dirty="0" smtClean="0">
                <a:solidFill>
                  <a:srgbClr val="FFFFFF"/>
                </a:solidFill>
                <a:latin typeface="+mn-lt"/>
                <a:ea typeface="华文中宋" panose="02010600040101010101" pitchFamily="2" charset="-122"/>
              </a:rPr>
              <a:t>)</a:t>
            </a:r>
            <a:r>
              <a:rPr lang="en-US" sz="2100" b="1" baseline="30000" dirty="0" smtClean="0">
                <a:solidFill>
                  <a:srgbClr val="FFFFFF"/>
                </a:solidFill>
                <a:latin typeface="+mn-lt"/>
                <a:ea typeface="华文中宋" panose="02010600040101010101" pitchFamily="2" charset="-122"/>
              </a:rPr>
              <a:t>2</a:t>
            </a:r>
            <a:endParaRPr lang="en-US" sz="2100" b="1" baseline="30000" dirty="0">
              <a:solidFill>
                <a:srgbClr val="FFFFFF"/>
              </a:solidFill>
              <a:latin typeface="+mn-lt"/>
              <a:ea typeface="华文中宋" panose="02010600040101010101" pitchFamily="2" charset="-122"/>
            </a:endParaRPr>
          </a:p>
        </p:txBody>
      </p:sp>
      <p:pic>
        <p:nvPicPr>
          <p:cNvPr id="87" name="Picture 264" descr="Q_01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56" y="1598802"/>
            <a:ext cx="35560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265" descr="Q_01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406" y="1598802"/>
            <a:ext cx="355600" cy="40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" name="组合 90"/>
          <p:cNvGrpSpPr/>
          <p:nvPr/>
        </p:nvGrpSpPr>
        <p:grpSpPr bwMode="auto">
          <a:xfrm>
            <a:off x="3291099" y="3995797"/>
            <a:ext cx="3206327" cy="483861"/>
            <a:chOff x="1268016" y="1916832"/>
            <a:chExt cx="4274594" cy="645641"/>
          </a:xfrm>
        </p:grpSpPr>
        <p:sp>
          <p:nvSpPr>
            <p:cNvPr id="67655" name="TextBox 91"/>
            <p:cNvSpPr txBox="1">
              <a:spLocks noChangeArrowheads="1"/>
            </p:cNvSpPr>
            <p:nvPr/>
          </p:nvSpPr>
          <p:spPr bwMode="auto">
            <a:xfrm>
              <a:off x="1268016" y="1946449"/>
              <a:ext cx="4274594" cy="616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+mn-lt"/>
                </a:rPr>
                <a:t>(</a:t>
              </a:r>
              <a:r>
                <a:rPr lang="en-US" altLang="zh-CN" sz="2400" b="1" i="1" dirty="0" smtClean="0">
                  <a:latin typeface="+mn-lt"/>
                </a:rPr>
                <a:t>a</a:t>
              </a:r>
              <a:r>
                <a:rPr lang="en-US" altLang="zh-CN" sz="2400" b="1" dirty="0" smtClean="0">
                  <a:latin typeface="+mn-lt"/>
                </a:rPr>
                <a:t>–</a:t>
              </a:r>
              <a:r>
                <a:rPr lang="en-US" altLang="zh-CN" sz="2400" b="1" i="1" dirty="0" smtClean="0">
                  <a:latin typeface="+mn-lt"/>
                </a:rPr>
                <a:t>b</a:t>
              </a:r>
              <a:r>
                <a:rPr lang="en-US" altLang="zh-CN" sz="2400" b="1" dirty="0" smtClean="0">
                  <a:latin typeface="+mn-lt"/>
                </a:rPr>
                <a:t>)</a:t>
              </a:r>
              <a:r>
                <a:rPr lang="en-US" altLang="zh-CN" sz="2400" b="1" baseline="30000" dirty="0" smtClean="0">
                  <a:latin typeface="+mn-lt"/>
                </a:rPr>
                <a:t>2</a:t>
              </a:r>
              <a:r>
                <a:rPr lang="en-US" altLang="zh-CN" sz="2400" b="1" dirty="0">
                  <a:latin typeface="+mn-lt"/>
                </a:rPr>
                <a:t>=</a:t>
              </a:r>
              <a:r>
                <a:rPr lang="en-US" altLang="zh-CN" sz="2400" b="1" u="sng" dirty="0">
                  <a:latin typeface="+mn-lt"/>
                </a:rPr>
                <a:t>                        </a:t>
              </a:r>
              <a:r>
                <a:rPr lang="en-US" altLang="zh-CN" sz="2400" b="1" dirty="0">
                  <a:latin typeface="+mn-lt"/>
                </a:rPr>
                <a:t>  .</a:t>
              </a:r>
              <a:endParaRPr lang="zh-CN" altLang="en-US" sz="2400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67656" name="TextBox 92"/>
            <p:cNvSpPr txBox="1">
              <a:spLocks noChangeArrowheads="1"/>
            </p:cNvSpPr>
            <p:nvPr/>
          </p:nvSpPr>
          <p:spPr bwMode="auto">
            <a:xfrm>
              <a:off x="2699792" y="1916832"/>
              <a:ext cx="1983641" cy="616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i="1" dirty="0" smtClean="0">
                  <a:solidFill>
                    <a:srgbClr val="FF0000"/>
                  </a:solidFill>
                  <a:latin typeface="+mn-lt"/>
                </a:rPr>
                <a:t>a</a:t>
              </a:r>
              <a:r>
                <a:rPr lang="en-US" altLang="zh-CN" sz="2400" b="1" baseline="30000" dirty="0" smtClean="0">
                  <a:solidFill>
                    <a:srgbClr val="FF0000"/>
                  </a:solidFill>
                  <a:latin typeface="+mn-lt"/>
                </a:rPr>
                <a:t>2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+mn-lt"/>
                </a:rPr>
                <a:t>–2</a:t>
              </a:r>
              <a:r>
                <a:rPr lang="en-US" altLang="zh-CN" sz="2400" b="1" i="1" dirty="0" smtClean="0">
                  <a:solidFill>
                    <a:srgbClr val="FF0000"/>
                  </a:solidFill>
                  <a:latin typeface="+mn-lt"/>
                </a:rPr>
                <a:t>ab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+mn-lt"/>
                </a:rPr>
                <a:t>+</a:t>
              </a:r>
              <a:r>
                <a:rPr lang="en-US" altLang="zh-CN" sz="2400" b="1" i="1" dirty="0" smtClean="0">
                  <a:solidFill>
                    <a:srgbClr val="FF0000"/>
                  </a:solidFill>
                  <a:latin typeface="+mn-lt"/>
                </a:rPr>
                <a:t>b</a:t>
              </a:r>
              <a:r>
                <a:rPr lang="en-US" altLang="zh-CN" sz="2400" b="1" baseline="30000" dirty="0" smtClean="0">
                  <a:solidFill>
                    <a:srgbClr val="FF0000"/>
                  </a:solidFill>
                  <a:latin typeface="+mn-lt"/>
                </a:rPr>
                <a:t>2</a:t>
              </a:r>
              <a:endParaRPr lang="zh-CN" altLang="en-US" sz="2400" b="1" baseline="300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sp>
        <p:nvSpPr>
          <p:cNvPr id="94" name="Text Box 47"/>
          <p:cNvSpPr txBox="1">
            <a:spLocks noChangeArrowheads="1"/>
          </p:cNvSpPr>
          <p:nvPr/>
        </p:nvSpPr>
        <p:spPr bwMode="auto">
          <a:xfrm>
            <a:off x="1742915" y="3344217"/>
            <a:ext cx="3257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差的完全平方公式：</a:t>
            </a:r>
            <a:endParaRPr lang="zh-CN" altLang="en-US" sz="2400" b="1" dirty="0">
              <a:solidFill>
                <a:srgbClr val="0000FF"/>
              </a:solidFill>
              <a:latin typeface="+mn-lt"/>
            </a:endParaRPr>
          </a:p>
        </p:txBody>
      </p:sp>
      <p:grpSp>
        <p:nvGrpSpPr>
          <p:cNvPr id="79" name="组合 2"/>
          <p:cNvGrpSpPr/>
          <p:nvPr/>
        </p:nvGrpSpPr>
        <p:grpSpPr bwMode="auto">
          <a:xfrm>
            <a:off x="-9525" y="-22225"/>
            <a:ext cx="2006600" cy="477837"/>
            <a:chOff x="123" y="40"/>
            <a:chExt cx="3160" cy="752"/>
          </a:xfrm>
        </p:grpSpPr>
        <p:cxnSp>
          <p:nvCxnSpPr>
            <p:cNvPr id="8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8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492500" y="588180"/>
            <a:ext cx="1868488" cy="454025"/>
            <a:chOff x="3643857" y="505874"/>
            <a:chExt cx="1868488" cy="454025"/>
          </a:xfrm>
        </p:grpSpPr>
        <p:sp>
          <p:nvSpPr>
            <p:cNvPr id="84" name="圆角矩形 31"/>
            <p:cNvSpPr>
              <a:spLocks noChangeArrowheads="1"/>
            </p:cNvSpPr>
            <p:nvPr/>
          </p:nvSpPr>
          <p:spPr bwMode="auto">
            <a:xfrm>
              <a:off x="3870870" y="511321"/>
              <a:ext cx="1641475" cy="431800"/>
            </a:xfrm>
            <a:prstGeom prst="roundRect">
              <a:avLst>
                <a:gd name="adj" fmla="val 16667"/>
              </a:avLst>
            </a:prstGeom>
            <a:solidFill>
              <a:srgbClr val="FFBF53">
                <a:lumMod val="40000"/>
                <a:lumOff val="60000"/>
              </a:srgbClr>
            </a:solidFill>
            <a:ln w="25400">
              <a:solidFill>
                <a:srgbClr val="02B3C5">
                  <a:lumMod val="75000"/>
                </a:srgbClr>
              </a:solidFill>
              <a:round/>
            </a:ln>
          </p:spPr>
          <p:txBody>
            <a:bodyPr/>
            <a:lstStyle/>
            <a:p>
              <a:pPr algn="ctr">
                <a:lnSpc>
                  <a:spcPct val="110000"/>
                </a:lnSpc>
                <a:defRPr/>
              </a:pPr>
              <a:r>
                <a:rPr lang="zh-CN" altLang="en-US" sz="2000" b="1" kern="0" dirty="0">
                  <a:solidFill>
                    <a:prstClr val="black"/>
                  </a:solidFill>
                  <a:latin typeface="+mn-lt"/>
                  <a:ea typeface="黑体" panose="02010609060101010101" pitchFamily="2" charset="-122"/>
                  <a:sym typeface="微软雅黑" panose="020B0503020204020204" pitchFamily="34" charset="-122"/>
                </a:rPr>
                <a:t>几何解释</a:t>
              </a:r>
              <a:endParaRPr lang="zh-CN" altLang="en-US" sz="2000" b="1" kern="0" dirty="0">
                <a:solidFill>
                  <a:prstClr val="black"/>
                </a:solidFill>
                <a:latin typeface="+mn-lt"/>
                <a:ea typeface="黑体" panose="02010609060101010101" pitchFamily="2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3857" y="505874"/>
              <a:ext cx="454025" cy="45402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uild="p"/>
      <p:bldP spid="21" grpId="0" bldLvl="0" animBg="1"/>
      <p:bldP spid="22" grpId="0" build="p"/>
      <p:bldP spid="24" grpId="0" build="p"/>
      <p:bldP spid="25" grpId="0" bldLvl="0" animBg="1"/>
      <p:bldP spid="29" grpId="0" bldLvl="0" animBg="1"/>
      <p:bldP spid="30" grpId="0"/>
      <p:bldP spid="41" grpId="0" bldLvl="0" animBg="1"/>
      <p:bldP spid="63" grpId="0" bldLvl="0" animBg="1"/>
      <p:bldP spid="64" grpId="0" bldLvl="0" animBg="1"/>
      <p:bldP spid="86" grpId="0" bldLvl="0" animBg="1"/>
      <p:bldP spid="94" grpId="0"/>
    </p:bldLst>
  </p:timing>
</p:sld>
</file>

<file path=ppt/tags/tag1.xml><?xml version="1.0" encoding="utf-8"?>
<p:tagLst xmlns:p="http://schemas.openxmlformats.org/presentationml/2006/main">
  <p:tag name="KSO_WM_DOC_GUID" val="{1b2ad3bb-0a56-4f70-bd25-194f363ec4a0}"/>
  <p:tag name="KSO_WPP_MARK_KEY" val="386b6318-51b0-419c-857e-f01f054687c9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4579</Words>
  <Application>WPS 演示</Application>
  <PresentationFormat>全屏显示(16:9)</PresentationFormat>
  <Paragraphs>562</Paragraphs>
  <Slides>28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28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楷体</vt:lpstr>
      <vt:lpstr>Times New Roman</vt:lpstr>
      <vt:lpstr>Yuanti SC</vt:lpstr>
      <vt:lpstr>Segoe Print</vt:lpstr>
      <vt:lpstr>Times New Roman</vt:lpstr>
      <vt:lpstr>仿宋</vt:lpstr>
      <vt:lpstr>楷体_GB2312</vt:lpstr>
      <vt:lpstr>Book Antiqua</vt:lpstr>
      <vt:lpstr>华文中宋</vt:lpstr>
      <vt:lpstr>华文新魏</vt:lpstr>
      <vt:lpstr>Arial Unicode MS</vt:lpstr>
      <vt:lpstr>Calibri</vt:lpstr>
      <vt:lpstr>Cambria Math</vt:lpstr>
      <vt:lpstr>《七彩课堂》课件模板（新）</vt:lpstr>
      <vt:lpstr>1_《七彩课堂》课件模板（新）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1152</cp:revision>
  <dcterms:created xsi:type="dcterms:W3CDTF">2016-01-14T07:05:00Z</dcterms:created>
  <dcterms:modified xsi:type="dcterms:W3CDTF">2023-04-26T06:06:32Z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9716218E54334F2585DC5436162624F7_12</vt:lpwstr>
  </property>
</Properties>
</file>