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22"/>
  </p:handoutMasterIdLst>
  <p:sldIdLst>
    <p:sldId id="637" r:id="rId3"/>
    <p:sldId id="638" r:id="rId4"/>
    <p:sldId id="639" r:id="rId5"/>
    <p:sldId id="640" r:id="rId6"/>
    <p:sldId id="641" r:id="rId7"/>
    <p:sldId id="643" r:id="rId8"/>
    <p:sldId id="644" r:id="rId9"/>
    <p:sldId id="645" r:id="rId10"/>
    <p:sldId id="646" r:id="rId12"/>
    <p:sldId id="647" r:id="rId13"/>
    <p:sldId id="648" r:id="rId14"/>
    <p:sldId id="649" r:id="rId15"/>
    <p:sldId id="650" r:id="rId16"/>
    <p:sldId id="659" r:id="rId17"/>
    <p:sldId id="651" r:id="rId18"/>
    <p:sldId id="652" r:id="rId19"/>
    <p:sldId id="653" r:id="rId20"/>
    <p:sldId id="654" r:id="rId21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87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中国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03F7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98" autoAdjust="0"/>
    <p:restoredTop sz="95825" autoAdjust="0"/>
  </p:normalViewPr>
  <p:slideViewPr>
    <p:cSldViewPr snapToGrid="0" showGuides="1">
      <p:cViewPr>
        <p:scale>
          <a:sx n="50" d="100"/>
          <a:sy n="50" d="100"/>
        </p:scale>
        <p:origin x="-108" y="-1026"/>
      </p:cViewPr>
      <p:guideLst>
        <p:guide orient="horz" pos="1518"/>
        <p:guide pos="28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1.vml.rels><?xml version="1.0" encoding="UTF-8" standalone="yes"?>
<Relationships xmlns="http://schemas.openxmlformats.org/package/2006/relationships"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wmf"/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6" Type="http://schemas.openxmlformats.org/officeDocument/2006/relationships/image" Target="../media/image69.wmf"/><Relationship Id="rId5" Type="http://schemas.openxmlformats.org/officeDocument/2006/relationships/image" Target="../media/image68.wmf"/><Relationship Id="rId4" Type="http://schemas.openxmlformats.org/officeDocument/2006/relationships/image" Target="../media/image67.wmf"/><Relationship Id="rId3" Type="http://schemas.openxmlformats.org/officeDocument/2006/relationships/image" Target="../media/image66.wmf"/><Relationship Id="rId2" Type="http://schemas.openxmlformats.org/officeDocument/2006/relationships/image" Target="../media/image65.wmf"/><Relationship Id="rId1" Type="http://schemas.openxmlformats.org/officeDocument/2006/relationships/image" Target="../media/image64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14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7" Type="http://schemas.openxmlformats.org/officeDocument/2006/relationships/image" Target="../media/image22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7" Type="http://schemas.openxmlformats.org/officeDocument/2006/relationships/image" Target="../media/image41.wmf"/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DCD4B337-B056-4FC3-AD67-1B91066D47D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6CBEEB68-F346-449C-BB1D-BA6043144A1E}" type="slidenum">
              <a:rPr lang="en-US" altLang="en-US"/>
            </a:fld>
            <a:endParaRPr lang="en-US" altLang="en-US"/>
          </a:p>
        </p:txBody>
      </p:sp>
      <p:pic>
        <p:nvPicPr>
          <p:cNvPr id="5632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BEEB68-F346-449C-BB1D-BA6043144A1E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98808BC2-22B6-4D82-9FDE-1DAE438A93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4650" y="1135063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16ED0205-60A3-4D39-9924-A3077137103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50031"/>
            <a:ext cx="8312150" cy="43481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fontAlgn="ctr">
              <a:buFontTx/>
              <a:buNone/>
              <a:defRPr sz="1000" b="1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 vert="horz" anchor="b"/>
          <a:lstStyle>
            <a:lvl1pPr algn="r" fontAlgn="ctr">
              <a:buFontTx/>
              <a:buNone/>
              <a:defRPr sz="1000" b="1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algn="r">
              <a:defRPr noProof="1" dirty="0"/>
            </a:lvl1pPr>
          </a:lstStyle>
          <a:p>
            <a:fld id="{5A9E4B05-E34D-482C-BF72-C75DC9C8A51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showMasterSp="0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zh-CN" altLang="zh-CN"/>
              <a:t>www.1230.org 初中数学资源网 </a:t>
            </a: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lnSpc>
                <a:spcPct val="120000"/>
              </a:lnSpc>
              <a:defRPr noProof="1" dirty="0"/>
            </a:lvl1pPr>
          </a:lstStyle>
          <a:p>
            <a:fld id="{4CC5562D-C678-4D98-8C2A-D1F5F63B722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432C819A-3C8F-494D-B64D-7CD73E98D2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CB5C7F2-65FD-400B-999A-1818F810FC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665789FA-AA2F-45C5-B879-7FDBE30FF3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 showMasterSp="0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51310"/>
            <a:ext cx="4208463" cy="388858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84713" y="951310"/>
            <a:ext cx="4208462" cy="188714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84713" y="2952750"/>
            <a:ext cx="4208462" cy="18871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med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CCB93441-7DD4-4641-88F5-4AD0705650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5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3" name="文本框 1"/>
          <p:cNvSpPr txBox="1">
            <a:spLocks noChangeArrowheads="1"/>
          </p:cNvSpPr>
          <p:nvPr userDrawn="1"/>
        </p:nvSpPr>
        <p:spPr bwMode="auto">
          <a:xfrm>
            <a:off x="5854506" y="-23934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分式的运算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38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37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6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35.wmf"/><Relationship Id="rId19" Type="http://schemas.openxmlformats.org/officeDocument/2006/relationships/vmlDrawing" Target="../drawings/vmlDrawing6.v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2.wmf"/><Relationship Id="rId16" Type="http://schemas.openxmlformats.org/officeDocument/2006/relationships/oleObject" Target="../embeddings/oleObject34.bin"/><Relationship Id="rId15" Type="http://schemas.openxmlformats.org/officeDocument/2006/relationships/image" Target="../media/image18.png"/><Relationship Id="rId14" Type="http://schemas.openxmlformats.org/officeDocument/2006/relationships/image" Target="../media/image41.wmf"/><Relationship Id="rId13" Type="http://schemas.openxmlformats.org/officeDocument/2006/relationships/oleObject" Target="../embeddings/oleObject33.bin"/><Relationship Id="rId12" Type="http://schemas.openxmlformats.org/officeDocument/2006/relationships/image" Target="../media/image40.wmf"/><Relationship Id="rId11" Type="http://schemas.openxmlformats.org/officeDocument/2006/relationships/oleObject" Target="../embeddings/oleObject32.bin"/><Relationship Id="rId10" Type="http://schemas.openxmlformats.org/officeDocument/2006/relationships/image" Target="../media/image39.wmf"/><Relationship Id="rId1" Type="http://schemas.openxmlformats.org/officeDocument/2006/relationships/oleObject" Target="../embeddings/oleObject2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4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43.wmf"/><Relationship Id="rId1" Type="http://schemas.openxmlformats.org/officeDocument/2006/relationships/oleObject" Target="../embeddings/oleObject35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8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8.wmf"/><Relationship Id="rId6" Type="http://schemas.openxmlformats.org/officeDocument/2006/relationships/oleObject" Target="../embeddings/oleObject40.bin"/><Relationship Id="rId5" Type="http://schemas.openxmlformats.org/officeDocument/2006/relationships/image" Target="../media/image47.wmf"/><Relationship Id="rId4" Type="http://schemas.openxmlformats.org/officeDocument/2006/relationships/oleObject" Target="../embeddings/oleObject39.bin"/><Relationship Id="rId3" Type="http://schemas.openxmlformats.org/officeDocument/2006/relationships/image" Target="../media/image46.wmf"/><Relationship Id="rId2" Type="http://schemas.openxmlformats.org/officeDocument/2006/relationships/oleObject" Target="../embeddings/oleObject38.bin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9.v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2.bin"/><Relationship Id="rId3" Type="http://schemas.openxmlformats.org/officeDocument/2006/relationships/image" Target="../media/image50.wmf"/><Relationship Id="rId2" Type="http://schemas.openxmlformats.org/officeDocument/2006/relationships/oleObject" Target="../embeddings/oleObject41.bin"/><Relationship Id="rId1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7.bin"/><Relationship Id="rId8" Type="http://schemas.openxmlformats.org/officeDocument/2006/relationships/image" Target="../media/image55.wmf"/><Relationship Id="rId7" Type="http://schemas.openxmlformats.org/officeDocument/2006/relationships/oleObject" Target="../embeddings/oleObject46.bin"/><Relationship Id="rId6" Type="http://schemas.openxmlformats.org/officeDocument/2006/relationships/image" Target="../media/image54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53.wmf"/><Relationship Id="rId3" Type="http://schemas.openxmlformats.org/officeDocument/2006/relationships/oleObject" Target="../embeddings/oleObject44.bin"/><Relationship Id="rId2" Type="http://schemas.openxmlformats.org/officeDocument/2006/relationships/image" Target="../media/image52.wmf"/><Relationship Id="rId14" Type="http://schemas.openxmlformats.org/officeDocument/2006/relationships/vmlDrawing" Target="../drawings/vmlDrawing10.vml"/><Relationship Id="rId13" Type="http://schemas.openxmlformats.org/officeDocument/2006/relationships/slideLayout" Target="../slideLayouts/slideLayout8.xml"/><Relationship Id="rId12" Type="http://schemas.openxmlformats.org/officeDocument/2006/relationships/image" Target="../media/image57.wmf"/><Relationship Id="rId11" Type="http://schemas.openxmlformats.org/officeDocument/2006/relationships/oleObject" Target="../embeddings/oleObject48.bin"/><Relationship Id="rId10" Type="http://schemas.openxmlformats.org/officeDocument/2006/relationships/image" Target="../media/image56.wmf"/><Relationship Id="rId1" Type="http://schemas.openxmlformats.org/officeDocument/2006/relationships/oleObject" Target="../embeddings/oleObject43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3.bin"/><Relationship Id="rId8" Type="http://schemas.openxmlformats.org/officeDocument/2006/relationships/image" Target="../media/image61.wmf"/><Relationship Id="rId7" Type="http://schemas.openxmlformats.org/officeDocument/2006/relationships/oleObject" Target="../embeddings/oleObject52.bin"/><Relationship Id="rId6" Type="http://schemas.openxmlformats.org/officeDocument/2006/relationships/image" Target="../media/image60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59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58.wmf"/><Relationship Id="rId14" Type="http://schemas.openxmlformats.org/officeDocument/2006/relationships/vmlDrawing" Target="../drawings/vmlDrawing11.vml"/><Relationship Id="rId13" Type="http://schemas.openxmlformats.org/officeDocument/2006/relationships/slideLayout" Target="../slideLayouts/slideLayout10.xml"/><Relationship Id="rId12" Type="http://schemas.openxmlformats.org/officeDocument/2006/relationships/image" Target="../media/image63.wmf"/><Relationship Id="rId11" Type="http://schemas.openxmlformats.org/officeDocument/2006/relationships/oleObject" Target="../embeddings/oleObject54.bin"/><Relationship Id="rId10" Type="http://schemas.openxmlformats.org/officeDocument/2006/relationships/image" Target="../media/image62.wmf"/><Relationship Id="rId1" Type="http://schemas.openxmlformats.org/officeDocument/2006/relationships/oleObject" Target="../embeddings/oleObject49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9.bin"/><Relationship Id="rId8" Type="http://schemas.openxmlformats.org/officeDocument/2006/relationships/image" Target="../media/image67.wmf"/><Relationship Id="rId7" Type="http://schemas.openxmlformats.org/officeDocument/2006/relationships/oleObject" Target="../embeddings/oleObject58.bin"/><Relationship Id="rId6" Type="http://schemas.openxmlformats.org/officeDocument/2006/relationships/image" Target="../media/image66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65.wmf"/><Relationship Id="rId3" Type="http://schemas.openxmlformats.org/officeDocument/2006/relationships/oleObject" Target="../embeddings/oleObject56.bin"/><Relationship Id="rId2" Type="http://schemas.openxmlformats.org/officeDocument/2006/relationships/image" Target="../media/image64.wmf"/><Relationship Id="rId14" Type="http://schemas.openxmlformats.org/officeDocument/2006/relationships/vmlDrawing" Target="../drawings/vmlDrawing12.vml"/><Relationship Id="rId13" Type="http://schemas.openxmlformats.org/officeDocument/2006/relationships/slideLayout" Target="../slideLayouts/slideLayout10.xml"/><Relationship Id="rId12" Type="http://schemas.openxmlformats.org/officeDocument/2006/relationships/image" Target="../media/image69.wmf"/><Relationship Id="rId11" Type="http://schemas.openxmlformats.org/officeDocument/2006/relationships/oleObject" Target="../embeddings/oleObject60.bin"/><Relationship Id="rId10" Type="http://schemas.openxmlformats.org/officeDocument/2006/relationships/image" Target="../media/image68.wmf"/><Relationship Id="rId1" Type="http://schemas.openxmlformats.org/officeDocument/2006/relationships/oleObject" Target="../embeddings/oleObject55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71.wmf"/><Relationship Id="rId3" Type="http://schemas.openxmlformats.org/officeDocument/2006/relationships/oleObject" Target="../embeddings/oleObject62.bin"/><Relationship Id="rId2" Type="http://schemas.openxmlformats.org/officeDocument/2006/relationships/image" Target="../media/image70.wmf"/><Relationship Id="rId1" Type="http://schemas.openxmlformats.org/officeDocument/2006/relationships/oleObject" Target="../embeddings/oleObject61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wmf"/><Relationship Id="rId8" Type="http://schemas.openxmlformats.org/officeDocument/2006/relationships/oleObject" Target="../embeddings/oleObject5.bin"/><Relationship Id="rId7" Type="http://schemas.openxmlformats.org/officeDocument/2006/relationships/image" Target="../media/image10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9.png"/><Relationship Id="rId4" Type="http://schemas.openxmlformats.org/officeDocument/2006/relationships/image" Target="../media/image8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7.wmf"/><Relationship Id="rId17" Type="http://schemas.openxmlformats.org/officeDocument/2006/relationships/vmlDrawing" Target="../drawings/vmlDrawing2.vml"/><Relationship Id="rId16" Type="http://schemas.openxmlformats.org/officeDocument/2006/relationships/slideLayout" Target="../slideLayouts/slideLayout11.xml"/><Relationship Id="rId15" Type="http://schemas.openxmlformats.org/officeDocument/2006/relationships/image" Target="../media/image14.wmf"/><Relationship Id="rId14" Type="http://schemas.openxmlformats.org/officeDocument/2006/relationships/oleObject" Target="../embeddings/oleObject8.bin"/><Relationship Id="rId13" Type="http://schemas.openxmlformats.org/officeDocument/2006/relationships/image" Target="../media/image13.wmf"/><Relationship Id="rId12" Type="http://schemas.openxmlformats.org/officeDocument/2006/relationships/oleObject" Target="../embeddings/oleObject7.bin"/><Relationship Id="rId11" Type="http://schemas.openxmlformats.org/officeDocument/2006/relationships/image" Target="../media/image12.wmf"/><Relationship Id="rId10" Type="http://schemas.openxmlformats.org/officeDocument/2006/relationships/oleObject" Target="../embeddings/oleObject6.bin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oleObject" Target="../embeddings/oleObject12.bin"/><Relationship Id="rId7" Type="http://schemas.openxmlformats.org/officeDocument/2006/relationships/image" Target="../media/image18.png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5.wmf"/><Relationship Id="rId19" Type="http://schemas.openxmlformats.org/officeDocument/2006/relationships/vmlDrawing" Target="../drawings/vmlDrawing3.v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3.wmf"/><Relationship Id="rId16" Type="http://schemas.openxmlformats.org/officeDocument/2006/relationships/oleObject" Target="../embeddings/oleObject16.bin"/><Relationship Id="rId15" Type="http://schemas.openxmlformats.org/officeDocument/2006/relationships/image" Target="../media/image22.wmf"/><Relationship Id="rId14" Type="http://schemas.openxmlformats.org/officeDocument/2006/relationships/oleObject" Target="../embeddings/oleObject15.bin"/><Relationship Id="rId13" Type="http://schemas.openxmlformats.org/officeDocument/2006/relationships/image" Target="../media/image21.wmf"/><Relationship Id="rId12" Type="http://schemas.openxmlformats.org/officeDocument/2006/relationships/oleObject" Target="../embeddings/oleObject14.bin"/><Relationship Id="rId11" Type="http://schemas.openxmlformats.org/officeDocument/2006/relationships/image" Target="../media/image20.wmf"/><Relationship Id="rId10" Type="http://schemas.openxmlformats.org/officeDocument/2006/relationships/oleObject" Target="../embeddings/oleObject13.bin"/><Relationship Id="rId1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4.wmf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17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29.wmf"/><Relationship Id="rId13" Type="http://schemas.openxmlformats.org/officeDocument/2006/relationships/notesSlide" Target="../notesSlides/notesSlide1.xml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2085975" y="461394"/>
            <a:ext cx="6362700" cy="3205731"/>
          </a:xfrm>
          <a:prstGeom prst="cloudCallout">
            <a:avLst>
              <a:gd name="adj1" fmla="val -40743"/>
              <a:gd name="adj2" fmla="val 24171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2"/>
          <p:cNvSpPr/>
          <p:nvPr/>
        </p:nvSpPr>
        <p:spPr bwMode="auto">
          <a:xfrm>
            <a:off x="2990850" y="497112"/>
            <a:ext cx="5018088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20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还记得分数的四则混合运算顺序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吗？那么想一想，分式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的混合运算是否类似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今天我们再来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探讨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一下！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"/>
          <p:cNvGrpSpPr/>
          <p:nvPr/>
        </p:nvGrpSpPr>
        <p:grpSpPr bwMode="auto">
          <a:xfrm>
            <a:off x="4371" y="-14062"/>
            <a:ext cx="2006600" cy="493712"/>
            <a:chOff x="100" y="115"/>
            <a:chExt cx="3160" cy="778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1381" b="91537" l="4200" r="46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87" r="52725" b="6244"/>
          <a:stretch>
            <a:fillRect/>
          </a:stretch>
        </p:blipFill>
        <p:spPr>
          <a:xfrm>
            <a:off x="140895" y="1829324"/>
            <a:ext cx="2240355" cy="2695052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6" name="Object 4"/>
          <p:cNvGraphicFramePr>
            <a:graphicFrameLocks noChangeAspect="1"/>
          </p:cNvGraphicFramePr>
          <p:nvPr/>
        </p:nvGraphicFramePr>
        <p:xfrm>
          <a:off x="3652511" y="2454242"/>
          <a:ext cx="756304" cy="7058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12" name="Equation" r:id="rId1" imgW="16764000" imgH="15544800" progId="Equation.DSMT4">
                  <p:embed/>
                </p:oleObj>
              </mc:Choice>
              <mc:Fallback>
                <p:oleObj name="Equation" r:id="rId1" imgW="16764000" imgH="15544800" progId="Equation.DSMT4">
                  <p:embed/>
                  <p:pic>
                    <p:nvPicPr>
                      <p:cNvPr id="0" name="图片 858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2511" y="2454242"/>
                        <a:ext cx="756304" cy="7058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7" name="Object 5"/>
          <p:cNvGraphicFramePr>
            <a:graphicFrameLocks noChangeAspect="1"/>
          </p:cNvGraphicFramePr>
          <p:nvPr/>
        </p:nvGraphicFramePr>
        <p:xfrm>
          <a:off x="4718051" y="2738165"/>
          <a:ext cx="644524" cy="249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13" name="Equation" r:id="rId3" imgW="17678400" imgH="5791200" progId="Equation.DSMT4">
                  <p:embed/>
                </p:oleObj>
              </mc:Choice>
              <mc:Fallback>
                <p:oleObj name="Equation" r:id="rId3" imgW="17678400" imgH="5791200" progId="Equation.DSMT4">
                  <p:embed/>
                  <p:pic>
                    <p:nvPicPr>
                      <p:cNvPr id="0" name="图片 858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8051" y="2738165"/>
                        <a:ext cx="644524" cy="2490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9398" name="Group 6"/>
          <p:cNvGrpSpPr/>
          <p:nvPr/>
        </p:nvGrpSpPr>
        <p:grpSpPr bwMode="auto">
          <a:xfrm>
            <a:off x="2019301" y="2420463"/>
            <a:ext cx="1566348" cy="784853"/>
            <a:chOff x="1973" y="1890"/>
            <a:chExt cx="1235" cy="619"/>
          </a:xfrm>
        </p:grpSpPr>
        <p:graphicFrame>
          <p:nvGraphicFramePr>
            <p:cNvPr id="74758" name="Object 7"/>
            <p:cNvGraphicFramePr>
              <a:graphicFrameLocks noChangeAspect="1"/>
            </p:cNvGraphicFramePr>
            <p:nvPr/>
          </p:nvGraphicFramePr>
          <p:xfrm>
            <a:off x="2277" y="1890"/>
            <a:ext cx="931" cy="6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814" name="Equation" r:id="rId5" imgW="15849600" imgH="10058400" progId="Equation.DSMT4">
                    <p:embed/>
                  </p:oleObj>
                </mc:Choice>
                <mc:Fallback>
                  <p:oleObj name="Equation" r:id="rId5" imgW="15849600" imgH="10058400" progId="Equation.DSMT4">
                    <p:embed/>
                    <p:pic>
                      <p:nvPicPr>
                        <p:cNvPr id="0" name="图片 858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7" y="1890"/>
                          <a:ext cx="931" cy="6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4759" name="Rectangle 8"/>
            <p:cNvSpPr>
              <a:spLocks noChangeArrowheads="1"/>
            </p:cNvSpPr>
            <p:nvPr/>
          </p:nvSpPr>
          <p:spPr bwMode="auto">
            <a:xfrm>
              <a:off x="1973" y="2068"/>
              <a:ext cx="304" cy="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15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=</a:t>
              </a:r>
              <a:endParaRPr lang="en-US" altLang="zh-CN" sz="15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59401" name="Object 9"/>
          <p:cNvGraphicFramePr>
            <a:graphicFrameLocks noChangeAspect="1"/>
          </p:cNvGraphicFramePr>
          <p:nvPr/>
        </p:nvGraphicFramePr>
        <p:xfrm>
          <a:off x="2212081" y="1697390"/>
          <a:ext cx="3044300" cy="6887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15" name="Equation" r:id="rId7" imgW="49377600" imgH="10058400" progId="Equation.DSMT4">
                  <p:embed/>
                </p:oleObj>
              </mc:Choice>
              <mc:Fallback>
                <p:oleObj name="Equation" r:id="rId7" imgW="49377600" imgH="10058400" progId="Equation.DSMT4">
                  <p:embed/>
                  <p:pic>
                    <p:nvPicPr>
                      <p:cNvPr id="0" name="图片 858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2081" y="1697390"/>
                        <a:ext cx="3044300" cy="6887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402" name="Rectangle 10"/>
          <p:cNvSpPr>
            <a:spLocks noChangeArrowheads="1"/>
          </p:cNvSpPr>
          <p:nvPr/>
        </p:nvSpPr>
        <p:spPr bwMode="auto">
          <a:xfrm>
            <a:off x="1434709" y="1333500"/>
            <a:ext cx="3002354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仿宋" panose="02010609060101010101" charset="-122"/>
                <a:ea typeface="仿宋" panose="02010609060101010101" charset="-122"/>
              </a:rPr>
              <a:t>(</a:t>
            </a: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</a:rPr>
              <a:t>按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运算</a:t>
            </a: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</a:rPr>
              <a:t>顺序</a:t>
            </a:r>
            <a:r>
              <a:rPr lang="en-US" altLang="zh-CN" sz="2400" b="1" dirty="0" smtClean="0">
                <a:latin typeface="仿宋" panose="02010609060101010101" charset="-122"/>
                <a:ea typeface="仿宋" panose="02010609060101010101" charset="-122"/>
              </a:rPr>
              <a:t>)</a:t>
            </a: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</a:rPr>
              <a:t>                 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原式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4284663" y="2639510"/>
            <a:ext cx="4333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</a:rPr>
              <a:t>=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1431925" y="3094038"/>
            <a:ext cx="2598738" cy="11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仿宋" panose="02010609060101010101" charset="-122"/>
                <a:ea typeface="仿宋" panose="02010609060101010101" charset="-122"/>
              </a:rPr>
              <a:t>(</a:t>
            </a: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</a:rPr>
              <a:t>利用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乘法</a:t>
            </a: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</a:rPr>
              <a:t>分配律</a:t>
            </a:r>
            <a:r>
              <a:rPr lang="en-US" altLang="zh-CN" sz="2400" b="1" dirty="0" smtClean="0">
                <a:latin typeface="仿宋" panose="02010609060101010101" charset="-122"/>
                <a:ea typeface="仿宋" panose="02010609060101010101" charset="-122"/>
              </a:rPr>
              <a:t>)         </a:t>
            </a:r>
            <a:endParaRPr lang="en-US" altLang="zh-CN" sz="2400" b="1" dirty="0">
              <a:latin typeface="仿宋" panose="02010609060101010101" charset="-122"/>
              <a:ea typeface="仿宋" panose="02010609060101010101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</a:rPr>
              <a:t>原</a:t>
            </a: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</a:rPr>
              <a:t>式</a:t>
            </a:r>
            <a:endParaRPr lang="zh-CN" altLang="en-US" sz="2400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graphicFrame>
        <p:nvGraphicFramePr>
          <p:cNvPr id="59405" name="Object 13"/>
          <p:cNvGraphicFramePr>
            <a:graphicFrameLocks noChangeAspect="1"/>
          </p:cNvGraphicFramePr>
          <p:nvPr/>
        </p:nvGraphicFramePr>
        <p:xfrm>
          <a:off x="2173288" y="3551994"/>
          <a:ext cx="3714750" cy="7802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16" name="Equation" r:id="rId9" imgW="58521600" imgH="11277600" progId="Equation.DSMT4">
                  <p:embed/>
                </p:oleObj>
              </mc:Choice>
              <mc:Fallback>
                <p:oleObj name="Equation" r:id="rId9" imgW="58521600" imgH="11277600" progId="Equation.DSMT4">
                  <p:embed/>
                  <p:pic>
                    <p:nvPicPr>
                      <p:cNvPr id="0" name="图片 858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3288" y="3551994"/>
                        <a:ext cx="3714750" cy="78029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406" name="Object 14"/>
          <p:cNvGraphicFramePr>
            <a:graphicFrameLocks noChangeAspect="1"/>
          </p:cNvGraphicFramePr>
          <p:nvPr/>
        </p:nvGraphicFramePr>
        <p:xfrm>
          <a:off x="2245324" y="4360053"/>
          <a:ext cx="2146300" cy="489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17" name="Equation" r:id="rId11" imgW="48768000" imgH="9144000" progId="Equation.DSMT4">
                  <p:embed/>
                </p:oleObj>
              </mc:Choice>
              <mc:Fallback>
                <p:oleObj name="Equation" r:id="rId11" imgW="48768000" imgH="9144000" progId="Equation.DSMT4">
                  <p:embed/>
                  <p:pic>
                    <p:nvPicPr>
                      <p:cNvPr id="0" name="图片 858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5324" y="4360053"/>
                        <a:ext cx="2146300" cy="4897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407" name="Object 15"/>
          <p:cNvGraphicFramePr>
            <a:graphicFrameLocks noChangeAspect="1"/>
          </p:cNvGraphicFramePr>
          <p:nvPr/>
        </p:nvGraphicFramePr>
        <p:xfrm>
          <a:off x="4394200" y="4435475"/>
          <a:ext cx="10477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818" name="Equation" r:id="rId13" imgW="22555200" imgH="5791200" progId="Equation.DSMT4">
                  <p:embed/>
                </p:oleObj>
              </mc:Choice>
              <mc:Fallback>
                <p:oleObj name="Equation" r:id="rId13" imgW="22555200" imgH="5791200" progId="Equation.DSMT4">
                  <p:embed/>
                  <p:pic>
                    <p:nvPicPr>
                      <p:cNvPr id="0" name="图片 858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4200" y="4435475"/>
                        <a:ext cx="1047750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40" y="75088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379538" y="628651"/>
            <a:ext cx="4847234" cy="685800"/>
            <a:chOff x="1379538" y="628651"/>
            <a:chExt cx="4847234" cy="685800"/>
          </a:xfrm>
        </p:grpSpPr>
        <p:sp>
          <p:nvSpPr>
            <p:cNvPr id="74753" name="Rectangle 2"/>
            <p:cNvSpPr>
              <a:spLocks noChangeArrowheads="1"/>
            </p:cNvSpPr>
            <p:nvPr/>
          </p:nvSpPr>
          <p:spPr bwMode="auto">
            <a:xfrm>
              <a:off x="1379538" y="777875"/>
              <a:ext cx="27828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两种方法计算：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3906838" y="628651"/>
            <a:ext cx="2319934" cy="685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819" name="Equation" r:id="rId16" imgW="34137600" imgH="10058400" progId="Equation.DSMT4">
                    <p:embed/>
                  </p:oleObj>
                </mc:Choice>
                <mc:Fallback>
                  <p:oleObj name="Equation" r:id="rId16" imgW="34137600" imgH="100584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06838" y="628651"/>
                          <a:ext cx="2319934" cy="685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2" grpId="0"/>
      <p:bldP spid="59403" grpId="0"/>
      <p:bldP spid="594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2"/>
          <p:cNvSpPr>
            <a:spLocks noChangeArrowheads="1"/>
          </p:cNvSpPr>
          <p:nvPr/>
        </p:nvSpPr>
        <p:spPr bwMode="auto">
          <a:xfrm>
            <a:off x="531812" y="1120775"/>
            <a:ext cx="82883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据规划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设计，某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市工程队准备在开发区修建一条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endParaRPr lang="en-US" altLang="zh-CN" sz="2400" b="1" dirty="0" smtClean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1120m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盲道，由于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采用新的施工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方式，实际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每天修建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盲道的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长度比原计划增加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10m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，从而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缩短了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工期，假设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原计划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每天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修建盲道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，那么，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778" name="Rectangle 4"/>
          <p:cNvSpPr>
            <a:spLocks noChangeArrowheads="1"/>
          </p:cNvSpPr>
          <p:nvPr/>
        </p:nvSpPr>
        <p:spPr bwMode="auto">
          <a:xfrm>
            <a:off x="608012" y="3325813"/>
            <a:ext cx="77168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实际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修建这条盲道的工期比原计划缩短了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几天？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779" name="Rectangle 5"/>
          <p:cNvSpPr>
            <a:spLocks noChangeArrowheads="1"/>
          </p:cNvSpPr>
          <p:nvPr/>
        </p:nvSpPr>
        <p:spPr bwMode="auto">
          <a:xfrm>
            <a:off x="601663" y="2603500"/>
            <a:ext cx="82184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原计划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修建这条盲道需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多少天？实际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修建这条盲道用了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多少天？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0422" name="Object 6"/>
          <p:cNvGraphicFramePr>
            <a:graphicFrameLocks noChangeAspect="1"/>
          </p:cNvGraphicFramePr>
          <p:nvPr/>
        </p:nvGraphicFramePr>
        <p:xfrm>
          <a:off x="3852860" y="3728596"/>
          <a:ext cx="613571" cy="649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18" name="Equation" r:id="rId1" imgW="13716000" imgH="14630400" progId="Equation.DSMT4">
                  <p:embed/>
                </p:oleObj>
              </mc:Choice>
              <mc:Fallback>
                <p:oleObj name="Equation" r:id="rId1" imgW="13716000" imgH="14630400" progId="Equation.DSMT4">
                  <p:embed/>
                  <p:pic>
                    <p:nvPicPr>
                      <p:cNvPr id="0" name="图片 863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2860" y="3728596"/>
                        <a:ext cx="613571" cy="64958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3" name="Object 7"/>
          <p:cNvGraphicFramePr>
            <a:graphicFrameLocks noChangeAspect="1"/>
          </p:cNvGraphicFramePr>
          <p:nvPr/>
        </p:nvGraphicFramePr>
        <p:xfrm>
          <a:off x="6702425" y="3711575"/>
          <a:ext cx="746125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19" name="Equation" r:id="rId3" imgW="17068800" imgH="14630400" progId="Equation.DSMT4">
                  <p:embed/>
                </p:oleObj>
              </mc:Choice>
              <mc:Fallback>
                <p:oleObj name="Equation" r:id="rId3" imgW="17068800" imgH="14630400" progId="Equation.DSMT4">
                  <p:embed/>
                  <p:pic>
                    <p:nvPicPr>
                      <p:cNvPr id="0" name="图片 863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2425" y="3711575"/>
                        <a:ext cx="746125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4" name="Object 8"/>
          <p:cNvGraphicFramePr>
            <a:graphicFrameLocks noChangeAspect="1"/>
          </p:cNvGraphicFramePr>
          <p:nvPr/>
        </p:nvGraphicFramePr>
        <p:xfrm>
          <a:off x="4592323" y="4444998"/>
          <a:ext cx="2272027" cy="596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20" name="Equation" r:id="rId5" imgW="67970400" imgH="16764000" progId="Equation.DSMT4">
                  <p:embed/>
                </p:oleObj>
              </mc:Choice>
              <mc:Fallback>
                <p:oleObj name="Equation" r:id="rId5" imgW="67970400" imgH="16764000" progId="Equation.DSMT4">
                  <p:embed/>
                  <p:pic>
                    <p:nvPicPr>
                      <p:cNvPr id="0" name="图片 863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2323" y="4444998"/>
                        <a:ext cx="2272027" cy="5969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693017" y="3822558"/>
            <a:ext cx="5992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原计划</a:t>
            </a:r>
            <a:r>
              <a:rPr lang="zh-CN" altLang="en-US" sz="2400" b="1" dirty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修建</a:t>
            </a:r>
            <a:r>
              <a:rPr lang="zh-CN" altLang="en-US" sz="2400" b="1" dirty="0" smtClean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需       天，</a:t>
            </a:r>
            <a:endParaRPr lang="en-US" altLang="zh-CN" sz="2400" b="1" dirty="0">
              <a:latin typeface="+mn-lt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4960218" y="3822557"/>
            <a:ext cx="2089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实际修建需</a:t>
            </a:r>
            <a:endParaRPr lang="zh-CN" altLang="en-US" sz="2400" b="1" dirty="0">
              <a:latin typeface="+mn-lt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0428" name="Text Box 12"/>
          <p:cNvSpPr txBox="1">
            <a:spLocks noChangeArrowheads="1"/>
          </p:cNvSpPr>
          <p:nvPr/>
        </p:nvSpPr>
        <p:spPr bwMode="auto">
          <a:xfrm>
            <a:off x="7384331" y="3836560"/>
            <a:ext cx="1025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仿宋" panose="02010609060101010101" charset="-122"/>
                <a:ea typeface="仿宋" panose="02010609060101010101" charset="-122"/>
                <a:cs typeface="Times New Roman" panose="02020603050405020304" pitchFamily="18" charset="0"/>
              </a:rPr>
              <a:t>天</a:t>
            </a:r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0429" name="Text Box 13"/>
          <p:cNvSpPr txBox="1">
            <a:spLocks noChangeArrowheads="1"/>
          </p:cNvSpPr>
          <p:nvPr/>
        </p:nvSpPr>
        <p:spPr bwMode="auto">
          <a:xfrm>
            <a:off x="708173" y="4444999"/>
            <a:ext cx="73206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实际</a:t>
            </a:r>
            <a:r>
              <a:rPr lang="zh-CN" altLang="en-US" sz="2400" b="1" dirty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修建比原计划缩短了 </a:t>
            </a:r>
            <a:r>
              <a:rPr lang="zh-CN" altLang="en-US" sz="2400" b="1" dirty="0" smtClean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2400" b="1" dirty="0" smtClean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天</a:t>
            </a:r>
            <a:r>
              <a:rPr lang="en-US" altLang="zh-CN" sz="2400" b="1" dirty="0" smtClean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).</a:t>
            </a:r>
            <a:endParaRPr lang="zh-CN" altLang="en-US" sz="2400" b="1" dirty="0">
              <a:latin typeface="+mn-lt"/>
              <a:ea typeface="仿宋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75787" name="组合 6"/>
          <p:cNvGrpSpPr/>
          <p:nvPr/>
        </p:nvGrpSpPr>
        <p:grpSpPr bwMode="auto">
          <a:xfrm>
            <a:off x="569913" y="533400"/>
            <a:ext cx="1858962" cy="492125"/>
            <a:chOff x="427462" y="558483"/>
            <a:chExt cx="1858351" cy="491808"/>
          </a:xfrm>
        </p:grpSpPr>
        <p:grpSp>
          <p:nvGrpSpPr>
            <p:cNvPr id="75788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507551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167734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5794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+mn-lt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>
                  <a:solidFill>
                    <a:schemeClr val="bg1"/>
                  </a:solidFill>
                  <a:latin typeface="+mn-lt"/>
                  <a:cs typeface="Times New Roman" panose="02020603050405020304" pitchFamily="18" charset="0"/>
                </a:rPr>
                <a:t>3</a:t>
              </a:r>
              <a:endParaRPr lang="zh-CN" altLang="en-US" sz="2500" b="1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75795" name="文本框 20"/>
          <p:cNvSpPr txBox="1">
            <a:spLocks noChangeArrowheads="1"/>
          </p:cNvSpPr>
          <p:nvPr/>
        </p:nvSpPr>
        <p:spPr bwMode="auto">
          <a:xfrm>
            <a:off x="2527300" y="566738"/>
            <a:ext cx="49434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利用分式的混合运算</a:t>
            </a:r>
            <a:r>
              <a:rPr lang="zh-CN" altLang="en-US" sz="2500" b="1" dirty="0" smtClean="0"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解决问题</a:t>
            </a:r>
            <a:endParaRPr lang="zh-CN" altLang="en-US" sz="2500" b="1" dirty="0"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7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5" grpId="0"/>
      <p:bldP spid="60427" grpId="0"/>
      <p:bldP spid="60428" grpId="0"/>
      <p:bldP spid="604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8" name="Text Box 20"/>
          <p:cNvSpPr txBox="1"/>
          <p:nvPr/>
        </p:nvSpPr>
        <p:spPr>
          <a:xfrm>
            <a:off x="1114424" y="830263"/>
            <a:ext cx="7381875" cy="2899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一段坡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路，小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明骑自行车上坡的速度为每小时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，下坡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时的速度为每小时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baseline="-25000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，则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他在这段路上、下坡的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平均速度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每小时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A.   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km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km</a:t>
            </a:r>
            <a:endParaRPr lang="zh-CN" altLang="en-US" sz="2400" b="1" noProof="1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C.    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km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无法确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定</a:t>
            </a:r>
            <a:endParaRPr lang="zh-CN" altLang="en-US" sz="2400" b="1" noProof="1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244975" y="1774824"/>
            <a:ext cx="25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15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6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80" y="77946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561708" y="2236490"/>
          <a:ext cx="809625" cy="764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504" name="Equation" r:id="rId2" imgW="15544800" imgH="14630400" progId="Equation.DSMT4">
                  <p:embed/>
                </p:oleObj>
              </mc:Choice>
              <mc:Fallback>
                <p:oleObj name="Equation" r:id="rId2" imgW="15544800" imgH="146304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1708" y="2236490"/>
                        <a:ext cx="809625" cy="7645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538885" y="2945519"/>
          <a:ext cx="855271" cy="783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505" name="Equation" r:id="rId4" imgW="17678400" imgH="16154400" progId="Equation.DSMT4">
                  <p:embed/>
                </p:oleObj>
              </mc:Choice>
              <mc:Fallback>
                <p:oleObj name="Equation" r:id="rId4" imgW="17678400" imgH="161544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8885" y="2945519"/>
                        <a:ext cx="855271" cy="7839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691188" y="2236490"/>
          <a:ext cx="855662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506" name="Equation" r:id="rId6" imgW="17678400" imgH="16154400" progId="Equation.DSMT4">
                  <p:embed/>
                </p:oleObj>
              </mc:Choice>
              <mc:Fallback>
                <p:oleObj name="Equation" r:id="rId6" imgW="17678400" imgH="161544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1188" y="2236490"/>
                        <a:ext cx="855662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7838" name="TextBox 2"/>
              <p:cNvSpPr txBox="1">
                <a:spLocks noChangeArrowheads="1"/>
              </p:cNvSpPr>
              <p:nvPr/>
            </p:nvSpPr>
            <p:spPr bwMode="auto">
              <a:xfrm>
                <a:off x="577850" y="1140887"/>
                <a:ext cx="8451850" cy="14465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化简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÷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•</a:t>
                </a:r>
                <a:r>
                  <a:rPr lang="zh-CN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的结果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ctr" hangingPunct="0"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.–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.–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7838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7850" y="1140887"/>
                <a:ext cx="8451850" cy="1446550"/>
              </a:xfrm>
              <a:prstGeom prst="rect">
                <a:avLst/>
              </a:prstGeom>
              <a:blipFill rotWithShape="1">
                <a:blip r:embed="rId1"/>
                <a:stretch>
                  <a:fillRect t="-30" b="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844" name="文本框 2"/>
          <p:cNvSpPr txBox="1">
            <a:spLocks noChangeArrowheads="1"/>
          </p:cNvSpPr>
          <p:nvPr/>
        </p:nvSpPr>
        <p:spPr bwMode="auto">
          <a:xfrm>
            <a:off x="5030788" y="1494482"/>
            <a:ext cx="446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935537" y="2903538"/>
          <a:ext cx="682625" cy="763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268" name="Equation" r:id="rId2" imgW="13106400" imgH="14630400" progId="Equation.DSMT4">
                  <p:embed/>
                </p:oleObj>
              </mc:Choice>
              <mc:Fallback>
                <p:oleObj name="Equation" r:id="rId2" imgW="13106400" imgH="146304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5537" y="2903538"/>
                        <a:ext cx="682625" cy="763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93725" y="2885824"/>
            <a:ext cx="7385050" cy="840156"/>
            <a:chOff x="593725" y="2885824"/>
            <a:chExt cx="7385050" cy="840156"/>
          </a:xfrm>
        </p:grpSpPr>
        <p:sp>
          <p:nvSpPr>
            <p:cNvPr id="77846" name="文本框 3"/>
            <p:cNvSpPr txBox="1">
              <a:spLocks noChangeArrowheads="1"/>
            </p:cNvSpPr>
            <p:nvPr/>
          </p:nvSpPr>
          <p:spPr bwMode="auto">
            <a:xfrm>
              <a:off x="593725" y="3079649"/>
              <a:ext cx="73850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化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简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                     </a:t>
              </a:r>
              <a:endPara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1722438" y="2885824"/>
            <a:ext cx="2889250" cy="811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269" name="Equation" r:id="rId4" imgW="55473600" imgH="15544800" progId="Equation.DSMT4">
                    <p:embed/>
                  </p:oleObj>
                </mc:Choice>
                <mc:Fallback>
                  <p:oleObj name="Equation" r:id="rId4" imgW="55473600" imgH="15544800" progId="Equation.DSMT4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2438" y="2885824"/>
                          <a:ext cx="2889250" cy="8112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6" name="直接连接符 5"/>
            <p:cNvCxnSpPr/>
            <p:nvPr/>
          </p:nvCxnSpPr>
          <p:spPr>
            <a:xfrm flipV="1">
              <a:off x="4611688" y="3667125"/>
              <a:ext cx="141763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6029325" y="3356648"/>
              <a:ext cx="2423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组合 7"/>
          <p:cNvGrpSpPr/>
          <p:nvPr/>
        </p:nvGrpSpPr>
        <p:grpSpPr bwMode="auto">
          <a:xfrm>
            <a:off x="3331845" y="444500"/>
            <a:ext cx="2480310" cy="523234"/>
            <a:chOff x="5083" y="1100"/>
            <a:chExt cx="3905" cy="826"/>
          </a:xfrm>
        </p:grpSpPr>
        <p:grpSp>
          <p:nvGrpSpPr>
            <p:cNvPr id="7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9" name="缺角矩形 8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3" name="缺角矩形 12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8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04888" y="1116013"/>
            <a:ext cx="7300912" cy="1569660"/>
            <a:chOff x="1004888" y="1116013"/>
            <a:chExt cx="7300912" cy="1569660"/>
          </a:xfrm>
        </p:grpSpPr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1004888" y="1116013"/>
              <a:ext cx="7300912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化简         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的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结果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A.2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–2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B.2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+2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C.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–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D. 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–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6" name="Object 7"/>
            <p:cNvGraphicFramePr>
              <a:graphicFrameLocks noChangeAspect="1"/>
            </p:cNvGraphicFramePr>
            <p:nvPr/>
          </p:nvGraphicFramePr>
          <p:xfrm>
            <a:off x="2047875" y="1196019"/>
            <a:ext cx="1449389" cy="6264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464" name="Equation" r:id="rId1" imgW="35966400" imgH="15544800" progId="Equation.DSMT4">
                    <p:embed/>
                  </p:oleObj>
                </mc:Choice>
                <mc:Fallback>
                  <p:oleObj name="Equation" r:id="rId1" imgW="35966400" imgH="15544800" progId="Equation.DSMT4">
                    <p:embed/>
                    <p:pic>
                      <p:nvPicPr>
                        <p:cNvPr id="0" name="图片 9346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47875" y="1196019"/>
                          <a:ext cx="1449389" cy="6264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文本框 4"/>
          <p:cNvSpPr txBox="1">
            <a:spLocks noChangeArrowheads="1"/>
          </p:cNvSpPr>
          <p:nvPr/>
        </p:nvSpPr>
        <p:spPr bwMode="auto">
          <a:xfrm>
            <a:off x="5093175" y="1360786"/>
            <a:ext cx="307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938213" y="2773363"/>
            <a:ext cx="7300912" cy="1569660"/>
            <a:chOff x="938213" y="2773363"/>
            <a:chExt cx="7300912" cy="1569660"/>
          </a:xfrm>
        </p:grpSpPr>
        <p:grpSp>
          <p:nvGrpSpPr>
            <p:cNvPr id="20" name="组合 19"/>
            <p:cNvGrpSpPr/>
            <p:nvPr/>
          </p:nvGrpSpPr>
          <p:grpSpPr>
            <a:xfrm>
              <a:off x="938213" y="2773363"/>
              <a:ext cx="7300912" cy="1569660"/>
              <a:chOff x="1004888" y="1116013"/>
              <a:chExt cx="7300912" cy="1569660"/>
            </a:xfrm>
          </p:grpSpPr>
          <p:sp>
            <p:nvSpPr>
              <p:cNvPr id="21" name="Text Box 6"/>
              <p:cNvSpPr txBox="1">
                <a:spLocks noChangeArrowheads="1"/>
              </p:cNvSpPr>
              <p:nvPr/>
            </p:nvSpPr>
            <p:spPr bwMode="auto">
              <a:xfrm>
                <a:off x="1004888" y="1116013"/>
                <a:ext cx="7300912" cy="1569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化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简                                        的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结果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A.                 B.                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C.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D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 </a:t>
                </a:r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22" name="Object 7"/>
              <p:cNvGraphicFramePr>
                <a:graphicFrameLocks noChangeAspect="1"/>
              </p:cNvGraphicFramePr>
              <p:nvPr/>
            </p:nvGraphicFramePr>
            <p:xfrm>
              <a:off x="2033196" y="1185863"/>
              <a:ext cx="2847975" cy="6270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3465" name="Equation" r:id="rId3" imgW="70713600" imgH="15544800" progId="Equation.DSMT4">
                      <p:embed/>
                    </p:oleObj>
                  </mc:Choice>
                  <mc:Fallback>
                    <p:oleObj name="Equation" r:id="rId3" imgW="70713600" imgH="15544800" progId="Equation.DSMT4">
                      <p:embed/>
                      <p:pic>
                        <p:nvPicPr>
                          <p:cNvPr id="0" name="图片 9346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033196" y="1185863"/>
                            <a:ext cx="2847975" cy="62706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3" name="Object 7"/>
            <p:cNvGraphicFramePr>
              <a:graphicFrameLocks noChangeAspect="1"/>
            </p:cNvGraphicFramePr>
            <p:nvPr/>
          </p:nvGraphicFramePr>
          <p:xfrm>
            <a:off x="1454150" y="3679825"/>
            <a:ext cx="736600" cy="590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466" name="Equation" r:id="rId5" imgW="18288000" imgH="14630400" progId="Equation.DSMT4">
                    <p:embed/>
                  </p:oleObj>
                </mc:Choice>
                <mc:Fallback>
                  <p:oleObj name="Equation" r:id="rId5" imgW="18288000" imgH="14630400" progId="Equation.DSMT4">
                    <p:embed/>
                    <p:pic>
                      <p:nvPicPr>
                        <p:cNvPr id="0" name="图片 934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54150" y="3679825"/>
                          <a:ext cx="736600" cy="5905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3015137" y="3679825"/>
            <a:ext cx="576263" cy="590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467" name="Equation" r:id="rId7" imgW="14325600" imgH="14630400" progId="Equation.DSMT4">
                    <p:embed/>
                  </p:oleObj>
                </mc:Choice>
                <mc:Fallback>
                  <p:oleObj name="Equation" r:id="rId7" imgW="14325600" imgH="146304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15137" y="3679825"/>
                          <a:ext cx="576263" cy="5905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4675271" y="3695323"/>
            <a:ext cx="736600" cy="590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468" name="Equation" r:id="rId9" imgW="18288000" imgH="14630400" progId="Equation.DSMT4">
                    <p:embed/>
                  </p:oleObj>
                </mc:Choice>
                <mc:Fallback>
                  <p:oleObj name="Equation" r:id="rId9" imgW="18288000" imgH="146304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75271" y="3695323"/>
                          <a:ext cx="736600" cy="5905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6354763" y="3686175"/>
            <a:ext cx="576262" cy="590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469" name="Equation" r:id="rId11" imgW="14325600" imgH="14630400" progId="Equation.DSMT4">
                    <p:embed/>
                  </p:oleObj>
                </mc:Choice>
                <mc:Fallback>
                  <p:oleObj name="Equation" r:id="rId11" imgW="14325600" imgH="14630400" progId="Equation.DSMT4">
                    <p:embed/>
                    <p:pic>
                      <p:nvPicPr>
                        <p:cNvPr id="0" name="对象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54763" y="3686175"/>
                          <a:ext cx="576262" cy="5905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8" name="文本框 4"/>
          <p:cNvSpPr txBox="1">
            <a:spLocks noChangeArrowheads="1"/>
          </p:cNvSpPr>
          <p:nvPr/>
        </p:nvSpPr>
        <p:spPr bwMode="auto">
          <a:xfrm>
            <a:off x="6493350" y="3018136"/>
            <a:ext cx="307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90525" y="2363788"/>
          <a:ext cx="4627563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678" name="Equation" r:id="rId1" imgW="144780000" imgH="21336000" progId="Equation.DSMT4">
                  <p:embed/>
                </p:oleObj>
              </mc:Choice>
              <mc:Fallback>
                <p:oleObj name="Equation" r:id="rId1" imgW="144780000" imgH="21336000" progId="Equation.DSMT4">
                  <p:embed/>
                  <p:pic>
                    <p:nvPicPr>
                      <p:cNvPr id="0" name="图片 886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525" y="2363788"/>
                        <a:ext cx="4627563" cy="68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585913" y="3355975"/>
          <a:ext cx="2673350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679" name="Equation" r:id="rId3" imgW="88392000" imgH="21031200" progId="Equation.DSMT4">
                  <p:embed/>
                </p:oleObj>
              </mc:Choice>
              <mc:Fallback>
                <p:oleObj name="Equation" r:id="rId3" imgW="88392000" imgH="21031200" progId="Equation.DSMT4">
                  <p:embed/>
                  <p:pic>
                    <p:nvPicPr>
                      <p:cNvPr id="0" name="图片 886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5913" y="3355975"/>
                        <a:ext cx="2673350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2600" y="852488"/>
            <a:ext cx="8488363" cy="1212850"/>
            <a:chOff x="482600" y="1033463"/>
            <a:chExt cx="8488363" cy="1212850"/>
          </a:xfrm>
        </p:grpSpPr>
        <p:grpSp>
          <p:nvGrpSpPr>
            <p:cNvPr id="78849" name="组合 7"/>
            <p:cNvGrpSpPr/>
            <p:nvPr/>
          </p:nvGrpSpPr>
          <p:grpSpPr bwMode="auto">
            <a:xfrm>
              <a:off x="482600" y="1033463"/>
              <a:ext cx="6959208" cy="1138237"/>
              <a:chOff x="1003691" y="696914"/>
              <a:chExt cx="6959209" cy="1138297"/>
            </a:xfrm>
          </p:grpSpPr>
          <p:sp>
            <p:nvSpPr>
              <p:cNvPr id="11" name="矩形 10"/>
              <p:cNvSpPr/>
              <p:nvPr/>
            </p:nvSpPr>
            <p:spPr bwMode="auto">
              <a:xfrm>
                <a:off x="1008062" y="696914"/>
                <a:ext cx="6954838" cy="53343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Tx/>
                  <a:buNone/>
                  <a:defRPr/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78851" name="对象 1"/>
              <p:cNvGraphicFramePr>
                <a:graphicFrameLocks noChangeAspect="1"/>
              </p:cNvGraphicFramePr>
              <p:nvPr/>
            </p:nvGraphicFramePr>
            <p:xfrm>
              <a:off x="1003691" y="1185890"/>
              <a:ext cx="3556001" cy="64932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8680" name="Equation" r:id="rId5" imgW="116738400" imgH="21336000" progId="Equation.DSMT4">
                      <p:embed/>
                    </p:oleObj>
                  </mc:Choice>
                  <mc:Fallback>
                    <p:oleObj name="Equation" r:id="rId5" imgW="116738400" imgH="21336000" progId="Equation.DSMT4">
                      <p:embed/>
                      <p:pic>
                        <p:nvPicPr>
                          <p:cNvPr id="0" name="图片 8867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03691" y="1185890"/>
                            <a:ext cx="3556001" cy="64932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5106988" y="1517650"/>
            <a:ext cx="3863975" cy="7286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681" name="Equation" r:id="rId7" imgW="127711200" imgH="24079200" progId="Equation.DSMT4">
                    <p:embed/>
                  </p:oleObj>
                </mc:Choice>
                <mc:Fallback>
                  <p:oleObj name="Equation" r:id="rId7" imgW="127711200" imgH="24079200" progId="Equation.DSMT4">
                    <p:embed/>
                    <p:pic>
                      <p:nvPicPr>
                        <p:cNvPr id="0" name="图片 886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06988" y="1517650"/>
                          <a:ext cx="3863975" cy="7286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106988" y="2470150"/>
          <a:ext cx="3660775" cy="741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682" name="Equation" r:id="rId9" imgW="117348000" imgH="23774400" progId="Equation.DSMT4">
                  <p:embed/>
                </p:oleObj>
              </mc:Choice>
              <mc:Fallback>
                <p:oleObj name="Equation" r:id="rId9" imgW="117348000" imgH="23774400" progId="Equation.DSMT4">
                  <p:embed/>
                  <p:pic>
                    <p:nvPicPr>
                      <p:cNvPr id="0" name="图片 886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6988" y="2470150"/>
                        <a:ext cx="3660775" cy="741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577013" y="3419475"/>
          <a:ext cx="5016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683" name="Equation" r:id="rId11" imgW="16764000" imgH="22860000" progId="Equation.DSMT4">
                  <p:embed/>
                </p:oleObj>
              </mc:Choice>
              <mc:Fallback>
                <p:oleObj name="Equation" r:id="rId11" imgW="16764000" imgH="22860000" progId="Equation.DSMT4">
                  <p:embed/>
                  <p:pic>
                    <p:nvPicPr>
                      <p:cNvPr id="0" name="图片 886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7013" y="3419475"/>
                        <a:ext cx="50165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9" name="对象 1"/>
          <p:cNvGraphicFramePr>
            <a:graphicFrameLocks noChangeAspect="1"/>
          </p:cNvGraphicFramePr>
          <p:nvPr/>
        </p:nvGraphicFramePr>
        <p:xfrm>
          <a:off x="488950" y="1189038"/>
          <a:ext cx="2457450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684" name="Equation" r:id="rId1" imgW="84429600" imgH="26212800" progId="Equation.DSMT4">
                  <p:embed/>
                </p:oleObj>
              </mc:Choice>
              <mc:Fallback>
                <p:oleObj name="Equation" r:id="rId1" imgW="84429600" imgH="26212800" progId="Equation.DSMT4">
                  <p:embed/>
                  <p:pic>
                    <p:nvPicPr>
                      <p:cNvPr id="0" name="图片 896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" y="1189038"/>
                        <a:ext cx="2457450" cy="760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20688" y="2247900"/>
          <a:ext cx="30511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685" name="Equation" r:id="rId3" imgW="97536000" imgH="21945600" progId="Equation.DSMT4">
                  <p:embed/>
                </p:oleObj>
              </mc:Choice>
              <mc:Fallback>
                <p:oleObj name="Equation" r:id="rId3" imgW="97536000" imgH="21945600" progId="Equation.DSMT4">
                  <p:embed/>
                  <p:pic>
                    <p:nvPicPr>
                      <p:cNvPr id="0" name="图片 896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0688" y="2247900"/>
                        <a:ext cx="305117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557338" y="3179763"/>
          <a:ext cx="569912" cy="515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686" name="Equation" r:id="rId5" imgW="23774400" imgH="21336000" progId="Equation.DSMT4">
                  <p:embed/>
                </p:oleObj>
              </mc:Choice>
              <mc:Fallback>
                <p:oleObj name="Equation" r:id="rId5" imgW="23774400" imgH="21336000" progId="Equation.DSMT4">
                  <p:embed/>
                  <p:pic>
                    <p:nvPicPr>
                      <p:cNvPr id="0" name="图片 896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7338" y="3179763"/>
                        <a:ext cx="569912" cy="515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225925" y="1212850"/>
          <a:ext cx="3175000" cy="788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687" name="" r:id="rId7" imgW="4597400" imgH="1143000" progId="Equation.DSMT4">
                  <p:embed/>
                </p:oleObj>
              </mc:Choice>
              <mc:Fallback>
                <p:oleObj name="" r:id="rId7" imgW="4597400" imgH="1143000" progId="Equation.DSMT4">
                  <p:embed/>
                  <p:pic>
                    <p:nvPicPr>
                      <p:cNvPr id="0" name="图片 896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5925" y="1212850"/>
                        <a:ext cx="3175000" cy="7888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151313" y="2222500"/>
          <a:ext cx="4097337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688" name="Equation" r:id="rId9" imgW="131064000" imgH="23774400" progId="Equation.DSMT4">
                  <p:embed/>
                </p:oleObj>
              </mc:Choice>
              <mc:Fallback>
                <p:oleObj name="Equation" r:id="rId9" imgW="131064000" imgH="23774400" progId="Equation.DSMT4">
                  <p:embed/>
                  <p:pic>
                    <p:nvPicPr>
                      <p:cNvPr id="0" name="图片 8968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1313" y="2222500"/>
                        <a:ext cx="4097337" cy="74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257800" y="3230563"/>
          <a:ext cx="3305175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689" name="Equation" r:id="rId11" imgW="112776000" imgH="23774400" progId="Equation.DSMT4">
                  <p:embed/>
                </p:oleObj>
              </mc:Choice>
              <mc:Fallback>
                <p:oleObj name="Equation" r:id="rId11" imgW="112776000" imgH="23774400" progId="Equation.DSMT4">
                  <p:embed/>
                  <p:pic>
                    <p:nvPicPr>
                      <p:cNvPr id="0" name="图片 8968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230563"/>
                        <a:ext cx="3305175" cy="70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45" name="组合 3"/>
          <p:cNvGrpSpPr/>
          <p:nvPr/>
        </p:nvGrpSpPr>
        <p:grpSpPr bwMode="auto">
          <a:xfrm>
            <a:off x="612775" y="989012"/>
            <a:ext cx="7821613" cy="1209855"/>
            <a:chOff x="1008063" y="500169"/>
            <a:chExt cx="7821612" cy="1211370"/>
          </a:xfrm>
        </p:grpSpPr>
        <p:sp>
          <p:nvSpPr>
            <p:cNvPr id="2" name="矩形 1"/>
            <p:cNvSpPr/>
            <p:nvPr/>
          </p:nvSpPr>
          <p:spPr bwMode="auto">
            <a:xfrm>
              <a:off x="1008063" y="509707"/>
              <a:ext cx="7821612" cy="12018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先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化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简，再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求值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：                             </a:t>
              </a:r>
              <a:endParaRPr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其中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m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rPr>
                <a:t>=2.</a:t>
              </a:r>
              <a:endPara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graphicFrame>
          <p:nvGraphicFramePr>
            <p:cNvPr id="82947" name="对象 2"/>
            <p:cNvGraphicFramePr>
              <a:graphicFrameLocks noChangeAspect="1"/>
            </p:cNvGraphicFramePr>
            <p:nvPr/>
          </p:nvGraphicFramePr>
          <p:xfrm>
            <a:off x="3490913" y="500169"/>
            <a:ext cx="4117974" cy="7248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0447" name="Equation" r:id="rId1" imgW="124663200" imgH="21945600" progId="Equation.DSMT4">
                    <p:embed/>
                  </p:oleObj>
                </mc:Choice>
                <mc:Fallback>
                  <p:oleObj name="Equation" r:id="rId1" imgW="124663200" imgH="21945600" progId="Equation.DSMT4">
                    <p:embed/>
                    <p:pic>
                      <p:nvPicPr>
                        <p:cNvPr id="0" name="图片 904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0913" y="500169"/>
                          <a:ext cx="4117974" cy="7248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755650" y="2300288"/>
            <a:ext cx="67310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zh-CN" altLang="en-US" sz="2400" b="1" dirty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=2</a:t>
            </a:r>
            <a:r>
              <a:rPr lang="zh-CN" altLang="en-US" sz="2400" b="1" dirty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代入</a:t>
            </a:r>
            <a:r>
              <a:rPr lang="zh-CN" altLang="en-US" sz="2400" b="1" dirty="0" smtClean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其中，得</a:t>
            </a:r>
            <a:r>
              <a:rPr lang="zh-CN" altLang="en-US" sz="2400" b="1" dirty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原</a:t>
            </a:r>
            <a:r>
              <a:rPr lang="zh-CN" altLang="en-US" sz="2400" b="1" dirty="0" smtClean="0"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式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charset="-122"/>
                <a:cs typeface="Times New Roman" panose="02020603050405020304" pitchFamily="18" charset="0"/>
              </a:rPr>
              <a:t>=0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2951" name="对象 2"/>
          <p:cNvGraphicFramePr>
            <a:graphicFrameLocks noChangeAspect="1"/>
          </p:cNvGraphicFramePr>
          <p:nvPr/>
        </p:nvGraphicFramePr>
        <p:xfrm>
          <a:off x="1420813" y="2139950"/>
          <a:ext cx="500538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448" name="Equation" r:id="rId3" imgW="140512800" imgH="28651200" progId="Equation.DSMT4">
                  <p:embed/>
                </p:oleObj>
              </mc:Choice>
              <mc:Fallback>
                <p:oleObj name="Equation" r:id="rId3" imgW="140512800" imgH="28651200" progId="Equation.DSMT4">
                  <p:embed/>
                  <p:pic>
                    <p:nvPicPr>
                      <p:cNvPr id="0" name="图片 904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0813" y="2139950"/>
                        <a:ext cx="5005387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52" name="对象 2"/>
          <p:cNvGraphicFramePr>
            <a:graphicFrameLocks noChangeAspect="1"/>
          </p:cNvGraphicFramePr>
          <p:nvPr/>
        </p:nvGraphicFramePr>
        <p:xfrm>
          <a:off x="2259013" y="3286125"/>
          <a:ext cx="4119562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449" name="Equation" r:id="rId5" imgW="113385600" imgH="21031200" progId="Equation.DSMT4">
                  <p:embed/>
                </p:oleObj>
              </mc:Choice>
              <mc:Fallback>
                <p:oleObj name="Equation" r:id="rId5" imgW="113385600" imgH="21031200" progId="Equation.DSMT4">
                  <p:embed/>
                  <p:pic>
                    <p:nvPicPr>
                      <p:cNvPr id="0" name="图片 904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9013" y="3286125"/>
                        <a:ext cx="4119562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5" name="组合 6"/>
          <p:cNvGrpSpPr/>
          <p:nvPr/>
        </p:nvGrpSpPr>
        <p:grpSpPr bwMode="auto">
          <a:xfrm>
            <a:off x="3331845" y="481964"/>
            <a:ext cx="2480310" cy="522923"/>
            <a:chOff x="5060" y="904"/>
            <a:chExt cx="3905" cy="823"/>
          </a:xfrm>
        </p:grpSpPr>
        <p:grpSp>
          <p:nvGrpSpPr>
            <p:cNvPr id="36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38" name="缺角矩形 37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9" name="缺角矩形 38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0" name="缺角矩形 39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1" name="缺角矩形 40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2" name="缺角矩形 41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37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571497" y="811213"/>
            <a:ext cx="8210551" cy="378565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算顺序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en-US" altLang="zh-CN" sz="24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乘方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，再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乘除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，然后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加减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如果有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括号，先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算括号里面的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(2)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分式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的加减、乘除都是分式的同级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运算，同级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运算是按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从左往右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的顺序运算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进行分式混合运算时注意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运用运算法则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(2)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灵活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运用运算律；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(3)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运算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结果要化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简，且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注意符号的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处理，使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结果为最简分式或整式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229920" y="1163227"/>
            <a:ext cx="6892913" cy="13704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txBody>
          <a:bodyPr/>
          <a:lstStyle/>
          <a:p>
            <a:pPr marL="342900">
              <a:lnSpc>
                <a:spcPct val="125000"/>
              </a:lnSpc>
              <a:spcBef>
                <a:spcPts val="0"/>
              </a:spcBef>
            </a:pPr>
            <a:r>
              <a:rPr lang="en-US" altLang="zh-CN" sz="28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 </a:t>
            </a:r>
            <a:r>
              <a:rPr lang="zh-CN" altLang="en-US" sz="28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体会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类比方法在研究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分式混合运算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过程</a:t>
            </a:r>
            <a:r>
              <a:rPr lang="zh-CN" altLang="en-US" sz="28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中的重要价值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． </a:t>
            </a:r>
            <a:endParaRPr lang="en-US" altLang="zh-CN" sz="28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3796" name="矩形 11"/>
          <p:cNvSpPr/>
          <p:nvPr/>
        </p:nvSpPr>
        <p:spPr>
          <a:xfrm>
            <a:off x="874324" y="2816438"/>
            <a:ext cx="6924675" cy="11695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ct val="20000"/>
              </a:spcBef>
            </a:pPr>
            <a:r>
              <a:rPr lang="en-US" altLang="zh-CN" sz="28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1. </a:t>
            </a:r>
            <a:r>
              <a:rPr lang="zh-CN" altLang="en-US" sz="28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理解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分式混合运算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的顺</a:t>
            </a:r>
            <a:r>
              <a:rPr lang="zh-CN" altLang="en-US" sz="28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序；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会正确进行分式的混合运算． </a:t>
            </a:r>
            <a:endParaRPr lang="zh-CN" altLang="en-US" sz="2800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6988" y="929546"/>
            <a:ext cx="7679706" cy="3212770"/>
            <a:chOff x="122899" y="780805"/>
            <a:chExt cx="7679706" cy="3212770"/>
          </a:xfrm>
        </p:grpSpPr>
        <p:grpSp>
          <p:nvGrpSpPr>
            <p:cNvPr id="13" name="组合 14"/>
            <p:cNvGrpSpPr/>
            <p:nvPr/>
          </p:nvGrpSpPr>
          <p:grpSpPr>
            <a:xfrm>
              <a:off x="122899" y="1337309"/>
              <a:ext cx="7679706" cy="2656266"/>
              <a:chOff x="510" y="1573"/>
              <a:chExt cx="13645" cy="5504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510" y="6996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091" y="4012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800413" y="780805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1"/>
          <p:cNvGrpSpPr/>
          <p:nvPr/>
        </p:nvGrpSpPr>
        <p:grpSpPr bwMode="auto">
          <a:xfrm>
            <a:off x="4371" y="-42619"/>
            <a:ext cx="2006600" cy="477213"/>
            <a:chOff x="100" y="70"/>
            <a:chExt cx="3160" cy="752"/>
          </a:xfrm>
        </p:grpSpPr>
        <p:cxnSp>
          <p:nvCxnSpPr>
            <p:cNvPr id="2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70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矩形 12296"/>
          <p:cNvSpPr>
            <a:spLocks noChangeArrowheads="1"/>
          </p:cNvSpPr>
          <p:nvPr/>
        </p:nvSpPr>
        <p:spPr bwMode="auto">
          <a:xfrm>
            <a:off x="685800" y="1204913"/>
            <a:ext cx="7915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的混合运算的顺序是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什么？你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它们推广，得出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分式的混合运算顺序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9" name="矩形 12298"/>
          <p:cNvSpPr>
            <a:spLocks noChangeArrowheads="1"/>
          </p:cNvSpPr>
          <p:nvPr/>
        </p:nvSpPr>
        <p:spPr bwMode="auto">
          <a:xfrm>
            <a:off x="1302617" y="2614792"/>
            <a:ext cx="6681637" cy="12741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分式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的混合运算顺序：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从高到低、从左到右、括号从小到大”</a:t>
            </a:r>
            <a:r>
              <a:rPr lang="zh-CN" altLang="en-US" sz="2400" b="1" dirty="0">
                <a:latin typeface="宋体" panose="02010600030101010101" pitchFamily="2" charset="-122"/>
              </a:rPr>
              <a:t>．</a:t>
            </a:r>
            <a:r>
              <a:rPr lang="zh-CN" altLang="en-US" sz="2400" b="1" dirty="0">
                <a:solidFill>
                  <a:schemeClr val="hlink"/>
                </a:solidFill>
                <a:latin typeface="宋体" panose="02010600030101010101" pitchFamily="2" charset="-122"/>
              </a:rPr>
              <a:t>　　</a:t>
            </a:r>
            <a:endParaRPr lang="zh-CN" altLang="en-US" sz="2400" b="1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  <p:grpSp>
        <p:nvGrpSpPr>
          <p:cNvPr id="64521" name="组合 4"/>
          <p:cNvGrpSpPr/>
          <p:nvPr/>
        </p:nvGrpSpPr>
        <p:grpSpPr bwMode="auto">
          <a:xfrm>
            <a:off x="2755900" y="585787"/>
            <a:ext cx="1685925" cy="409790"/>
            <a:chOff x="3485" y="1168"/>
            <a:chExt cx="2654" cy="644"/>
          </a:xfrm>
        </p:grpSpPr>
        <p:sp>
          <p:nvSpPr>
            <p:cNvPr id="4" name="圆角矩形 3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4523" name="矩形 1"/>
            <p:cNvSpPr>
              <a:spLocks noChangeArrowheads="1"/>
            </p:cNvSpPr>
            <p:nvPr/>
          </p:nvSpPr>
          <p:spPr bwMode="auto">
            <a:xfrm>
              <a:off x="3941" y="1203"/>
              <a:ext cx="1744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点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4526" name="文本框 6151"/>
          <p:cNvSpPr txBox="1">
            <a:spLocks noChangeArrowheads="1"/>
          </p:cNvSpPr>
          <p:nvPr/>
        </p:nvSpPr>
        <p:spPr bwMode="auto">
          <a:xfrm>
            <a:off x="4752777" y="562445"/>
            <a:ext cx="2339010" cy="461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分式的混合运算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16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7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829" y="3017838"/>
            <a:ext cx="1212850" cy="196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组合 1035"/>
          <p:cNvGrpSpPr/>
          <p:nvPr/>
        </p:nvGrpSpPr>
        <p:grpSpPr bwMode="auto">
          <a:xfrm>
            <a:off x="867569" y="1397001"/>
            <a:ext cx="4662488" cy="1584722"/>
            <a:chOff x="120" y="1026"/>
            <a:chExt cx="3916" cy="1331"/>
          </a:xfrm>
        </p:grpSpPr>
        <p:graphicFrame>
          <p:nvGraphicFramePr>
            <p:cNvPr id="65539" name="Object 5"/>
            <p:cNvGraphicFramePr>
              <a:graphicFrameLocks noChangeAspect="1"/>
            </p:cNvGraphicFramePr>
            <p:nvPr/>
          </p:nvGraphicFramePr>
          <p:xfrm>
            <a:off x="1524" y="1562"/>
            <a:ext cx="2512" cy="7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975" name="Equation" r:id="rId1" imgW="82905600" imgH="26212800" progId="Equation.DSMT4">
                    <p:embed/>
                  </p:oleObj>
                </mc:Choice>
                <mc:Fallback>
                  <p:oleObj name="Equation" r:id="rId1" imgW="82905600" imgH="26212800" progId="Equation.DSMT4">
                    <p:embed/>
                    <p:pic>
                      <p:nvPicPr>
                        <p:cNvPr id="0" name="图片 7997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4" y="1562"/>
                          <a:ext cx="2512" cy="79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5540" name="矩形 1034"/>
            <p:cNvSpPr>
              <a:spLocks noChangeArrowheads="1"/>
            </p:cNvSpPr>
            <p:nvPr/>
          </p:nvSpPr>
          <p:spPr bwMode="auto">
            <a:xfrm>
              <a:off x="120" y="1026"/>
              <a:ext cx="1971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　</a:t>
              </a:r>
              <a:endPara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38" name="矩形 1037"/>
          <p:cNvSpPr>
            <a:spLocks noChangeArrowheads="1"/>
          </p:cNvSpPr>
          <p:nvPr/>
        </p:nvSpPr>
        <p:spPr bwMode="auto">
          <a:xfrm>
            <a:off x="1406526" y="3173413"/>
            <a:ext cx="61366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道题的运算顺序是怎样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的？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5546" name="组合 6"/>
          <p:cNvGrpSpPr/>
          <p:nvPr/>
        </p:nvGrpSpPr>
        <p:grpSpPr bwMode="auto">
          <a:xfrm>
            <a:off x="612775" y="581025"/>
            <a:ext cx="1858963" cy="492125"/>
            <a:chOff x="427462" y="558483"/>
            <a:chExt cx="1858351" cy="492443"/>
          </a:xfrm>
        </p:grpSpPr>
        <p:grpSp>
          <p:nvGrpSpPr>
            <p:cNvPr id="65547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507550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167733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5553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5554" name="文本框 1"/>
          <p:cNvSpPr txBox="1">
            <a:spLocks noChangeArrowheads="1"/>
          </p:cNvSpPr>
          <p:nvPr/>
        </p:nvSpPr>
        <p:spPr bwMode="auto">
          <a:xfrm>
            <a:off x="2682875" y="603250"/>
            <a:ext cx="393382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较简单的分式的混合运算</a:t>
            </a:r>
            <a:endParaRPr lang="zh-CN" altLang="en-US" sz="25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4" name="Object 5"/>
          <p:cNvGraphicFramePr>
            <a:graphicFrameLocks noChangeAspect="1"/>
          </p:cNvGraphicFramePr>
          <p:nvPr/>
        </p:nvGraphicFramePr>
        <p:xfrm>
          <a:off x="1221592" y="718194"/>
          <a:ext cx="2457450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29" name="Equation" r:id="rId1" imgW="78638400" imgH="26212800" progId="Equation.DSMT4">
                  <p:embed/>
                </p:oleObj>
              </mc:Choice>
              <mc:Fallback>
                <p:oleObj name="Equation" r:id="rId1" imgW="78638400" imgH="26212800" progId="Equation.DSMT4">
                  <p:embed/>
                  <p:pic>
                    <p:nvPicPr>
                      <p:cNvPr id="0" name="图片 814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1592" y="718194"/>
                        <a:ext cx="2457450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6"/>
          <p:cNvGraphicFramePr>
            <a:graphicFrameLocks noChangeAspect="1"/>
          </p:cNvGraphicFramePr>
          <p:nvPr/>
        </p:nvGraphicFramePr>
        <p:xfrm>
          <a:off x="777483" y="1558478"/>
          <a:ext cx="229552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30" name="Equation" r:id="rId3" imgW="73456800" imgH="21945600" progId="Equation.DSMT4">
                  <p:embed/>
                </p:oleObj>
              </mc:Choice>
              <mc:Fallback>
                <p:oleObj name="Equation" r:id="rId3" imgW="73456800" imgH="21945600" progId="Equation.DSMT4">
                  <p:embed/>
                  <p:pic>
                    <p:nvPicPr>
                      <p:cNvPr id="0" name="图片 814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483" y="1558478"/>
                        <a:ext cx="229552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33804"/>
          <p:cNvSpPr>
            <a:spLocks noChangeArrowheads="1"/>
          </p:cNvSpPr>
          <p:nvPr/>
        </p:nvSpPr>
        <p:spPr bwMode="auto">
          <a:xfrm>
            <a:off x="325998" y="896937"/>
            <a:ext cx="9589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 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3006" y="630932"/>
            <a:ext cx="3847047" cy="3493393"/>
          </a:xfrm>
          <a:prstGeom prst="rect">
            <a:avLst/>
          </a:prstGeom>
        </p:spPr>
      </p:pic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098941" y="1368127"/>
            <a:ext cx="390218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　对于不带括号的分式混合运算：</a:t>
            </a:r>
            <a:endParaRPr lang="zh-CN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运算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顺序：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乘方，再乘除，然后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加减；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结果要化为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最简分式．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776690" y="3984625"/>
          <a:ext cx="237966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31" name="Equation" r:id="rId6" imgW="76200000" imgH="21336000" progId="Equation.DSMT4">
                  <p:embed/>
                </p:oleObj>
              </mc:Choice>
              <mc:Fallback>
                <p:oleObj name="Equation" r:id="rId6" imgW="76200000" imgH="21336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690" y="3984625"/>
                        <a:ext cx="2379662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771927" y="2286108"/>
          <a:ext cx="2389188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32" name="Equation" r:id="rId8" imgW="76504800" imgH="21945600" progId="Equation.DSMT4">
                  <p:embed/>
                </p:oleObj>
              </mc:Choice>
              <mc:Fallback>
                <p:oleObj name="Equation" r:id="rId8" imgW="76504800" imgH="219456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1927" y="2286108"/>
                        <a:ext cx="2389188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76881" y="3173413"/>
          <a:ext cx="17335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33" name="Equation" r:id="rId10" imgW="55473600" imgH="21945600" progId="Equation.DSMT4">
                  <p:embed/>
                </p:oleObj>
              </mc:Choice>
              <mc:Fallback>
                <p:oleObj name="Equation" r:id="rId10" imgW="55473600" imgH="219456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6881" y="3173413"/>
                        <a:ext cx="173355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598738" y="3182938"/>
          <a:ext cx="17430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34" name="Equation" r:id="rId12" imgW="55778400" imgH="21945600" progId="Equation.DSMT4">
                  <p:embed/>
                </p:oleObj>
              </mc:Choice>
              <mc:Fallback>
                <p:oleObj name="Equation" r:id="rId12" imgW="55778400" imgH="219456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8738" y="3182938"/>
                        <a:ext cx="174307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3114675" y="1560978"/>
          <a:ext cx="17430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435" name="Equation" r:id="rId14" imgW="55778400" imgH="21945600" progId="Equation.DSMT4">
                  <p:embed/>
                </p:oleObj>
              </mc:Choice>
              <mc:Fallback>
                <p:oleObj name="Equation" r:id="rId14" imgW="55778400" imgH="21945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4675" y="1560978"/>
                        <a:ext cx="1743075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52563" y="677863"/>
            <a:ext cx="6738937" cy="1569660"/>
            <a:chOff x="1452563" y="677863"/>
            <a:chExt cx="6738937" cy="1569660"/>
          </a:xfrm>
        </p:grpSpPr>
        <p:sp>
          <p:nvSpPr>
            <p:cNvPr id="68609" name="Text Box 6"/>
            <p:cNvSpPr txBox="1">
              <a:spLocks noChangeArrowheads="1"/>
            </p:cNvSpPr>
            <p:nvPr/>
          </p:nvSpPr>
          <p:spPr bwMode="auto">
            <a:xfrm>
              <a:off x="1452563" y="677863"/>
              <a:ext cx="6738937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化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简         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的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结果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A.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–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B.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+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C. 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D.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8610" name="Object 7"/>
            <p:cNvGraphicFramePr>
              <a:graphicFrameLocks noChangeAspect="1"/>
            </p:cNvGraphicFramePr>
            <p:nvPr/>
          </p:nvGraphicFramePr>
          <p:xfrm>
            <a:off x="2295525" y="757869"/>
            <a:ext cx="1449389" cy="6264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845" name="Equation" r:id="rId1" imgW="35966400" imgH="15544800" progId="Equation.DSMT4">
                    <p:embed/>
                  </p:oleObj>
                </mc:Choice>
                <mc:Fallback>
                  <p:oleObj name="Equation" r:id="rId1" imgW="35966400" imgH="15544800" progId="Equation.DSMT4">
                    <p:embed/>
                    <p:pic>
                      <p:nvPicPr>
                        <p:cNvPr id="0" name="图片 828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95525" y="757869"/>
                          <a:ext cx="1449389" cy="6264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8611" name="Object 8"/>
          <p:cNvGraphicFramePr>
            <a:graphicFrameLocks noChangeAspect="1"/>
          </p:cNvGraphicFramePr>
          <p:nvPr/>
        </p:nvGraphicFramePr>
        <p:xfrm>
          <a:off x="5514975" y="1565910"/>
          <a:ext cx="514350" cy="548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46" name="Equation" r:id="rId3" imgW="13716000" imgH="14630400" progId="Equation.DSMT4">
                  <p:embed/>
                </p:oleObj>
              </mc:Choice>
              <mc:Fallback>
                <p:oleObj name="Equation" r:id="rId3" imgW="13716000" imgH="14630400" progId="Equation.DSMT4">
                  <p:embed/>
                  <p:pic>
                    <p:nvPicPr>
                      <p:cNvPr id="0" name="图片 828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4975" y="1565910"/>
                        <a:ext cx="514350" cy="5486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12" name="Object 9"/>
          <p:cNvGraphicFramePr>
            <a:graphicFrameLocks noChangeAspect="1"/>
          </p:cNvGraphicFramePr>
          <p:nvPr/>
        </p:nvGraphicFramePr>
        <p:xfrm>
          <a:off x="6883400" y="1572683"/>
          <a:ext cx="508000" cy="541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47" name="Equation" r:id="rId5" imgW="13716000" imgH="14630400" progId="Equation.DSMT4">
                  <p:embed/>
                </p:oleObj>
              </mc:Choice>
              <mc:Fallback>
                <p:oleObj name="Equation" r:id="rId5" imgW="13716000" imgH="14630400" progId="Equation.DSMT4">
                  <p:embed/>
                  <p:pic>
                    <p:nvPicPr>
                      <p:cNvPr id="0" name="图片 828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3400" y="1572683"/>
                        <a:ext cx="508000" cy="5418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340350" y="901998"/>
            <a:ext cx="307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32" y="84595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483915" y="2295525"/>
            <a:ext cx="6091237" cy="2158283"/>
            <a:chOff x="1446213" y="2790825"/>
            <a:chExt cx="6091237" cy="2158283"/>
          </a:xfrm>
        </p:grpSpPr>
        <p:sp>
          <p:nvSpPr>
            <p:cNvPr id="19" name="Text Box 5"/>
            <p:cNvSpPr txBox="1">
              <a:spLocks noChangeArrowheads="1"/>
            </p:cNvSpPr>
            <p:nvPr/>
          </p:nvSpPr>
          <p:spPr bwMode="auto">
            <a:xfrm>
              <a:off x="1446213" y="2790825"/>
              <a:ext cx="6091237" cy="2158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  <a:spcBef>
                  <a:spcPct val="50000"/>
                </a:spcBef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计算：           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A.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B.                     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C.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>
                <a:lnSpc>
                  <a:spcPct val="200000"/>
                </a:lnSpc>
                <a:spcBef>
                  <a:spcPct val="50000"/>
                </a:spcBef>
              </a:pPr>
              <a:endParaRPr lang="en-US" altLang="zh-CN" sz="105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0" name="Object 6"/>
            <p:cNvGraphicFramePr>
              <a:graphicFrameLocks noChangeAspect="1"/>
            </p:cNvGraphicFramePr>
            <p:nvPr/>
          </p:nvGraphicFramePr>
          <p:xfrm>
            <a:off x="2593613" y="2971863"/>
            <a:ext cx="1414826" cy="5612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848" name="Equation" r:id="rId8" imgW="36880800" imgH="14630400" progId="Equation.DSMT4">
                    <p:embed/>
                  </p:oleObj>
                </mc:Choice>
                <mc:Fallback>
                  <p:oleObj name="Equation" r:id="rId8" imgW="36880800" imgH="14630400" progId="Equation.DSMT4">
                    <p:embed/>
                    <p:pic>
                      <p:nvPicPr>
                        <p:cNvPr id="0" name="图片 828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93613" y="2971863"/>
                          <a:ext cx="1414826" cy="5612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ct 7"/>
            <p:cNvGraphicFramePr>
              <a:graphicFrameLocks noChangeAspect="1"/>
            </p:cNvGraphicFramePr>
            <p:nvPr/>
          </p:nvGraphicFramePr>
          <p:xfrm>
            <a:off x="1966521" y="3863240"/>
            <a:ext cx="529029" cy="5642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849" name="Equation" r:id="rId10" imgW="13716000" imgH="14630400" progId="Equation.DSMT4">
                    <p:embed/>
                  </p:oleObj>
                </mc:Choice>
                <mc:Fallback>
                  <p:oleObj name="Equation" r:id="rId10" imgW="13716000" imgH="14630400" progId="Equation.DSMT4">
                    <p:embed/>
                    <p:pic>
                      <p:nvPicPr>
                        <p:cNvPr id="0" name="图片 828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6521" y="3863240"/>
                          <a:ext cx="529029" cy="5642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ct 8"/>
            <p:cNvGraphicFramePr>
              <a:graphicFrameLocks noChangeAspect="1"/>
            </p:cNvGraphicFramePr>
            <p:nvPr/>
          </p:nvGraphicFramePr>
          <p:xfrm>
            <a:off x="3465513" y="3869966"/>
            <a:ext cx="504864" cy="5385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850" name="Equation" r:id="rId12" imgW="13716000" imgH="14630400" progId="Equation.DSMT4">
                    <p:embed/>
                  </p:oleObj>
                </mc:Choice>
                <mc:Fallback>
                  <p:oleObj name="Equation" r:id="rId12" imgW="13716000" imgH="14630400" progId="Equation.DSMT4">
                    <p:embed/>
                    <p:pic>
                      <p:nvPicPr>
                        <p:cNvPr id="0" name="图片 828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65513" y="3869966"/>
                          <a:ext cx="504864" cy="5385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ct 9"/>
            <p:cNvGraphicFramePr>
              <a:graphicFrameLocks noChangeAspect="1"/>
            </p:cNvGraphicFramePr>
            <p:nvPr/>
          </p:nvGraphicFramePr>
          <p:xfrm>
            <a:off x="5360987" y="3921941"/>
            <a:ext cx="496888" cy="5300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851" name="Equation" r:id="rId14" imgW="13716000" imgH="14630400" progId="Equation.DSMT4">
                    <p:embed/>
                  </p:oleObj>
                </mc:Choice>
                <mc:Fallback>
                  <p:oleObj name="Equation" r:id="rId14" imgW="13716000" imgH="14630400" progId="Equation.DSMT4">
                    <p:embed/>
                    <p:pic>
                      <p:nvPicPr>
                        <p:cNvPr id="0" name="图片 828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60987" y="3921941"/>
                          <a:ext cx="496888" cy="53001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ct 10"/>
            <p:cNvGraphicFramePr>
              <a:graphicFrameLocks noChangeAspect="1"/>
            </p:cNvGraphicFramePr>
            <p:nvPr/>
          </p:nvGraphicFramePr>
          <p:xfrm>
            <a:off x="6804024" y="3877490"/>
            <a:ext cx="520701" cy="5554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852" name="Equation" r:id="rId16" imgW="13716000" imgH="14630400" progId="Equation.DSMT4">
                    <p:embed/>
                  </p:oleObj>
                </mc:Choice>
                <mc:Fallback>
                  <p:oleObj name="Equation" r:id="rId16" imgW="13716000" imgH="14630400" progId="Equation.DSMT4">
                    <p:embed/>
                    <p:pic>
                      <p:nvPicPr>
                        <p:cNvPr id="0" name="图片 828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04024" y="3877490"/>
                          <a:ext cx="520701" cy="5554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文本框 2"/>
          <p:cNvSpPr txBox="1">
            <a:spLocks noChangeArrowheads="1"/>
          </p:cNvSpPr>
          <p:nvPr/>
        </p:nvSpPr>
        <p:spPr bwMode="auto">
          <a:xfrm>
            <a:off x="4597400" y="2559992"/>
            <a:ext cx="35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49" y="249951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组合 5143"/>
          <p:cNvGrpSpPr/>
          <p:nvPr/>
        </p:nvGrpSpPr>
        <p:grpSpPr bwMode="auto">
          <a:xfrm>
            <a:off x="1288847" y="1116013"/>
            <a:ext cx="4592039" cy="752475"/>
            <a:chOff x="-414" y="938"/>
            <a:chExt cx="3858" cy="632"/>
          </a:xfrm>
        </p:grpSpPr>
        <p:sp>
          <p:nvSpPr>
            <p:cNvPr id="70659" name="矩形 5131"/>
            <p:cNvSpPr>
              <a:spLocks noChangeArrowheads="1"/>
            </p:cNvSpPr>
            <p:nvPr/>
          </p:nvSpPr>
          <p:spPr bwMode="auto">
            <a:xfrm>
              <a:off x="-414" y="1026"/>
              <a:ext cx="197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　　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0660" name="Object 5"/>
            <p:cNvGraphicFramePr>
              <a:graphicFrameLocks noChangeAspect="1"/>
            </p:cNvGraphicFramePr>
            <p:nvPr/>
          </p:nvGraphicFramePr>
          <p:xfrm>
            <a:off x="813" y="938"/>
            <a:ext cx="2631" cy="6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304" name="Equation" r:id="rId1" imgW="100279200" imgH="24079200" progId="Equation.DSMT4">
                    <p:embed/>
                  </p:oleObj>
                </mc:Choice>
                <mc:Fallback>
                  <p:oleObj name="Equation" r:id="rId1" imgW="100279200" imgH="24079200" progId="Equation.DSMT4">
                    <p:embed/>
                    <p:pic>
                      <p:nvPicPr>
                        <p:cNvPr id="0" name="图片 8330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3" y="938"/>
                          <a:ext cx="2631" cy="6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0665" name="组合 6"/>
          <p:cNvGrpSpPr/>
          <p:nvPr/>
        </p:nvGrpSpPr>
        <p:grpSpPr bwMode="auto">
          <a:xfrm>
            <a:off x="555625" y="581025"/>
            <a:ext cx="1858963" cy="477054"/>
            <a:chOff x="427462" y="558483"/>
            <a:chExt cx="1858351" cy="476747"/>
          </a:xfrm>
        </p:grpSpPr>
        <p:grpSp>
          <p:nvGrpSpPr>
            <p:cNvPr id="70666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0672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76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0673" name="文本框 1"/>
          <p:cNvSpPr txBox="1">
            <a:spLocks noChangeArrowheads="1"/>
          </p:cNvSpPr>
          <p:nvPr/>
        </p:nvSpPr>
        <p:spPr bwMode="auto">
          <a:xfrm>
            <a:off x="2625725" y="603250"/>
            <a:ext cx="393382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较复杂的分式的混合运算</a:t>
            </a:r>
            <a:endParaRPr lang="zh-CN" altLang="en-US" sz="25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7" name="Text Box 19"/>
          <p:cNvSpPr txBox="1"/>
          <p:nvPr/>
        </p:nvSpPr>
        <p:spPr>
          <a:xfrm>
            <a:off x="1645846" y="2194895"/>
            <a:ext cx="16466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原式</a:t>
            </a:r>
            <a:endParaRPr lang="en-US" altLang="zh-CN" sz="24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839244" y="2088383"/>
          <a:ext cx="3476625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05" name="Equation" r:id="rId3" imgW="5283200" imgH="1054100" progId="Equation.DSMT4">
                  <p:embed/>
                </p:oleObj>
              </mc:Choice>
              <mc:Fallback>
                <p:oleObj name="Equation" r:id="rId3" imgW="5283200" imgH="10541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9244" y="2088383"/>
                        <a:ext cx="3476625" cy="693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867819" y="2941638"/>
          <a:ext cx="1787525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06" name="Equation" r:id="rId5" imgW="65227200" imgH="21640800" progId="Equation.DSMT4">
                  <p:embed/>
                </p:oleObj>
              </mc:Choice>
              <mc:Fallback>
                <p:oleObj name="Equation" r:id="rId5" imgW="65227200" imgH="216408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67819" y="2941638"/>
                        <a:ext cx="1787525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839244" y="3646488"/>
          <a:ext cx="2547938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07" name="Equation" r:id="rId7" imgW="92964000" imgH="21640800" progId="Equation.DSMT4">
                  <p:embed/>
                </p:oleObj>
              </mc:Choice>
              <mc:Fallback>
                <p:oleObj name="Equation" r:id="rId7" imgW="92964000" imgH="216408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9244" y="3646488"/>
                        <a:ext cx="2547938" cy="59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79725" y="4397375"/>
          <a:ext cx="2047875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08" name="Equation" r:id="rId9" imgW="74676000" imgH="8534400" progId="Equation.DSMT4">
                  <p:embed/>
                </p:oleObj>
              </mc:Choice>
              <mc:Fallback>
                <p:oleObj name="Equation" r:id="rId9" imgW="74676000" imgH="85344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9725" y="4397375"/>
                        <a:ext cx="2047875" cy="233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460625" y="1682131"/>
          <a:ext cx="303530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54" name="Equation" r:id="rId1" imgW="101498400" imgH="24079200" progId="Equation.DSMT4">
                  <p:embed/>
                </p:oleObj>
              </mc:Choice>
              <mc:Fallback>
                <p:oleObj name="Equation" r:id="rId1" imgW="101498400" imgH="24079200" progId="Equation.DSMT4">
                  <p:embed/>
                  <p:pic>
                    <p:nvPicPr>
                      <p:cNvPr id="0" name="图片 844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0625" y="1682131"/>
                        <a:ext cx="303530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958975" y="698500"/>
          <a:ext cx="3913188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55" name="Equation" r:id="rId3" imgW="125272800" imgH="24079200" progId="Equation.DSMT4">
                  <p:embed/>
                </p:oleObj>
              </mc:Choice>
              <mc:Fallback>
                <p:oleObj name="Equation" r:id="rId3" imgW="125272800" imgH="24079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8975" y="698500"/>
                        <a:ext cx="3913188" cy="752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 Box 19"/>
          <p:cNvSpPr txBox="1"/>
          <p:nvPr/>
        </p:nvSpPr>
        <p:spPr>
          <a:xfrm>
            <a:off x="1217221" y="1783087"/>
            <a:ext cx="16466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:</a:t>
            </a:r>
            <a:r>
              <a:rPr lang="zh-CN" altLang="en-US" sz="2400" b="1" dirty="0" smtClean="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原式</a:t>
            </a:r>
            <a:endParaRPr lang="en-US" altLang="zh-CN" sz="2400" b="1" dirty="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2409825" y="2649538"/>
          <a:ext cx="3729038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56" name="Equation" r:id="rId5" imgW="124663200" imgH="25298400" progId="Equation.DSMT4">
                  <p:embed/>
                </p:oleObj>
              </mc:Choice>
              <mc:Fallback>
                <p:oleObj name="Equation" r:id="rId5" imgW="124663200" imgH="252984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9825" y="2649538"/>
                        <a:ext cx="3729038" cy="757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425700" y="3571875"/>
          <a:ext cx="2152650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57" name="Equation" r:id="rId7" imgW="71932800" imgH="21945600" progId="Equation.DSMT4">
                  <p:embed/>
                </p:oleObj>
              </mc:Choice>
              <mc:Fallback>
                <p:oleObj name="Equation" r:id="rId7" imgW="71932800" imgH="2194560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5700" y="3571875"/>
                        <a:ext cx="2152650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441575" y="4265613"/>
          <a:ext cx="1112838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58" name="Equation" r:id="rId9" imgW="37185600" imgH="21336000" progId="Equation.DSMT4">
                  <p:embed/>
                </p:oleObj>
              </mc:Choice>
              <mc:Fallback>
                <p:oleObj name="Equation" r:id="rId9" imgW="37185600" imgH="2133600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1575" y="4265613"/>
                        <a:ext cx="1112838" cy="639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5" name="矩形 16394"/>
          <p:cNvSpPr>
            <a:spLocks noChangeArrowheads="1"/>
          </p:cNvSpPr>
          <p:nvPr/>
        </p:nvSpPr>
        <p:spPr bwMode="auto">
          <a:xfrm>
            <a:off x="739977" y="1250951"/>
            <a:ext cx="7867650" cy="308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对于带括号的分式混合运算：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各分式的分子、分母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分解因式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后，再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进行计算；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乘方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乘除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算加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，若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括号，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算括号内的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计算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结果要化为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最简分式或整式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9" name="剪去同侧角的矩形 8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</p:bldLst>
  </p:timing>
</p:sld>
</file>

<file path=ppt/tags/tag1.xml><?xml version="1.0" encoding="utf-8"?>
<p:tagLst xmlns:p="http://schemas.openxmlformats.org/presentationml/2006/main">
  <p:tag name="KSO_WM_DOC_GUID" val="{3ac8d6e6-76a0-42e4-925f-7b7006f75275}"/>
  <p:tag name="KSO_WPP_MARK_KEY" val="d13e12a0-aac4-4ba7-9091-4270424d9bdc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1788</Words>
  <Application>WPS 演示</Application>
  <PresentationFormat>全屏显示(16:9)</PresentationFormat>
  <Paragraphs>172</Paragraphs>
  <Slides>18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63</vt:i4>
      </vt:variant>
      <vt:variant>
        <vt:lpstr>幻灯片标题</vt:lpstr>
      </vt:variant>
      <vt:variant>
        <vt:i4>18</vt:i4>
      </vt:variant>
    </vt:vector>
  </HeadingPairs>
  <TitlesOfParts>
    <vt:vector size="99" baseType="lpstr">
      <vt:lpstr>Arial</vt:lpstr>
      <vt:lpstr>宋体</vt:lpstr>
      <vt:lpstr>Wingdings</vt:lpstr>
      <vt:lpstr>黑体</vt:lpstr>
      <vt:lpstr>Impact</vt:lpstr>
      <vt:lpstr>微软雅黑</vt:lpstr>
      <vt:lpstr>Times New Roman</vt:lpstr>
      <vt:lpstr>方正舒体</vt:lpstr>
      <vt:lpstr>Times New Roman</vt:lpstr>
      <vt:lpstr>楷体</vt:lpstr>
      <vt:lpstr>Yuanti SC</vt:lpstr>
      <vt:lpstr>Segoe Print</vt:lpstr>
      <vt:lpstr>楷体_GB2312</vt:lpstr>
      <vt:lpstr>仿宋</vt:lpstr>
      <vt:lpstr>Calibri</vt:lpstr>
      <vt:lpstr>Arial Unicode MS</vt:lpstr>
      <vt:lpstr>Cambria Math</vt:lpstr>
      <vt:lpstr>《七彩课堂》课件模板（新）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1189</cp:revision>
  <dcterms:created xsi:type="dcterms:W3CDTF">2016-01-14T07:05:00Z</dcterms:created>
  <dcterms:modified xsi:type="dcterms:W3CDTF">2023-04-26T06:13:03Z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79421B1A70FC40C3BA30E0275D046B71_12</vt:lpwstr>
  </property>
</Properties>
</file>