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32"/>
  </p:notesMasterIdLst>
  <p:handoutMasterIdLst>
    <p:handoutMasterId r:id="rId35"/>
  </p:handoutMasterIdLst>
  <p:sldIdLst>
    <p:sldId id="273" r:id="rId4"/>
    <p:sldId id="350" r:id="rId5"/>
    <p:sldId id="284" r:id="rId6"/>
    <p:sldId id="381" r:id="rId7"/>
    <p:sldId id="259" r:id="rId8"/>
    <p:sldId id="260" r:id="rId9"/>
    <p:sldId id="263" r:id="rId10"/>
    <p:sldId id="444" r:id="rId11"/>
    <p:sldId id="285" r:id="rId12"/>
    <p:sldId id="286" r:id="rId13"/>
    <p:sldId id="329" r:id="rId14"/>
    <p:sldId id="288" r:id="rId15"/>
    <p:sldId id="290" r:id="rId16"/>
    <p:sldId id="291" r:id="rId17"/>
    <p:sldId id="277" r:id="rId18"/>
    <p:sldId id="278" r:id="rId19"/>
    <p:sldId id="330" r:id="rId20"/>
    <p:sldId id="279" r:id="rId21"/>
    <p:sldId id="292" r:id="rId22"/>
    <p:sldId id="281" r:id="rId23"/>
    <p:sldId id="282" r:id="rId24"/>
    <p:sldId id="283" r:id="rId25"/>
    <p:sldId id="331" r:id="rId26"/>
    <p:sldId id="333" r:id="rId27"/>
    <p:sldId id="304" r:id="rId28"/>
    <p:sldId id="305" r:id="rId29"/>
    <p:sldId id="306" r:id="rId30"/>
    <p:sldId id="307" r:id="rId31"/>
    <p:sldId id="332" r:id="rId33"/>
    <p:sldId id="308" r:id="rId34"/>
  </p:sldIdLst>
  <p:sldSz cx="9144000" cy="5144135" type="screen16x9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4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20EC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422" y="-180"/>
      </p:cViewPr>
      <p:guideLst>
        <p:guide orient="horz" pos="144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37.xml"/><Relationship Id="rId4" Type="http://schemas.openxmlformats.org/officeDocument/2006/relationships/slide" Target="slides/slide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481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image" Target="../media/image1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82563" y="4959962"/>
            <a:ext cx="8820150" cy="0"/>
          </a:xfrm>
          <a:prstGeom prst="line">
            <a:avLst/>
          </a:prstGeom>
          <a:ln w="15875">
            <a:solidFill>
              <a:srgbClr val="004B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3" name="Freeform 2200"/>
          <p:cNvSpPr/>
          <p:nvPr userDrawn="1">
            <p:custDataLst>
              <p:tags r:id="rId2"/>
            </p:custDataLst>
          </p:nvPr>
        </p:nvSpPr>
        <p:spPr bwMode="auto">
          <a:xfrm>
            <a:off x="1333500" y="1287622"/>
            <a:ext cx="3386138" cy="12702"/>
          </a:xfrm>
          <a:custGeom>
            <a:avLst/>
            <a:gdLst>
              <a:gd name="T0" fmla="*/ 5940 w 5953"/>
              <a:gd name="T1" fmla="*/ 24 h 24"/>
              <a:gd name="T2" fmla="*/ 13 w 5953"/>
              <a:gd name="T3" fmla="*/ 24 h 24"/>
              <a:gd name="T4" fmla="*/ 0 w 5953"/>
              <a:gd name="T5" fmla="*/ 12 h 24"/>
              <a:gd name="T6" fmla="*/ 13 w 5953"/>
              <a:gd name="T7" fmla="*/ 0 h 24"/>
              <a:gd name="T8" fmla="*/ 5940 w 5953"/>
              <a:gd name="T9" fmla="*/ 0 h 24"/>
              <a:gd name="T10" fmla="*/ 5953 w 5953"/>
              <a:gd name="T11" fmla="*/ 12 h 24"/>
              <a:gd name="T12" fmla="*/ 5940 w 5953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53" h="24">
                <a:moveTo>
                  <a:pt x="5940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6" y="24"/>
                  <a:pt x="0" y="19"/>
                  <a:pt x="0" y="12"/>
                </a:cubicBezTo>
                <a:cubicBezTo>
                  <a:pt x="0" y="6"/>
                  <a:pt x="6" y="0"/>
                  <a:pt x="13" y="0"/>
                </a:cubicBezTo>
                <a:cubicBezTo>
                  <a:pt x="5940" y="0"/>
                  <a:pt x="5940" y="0"/>
                  <a:pt x="5940" y="0"/>
                </a:cubicBezTo>
                <a:cubicBezTo>
                  <a:pt x="5947" y="0"/>
                  <a:pt x="5953" y="6"/>
                  <a:pt x="5953" y="12"/>
                </a:cubicBezTo>
                <a:cubicBezTo>
                  <a:pt x="5953" y="19"/>
                  <a:pt x="5947" y="24"/>
                  <a:pt x="5940" y="2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pPr fontAlgn="base"/>
            <a:endParaRPr lang="zh-CN" altLang="en-US" sz="100" strike="noStrike" noProof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670550" y="3113472"/>
            <a:ext cx="3294063" cy="189094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4" name="组合 1"/>
          <p:cNvGrpSpPr/>
          <p:nvPr userDrawn="1"/>
        </p:nvGrpSpPr>
        <p:grpSpPr>
          <a:xfrm>
            <a:off x="431800" y="4420146"/>
            <a:ext cx="4953000" cy="585860"/>
            <a:chOff x="2305980" y="3587304"/>
            <a:chExt cx="7607455" cy="1066776"/>
          </a:xfrm>
        </p:grpSpPr>
        <p:pic>
          <p:nvPicPr>
            <p:cNvPr id="7175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789445" y="4002674"/>
              <a:ext cx="955057" cy="566942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8" name="直接连接符 7"/>
            <p:cNvCxnSpPr/>
            <p:nvPr>
              <p:custDataLst>
                <p:tags r:id="rId7"/>
              </p:custDataLst>
            </p:nvPr>
          </p:nvCxnSpPr>
          <p:spPr>
            <a:xfrm>
              <a:off x="2305980" y="4573859"/>
              <a:ext cx="7607455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177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579132" y="3587304"/>
              <a:ext cx="514112" cy="10667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60400" y="4763088"/>
            <a:ext cx="2024063" cy="238154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87688" y="4763088"/>
            <a:ext cx="2968625" cy="238154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3088"/>
            <a:ext cx="2025650" cy="238154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8035" indent="0" algn="ctr">
              <a:buNone/>
              <a:defRPr sz="9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52930" cy="4389411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3375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803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2504" cy="339506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360"/>
            <a:ext cx="4032504" cy="3395066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4062"/>
            <a:ext cx="3655181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384"/>
            <a:ext cx="3655181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4062"/>
            <a:ext cx="3673182" cy="618042"/>
          </a:xfrm>
        </p:spPr>
        <p:txBody>
          <a:bodyPr anchor="ctr" anchorCtr="0"/>
          <a:lstStyle>
            <a:lvl1pPr marL="0" indent="0">
              <a:buNone/>
              <a:defRPr sz="1575"/>
            </a:lvl1pPr>
            <a:lvl2pPr marL="257175" indent="0">
              <a:buNone/>
              <a:defRPr sz="1350"/>
            </a:lvl2pPr>
            <a:lvl3pPr marL="514350" indent="0">
              <a:buNone/>
              <a:defRPr sz="1125"/>
            </a:lvl3pPr>
            <a:lvl4pPr marL="771525" indent="0">
              <a:buNone/>
              <a:defRPr sz="1015"/>
            </a:lvl4pPr>
            <a:lvl5pPr marL="1028700" indent="0">
              <a:buNone/>
              <a:defRPr sz="1015"/>
            </a:lvl5pPr>
            <a:lvl6pPr marL="1285875" indent="0">
              <a:buNone/>
              <a:defRPr sz="1015"/>
            </a:lvl6pPr>
            <a:lvl7pPr marL="1543050" indent="0">
              <a:buNone/>
              <a:defRPr sz="1015"/>
            </a:lvl7pPr>
            <a:lvl8pPr marL="1800225" indent="0">
              <a:buNone/>
              <a:defRPr sz="1015"/>
            </a:lvl8pPr>
            <a:lvl9pPr marL="2058035" indent="0">
              <a:buNone/>
              <a:defRPr sz="101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384"/>
            <a:ext cx="3673182" cy="2643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8035" indent="0">
              <a:buNone/>
              <a:defRPr sz="56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3124012" cy="1200360"/>
          </a:xfrm>
        </p:spPr>
        <p:txBody>
          <a:bodyPr anchor="b"/>
          <a:lstStyle>
            <a:lvl1pPr>
              <a:defRPr sz="18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61"/>
            <a:ext cx="4629150" cy="405359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8035" indent="0">
              <a:buNone/>
              <a:defRPr sz="1125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3124012" cy="2859191"/>
          </a:xfrm>
        </p:spPr>
        <p:txBody>
          <a:bodyPr/>
          <a:lstStyle>
            <a:lvl1pPr marL="0" indent="0">
              <a:buNone/>
              <a:defRPr sz="1125"/>
            </a:lvl1pPr>
            <a:lvl2pPr marL="257175" indent="0">
              <a:buNone/>
              <a:defRPr sz="1015"/>
            </a:lvl2pPr>
            <a:lvl3pPr marL="514350" indent="0">
              <a:buNone/>
              <a:defRPr sz="900"/>
            </a:lvl3pPr>
            <a:lvl4pPr marL="771525" indent="0">
              <a:buNone/>
              <a:defRPr sz="790"/>
            </a:lvl4pPr>
            <a:lvl5pPr marL="1028700" indent="0">
              <a:buNone/>
              <a:defRPr sz="790"/>
            </a:lvl5pPr>
            <a:lvl6pPr marL="1285875" indent="0">
              <a:buNone/>
              <a:defRPr sz="790"/>
            </a:lvl6pPr>
            <a:lvl7pPr marL="1543050" indent="0">
              <a:buNone/>
              <a:defRPr sz="790"/>
            </a:lvl7pPr>
            <a:lvl8pPr marL="1800225" indent="0">
              <a:buNone/>
              <a:defRPr sz="790"/>
            </a:lvl8pPr>
            <a:lvl9pPr marL="2058035" indent="0">
              <a:buNone/>
              <a:defRPr sz="79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4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4738"/>
            <a:ext cx="2133600" cy="357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4738"/>
            <a:ext cx="2895600" cy="357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4738"/>
            <a:ext cx="2133600" cy="357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4738"/>
            <a:ext cx="2133600" cy="357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5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4738"/>
            <a:ext cx="2895600" cy="357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5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4738"/>
            <a:ext cx="2133600" cy="357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5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6585" lvl="5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9485" lvl="6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2385" lvl="7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285" lvl="8" indent="-171450" algn="l" defTabSz="685800" eaLnBrk="1" fontAlgn="base" latinLnBrk="0" hangingPunct="1">
        <a:lnSpc>
          <a:spcPct val="100000"/>
        </a:lnSpc>
        <a:spcBef>
          <a:spcPct val="15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0935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3835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0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image" Target="../media/image5.png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5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" name="Text Box 19"/>
          <p:cNvSpPr txBox="1"/>
          <p:nvPr/>
        </p:nvSpPr>
        <p:spPr>
          <a:xfrm>
            <a:off x="302578" y="1415865"/>
            <a:ext cx="8064500" cy="1210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能够完全重合的两个图形叫全等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图形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，能够完全重合的两个三角形叫全等三角形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22" name="Text Box 25"/>
          <p:cNvSpPr txBox="1"/>
          <p:nvPr/>
        </p:nvSpPr>
        <p:spPr>
          <a:xfrm>
            <a:off x="6689090" y="1195203"/>
            <a:ext cx="16002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92" name="Group 32"/>
          <p:cNvGrpSpPr/>
          <p:nvPr/>
        </p:nvGrpSpPr>
        <p:grpSpPr>
          <a:xfrm>
            <a:off x="245428" y="2925578"/>
            <a:ext cx="8695844" cy="1384300"/>
            <a:chOff x="336" y="2784"/>
            <a:chExt cx="5246" cy="872"/>
          </a:xfrm>
        </p:grpSpPr>
        <p:sp>
          <p:nvSpPr>
            <p:cNvPr id="5124" name="Text Box 27"/>
            <p:cNvSpPr txBox="1"/>
            <p:nvPr/>
          </p:nvSpPr>
          <p:spPr>
            <a:xfrm>
              <a:off x="336" y="2784"/>
              <a:ext cx="5117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把两个全等的三角形重合到一起，重合的顶点叫做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对应顶点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，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44" name="Rectangle 28"/>
            <p:cNvSpPr>
              <a:spLocks noChangeArrowheads="1"/>
            </p:cNvSpPr>
            <p:nvPr/>
          </p:nvSpPr>
          <p:spPr bwMode="auto">
            <a:xfrm>
              <a:off x="3405" y="3293"/>
              <a:ext cx="2177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重合的角叫做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对应角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.</a:t>
              </a:r>
              <a:endPara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sp>
          <p:nvSpPr>
            <p:cNvPr id="45" name="Rectangle 30"/>
            <p:cNvSpPr>
              <a:spLocks noChangeArrowheads="1"/>
            </p:cNvSpPr>
            <p:nvPr/>
          </p:nvSpPr>
          <p:spPr bwMode="auto">
            <a:xfrm>
              <a:off x="1324" y="3293"/>
              <a:ext cx="2229" cy="3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重合的边叫做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对应边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，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</p:grpSp>
      <p:sp>
        <p:nvSpPr>
          <p:cNvPr id="5127" name="矩形 80"/>
          <p:cNvSpPr/>
          <p:nvPr/>
        </p:nvSpPr>
        <p:spPr>
          <a:xfrm>
            <a:off x="14605" y="-61780"/>
            <a:ext cx="140335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要点梳理</a:t>
            </a:r>
            <a:endParaRPr lang="en-US" altLang="zh-CN" sz="200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9" name="Text Box 36"/>
          <p:cNvSpPr txBox="1"/>
          <p:nvPr/>
        </p:nvSpPr>
        <p:spPr>
          <a:xfrm>
            <a:off x="302578" y="671328"/>
            <a:ext cx="41767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一、全等三角形的性质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050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803" name="矩形 33802"/>
          <p:cNvSpPr/>
          <p:nvPr/>
        </p:nvSpPr>
        <p:spPr>
          <a:xfrm>
            <a:off x="264795" y="1081405"/>
            <a:ext cx="848868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 两个全等三角形的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长边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长边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短边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短边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分别是对应边，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大角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大角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小角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与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小角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分别是对应角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有对顶角的，两个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对顶角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一般是一对对应角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有公共边的，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公共边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一般是对应边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有公共角的，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公共角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一般是对应角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3820" name="组合 17"/>
          <p:cNvGrpSpPr/>
          <p:nvPr/>
        </p:nvGrpSpPr>
        <p:grpSpPr>
          <a:xfrm>
            <a:off x="181293" y="570363"/>
            <a:ext cx="1886585" cy="553719"/>
            <a:chOff x="-115950" y="1"/>
            <a:chExt cx="4992566" cy="469126"/>
          </a:xfrm>
        </p:grpSpPr>
        <p:sp>
          <p:nvSpPr>
            <p:cNvPr id="15363" name="圆角矩形 31"/>
            <p:cNvSpPr/>
            <p:nvPr/>
          </p:nvSpPr>
          <p:spPr>
            <a:xfrm>
              <a:off x="0" y="1"/>
              <a:ext cx="4876616" cy="469126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5364" name="文本框 19"/>
            <p:cNvSpPr/>
            <p:nvPr/>
          </p:nvSpPr>
          <p:spPr>
            <a:xfrm>
              <a:off x="-115950" y="1"/>
              <a:ext cx="4916947" cy="4422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方法总结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385" y="367665"/>
            <a:ext cx="879856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                      1</a:t>
            </a:r>
            <a:r>
              <a:rPr lang="en-US" altLang="zh-CN" sz="2800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. </a:t>
            </a:r>
            <a:r>
              <a:rPr lang="zh-CN" altLang="en-US" sz="2800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如图，</a:t>
            </a:r>
            <a:r>
              <a:rPr lang="en-US" altLang="zh-CN" sz="2800" i="1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D </a:t>
            </a:r>
            <a:r>
              <a:rPr lang="zh-CN" altLang="en-US" sz="2800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在</a:t>
            </a:r>
            <a:r>
              <a:rPr lang="en-US" altLang="zh-CN" sz="2800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</a:t>
            </a:r>
            <a:r>
              <a:rPr lang="en-US" altLang="zh-CN" sz="2800" i="1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BC </a:t>
            </a:r>
            <a:r>
              <a:rPr lang="zh-CN" altLang="en-US" sz="2800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边上，△</a:t>
            </a:r>
            <a:r>
              <a:rPr lang="zh-CN" altLang="en-US" sz="2800" i="1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ABD</a:t>
            </a:r>
            <a:r>
              <a:rPr lang="zh-CN" altLang="en-US" sz="2800" spc="-4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≌</a:t>
            </a:r>
            <a:r>
              <a:rPr lang="zh-CN" altLang="en-US" sz="2800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△</a:t>
            </a:r>
            <a:r>
              <a:rPr lang="zh-CN" altLang="en-US" sz="2800" i="1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ACD</a:t>
            </a:r>
            <a:r>
              <a:rPr lang="zh-CN" altLang="en-US" sz="2800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，∠</a:t>
            </a:r>
            <a:r>
              <a:rPr lang="zh-CN" altLang="en-US" sz="2800" i="1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BAC</a:t>
            </a:r>
            <a:r>
              <a:rPr lang="en-US" altLang="zh-CN" sz="2800" i="1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</a:t>
            </a:r>
            <a:r>
              <a:rPr lang="zh-CN" altLang="en-US" sz="2800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=</a:t>
            </a:r>
            <a:r>
              <a:rPr lang="en-US" altLang="zh-CN" sz="2800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</a:t>
            </a:r>
            <a:r>
              <a:rPr lang="zh-CN" altLang="en-US" sz="2800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90</a:t>
            </a:r>
            <a:r>
              <a:rPr lang="zh-CN" altLang="en-US" sz="2800" spc="-40" noProof="1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°</a:t>
            </a:r>
            <a:r>
              <a:rPr lang="en-US" altLang="zh-CN" sz="2800" spc="-4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.  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（1）求∠</a:t>
            </a:r>
            <a:r>
              <a:rPr lang="zh-CN" altLang="en-US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B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；（2）判断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</a:t>
            </a:r>
            <a:r>
              <a:rPr lang="zh-CN" altLang="en-US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AD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与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</a:t>
            </a:r>
            <a:r>
              <a:rPr lang="zh-CN" altLang="en-US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BC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的位置关系，并说明理由．</a:t>
            </a:r>
            <a:endParaRPr lang="zh-CN" altLang="en-US" sz="2800" noProof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4831" name="组合 34830"/>
          <p:cNvGrpSpPr/>
          <p:nvPr/>
        </p:nvGrpSpPr>
        <p:grpSpPr>
          <a:xfrm>
            <a:off x="179705" y="339223"/>
            <a:ext cx="1878013" cy="576262"/>
            <a:chOff x="216" y="3339"/>
            <a:chExt cx="1183" cy="363"/>
          </a:xfrm>
        </p:grpSpPr>
        <p:grpSp>
          <p:nvGrpSpPr>
            <p:cNvPr id="16387" name="组合 35"/>
            <p:cNvGrpSpPr/>
            <p:nvPr/>
          </p:nvGrpSpPr>
          <p:grpSpPr>
            <a:xfrm>
              <a:off x="216" y="3339"/>
              <a:ext cx="1183" cy="363"/>
              <a:chOff x="467544" y="5318792"/>
              <a:chExt cx="648072" cy="648072"/>
            </a:xfrm>
          </p:grpSpPr>
          <p:sp>
            <p:nvSpPr>
              <p:cNvPr id="16388" name="椭圆 56"/>
              <p:cNvSpPr/>
              <p:nvPr/>
            </p:nvSpPr>
            <p:spPr>
              <a:xfrm>
                <a:off x="467544" y="5318792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389" name="椭圆 57"/>
              <p:cNvSpPr/>
              <p:nvPr/>
            </p:nvSpPr>
            <p:spPr>
              <a:xfrm>
                <a:off x="539552" y="5342357"/>
                <a:ext cx="504056" cy="504056"/>
              </a:xfrm>
              <a:prstGeom prst="ellipse">
                <a:avLst/>
              </a:prstGeom>
              <a:solidFill>
                <a:srgbClr val="0070C0">
                  <a:alpha val="63135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390" name="TextBox 55"/>
            <p:cNvSpPr txBox="1"/>
            <p:nvPr/>
          </p:nvSpPr>
          <p:spPr>
            <a:xfrm>
              <a:off x="374" y="3353"/>
              <a:ext cx="89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K{930SDQ0QKHX6VK}~J0`@D"/>
          <p:cNvPicPr>
            <a:picLocks noChangeAspect="1"/>
          </p:cNvPicPr>
          <p:nvPr/>
        </p:nvPicPr>
        <p:blipFill>
          <a:blip r:embed="rId1"/>
          <a:srcRect l="8186" b="2692"/>
          <a:stretch>
            <a:fillRect/>
          </a:stretch>
        </p:blipFill>
        <p:spPr>
          <a:xfrm>
            <a:off x="5770245" y="2261235"/>
            <a:ext cx="3321685" cy="2272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50190" y="1612265"/>
            <a:ext cx="7418070" cy="3365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解：（1）∵△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ABD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又∵∠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BAC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90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45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（2）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⊥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理由如下：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∵△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ABD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BDA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CDA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∵∠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BDA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CDA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180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BDA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CDA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90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，即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⊥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Rectangle 4"/>
          <p:cNvSpPr/>
          <p:nvPr/>
        </p:nvSpPr>
        <p:spPr>
          <a:xfrm>
            <a:off x="179388" y="888974"/>
            <a:ext cx="8640762" cy="95313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80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已知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ABC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＝∠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DCB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，∠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ACB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＝∠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DBC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求证：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ABC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rPr>
              <a:t>DCB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1330960" y="3003868"/>
            <a:ext cx="4397375" cy="15125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＝∠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DCB 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已知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公共边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ACB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＝∠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DBC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已知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180023" y="2534735"/>
            <a:ext cx="5010785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证明：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ABC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DCB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AutoShape 10"/>
          <p:cNvSpPr/>
          <p:nvPr/>
        </p:nvSpPr>
        <p:spPr>
          <a:xfrm>
            <a:off x="1042988" y="3221488"/>
            <a:ext cx="360362" cy="1204912"/>
          </a:xfrm>
          <a:prstGeom prst="leftBrace">
            <a:avLst>
              <a:gd name="adj1" fmla="val 39380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Rectangle 12"/>
          <p:cNvSpPr/>
          <p:nvPr/>
        </p:nvSpPr>
        <p:spPr>
          <a:xfrm>
            <a:off x="755650" y="4373245"/>
            <a:ext cx="452120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∴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△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△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DCB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(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ASA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7415" name="组合 31"/>
          <p:cNvGrpSpPr/>
          <p:nvPr/>
        </p:nvGrpSpPr>
        <p:grpSpPr>
          <a:xfrm>
            <a:off x="5700713" y="2500128"/>
            <a:ext cx="3290887" cy="2060349"/>
            <a:chOff x="5076056" y="4119463"/>
            <a:chExt cx="3699213" cy="2170166"/>
          </a:xfrm>
        </p:grpSpPr>
        <p:sp>
          <p:nvSpPr>
            <p:cNvPr id="17416" name="任意多边形 23"/>
            <p:cNvSpPr/>
            <p:nvPr/>
          </p:nvSpPr>
          <p:spPr>
            <a:xfrm>
              <a:off x="5364088" y="4509120"/>
              <a:ext cx="3093928" cy="1390389"/>
            </a:xfrm>
            <a:custGeom>
              <a:avLst/>
              <a:gdLst/>
              <a:ahLst/>
              <a:cxnLst>
                <a:cxn ang="0">
                  <a:pos x="751561" y="0"/>
                </a:cxn>
                <a:cxn ang="0">
                  <a:pos x="0" y="1390389"/>
                </a:cxn>
                <a:cxn ang="0">
                  <a:pos x="3093928" y="1390389"/>
                </a:cxn>
                <a:cxn ang="0">
                  <a:pos x="751561" y="0"/>
                </a:cxn>
              </a:cxnLst>
              <a:pathLst>
                <a:path w="3093928" h="1390389">
                  <a:moveTo>
                    <a:pt x="751561" y="0"/>
                  </a:moveTo>
                  <a:lnTo>
                    <a:pt x="0" y="1390389"/>
                  </a:lnTo>
                  <a:lnTo>
                    <a:pt x="3093928" y="1390389"/>
                  </a:lnTo>
                  <a:lnTo>
                    <a:pt x="751561" y="0"/>
                  </a:lnTo>
                  <a:close/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7" name="任意多边形 24"/>
            <p:cNvSpPr/>
            <p:nvPr/>
          </p:nvSpPr>
          <p:spPr>
            <a:xfrm>
              <a:off x="5364088" y="4534172"/>
              <a:ext cx="3106454" cy="1365337"/>
            </a:xfrm>
            <a:custGeom>
              <a:avLst/>
              <a:gdLst/>
              <a:ahLst/>
              <a:cxnLst>
                <a:cxn ang="0">
                  <a:pos x="2317314" y="0"/>
                </a:cxn>
                <a:cxn ang="0">
                  <a:pos x="0" y="1365337"/>
                </a:cxn>
                <a:cxn ang="0">
                  <a:pos x="3106454" y="1365337"/>
                </a:cxn>
                <a:cxn ang="0">
                  <a:pos x="2317314" y="0"/>
                </a:cxn>
              </a:cxnLst>
              <a:pathLst>
                <a:path w="3106454" h="1365337">
                  <a:moveTo>
                    <a:pt x="2317315" y="0"/>
                  </a:moveTo>
                  <a:lnTo>
                    <a:pt x="0" y="1365337"/>
                  </a:lnTo>
                  <a:lnTo>
                    <a:pt x="3106454" y="1365337"/>
                  </a:lnTo>
                  <a:lnTo>
                    <a:pt x="2317315" y="0"/>
                  </a:lnTo>
                  <a:close/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18" name="TextBox 26"/>
            <p:cNvSpPr txBox="1"/>
            <p:nvPr/>
          </p:nvSpPr>
          <p:spPr>
            <a:xfrm>
              <a:off x="5076056" y="5804716"/>
              <a:ext cx="387385" cy="4849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400" b="1" i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419" name="TextBox 27"/>
            <p:cNvSpPr txBox="1"/>
            <p:nvPr/>
          </p:nvSpPr>
          <p:spPr>
            <a:xfrm>
              <a:off x="8387883" y="5703060"/>
              <a:ext cx="387386" cy="4849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400" b="1" i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420" name="TextBox 29"/>
            <p:cNvSpPr txBox="1"/>
            <p:nvPr/>
          </p:nvSpPr>
          <p:spPr>
            <a:xfrm>
              <a:off x="5868291" y="4119463"/>
              <a:ext cx="387385" cy="4849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400" b="1" i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421" name="TextBox 30"/>
            <p:cNvSpPr txBox="1"/>
            <p:nvPr/>
          </p:nvSpPr>
          <p:spPr>
            <a:xfrm>
              <a:off x="7533730" y="4136935"/>
              <a:ext cx="404850" cy="4849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400" b="1" i="1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35858" name="Rectangle 25"/>
          <p:cNvSpPr/>
          <p:nvPr/>
        </p:nvSpPr>
        <p:spPr>
          <a:xfrm>
            <a:off x="180975" y="1717675"/>
            <a:ext cx="88106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2520E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</a:t>
            </a:r>
            <a:r>
              <a:rPr lang="zh-CN" altLang="en-US" sz="2800">
                <a:solidFill>
                  <a:srgbClr val="2520E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800" dirty="0">
                <a:solidFill>
                  <a:srgbClr val="2520E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运用“两角和它们的夹边分别相等的两个三角形全等”进行判定． </a:t>
            </a:r>
            <a:endParaRPr lang="zh-CN" altLang="en-US" sz="2800" dirty="0">
              <a:solidFill>
                <a:srgbClr val="2520E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7423" name="组合 11"/>
          <p:cNvGrpSpPr/>
          <p:nvPr/>
        </p:nvGrpSpPr>
        <p:grpSpPr>
          <a:xfrm>
            <a:off x="120015" y="410210"/>
            <a:ext cx="4631690" cy="528689"/>
            <a:chOff x="250824" y="1196975"/>
            <a:chExt cx="4902746" cy="529174"/>
          </a:xfrm>
        </p:grpSpPr>
        <p:sp>
          <p:nvSpPr>
            <p:cNvPr id="17424" name="圆角矩形 31"/>
            <p:cNvSpPr/>
            <p:nvPr/>
          </p:nvSpPr>
          <p:spPr>
            <a:xfrm>
              <a:off x="250824" y="1196975"/>
              <a:ext cx="4902746" cy="529174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5" name="文本框 19"/>
            <p:cNvSpPr/>
            <p:nvPr/>
          </p:nvSpPr>
          <p:spPr>
            <a:xfrm>
              <a:off x="318220" y="1199497"/>
              <a:ext cx="4804955" cy="52244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考点二   全等三角形的判定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ldLvl="0" animBg="1"/>
      <p:bldP spid="8" grpId="0"/>
      <p:bldP spid="35858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7890" name="文本框 37889"/>
          <p:cNvSpPr txBox="1"/>
          <p:nvPr/>
        </p:nvSpPr>
        <p:spPr>
          <a:xfrm>
            <a:off x="539750" y="984065"/>
            <a:ext cx="8135938" cy="38696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2. 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已知△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ABC 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和△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DEF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，下列条件中，不能保证△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ABC 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和△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DEF 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全等的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是</a:t>
            </a:r>
            <a:r>
              <a:rPr lang="en-US" altLang="zh-CN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 </a:t>
            </a:r>
            <a:r>
              <a:rPr lang="en-US" altLang="zh-CN" sz="32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(         )</a:t>
            </a:r>
            <a:endParaRPr lang="en-US" altLang="zh-CN" sz="3200" noProof="1">
              <a:latin typeface="Times New Roman" panose="02020603050405020304" pitchFamily="18" charset="0"/>
              <a:ea typeface="黑体" panose="02010609060101010101" pitchFamily="2" charset="-122"/>
              <a:cs typeface="+mn-ea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     A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. AB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＝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DE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，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AC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+mn-ea"/>
                <a:sym typeface="+mn-ea"/>
              </a:rPr>
              <a:t>＝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DF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，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BC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+mn-ea"/>
                <a:sym typeface="+mn-ea"/>
              </a:rPr>
              <a:t>＝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EF  </a:t>
            </a:r>
            <a:r>
              <a:rPr lang="en-US" altLang="zh-CN" sz="32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     </a:t>
            </a:r>
            <a:endParaRPr lang="en-US" altLang="zh-CN" sz="3200" noProof="1">
              <a:latin typeface="Times New Roman" panose="02020603050405020304" pitchFamily="18" charset="0"/>
              <a:ea typeface="黑体" panose="02010609060101010101" pitchFamily="2" charset="-122"/>
              <a:cs typeface="+mn-ea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     B. ∠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A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+mn-ea"/>
                <a:sym typeface="+mn-ea"/>
              </a:rPr>
              <a:t>＝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∠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D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，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∠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B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+mn-ea"/>
                <a:sym typeface="+mn-ea"/>
              </a:rPr>
              <a:t>＝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∠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E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，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AC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+mn-ea"/>
                <a:sym typeface="+mn-ea"/>
              </a:rPr>
              <a:t>＝</a:t>
            </a:r>
            <a:r>
              <a:rPr lang="en-US" altLang="zh-CN" sz="32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DF</a:t>
            </a:r>
            <a:endParaRPr lang="en-US" altLang="zh-CN" sz="3200" i="1" noProof="1">
              <a:latin typeface="Times New Roman" panose="02020603050405020304" pitchFamily="18" charset="0"/>
              <a:ea typeface="黑体" panose="02010609060101010101" pitchFamily="2" charset="-122"/>
              <a:cs typeface="+mn-ea"/>
            </a:endParaRPr>
          </a:p>
          <a:p>
            <a:pPr marL="342900" indent="-342900"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     C. 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AB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+mn-ea"/>
                <a:sym typeface="+mn-ea"/>
              </a:rPr>
              <a:t>＝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DE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，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AC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+mn-ea"/>
                <a:sym typeface="+mn-ea"/>
              </a:rPr>
              <a:t>＝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DF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，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∠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A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+mn-ea"/>
                <a:sym typeface="+mn-ea"/>
              </a:rPr>
              <a:t>＝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∠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D </a:t>
            </a:r>
            <a:r>
              <a:rPr lang="en-US" altLang="zh-CN" sz="32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     </a:t>
            </a:r>
            <a:endParaRPr lang="en-US" altLang="zh-CN" sz="3200" noProof="1">
              <a:latin typeface="Times New Roman" panose="02020603050405020304" pitchFamily="18" charset="0"/>
              <a:ea typeface="黑体" panose="02010609060101010101" pitchFamily="2" charset="-122"/>
              <a:cs typeface="+mn-ea"/>
            </a:endParaRPr>
          </a:p>
          <a:p>
            <a:pPr marL="342900" indent="-342900"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     D. 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AB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+mn-ea"/>
                <a:sym typeface="+mn-ea"/>
              </a:rPr>
              <a:t>＝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DE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，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BC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+mn-ea"/>
                <a:sym typeface="+mn-ea"/>
              </a:rPr>
              <a:t>＝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EF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，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∠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C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  <a:cs typeface="+mn-ea"/>
                <a:sym typeface="+mn-ea"/>
              </a:rPr>
              <a:t>＝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∠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</a:rPr>
              <a:t>F</a:t>
            </a:r>
            <a:endParaRPr lang="en-US" altLang="zh-CN" sz="2800" i="1" noProof="1">
              <a:latin typeface="Times New Roman" panose="02020603050405020304" pitchFamily="18" charset="0"/>
              <a:ea typeface="黑体" panose="02010609060101010101" pitchFamily="2" charset="-122"/>
              <a:cs typeface="+mn-ea"/>
            </a:endParaRPr>
          </a:p>
        </p:txBody>
      </p:sp>
      <p:sp>
        <p:nvSpPr>
          <p:cNvPr id="37891" name="文本框 37890"/>
          <p:cNvSpPr txBox="1"/>
          <p:nvPr/>
        </p:nvSpPr>
        <p:spPr>
          <a:xfrm>
            <a:off x="5507355" y="1492250"/>
            <a:ext cx="55626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8435" name="组合 37892"/>
          <p:cNvGrpSpPr/>
          <p:nvPr/>
        </p:nvGrpSpPr>
        <p:grpSpPr>
          <a:xfrm>
            <a:off x="108268" y="406533"/>
            <a:ext cx="1878012" cy="576262"/>
            <a:chOff x="216" y="3339"/>
            <a:chExt cx="1183" cy="363"/>
          </a:xfrm>
        </p:grpSpPr>
        <p:grpSp>
          <p:nvGrpSpPr>
            <p:cNvPr id="18436" name="组合 35"/>
            <p:cNvGrpSpPr/>
            <p:nvPr/>
          </p:nvGrpSpPr>
          <p:grpSpPr>
            <a:xfrm>
              <a:off x="216" y="3339"/>
              <a:ext cx="1183" cy="363"/>
              <a:chOff x="467544" y="5318792"/>
              <a:chExt cx="648072" cy="648072"/>
            </a:xfrm>
          </p:grpSpPr>
          <p:sp>
            <p:nvSpPr>
              <p:cNvPr id="18437" name="椭圆 56"/>
              <p:cNvSpPr/>
              <p:nvPr/>
            </p:nvSpPr>
            <p:spPr>
              <a:xfrm>
                <a:off x="467544" y="5318792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438" name="椭圆 57"/>
              <p:cNvSpPr/>
              <p:nvPr/>
            </p:nvSpPr>
            <p:spPr>
              <a:xfrm>
                <a:off x="539552" y="5318792"/>
                <a:ext cx="504056" cy="504056"/>
              </a:xfrm>
              <a:prstGeom prst="ellipse">
                <a:avLst/>
              </a:prstGeom>
              <a:solidFill>
                <a:srgbClr val="0070C0">
                  <a:alpha val="63136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439" name="TextBox 55"/>
            <p:cNvSpPr txBox="1"/>
            <p:nvPr/>
          </p:nvSpPr>
          <p:spPr>
            <a:xfrm>
              <a:off x="374" y="3350"/>
              <a:ext cx="89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57" name="文本框 38913"/>
          <p:cNvSpPr txBox="1"/>
          <p:nvPr/>
        </p:nvSpPr>
        <p:spPr>
          <a:xfrm>
            <a:off x="471805" y="273050"/>
            <a:ext cx="7903845" cy="2159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如图，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与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CD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相交于点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O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OA</a:t>
            </a:r>
            <a:r>
              <a:rPr lang="en-US" altLang="zh-CN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OB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添加条件：</a:t>
            </a:r>
            <a:r>
              <a:rPr lang="zh-CN" altLang="en-US" sz="2800" u="sng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</a:t>
            </a:r>
            <a:r>
              <a:rPr lang="en-US" altLang="zh-CN" sz="2800" u="sng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2800" err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可得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AO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≌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zh-CN" altLang="en-US" sz="2800" i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BOD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，理由是</a:t>
            </a:r>
            <a:r>
              <a:rPr lang="zh-CN" altLang="en-US" sz="2800" u="sng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lang="zh-CN" altLang="en-US" sz="2800" u="sng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添加一种合适的情况即可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.</a:t>
            </a:r>
            <a:endParaRPr lang="zh-CN" altLang="en-US" sz="2800" u="sng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8918" name="组合 38917"/>
          <p:cNvGrpSpPr/>
          <p:nvPr/>
        </p:nvGrpSpPr>
        <p:grpSpPr>
          <a:xfrm>
            <a:off x="3995738" y="2568073"/>
            <a:ext cx="3319463" cy="2230437"/>
            <a:chOff x="0" y="-48"/>
            <a:chExt cx="2091" cy="1405"/>
          </a:xfrm>
        </p:grpSpPr>
        <p:pic>
          <p:nvPicPr>
            <p:cNvPr id="19459" name="图片 3891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7" y="0"/>
              <a:ext cx="1755" cy="13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38919"/>
            <p:cNvSpPr txBox="1"/>
            <p:nvPr/>
          </p:nvSpPr>
          <p:spPr>
            <a:xfrm>
              <a:off x="0" y="998"/>
              <a:ext cx="181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400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9461" name="矩形 38920"/>
            <p:cNvSpPr/>
            <p:nvPr/>
          </p:nvSpPr>
          <p:spPr>
            <a:xfrm>
              <a:off x="907" y="360"/>
              <a:ext cx="25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>
                  <a:latin typeface="Times New Roman" panose="02020603050405020304" pitchFamily="18" charset="0"/>
                  <a:ea typeface="黑体" panose="02010609060101010101" pitchFamily="2" charset="-122"/>
                </a:rPr>
                <a:t>O</a:t>
              </a:r>
              <a:endParaRPr lang="en-US" altLang="zh-CN" sz="2400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9462" name="矩形 38921"/>
            <p:cNvSpPr/>
            <p:nvPr/>
          </p:nvSpPr>
          <p:spPr>
            <a:xfrm>
              <a:off x="1179" y="996"/>
              <a:ext cx="254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>
                  <a:latin typeface="Times New Roman" panose="02020603050405020304" pitchFamily="18" charset="0"/>
                  <a:ea typeface="黑体" panose="02010609060101010101" pitchFamily="2" charset="-122"/>
                </a:rPr>
                <a:t>D</a:t>
              </a:r>
              <a:endParaRPr lang="en-US" altLang="zh-CN" sz="2400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9463" name="矩形 38922"/>
            <p:cNvSpPr/>
            <p:nvPr/>
          </p:nvSpPr>
          <p:spPr>
            <a:xfrm>
              <a:off x="635" y="-48"/>
              <a:ext cx="24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sz="2400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9464" name="矩形 38923"/>
            <p:cNvSpPr/>
            <p:nvPr/>
          </p:nvSpPr>
          <p:spPr>
            <a:xfrm>
              <a:off x="1859" y="-2"/>
              <a:ext cx="232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i="1"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sz="2400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38925" name="文本框 38924"/>
          <p:cNvSpPr txBox="1"/>
          <p:nvPr/>
        </p:nvSpPr>
        <p:spPr>
          <a:xfrm>
            <a:off x="1701800" y="1165860"/>
            <a:ext cx="19450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8927" name="文本框 38926"/>
          <p:cNvSpPr txBox="1"/>
          <p:nvPr/>
        </p:nvSpPr>
        <p:spPr>
          <a:xfrm>
            <a:off x="1187768" y="1850205"/>
            <a:ext cx="10810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AAS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8040" y="2860040"/>
            <a:ext cx="21926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答案不唯一</a:t>
            </a:r>
            <a:endParaRPr lang="zh-CN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5" grpId="0"/>
      <p:bldP spid="38927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圆角矩形 31"/>
          <p:cNvSpPr/>
          <p:nvPr/>
        </p:nvSpPr>
        <p:spPr>
          <a:xfrm>
            <a:off x="108585" y="409575"/>
            <a:ext cx="7562850" cy="583565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pPr algn="ctr" eaLnBrk="0" hangingPunct="0"/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3" name="文本框 19"/>
          <p:cNvSpPr/>
          <p:nvPr/>
        </p:nvSpPr>
        <p:spPr>
          <a:xfrm>
            <a:off x="224790" y="445135"/>
            <a:ext cx="745299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考点三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全等三角形的性质与判定的综合应用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1" name="TextBox 11"/>
          <p:cNvSpPr txBox="1"/>
          <p:nvPr/>
        </p:nvSpPr>
        <p:spPr>
          <a:xfrm>
            <a:off x="250825" y="810075"/>
            <a:ext cx="8642350" cy="18992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zh-CN" sz="2800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80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如图，在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中，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AD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平分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BAC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CE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AD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G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EF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∥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交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AC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于点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求证：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DEC 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=∠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FEC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39"/>
          <p:cNvGrpSpPr/>
          <p:nvPr/>
        </p:nvGrpSpPr>
        <p:grpSpPr>
          <a:xfrm>
            <a:off x="5363210" y="2071503"/>
            <a:ext cx="3515995" cy="2775902"/>
            <a:chOff x="5364088" y="2110467"/>
            <a:chExt cx="3515721" cy="2776318"/>
          </a:xfrm>
        </p:grpSpPr>
        <p:sp>
          <p:nvSpPr>
            <p:cNvPr id="20486" name="任意多边形 13"/>
            <p:cNvSpPr/>
            <p:nvPr/>
          </p:nvSpPr>
          <p:spPr>
            <a:xfrm>
              <a:off x="5611660" y="2555310"/>
              <a:ext cx="2981195" cy="1891430"/>
            </a:xfrm>
            <a:custGeom>
              <a:avLst/>
              <a:gdLst/>
              <a:ahLst/>
              <a:cxnLst>
                <a:cxn ang="0">
                  <a:pos x="2154477" y="0"/>
                </a:cxn>
                <a:cxn ang="0">
                  <a:pos x="0" y="1891430"/>
                </a:cxn>
                <a:cxn ang="0">
                  <a:pos x="2981195" y="1891430"/>
                </a:cxn>
                <a:cxn ang="0">
                  <a:pos x="2154477" y="0"/>
                </a:cxn>
              </a:cxnLst>
              <a:pathLst>
                <a:path w="2981195" h="1891430">
                  <a:moveTo>
                    <a:pt x="2154477" y="0"/>
                  </a:moveTo>
                  <a:lnTo>
                    <a:pt x="0" y="1891430"/>
                  </a:lnTo>
                  <a:lnTo>
                    <a:pt x="2981195" y="1891430"/>
                  </a:lnTo>
                  <a:lnTo>
                    <a:pt x="2154477" y="0"/>
                  </a:lnTo>
                  <a:close/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/>
            </a:p>
          </p:txBody>
        </p:sp>
        <p:cxnSp>
          <p:nvCxnSpPr>
            <p:cNvPr id="20487" name="直接连接符 15"/>
            <p:cNvCxnSpPr>
              <a:stCxn id="20486" idx="0"/>
            </p:cNvCxnSpPr>
            <p:nvPr/>
          </p:nvCxnSpPr>
          <p:spPr>
            <a:xfrm flipH="1">
              <a:off x="7308304" y="2555310"/>
              <a:ext cx="457833" cy="188180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488" name="直接连接符 21"/>
            <p:cNvCxnSpPr/>
            <p:nvPr/>
          </p:nvCxnSpPr>
          <p:spPr>
            <a:xfrm>
              <a:off x="6279052" y="3861291"/>
              <a:ext cx="1031795" cy="57730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489" name="直接连接符 24"/>
            <p:cNvCxnSpPr/>
            <p:nvPr/>
          </p:nvCxnSpPr>
          <p:spPr>
            <a:xfrm>
              <a:off x="6277072" y="3861048"/>
              <a:ext cx="2069839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490" name="直接连接符 28"/>
            <p:cNvCxnSpPr>
              <a:endCxn id="20486" idx="2"/>
            </p:cNvCxnSpPr>
            <p:nvPr/>
          </p:nvCxnSpPr>
          <p:spPr>
            <a:xfrm>
              <a:off x="6299370" y="3869548"/>
              <a:ext cx="2293441" cy="57730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0491" name="TextBox 32"/>
            <p:cNvSpPr txBox="1"/>
            <p:nvPr/>
          </p:nvSpPr>
          <p:spPr>
            <a:xfrm>
              <a:off x="7579747" y="2110467"/>
              <a:ext cx="420337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2" name="TextBox 33"/>
            <p:cNvSpPr txBox="1"/>
            <p:nvPr/>
          </p:nvSpPr>
          <p:spPr>
            <a:xfrm>
              <a:off x="5364088" y="4336158"/>
              <a:ext cx="420337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3" name="TextBox 34"/>
            <p:cNvSpPr txBox="1"/>
            <p:nvPr/>
          </p:nvSpPr>
          <p:spPr>
            <a:xfrm>
              <a:off x="8459472" y="4336158"/>
              <a:ext cx="420337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4" name="TextBox 35"/>
            <p:cNvSpPr txBox="1"/>
            <p:nvPr/>
          </p:nvSpPr>
          <p:spPr>
            <a:xfrm>
              <a:off x="7164173" y="4364737"/>
              <a:ext cx="439386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5" name="TextBox 36"/>
            <p:cNvSpPr txBox="1"/>
            <p:nvPr/>
          </p:nvSpPr>
          <p:spPr>
            <a:xfrm>
              <a:off x="8330576" y="3573409"/>
              <a:ext cx="420337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6" name="TextBox 37"/>
            <p:cNvSpPr txBox="1"/>
            <p:nvPr/>
          </p:nvSpPr>
          <p:spPr>
            <a:xfrm>
              <a:off x="5868874" y="3543877"/>
              <a:ext cx="420337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7" name="TextBox 38"/>
            <p:cNvSpPr txBox="1"/>
            <p:nvPr/>
          </p:nvSpPr>
          <p:spPr>
            <a:xfrm>
              <a:off x="7332435" y="3772511"/>
              <a:ext cx="439386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73" name="TextBox 35"/>
          <p:cNvSpPr txBox="1"/>
          <p:nvPr/>
        </p:nvSpPr>
        <p:spPr>
          <a:xfrm>
            <a:off x="333058" y="2468060"/>
            <a:ext cx="1296987" cy="6940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596" name="TextBox 41"/>
          <p:cNvSpPr txBox="1"/>
          <p:nvPr/>
        </p:nvSpPr>
        <p:spPr>
          <a:xfrm>
            <a:off x="1400493" y="2466473"/>
            <a:ext cx="3340735" cy="694055"/>
          </a:xfrm>
          <a:prstGeom prst="rect">
            <a:avLst/>
          </a:prstGeom>
          <a:noFill/>
          <a:ln w="254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欲证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DEC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FEC</a:t>
            </a:r>
            <a:endParaRPr lang="en-US" altLang="zh-CN" sz="28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597" name="TextBox 43"/>
          <p:cNvSpPr txBox="1"/>
          <p:nvPr/>
        </p:nvSpPr>
        <p:spPr>
          <a:xfrm>
            <a:off x="333375" y="3372485"/>
            <a:ext cx="5077460" cy="953135"/>
          </a:xfrm>
          <a:prstGeom prst="rect">
            <a:avLst/>
          </a:prstGeom>
          <a:noFill/>
          <a:ln w="254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由平行线的性质转化为证明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DEC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DCE</a:t>
            </a:r>
            <a:endParaRPr lang="en-US" altLang="zh-CN" sz="28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598" name="TextBox 45"/>
          <p:cNvSpPr txBox="1"/>
          <p:nvPr/>
        </p:nvSpPr>
        <p:spPr>
          <a:xfrm>
            <a:off x="324485" y="4321943"/>
            <a:ext cx="4534535" cy="694055"/>
          </a:xfrm>
          <a:prstGeom prst="rect">
            <a:avLst/>
          </a:prstGeom>
          <a:noFill/>
          <a:ln w="254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只需要证明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DEG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DCG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7" name="下箭头 46"/>
          <p:cNvSpPr/>
          <p:nvPr/>
        </p:nvSpPr>
        <p:spPr bwMode="auto">
          <a:xfrm>
            <a:off x="2349500" y="3129412"/>
            <a:ext cx="288925" cy="287338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下箭头 47"/>
          <p:cNvSpPr/>
          <p:nvPr/>
        </p:nvSpPr>
        <p:spPr bwMode="auto">
          <a:xfrm>
            <a:off x="2316163" y="4273047"/>
            <a:ext cx="288925" cy="287338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7173" grpId="0"/>
      <p:bldP spid="24596" grpId="0" bldLvl="0" animBg="1"/>
      <p:bldP spid="24597" grpId="0" bldLvl="0" animBg="1"/>
      <p:bldP spid="24598" grpId="0" bldLvl="0" animBg="1"/>
      <p:bldP spid="47" grpId="0" bldLvl="0" animBg="1"/>
      <p:bldP spid="4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5" name="TextBox 35"/>
          <p:cNvSpPr txBox="1"/>
          <p:nvPr/>
        </p:nvSpPr>
        <p:spPr>
          <a:xfrm>
            <a:off x="361315" y="400050"/>
            <a:ext cx="7592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CE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⊥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AGE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AGC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90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196" name="TextBox 35"/>
          <p:cNvSpPr txBox="1"/>
          <p:nvPr/>
        </p:nvSpPr>
        <p:spPr>
          <a:xfrm>
            <a:off x="363538" y="1501590"/>
            <a:ext cx="4292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AGE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AGC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合 25"/>
          <p:cNvGrpSpPr/>
          <p:nvPr/>
        </p:nvGrpSpPr>
        <p:grpSpPr>
          <a:xfrm>
            <a:off x="544418" y="2075948"/>
            <a:ext cx="3104515" cy="1518920"/>
            <a:chOff x="-19172" y="1190230"/>
            <a:chExt cx="2865398" cy="1593595"/>
          </a:xfrm>
        </p:grpSpPr>
        <p:sp>
          <p:nvSpPr>
            <p:cNvPr id="21521" name="TextBox 35"/>
            <p:cNvSpPr txBox="1"/>
            <p:nvPr/>
          </p:nvSpPr>
          <p:spPr>
            <a:xfrm>
              <a:off x="113871" y="1190230"/>
              <a:ext cx="2727081" cy="5476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AGE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AGC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21522" name="TextBox 35"/>
            <p:cNvSpPr txBox="1"/>
            <p:nvPr/>
          </p:nvSpPr>
          <p:spPr>
            <a:xfrm>
              <a:off x="648386" y="1695224"/>
              <a:ext cx="1785819" cy="5476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AG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err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AG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21523" name="TextBox 35"/>
            <p:cNvSpPr txBox="1"/>
            <p:nvPr/>
          </p:nvSpPr>
          <p:spPr>
            <a:xfrm>
              <a:off x="109768" y="2236193"/>
              <a:ext cx="2736458" cy="54763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EAG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CAG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21524" name="左大括号 21"/>
            <p:cNvSpPr/>
            <p:nvPr/>
          </p:nvSpPr>
          <p:spPr>
            <a:xfrm>
              <a:off x="-19172" y="1378769"/>
              <a:ext cx="193410" cy="1281805"/>
            </a:xfrm>
            <a:prstGeom prst="leftBrace">
              <a:avLst>
                <a:gd name="adj1" fmla="val 7145"/>
                <a:gd name="adj2" fmla="val 50000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198" name="TextBox 35"/>
          <p:cNvSpPr txBox="1"/>
          <p:nvPr/>
        </p:nvSpPr>
        <p:spPr>
          <a:xfrm>
            <a:off x="361315" y="3636010"/>
            <a:ext cx="44056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AGE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AGC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(ASA)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199" name="TextBox 35"/>
          <p:cNvSpPr txBox="1"/>
          <p:nvPr/>
        </p:nvSpPr>
        <p:spPr>
          <a:xfrm>
            <a:off x="363855" y="4170680"/>
            <a:ext cx="25539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GE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GC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Box 35"/>
          <p:cNvSpPr txBox="1"/>
          <p:nvPr/>
        </p:nvSpPr>
        <p:spPr>
          <a:xfrm>
            <a:off x="367665" y="932815"/>
            <a:ext cx="65557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AD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平分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BAC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EAG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CAG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4" name="组合 39"/>
          <p:cNvGrpSpPr/>
          <p:nvPr/>
        </p:nvGrpSpPr>
        <p:grpSpPr>
          <a:xfrm>
            <a:off x="5363210" y="2071503"/>
            <a:ext cx="3515995" cy="2775902"/>
            <a:chOff x="5364088" y="2110467"/>
            <a:chExt cx="3515721" cy="2776318"/>
          </a:xfrm>
        </p:grpSpPr>
        <p:sp>
          <p:nvSpPr>
            <p:cNvPr id="20486" name="任意多边形 13"/>
            <p:cNvSpPr/>
            <p:nvPr/>
          </p:nvSpPr>
          <p:spPr>
            <a:xfrm>
              <a:off x="5611660" y="2555310"/>
              <a:ext cx="2981195" cy="1891430"/>
            </a:xfrm>
            <a:custGeom>
              <a:avLst/>
              <a:gdLst/>
              <a:ahLst/>
              <a:cxnLst>
                <a:cxn ang="0">
                  <a:pos x="2154477" y="0"/>
                </a:cxn>
                <a:cxn ang="0">
                  <a:pos x="0" y="1891430"/>
                </a:cxn>
                <a:cxn ang="0">
                  <a:pos x="2981195" y="1891430"/>
                </a:cxn>
                <a:cxn ang="0">
                  <a:pos x="2154477" y="0"/>
                </a:cxn>
              </a:cxnLst>
              <a:pathLst>
                <a:path w="2981195" h="1891430">
                  <a:moveTo>
                    <a:pt x="2154477" y="0"/>
                  </a:moveTo>
                  <a:lnTo>
                    <a:pt x="0" y="1891430"/>
                  </a:lnTo>
                  <a:lnTo>
                    <a:pt x="2981195" y="1891430"/>
                  </a:lnTo>
                  <a:lnTo>
                    <a:pt x="2154477" y="0"/>
                  </a:lnTo>
                  <a:close/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/>
            </a:p>
          </p:txBody>
        </p:sp>
        <p:cxnSp>
          <p:nvCxnSpPr>
            <p:cNvPr id="20487" name="直接连接符 15"/>
            <p:cNvCxnSpPr>
              <a:stCxn id="20486" idx="0"/>
            </p:cNvCxnSpPr>
            <p:nvPr/>
          </p:nvCxnSpPr>
          <p:spPr>
            <a:xfrm flipH="1">
              <a:off x="7308304" y="2555310"/>
              <a:ext cx="457833" cy="188180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488" name="直接连接符 21"/>
            <p:cNvCxnSpPr/>
            <p:nvPr/>
          </p:nvCxnSpPr>
          <p:spPr>
            <a:xfrm>
              <a:off x="6279052" y="3861291"/>
              <a:ext cx="1031795" cy="57730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489" name="直接连接符 24"/>
            <p:cNvCxnSpPr/>
            <p:nvPr/>
          </p:nvCxnSpPr>
          <p:spPr>
            <a:xfrm>
              <a:off x="6277072" y="3861048"/>
              <a:ext cx="2069839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490" name="直接连接符 28"/>
            <p:cNvCxnSpPr>
              <a:endCxn id="20486" idx="2"/>
            </p:cNvCxnSpPr>
            <p:nvPr/>
          </p:nvCxnSpPr>
          <p:spPr>
            <a:xfrm>
              <a:off x="6299370" y="3869548"/>
              <a:ext cx="2293441" cy="57730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0491" name="TextBox 32"/>
            <p:cNvSpPr txBox="1"/>
            <p:nvPr/>
          </p:nvSpPr>
          <p:spPr>
            <a:xfrm>
              <a:off x="7579747" y="2110467"/>
              <a:ext cx="420337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2" name="TextBox 33"/>
            <p:cNvSpPr txBox="1"/>
            <p:nvPr/>
          </p:nvSpPr>
          <p:spPr>
            <a:xfrm>
              <a:off x="5364088" y="4336158"/>
              <a:ext cx="420337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3" name="TextBox 34"/>
            <p:cNvSpPr txBox="1"/>
            <p:nvPr/>
          </p:nvSpPr>
          <p:spPr>
            <a:xfrm>
              <a:off x="8459472" y="4336158"/>
              <a:ext cx="420337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4" name="TextBox 35"/>
            <p:cNvSpPr txBox="1"/>
            <p:nvPr/>
          </p:nvSpPr>
          <p:spPr>
            <a:xfrm>
              <a:off x="7164173" y="4364737"/>
              <a:ext cx="439386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5" name="TextBox 36"/>
            <p:cNvSpPr txBox="1"/>
            <p:nvPr/>
          </p:nvSpPr>
          <p:spPr>
            <a:xfrm>
              <a:off x="8330576" y="3573409"/>
              <a:ext cx="420337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6" name="TextBox 37"/>
            <p:cNvSpPr txBox="1"/>
            <p:nvPr/>
          </p:nvSpPr>
          <p:spPr>
            <a:xfrm>
              <a:off x="5868874" y="3543877"/>
              <a:ext cx="420337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7" name="TextBox 38"/>
            <p:cNvSpPr txBox="1"/>
            <p:nvPr/>
          </p:nvSpPr>
          <p:spPr>
            <a:xfrm>
              <a:off x="7332435" y="3772511"/>
              <a:ext cx="439386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8" grpId="0"/>
      <p:bldP spid="8199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200" name="TextBox 35"/>
          <p:cNvSpPr txBox="1"/>
          <p:nvPr/>
        </p:nvSpPr>
        <p:spPr>
          <a:xfrm>
            <a:off x="589915" y="366210"/>
            <a:ext cx="40560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DGE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DGC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26"/>
          <p:cNvGrpSpPr/>
          <p:nvPr/>
        </p:nvGrpSpPr>
        <p:grpSpPr>
          <a:xfrm>
            <a:off x="754063" y="827854"/>
            <a:ext cx="3296285" cy="1489710"/>
            <a:chOff x="179512" y="1491546"/>
            <a:chExt cx="2848975" cy="1565329"/>
          </a:xfrm>
        </p:grpSpPr>
        <p:sp>
          <p:nvSpPr>
            <p:cNvPr id="22544" name="TextBox 35"/>
            <p:cNvSpPr txBox="1"/>
            <p:nvPr/>
          </p:nvSpPr>
          <p:spPr>
            <a:xfrm>
              <a:off x="858963" y="1491546"/>
              <a:ext cx="1658563" cy="5484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EG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CG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22545" name="TextBox 35"/>
            <p:cNvSpPr txBox="1"/>
            <p:nvPr/>
          </p:nvSpPr>
          <p:spPr>
            <a:xfrm>
              <a:off x="314524" y="1997309"/>
              <a:ext cx="2713963" cy="5484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EGD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CGD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22546" name="TextBox 35"/>
            <p:cNvSpPr txBox="1"/>
            <p:nvPr/>
          </p:nvSpPr>
          <p:spPr>
            <a:xfrm>
              <a:off x="819996" y="2508409"/>
              <a:ext cx="1727716" cy="5484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DG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 </a:t>
              </a:r>
              <a:r>
                <a:rPr lang="en-US" altLang="zh-CN" sz="2800" i="1" err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DG</a:t>
              </a:r>
              <a:r>
                <a:rPr lang="zh-CN" altLang="en-US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22547" name="左大括号 30"/>
            <p:cNvSpPr/>
            <p:nvPr/>
          </p:nvSpPr>
          <p:spPr>
            <a:xfrm>
              <a:off x="179512" y="1628997"/>
              <a:ext cx="213495" cy="1293765"/>
            </a:xfrm>
            <a:prstGeom prst="leftBrace">
              <a:avLst>
                <a:gd name="adj1" fmla="val 7145"/>
                <a:gd name="adj2" fmla="val 50000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/>
            <a:p>
              <a:pPr algn="ctr"/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2" name="TextBox 35"/>
          <p:cNvSpPr txBox="1"/>
          <p:nvPr/>
        </p:nvSpPr>
        <p:spPr>
          <a:xfrm>
            <a:off x="537210" y="2289175"/>
            <a:ext cx="46107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DGE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DGC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(SAS).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203" name="TextBox 35"/>
          <p:cNvSpPr txBox="1"/>
          <p:nvPr/>
        </p:nvSpPr>
        <p:spPr>
          <a:xfrm>
            <a:off x="518160" y="2817628"/>
            <a:ext cx="4176713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DEG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= 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DCG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205" name="TextBox 35"/>
          <p:cNvSpPr txBox="1"/>
          <p:nvPr/>
        </p:nvSpPr>
        <p:spPr>
          <a:xfrm>
            <a:off x="538480" y="3393573"/>
            <a:ext cx="22275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∥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6" name="TextBox 36"/>
          <p:cNvSpPr txBox="1"/>
          <p:nvPr/>
        </p:nvSpPr>
        <p:spPr>
          <a:xfrm>
            <a:off x="538480" y="3925570"/>
            <a:ext cx="35128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∴∠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FEC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CG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7" name="TextBox 35"/>
          <p:cNvSpPr txBox="1"/>
          <p:nvPr/>
        </p:nvSpPr>
        <p:spPr>
          <a:xfrm>
            <a:off x="524510" y="4411345"/>
            <a:ext cx="34594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DEG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= 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FEC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" name="组合 39"/>
          <p:cNvGrpSpPr/>
          <p:nvPr/>
        </p:nvGrpSpPr>
        <p:grpSpPr>
          <a:xfrm>
            <a:off x="5363210" y="2071503"/>
            <a:ext cx="3515995" cy="2775902"/>
            <a:chOff x="5364088" y="2110467"/>
            <a:chExt cx="3515721" cy="2776318"/>
          </a:xfrm>
        </p:grpSpPr>
        <p:sp>
          <p:nvSpPr>
            <p:cNvPr id="20486" name="任意多边形 13"/>
            <p:cNvSpPr/>
            <p:nvPr/>
          </p:nvSpPr>
          <p:spPr>
            <a:xfrm>
              <a:off x="5611660" y="2555310"/>
              <a:ext cx="2981195" cy="1891430"/>
            </a:xfrm>
            <a:custGeom>
              <a:avLst/>
              <a:gdLst/>
              <a:ahLst/>
              <a:cxnLst>
                <a:cxn ang="0">
                  <a:pos x="2154477" y="0"/>
                </a:cxn>
                <a:cxn ang="0">
                  <a:pos x="0" y="1891430"/>
                </a:cxn>
                <a:cxn ang="0">
                  <a:pos x="2981195" y="1891430"/>
                </a:cxn>
                <a:cxn ang="0">
                  <a:pos x="2154477" y="0"/>
                </a:cxn>
              </a:cxnLst>
              <a:pathLst>
                <a:path w="2981195" h="1891430">
                  <a:moveTo>
                    <a:pt x="2154477" y="0"/>
                  </a:moveTo>
                  <a:lnTo>
                    <a:pt x="0" y="1891430"/>
                  </a:lnTo>
                  <a:lnTo>
                    <a:pt x="2981195" y="1891430"/>
                  </a:lnTo>
                  <a:lnTo>
                    <a:pt x="2154477" y="0"/>
                  </a:lnTo>
                  <a:close/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/>
            </a:p>
          </p:txBody>
        </p:sp>
        <p:cxnSp>
          <p:nvCxnSpPr>
            <p:cNvPr id="20487" name="直接连接符 15"/>
            <p:cNvCxnSpPr>
              <a:stCxn id="20486" idx="0"/>
            </p:cNvCxnSpPr>
            <p:nvPr/>
          </p:nvCxnSpPr>
          <p:spPr>
            <a:xfrm flipH="1">
              <a:off x="7308304" y="2555310"/>
              <a:ext cx="457833" cy="1881802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488" name="直接连接符 21"/>
            <p:cNvCxnSpPr/>
            <p:nvPr/>
          </p:nvCxnSpPr>
          <p:spPr>
            <a:xfrm>
              <a:off x="6279052" y="3861291"/>
              <a:ext cx="1031795" cy="57730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489" name="直接连接符 24"/>
            <p:cNvCxnSpPr/>
            <p:nvPr/>
          </p:nvCxnSpPr>
          <p:spPr>
            <a:xfrm>
              <a:off x="6277072" y="3861048"/>
              <a:ext cx="2069839" cy="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0490" name="直接连接符 28"/>
            <p:cNvCxnSpPr>
              <a:endCxn id="20486" idx="2"/>
            </p:cNvCxnSpPr>
            <p:nvPr/>
          </p:nvCxnSpPr>
          <p:spPr>
            <a:xfrm>
              <a:off x="6299370" y="3869548"/>
              <a:ext cx="2293441" cy="577301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0491" name="TextBox 32"/>
            <p:cNvSpPr txBox="1"/>
            <p:nvPr/>
          </p:nvSpPr>
          <p:spPr>
            <a:xfrm>
              <a:off x="7579747" y="2110467"/>
              <a:ext cx="420337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2" name="TextBox 33"/>
            <p:cNvSpPr txBox="1"/>
            <p:nvPr/>
          </p:nvSpPr>
          <p:spPr>
            <a:xfrm>
              <a:off x="5364088" y="4336158"/>
              <a:ext cx="420337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3" name="TextBox 34"/>
            <p:cNvSpPr txBox="1"/>
            <p:nvPr/>
          </p:nvSpPr>
          <p:spPr>
            <a:xfrm>
              <a:off x="8459472" y="4336158"/>
              <a:ext cx="420337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4" name="TextBox 35"/>
            <p:cNvSpPr txBox="1"/>
            <p:nvPr/>
          </p:nvSpPr>
          <p:spPr>
            <a:xfrm>
              <a:off x="7164173" y="4364737"/>
              <a:ext cx="439386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5" name="TextBox 36"/>
            <p:cNvSpPr txBox="1"/>
            <p:nvPr/>
          </p:nvSpPr>
          <p:spPr>
            <a:xfrm>
              <a:off x="8330576" y="3573409"/>
              <a:ext cx="420337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6" name="TextBox 37"/>
            <p:cNvSpPr txBox="1"/>
            <p:nvPr/>
          </p:nvSpPr>
          <p:spPr>
            <a:xfrm>
              <a:off x="5868874" y="3543877"/>
              <a:ext cx="420337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0497" name="TextBox 38"/>
            <p:cNvSpPr txBox="1"/>
            <p:nvPr/>
          </p:nvSpPr>
          <p:spPr>
            <a:xfrm>
              <a:off x="7332435" y="3772511"/>
              <a:ext cx="439386" cy="5220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02" grpId="0"/>
      <p:bldP spid="8203" grpId="0"/>
      <p:bldP spid="8205" grpId="0"/>
      <p:bldP spid="8206" grpId="0"/>
      <p:bldP spid="820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6626" name="TextBox 1"/>
          <p:cNvSpPr txBox="1"/>
          <p:nvPr/>
        </p:nvSpPr>
        <p:spPr>
          <a:xfrm>
            <a:off x="304800" y="972635"/>
            <a:ext cx="8532813" cy="2676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 利用全等三角形证明角相等，首先要找到两个角所在的两个三角形，看它们全等的条件够不够；有时会用到等角转换，等角转换的途径很多，如：余角，补角的性质、平行线的性质等，必要时需添加辅助线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6639" name="组合 17"/>
          <p:cNvGrpSpPr/>
          <p:nvPr/>
        </p:nvGrpSpPr>
        <p:grpSpPr>
          <a:xfrm>
            <a:off x="280353" y="484320"/>
            <a:ext cx="1934210" cy="554991"/>
            <a:chOff x="-307519" y="-537"/>
            <a:chExt cx="5118599" cy="470202"/>
          </a:xfrm>
        </p:grpSpPr>
        <p:sp>
          <p:nvSpPr>
            <p:cNvPr id="23555" name="圆角矩形 31"/>
            <p:cNvSpPr/>
            <p:nvPr/>
          </p:nvSpPr>
          <p:spPr>
            <a:xfrm>
              <a:off x="0" y="1"/>
              <a:ext cx="4619510" cy="469664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56" name="文本框 19"/>
            <p:cNvSpPr/>
            <p:nvPr/>
          </p:nvSpPr>
          <p:spPr>
            <a:xfrm>
              <a:off x="-307519" y="-537"/>
              <a:ext cx="5118599" cy="4422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方法总结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38" name="文本框 39937"/>
          <p:cNvSpPr txBox="1"/>
          <p:nvPr/>
        </p:nvSpPr>
        <p:spPr>
          <a:xfrm>
            <a:off x="253365" y="382905"/>
            <a:ext cx="873760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4.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如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图，</a:t>
            </a:r>
            <a:r>
              <a:rPr lang="en-US" altLang="zh-CN" sz="2800" i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OB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⊥</a:t>
            </a:r>
            <a:r>
              <a:rPr lang="en-US" altLang="zh-CN" sz="2800" i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OC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⊥</a:t>
            </a:r>
            <a:r>
              <a:rPr lang="en-US" altLang="zh-CN" sz="2800" i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，垂足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为</a:t>
            </a:r>
            <a:r>
              <a:rPr lang="en-US" altLang="zh-CN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i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OB 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OC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，那么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i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BAO </a:t>
            </a:r>
            <a:r>
              <a:rPr lang="en-US" altLang="zh-CN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800" i="1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CAO </a:t>
            </a:r>
            <a:r>
              <a:rPr lang="zh-CN" altLang="en-US" sz="2800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吗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？为什么？</a:t>
            </a:r>
            <a:endParaRPr lang="zh-CN" altLang="en-US" sz="280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9939" name="组合 39938"/>
          <p:cNvGrpSpPr/>
          <p:nvPr/>
        </p:nvGrpSpPr>
        <p:grpSpPr>
          <a:xfrm>
            <a:off x="5355590" y="1599063"/>
            <a:ext cx="3463925" cy="2898774"/>
            <a:chOff x="0" y="-48"/>
            <a:chExt cx="2182" cy="1826"/>
          </a:xfrm>
        </p:grpSpPr>
        <p:sp>
          <p:nvSpPr>
            <p:cNvPr id="24579" name="直接连接符 39939"/>
            <p:cNvSpPr/>
            <p:nvPr/>
          </p:nvSpPr>
          <p:spPr>
            <a:xfrm>
              <a:off x="227" y="862"/>
              <a:ext cx="167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0" name="直接连接符 39940"/>
            <p:cNvSpPr/>
            <p:nvPr/>
          </p:nvSpPr>
          <p:spPr>
            <a:xfrm>
              <a:off x="227" y="862"/>
              <a:ext cx="408" cy="63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1" name="直接连接符 39941"/>
            <p:cNvSpPr/>
            <p:nvPr/>
          </p:nvSpPr>
          <p:spPr>
            <a:xfrm flipV="1">
              <a:off x="635" y="862"/>
              <a:ext cx="1270" cy="63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2" name="直接连接符 39942"/>
            <p:cNvSpPr/>
            <p:nvPr/>
          </p:nvSpPr>
          <p:spPr>
            <a:xfrm flipV="1">
              <a:off x="227" y="227"/>
              <a:ext cx="317" cy="63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3" name="直接连接符 39943"/>
            <p:cNvSpPr/>
            <p:nvPr/>
          </p:nvSpPr>
          <p:spPr>
            <a:xfrm>
              <a:off x="544" y="227"/>
              <a:ext cx="1361" cy="63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4" name="直接连接符 39944"/>
            <p:cNvSpPr/>
            <p:nvPr/>
          </p:nvSpPr>
          <p:spPr>
            <a:xfrm>
              <a:off x="499" y="318"/>
              <a:ext cx="91" cy="4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5" name="直接连接符 39945"/>
            <p:cNvSpPr/>
            <p:nvPr/>
          </p:nvSpPr>
          <p:spPr>
            <a:xfrm flipH="1">
              <a:off x="590" y="273"/>
              <a:ext cx="45" cy="9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6" name="直接连接符 39946"/>
            <p:cNvSpPr/>
            <p:nvPr/>
          </p:nvSpPr>
          <p:spPr>
            <a:xfrm flipV="1">
              <a:off x="590" y="1361"/>
              <a:ext cx="90" cy="4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7" name="直接连接符 39947"/>
            <p:cNvSpPr/>
            <p:nvPr/>
          </p:nvSpPr>
          <p:spPr>
            <a:xfrm>
              <a:off x="680" y="1361"/>
              <a:ext cx="46" cy="9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588" name="矩形 39948"/>
            <p:cNvSpPr/>
            <p:nvPr/>
          </p:nvSpPr>
          <p:spPr>
            <a:xfrm>
              <a:off x="1905" y="678"/>
              <a:ext cx="277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O</a:t>
              </a:r>
              <a:endPara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24589" name="矩形 39949"/>
            <p:cNvSpPr/>
            <p:nvPr/>
          </p:nvSpPr>
          <p:spPr>
            <a:xfrm>
              <a:off x="544" y="1449"/>
              <a:ext cx="26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24590" name="矩形 39950"/>
            <p:cNvSpPr/>
            <p:nvPr/>
          </p:nvSpPr>
          <p:spPr>
            <a:xfrm>
              <a:off x="454" y="-48"/>
              <a:ext cx="26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24591" name="矩形 39951"/>
            <p:cNvSpPr/>
            <p:nvPr/>
          </p:nvSpPr>
          <p:spPr>
            <a:xfrm>
              <a:off x="0" y="678"/>
              <a:ext cx="265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39953" name="文本框 39952"/>
          <p:cNvSpPr txBox="1"/>
          <p:nvPr/>
        </p:nvSpPr>
        <p:spPr>
          <a:xfrm>
            <a:off x="248285" y="1464310"/>
            <a:ext cx="5629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BAO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=∠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CAO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理由如下：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9954" name="文本框 39953"/>
          <p:cNvSpPr txBox="1"/>
          <p:nvPr/>
        </p:nvSpPr>
        <p:spPr>
          <a:xfrm>
            <a:off x="750570" y="1853565"/>
            <a:ext cx="497522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∵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OB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⊥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OC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⊥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90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Rt△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ABO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Rt△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ACO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中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AO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AO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OB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OC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 Rt△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ABO</a:t>
            </a:r>
            <a:r>
              <a:rPr lang="en-US" altLang="zh-CN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Rt△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ACO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HL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BAO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CAO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9956" name="组合 39955"/>
          <p:cNvGrpSpPr/>
          <p:nvPr/>
        </p:nvGrpSpPr>
        <p:grpSpPr>
          <a:xfrm>
            <a:off x="107633" y="411295"/>
            <a:ext cx="1878012" cy="576263"/>
            <a:chOff x="216" y="3339"/>
            <a:chExt cx="1183" cy="363"/>
          </a:xfrm>
        </p:grpSpPr>
        <p:grpSp>
          <p:nvGrpSpPr>
            <p:cNvPr id="24595" name="组合 35"/>
            <p:cNvGrpSpPr/>
            <p:nvPr/>
          </p:nvGrpSpPr>
          <p:grpSpPr>
            <a:xfrm>
              <a:off x="216" y="3339"/>
              <a:ext cx="1183" cy="363"/>
              <a:chOff x="467544" y="5318792"/>
              <a:chExt cx="648072" cy="648072"/>
            </a:xfrm>
          </p:grpSpPr>
          <p:sp>
            <p:nvSpPr>
              <p:cNvPr id="24596" name="椭圆 56"/>
              <p:cNvSpPr/>
              <p:nvPr/>
            </p:nvSpPr>
            <p:spPr>
              <a:xfrm>
                <a:off x="467544" y="5318792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4597" name="椭圆 57"/>
              <p:cNvSpPr/>
              <p:nvPr/>
            </p:nvSpPr>
            <p:spPr>
              <a:xfrm>
                <a:off x="539552" y="5318792"/>
                <a:ext cx="504056" cy="504056"/>
              </a:xfrm>
              <a:prstGeom prst="ellipse">
                <a:avLst/>
              </a:prstGeom>
              <a:solidFill>
                <a:srgbClr val="0070C0">
                  <a:alpha val="63136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598" name="TextBox 55"/>
            <p:cNvSpPr txBox="1"/>
            <p:nvPr/>
          </p:nvSpPr>
          <p:spPr>
            <a:xfrm>
              <a:off x="349" y="3362"/>
              <a:ext cx="89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AutoShape 10"/>
          <p:cNvSpPr/>
          <p:nvPr/>
        </p:nvSpPr>
        <p:spPr>
          <a:xfrm>
            <a:off x="932815" y="3343910"/>
            <a:ext cx="198120" cy="666115"/>
          </a:xfrm>
          <a:prstGeom prst="leftBrace">
            <a:avLst>
              <a:gd name="adj1" fmla="val 39380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99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99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99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99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99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3" grpId="0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5" name="Freeform 44"/>
          <p:cNvSpPr/>
          <p:nvPr/>
        </p:nvSpPr>
        <p:spPr>
          <a:xfrm>
            <a:off x="4987608" y="3428815"/>
            <a:ext cx="3602037" cy="1222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1408" h="770">
                <a:moveTo>
                  <a:pt x="0" y="770"/>
                </a:moveTo>
                <a:cubicBezTo>
                  <a:pt x="469" y="770"/>
                  <a:pt x="939" y="770"/>
                  <a:pt x="1408" y="770"/>
                </a:cubicBezTo>
                <a:lnTo>
                  <a:pt x="940" y="0"/>
                </a:lnTo>
                <a:lnTo>
                  <a:pt x="0" y="770"/>
                </a:lnTo>
                <a:close/>
              </a:path>
            </a:pathLst>
          </a:custGeom>
          <a:noFill/>
          <a:ln w="25400" cap="flat" cmpd="sng">
            <a:solidFill>
              <a:srgbClr val="0D0D0D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000" b="1"/>
          </a:p>
        </p:txBody>
      </p:sp>
      <p:sp>
        <p:nvSpPr>
          <p:cNvPr id="6146" name="Freeform 46"/>
          <p:cNvSpPr/>
          <p:nvPr/>
        </p:nvSpPr>
        <p:spPr>
          <a:xfrm>
            <a:off x="631508" y="3416115"/>
            <a:ext cx="3602037" cy="1222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1408" h="770">
                <a:moveTo>
                  <a:pt x="0" y="770"/>
                </a:moveTo>
                <a:cubicBezTo>
                  <a:pt x="469" y="770"/>
                  <a:pt x="939" y="770"/>
                  <a:pt x="1408" y="770"/>
                </a:cubicBezTo>
                <a:lnTo>
                  <a:pt x="940" y="0"/>
                </a:lnTo>
                <a:lnTo>
                  <a:pt x="0" y="77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000" b="1"/>
          </a:p>
        </p:txBody>
      </p:sp>
      <p:sp>
        <p:nvSpPr>
          <p:cNvPr id="4" name="Freeform 45"/>
          <p:cNvSpPr/>
          <p:nvPr/>
        </p:nvSpPr>
        <p:spPr>
          <a:xfrm>
            <a:off x="615633" y="3411353"/>
            <a:ext cx="3602037" cy="1222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1408" h="770">
                <a:moveTo>
                  <a:pt x="0" y="770"/>
                </a:moveTo>
                <a:cubicBezTo>
                  <a:pt x="469" y="770"/>
                  <a:pt x="939" y="770"/>
                  <a:pt x="1408" y="770"/>
                </a:cubicBezTo>
                <a:lnTo>
                  <a:pt x="940" y="0"/>
                </a:lnTo>
                <a:lnTo>
                  <a:pt x="0" y="770"/>
                </a:lnTo>
                <a:close/>
              </a:path>
            </a:pathLst>
          </a:custGeom>
          <a:noFill/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000" b="1"/>
          </a:p>
        </p:txBody>
      </p:sp>
      <p:sp>
        <p:nvSpPr>
          <p:cNvPr id="6148" name="Text Box 48"/>
          <p:cNvSpPr txBox="1"/>
          <p:nvPr/>
        </p:nvSpPr>
        <p:spPr>
          <a:xfrm>
            <a:off x="250508" y="4495615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9" name="Text Box 49"/>
          <p:cNvSpPr txBox="1"/>
          <p:nvPr/>
        </p:nvSpPr>
        <p:spPr>
          <a:xfrm>
            <a:off x="4155440" y="4436878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8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0" name="Text Box 51"/>
          <p:cNvSpPr txBox="1"/>
          <p:nvPr/>
        </p:nvSpPr>
        <p:spPr>
          <a:xfrm>
            <a:off x="4611370" y="4423860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zh-CN" sz="28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1" name="Text Box 52"/>
          <p:cNvSpPr txBox="1"/>
          <p:nvPr/>
        </p:nvSpPr>
        <p:spPr>
          <a:xfrm>
            <a:off x="8569008" y="4495615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en-US" altLang="zh-CN" sz="28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" name="Text Box 31"/>
          <p:cNvSpPr txBox="1">
            <a:spLocks noChangeArrowheads="1"/>
          </p:cNvSpPr>
          <p:nvPr/>
        </p:nvSpPr>
        <p:spPr bwMode="auto">
          <a:xfrm>
            <a:off x="250825" y="346710"/>
            <a:ext cx="8750300" cy="267652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如图，若△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ABC</a:t>
            </a:r>
            <a:r>
              <a:rPr lang="en-US" altLang="zh-CN" sz="2800" noProof="1"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≌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△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DEF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，则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其中</a:t>
            </a:r>
            <a:endParaRPr lang="zh-CN" altLang="en-US" sz="2800" noProof="1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u="sng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，点</a:t>
            </a:r>
            <a:r>
              <a:rPr lang="en-US" altLang="zh-CN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，点</a:t>
            </a:r>
            <a:r>
              <a:rPr lang="en-US" altLang="zh-CN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C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       </a:t>
            </a:r>
            <a:r>
              <a:rPr lang="en-US" altLang="zh-CN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是对应顶点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800" noProof="1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BC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en-US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AC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是对应边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800" noProof="1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en-US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，∠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，∠</a:t>
            </a:r>
            <a:r>
              <a:rPr lang="en-US" altLang="zh-CN" sz="2800" i="1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C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en-US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u="sng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noProof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是对应角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800" noProof="1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53" name="Text Box 47"/>
          <p:cNvSpPr txBox="1"/>
          <p:nvPr/>
        </p:nvSpPr>
        <p:spPr>
          <a:xfrm>
            <a:off x="2843848" y="2982410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8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4" name="Text Box 50"/>
          <p:cNvSpPr txBox="1"/>
          <p:nvPr/>
        </p:nvSpPr>
        <p:spPr>
          <a:xfrm>
            <a:off x="7191375" y="3007810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9" name="Text Box 33"/>
          <p:cNvSpPr txBox="1"/>
          <p:nvPr/>
        </p:nvSpPr>
        <p:spPr>
          <a:xfrm>
            <a:off x="1405890" y="1131570"/>
            <a:ext cx="9353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0" name="Text Box 34"/>
          <p:cNvSpPr txBox="1"/>
          <p:nvPr/>
        </p:nvSpPr>
        <p:spPr>
          <a:xfrm>
            <a:off x="3708718" y="1138053"/>
            <a:ext cx="887412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1" name="Text Box 35"/>
          <p:cNvSpPr txBox="1"/>
          <p:nvPr/>
        </p:nvSpPr>
        <p:spPr>
          <a:xfrm>
            <a:off x="5938520" y="1137920"/>
            <a:ext cx="9398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F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2" name="Text Box 36"/>
          <p:cNvSpPr txBox="1"/>
          <p:nvPr/>
        </p:nvSpPr>
        <p:spPr>
          <a:xfrm>
            <a:off x="1310323" y="1803215"/>
            <a:ext cx="76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3" name="Text Box 37"/>
          <p:cNvSpPr txBox="1"/>
          <p:nvPr/>
        </p:nvSpPr>
        <p:spPr>
          <a:xfrm>
            <a:off x="3402013" y="1807660"/>
            <a:ext cx="76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EF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4" name="Text Box 38"/>
          <p:cNvSpPr txBox="1"/>
          <p:nvPr/>
        </p:nvSpPr>
        <p:spPr>
          <a:xfrm>
            <a:off x="5443855" y="1805755"/>
            <a:ext cx="76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DF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5" name="Text Box 41"/>
          <p:cNvSpPr txBox="1"/>
          <p:nvPr/>
        </p:nvSpPr>
        <p:spPr>
          <a:xfrm>
            <a:off x="1346200" y="2446655"/>
            <a:ext cx="949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6" name="Text Box 42"/>
          <p:cNvSpPr txBox="1"/>
          <p:nvPr/>
        </p:nvSpPr>
        <p:spPr>
          <a:xfrm>
            <a:off x="3636328" y="2439803"/>
            <a:ext cx="762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7" name="Text Box 43"/>
          <p:cNvSpPr txBox="1"/>
          <p:nvPr/>
        </p:nvSpPr>
        <p:spPr>
          <a:xfrm>
            <a:off x="5818505" y="2441575"/>
            <a:ext cx="7785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F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70953E-6 L 0.47812 0.0002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1"/>
          <p:cNvGrpSpPr/>
          <p:nvPr/>
        </p:nvGrpSpPr>
        <p:grpSpPr>
          <a:xfrm>
            <a:off x="181928" y="410660"/>
            <a:ext cx="6480810" cy="530225"/>
            <a:chOff x="250825" y="1196974"/>
            <a:chExt cx="6645389" cy="529332"/>
          </a:xfrm>
        </p:grpSpPr>
        <p:sp>
          <p:nvSpPr>
            <p:cNvPr id="25602" name="圆角矩形 31"/>
            <p:cNvSpPr/>
            <p:nvPr/>
          </p:nvSpPr>
          <p:spPr>
            <a:xfrm>
              <a:off x="250825" y="1196974"/>
              <a:ext cx="6645389" cy="529332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5603" name="文本框 19"/>
            <p:cNvSpPr/>
            <p:nvPr/>
          </p:nvSpPr>
          <p:spPr>
            <a:xfrm>
              <a:off x="378446" y="1199511"/>
              <a:ext cx="6517768" cy="5210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考点四   利用全等三角形解决实际问题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677" name="TextBox 11"/>
          <p:cNvSpPr txBox="1"/>
          <p:nvPr/>
        </p:nvSpPr>
        <p:spPr>
          <a:xfrm>
            <a:off x="107315" y="840105"/>
            <a:ext cx="8694420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zh-CN" sz="2800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如图，两根长均为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12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米的绳子一端系在旗杆上，旗杆与地面垂直，另一端分别固定在地面上的木桩上，两根木桩离旗杆底部的距离相等吗？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12"/>
          <p:cNvGrpSpPr/>
          <p:nvPr/>
        </p:nvGrpSpPr>
        <p:grpSpPr>
          <a:xfrm>
            <a:off x="6471918" y="2139315"/>
            <a:ext cx="2285367" cy="2847976"/>
            <a:chOff x="6114696" y="3169344"/>
            <a:chExt cx="2497200" cy="3723898"/>
          </a:xfrm>
        </p:grpSpPr>
        <p:sp>
          <p:nvSpPr>
            <p:cNvPr id="25606" name="等腰三角形 5"/>
            <p:cNvSpPr/>
            <p:nvPr/>
          </p:nvSpPr>
          <p:spPr>
            <a:xfrm>
              <a:off x="6444208" y="3717032"/>
              <a:ext cx="1944216" cy="2592288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 i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25607" name="直接连接符 7"/>
            <p:cNvCxnSpPr>
              <a:stCxn id="25606" idx="0"/>
              <a:endCxn id="25606" idx="3"/>
            </p:cNvCxnSpPr>
            <p:nvPr/>
          </p:nvCxnSpPr>
          <p:spPr>
            <a:xfrm>
              <a:off x="7416316" y="3717032"/>
              <a:ext cx="0" cy="2592288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5608" name="TextBox 8"/>
            <p:cNvSpPr txBox="1"/>
            <p:nvPr/>
          </p:nvSpPr>
          <p:spPr>
            <a:xfrm>
              <a:off x="7157890" y="3169344"/>
              <a:ext cx="386375" cy="6825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5609" name="TextBox 9"/>
            <p:cNvSpPr txBox="1"/>
            <p:nvPr/>
          </p:nvSpPr>
          <p:spPr>
            <a:xfrm>
              <a:off x="6114696" y="6189147"/>
              <a:ext cx="477375" cy="6825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5610" name="TextBox 10"/>
            <p:cNvSpPr txBox="1"/>
            <p:nvPr/>
          </p:nvSpPr>
          <p:spPr>
            <a:xfrm>
              <a:off x="8159500" y="6207413"/>
              <a:ext cx="452396" cy="6825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5611" name="TextBox 11"/>
            <p:cNvSpPr txBox="1"/>
            <p:nvPr/>
          </p:nvSpPr>
          <p:spPr>
            <a:xfrm>
              <a:off x="7157568" y="6210735"/>
              <a:ext cx="503048" cy="6825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1269" name="TextBox 35"/>
          <p:cNvSpPr txBox="1"/>
          <p:nvPr/>
        </p:nvSpPr>
        <p:spPr>
          <a:xfrm>
            <a:off x="323215" y="2708910"/>
            <a:ext cx="578485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分析：将本题中的实际问题转化为数学问题就是证明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BD = CD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由已知条件可知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AC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AD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  <p:bldP spid="1126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6625" name="组合 1"/>
          <p:cNvGrpSpPr/>
          <p:nvPr/>
        </p:nvGrpSpPr>
        <p:grpSpPr>
          <a:xfrm>
            <a:off x="5795963" y="770388"/>
            <a:ext cx="2650807" cy="3474720"/>
            <a:chOff x="6084168" y="3285260"/>
            <a:chExt cx="2652120" cy="3473590"/>
          </a:xfrm>
        </p:grpSpPr>
        <p:sp>
          <p:nvSpPr>
            <p:cNvPr id="26626" name="等腰三角形 2"/>
            <p:cNvSpPr/>
            <p:nvPr/>
          </p:nvSpPr>
          <p:spPr>
            <a:xfrm>
              <a:off x="6444208" y="3717032"/>
              <a:ext cx="1944216" cy="2592288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 i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26627" name="直接连接符 3"/>
            <p:cNvCxnSpPr>
              <a:stCxn id="26626" idx="0"/>
              <a:endCxn id="26626" idx="3"/>
            </p:cNvCxnSpPr>
            <p:nvPr/>
          </p:nvCxnSpPr>
          <p:spPr>
            <a:xfrm>
              <a:off x="7416316" y="3717032"/>
              <a:ext cx="0" cy="2592288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6628" name="TextBox 4"/>
            <p:cNvSpPr txBox="1"/>
            <p:nvPr/>
          </p:nvSpPr>
          <p:spPr>
            <a:xfrm>
              <a:off x="7163885" y="3285260"/>
              <a:ext cx="420578" cy="5218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29" name="TextBox 5"/>
            <p:cNvSpPr txBox="1"/>
            <p:nvPr/>
          </p:nvSpPr>
          <p:spPr>
            <a:xfrm>
              <a:off x="6084168" y="6207215"/>
              <a:ext cx="420578" cy="5218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30" name="TextBox 6"/>
            <p:cNvSpPr txBox="1"/>
            <p:nvPr/>
          </p:nvSpPr>
          <p:spPr>
            <a:xfrm>
              <a:off x="8315710" y="6207215"/>
              <a:ext cx="420578" cy="5218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31" name="TextBox 7"/>
            <p:cNvSpPr txBox="1"/>
            <p:nvPr/>
          </p:nvSpPr>
          <p:spPr>
            <a:xfrm>
              <a:off x="7163885" y="6237050"/>
              <a:ext cx="439638" cy="5218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05" name="TextBox 35"/>
          <p:cNvSpPr txBox="1"/>
          <p:nvPr/>
        </p:nvSpPr>
        <p:spPr>
          <a:xfrm>
            <a:off x="326390" y="412115"/>
            <a:ext cx="38569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解：相等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理由如下：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706" name="TextBox 9"/>
          <p:cNvSpPr txBox="1"/>
          <p:nvPr/>
        </p:nvSpPr>
        <p:spPr>
          <a:xfrm>
            <a:off x="1045210" y="915803"/>
            <a:ext cx="22669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⊥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707" name="TextBox 10"/>
          <p:cNvSpPr txBox="1"/>
          <p:nvPr/>
        </p:nvSpPr>
        <p:spPr>
          <a:xfrm>
            <a:off x="1045210" y="1440948"/>
            <a:ext cx="39090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∴∠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ADB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90</a:t>
            </a:r>
            <a:r>
              <a:rPr lang="en-US" altLang="zh-CN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708" name="TextBox 35"/>
          <p:cNvSpPr txBox="1"/>
          <p:nvPr/>
        </p:nvSpPr>
        <p:spPr>
          <a:xfrm>
            <a:off x="1045210" y="1995938"/>
            <a:ext cx="47863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Rt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ADB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Rt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ADC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中，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9709" name="组合 15"/>
          <p:cNvGrpSpPr/>
          <p:nvPr/>
        </p:nvGrpSpPr>
        <p:grpSpPr>
          <a:xfrm>
            <a:off x="1178560" y="2571565"/>
            <a:ext cx="2047870" cy="953481"/>
            <a:chOff x="888303" y="2564904"/>
            <a:chExt cx="2049415" cy="954930"/>
          </a:xfrm>
        </p:grpSpPr>
        <p:sp>
          <p:nvSpPr>
            <p:cNvPr id="26637" name="TextBox 12"/>
            <p:cNvSpPr txBox="1"/>
            <p:nvPr/>
          </p:nvSpPr>
          <p:spPr>
            <a:xfrm>
              <a:off x="1071951" y="2564904"/>
              <a:ext cx="1865767" cy="5227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AD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 </a:t>
              </a:r>
              <a:r>
                <a:rPr lang="en-US" altLang="zh-CN" sz="2800" i="1" err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AD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26638" name="TextBox 13"/>
            <p:cNvSpPr txBox="1"/>
            <p:nvPr/>
          </p:nvSpPr>
          <p:spPr>
            <a:xfrm>
              <a:off x="1114504" y="2997071"/>
              <a:ext cx="1807303" cy="5227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AB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AC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6639" name="左大括号 14"/>
            <p:cNvSpPr/>
            <p:nvPr/>
          </p:nvSpPr>
          <p:spPr>
            <a:xfrm>
              <a:off x="888303" y="2757601"/>
              <a:ext cx="160141" cy="576184"/>
            </a:xfrm>
            <a:prstGeom prst="leftBrace">
              <a:avLst>
                <a:gd name="adj1" fmla="val 7641"/>
                <a:gd name="adj2" fmla="val 50000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anchor="ctr" anchorCtr="0"/>
            <a:p>
              <a:pPr algn="ctr"/>
              <a:r>
                <a:rPr lang="en-US" altLang="zh-CN" sz="2000">
                  <a:latin typeface="Arial" panose="020B0604020202020204" pitchFamily="34" charset="0"/>
                  <a:ea typeface="宋体" panose="02010600030101010101" pitchFamily="2" charset="-122"/>
                </a:rPr>
                <a:t>   </a:t>
              </a:r>
              <a:endParaRPr lang="en-US" altLang="zh-CN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713" name="TextBox 16"/>
          <p:cNvSpPr txBox="1"/>
          <p:nvPr/>
        </p:nvSpPr>
        <p:spPr>
          <a:xfrm>
            <a:off x="1044258" y="3549148"/>
            <a:ext cx="46570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 </a:t>
            </a:r>
            <a:r>
              <a:rPr lang="en-US" altLang="zh-CN" sz="280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Rt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ADB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en-US" altLang="zh-CN" sz="280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Rt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ADC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(HL).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9714" name="TextBox 17"/>
          <p:cNvSpPr txBox="1"/>
          <p:nvPr/>
        </p:nvSpPr>
        <p:spPr>
          <a:xfrm>
            <a:off x="1044258" y="4125728"/>
            <a:ext cx="20624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∴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BD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/>
      <p:bldP spid="29706" grpId="0"/>
      <p:bldP spid="29707" grpId="0"/>
      <p:bldP spid="29708" grpId="0"/>
      <p:bldP spid="29713" grpId="0"/>
      <p:bldP spid="297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4" name="TextBox 18"/>
          <p:cNvSpPr txBox="1"/>
          <p:nvPr/>
        </p:nvSpPr>
        <p:spPr>
          <a:xfrm>
            <a:off x="180340" y="843280"/>
            <a:ext cx="857059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利用全等三角形可以测量一些不易测量的距离和长度，还可对某些因素作出判断，一般采用以下步骤：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先明确实际问题；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根据实际抽象出几何图形；</a:t>
            </a:r>
            <a:endParaRPr lang="zh-CN" altLang="en-US" sz="32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经过分析，找出证明途径；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）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书写证明过程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0725" name="组合 17"/>
          <p:cNvGrpSpPr/>
          <p:nvPr/>
        </p:nvGrpSpPr>
        <p:grpSpPr>
          <a:xfrm>
            <a:off x="296863" y="411295"/>
            <a:ext cx="1741805" cy="568961"/>
            <a:chOff x="0" y="-12373"/>
            <a:chExt cx="4609427" cy="482038"/>
          </a:xfrm>
        </p:grpSpPr>
        <p:sp>
          <p:nvSpPr>
            <p:cNvPr id="27651" name="圆角矩形 31"/>
            <p:cNvSpPr/>
            <p:nvPr/>
          </p:nvSpPr>
          <p:spPr>
            <a:xfrm>
              <a:off x="0" y="1"/>
              <a:ext cx="4609427" cy="469664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>
                <a:lnSpc>
                  <a:spcPct val="110000"/>
                </a:lnSpc>
              </a:pPr>
              <a:endParaRPr lang="zh-CN" altLang="en-US" sz="2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7652" name="文本框 19"/>
            <p:cNvSpPr/>
            <p:nvPr/>
          </p:nvSpPr>
          <p:spPr>
            <a:xfrm>
              <a:off x="72259" y="-12373"/>
              <a:ext cx="4515323" cy="4788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>
                <a:lnSpc>
                  <a:spcPct val="110000"/>
                </a:lnSpc>
              </a:pPr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方法总结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8673" name="组合 39955"/>
          <p:cNvGrpSpPr/>
          <p:nvPr/>
        </p:nvGrpSpPr>
        <p:grpSpPr>
          <a:xfrm>
            <a:off x="180023" y="410660"/>
            <a:ext cx="1878012" cy="576263"/>
            <a:chOff x="216" y="3339"/>
            <a:chExt cx="1183" cy="363"/>
          </a:xfrm>
        </p:grpSpPr>
        <p:grpSp>
          <p:nvGrpSpPr>
            <p:cNvPr id="28674" name="组合 35"/>
            <p:cNvGrpSpPr/>
            <p:nvPr/>
          </p:nvGrpSpPr>
          <p:grpSpPr>
            <a:xfrm>
              <a:off x="216" y="3339"/>
              <a:ext cx="1183" cy="363"/>
              <a:chOff x="467544" y="5318792"/>
              <a:chExt cx="648072" cy="648072"/>
            </a:xfrm>
          </p:grpSpPr>
          <p:sp>
            <p:nvSpPr>
              <p:cNvPr id="28675" name="椭圆 56"/>
              <p:cNvSpPr/>
              <p:nvPr/>
            </p:nvSpPr>
            <p:spPr>
              <a:xfrm>
                <a:off x="467544" y="5318792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676" name="椭圆 57"/>
              <p:cNvSpPr/>
              <p:nvPr/>
            </p:nvSpPr>
            <p:spPr>
              <a:xfrm>
                <a:off x="539552" y="5318792"/>
                <a:ext cx="504056" cy="504056"/>
              </a:xfrm>
              <a:prstGeom prst="ellipse">
                <a:avLst/>
              </a:prstGeom>
              <a:solidFill>
                <a:srgbClr val="0070C0">
                  <a:alpha val="63135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8677" name="TextBox 55"/>
            <p:cNvSpPr txBox="1"/>
            <p:nvPr/>
          </p:nvSpPr>
          <p:spPr>
            <a:xfrm>
              <a:off x="394" y="3362"/>
              <a:ext cx="89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678" name="文本框 3"/>
          <p:cNvSpPr txBox="1"/>
          <p:nvPr/>
        </p:nvSpPr>
        <p:spPr>
          <a:xfrm>
            <a:off x="323215" y="915670"/>
            <a:ext cx="8329930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5.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如图，有一湖的湖岸在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之间呈一段圆弧状，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间的距离不能直接测得．你能用已学过的知识或方法设计测量方案，求出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间的距离吗？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8679" name="图片 4" descr="4377_X4VTBIF]M}S`5%D3K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6235" y="2743015"/>
            <a:ext cx="3222625" cy="213518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94945" y="276860"/>
            <a:ext cx="8915400" cy="47002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解：要测量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间的距离，可用如下方法：过点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的垂线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，在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BF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上取两点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，使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CD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，再作出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的垂线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，使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在一条直线上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在△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AB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ED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中，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ECD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EDC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∴△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AB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ED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（ASA）．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BA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DE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故测出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的长就等于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间的距离．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9698" name="图片 4" descr="4377_X4VTBIF]M}S`5%D3K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0923" y="2194375"/>
            <a:ext cx="2271712" cy="15049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接连接符 5"/>
          <p:cNvCxnSpPr/>
          <p:nvPr/>
        </p:nvCxnSpPr>
        <p:spPr>
          <a:xfrm>
            <a:off x="6737985" y="3386455"/>
            <a:ext cx="2011045" cy="558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750685" y="2637287"/>
            <a:ext cx="1638300" cy="15160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385810" y="3411987"/>
            <a:ext cx="17463" cy="7239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472998" y="3019875"/>
            <a:ext cx="4587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02930" y="3023685"/>
            <a:ext cx="45878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65148" y="4135888"/>
            <a:ext cx="4587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04568" y="3365633"/>
            <a:ext cx="45878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en-US" altLang="zh-CN" sz="240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AutoShape 10"/>
          <p:cNvSpPr/>
          <p:nvPr/>
        </p:nvSpPr>
        <p:spPr>
          <a:xfrm>
            <a:off x="395605" y="2355850"/>
            <a:ext cx="213995" cy="937895"/>
          </a:xfrm>
          <a:prstGeom prst="leftBrace">
            <a:avLst>
              <a:gd name="adj1" fmla="val 39380"/>
              <a:gd name="adj2" fmla="val 50000"/>
            </a:avLst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75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4">
                                            <p:txEl>
                                              <p:charRg st="75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4">
                                            <p:txEl>
                                              <p:charRg st="75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4">
                                            <p:txEl>
                                              <p:charRg st="75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88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4">
                                            <p:txEl>
                                              <p:charRg st="88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4">
                                            <p:txEl>
                                              <p:charRg st="88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4">
                                            <p:txEl>
                                              <p:charRg st="88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2" grpId="0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7" name="TextBox 35"/>
          <p:cNvSpPr txBox="1"/>
          <p:nvPr/>
        </p:nvSpPr>
        <p:spPr>
          <a:xfrm>
            <a:off x="203835" y="2526665"/>
            <a:ext cx="600329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分析：由角平分线的性质易想到过点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向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ABC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的两边作垂线段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PE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PF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，构造角平分线模型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2" name="组合 11"/>
          <p:cNvGrpSpPr/>
          <p:nvPr/>
        </p:nvGrpSpPr>
        <p:grpSpPr>
          <a:xfrm>
            <a:off x="179388" y="412885"/>
            <a:ext cx="5310505" cy="541655"/>
            <a:chOff x="250825" y="1185565"/>
            <a:chExt cx="6079478" cy="540744"/>
          </a:xfrm>
        </p:grpSpPr>
        <p:sp>
          <p:nvSpPr>
            <p:cNvPr id="30722" name="圆角矩形 31"/>
            <p:cNvSpPr/>
            <p:nvPr/>
          </p:nvSpPr>
          <p:spPr>
            <a:xfrm>
              <a:off x="250825" y="1196976"/>
              <a:ext cx="6079478" cy="529333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723" name="文本框 19"/>
            <p:cNvSpPr/>
            <p:nvPr/>
          </p:nvSpPr>
          <p:spPr>
            <a:xfrm>
              <a:off x="312615" y="1185565"/>
              <a:ext cx="6017688" cy="5210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考点五   角平分线的性质与判定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5" name="TextBox 11"/>
          <p:cNvSpPr txBox="1"/>
          <p:nvPr/>
        </p:nvSpPr>
        <p:spPr>
          <a:xfrm>
            <a:off x="211455" y="1010285"/>
            <a:ext cx="875538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zh-CN" sz="2800" dirty="0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>
                <a:solidFill>
                  <a:schemeClr val="hlin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如图，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 =∠2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BN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上的一点，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PCB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 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BAP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 180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求证：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PA = PC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34"/>
          <p:cNvGrpSpPr/>
          <p:nvPr/>
        </p:nvGrpSpPr>
        <p:grpSpPr>
          <a:xfrm>
            <a:off x="5632133" y="2496635"/>
            <a:ext cx="3339251" cy="2436750"/>
            <a:chOff x="5488623" y="2492375"/>
            <a:chExt cx="3339251" cy="2436750"/>
          </a:xfrm>
        </p:grpSpPr>
        <p:sp>
          <p:nvSpPr>
            <p:cNvPr id="30726" name="TextBox 30"/>
            <p:cNvSpPr txBox="1"/>
            <p:nvPr/>
          </p:nvSpPr>
          <p:spPr>
            <a:xfrm>
              <a:off x="5488623" y="4335463"/>
              <a:ext cx="420370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30727" name="组合 38"/>
            <p:cNvGrpSpPr/>
            <p:nvPr/>
          </p:nvGrpSpPr>
          <p:grpSpPr>
            <a:xfrm>
              <a:off x="5867400" y="2492375"/>
              <a:ext cx="2960474" cy="2436750"/>
              <a:chOff x="5868144" y="2492896"/>
              <a:chExt cx="2959879" cy="2436520"/>
            </a:xfrm>
          </p:grpSpPr>
          <p:grpSp>
            <p:nvGrpSpPr>
              <p:cNvPr id="30728" name="组合 28"/>
              <p:cNvGrpSpPr/>
              <p:nvPr/>
            </p:nvGrpSpPr>
            <p:grpSpPr>
              <a:xfrm>
                <a:off x="5868144" y="2492896"/>
                <a:ext cx="2808312" cy="2016224"/>
                <a:chOff x="5868144" y="2492896"/>
                <a:chExt cx="2808312" cy="2016224"/>
              </a:xfrm>
            </p:grpSpPr>
            <p:cxnSp>
              <p:nvCxnSpPr>
                <p:cNvPr id="30729" name="直接连接符 9"/>
                <p:cNvCxnSpPr/>
                <p:nvPr/>
              </p:nvCxnSpPr>
              <p:spPr>
                <a:xfrm flipH="1">
                  <a:off x="5868144" y="2492896"/>
                  <a:ext cx="1800200" cy="2016224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0730" name="直接连接符 12"/>
                <p:cNvCxnSpPr/>
                <p:nvPr/>
              </p:nvCxnSpPr>
              <p:spPr>
                <a:xfrm>
                  <a:off x="5868144" y="4505020"/>
                  <a:ext cx="2736304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0731" name="直接连接符 18"/>
                <p:cNvCxnSpPr/>
                <p:nvPr/>
              </p:nvCxnSpPr>
              <p:spPr>
                <a:xfrm flipV="1">
                  <a:off x="5868144" y="3212976"/>
                  <a:ext cx="2808312" cy="1296144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0732" name="直接连接符 20"/>
                <p:cNvCxnSpPr/>
                <p:nvPr/>
              </p:nvCxnSpPr>
              <p:spPr>
                <a:xfrm>
                  <a:off x="7452320" y="3789040"/>
                  <a:ext cx="576064" cy="72008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0733" name="直接连接符 22"/>
                <p:cNvCxnSpPr/>
                <p:nvPr/>
              </p:nvCxnSpPr>
              <p:spPr>
                <a:xfrm flipH="1">
                  <a:off x="6516216" y="3789040"/>
                  <a:ext cx="936104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30734" name="TextBox 29"/>
              <p:cNvSpPr txBox="1"/>
              <p:nvPr/>
            </p:nvSpPr>
            <p:spPr>
              <a:xfrm>
                <a:off x="6108732" y="3429260"/>
                <a:ext cx="420286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5" name="TextBox 31"/>
              <p:cNvSpPr txBox="1"/>
              <p:nvPr/>
            </p:nvSpPr>
            <p:spPr>
              <a:xfrm>
                <a:off x="7812894" y="4407495"/>
                <a:ext cx="420286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6" name="TextBox 32"/>
              <p:cNvSpPr txBox="1"/>
              <p:nvPr/>
            </p:nvSpPr>
            <p:spPr>
              <a:xfrm>
                <a:off x="8388691" y="3212716"/>
                <a:ext cx="439332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N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7" name="TextBox 33"/>
              <p:cNvSpPr txBox="1"/>
              <p:nvPr/>
            </p:nvSpPr>
            <p:spPr>
              <a:xfrm rot="-2089618">
                <a:off x="6126782" y="3905595"/>
                <a:ext cx="504056" cy="3987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endPara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8" name="TextBox 34"/>
              <p:cNvSpPr txBox="1"/>
              <p:nvPr/>
            </p:nvSpPr>
            <p:spPr>
              <a:xfrm rot="-729200">
                <a:off x="6251246" y="4131942"/>
                <a:ext cx="504056" cy="3987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endPara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9" name="TextBox 35"/>
              <p:cNvSpPr txBox="1"/>
              <p:nvPr/>
            </p:nvSpPr>
            <p:spPr>
              <a:xfrm>
                <a:off x="6278973" y="3796284"/>
                <a:ext cx="360608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40" name="TextBox 36"/>
              <p:cNvSpPr txBox="1"/>
              <p:nvPr/>
            </p:nvSpPr>
            <p:spPr>
              <a:xfrm>
                <a:off x="6416539" y="4077559"/>
                <a:ext cx="360608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41" name="TextBox 37"/>
              <p:cNvSpPr txBox="1"/>
              <p:nvPr/>
            </p:nvSpPr>
            <p:spPr>
              <a:xfrm>
                <a:off x="7548892" y="3573016"/>
                <a:ext cx="399970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P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" name="组合 32"/>
          <p:cNvGrpSpPr/>
          <p:nvPr/>
        </p:nvGrpSpPr>
        <p:grpSpPr>
          <a:xfrm>
            <a:off x="6753543" y="2921768"/>
            <a:ext cx="841692" cy="871855"/>
            <a:chOff x="6610033" y="2917508"/>
            <a:chExt cx="841693" cy="871856"/>
          </a:xfrm>
        </p:grpSpPr>
        <p:cxnSp>
          <p:nvCxnSpPr>
            <p:cNvPr id="30744" name="直接连接符 44"/>
            <p:cNvCxnSpPr/>
            <p:nvPr/>
          </p:nvCxnSpPr>
          <p:spPr>
            <a:xfrm flipH="1" flipV="1">
              <a:off x="6948264" y="3284984"/>
              <a:ext cx="503462" cy="50438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30745" name="TextBox 55"/>
            <p:cNvSpPr txBox="1"/>
            <p:nvPr/>
          </p:nvSpPr>
          <p:spPr>
            <a:xfrm>
              <a:off x="6610033" y="2917508"/>
              <a:ext cx="420370" cy="521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46" name="矩形 26"/>
            <p:cNvSpPr/>
            <p:nvPr/>
          </p:nvSpPr>
          <p:spPr>
            <a:xfrm rot="-2943111">
              <a:off x="6877484" y="3332789"/>
              <a:ext cx="160275" cy="162113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33"/>
          <p:cNvGrpSpPr/>
          <p:nvPr/>
        </p:nvGrpSpPr>
        <p:grpSpPr>
          <a:xfrm>
            <a:off x="7366635" y="3793623"/>
            <a:ext cx="420370" cy="1144270"/>
            <a:chOff x="7223125" y="3789363"/>
            <a:chExt cx="420342" cy="1144270"/>
          </a:xfrm>
        </p:grpSpPr>
        <p:cxnSp>
          <p:nvCxnSpPr>
            <p:cNvPr id="30748" name="直接连接符 54"/>
            <p:cNvCxnSpPr/>
            <p:nvPr/>
          </p:nvCxnSpPr>
          <p:spPr>
            <a:xfrm>
              <a:off x="7451725" y="3789363"/>
              <a:ext cx="0" cy="719137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30749" name="TextBox 56"/>
            <p:cNvSpPr txBox="1"/>
            <p:nvPr/>
          </p:nvSpPr>
          <p:spPr>
            <a:xfrm>
              <a:off x="7223125" y="4411663"/>
              <a:ext cx="420342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50" name="矩形 31"/>
            <p:cNvSpPr/>
            <p:nvPr/>
          </p:nvSpPr>
          <p:spPr>
            <a:xfrm>
              <a:off x="7452320" y="4351134"/>
              <a:ext cx="156542" cy="154800"/>
            </a:xfrm>
            <a:prstGeom prst="rect">
              <a:avLst/>
            </a:pr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8" name="TextBox 35"/>
          <p:cNvSpPr txBox="1"/>
          <p:nvPr/>
        </p:nvSpPr>
        <p:spPr>
          <a:xfrm>
            <a:off x="106045" y="318135"/>
            <a:ext cx="89350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证明：过点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PF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，垂足分别为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340" name="TextBox 35"/>
          <p:cNvSpPr txBox="1"/>
          <p:nvPr/>
        </p:nvSpPr>
        <p:spPr>
          <a:xfrm>
            <a:off x="681990" y="770890"/>
            <a:ext cx="80657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∵∠1 =∠2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PE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PEA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PFC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90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342" name="TextBox 35"/>
          <p:cNvSpPr txBox="1"/>
          <p:nvPr/>
        </p:nvSpPr>
        <p:spPr>
          <a:xfrm>
            <a:off x="681355" y="1204093"/>
            <a:ext cx="8353425" cy="565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PCB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BAP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180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BAP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EAP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180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343" name="TextBox 35"/>
          <p:cNvSpPr txBox="1"/>
          <p:nvPr/>
        </p:nvSpPr>
        <p:spPr>
          <a:xfrm>
            <a:off x="681355" y="1693545"/>
            <a:ext cx="33743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EAP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PCB.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344" name="TextBox 35"/>
          <p:cNvSpPr txBox="1"/>
          <p:nvPr/>
        </p:nvSpPr>
        <p:spPr>
          <a:xfrm>
            <a:off x="681355" y="1925135"/>
            <a:ext cx="44005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APE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CPF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" name="组合 15"/>
          <p:cNvGrpSpPr/>
          <p:nvPr/>
        </p:nvGrpSpPr>
        <p:grpSpPr>
          <a:xfrm>
            <a:off x="853439" y="2571882"/>
            <a:ext cx="4516439" cy="1530417"/>
            <a:chOff x="126781" y="1484536"/>
            <a:chExt cx="3327377" cy="1533113"/>
          </a:xfrm>
        </p:grpSpPr>
        <p:sp>
          <p:nvSpPr>
            <p:cNvPr id="31774" name="TextBox 35"/>
            <p:cNvSpPr txBox="1"/>
            <p:nvPr/>
          </p:nvSpPr>
          <p:spPr>
            <a:xfrm>
              <a:off x="213227" y="1484536"/>
              <a:ext cx="3240931" cy="5228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PEA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PFC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 90</a:t>
              </a:r>
              <a:r>
                <a:rPr lang="en-US" altLang="zh-CN" sz="28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°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31775" name="TextBox 35"/>
            <p:cNvSpPr txBox="1"/>
            <p:nvPr/>
          </p:nvSpPr>
          <p:spPr>
            <a:xfrm>
              <a:off x="265087" y="1989095"/>
              <a:ext cx="2448271" cy="5228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EAP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=∠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FC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Arial" panose="020B0604020202020204" pitchFamily="34" charset="0"/>
                </a:rPr>
                <a:t>P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31776" name="TextBox 35"/>
            <p:cNvSpPr txBox="1"/>
            <p:nvPr/>
          </p:nvSpPr>
          <p:spPr>
            <a:xfrm>
              <a:off x="178242" y="2494759"/>
              <a:ext cx="2448271" cy="5228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0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PE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PF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1777" name="左大括号 19"/>
            <p:cNvSpPr/>
            <p:nvPr/>
          </p:nvSpPr>
          <p:spPr>
            <a:xfrm>
              <a:off x="126781" y="1700817"/>
              <a:ext cx="215198" cy="1090943"/>
            </a:xfrm>
            <a:prstGeom prst="leftBrace">
              <a:avLst>
                <a:gd name="adj1" fmla="val 7350"/>
                <a:gd name="adj2" fmla="val 50000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/>
            <a:p>
              <a:pPr algn="ctr">
                <a:lnSpc>
                  <a:spcPct val="100000"/>
                </a:lnSpc>
              </a:pPr>
              <a:endParaRPr lang="zh-CN" altLang="en-US" sz="28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4346" name="TextBox 35"/>
          <p:cNvSpPr txBox="1"/>
          <p:nvPr/>
        </p:nvSpPr>
        <p:spPr>
          <a:xfrm>
            <a:off x="681990" y="3984625"/>
            <a:ext cx="44748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∴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APE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CPF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(AAS).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347" name="TextBox 35"/>
          <p:cNvSpPr txBox="1"/>
          <p:nvPr/>
        </p:nvSpPr>
        <p:spPr>
          <a:xfrm>
            <a:off x="681990" y="4415155"/>
            <a:ext cx="24358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AP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CP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" name="组合 34"/>
          <p:cNvGrpSpPr/>
          <p:nvPr/>
        </p:nvGrpSpPr>
        <p:grpSpPr>
          <a:xfrm>
            <a:off x="5632133" y="2496635"/>
            <a:ext cx="3339251" cy="2436750"/>
            <a:chOff x="5488623" y="2492375"/>
            <a:chExt cx="3339251" cy="2436750"/>
          </a:xfrm>
        </p:grpSpPr>
        <p:sp>
          <p:nvSpPr>
            <p:cNvPr id="30726" name="TextBox 30"/>
            <p:cNvSpPr txBox="1"/>
            <p:nvPr/>
          </p:nvSpPr>
          <p:spPr>
            <a:xfrm>
              <a:off x="5488623" y="4335463"/>
              <a:ext cx="420370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30727" name="组合 38"/>
            <p:cNvGrpSpPr/>
            <p:nvPr/>
          </p:nvGrpSpPr>
          <p:grpSpPr>
            <a:xfrm>
              <a:off x="5867400" y="2492375"/>
              <a:ext cx="2960474" cy="2436750"/>
              <a:chOff x="5868144" y="2492896"/>
              <a:chExt cx="2959879" cy="2436520"/>
            </a:xfrm>
          </p:grpSpPr>
          <p:grpSp>
            <p:nvGrpSpPr>
              <p:cNvPr id="30728" name="组合 28"/>
              <p:cNvGrpSpPr/>
              <p:nvPr/>
            </p:nvGrpSpPr>
            <p:grpSpPr>
              <a:xfrm>
                <a:off x="5868144" y="2492896"/>
                <a:ext cx="2808312" cy="2016224"/>
                <a:chOff x="5868144" y="2492896"/>
                <a:chExt cx="2808312" cy="2016224"/>
              </a:xfrm>
            </p:grpSpPr>
            <p:cxnSp>
              <p:nvCxnSpPr>
                <p:cNvPr id="30729" name="直接连接符 9"/>
                <p:cNvCxnSpPr/>
                <p:nvPr/>
              </p:nvCxnSpPr>
              <p:spPr>
                <a:xfrm flipH="1">
                  <a:off x="5868144" y="2492896"/>
                  <a:ext cx="1800200" cy="2016224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0730" name="直接连接符 12"/>
                <p:cNvCxnSpPr/>
                <p:nvPr/>
              </p:nvCxnSpPr>
              <p:spPr>
                <a:xfrm>
                  <a:off x="5868144" y="4505020"/>
                  <a:ext cx="2736304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0731" name="直接连接符 18"/>
                <p:cNvCxnSpPr/>
                <p:nvPr/>
              </p:nvCxnSpPr>
              <p:spPr>
                <a:xfrm flipV="1">
                  <a:off x="5868144" y="3212976"/>
                  <a:ext cx="2808312" cy="1296144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0732" name="直接连接符 20"/>
                <p:cNvCxnSpPr/>
                <p:nvPr/>
              </p:nvCxnSpPr>
              <p:spPr>
                <a:xfrm>
                  <a:off x="7452320" y="3789040"/>
                  <a:ext cx="576064" cy="72008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0733" name="直接连接符 22"/>
                <p:cNvCxnSpPr/>
                <p:nvPr/>
              </p:nvCxnSpPr>
              <p:spPr>
                <a:xfrm flipH="1">
                  <a:off x="6516216" y="3789040"/>
                  <a:ext cx="936104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30734" name="TextBox 29"/>
              <p:cNvSpPr txBox="1"/>
              <p:nvPr/>
            </p:nvSpPr>
            <p:spPr>
              <a:xfrm>
                <a:off x="6108732" y="3429260"/>
                <a:ext cx="420286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5" name="TextBox 31"/>
              <p:cNvSpPr txBox="1"/>
              <p:nvPr/>
            </p:nvSpPr>
            <p:spPr>
              <a:xfrm>
                <a:off x="7812894" y="4407495"/>
                <a:ext cx="420286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6" name="TextBox 32"/>
              <p:cNvSpPr txBox="1"/>
              <p:nvPr/>
            </p:nvSpPr>
            <p:spPr>
              <a:xfrm>
                <a:off x="8388691" y="3212716"/>
                <a:ext cx="439332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N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7" name="TextBox 33"/>
              <p:cNvSpPr txBox="1"/>
              <p:nvPr/>
            </p:nvSpPr>
            <p:spPr>
              <a:xfrm rot="-2089618">
                <a:off x="6126782" y="3905595"/>
                <a:ext cx="504056" cy="3987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endPara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8" name="TextBox 34"/>
              <p:cNvSpPr txBox="1"/>
              <p:nvPr/>
            </p:nvSpPr>
            <p:spPr>
              <a:xfrm rot="-729200">
                <a:off x="6251246" y="4131942"/>
                <a:ext cx="504056" cy="3987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endPara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39" name="TextBox 35"/>
              <p:cNvSpPr txBox="1"/>
              <p:nvPr/>
            </p:nvSpPr>
            <p:spPr>
              <a:xfrm>
                <a:off x="6278973" y="3796284"/>
                <a:ext cx="360608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40" name="TextBox 36"/>
              <p:cNvSpPr txBox="1"/>
              <p:nvPr/>
            </p:nvSpPr>
            <p:spPr>
              <a:xfrm>
                <a:off x="6416539" y="4077559"/>
                <a:ext cx="360608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0741" name="TextBox 37"/>
              <p:cNvSpPr txBox="1"/>
              <p:nvPr/>
            </p:nvSpPr>
            <p:spPr>
              <a:xfrm>
                <a:off x="7548892" y="3573016"/>
                <a:ext cx="399970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P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" name="组合 32"/>
          <p:cNvGrpSpPr/>
          <p:nvPr/>
        </p:nvGrpSpPr>
        <p:grpSpPr>
          <a:xfrm>
            <a:off x="6753543" y="2921768"/>
            <a:ext cx="841692" cy="871855"/>
            <a:chOff x="6610033" y="2917508"/>
            <a:chExt cx="841693" cy="871856"/>
          </a:xfrm>
        </p:grpSpPr>
        <p:cxnSp>
          <p:nvCxnSpPr>
            <p:cNvPr id="30744" name="直接连接符 44"/>
            <p:cNvCxnSpPr/>
            <p:nvPr/>
          </p:nvCxnSpPr>
          <p:spPr>
            <a:xfrm flipH="1" flipV="1">
              <a:off x="6948264" y="3284984"/>
              <a:ext cx="503462" cy="50438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30745" name="TextBox 55"/>
            <p:cNvSpPr txBox="1"/>
            <p:nvPr/>
          </p:nvSpPr>
          <p:spPr>
            <a:xfrm>
              <a:off x="6610033" y="2917508"/>
              <a:ext cx="420370" cy="521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46" name="矩形 26"/>
            <p:cNvSpPr/>
            <p:nvPr/>
          </p:nvSpPr>
          <p:spPr>
            <a:xfrm rot="-2943111">
              <a:off x="6877484" y="3332789"/>
              <a:ext cx="160275" cy="162113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33"/>
          <p:cNvGrpSpPr/>
          <p:nvPr/>
        </p:nvGrpSpPr>
        <p:grpSpPr>
          <a:xfrm>
            <a:off x="7366635" y="3793623"/>
            <a:ext cx="420370" cy="1144270"/>
            <a:chOff x="7223125" y="3789363"/>
            <a:chExt cx="420342" cy="1144270"/>
          </a:xfrm>
        </p:grpSpPr>
        <p:cxnSp>
          <p:nvCxnSpPr>
            <p:cNvPr id="30748" name="直接连接符 54"/>
            <p:cNvCxnSpPr/>
            <p:nvPr/>
          </p:nvCxnSpPr>
          <p:spPr>
            <a:xfrm>
              <a:off x="7451725" y="3789363"/>
              <a:ext cx="0" cy="719137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30749" name="TextBox 56"/>
            <p:cNvSpPr txBox="1"/>
            <p:nvPr/>
          </p:nvSpPr>
          <p:spPr>
            <a:xfrm>
              <a:off x="7223125" y="4411663"/>
              <a:ext cx="420342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50" name="矩形 31"/>
            <p:cNvSpPr/>
            <p:nvPr/>
          </p:nvSpPr>
          <p:spPr>
            <a:xfrm>
              <a:off x="7452320" y="4351134"/>
              <a:ext cx="156542" cy="154800"/>
            </a:xfrm>
            <a:prstGeom prst="rect">
              <a:avLst/>
            </a:pr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/>
      <p:bldP spid="14342" grpId="0"/>
      <p:bldP spid="14343" grpId="0"/>
      <p:bldP spid="14344" grpId="0"/>
      <p:bldP spid="14346" grpId="0"/>
      <p:bldP spid="1434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TextBox 3"/>
          <p:cNvSpPr txBox="1"/>
          <p:nvPr/>
        </p:nvSpPr>
        <p:spPr>
          <a:xfrm>
            <a:off x="179070" y="279400"/>
            <a:ext cx="8703945" cy="2460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证法</a:t>
            </a:r>
            <a:r>
              <a:rPr lang="en-US" altLang="zh-CN" sz="28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思路分析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由角是轴对称图形，其对称轴是角平分线所在的直线，所以可想到构造轴对称图形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方法是在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BC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上截取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BD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，连接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PD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则有△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PAB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PDB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再证△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PDC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是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等腰三角形即可获证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2770" name="组合 38"/>
          <p:cNvGrpSpPr/>
          <p:nvPr/>
        </p:nvGrpSpPr>
        <p:grpSpPr>
          <a:xfrm>
            <a:off x="6010910" y="1349190"/>
            <a:ext cx="2996034" cy="1965237"/>
            <a:chOff x="5868144" y="2925047"/>
            <a:chExt cx="2995432" cy="1963305"/>
          </a:xfrm>
        </p:grpSpPr>
        <p:grpSp>
          <p:nvGrpSpPr>
            <p:cNvPr id="32771" name="组合 28"/>
            <p:cNvGrpSpPr/>
            <p:nvPr/>
          </p:nvGrpSpPr>
          <p:grpSpPr>
            <a:xfrm>
              <a:off x="5868144" y="2925047"/>
              <a:ext cx="2808312" cy="1584073"/>
              <a:chOff x="5868144" y="2925047"/>
              <a:chExt cx="2808312" cy="1584073"/>
            </a:xfrm>
          </p:grpSpPr>
          <p:cxnSp>
            <p:nvCxnSpPr>
              <p:cNvPr id="32772" name="直接连接符 9"/>
              <p:cNvCxnSpPr/>
              <p:nvPr/>
            </p:nvCxnSpPr>
            <p:spPr>
              <a:xfrm flipH="1">
                <a:off x="5868144" y="2925047"/>
                <a:ext cx="1368150" cy="158392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773" name="直接连接符 12"/>
              <p:cNvCxnSpPr/>
              <p:nvPr/>
            </p:nvCxnSpPr>
            <p:spPr>
              <a:xfrm>
                <a:off x="5868144" y="4505002"/>
                <a:ext cx="2736304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774" name="直接连接符 18"/>
              <p:cNvCxnSpPr/>
              <p:nvPr/>
            </p:nvCxnSpPr>
            <p:spPr>
              <a:xfrm flipV="1">
                <a:off x="5868144" y="3212976"/>
                <a:ext cx="2808312" cy="1296144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775" name="直接连接符 20"/>
              <p:cNvCxnSpPr/>
              <p:nvPr/>
            </p:nvCxnSpPr>
            <p:spPr>
              <a:xfrm>
                <a:off x="7452320" y="3789040"/>
                <a:ext cx="576064" cy="72008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776" name="直接连接符 22"/>
              <p:cNvCxnSpPr/>
              <p:nvPr/>
            </p:nvCxnSpPr>
            <p:spPr>
              <a:xfrm flipH="1">
                <a:off x="6516216" y="3789040"/>
                <a:ext cx="936104" cy="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2777" name="TextBox 29"/>
            <p:cNvSpPr txBox="1"/>
            <p:nvPr/>
          </p:nvSpPr>
          <p:spPr>
            <a:xfrm>
              <a:off x="6108732" y="3501008"/>
              <a:ext cx="386002" cy="4599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zh-CN" alt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2778" name="TextBox 31"/>
            <p:cNvSpPr txBox="1"/>
            <p:nvPr/>
          </p:nvSpPr>
          <p:spPr>
            <a:xfrm>
              <a:off x="7877651" y="4428429"/>
              <a:ext cx="386002" cy="4599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zh-CN" alt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2779" name="TextBox 32"/>
            <p:cNvSpPr txBox="1"/>
            <p:nvPr/>
          </p:nvSpPr>
          <p:spPr>
            <a:xfrm>
              <a:off x="8460432" y="3140968"/>
              <a:ext cx="403144" cy="4599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N</a:t>
              </a:r>
              <a:endParaRPr lang="zh-CN" alt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2780" name="TextBox 33"/>
            <p:cNvSpPr txBox="1"/>
            <p:nvPr/>
          </p:nvSpPr>
          <p:spPr>
            <a:xfrm rot="-2089618">
              <a:off x="6147734" y="3849759"/>
              <a:ext cx="504056" cy="4599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zh-CN" altLang="en-US" sz="2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2781" name="TextBox 34"/>
            <p:cNvSpPr txBox="1"/>
            <p:nvPr/>
          </p:nvSpPr>
          <p:spPr>
            <a:xfrm rot="-729200">
              <a:off x="6272198" y="4104024"/>
              <a:ext cx="504056" cy="4599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)</a:t>
              </a:r>
              <a:endParaRPr lang="zh-CN" altLang="en-US" sz="24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2782" name="TextBox 35"/>
            <p:cNvSpPr txBox="1"/>
            <p:nvPr/>
          </p:nvSpPr>
          <p:spPr>
            <a:xfrm>
              <a:off x="6299925" y="3840114"/>
              <a:ext cx="335213" cy="4599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zh-CN" alt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2783" name="TextBox 36"/>
            <p:cNvSpPr txBox="1"/>
            <p:nvPr/>
          </p:nvSpPr>
          <p:spPr>
            <a:xfrm>
              <a:off x="6393686" y="4119463"/>
              <a:ext cx="335213" cy="4599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zh-CN" alt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32784" name="TextBox 37"/>
            <p:cNvSpPr txBox="1"/>
            <p:nvPr/>
          </p:nvSpPr>
          <p:spPr>
            <a:xfrm>
              <a:off x="7498103" y="3593950"/>
              <a:ext cx="368861" cy="4599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endParaRPr lang="zh-CN" altLang="en-US" sz="2400" b="1" i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32785" name="TextBox 30"/>
          <p:cNvSpPr txBox="1"/>
          <p:nvPr/>
        </p:nvSpPr>
        <p:spPr>
          <a:xfrm>
            <a:off x="5675948" y="2760478"/>
            <a:ext cx="3860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400" b="1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365" name="TextBox 20"/>
          <p:cNvSpPr txBox="1"/>
          <p:nvPr/>
        </p:nvSpPr>
        <p:spPr>
          <a:xfrm>
            <a:off x="251143" y="2557595"/>
            <a:ext cx="4805680" cy="650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2520E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证明过程请同学们自行完成！</a:t>
            </a:r>
            <a:endParaRPr lang="zh-CN" altLang="en-US" sz="2800" dirty="0">
              <a:solidFill>
                <a:srgbClr val="2520E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27"/>
          <p:cNvGrpSpPr/>
          <p:nvPr/>
        </p:nvGrpSpPr>
        <p:grpSpPr>
          <a:xfrm>
            <a:off x="6845935" y="2220091"/>
            <a:ext cx="739458" cy="1088590"/>
            <a:chOff x="6701755" y="3795068"/>
            <a:chExt cx="739483" cy="1088353"/>
          </a:xfrm>
        </p:grpSpPr>
        <p:cxnSp>
          <p:nvCxnSpPr>
            <p:cNvPr id="32788" name="直接连接符 22"/>
            <p:cNvCxnSpPr/>
            <p:nvPr/>
          </p:nvCxnSpPr>
          <p:spPr>
            <a:xfrm flipH="1">
              <a:off x="6890226" y="3795068"/>
              <a:ext cx="551012" cy="72008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32789" name="TextBox 30"/>
            <p:cNvSpPr txBox="1"/>
            <p:nvPr/>
          </p:nvSpPr>
          <p:spPr>
            <a:xfrm>
              <a:off x="6701755" y="4423146"/>
              <a:ext cx="403239" cy="4602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49225" y="3166560"/>
            <a:ext cx="873442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归纳拓展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角的平分线的性质是证明线段相等的常用方法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应用时可依托全等三角形发挥作用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作辅助线有两种思路，一种作垂线段构造角平分线模型；另一种是构造轴对称图形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5" grpId="0"/>
      <p:bldP spid="2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3" name="TextBox 11"/>
          <p:cNvSpPr txBox="1"/>
          <p:nvPr/>
        </p:nvSpPr>
        <p:spPr>
          <a:xfrm>
            <a:off x="179070" y="812800"/>
            <a:ext cx="885444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6.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如图，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1=∠2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点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BN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上的一点，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PA = PC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求证：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PCB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+∠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BAP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 180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°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3794" name="组合 21"/>
          <p:cNvGrpSpPr/>
          <p:nvPr/>
        </p:nvGrpSpPr>
        <p:grpSpPr>
          <a:xfrm>
            <a:off x="5436235" y="2422340"/>
            <a:ext cx="3367192" cy="2436750"/>
            <a:chOff x="5532438" y="2492375"/>
            <a:chExt cx="3367191" cy="2436750"/>
          </a:xfrm>
        </p:grpSpPr>
        <p:sp>
          <p:nvSpPr>
            <p:cNvPr id="33795" name="TextBox 30"/>
            <p:cNvSpPr txBox="1"/>
            <p:nvPr/>
          </p:nvSpPr>
          <p:spPr>
            <a:xfrm>
              <a:off x="5532438" y="4335463"/>
              <a:ext cx="420370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33796" name="组合 38"/>
            <p:cNvGrpSpPr/>
            <p:nvPr/>
          </p:nvGrpSpPr>
          <p:grpSpPr>
            <a:xfrm>
              <a:off x="5867400" y="2492375"/>
              <a:ext cx="3032229" cy="2436750"/>
              <a:chOff x="5868144" y="2492896"/>
              <a:chExt cx="3031620" cy="2436520"/>
            </a:xfrm>
          </p:grpSpPr>
          <p:grpSp>
            <p:nvGrpSpPr>
              <p:cNvPr id="33797" name="组合 28"/>
              <p:cNvGrpSpPr/>
              <p:nvPr/>
            </p:nvGrpSpPr>
            <p:grpSpPr>
              <a:xfrm>
                <a:off x="5868144" y="2492896"/>
                <a:ext cx="2808312" cy="2016224"/>
                <a:chOff x="5868144" y="2492896"/>
                <a:chExt cx="2808312" cy="2016224"/>
              </a:xfrm>
            </p:grpSpPr>
            <p:cxnSp>
              <p:nvCxnSpPr>
                <p:cNvPr id="33798" name="直接连接符 9"/>
                <p:cNvCxnSpPr/>
                <p:nvPr/>
              </p:nvCxnSpPr>
              <p:spPr>
                <a:xfrm flipH="1">
                  <a:off x="5868144" y="2492896"/>
                  <a:ext cx="1800200" cy="2016224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3799" name="直接连接符 12"/>
                <p:cNvCxnSpPr/>
                <p:nvPr/>
              </p:nvCxnSpPr>
              <p:spPr>
                <a:xfrm>
                  <a:off x="5868144" y="4484068"/>
                  <a:ext cx="2736304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3800" name="直接连接符 18"/>
                <p:cNvCxnSpPr/>
                <p:nvPr/>
              </p:nvCxnSpPr>
              <p:spPr>
                <a:xfrm flipV="1">
                  <a:off x="5868144" y="3212976"/>
                  <a:ext cx="2808312" cy="1296144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3801" name="直接连接符 20"/>
                <p:cNvCxnSpPr/>
                <p:nvPr/>
              </p:nvCxnSpPr>
              <p:spPr>
                <a:xfrm>
                  <a:off x="7452468" y="3788994"/>
                  <a:ext cx="669155" cy="705418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3802" name="直接连接符 22"/>
                <p:cNvCxnSpPr/>
                <p:nvPr/>
              </p:nvCxnSpPr>
              <p:spPr>
                <a:xfrm flipH="1">
                  <a:off x="6516216" y="3789040"/>
                  <a:ext cx="936104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33803" name="TextBox 29"/>
              <p:cNvSpPr txBox="1"/>
              <p:nvPr/>
            </p:nvSpPr>
            <p:spPr>
              <a:xfrm>
                <a:off x="6108732" y="3501008"/>
                <a:ext cx="420285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04" name="TextBox 31"/>
              <p:cNvSpPr txBox="1"/>
              <p:nvPr/>
            </p:nvSpPr>
            <p:spPr>
              <a:xfrm>
                <a:off x="7956376" y="4407495"/>
                <a:ext cx="420285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05" name="TextBox 32"/>
              <p:cNvSpPr txBox="1"/>
              <p:nvPr/>
            </p:nvSpPr>
            <p:spPr>
              <a:xfrm>
                <a:off x="8460432" y="3140968"/>
                <a:ext cx="439332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N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06" name="TextBox 33"/>
              <p:cNvSpPr txBox="1"/>
              <p:nvPr/>
            </p:nvSpPr>
            <p:spPr>
              <a:xfrm rot="-2089618">
                <a:off x="6098846" y="3926547"/>
                <a:ext cx="504056" cy="3987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endPara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07" name="TextBox 34"/>
              <p:cNvSpPr txBox="1"/>
              <p:nvPr/>
            </p:nvSpPr>
            <p:spPr>
              <a:xfrm rot="-729200">
                <a:off x="6251246" y="4145910"/>
                <a:ext cx="504056" cy="3987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endPara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08" name="TextBox 35"/>
              <p:cNvSpPr txBox="1"/>
              <p:nvPr/>
            </p:nvSpPr>
            <p:spPr>
              <a:xfrm>
                <a:off x="6299925" y="3789300"/>
                <a:ext cx="360607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09" name="TextBox 36"/>
              <p:cNvSpPr txBox="1"/>
              <p:nvPr/>
            </p:nvSpPr>
            <p:spPr>
              <a:xfrm>
                <a:off x="6400670" y="4077559"/>
                <a:ext cx="360607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10" name="TextBox 37"/>
              <p:cNvSpPr txBox="1"/>
              <p:nvPr/>
            </p:nvSpPr>
            <p:spPr>
              <a:xfrm>
                <a:off x="7548892" y="3573016"/>
                <a:ext cx="399969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P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" name="组合 38"/>
          <p:cNvGrpSpPr/>
          <p:nvPr/>
        </p:nvGrpSpPr>
        <p:grpSpPr>
          <a:xfrm>
            <a:off x="6475095" y="2846203"/>
            <a:ext cx="880428" cy="873125"/>
            <a:chOff x="6571298" y="2916238"/>
            <a:chExt cx="880428" cy="873126"/>
          </a:xfrm>
        </p:grpSpPr>
        <p:cxnSp>
          <p:nvCxnSpPr>
            <p:cNvPr id="33812" name="直接连接符 44"/>
            <p:cNvCxnSpPr/>
            <p:nvPr/>
          </p:nvCxnSpPr>
          <p:spPr>
            <a:xfrm flipH="1" flipV="1">
              <a:off x="6948264" y="3284984"/>
              <a:ext cx="503462" cy="50438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33813" name="TextBox 55"/>
            <p:cNvSpPr txBox="1"/>
            <p:nvPr/>
          </p:nvSpPr>
          <p:spPr>
            <a:xfrm>
              <a:off x="6571298" y="2916238"/>
              <a:ext cx="420370" cy="521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814" name="矩形 41"/>
            <p:cNvSpPr/>
            <p:nvPr/>
          </p:nvSpPr>
          <p:spPr>
            <a:xfrm rot="-2943111">
              <a:off x="6884469" y="3318819"/>
              <a:ext cx="160275" cy="162113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42"/>
          <p:cNvGrpSpPr/>
          <p:nvPr/>
        </p:nvGrpSpPr>
        <p:grpSpPr>
          <a:xfrm>
            <a:off x="7126923" y="3719328"/>
            <a:ext cx="420370" cy="1144270"/>
            <a:chOff x="7223125" y="3789363"/>
            <a:chExt cx="420343" cy="1144270"/>
          </a:xfrm>
        </p:grpSpPr>
        <p:cxnSp>
          <p:nvCxnSpPr>
            <p:cNvPr id="33816" name="直接连接符 54"/>
            <p:cNvCxnSpPr/>
            <p:nvPr/>
          </p:nvCxnSpPr>
          <p:spPr>
            <a:xfrm>
              <a:off x="7451725" y="3789363"/>
              <a:ext cx="0" cy="719137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33817" name="TextBox 56"/>
            <p:cNvSpPr txBox="1"/>
            <p:nvPr/>
          </p:nvSpPr>
          <p:spPr>
            <a:xfrm>
              <a:off x="7223125" y="4411663"/>
              <a:ext cx="420343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818" name="矩形 45"/>
            <p:cNvSpPr/>
            <p:nvPr/>
          </p:nvSpPr>
          <p:spPr>
            <a:xfrm>
              <a:off x="7452320" y="4365104"/>
              <a:ext cx="156542" cy="122112"/>
            </a:xfrm>
            <a:prstGeom prst="rect">
              <a:avLst/>
            </a:pr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6390" name="TextBox 35"/>
          <p:cNvSpPr txBox="1"/>
          <p:nvPr/>
        </p:nvSpPr>
        <p:spPr>
          <a:xfrm>
            <a:off x="133350" y="1668780"/>
            <a:ext cx="889190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证明：过点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PE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PF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⊥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BC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，垂足分别为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F.</a:t>
            </a:r>
            <a:endParaRPr lang="en-US" altLang="zh-CN" sz="2800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391" name="TextBox 35"/>
          <p:cNvSpPr txBox="1"/>
          <p:nvPr/>
        </p:nvSpPr>
        <p:spPr>
          <a:xfrm>
            <a:off x="179070" y="2101215"/>
            <a:ext cx="259334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又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∵∠1 =∠2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92" name="TextBox 35"/>
          <p:cNvSpPr txBox="1"/>
          <p:nvPr/>
        </p:nvSpPr>
        <p:spPr>
          <a:xfrm>
            <a:off x="184150" y="2547620"/>
            <a:ext cx="5875020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PE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PEA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PFC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90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7" name="组合 15"/>
          <p:cNvGrpSpPr/>
          <p:nvPr/>
        </p:nvGrpSpPr>
        <p:grpSpPr>
          <a:xfrm>
            <a:off x="1056326" y="3445325"/>
            <a:ext cx="3241675" cy="1098090"/>
            <a:chOff x="51639" y="1354754"/>
            <a:chExt cx="3240931" cy="1099329"/>
          </a:xfrm>
        </p:grpSpPr>
        <p:sp>
          <p:nvSpPr>
            <p:cNvPr id="33823" name="TextBox 35"/>
            <p:cNvSpPr txBox="1"/>
            <p:nvPr/>
          </p:nvSpPr>
          <p:spPr>
            <a:xfrm>
              <a:off x="51639" y="1354754"/>
              <a:ext cx="3240931" cy="6083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   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PA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PC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33824" name="TextBox 52"/>
            <p:cNvSpPr txBox="1"/>
            <p:nvPr/>
          </p:nvSpPr>
          <p:spPr>
            <a:xfrm>
              <a:off x="231572" y="1845702"/>
              <a:ext cx="2448271" cy="6083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PE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=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PF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825" name="左大括号 19"/>
            <p:cNvSpPr/>
            <p:nvPr/>
          </p:nvSpPr>
          <p:spPr>
            <a:xfrm>
              <a:off x="323988" y="1592512"/>
              <a:ext cx="146016" cy="699288"/>
            </a:xfrm>
            <a:prstGeom prst="leftBrace">
              <a:avLst>
                <a:gd name="adj1" fmla="val 7763"/>
                <a:gd name="adj2" fmla="val 50000"/>
              </a:avLst>
            </a:pr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 anchorCtr="0"/>
            <a:p>
              <a:pPr algn="ctr">
                <a:lnSpc>
                  <a:spcPct val="120000"/>
                </a:lnSpc>
              </a:pPr>
              <a:endParaRPr lang="zh-CN" altLang="en-US" sz="28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6394" name="TextBox 35"/>
          <p:cNvSpPr txBox="1"/>
          <p:nvPr/>
        </p:nvSpPr>
        <p:spPr>
          <a:xfrm>
            <a:off x="180023" y="3026225"/>
            <a:ext cx="504507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Rt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APE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Rt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CPF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中，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95" name="TextBox 16"/>
          <p:cNvSpPr txBox="1"/>
          <p:nvPr/>
        </p:nvSpPr>
        <p:spPr>
          <a:xfrm>
            <a:off x="251143" y="4371790"/>
            <a:ext cx="4531995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 Rt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PAE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Rt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PCF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(HL).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3828" name="组合 39955"/>
          <p:cNvGrpSpPr/>
          <p:nvPr/>
        </p:nvGrpSpPr>
        <p:grpSpPr>
          <a:xfrm>
            <a:off x="248603" y="341445"/>
            <a:ext cx="1878012" cy="576263"/>
            <a:chOff x="216" y="3339"/>
            <a:chExt cx="1183" cy="363"/>
          </a:xfrm>
        </p:grpSpPr>
        <p:grpSp>
          <p:nvGrpSpPr>
            <p:cNvPr id="33829" name="组合 35"/>
            <p:cNvGrpSpPr/>
            <p:nvPr/>
          </p:nvGrpSpPr>
          <p:grpSpPr>
            <a:xfrm>
              <a:off x="216" y="3339"/>
              <a:ext cx="1183" cy="363"/>
              <a:chOff x="467544" y="5318792"/>
              <a:chExt cx="648072" cy="648072"/>
            </a:xfrm>
          </p:grpSpPr>
          <p:sp>
            <p:nvSpPr>
              <p:cNvPr id="33830" name="椭圆 56"/>
              <p:cNvSpPr/>
              <p:nvPr/>
            </p:nvSpPr>
            <p:spPr>
              <a:xfrm>
                <a:off x="467544" y="5318792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31" name="椭圆 57"/>
              <p:cNvSpPr/>
              <p:nvPr/>
            </p:nvSpPr>
            <p:spPr>
              <a:xfrm>
                <a:off x="539552" y="5318792"/>
                <a:ext cx="504056" cy="504056"/>
              </a:xfrm>
              <a:prstGeom prst="ellipse">
                <a:avLst/>
              </a:prstGeom>
              <a:solidFill>
                <a:srgbClr val="0070C0">
                  <a:alpha val="63135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sz="2000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3832" name="TextBox 55"/>
            <p:cNvSpPr txBox="1"/>
            <p:nvPr/>
          </p:nvSpPr>
          <p:spPr>
            <a:xfrm>
              <a:off x="394" y="3362"/>
              <a:ext cx="89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16391" grpId="0"/>
      <p:bldP spid="16392" grpId="0"/>
      <p:bldP spid="16394" grpId="0"/>
      <p:bldP spid="1639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96" name="TextBox 35"/>
          <p:cNvSpPr txBox="1"/>
          <p:nvPr/>
        </p:nvSpPr>
        <p:spPr>
          <a:xfrm>
            <a:off x="241300" y="524510"/>
            <a:ext cx="4694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EAP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FCP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P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C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B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97" name="TextBox 35"/>
          <p:cNvSpPr txBox="1"/>
          <p:nvPr/>
        </p:nvSpPr>
        <p:spPr>
          <a:xfrm>
            <a:off x="251460" y="1194435"/>
            <a:ext cx="4684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∵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BAP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EAP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180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398" name="矩形 58"/>
          <p:cNvSpPr/>
          <p:nvPr/>
        </p:nvSpPr>
        <p:spPr>
          <a:xfrm>
            <a:off x="251460" y="1896878"/>
            <a:ext cx="40900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PCB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+∠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BAP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180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°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81000" y="3197860"/>
            <a:ext cx="8199120" cy="1383665"/>
          </a:xfrm>
          <a:prstGeom prst="rect">
            <a:avLst/>
          </a:prstGeom>
          <a:noFill/>
          <a:ln w="25400">
            <a:solidFill>
              <a:srgbClr val="0000FF"/>
            </a:solidFill>
            <a:prstDash val="sysDash"/>
          </a:ln>
        </p:spPr>
        <p:txBody>
          <a:bodyPr wrap="square">
            <a:spAutoFit/>
          </a:bodyPr>
          <a:p>
            <a:pPr marR="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kern="1200" cap="none" spc="0" normalizeH="0" baseline="0" noProof="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想一想：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本题如果不给图，条件不变，请问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kern="1200" cap="none" spc="0" normalizeH="0" baseline="0" noProof="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PCB 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与</a:t>
            </a:r>
            <a:r>
              <a:rPr kumimoji="0" lang="zh-CN" altLang="en-US" sz="2800" b="1" kern="1200" cap="none" spc="0" normalizeH="0" baseline="0" noProof="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∠</a:t>
            </a:r>
            <a:r>
              <a:rPr kumimoji="0" lang="en-US" altLang="zh-CN" sz="2800" b="1" i="1" kern="1200" cap="none" spc="0" normalizeH="0" baseline="0" noProof="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PAB 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有怎样的数量关系呢？</a:t>
            </a:r>
            <a:endParaRPr kumimoji="0" lang="zh-CN" altLang="en-US" sz="2800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grpSp>
        <p:nvGrpSpPr>
          <p:cNvPr id="33794" name="组合 21"/>
          <p:cNvGrpSpPr/>
          <p:nvPr/>
        </p:nvGrpSpPr>
        <p:grpSpPr>
          <a:xfrm>
            <a:off x="5436235" y="484955"/>
            <a:ext cx="3367192" cy="2436750"/>
            <a:chOff x="5532438" y="2492375"/>
            <a:chExt cx="3367191" cy="2436750"/>
          </a:xfrm>
        </p:grpSpPr>
        <p:sp>
          <p:nvSpPr>
            <p:cNvPr id="33795" name="TextBox 30"/>
            <p:cNvSpPr txBox="1"/>
            <p:nvPr/>
          </p:nvSpPr>
          <p:spPr>
            <a:xfrm>
              <a:off x="5532438" y="4335463"/>
              <a:ext cx="420370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33796" name="组合 38"/>
            <p:cNvGrpSpPr/>
            <p:nvPr/>
          </p:nvGrpSpPr>
          <p:grpSpPr>
            <a:xfrm>
              <a:off x="5867400" y="2492375"/>
              <a:ext cx="3032229" cy="2436750"/>
              <a:chOff x="5868144" y="2492896"/>
              <a:chExt cx="3031620" cy="2436520"/>
            </a:xfrm>
          </p:grpSpPr>
          <p:grpSp>
            <p:nvGrpSpPr>
              <p:cNvPr id="33797" name="组合 28"/>
              <p:cNvGrpSpPr/>
              <p:nvPr/>
            </p:nvGrpSpPr>
            <p:grpSpPr>
              <a:xfrm>
                <a:off x="5868144" y="2492896"/>
                <a:ext cx="2808312" cy="2016224"/>
                <a:chOff x="5868144" y="2492896"/>
                <a:chExt cx="2808312" cy="2016224"/>
              </a:xfrm>
            </p:grpSpPr>
            <p:cxnSp>
              <p:nvCxnSpPr>
                <p:cNvPr id="33798" name="直接连接符 9"/>
                <p:cNvCxnSpPr/>
                <p:nvPr/>
              </p:nvCxnSpPr>
              <p:spPr>
                <a:xfrm flipH="1">
                  <a:off x="5868144" y="2492896"/>
                  <a:ext cx="1800200" cy="2016224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3799" name="直接连接符 12"/>
                <p:cNvCxnSpPr/>
                <p:nvPr/>
              </p:nvCxnSpPr>
              <p:spPr>
                <a:xfrm>
                  <a:off x="5868144" y="4484068"/>
                  <a:ext cx="2736304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3800" name="直接连接符 18"/>
                <p:cNvCxnSpPr/>
                <p:nvPr/>
              </p:nvCxnSpPr>
              <p:spPr>
                <a:xfrm flipV="1">
                  <a:off x="5868144" y="3212976"/>
                  <a:ext cx="2808312" cy="1296144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3801" name="直接连接符 20"/>
                <p:cNvCxnSpPr/>
                <p:nvPr/>
              </p:nvCxnSpPr>
              <p:spPr>
                <a:xfrm>
                  <a:off x="7452468" y="3788994"/>
                  <a:ext cx="631063" cy="680021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3802" name="直接连接符 22"/>
                <p:cNvCxnSpPr/>
                <p:nvPr/>
              </p:nvCxnSpPr>
              <p:spPr>
                <a:xfrm flipH="1">
                  <a:off x="6516216" y="3789040"/>
                  <a:ext cx="936104" cy="0"/>
                </a:xfrm>
                <a:prstGeom prst="line">
                  <a:avLst/>
                </a:prstGeom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33803" name="TextBox 29"/>
              <p:cNvSpPr txBox="1"/>
              <p:nvPr/>
            </p:nvSpPr>
            <p:spPr>
              <a:xfrm>
                <a:off x="6108732" y="3501008"/>
                <a:ext cx="420285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04" name="TextBox 31"/>
              <p:cNvSpPr txBox="1"/>
              <p:nvPr/>
            </p:nvSpPr>
            <p:spPr>
              <a:xfrm>
                <a:off x="7956376" y="4407495"/>
                <a:ext cx="420285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05" name="TextBox 32"/>
              <p:cNvSpPr txBox="1"/>
              <p:nvPr/>
            </p:nvSpPr>
            <p:spPr>
              <a:xfrm>
                <a:off x="8460432" y="3140968"/>
                <a:ext cx="439332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N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06" name="TextBox 33"/>
              <p:cNvSpPr txBox="1"/>
              <p:nvPr/>
            </p:nvSpPr>
            <p:spPr>
              <a:xfrm rot="-2089618">
                <a:off x="6098846" y="3926547"/>
                <a:ext cx="504056" cy="3987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endPara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07" name="TextBox 34"/>
              <p:cNvSpPr txBox="1"/>
              <p:nvPr/>
            </p:nvSpPr>
            <p:spPr>
              <a:xfrm rot="-729200">
                <a:off x="6251246" y="4145910"/>
                <a:ext cx="504056" cy="39874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0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endParaRPr lang="en-US" altLang="zh-CN" sz="20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08" name="TextBox 35"/>
              <p:cNvSpPr txBox="1"/>
              <p:nvPr/>
            </p:nvSpPr>
            <p:spPr>
              <a:xfrm>
                <a:off x="6299925" y="3789300"/>
                <a:ext cx="360607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1</a:t>
                </a:r>
                <a:endPara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09" name="TextBox 36"/>
              <p:cNvSpPr txBox="1"/>
              <p:nvPr/>
            </p:nvSpPr>
            <p:spPr>
              <a:xfrm>
                <a:off x="6400670" y="4077559"/>
                <a:ext cx="360607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endParaRPr lang="en-US" altLang="zh-CN" sz="2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3810" name="TextBox 37"/>
              <p:cNvSpPr txBox="1"/>
              <p:nvPr/>
            </p:nvSpPr>
            <p:spPr>
              <a:xfrm>
                <a:off x="7548892" y="3573016"/>
                <a:ext cx="399969" cy="52192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P</a:t>
                </a:r>
                <a:endParaRPr lang="en-US" altLang="zh-CN" sz="2800" b="1" i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5" name="组合 38"/>
          <p:cNvGrpSpPr/>
          <p:nvPr/>
        </p:nvGrpSpPr>
        <p:grpSpPr>
          <a:xfrm>
            <a:off x="6475095" y="908818"/>
            <a:ext cx="880428" cy="873125"/>
            <a:chOff x="6571298" y="2916238"/>
            <a:chExt cx="880428" cy="873126"/>
          </a:xfrm>
        </p:grpSpPr>
        <p:cxnSp>
          <p:nvCxnSpPr>
            <p:cNvPr id="33812" name="直接连接符 44"/>
            <p:cNvCxnSpPr/>
            <p:nvPr/>
          </p:nvCxnSpPr>
          <p:spPr>
            <a:xfrm flipH="1" flipV="1">
              <a:off x="6948264" y="3284984"/>
              <a:ext cx="503462" cy="50438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33813" name="TextBox 55"/>
            <p:cNvSpPr txBox="1"/>
            <p:nvPr/>
          </p:nvSpPr>
          <p:spPr>
            <a:xfrm>
              <a:off x="6571298" y="2916238"/>
              <a:ext cx="420370" cy="521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814" name="矩形 41"/>
            <p:cNvSpPr/>
            <p:nvPr/>
          </p:nvSpPr>
          <p:spPr>
            <a:xfrm rot="-2943111">
              <a:off x="6884469" y="3318819"/>
              <a:ext cx="160275" cy="162113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42"/>
          <p:cNvGrpSpPr/>
          <p:nvPr/>
        </p:nvGrpSpPr>
        <p:grpSpPr>
          <a:xfrm>
            <a:off x="7126923" y="1781943"/>
            <a:ext cx="420370" cy="1144270"/>
            <a:chOff x="7223125" y="3789363"/>
            <a:chExt cx="420343" cy="1144270"/>
          </a:xfrm>
        </p:grpSpPr>
        <p:cxnSp>
          <p:nvCxnSpPr>
            <p:cNvPr id="33816" name="直接连接符 54"/>
            <p:cNvCxnSpPr/>
            <p:nvPr/>
          </p:nvCxnSpPr>
          <p:spPr>
            <a:xfrm>
              <a:off x="7451725" y="3789363"/>
              <a:ext cx="0" cy="719137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</p:spPr>
        </p:cxnSp>
        <p:sp>
          <p:nvSpPr>
            <p:cNvPr id="33817" name="TextBox 56"/>
            <p:cNvSpPr txBox="1"/>
            <p:nvPr/>
          </p:nvSpPr>
          <p:spPr>
            <a:xfrm>
              <a:off x="7223125" y="4411663"/>
              <a:ext cx="420343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endPara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3818" name="矩形 45"/>
            <p:cNvSpPr/>
            <p:nvPr/>
          </p:nvSpPr>
          <p:spPr>
            <a:xfrm>
              <a:off x="7452320" y="4365104"/>
              <a:ext cx="156542" cy="122112"/>
            </a:xfrm>
            <a:prstGeom prst="rect">
              <a:avLst/>
            </a:prstGeom>
            <a:noFill/>
            <a:ln w="254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6" grpId="0"/>
      <p:bldP spid="16397" grpId="0"/>
      <p:bldP spid="16398" grpId="0"/>
      <p:bldP spid="6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169" name="Freeform 2"/>
          <p:cNvSpPr/>
          <p:nvPr/>
        </p:nvSpPr>
        <p:spPr>
          <a:xfrm>
            <a:off x="755650" y="1035818"/>
            <a:ext cx="3602038" cy="1222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1408" h="770">
                <a:moveTo>
                  <a:pt x="0" y="770"/>
                </a:moveTo>
                <a:cubicBezTo>
                  <a:pt x="469" y="770"/>
                  <a:pt x="939" y="770"/>
                  <a:pt x="1408" y="770"/>
                </a:cubicBezTo>
                <a:lnTo>
                  <a:pt x="940" y="0"/>
                </a:lnTo>
                <a:lnTo>
                  <a:pt x="0" y="770"/>
                </a:lnTo>
                <a:close/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000" b="1"/>
          </a:p>
        </p:txBody>
      </p:sp>
      <p:sp>
        <p:nvSpPr>
          <p:cNvPr id="7170" name="Freeform 3"/>
          <p:cNvSpPr/>
          <p:nvPr/>
        </p:nvSpPr>
        <p:spPr>
          <a:xfrm>
            <a:off x="4841875" y="1037405"/>
            <a:ext cx="3602038" cy="1222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1408" h="770">
                <a:moveTo>
                  <a:pt x="0" y="770"/>
                </a:moveTo>
                <a:cubicBezTo>
                  <a:pt x="469" y="770"/>
                  <a:pt x="939" y="770"/>
                  <a:pt x="1408" y="770"/>
                </a:cubicBezTo>
                <a:lnTo>
                  <a:pt x="940" y="0"/>
                </a:lnTo>
                <a:lnTo>
                  <a:pt x="0" y="770"/>
                </a:lnTo>
                <a:close/>
              </a:path>
            </a:pathLst>
          </a:custGeom>
          <a:noFill/>
          <a:ln w="25400" cap="flat" cmpd="sng">
            <a:solidFill>
              <a:srgbClr val="40404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000" b="1"/>
          </a:p>
        </p:txBody>
      </p:sp>
      <p:sp>
        <p:nvSpPr>
          <p:cNvPr id="4" name="Freeform 4"/>
          <p:cNvSpPr/>
          <p:nvPr/>
        </p:nvSpPr>
        <p:spPr>
          <a:xfrm>
            <a:off x="762000" y="1034230"/>
            <a:ext cx="3602038" cy="12223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pathLst>
              <a:path w="1408" h="770">
                <a:moveTo>
                  <a:pt x="0" y="770"/>
                </a:moveTo>
                <a:cubicBezTo>
                  <a:pt x="469" y="770"/>
                  <a:pt x="939" y="770"/>
                  <a:pt x="1408" y="770"/>
                </a:cubicBezTo>
                <a:lnTo>
                  <a:pt x="940" y="0"/>
                </a:lnTo>
                <a:lnTo>
                  <a:pt x="0" y="770"/>
                </a:lnTo>
                <a:close/>
              </a:path>
            </a:pathLst>
          </a:custGeom>
          <a:noFill/>
          <a:ln w="25400" cap="flat" cmpd="sng">
            <a:solidFill>
              <a:srgbClr val="40404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000" b="1"/>
          </a:p>
        </p:txBody>
      </p:sp>
      <p:sp>
        <p:nvSpPr>
          <p:cNvPr id="7172" name="Text Box 5"/>
          <p:cNvSpPr txBox="1"/>
          <p:nvPr/>
        </p:nvSpPr>
        <p:spPr>
          <a:xfrm>
            <a:off x="3131820" y="675773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2800" b="1" i="1">
              <a:solidFill>
                <a:srgbClr val="0D0D0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3" name="Text Box 6"/>
          <p:cNvSpPr txBox="1"/>
          <p:nvPr/>
        </p:nvSpPr>
        <p:spPr>
          <a:xfrm>
            <a:off x="395288" y="2115318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2800" b="1" i="1">
              <a:solidFill>
                <a:srgbClr val="0D0D0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4" name="Text Box 7"/>
          <p:cNvSpPr txBox="1"/>
          <p:nvPr/>
        </p:nvSpPr>
        <p:spPr>
          <a:xfrm>
            <a:off x="4198938" y="2149290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zh-CN" sz="2800" b="1" i="1">
              <a:solidFill>
                <a:srgbClr val="0D0D0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5" name="Text Box 8"/>
          <p:cNvSpPr txBox="1"/>
          <p:nvPr/>
        </p:nvSpPr>
        <p:spPr>
          <a:xfrm>
            <a:off x="7236460" y="675773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zh-CN" sz="2800" b="1" i="1">
              <a:solidFill>
                <a:srgbClr val="0D0D0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6" name="Text Box 9"/>
          <p:cNvSpPr txBox="1"/>
          <p:nvPr/>
        </p:nvSpPr>
        <p:spPr>
          <a:xfrm>
            <a:off x="4579620" y="2155958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en-US" altLang="zh-CN" sz="2800" b="1" i="1">
              <a:solidFill>
                <a:srgbClr val="0D0D0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7" name="Text Box 10"/>
          <p:cNvSpPr txBox="1"/>
          <p:nvPr/>
        </p:nvSpPr>
        <p:spPr>
          <a:xfrm>
            <a:off x="8389620" y="2091505"/>
            <a:ext cx="431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i="1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en-US" altLang="zh-CN" sz="2800" b="1" i="1">
              <a:solidFill>
                <a:srgbClr val="0D0D0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Text Box 11"/>
          <p:cNvSpPr txBox="1"/>
          <p:nvPr/>
        </p:nvSpPr>
        <p:spPr>
          <a:xfrm>
            <a:off x="107315" y="340360"/>
            <a:ext cx="12769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性质：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" name="Text Box 12"/>
          <p:cNvSpPr txBox="1"/>
          <p:nvPr/>
        </p:nvSpPr>
        <p:spPr>
          <a:xfrm>
            <a:off x="1113473" y="340175"/>
            <a:ext cx="662463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SzTx/>
            </a:pPr>
            <a:r>
              <a:rPr lang="zh-CN" altLang="en-US" sz="2800" dirty="0">
                <a:solidFill>
                  <a:srgbClr val="0D0D0D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全等三角形的对应边相等，对应角相等</a:t>
            </a:r>
            <a:r>
              <a:rPr lang="en-US" altLang="zh-CN" sz="2800" dirty="0">
                <a:solidFill>
                  <a:srgbClr val="0D0D0D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D0D0D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Text Box 13"/>
          <p:cNvSpPr txBox="1"/>
          <p:nvPr/>
        </p:nvSpPr>
        <p:spPr>
          <a:xfrm>
            <a:off x="2227580" y="2576830"/>
            <a:ext cx="5513705" cy="23285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如图，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∵△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ABC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DEF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2800" i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∴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DE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EF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DF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=∠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endParaRPr lang="en-US" altLang="zh-CN" sz="280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Rectangle 14"/>
          <p:cNvSpPr/>
          <p:nvPr/>
        </p:nvSpPr>
        <p:spPr>
          <a:xfrm>
            <a:off x="2381250" y="3502660"/>
            <a:ext cx="42106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全等三角形的对应边相等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Rectangle 15"/>
          <p:cNvSpPr/>
          <p:nvPr/>
        </p:nvSpPr>
        <p:spPr>
          <a:xfrm>
            <a:off x="2400935" y="4405630"/>
            <a:ext cx="42252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全等三角形的对应角相等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 Box 11"/>
          <p:cNvSpPr txBox="1"/>
          <p:nvPr/>
        </p:nvSpPr>
        <p:spPr>
          <a:xfrm>
            <a:off x="394970" y="2540133"/>
            <a:ext cx="19431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2520EC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应用格式：</a:t>
            </a:r>
            <a:endParaRPr lang="zh-CN" altLang="en-US" sz="2800" dirty="0">
              <a:solidFill>
                <a:srgbClr val="2520EC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0.44879 1.85185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13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2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1000"/>
                                        <p:tgtEl>
                                          <p:spTgt spid="13">
                                            <p:txEl>
                                              <p:charRg st="26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56" end="1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13">
                                            <p:txEl>
                                              <p:charRg st="56" end="1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118" end="1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1000"/>
                                        <p:tgtEl>
                                          <p:spTgt spid="13">
                                            <p:txEl>
                                              <p:charRg st="118" end="1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151" end="2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1000"/>
                                        <p:tgtEl>
                                          <p:spTgt spid="13">
                                            <p:txEl>
                                              <p:charRg st="151" end="2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 animBg="1"/>
      <p:bldP spid="14" grpId="0"/>
      <p:bldP spid="1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TextBox 8"/>
          <p:cNvSpPr txBox="1"/>
          <p:nvPr/>
        </p:nvSpPr>
        <p:spPr>
          <a:xfrm>
            <a:off x="179388" y="1370780"/>
            <a:ext cx="1370012" cy="953135"/>
          </a:xfrm>
          <a:prstGeom prst="rect">
            <a:avLst/>
          </a:prstGeom>
          <a:noFill/>
          <a:ln w="25400" cap="flat" cmpd="sng">
            <a:solidFill>
              <a:srgbClr val="7F7F7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dist">
              <a:buSzTx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全等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dist">
              <a:buSzTx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三角形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83740" y="365125"/>
            <a:ext cx="1072515" cy="521970"/>
          </a:xfrm>
          <a:prstGeom prst="rect">
            <a:avLst/>
          </a:prstGeom>
          <a:noFill/>
          <a:ln w="25400" cap="flat" cmpd="sng">
            <a:solidFill>
              <a:srgbClr val="7F7F7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>
              <a:buSzTx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性质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58895" y="350520"/>
            <a:ext cx="4441825" cy="521970"/>
          </a:xfrm>
          <a:prstGeom prst="rect">
            <a:avLst/>
          </a:prstGeom>
          <a:noFill/>
          <a:ln w="25400" cap="flat" cmpd="sng">
            <a:solidFill>
              <a:srgbClr val="26262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>
              <a:buSz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基本性质和其他重要性质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79930" y="1564138"/>
            <a:ext cx="1079500" cy="521970"/>
          </a:xfrm>
          <a:prstGeom prst="rect">
            <a:avLst/>
          </a:prstGeom>
          <a:noFill/>
          <a:ln w="25400" cap="flat" cmpd="sng">
            <a:solidFill>
              <a:srgbClr val="7F7F7F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dist">
              <a:buSzTx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判定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1910" y="1433010"/>
            <a:ext cx="1747838" cy="953135"/>
          </a:xfrm>
          <a:prstGeom prst="rect">
            <a:avLst/>
          </a:prstGeom>
          <a:noFill/>
          <a:ln w="25400" cap="flat" cmpd="sng">
            <a:solidFill>
              <a:srgbClr val="26262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>
              <a:buSz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判定方法基本思路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83740" y="2856865"/>
            <a:ext cx="1076960" cy="521970"/>
          </a:xfrm>
          <a:prstGeom prst="rect">
            <a:avLst/>
          </a:prstGeom>
          <a:noFill/>
          <a:ln w="25400" cap="flat" cmpd="sng">
            <a:solidFill>
              <a:srgbClr val="7F7F7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>
              <a:buSzTx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作用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51910" y="2777305"/>
            <a:ext cx="3597275" cy="865505"/>
          </a:xfrm>
          <a:prstGeom prst="rect">
            <a:avLst/>
          </a:prstGeom>
          <a:noFill/>
          <a:ln w="25400" cap="flat" cmpd="sng">
            <a:solidFill>
              <a:srgbClr val="26262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>
              <a:lnSpc>
                <a:spcPct val="90000"/>
              </a:lnSpc>
              <a:buSz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是证明两条线段相等和角相等的常用方法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左大括号 15"/>
          <p:cNvSpPr/>
          <p:nvPr/>
        </p:nvSpPr>
        <p:spPr bwMode="auto">
          <a:xfrm>
            <a:off x="1621790" y="560070"/>
            <a:ext cx="289560" cy="2473325"/>
          </a:xfrm>
          <a:prstGeom prst="leftBrace">
            <a:avLst/>
          </a:prstGeom>
          <a:noFill/>
          <a:ln w="25400" cap="flat" cmpd="sng" algn="ctr">
            <a:solidFill>
              <a:schemeClr val="bg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右箭头 16"/>
          <p:cNvSpPr/>
          <p:nvPr/>
        </p:nvSpPr>
        <p:spPr bwMode="auto">
          <a:xfrm>
            <a:off x="3133725" y="445585"/>
            <a:ext cx="647700" cy="360363"/>
          </a:xfrm>
          <a:prstGeom prst="rightArrow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右箭头 17"/>
          <p:cNvSpPr/>
          <p:nvPr/>
        </p:nvSpPr>
        <p:spPr bwMode="auto">
          <a:xfrm>
            <a:off x="3131820" y="1661610"/>
            <a:ext cx="647700" cy="360363"/>
          </a:xfrm>
          <a:prstGeom prst="rightArrow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422" name="左大括号 23"/>
          <p:cNvSpPr/>
          <p:nvPr/>
        </p:nvSpPr>
        <p:spPr>
          <a:xfrm>
            <a:off x="5671820" y="1284605"/>
            <a:ext cx="194945" cy="1126490"/>
          </a:xfrm>
          <a:prstGeom prst="leftBrace">
            <a:avLst>
              <a:gd name="adj1" fmla="val 8080"/>
              <a:gd name="adj2" fmla="val 50000"/>
            </a:avLst>
          </a:prstGeom>
          <a:noFill/>
          <a:ln w="25400" cap="flat" cmpd="sng">
            <a:solidFill>
              <a:schemeClr val="tx1">
                <a:alpha val="84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941060" y="934720"/>
            <a:ext cx="2936875" cy="865505"/>
          </a:xfrm>
          <a:prstGeom prst="rect">
            <a:avLst/>
          </a:prstGeom>
          <a:noFill/>
          <a:ln w="25400" cap="flat" cmpd="sng">
            <a:solidFill>
              <a:srgbClr val="26262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>
              <a:lnSpc>
                <a:spcPct val="90000"/>
              </a:lnSpc>
              <a:buSz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寻找现有条件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包括图中隐含条件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63920" y="1865630"/>
            <a:ext cx="2896870" cy="865505"/>
          </a:xfrm>
          <a:prstGeom prst="rect">
            <a:avLst/>
          </a:prstGeom>
          <a:noFill/>
          <a:ln w="25400" cap="flat" cmpd="sng">
            <a:solidFill>
              <a:srgbClr val="26262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>
              <a:lnSpc>
                <a:spcPct val="90000"/>
              </a:lnSpc>
              <a:buSz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选定判定方法，证明准备条件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右箭头 26"/>
          <p:cNvSpPr/>
          <p:nvPr/>
        </p:nvSpPr>
        <p:spPr bwMode="auto">
          <a:xfrm>
            <a:off x="3133090" y="2937325"/>
            <a:ext cx="647700" cy="360363"/>
          </a:xfrm>
          <a:prstGeom prst="rightArrow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34060" y="3442335"/>
            <a:ext cx="2033270" cy="779780"/>
          </a:xfrm>
          <a:prstGeom prst="rect">
            <a:avLst/>
          </a:prstGeom>
          <a:noFill/>
          <a:ln w="25400" cap="flat" cmpd="sng">
            <a:solidFill>
              <a:srgbClr val="7F7F7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>
              <a:lnSpc>
                <a:spcPct val="80000"/>
              </a:lnSpc>
              <a:buSzTx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角的平分线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80000"/>
              </a:lnSpc>
              <a:buSzTx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的性质定理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35330" y="4285615"/>
            <a:ext cx="2032635" cy="779780"/>
          </a:xfrm>
          <a:prstGeom prst="rect">
            <a:avLst/>
          </a:prstGeom>
          <a:noFill/>
          <a:ln w="25400" cap="flat" cmpd="sng">
            <a:solidFill>
              <a:srgbClr val="7F7F7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>
              <a:lnSpc>
                <a:spcPct val="80000"/>
              </a:lnSpc>
              <a:buSzTx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角的平分线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lnSpc>
                <a:spcPct val="80000"/>
              </a:lnSpc>
              <a:buSzTx/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的判定定理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0" name="右箭头 29"/>
          <p:cNvSpPr/>
          <p:nvPr/>
        </p:nvSpPr>
        <p:spPr bwMode="auto">
          <a:xfrm>
            <a:off x="2865120" y="3724090"/>
            <a:ext cx="431800" cy="360363"/>
          </a:xfrm>
          <a:prstGeom prst="rightArrow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415030" y="3724275"/>
            <a:ext cx="3050540" cy="521970"/>
          </a:xfrm>
          <a:prstGeom prst="rect">
            <a:avLst/>
          </a:prstGeom>
          <a:noFill/>
          <a:ln w="25400" cap="flat" cmpd="sng">
            <a:solidFill>
              <a:srgbClr val="26262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l">
              <a:buSz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证明两条线段相等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" name="右箭头 31"/>
          <p:cNvSpPr/>
          <p:nvPr/>
        </p:nvSpPr>
        <p:spPr bwMode="auto">
          <a:xfrm>
            <a:off x="2857500" y="4444180"/>
            <a:ext cx="431800" cy="360363"/>
          </a:xfrm>
          <a:prstGeom prst="rightArrow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20745" y="4327525"/>
            <a:ext cx="2018665" cy="521970"/>
          </a:xfrm>
          <a:prstGeom prst="rect">
            <a:avLst/>
          </a:prstGeom>
          <a:noFill/>
          <a:ln w="25400" cap="flat" cmpd="sng">
            <a:solidFill>
              <a:srgbClr val="26262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l">
              <a:buSz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证明角相等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432" name="右大括号 33"/>
          <p:cNvSpPr/>
          <p:nvPr/>
        </p:nvSpPr>
        <p:spPr>
          <a:xfrm>
            <a:off x="6582410" y="3836035"/>
            <a:ext cx="287655" cy="998855"/>
          </a:xfrm>
          <a:prstGeom prst="rightBrace">
            <a:avLst>
              <a:gd name="adj1" fmla="val 8170"/>
              <a:gd name="adj2" fmla="val 50000"/>
            </a:avLst>
          </a:prstGeom>
          <a:noFill/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969760" y="3866515"/>
            <a:ext cx="1656715" cy="953135"/>
          </a:xfrm>
          <a:prstGeom prst="rect">
            <a:avLst/>
          </a:prstGeom>
          <a:noFill/>
          <a:ln w="25400" cap="flat" cmpd="sng">
            <a:solidFill>
              <a:srgbClr val="262626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>
              <a:buSz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辅助线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>
              <a:buSzTx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添加方法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88" name="矩形 80"/>
          <p:cNvSpPr/>
          <p:nvPr/>
        </p:nvSpPr>
        <p:spPr>
          <a:xfrm>
            <a:off x="-317" y="-55430"/>
            <a:ext cx="1584325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课堂小结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7422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17432" grpId="0" bldLvl="0" animBg="1"/>
      <p:bldP spid="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200" name="文本框 8199"/>
          <p:cNvSpPr txBox="1"/>
          <p:nvPr/>
        </p:nvSpPr>
        <p:spPr>
          <a:xfrm>
            <a:off x="234315" y="624840"/>
            <a:ext cx="7638415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三边分别相等的两个三角形全等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(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可以简写为“边边边”或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en-US" altLang="zh-CN" sz="2800">
                <a:solidFill>
                  <a:srgbClr val="FC1C04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SSS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21020" y="1074420"/>
            <a:ext cx="3209290" cy="2046605"/>
            <a:chOff x="8626" y="1692"/>
            <a:chExt cx="5054" cy="3223"/>
          </a:xfrm>
        </p:grpSpPr>
        <p:sp>
          <p:nvSpPr>
            <p:cNvPr id="8201" name="直接连接符 8200"/>
            <p:cNvSpPr/>
            <p:nvPr/>
          </p:nvSpPr>
          <p:spPr>
            <a:xfrm flipH="1">
              <a:off x="9240" y="2360"/>
              <a:ext cx="1080" cy="192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2" name="直接连接符 8201"/>
            <p:cNvSpPr/>
            <p:nvPr/>
          </p:nvSpPr>
          <p:spPr>
            <a:xfrm>
              <a:off x="9240" y="4280"/>
              <a:ext cx="372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3" name="直接连接符 8202"/>
            <p:cNvSpPr/>
            <p:nvPr/>
          </p:nvSpPr>
          <p:spPr>
            <a:xfrm>
              <a:off x="10320" y="2360"/>
              <a:ext cx="2640" cy="1920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" name="文本框 8207"/>
            <p:cNvSpPr txBox="1"/>
            <p:nvPr/>
          </p:nvSpPr>
          <p:spPr>
            <a:xfrm>
              <a:off x="9855" y="1692"/>
              <a:ext cx="960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 eaLnBrk="0" hangingPunct="0"/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" name="文本框 8208"/>
            <p:cNvSpPr txBox="1"/>
            <p:nvPr/>
          </p:nvSpPr>
          <p:spPr>
            <a:xfrm>
              <a:off x="8626" y="4092"/>
              <a:ext cx="84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 eaLnBrk="0" hangingPunct="0"/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" name="文本框 8209"/>
            <p:cNvSpPr txBox="1"/>
            <p:nvPr/>
          </p:nvSpPr>
          <p:spPr>
            <a:xfrm>
              <a:off x="12480" y="4092"/>
              <a:ext cx="1200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 eaLnBrk="0" hangingPunct="0"/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14" name="文本框 8213"/>
          <p:cNvSpPr txBox="1"/>
          <p:nvPr/>
        </p:nvSpPr>
        <p:spPr>
          <a:xfrm>
            <a:off x="575628" y="2309945"/>
            <a:ext cx="40941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ABC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和△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DEF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中，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215" name="文本框 8214"/>
          <p:cNvSpPr txBox="1"/>
          <p:nvPr/>
        </p:nvSpPr>
        <p:spPr>
          <a:xfrm>
            <a:off x="553720" y="4297045"/>
            <a:ext cx="43827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ABC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DEF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SSS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8216" name="组合 8215"/>
          <p:cNvGrpSpPr/>
          <p:nvPr/>
        </p:nvGrpSpPr>
        <p:grpSpPr>
          <a:xfrm>
            <a:off x="731838" y="2793180"/>
            <a:ext cx="2582863" cy="1512888"/>
            <a:chOff x="0" y="-19"/>
            <a:chExt cx="1627" cy="953"/>
          </a:xfrm>
        </p:grpSpPr>
        <p:sp>
          <p:nvSpPr>
            <p:cNvPr id="8210" name="文本框 8216"/>
            <p:cNvSpPr txBox="1"/>
            <p:nvPr/>
          </p:nvSpPr>
          <p:spPr>
            <a:xfrm>
              <a:off x="234" y="-19"/>
              <a:ext cx="1393" cy="9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eaLnBrk="0" hangingPunct="0">
                <a:lnSpc>
                  <a:spcPct val="110000"/>
                </a:lnSpc>
              </a:pP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AB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DE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  <a:p>
              <a:pPr eaLnBrk="0" hangingPunct="0">
                <a:lnSpc>
                  <a:spcPct val="110000"/>
                </a:lnSpc>
              </a:pP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BC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EF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  <a:p>
              <a:pPr eaLnBrk="0" hangingPunct="0">
                <a:lnSpc>
                  <a:spcPct val="110000"/>
                </a:lnSpc>
              </a:pP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CA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FD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8211" name="左大括号 8217"/>
            <p:cNvSpPr/>
            <p:nvPr/>
          </p:nvSpPr>
          <p:spPr>
            <a:xfrm>
              <a:off x="0" y="91"/>
              <a:ext cx="240" cy="771"/>
            </a:xfrm>
            <a:prstGeom prst="leftBrace">
              <a:avLst>
                <a:gd name="adj1" fmla="val 38892"/>
                <a:gd name="adj2" fmla="val 50065"/>
              </a:avLst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8219" name="文本框 8218"/>
          <p:cNvSpPr txBox="1"/>
          <p:nvPr/>
        </p:nvSpPr>
        <p:spPr>
          <a:xfrm>
            <a:off x="468630" y="1805305"/>
            <a:ext cx="36690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2520E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用符号语言表示为：</a:t>
            </a:r>
            <a:endParaRPr lang="zh-CN" altLang="en-US" sz="2800" dirty="0">
              <a:solidFill>
                <a:srgbClr val="2520E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437505" y="3027680"/>
            <a:ext cx="3098165" cy="2044065"/>
            <a:chOff x="8676" y="4768"/>
            <a:chExt cx="4879" cy="3219"/>
          </a:xfrm>
        </p:grpSpPr>
        <p:sp>
          <p:nvSpPr>
            <p:cNvPr id="8204" name="直接连接符 8203"/>
            <p:cNvSpPr/>
            <p:nvPr/>
          </p:nvSpPr>
          <p:spPr>
            <a:xfrm flipH="1">
              <a:off x="9368" y="5412"/>
              <a:ext cx="1080" cy="1920"/>
            </a:xfrm>
            <a:prstGeom prst="line">
              <a:avLst/>
            </a:prstGeom>
            <a:ln w="2857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5" name="直接连接符 8204"/>
            <p:cNvSpPr/>
            <p:nvPr/>
          </p:nvSpPr>
          <p:spPr>
            <a:xfrm>
              <a:off x="9368" y="7332"/>
              <a:ext cx="3720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6" name="直接连接符 8205"/>
            <p:cNvSpPr/>
            <p:nvPr/>
          </p:nvSpPr>
          <p:spPr>
            <a:xfrm>
              <a:off x="10448" y="5412"/>
              <a:ext cx="2640" cy="1920"/>
            </a:xfrm>
            <a:prstGeom prst="line">
              <a:avLst/>
            </a:prstGeom>
            <a:ln w="28575" cap="flat" cmpd="sng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8210"/>
            <p:cNvSpPr txBox="1"/>
            <p:nvPr/>
          </p:nvSpPr>
          <p:spPr>
            <a:xfrm>
              <a:off x="9960" y="4768"/>
              <a:ext cx="960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 eaLnBrk="0" hangingPunct="0"/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" name="文本框 8211"/>
            <p:cNvSpPr txBox="1"/>
            <p:nvPr/>
          </p:nvSpPr>
          <p:spPr>
            <a:xfrm>
              <a:off x="8676" y="7099"/>
              <a:ext cx="89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 eaLnBrk="0" hangingPunct="0"/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" name="文本框 8212"/>
            <p:cNvSpPr txBox="1"/>
            <p:nvPr/>
          </p:nvSpPr>
          <p:spPr>
            <a:xfrm>
              <a:off x="12796" y="7165"/>
              <a:ext cx="759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 eaLnBrk="0" hangingPunct="0"/>
              <a:r>
                <a:rPr lang="en-US" altLang="zh-CN" sz="28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endParaRPr lang="en-US" altLang="zh-CN" sz="28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8220" name="组合 8219"/>
            <p:cNvGrpSpPr/>
            <p:nvPr/>
          </p:nvGrpSpPr>
          <p:grpSpPr>
            <a:xfrm>
              <a:off x="9375" y="5407"/>
              <a:ext cx="3720" cy="1920"/>
              <a:chOff x="0" y="0"/>
              <a:chExt cx="1488" cy="768"/>
            </a:xfrm>
          </p:grpSpPr>
          <p:sp>
            <p:nvSpPr>
              <p:cNvPr id="8" name="直接连接符 8220"/>
              <p:cNvSpPr/>
              <p:nvPr/>
            </p:nvSpPr>
            <p:spPr>
              <a:xfrm flipH="1">
                <a:off x="0" y="0"/>
                <a:ext cx="432" cy="768"/>
              </a:xfrm>
              <a:prstGeom prst="line">
                <a:avLst/>
              </a:prstGeom>
              <a:ln w="2857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直接连接符 8221"/>
              <p:cNvSpPr/>
              <p:nvPr/>
            </p:nvSpPr>
            <p:spPr>
              <a:xfrm>
                <a:off x="0" y="768"/>
                <a:ext cx="1488" cy="0"/>
              </a:xfrm>
              <a:prstGeom prst="line">
                <a:avLst/>
              </a:prstGeom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直接连接符 8222"/>
              <p:cNvSpPr/>
              <p:nvPr/>
            </p:nvSpPr>
            <p:spPr>
              <a:xfrm>
                <a:off x="432" y="0"/>
                <a:ext cx="1056" cy="768"/>
              </a:xfrm>
              <a:prstGeom prst="line">
                <a:avLst/>
              </a:prstGeom>
              <a:ln w="28575" cap="flat" cmpd="sng">
                <a:solidFill>
                  <a:srgbClr val="99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178" name="Text Box 36"/>
          <p:cNvSpPr txBox="1"/>
          <p:nvPr/>
        </p:nvSpPr>
        <p:spPr>
          <a:xfrm>
            <a:off x="250825" y="267150"/>
            <a:ext cx="47688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二、三角形全等的判定方法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  <p:bldP spid="8214" grpId="0"/>
      <p:bldP spid="8215" grpId="0"/>
      <p:bldP spid="6178" grpId="0"/>
      <p:bldP spid="82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52" name="文本框 6151"/>
          <p:cNvSpPr txBox="1"/>
          <p:nvPr/>
        </p:nvSpPr>
        <p:spPr>
          <a:xfrm>
            <a:off x="313690" y="1551305"/>
            <a:ext cx="3956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2520E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用符号语言表示为：</a:t>
            </a:r>
            <a:endParaRPr lang="zh-CN" altLang="en-US" sz="2800" dirty="0">
              <a:solidFill>
                <a:srgbClr val="2520E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153" name="文本框 6152"/>
          <p:cNvSpPr txBox="1"/>
          <p:nvPr/>
        </p:nvSpPr>
        <p:spPr>
          <a:xfrm>
            <a:off x="322898" y="2140083"/>
            <a:ext cx="4038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ABC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与△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DEF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中，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154" name="文本框 6153"/>
          <p:cNvSpPr txBox="1"/>
          <p:nvPr/>
        </p:nvSpPr>
        <p:spPr>
          <a:xfrm>
            <a:off x="313690" y="4281170"/>
            <a:ext cx="42081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ABC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DEF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SAS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155" name="文本框 6154"/>
          <p:cNvSpPr txBox="1"/>
          <p:nvPr/>
        </p:nvSpPr>
        <p:spPr>
          <a:xfrm>
            <a:off x="246380" y="269875"/>
            <a:ext cx="772604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lnSpc>
                <a:spcPct val="140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两边和它们的夹角分别相等的两个三角形全等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可以简写成“边角边”或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SAS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).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21" name="矩形 6155"/>
          <p:cNvSpPr/>
          <p:nvPr/>
        </p:nvSpPr>
        <p:spPr>
          <a:xfrm>
            <a:off x="1601788" y="2992888"/>
            <a:ext cx="1270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eaLnBrk="0" hangingPunct="0"/>
            <a:endParaRPr lang="zh-CN" alt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222" name="矩形 6156"/>
          <p:cNvSpPr/>
          <p:nvPr/>
        </p:nvSpPr>
        <p:spPr>
          <a:xfrm>
            <a:off x="1601788" y="3851725"/>
            <a:ext cx="127000" cy="36893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eaLnBrk="0" hangingPunct="0"/>
            <a:endParaRPr lang="zh-CN" altLang="en-U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13630" y="1925955"/>
            <a:ext cx="3750310" cy="2214880"/>
            <a:chOff x="7738" y="3033"/>
            <a:chExt cx="5906" cy="3488"/>
          </a:xfrm>
        </p:grpSpPr>
        <p:sp>
          <p:nvSpPr>
            <p:cNvPr id="9223" name="未知"/>
            <p:cNvSpPr/>
            <p:nvPr/>
          </p:nvSpPr>
          <p:spPr>
            <a:xfrm>
              <a:off x="11300" y="4951"/>
              <a:ext cx="415" cy="535"/>
            </a:xfrm>
            <a:custGeom>
              <a:avLst/>
              <a:gdLst/>
              <a:ahLst/>
              <a:cxnLst/>
              <a:pathLst>
                <a:path w="21" h="27">
                  <a:moveTo>
                    <a:pt x="19" y="27"/>
                  </a:moveTo>
                  <a:cubicBezTo>
                    <a:pt x="20" y="25"/>
                    <a:pt x="21" y="23"/>
                    <a:pt x="21" y="21"/>
                  </a:cubicBezTo>
                  <a:cubicBezTo>
                    <a:pt x="21" y="11"/>
                    <a:pt x="14" y="2"/>
                    <a:pt x="4" y="0"/>
                  </a:cubicBezTo>
                  <a:lnTo>
                    <a:pt x="0" y="21"/>
                  </a:lnTo>
                  <a:lnTo>
                    <a:pt x="19" y="27"/>
                  </a:lnTo>
                  <a:close/>
                </a:path>
              </a:pathLst>
            </a:custGeom>
            <a:noFill/>
            <a:ln w="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 b="1"/>
            </a:p>
          </p:txBody>
        </p:sp>
        <p:sp>
          <p:nvSpPr>
            <p:cNvPr id="9224" name="未知"/>
            <p:cNvSpPr/>
            <p:nvPr/>
          </p:nvSpPr>
          <p:spPr>
            <a:xfrm>
              <a:off x="9578" y="4933"/>
              <a:ext cx="455" cy="552"/>
            </a:xfrm>
            <a:custGeom>
              <a:avLst/>
              <a:gdLst/>
              <a:ahLst/>
              <a:cxnLst/>
              <a:pathLst>
                <a:path w="23" h="28">
                  <a:moveTo>
                    <a:pt x="17" y="0"/>
                  </a:moveTo>
                  <a:cubicBezTo>
                    <a:pt x="7" y="2"/>
                    <a:pt x="1" y="11"/>
                    <a:pt x="1" y="21"/>
                  </a:cubicBezTo>
                  <a:cubicBezTo>
                    <a:pt x="0" y="24"/>
                    <a:pt x="1" y="26"/>
                    <a:pt x="2" y="28"/>
                  </a:cubicBezTo>
                  <a:lnTo>
                    <a:pt x="23" y="22"/>
                  </a:lnTo>
                  <a:lnTo>
                    <a:pt x="17" y="0"/>
                  </a:lnTo>
                  <a:close/>
                </a:path>
              </a:pathLst>
            </a:custGeom>
            <a:noFill/>
            <a:ln w="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 b="1"/>
            </a:p>
          </p:txBody>
        </p:sp>
        <p:sp>
          <p:nvSpPr>
            <p:cNvPr id="6160" name="任意多边形 6159"/>
            <p:cNvSpPr/>
            <p:nvPr/>
          </p:nvSpPr>
          <p:spPr>
            <a:xfrm>
              <a:off x="11300" y="4963"/>
              <a:ext cx="415" cy="542"/>
            </a:xfrm>
            <a:custGeom>
              <a:avLst/>
              <a:gdLst/>
              <a:ahLst/>
              <a:cxnLst>
                <a:cxn ang="270">
                  <a:pos x="4926" y="0"/>
                </a:cxn>
                <a:cxn ang="90">
                  <a:pos x="20406" y="28113"/>
                </a:cxn>
                <a:cxn ang="180">
                  <a:pos x="0" y="21031"/>
                </a:cxn>
              </a:cxnLst>
              <a:pathLst>
                <a:path w="21600" h="28113" fill="none">
                  <a:moveTo>
                    <a:pt x="4926" y="0"/>
                  </a:moveTo>
                  <a:cubicBezTo>
                    <a:pt x="14487" y="2231"/>
                    <a:pt x="21600" y="10800"/>
                    <a:pt x="21600" y="21031"/>
                  </a:cubicBezTo>
                  <a:cubicBezTo>
                    <a:pt x="21600" y="23515"/>
                    <a:pt x="21181" y="25901"/>
                    <a:pt x="20410" y="28118"/>
                  </a:cubicBezTo>
                </a:path>
                <a:path w="21600" h="28113" stroke="0">
                  <a:moveTo>
                    <a:pt x="4926" y="0"/>
                  </a:moveTo>
                  <a:cubicBezTo>
                    <a:pt x="14487" y="2231"/>
                    <a:pt x="21600" y="10800"/>
                    <a:pt x="21600" y="21031"/>
                  </a:cubicBezTo>
                  <a:cubicBezTo>
                    <a:pt x="21600" y="23515"/>
                    <a:pt x="21181" y="25901"/>
                    <a:pt x="20410" y="28118"/>
                  </a:cubicBezTo>
                  <a:lnTo>
                    <a:pt x="0" y="21031"/>
                  </a:lnTo>
                  <a:close/>
                </a:path>
              </a:pathLst>
            </a:custGeom>
            <a:solidFill>
              <a:srgbClr val="0066FF"/>
            </a:solidFill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 b="1"/>
            </a:p>
          </p:txBody>
        </p:sp>
        <p:sp>
          <p:nvSpPr>
            <p:cNvPr id="6161" name="任意多边形 6160"/>
            <p:cNvSpPr/>
            <p:nvPr/>
          </p:nvSpPr>
          <p:spPr>
            <a:xfrm>
              <a:off x="9598" y="4946"/>
              <a:ext cx="435" cy="560"/>
            </a:xfrm>
            <a:custGeom>
              <a:avLst/>
              <a:gdLst/>
              <a:ahLst/>
              <a:cxnLst>
                <a:cxn ang="90">
                  <a:pos x="1096" y="27827"/>
                </a:cxn>
                <a:cxn ang="270">
                  <a:pos x="16687" y="0"/>
                </a:cxn>
                <a:cxn ang="0">
                  <a:pos x="21600" y="21034"/>
                </a:cxn>
              </a:cxnLst>
              <a:pathLst>
                <a:path w="21600" h="27827" fill="none">
                  <a:moveTo>
                    <a:pt x="1096" y="27827"/>
                  </a:moveTo>
                  <a:cubicBezTo>
                    <a:pt x="383" y="25695"/>
                    <a:pt x="0" y="23409"/>
                    <a:pt x="0" y="21034"/>
                  </a:cubicBezTo>
                  <a:cubicBezTo>
                    <a:pt x="0" y="10796"/>
                    <a:pt x="7122" y="2222"/>
                    <a:pt x="16676" y="-2"/>
                  </a:cubicBezTo>
                </a:path>
                <a:path w="21600" h="27827" stroke="0">
                  <a:moveTo>
                    <a:pt x="1096" y="27827"/>
                  </a:moveTo>
                  <a:cubicBezTo>
                    <a:pt x="383" y="25695"/>
                    <a:pt x="0" y="23409"/>
                    <a:pt x="0" y="21034"/>
                  </a:cubicBezTo>
                  <a:cubicBezTo>
                    <a:pt x="0" y="10796"/>
                    <a:pt x="7122" y="2222"/>
                    <a:pt x="16676" y="-2"/>
                  </a:cubicBezTo>
                  <a:lnTo>
                    <a:pt x="21600" y="21034"/>
                  </a:lnTo>
                  <a:close/>
                </a:path>
              </a:pathLst>
            </a:custGeom>
            <a:solidFill>
              <a:srgbClr val="0066FF"/>
            </a:solidFill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 sz="2000" b="1"/>
            </a:p>
          </p:txBody>
        </p:sp>
        <p:sp>
          <p:nvSpPr>
            <p:cNvPr id="6162" name="直接连接符 6161"/>
            <p:cNvSpPr/>
            <p:nvPr/>
          </p:nvSpPr>
          <p:spPr>
            <a:xfrm>
              <a:off x="9638" y="3666"/>
              <a:ext cx="395" cy="1703"/>
            </a:xfrm>
            <a:prstGeom prst="line">
              <a:avLst/>
            </a:prstGeom>
            <a:ln w="38100" cap="flat" cmpd="sng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直接连接符 6162"/>
            <p:cNvSpPr/>
            <p:nvPr/>
          </p:nvSpPr>
          <p:spPr>
            <a:xfrm flipH="1">
              <a:off x="8193" y="5368"/>
              <a:ext cx="1840" cy="652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直接连接符 6163"/>
            <p:cNvSpPr/>
            <p:nvPr/>
          </p:nvSpPr>
          <p:spPr>
            <a:xfrm flipH="1">
              <a:off x="8193" y="3666"/>
              <a:ext cx="1445" cy="2355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直接连接符 6164"/>
            <p:cNvSpPr/>
            <p:nvPr/>
          </p:nvSpPr>
          <p:spPr>
            <a:xfrm flipH="1">
              <a:off x="11300" y="3666"/>
              <a:ext cx="395" cy="1703"/>
            </a:xfrm>
            <a:prstGeom prst="line">
              <a:avLst/>
            </a:prstGeom>
            <a:ln w="38100" cap="flat" cmpd="sng">
              <a:solidFill>
                <a:srgbClr val="99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直接连接符 6165"/>
            <p:cNvSpPr/>
            <p:nvPr/>
          </p:nvSpPr>
          <p:spPr>
            <a:xfrm>
              <a:off x="11300" y="5368"/>
              <a:ext cx="1840" cy="652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直接连接符 6166"/>
            <p:cNvSpPr/>
            <p:nvPr/>
          </p:nvSpPr>
          <p:spPr>
            <a:xfrm>
              <a:off x="11695" y="3666"/>
              <a:ext cx="1445" cy="2355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/>
          </p:nvSpPr>
          <p:spPr>
            <a:xfrm>
              <a:off x="10834" y="5215"/>
              <a:ext cx="453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p>
              <a:pPr eaLnBrk="0" hangingPunct="0"/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  <a:endPara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/>
          </p:nvSpPr>
          <p:spPr>
            <a:xfrm>
              <a:off x="13149" y="5803"/>
              <a:ext cx="495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p>
              <a:pPr eaLnBrk="0" hangingPunct="0"/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  <a:endPara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/>
          </p:nvSpPr>
          <p:spPr>
            <a:xfrm>
              <a:off x="11538" y="3033"/>
              <a:ext cx="404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eaLnBrk="0" hangingPunct="0"/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  <a:endPara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/>
          </p:nvSpPr>
          <p:spPr>
            <a:xfrm>
              <a:off x="9971" y="5208"/>
              <a:ext cx="447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p>
              <a:pPr eaLnBrk="0" hangingPunct="0"/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  <a:endPara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/>
          </p:nvSpPr>
          <p:spPr>
            <a:xfrm>
              <a:off x="7738" y="5843"/>
              <a:ext cx="539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 anchorCtr="0">
              <a:spAutoFit/>
            </a:bodyPr>
            <a:p>
              <a:pPr eaLnBrk="0" hangingPunct="0"/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/>
          </p:nvSpPr>
          <p:spPr>
            <a:xfrm>
              <a:off x="9460" y="3053"/>
              <a:ext cx="374" cy="67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 anchor="t" anchorCtr="0">
              <a:spAutoFit/>
            </a:bodyPr>
            <a:p>
              <a:pPr eaLnBrk="0" hangingPunct="0"/>
              <a:r>
                <a:rPr lang="en-US" altLang="zh-CN" sz="2800" b="1" i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174" name="组合 6173"/>
          <p:cNvGrpSpPr/>
          <p:nvPr/>
        </p:nvGrpSpPr>
        <p:grpSpPr>
          <a:xfrm>
            <a:off x="479108" y="2687453"/>
            <a:ext cx="2158999" cy="1555750"/>
            <a:chOff x="0" y="0"/>
            <a:chExt cx="1360" cy="980"/>
          </a:xfrm>
        </p:grpSpPr>
        <p:sp>
          <p:nvSpPr>
            <p:cNvPr id="9240" name="文本框 6174"/>
            <p:cNvSpPr txBox="1"/>
            <p:nvPr/>
          </p:nvSpPr>
          <p:spPr>
            <a:xfrm>
              <a:off x="96" y="0"/>
              <a:ext cx="1264" cy="9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AC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DF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C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F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  <a:p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BC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EF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9241" name="左大括号 6175"/>
            <p:cNvSpPr/>
            <p:nvPr/>
          </p:nvSpPr>
          <p:spPr>
            <a:xfrm>
              <a:off x="0" y="66"/>
              <a:ext cx="91" cy="816"/>
            </a:xfrm>
            <a:prstGeom prst="leftBrace">
              <a:avLst>
                <a:gd name="adj1" fmla="val 74351"/>
                <a:gd name="adj2" fmla="val 50000"/>
              </a:avLst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53" grpId="0"/>
      <p:bldP spid="6154" grpId="0"/>
      <p:bldP spid="61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7176" name="组合 7175"/>
          <p:cNvGrpSpPr/>
          <p:nvPr/>
        </p:nvGrpSpPr>
        <p:grpSpPr>
          <a:xfrm>
            <a:off x="954723" y="2175008"/>
            <a:ext cx="2366963" cy="1296988"/>
            <a:chOff x="45" y="0"/>
            <a:chExt cx="1491" cy="817"/>
          </a:xfrm>
        </p:grpSpPr>
        <p:sp>
          <p:nvSpPr>
            <p:cNvPr id="10242" name="左大括号 7176"/>
            <p:cNvSpPr/>
            <p:nvPr/>
          </p:nvSpPr>
          <p:spPr>
            <a:xfrm>
              <a:off x="45" y="3"/>
              <a:ext cx="48" cy="700"/>
            </a:xfrm>
            <a:prstGeom prst="leftBrace">
              <a:avLst>
                <a:gd name="adj1" fmla="val 165891"/>
                <a:gd name="adj2" fmla="val 50000"/>
              </a:avLst>
            </a:pr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 sz="2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3" name="文本框 7177"/>
            <p:cNvSpPr txBox="1"/>
            <p:nvPr/>
          </p:nvSpPr>
          <p:spPr>
            <a:xfrm>
              <a:off x="96" y="0"/>
              <a:ext cx="1440" cy="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D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 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AB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 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DE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  <a:p>
              <a:pPr>
                <a:lnSpc>
                  <a:spcPct val="6000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B </a:t>
              </a:r>
              <a:r>
                <a:rPr lang="en-US" altLang="zh-CN" sz="28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=∠</a:t>
              </a:r>
              <a:r>
                <a:rPr lang="en-US" altLang="zh-CN" sz="2800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E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7179" name="文本框 7178"/>
          <p:cNvSpPr txBox="1"/>
          <p:nvPr/>
        </p:nvSpPr>
        <p:spPr>
          <a:xfrm>
            <a:off x="295910" y="1609858"/>
            <a:ext cx="4495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ABC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和△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DEF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中，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80" name="文本框 7179"/>
          <p:cNvSpPr txBox="1"/>
          <p:nvPr/>
        </p:nvSpPr>
        <p:spPr>
          <a:xfrm>
            <a:off x="323215" y="3391535"/>
            <a:ext cx="43427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ABC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DEF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ASA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81" name="文本框 7180"/>
          <p:cNvSpPr txBox="1"/>
          <p:nvPr/>
        </p:nvSpPr>
        <p:spPr>
          <a:xfrm>
            <a:off x="179705" y="294640"/>
            <a:ext cx="773684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有两角和它们夹边分别相等的两个三角形全等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可以简写成“角边角”或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en-US" altLang="zh-CN" sz="2800">
                <a:solidFill>
                  <a:srgbClr val="FC1C04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ASA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82" name="文本框 7181"/>
          <p:cNvSpPr txBox="1"/>
          <p:nvPr/>
        </p:nvSpPr>
        <p:spPr>
          <a:xfrm>
            <a:off x="323215" y="1202690"/>
            <a:ext cx="3460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dirty="0">
                <a:solidFill>
                  <a:srgbClr val="2520E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用符号语言表示为：</a:t>
            </a:r>
            <a:endParaRPr lang="zh-CN" altLang="en-US" sz="2800" dirty="0">
              <a:solidFill>
                <a:srgbClr val="2520EC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88" name="任意多边形 7187"/>
          <p:cNvSpPr/>
          <p:nvPr/>
        </p:nvSpPr>
        <p:spPr>
          <a:xfrm>
            <a:off x="7915910" y="3069088"/>
            <a:ext cx="298450" cy="268287"/>
          </a:xfrm>
          <a:custGeom>
            <a:avLst/>
            <a:gdLst/>
            <a:ahLst/>
            <a:cxnLst>
              <a:cxn ang="180">
                <a:pos x="0" y="10895"/>
              </a:cxn>
              <a:cxn ang="270">
                <a:pos x="8695" y="0"/>
              </a:cxn>
              <a:cxn ang="0">
                <a:pos x="20327" y="18201"/>
              </a:cxn>
            </a:cxnLst>
            <a:pathLst>
              <a:path w="20327" h="18201" fill="none">
                <a:moveTo>
                  <a:pt x="0" y="10895"/>
                </a:moveTo>
                <a:cubicBezTo>
                  <a:pt x="1623" y="6368"/>
                  <a:pt x="4712" y="2548"/>
                  <a:pt x="8693" y="-1"/>
                </a:cubicBezTo>
              </a:path>
              <a:path w="20327" h="18201" stroke="0">
                <a:moveTo>
                  <a:pt x="0" y="10895"/>
                </a:moveTo>
                <a:cubicBezTo>
                  <a:pt x="1623" y="6368"/>
                  <a:pt x="4712" y="2548"/>
                  <a:pt x="8693" y="-1"/>
                </a:cubicBezTo>
                <a:lnTo>
                  <a:pt x="20327" y="18201"/>
                </a:lnTo>
                <a:close/>
              </a:path>
            </a:pathLst>
          </a:custGeom>
          <a:solidFill>
            <a:schemeClr val="hlink"/>
          </a:solidFill>
          <a:ln w="36513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000" b="1"/>
          </a:p>
        </p:txBody>
      </p:sp>
      <p:sp>
        <p:nvSpPr>
          <p:cNvPr id="7189" name="任意多边形 7188"/>
          <p:cNvSpPr/>
          <p:nvPr/>
        </p:nvSpPr>
        <p:spPr>
          <a:xfrm>
            <a:off x="5220018" y="3046545"/>
            <a:ext cx="296862" cy="273050"/>
          </a:xfrm>
          <a:custGeom>
            <a:avLst/>
            <a:gdLst/>
            <a:ahLst/>
            <a:cxnLst>
              <a:cxn ang="270">
                <a:pos x="10999" y="0"/>
              </a:cxn>
              <a:cxn ang="0">
                <a:pos x="20224" y="11004"/>
              </a:cxn>
              <a:cxn ang="180">
                <a:pos x="0" y="18589"/>
              </a:cxn>
            </a:cxnLst>
            <a:pathLst>
              <a:path w="20225" h="18589" fill="none">
                <a:moveTo>
                  <a:pt x="10999" y="0"/>
                </a:moveTo>
                <a:cubicBezTo>
                  <a:pt x="15205" y="2491"/>
                  <a:pt x="18490" y="6367"/>
                  <a:pt x="20227" y="10996"/>
                </a:cubicBezTo>
              </a:path>
              <a:path w="20225" h="18589" stroke="0">
                <a:moveTo>
                  <a:pt x="10999" y="0"/>
                </a:moveTo>
                <a:cubicBezTo>
                  <a:pt x="15205" y="2491"/>
                  <a:pt x="18490" y="6367"/>
                  <a:pt x="20227" y="10996"/>
                </a:cubicBezTo>
                <a:lnTo>
                  <a:pt x="0" y="18589"/>
                </a:lnTo>
                <a:close/>
              </a:path>
            </a:pathLst>
          </a:custGeom>
          <a:solidFill>
            <a:schemeClr val="hlink"/>
          </a:solidFill>
          <a:ln w="36513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000" b="1"/>
          </a:p>
        </p:txBody>
      </p:sp>
      <p:sp>
        <p:nvSpPr>
          <p:cNvPr id="7190" name="任意多边形 7189"/>
          <p:cNvSpPr/>
          <p:nvPr/>
        </p:nvSpPr>
        <p:spPr>
          <a:xfrm>
            <a:off x="5911533" y="1918468"/>
            <a:ext cx="236537" cy="306387"/>
          </a:xfrm>
          <a:custGeom>
            <a:avLst/>
            <a:gdLst/>
            <a:ahLst/>
            <a:cxnLst>
              <a:cxn ang="90">
                <a:pos x="16717" y="20955"/>
              </a:cxn>
              <a:cxn ang="180">
                <a:pos x="0" y="18297"/>
              </a:cxn>
              <a:cxn ang="270">
                <a:pos x="11479" y="0"/>
              </a:cxn>
            </a:cxnLst>
            <a:pathLst>
              <a:path w="16718" h="21600" fill="none">
                <a:moveTo>
                  <a:pt x="16717" y="20955"/>
                </a:moveTo>
                <a:cubicBezTo>
                  <a:pt x="15043" y="21378"/>
                  <a:pt x="13287" y="21600"/>
                  <a:pt x="11479" y="21600"/>
                </a:cubicBezTo>
                <a:cubicBezTo>
                  <a:pt x="7260" y="21600"/>
                  <a:pt x="3323" y="20390"/>
                  <a:pt x="-2" y="18299"/>
                </a:cubicBezTo>
              </a:path>
              <a:path w="16718" h="21600" stroke="0">
                <a:moveTo>
                  <a:pt x="16717" y="20955"/>
                </a:moveTo>
                <a:cubicBezTo>
                  <a:pt x="15043" y="21378"/>
                  <a:pt x="13287" y="21600"/>
                  <a:pt x="11479" y="21600"/>
                </a:cubicBezTo>
                <a:cubicBezTo>
                  <a:pt x="7260" y="21600"/>
                  <a:pt x="3323" y="20390"/>
                  <a:pt x="-2" y="18299"/>
                </a:cubicBezTo>
                <a:lnTo>
                  <a:pt x="11479" y="0"/>
                </a:lnTo>
                <a:close/>
              </a:path>
            </a:pathLst>
          </a:custGeom>
          <a:solidFill>
            <a:srgbClr val="0066FF"/>
          </a:solidFill>
          <a:ln w="36513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000" b="1"/>
          </a:p>
        </p:txBody>
      </p:sp>
      <p:sp>
        <p:nvSpPr>
          <p:cNvPr id="7191" name="任意多边形 7190"/>
          <p:cNvSpPr/>
          <p:nvPr/>
        </p:nvSpPr>
        <p:spPr>
          <a:xfrm>
            <a:off x="7288848" y="1918468"/>
            <a:ext cx="203200" cy="269875"/>
          </a:xfrm>
          <a:custGeom>
            <a:avLst/>
            <a:gdLst/>
            <a:ahLst/>
            <a:cxnLst>
              <a:cxn ang="90">
                <a:pos x="16372" y="18274"/>
              </a:cxn>
              <a:cxn ang="180">
                <a:pos x="0" y="21046"/>
              </a:cxn>
              <a:cxn ang="270">
                <a:pos x="4857" y="0"/>
              </a:cxn>
            </a:cxnLst>
            <a:pathLst>
              <a:path w="16372" h="21600" fill="none">
                <a:moveTo>
                  <a:pt x="16372" y="18274"/>
                </a:moveTo>
                <a:cubicBezTo>
                  <a:pt x="13041" y="20381"/>
                  <a:pt x="9091" y="21599"/>
                  <a:pt x="4857" y="21599"/>
                </a:cubicBezTo>
                <a:cubicBezTo>
                  <a:pt x="3183" y="21599"/>
                  <a:pt x="1554" y="21409"/>
                  <a:pt x="-5" y="21050"/>
                </a:cubicBezTo>
              </a:path>
              <a:path w="16372" h="21600" stroke="0">
                <a:moveTo>
                  <a:pt x="16372" y="18274"/>
                </a:moveTo>
                <a:cubicBezTo>
                  <a:pt x="13041" y="20381"/>
                  <a:pt x="9091" y="21599"/>
                  <a:pt x="4857" y="21599"/>
                </a:cubicBezTo>
                <a:cubicBezTo>
                  <a:pt x="3183" y="21599"/>
                  <a:pt x="1554" y="21409"/>
                  <a:pt x="-5" y="21050"/>
                </a:cubicBezTo>
                <a:lnTo>
                  <a:pt x="4857" y="0"/>
                </a:lnTo>
                <a:close/>
              </a:path>
            </a:pathLst>
          </a:custGeom>
          <a:solidFill>
            <a:srgbClr val="0066FF"/>
          </a:solidFill>
          <a:ln w="36513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 sz="2000" b="1"/>
          </a:p>
        </p:txBody>
      </p:sp>
      <p:sp>
        <p:nvSpPr>
          <p:cNvPr id="7192" name="直接连接符 7191"/>
          <p:cNvSpPr/>
          <p:nvPr/>
        </p:nvSpPr>
        <p:spPr>
          <a:xfrm>
            <a:off x="6074410" y="1887988"/>
            <a:ext cx="244475" cy="1049337"/>
          </a:xfrm>
          <a:prstGeom prst="line">
            <a:avLst/>
          </a:prstGeom>
          <a:ln w="36513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3" name="直接连接符 7192"/>
          <p:cNvSpPr/>
          <p:nvPr/>
        </p:nvSpPr>
        <p:spPr>
          <a:xfrm flipH="1">
            <a:off x="5183823" y="2937325"/>
            <a:ext cx="1135062" cy="403225"/>
          </a:xfrm>
          <a:prstGeom prst="line">
            <a:avLst/>
          </a:prstGeom>
          <a:ln w="36513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4" name="直接连接符 7193"/>
          <p:cNvSpPr/>
          <p:nvPr/>
        </p:nvSpPr>
        <p:spPr>
          <a:xfrm flipH="1">
            <a:off x="5183823" y="1887988"/>
            <a:ext cx="890587" cy="1452562"/>
          </a:xfrm>
          <a:prstGeom prst="line">
            <a:avLst/>
          </a:prstGeom>
          <a:ln w="36513" cap="flat" cmpd="sng">
            <a:solidFill>
              <a:srgbClr val="EE16B5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5" name="直接连接符 7194"/>
          <p:cNvSpPr/>
          <p:nvPr/>
        </p:nvSpPr>
        <p:spPr>
          <a:xfrm flipH="1">
            <a:off x="7101523" y="1887988"/>
            <a:ext cx="242887" cy="1049337"/>
          </a:xfrm>
          <a:prstGeom prst="line">
            <a:avLst/>
          </a:prstGeom>
          <a:ln w="36513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6" name="直接连接符 7195"/>
          <p:cNvSpPr/>
          <p:nvPr/>
        </p:nvSpPr>
        <p:spPr>
          <a:xfrm>
            <a:off x="7101523" y="2937325"/>
            <a:ext cx="1135062" cy="403225"/>
          </a:xfrm>
          <a:prstGeom prst="line">
            <a:avLst/>
          </a:prstGeom>
          <a:ln w="36513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7" name="直接连接符 7196"/>
          <p:cNvSpPr/>
          <p:nvPr/>
        </p:nvSpPr>
        <p:spPr>
          <a:xfrm>
            <a:off x="7344410" y="1887988"/>
            <a:ext cx="892175" cy="1452562"/>
          </a:xfrm>
          <a:prstGeom prst="line">
            <a:avLst/>
          </a:prstGeom>
          <a:ln w="36513" cap="flat" cmpd="sng">
            <a:solidFill>
              <a:srgbClr val="EE16B5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8" name="矩形 7197"/>
          <p:cNvSpPr/>
          <p:nvPr/>
        </p:nvSpPr>
        <p:spPr>
          <a:xfrm>
            <a:off x="6820535" y="2718250"/>
            <a:ext cx="23749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eaLnBrk="0" hangingPunct="0"/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F</a:t>
            </a:r>
            <a:endParaRPr lang="en-US" altLang="zh-CN" sz="2800" b="1" i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99" name="矩形 7198"/>
          <p:cNvSpPr/>
          <p:nvPr/>
        </p:nvSpPr>
        <p:spPr>
          <a:xfrm>
            <a:off x="8298498" y="3205613"/>
            <a:ext cx="23749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eaLnBrk="0" hangingPunct="0"/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endParaRPr lang="en-US" altLang="zh-CN" sz="2800" b="1" i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200" name="矩形 7199"/>
          <p:cNvSpPr/>
          <p:nvPr/>
        </p:nvSpPr>
        <p:spPr>
          <a:xfrm>
            <a:off x="7247573" y="1495875"/>
            <a:ext cx="25654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eaLnBrk="0" hangingPunct="0"/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endParaRPr lang="en-US" altLang="zh-CN" sz="2800" b="1" i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201" name="矩形 7200"/>
          <p:cNvSpPr/>
          <p:nvPr/>
        </p:nvSpPr>
        <p:spPr>
          <a:xfrm>
            <a:off x="6344285" y="2840488"/>
            <a:ext cx="23749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eaLnBrk="0" hangingPunct="0"/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endParaRPr lang="en-US" altLang="zh-CN" sz="2800" b="1" i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202" name="矩形 7201"/>
          <p:cNvSpPr/>
          <p:nvPr/>
        </p:nvSpPr>
        <p:spPr>
          <a:xfrm>
            <a:off x="4958398" y="3243713"/>
            <a:ext cx="23749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eaLnBrk="0" hangingPunct="0"/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endParaRPr lang="en-US" altLang="zh-CN" sz="2800" b="1" i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203" name="矩形 7202"/>
          <p:cNvSpPr/>
          <p:nvPr/>
        </p:nvSpPr>
        <p:spPr>
          <a:xfrm>
            <a:off x="5964873" y="1508575"/>
            <a:ext cx="237490" cy="43053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 anchor="t" anchorCtr="0">
            <a:spAutoFit/>
          </a:bodyPr>
          <a:p>
            <a:pPr eaLnBrk="0" hangingPunct="0"/>
            <a:r>
              <a:rPr lang="en-US" altLang="zh-CN" sz="28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endParaRPr lang="en-US" altLang="zh-CN" sz="2800" b="1" i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224" name="文本框 8223"/>
          <p:cNvSpPr txBox="1"/>
          <p:nvPr/>
        </p:nvSpPr>
        <p:spPr>
          <a:xfrm>
            <a:off x="253365" y="3869055"/>
            <a:ext cx="857123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有两角和其中一个角的对边分别相等的两个三角形全等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可以简写成“角角边”或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en-US" altLang="zh-CN" sz="2800">
                <a:solidFill>
                  <a:srgbClr val="FC1C04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AAS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/>
      <p:bldP spid="7180" grpId="0"/>
      <p:bldP spid="7182" grpId="0"/>
      <p:bldP spid="7198" grpId="0"/>
      <p:bldP spid="7199" grpId="0"/>
      <p:bldP spid="7200" grpId="0"/>
      <p:bldP spid="7201" grpId="0"/>
      <p:bldP spid="7202" grpId="0"/>
      <p:bldP spid="720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8" name="Text Box 4"/>
          <p:cNvSpPr txBox="1"/>
          <p:nvPr/>
        </p:nvSpPr>
        <p:spPr>
          <a:xfrm>
            <a:off x="106680" y="339540"/>
            <a:ext cx="8736013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 5.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斜边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一条直角边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分别相等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的两个直角三角形全等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简写成“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斜边、直角边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”或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HL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).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97550" y="1274445"/>
            <a:ext cx="2807335" cy="3606800"/>
            <a:chOff x="9130" y="2007"/>
            <a:chExt cx="4421" cy="5680"/>
          </a:xfrm>
        </p:grpSpPr>
        <p:grpSp>
          <p:nvGrpSpPr>
            <p:cNvPr id="11266" name="Group 5"/>
            <p:cNvGrpSpPr/>
            <p:nvPr/>
          </p:nvGrpSpPr>
          <p:grpSpPr>
            <a:xfrm>
              <a:off x="9811" y="5301"/>
              <a:ext cx="2948" cy="1700"/>
              <a:chOff x="0" y="0"/>
              <a:chExt cx="635" cy="771"/>
            </a:xfrm>
          </p:grpSpPr>
          <p:sp>
            <p:nvSpPr>
              <p:cNvPr id="11267" name="Line 6"/>
              <p:cNvSpPr/>
              <p:nvPr/>
            </p:nvSpPr>
            <p:spPr>
              <a:xfrm>
                <a:off x="0" y="0"/>
                <a:ext cx="0" cy="77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68" name="Line 7"/>
              <p:cNvSpPr/>
              <p:nvPr/>
            </p:nvSpPr>
            <p:spPr>
              <a:xfrm>
                <a:off x="0" y="771"/>
                <a:ext cx="635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69" name="Line 8"/>
              <p:cNvSpPr/>
              <p:nvPr/>
            </p:nvSpPr>
            <p:spPr>
              <a:xfrm>
                <a:off x="0" y="0"/>
                <a:ext cx="635" cy="77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270" name="Group 9"/>
            <p:cNvGrpSpPr/>
            <p:nvPr/>
          </p:nvGrpSpPr>
          <p:grpSpPr>
            <a:xfrm>
              <a:off x="9716" y="2747"/>
              <a:ext cx="2845" cy="1507"/>
              <a:chOff x="0" y="0"/>
              <a:chExt cx="635" cy="771"/>
            </a:xfrm>
          </p:grpSpPr>
          <p:sp>
            <p:nvSpPr>
              <p:cNvPr id="11271" name="Line 10"/>
              <p:cNvSpPr/>
              <p:nvPr/>
            </p:nvSpPr>
            <p:spPr>
              <a:xfrm>
                <a:off x="0" y="0"/>
                <a:ext cx="0" cy="77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2" name="Line 11"/>
              <p:cNvSpPr/>
              <p:nvPr/>
            </p:nvSpPr>
            <p:spPr>
              <a:xfrm>
                <a:off x="0" y="771"/>
                <a:ext cx="635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3" name="Line 12"/>
              <p:cNvSpPr/>
              <p:nvPr/>
            </p:nvSpPr>
            <p:spPr>
              <a:xfrm>
                <a:off x="0" y="0"/>
                <a:ext cx="635" cy="771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1274" name="Text Box 13"/>
            <p:cNvSpPr txBox="1"/>
            <p:nvPr/>
          </p:nvSpPr>
          <p:spPr>
            <a:xfrm>
              <a:off x="9241" y="2007"/>
              <a:ext cx="1017" cy="10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1275" name="Text Box 14"/>
            <p:cNvSpPr txBox="1"/>
            <p:nvPr/>
          </p:nvSpPr>
          <p:spPr>
            <a:xfrm>
              <a:off x="12533" y="3937"/>
              <a:ext cx="1018" cy="10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1276" name="Text Box 15"/>
            <p:cNvSpPr txBox="1"/>
            <p:nvPr/>
          </p:nvSpPr>
          <p:spPr>
            <a:xfrm>
              <a:off x="9130" y="3939"/>
              <a:ext cx="1013" cy="10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1277" name="Text Box 16"/>
            <p:cNvSpPr txBox="1"/>
            <p:nvPr/>
          </p:nvSpPr>
          <p:spPr>
            <a:xfrm>
              <a:off x="9471" y="4506"/>
              <a:ext cx="908" cy="10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D</a:t>
              </a:r>
              <a:endPara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1278" name="Text Box 17"/>
            <p:cNvSpPr txBox="1"/>
            <p:nvPr/>
          </p:nvSpPr>
          <p:spPr>
            <a:xfrm>
              <a:off x="12759" y="6436"/>
              <a:ext cx="680" cy="10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E</a:t>
              </a:r>
              <a:endPara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1279" name="Text Box 18"/>
            <p:cNvSpPr txBox="1"/>
            <p:nvPr/>
          </p:nvSpPr>
          <p:spPr>
            <a:xfrm>
              <a:off x="9244" y="6663"/>
              <a:ext cx="1135" cy="10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sz="2800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F</a:t>
              </a:r>
              <a:endParaRPr lang="en-US" altLang="zh-CN" sz="2800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10264" name="矩形 10263"/>
          <p:cNvSpPr/>
          <p:nvPr/>
        </p:nvSpPr>
        <p:spPr>
          <a:xfrm>
            <a:off x="181610" y="1419675"/>
            <a:ext cx="5545138" cy="35794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注意：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①</a:t>
            </a:r>
            <a:r>
              <a:rPr lang="zh-CN" altLang="en-US" sz="2800" dirty="0">
                <a:solidFill>
                  <a:srgbClr val="2520EC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分别相等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②</a:t>
            </a: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HL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仅适用于直角三角形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③书写格式应为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12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Rt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Rt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DEF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中，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               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DF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marL="342900" indent="-342900">
              <a:lnSpc>
                <a:spcPct val="90000"/>
              </a:lnSpc>
            </a:pP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 </a:t>
            </a:r>
            <a:r>
              <a:rPr lang="en-US" altLang="zh-CN" sz="280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Rt△</a:t>
            </a:r>
            <a:r>
              <a:rPr lang="en-US" altLang="zh-CN" sz="2800" i="1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ABC</a:t>
            </a:r>
            <a:r>
              <a:rPr lang="en-US" altLang="zh-CN" sz="280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≌</a:t>
            </a:r>
            <a:r>
              <a:rPr lang="en-US" altLang="zh-CN" sz="280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Rt△</a:t>
            </a:r>
            <a:r>
              <a:rPr lang="en-US" altLang="zh-CN" sz="2800" i="1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DEF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(HL).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194" name="左大括号 7176"/>
          <p:cNvSpPr/>
          <p:nvPr/>
        </p:nvSpPr>
        <p:spPr>
          <a:xfrm>
            <a:off x="1259840" y="3698240"/>
            <a:ext cx="96520" cy="751205"/>
          </a:xfrm>
          <a:prstGeom prst="leftBrace">
            <a:avLst>
              <a:gd name="adj1" fmla="val 165892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 sz="2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02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2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2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2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2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2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2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2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02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2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  <p:bldP spid="819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348" name="Text Box 36"/>
          <p:cNvSpPr txBox="1"/>
          <p:nvPr/>
        </p:nvSpPr>
        <p:spPr>
          <a:xfrm>
            <a:off x="107950" y="311918"/>
            <a:ext cx="53609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三、角平分线的性质与判定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782638" y="790258"/>
          <a:ext cx="8145145" cy="4157980"/>
        </p:xfrm>
        <a:graphic>
          <a:graphicData uri="http://schemas.openxmlformats.org/drawingml/2006/table">
            <a:tbl>
              <a:tblPr/>
              <a:tblGrid>
                <a:gridCol w="1104900"/>
                <a:gridCol w="3435350"/>
                <a:gridCol w="3604895"/>
              </a:tblGrid>
              <a:tr h="459105"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48180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图形</a:t>
                      </a:r>
                      <a:endParaRPr lang="zh-CN" altLang="en-US" sz="2800" b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2535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已知</a:t>
                      </a:r>
                      <a:endParaRPr lang="zh-CN" altLang="en-US" sz="2800" b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条件</a:t>
                      </a:r>
                      <a:endParaRPr lang="zh-CN" altLang="en-US" sz="2800" b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 wrap="square"/>
                    <a:p>
                      <a:pPr marL="0" lvl="0" indent="0" algn="ctr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结论</a:t>
                      </a:r>
                      <a:endParaRPr lang="zh-CN" altLang="en-US" sz="2800" b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vert="horz" anchor="ctr" anchorCtr="0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p>
                      <a:pPr marL="0" lvl="0" indent="0" eaLnBrk="1" fontAlgn="base" latinLnBrk="0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240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vert="horz" anchor="t" anchorCtr="0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8" name="组合 30740"/>
          <p:cNvGrpSpPr/>
          <p:nvPr/>
        </p:nvGrpSpPr>
        <p:grpSpPr>
          <a:xfrm>
            <a:off x="5915025" y="1263015"/>
            <a:ext cx="2260612" cy="1870075"/>
            <a:chOff x="0" y="0"/>
            <a:chExt cx="1930" cy="1597"/>
          </a:xfrm>
        </p:grpSpPr>
        <p:grpSp>
          <p:nvGrpSpPr>
            <p:cNvPr id="9" name="组合 30741"/>
            <p:cNvGrpSpPr/>
            <p:nvPr/>
          </p:nvGrpSpPr>
          <p:grpSpPr>
            <a:xfrm>
              <a:off x="0" y="0"/>
              <a:ext cx="1791" cy="1597"/>
              <a:chOff x="0" y="0"/>
              <a:chExt cx="1791" cy="1597"/>
            </a:xfrm>
          </p:grpSpPr>
          <p:pic>
            <p:nvPicPr>
              <p:cNvPr id="10" name="图片 3074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0"/>
                <a:ext cx="1791" cy="159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文本框 30743"/>
              <p:cNvSpPr txBox="1"/>
              <p:nvPr/>
            </p:nvSpPr>
            <p:spPr>
              <a:xfrm>
                <a:off x="1195" y="815"/>
                <a:ext cx="269" cy="330"/>
              </a:xfrm>
              <a:prstGeom prst="rect">
                <a:avLst/>
              </a:prstGeom>
              <a:solidFill>
                <a:schemeClr val="accent5"/>
              </a:solidFill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>
                  <a:lnSpc>
                    <a:spcPct val="80000"/>
                  </a:lnSpc>
                  <a:spcBef>
                    <a:spcPct val="50000"/>
                  </a:spcBef>
                </a:pPr>
                <a:r>
                  <a:rPr lang="en-US" altLang="zh-CN" sz="2400" i="1" noProof="1" dirty="0">
                    <a:latin typeface="Times New Roman" panose="02020603050405020304" pitchFamily="18" charset="0"/>
                    <a:ea typeface="黑体" panose="02010609060101010101" pitchFamily="2" charset="-122"/>
                    <a:cs typeface="+mn-cs"/>
                  </a:rPr>
                  <a:t>P</a:t>
                </a:r>
                <a:endParaRPr lang="en-US" altLang="zh-CN" sz="2400" i="1" noProof="1" dirty="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23" name="文本框 30744"/>
            <p:cNvSpPr txBox="1"/>
            <p:nvPr/>
          </p:nvSpPr>
          <p:spPr>
            <a:xfrm>
              <a:off x="1522" y="465"/>
              <a:ext cx="408" cy="3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sz="2400" i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24" name="组合 30745"/>
          <p:cNvGrpSpPr/>
          <p:nvPr/>
        </p:nvGrpSpPr>
        <p:grpSpPr>
          <a:xfrm>
            <a:off x="2444750" y="1272223"/>
            <a:ext cx="2189163" cy="1870075"/>
            <a:chOff x="0" y="0"/>
            <a:chExt cx="1379" cy="1178"/>
          </a:xfrm>
        </p:grpSpPr>
        <p:grpSp>
          <p:nvGrpSpPr>
            <p:cNvPr id="25" name="组合 30746"/>
            <p:cNvGrpSpPr/>
            <p:nvPr/>
          </p:nvGrpSpPr>
          <p:grpSpPr>
            <a:xfrm>
              <a:off x="0" y="0"/>
              <a:ext cx="1379" cy="1178"/>
              <a:chOff x="0" y="0"/>
              <a:chExt cx="1869" cy="1597"/>
            </a:xfrm>
          </p:grpSpPr>
          <p:grpSp>
            <p:nvGrpSpPr>
              <p:cNvPr id="26" name="组合 30747"/>
              <p:cNvGrpSpPr/>
              <p:nvPr/>
            </p:nvGrpSpPr>
            <p:grpSpPr>
              <a:xfrm>
                <a:off x="0" y="0"/>
                <a:ext cx="1791" cy="1597"/>
                <a:chOff x="0" y="0"/>
                <a:chExt cx="1791" cy="1597"/>
              </a:xfrm>
            </p:grpSpPr>
            <p:pic>
              <p:nvPicPr>
                <p:cNvPr id="27" name="图片 30748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0" y="0"/>
                  <a:ext cx="1791" cy="159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sp>
              <p:nvSpPr>
                <p:cNvPr id="28" name="文本框 30749"/>
                <p:cNvSpPr txBox="1"/>
                <p:nvPr/>
              </p:nvSpPr>
              <p:spPr>
                <a:xfrm>
                  <a:off x="1198" y="783"/>
                  <a:ext cx="298" cy="330"/>
                </a:xfrm>
                <a:prstGeom prst="rect">
                  <a:avLst/>
                </a:prstGeom>
                <a:solidFill>
                  <a:schemeClr val="accent5"/>
                </a:solidFill>
                <a:ln w="9525">
                  <a:noFill/>
                </a:ln>
              </p:spPr>
              <p:txBody>
                <a:bodyPr wrap="square" anchor="t" anchorCtr="0">
                  <a:spAutoFit/>
                </a:bodyPr>
                <a:p>
                  <a:pPr>
                    <a:lnSpc>
                      <a:spcPct val="80000"/>
                    </a:lnSpc>
                    <a:spcBef>
                      <a:spcPct val="50000"/>
                    </a:spcBef>
                  </a:pPr>
                  <a:r>
                    <a:rPr lang="en-US" altLang="zh-CN" sz="2400" i="1" noProof="1" dirty="0">
                      <a:latin typeface="Times New Roman" panose="02020603050405020304" pitchFamily="18" charset="0"/>
                      <a:ea typeface="黑体" panose="02010609060101010101" pitchFamily="2" charset="-122"/>
                      <a:cs typeface="+mn-cs"/>
                    </a:rPr>
                    <a:t>P</a:t>
                  </a:r>
                  <a:endParaRPr lang="en-US" altLang="zh-CN" sz="2400" i="1" noProof="1" dirty="0">
                    <a:latin typeface="Times New Roman" panose="02020603050405020304" pitchFamily="18" charset="0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29" name="文本框 30750"/>
              <p:cNvSpPr txBox="1"/>
              <p:nvPr/>
            </p:nvSpPr>
            <p:spPr>
              <a:xfrm>
                <a:off x="1461" y="465"/>
                <a:ext cx="408" cy="3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 i="1" dirty="0">
                    <a:latin typeface="Times New Roman" panose="02020603050405020304" pitchFamily="18" charset="0"/>
                    <a:ea typeface="黑体" panose="02010609060101010101" pitchFamily="2" charset="-122"/>
                  </a:rPr>
                  <a:t>C</a:t>
                </a:r>
                <a:endParaRPr lang="en-US" altLang="zh-CN" sz="2400" i="1" dirty="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30" name="直接连接符 30751"/>
            <p:cNvSpPr/>
            <p:nvPr/>
          </p:nvSpPr>
          <p:spPr>
            <a:xfrm flipV="1">
              <a:off x="72" y="502"/>
              <a:ext cx="1021" cy="480"/>
            </a:xfrm>
            <a:prstGeom prst="line">
              <a:avLst/>
            </a:prstGeom>
            <a:ln w="222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31" name="任意多边形 30752"/>
          <p:cNvSpPr/>
          <p:nvPr/>
        </p:nvSpPr>
        <p:spPr>
          <a:xfrm rot="1132473">
            <a:off x="2716213" y="2599373"/>
            <a:ext cx="130175" cy="80962"/>
          </a:xfrm>
          <a:custGeom>
            <a:avLst/>
            <a:gdLst/>
            <a:ahLst/>
            <a:cxnLst>
              <a:cxn ang="0">
                <a:pos x="0" y="27"/>
              </a:cxn>
              <a:cxn ang="0">
                <a:pos x="227" y="36"/>
              </a:cxn>
              <a:cxn ang="0">
                <a:pos x="332" y="246"/>
              </a:cxn>
            </a:cxnLst>
            <a:pathLst>
              <a:path w="332" h="246">
                <a:moveTo>
                  <a:pt x="0" y="27"/>
                </a:moveTo>
                <a:cubicBezTo>
                  <a:pt x="86" y="13"/>
                  <a:pt x="172" y="0"/>
                  <a:pt x="227" y="36"/>
                </a:cubicBezTo>
                <a:cubicBezTo>
                  <a:pt x="282" y="72"/>
                  <a:pt x="307" y="159"/>
                  <a:pt x="332" y="246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2" name="任意多边形 30753"/>
          <p:cNvSpPr/>
          <p:nvPr/>
        </p:nvSpPr>
        <p:spPr>
          <a:xfrm>
            <a:off x="2878138" y="2693035"/>
            <a:ext cx="42862" cy="1508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1" y="87"/>
              </a:cxn>
              <a:cxn ang="0">
                <a:pos x="43" y="200"/>
              </a:cxn>
            </a:cxnLst>
            <a:pathLst>
              <a:path w="68" h="200">
                <a:moveTo>
                  <a:pt x="0" y="0"/>
                </a:moveTo>
                <a:cubicBezTo>
                  <a:pt x="27" y="27"/>
                  <a:pt x="54" y="54"/>
                  <a:pt x="61" y="87"/>
                </a:cubicBezTo>
                <a:cubicBezTo>
                  <a:pt x="68" y="120"/>
                  <a:pt x="55" y="160"/>
                  <a:pt x="43" y="200"/>
                </a:cubicBezTo>
              </a:path>
            </a:pathLst>
          </a:custGeom>
          <a:noFill/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3" name="文本框 30754"/>
          <p:cNvSpPr txBox="1"/>
          <p:nvPr/>
        </p:nvSpPr>
        <p:spPr>
          <a:xfrm>
            <a:off x="2192338" y="3208655"/>
            <a:ext cx="2808287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i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OP</a:t>
            </a:r>
            <a:r>
              <a:rPr lang="en-US" altLang="zh-CN" sz="28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平分∠</a:t>
            </a:r>
            <a:r>
              <a:rPr lang="en-US" altLang="zh-CN" sz="2800" i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AOB</a:t>
            </a:r>
            <a:endParaRPr lang="en-US" altLang="zh-CN" sz="2800" i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4" name="文本框 30755"/>
          <p:cNvSpPr txBox="1"/>
          <p:nvPr/>
        </p:nvSpPr>
        <p:spPr>
          <a:xfrm>
            <a:off x="2294890" y="3601085"/>
            <a:ext cx="25387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PD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OA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于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 D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5" name="文本框 30756"/>
          <p:cNvSpPr txBox="1"/>
          <p:nvPr/>
        </p:nvSpPr>
        <p:spPr>
          <a:xfrm>
            <a:off x="2330450" y="3962400"/>
            <a:ext cx="25031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PE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OB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6" name="文本框 30757"/>
          <p:cNvSpPr txBox="1"/>
          <p:nvPr/>
        </p:nvSpPr>
        <p:spPr>
          <a:xfrm>
            <a:off x="2674303" y="4434205"/>
            <a:ext cx="1584325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PD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=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PE</a:t>
            </a:r>
            <a:endParaRPr lang="en-US" altLang="zh-CN" sz="2800" i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7" name="组合 30758"/>
          <p:cNvGrpSpPr/>
          <p:nvPr/>
        </p:nvGrpSpPr>
        <p:grpSpPr>
          <a:xfrm>
            <a:off x="3348038" y="1834198"/>
            <a:ext cx="485775" cy="1012825"/>
            <a:chOff x="0" y="0"/>
            <a:chExt cx="306" cy="638"/>
          </a:xfrm>
        </p:grpSpPr>
        <p:sp>
          <p:nvSpPr>
            <p:cNvPr id="38" name="直接连接符 30759"/>
            <p:cNvSpPr/>
            <p:nvPr/>
          </p:nvSpPr>
          <p:spPr>
            <a:xfrm flipH="1" flipV="1">
              <a:off x="0" y="0"/>
              <a:ext cx="306" cy="253"/>
            </a:xfrm>
            <a:prstGeom prst="line">
              <a:avLst/>
            </a:prstGeom>
            <a:ln w="2222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39" name="直接连接符 30760"/>
            <p:cNvSpPr/>
            <p:nvPr/>
          </p:nvSpPr>
          <p:spPr>
            <a:xfrm flipH="1" flipV="1">
              <a:off x="305" y="245"/>
              <a:ext cx="1" cy="393"/>
            </a:xfrm>
            <a:prstGeom prst="line">
              <a:avLst/>
            </a:prstGeom>
            <a:ln w="2222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40" name="组合 30761"/>
          <p:cNvGrpSpPr/>
          <p:nvPr/>
        </p:nvGrpSpPr>
        <p:grpSpPr>
          <a:xfrm>
            <a:off x="6829425" y="1834515"/>
            <a:ext cx="485775" cy="998538"/>
            <a:chOff x="0" y="0"/>
            <a:chExt cx="306" cy="638"/>
          </a:xfrm>
        </p:grpSpPr>
        <p:sp>
          <p:nvSpPr>
            <p:cNvPr id="41" name="直接连接符 30762"/>
            <p:cNvSpPr/>
            <p:nvPr/>
          </p:nvSpPr>
          <p:spPr>
            <a:xfrm flipH="1" flipV="1">
              <a:off x="0" y="0"/>
              <a:ext cx="306" cy="253"/>
            </a:xfrm>
            <a:prstGeom prst="line">
              <a:avLst/>
            </a:prstGeom>
            <a:ln w="2222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42" name="直接连接符 30763"/>
            <p:cNvSpPr/>
            <p:nvPr/>
          </p:nvSpPr>
          <p:spPr>
            <a:xfrm flipH="1" flipV="1">
              <a:off x="305" y="245"/>
              <a:ext cx="1" cy="393"/>
            </a:xfrm>
            <a:prstGeom prst="line">
              <a:avLst/>
            </a:prstGeom>
            <a:ln w="22225" cap="flat" cmpd="sng">
              <a:solidFill>
                <a:srgbClr val="0000FF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43" name="文本框 30764"/>
          <p:cNvSpPr txBox="1"/>
          <p:nvPr/>
        </p:nvSpPr>
        <p:spPr>
          <a:xfrm>
            <a:off x="5806758" y="4429760"/>
            <a:ext cx="2808287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i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OP </a:t>
            </a:r>
            <a:r>
              <a:rPr lang="zh-CN" altLang="en-US" sz="28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平分∠</a:t>
            </a:r>
            <a:r>
              <a:rPr lang="en-US" altLang="zh-CN" sz="2800" i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AOB</a:t>
            </a:r>
            <a:endParaRPr lang="en-US" altLang="zh-CN" sz="2800" i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4" name="文本框 30765"/>
          <p:cNvSpPr txBox="1"/>
          <p:nvPr/>
        </p:nvSpPr>
        <p:spPr>
          <a:xfrm>
            <a:off x="5938838" y="3957003"/>
            <a:ext cx="1584325" cy="52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PD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=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PE</a:t>
            </a:r>
            <a:endParaRPr lang="en-US" altLang="zh-CN" sz="2800" i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5" name="文本框 30766"/>
          <p:cNvSpPr txBox="1"/>
          <p:nvPr/>
        </p:nvSpPr>
        <p:spPr>
          <a:xfrm>
            <a:off x="5883275" y="3169285"/>
            <a:ext cx="2578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PD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OA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D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6" name="文本框 30767"/>
          <p:cNvSpPr txBox="1"/>
          <p:nvPr/>
        </p:nvSpPr>
        <p:spPr>
          <a:xfrm>
            <a:off x="5883275" y="3567748"/>
            <a:ext cx="2622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PE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⊥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OB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于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endParaRPr lang="en-US" altLang="zh-CN" sz="2800" i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7" name="直接连接符 30768"/>
          <p:cNvSpPr/>
          <p:nvPr/>
        </p:nvSpPr>
        <p:spPr>
          <a:xfrm flipV="1">
            <a:off x="6024563" y="2028190"/>
            <a:ext cx="1719262" cy="817563"/>
          </a:xfrm>
          <a:prstGeom prst="line">
            <a:avLst/>
          </a:prstGeom>
          <a:ln w="3492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</p:sp>
      <p:grpSp>
        <p:nvGrpSpPr>
          <p:cNvPr id="48" name="组合 30769"/>
          <p:cNvGrpSpPr/>
          <p:nvPr/>
        </p:nvGrpSpPr>
        <p:grpSpPr>
          <a:xfrm>
            <a:off x="6927850" y="1891030"/>
            <a:ext cx="180000" cy="180000"/>
            <a:chOff x="0" y="0"/>
            <a:chExt cx="157" cy="174"/>
          </a:xfrm>
        </p:grpSpPr>
        <p:sp>
          <p:nvSpPr>
            <p:cNvPr id="49" name="直接连接符 30770"/>
            <p:cNvSpPr/>
            <p:nvPr/>
          </p:nvSpPr>
          <p:spPr>
            <a:xfrm flipH="1">
              <a:off x="0" y="0"/>
              <a:ext cx="113" cy="13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50" name="直接连接符 30771"/>
            <p:cNvSpPr/>
            <p:nvPr/>
          </p:nvSpPr>
          <p:spPr>
            <a:xfrm flipH="1">
              <a:off x="44" y="43"/>
              <a:ext cx="113" cy="13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grpSp>
        <p:nvGrpSpPr>
          <p:cNvPr id="51" name="组合 30772"/>
          <p:cNvGrpSpPr/>
          <p:nvPr/>
        </p:nvGrpSpPr>
        <p:grpSpPr>
          <a:xfrm rot="2695016">
            <a:off x="7221163" y="2479752"/>
            <a:ext cx="180000" cy="180000"/>
            <a:chOff x="0" y="0"/>
            <a:chExt cx="157" cy="174"/>
          </a:xfrm>
        </p:grpSpPr>
        <p:sp>
          <p:nvSpPr>
            <p:cNvPr id="52" name="直接连接符 30773"/>
            <p:cNvSpPr/>
            <p:nvPr/>
          </p:nvSpPr>
          <p:spPr>
            <a:xfrm flipH="1">
              <a:off x="0" y="0"/>
              <a:ext cx="113" cy="13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  <p:sp>
          <p:nvSpPr>
            <p:cNvPr id="53" name="直接连接符 30774"/>
            <p:cNvSpPr/>
            <p:nvPr/>
          </p:nvSpPr>
          <p:spPr>
            <a:xfrm flipH="1">
              <a:off x="44" y="43"/>
              <a:ext cx="113" cy="13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bevel/>
              <a:headEnd type="none" w="med" len="med"/>
              <a:tailEnd type="none" w="med" len="med"/>
            </a:ln>
          </p:spPr>
        </p:sp>
      </p:grpSp>
      <p:sp>
        <p:nvSpPr>
          <p:cNvPr id="54" name="矩形 30775"/>
          <p:cNvSpPr/>
          <p:nvPr/>
        </p:nvSpPr>
        <p:spPr>
          <a:xfrm>
            <a:off x="5592763" y="760413"/>
            <a:ext cx="302736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角的平分线的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判定</a:t>
            </a:r>
            <a:endParaRPr lang="zh-CN" altLang="en-US" sz="2800" dirty="0">
              <a:solidFill>
                <a:srgbClr val="228B8B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5" name="矩形 30721"/>
          <p:cNvSpPr/>
          <p:nvPr/>
        </p:nvSpPr>
        <p:spPr>
          <a:xfrm>
            <a:off x="2141538" y="769938"/>
            <a:ext cx="3027362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角的平分线的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性质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43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42" name="图片 2" descr="7ZHF_5EN~W]ZS~I}XC%RB4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1645" y="1753235"/>
            <a:ext cx="3322320" cy="2314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337" name="组合 11"/>
          <p:cNvGrpSpPr/>
          <p:nvPr/>
        </p:nvGrpSpPr>
        <p:grpSpPr>
          <a:xfrm>
            <a:off x="179705" y="372221"/>
            <a:ext cx="4585971" cy="540385"/>
            <a:chOff x="250824" y="1185512"/>
            <a:chExt cx="4771918" cy="540904"/>
          </a:xfrm>
        </p:grpSpPr>
        <p:sp>
          <p:nvSpPr>
            <p:cNvPr id="14338" name="圆角矩形 31"/>
            <p:cNvSpPr/>
            <p:nvPr/>
          </p:nvSpPr>
          <p:spPr>
            <a:xfrm>
              <a:off x="250824" y="1196953"/>
              <a:ext cx="4771917" cy="529463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39" name="文本框 19"/>
            <p:cNvSpPr/>
            <p:nvPr/>
          </p:nvSpPr>
          <p:spPr>
            <a:xfrm>
              <a:off x="303684" y="1185512"/>
              <a:ext cx="4719058" cy="5224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考点一   全等三角形的性质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40" name="矩形 80"/>
          <p:cNvSpPr/>
          <p:nvPr/>
        </p:nvSpPr>
        <p:spPr>
          <a:xfrm>
            <a:off x="0" y="-66542"/>
            <a:ext cx="1403350" cy="398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考点讲练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1" name="文本框 1"/>
          <p:cNvSpPr txBox="1"/>
          <p:nvPr/>
        </p:nvSpPr>
        <p:spPr>
          <a:xfrm>
            <a:off x="165100" y="817880"/>
            <a:ext cx="885507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3C8C93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800">
                <a:solidFill>
                  <a:srgbClr val="3C8C93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如图，已知△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ACE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DBF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CE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BF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AE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DF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AD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8，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BC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.  (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求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AC</a:t>
            </a:r>
            <a:r>
              <a:rPr lang="en-US" altLang="zh-CN" sz="2800" i="1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的长度；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)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求证：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CE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∥</a:t>
            </a:r>
            <a:r>
              <a:rPr lang="zh-CN" altLang="en-US" sz="2800" i="1">
                <a:latin typeface="Times New Roman" panose="02020603050405020304" pitchFamily="18" charset="0"/>
                <a:ea typeface="黑体" panose="02010609060101010101" pitchFamily="2" charset="-122"/>
              </a:rPr>
              <a:t>BF</a:t>
            </a:r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9390" y="1830705"/>
            <a:ext cx="7837170" cy="3192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1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)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解：∵△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ACE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DBF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BD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，则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DC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∵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2，∴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8，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∴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 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证明：∵△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ACE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≌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△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DBF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，∴∠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ECA</a:t>
            </a: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=∠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FBD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CE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∥</a:t>
            </a:r>
            <a:r>
              <a:rPr lang="zh-CN" altLang="en-US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BF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17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charRg st="32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8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charRg st="48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65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charRg st="65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UNIT_TABLE_BEAUTIFY" val="smartTable{d7afe0f9-61a4-4fe6-9ea5-e58b10def7a9}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COMMONDATA" val="eyJoZGlkIjoiN2YxOGMyNDFkMTQxMWJhZTVlZDhiNDQyZGU2OTYwOWEifQ=="/>
  <p:tag name="KSO_WPP_MARK_KEY" val="3c521cac-9c3d-4cb1-ab85-573e95397b36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4568</Words>
  <Application>WPS 演示</Application>
  <PresentationFormat>在屏幕上显示</PresentationFormat>
  <Paragraphs>679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华文行楷</vt:lpstr>
      <vt:lpstr>华文琥珀</vt:lpstr>
      <vt:lpstr>黑体</vt:lpstr>
      <vt:lpstr>隶书</vt:lpstr>
      <vt:lpstr>华文细黑</vt:lpstr>
      <vt:lpstr>方正姚体</vt:lpstr>
      <vt:lpstr>Times New Roman</vt:lpstr>
      <vt:lpstr>Arial Unicode MS</vt:lpstr>
      <vt:lpstr>Calibri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148</cp:revision>
  <dcterms:created xsi:type="dcterms:W3CDTF">2016-06-11T02:56:00Z</dcterms:created>
  <dcterms:modified xsi:type="dcterms:W3CDTF">2023-04-26T05:56:03Z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B7985CB53A904FD6A5A95CBD1A07A924</vt:lpwstr>
  </property>
</Properties>
</file>