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411" r:id="rId3"/>
    <p:sldId id="520" r:id="rId4"/>
    <p:sldId id="521" r:id="rId5"/>
    <p:sldId id="522" r:id="rId6"/>
    <p:sldId id="523" r:id="rId7"/>
    <p:sldId id="524" r:id="rId9"/>
    <p:sldId id="477" r:id="rId10"/>
    <p:sldId id="478" r:id="rId11"/>
    <p:sldId id="481" r:id="rId12"/>
    <p:sldId id="569" r:id="rId13"/>
    <p:sldId id="482" r:id="rId14"/>
    <p:sldId id="484" r:id="rId15"/>
    <p:sldId id="525" r:id="rId16"/>
    <p:sldId id="506" r:id="rId17"/>
    <p:sldId id="508" r:id="rId18"/>
    <p:sldId id="509" r:id="rId19"/>
    <p:sldId id="526" r:id="rId20"/>
    <p:sldId id="527" r:id="rId21"/>
    <p:sldId id="528" r:id="rId22"/>
    <p:sldId id="529" r:id="rId23"/>
    <p:sldId id="534" r:id="rId24"/>
    <p:sldId id="513" r:id="rId25"/>
    <p:sldId id="535" r:id="rId26"/>
  </p:sldIdLst>
  <p:sldSz cx="9144000" cy="5144135" type="screen16x9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2" userDrawn="1">
          <p15:clr>
            <a:srgbClr val="A4A3A4"/>
          </p15:clr>
        </p15:guide>
        <p15:guide id="2" pos="285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66"/>
    <a:srgbClr val="EB2A03"/>
    <a:srgbClr val="149494"/>
    <a:srgbClr val="DC490E"/>
    <a:srgbClr val="F8F084"/>
    <a:srgbClr val="155755"/>
    <a:srgbClr val="0F3E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359"/>
  </p:normalViewPr>
  <p:slideViewPr>
    <p:cSldViewPr showGuides="1">
      <p:cViewPr varScale="1">
        <p:scale>
          <a:sx n="86" d="100"/>
          <a:sy n="86" d="100"/>
        </p:scale>
        <p:origin x="-1494" y="-84"/>
      </p:cViewPr>
      <p:guideLst>
        <p:guide orient="horz" pos="1762"/>
        <p:guide pos="2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29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/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3C212482-D0CB-4216-8E28-FC78F78C380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9383" y="754063"/>
            <a:ext cx="5855086" cy="3294062"/>
          </a:xfrm>
          <a:solidFill>
            <a:srgbClr val="FFFFFF"/>
          </a:solidFill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4339" name="灯片编号占位符 3"/>
          <p:cNvSpPr txBox="1">
            <a:spLocks noGrp="1"/>
          </p:cNvSpPr>
          <p:nvPr/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4340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9383" y="754063"/>
            <a:ext cx="5855086" cy="3294062"/>
          </a:xfrm>
          <a:solidFill>
            <a:srgbClr val="FFFFFF"/>
          </a:solidFill>
        </p:spPr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7411" name="灯片编号占位符 3"/>
          <p:cNvSpPr txBox="1">
            <a:spLocks noGrp="1"/>
          </p:cNvSpPr>
          <p:nvPr/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7412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/>
          <p:nvPr>
            <p:ph type="sldImg"/>
          </p:nvPr>
        </p:nvSpPr>
        <p:spPr/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幻灯片图像占位符 1"/>
          <p:cNvSpPr/>
          <p:nvPr>
            <p:ph type="sldImg"/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/>
          </p:nvPr>
        </p:nvSpPr>
        <p:spPr/>
        <p:txBody>
          <a:bodyPr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8035" indent="0" algn="ctr">
              <a:buNone/>
              <a:defRPr/>
            </a:lvl7pPr>
            <a:lvl8pPr marL="2400935" indent="0" algn="ctr">
              <a:buNone/>
              <a:defRPr/>
            </a:lvl8pPr>
            <a:lvl9pPr marL="2743835" indent="0" algn="ctr">
              <a:buNone/>
              <a:defRPr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82563" y="4959962"/>
            <a:ext cx="8820150" cy="0"/>
          </a:xfrm>
          <a:prstGeom prst="line">
            <a:avLst/>
          </a:prstGeom>
          <a:ln w="15875">
            <a:solidFill>
              <a:srgbClr val="004B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Freeform 2200"/>
          <p:cNvSpPr/>
          <p:nvPr userDrawn="1">
            <p:custDataLst>
              <p:tags r:id="rId2"/>
            </p:custDataLst>
          </p:nvPr>
        </p:nvSpPr>
        <p:spPr bwMode="auto">
          <a:xfrm>
            <a:off x="1333500" y="1287622"/>
            <a:ext cx="3386138" cy="12702"/>
          </a:xfrm>
          <a:custGeom>
            <a:avLst/>
            <a:gdLst>
              <a:gd name="T0" fmla="*/ 5940 w 5953"/>
              <a:gd name="T1" fmla="*/ 24 h 24"/>
              <a:gd name="T2" fmla="*/ 13 w 5953"/>
              <a:gd name="T3" fmla="*/ 24 h 24"/>
              <a:gd name="T4" fmla="*/ 0 w 5953"/>
              <a:gd name="T5" fmla="*/ 12 h 24"/>
              <a:gd name="T6" fmla="*/ 13 w 5953"/>
              <a:gd name="T7" fmla="*/ 0 h 24"/>
              <a:gd name="T8" fmla="*/ 5940 w 5953"/>
              <a:gd name="T9" fmla="*/ 0 h 24"/>
              <a:gd name="T10" fmla="*/ 5953 w 5953"/>
              <a:gd name="T11" fmla="*/ 12 h 24"/>
              <a:gd name="T12" fmla="*/ 5940 w 595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53" h="24">
                <a:moveTo>
                  <a:pt x="5940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6" y="24"/>
                  <a:pt x="0" y="19"/>
                  <a:pt x="0" y="12"/>
                </a:cubicBezTo>
                <a:cubicBezTo>
                  <a:pt x="0" y="6"/>
                  <a:pt x="6" y="0"/>
                  <a:pt x="13" y="0"/>
                </a:cubicBezTo>
                <a:cubicBezTo>
                  <a:pt x="5940" y="0"/>
                  <a:pt x="5940" y="0"/>
                  <a:pt x="5940" y="0"/>
                </a:cubicBezTo>
                <a:cubicBezTo>
                  <a:pt x="5947" y="0"/>
                  <a:pt x="5953" y="6"/>
                  <a:pt x="5953" y="12"/>
                </a:cubicBezTo>
                <a:cubicBezTo>
                  <a:pt x="5953" y="19"/>
                  <a:pt x="5947" y="24"/>
                  <a:pt x="5940" y="2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pPr fontAlgn="base"/>
            <a:endParaRPr lang="zh-CN" altLang="en-US" sz="100" strike="noStrike" noProof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70550" y="3113472"/>
            <a:ext cx="3294063" cy="18909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4" name="组合 1"/>
          <p:cNvGrpSpPr/>
          <p:nvPr userDrawn="1"/>
        </p:nvGrpSpPr>
        <p:grpSpPr>
          <a:xfrm>
            <a:off x="431800" y="4420146"/>
            <a:ext cx="4953000" cy="585860"/>
            <a:chOff x="2305980" y="3587304"/>
            <a:chExt cx="7607455" cy="1066776"/>
          </a:xfrm>
        </p:grpSpPr>
        <p:pic>
          <p:nvPicPr>
            <p:cNvPr id="7175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789445" y="4002674"/>
              <a:ext cx="955057" cy="566942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" name="直接连接符 7"/>
            <p:cNvCxnSpPr/>
            <p:nvPr>
              <p:custDataLst>
                <p:tags r:id="rId7"/>
              </p:custDataLst>
            </p:nvPr>
          </p:nvCxnSpPr>
          <p:spPr>
            <a:xfrm>
              <a:off x="2305980" y="4573859"/>
              <a:ext cx="7607455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77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579132" y="3587304"/>
              <a:ext cx="514112" cy="1066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60400" y="4763088"/>
            <a:ext cx="2024063" cy="238154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87688" y="4763088"/>
            <a:ext cx="2968625" cy="238154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3088"/>
            <a:ext cx="2025650" cy="238154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4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38"/>
            <a:ext cx="2133600" cy="357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05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38"/>
            <a:ext cx="2895600" cy="357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Font typeface="Arial" panose="020B0604020202020204" pitchFamily="34" charset="0"/>
              <a:buNone/>
              <a:defRPr sz="105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38"/>
            <a:ext cx="2133600" cy="357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05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AAB9138-2BDB-456A-BFBC-AC67E30F1407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65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94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23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52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image" Target="../media/image11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1" name="矩形 80"/>
          <p:cNvSpPr/>
          <p:nvPr/>
        </p:nvSpPr>
        <p:spPr>
          <a:xfrm>
            <a:off x="35560" y="-71622"/>
            <a:ext cx="140335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要点梳理</a:t>
            </a:r>
            <a:endParaRPr lang="zh-CN" altLang="en-US" sz="2000" b="1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2" name="文本框 5123"/>
          <p:cNvSpPr txBox="1"/>
          <p:nvPr/>
        </p:nvSpPr>
        <p:spPr>
          <a:xfrm>
            <a:off x="107315" y="339725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一、轴对称的相关定义和性质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1207585"/>
            <a:ext cx="8431213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如果一个平面图形沿一条直线折叠，直线两旁的部分能够互相重合，这个图形就叫做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____________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，这条直线就是它的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_________.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850" y="2951613"/>
            <a:ext cx="856932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ctr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将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一个平面图形沿一条直线折叠，如果它能够与另一个图形重合，那么就说这两个图形关于这条直线对称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这条直线就是它们的对称轴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72200" y="1828298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轴对称图形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86138" y="2412498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对称轴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013" y="79547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1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定义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5" grpId="0"/>
      <p:bldP spid="6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179070" y="413385"/>
            <a:ext cx="494220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找出点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关于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轴的对称点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A'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，连接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A'C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A'C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与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轴的交点即是点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的位置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3317" name="组合 20"/>
          <p:cNvGrpSpPr/>
          <p:nvPr/>
        </p:nvGrpSpPr>
        <p:grpSpPr>
          <a:xfrm>
            <a:off x="5226685" y="-37650"/>
            <a:ext cx="3718560" cy="3145718"/>
            <a:chOff x="4615" y="4566"/>
            <a:chExt cx="5856" cy="4955"/>
          </a:xfrm>
        </p:grpSpPr>
        <p:grpSp>
          <p:nvGrpSpPr>
            <p:cNvPr id="13318" name="组合 37"/>
            <p:cNvGrpSpPr/>
            <p:nvPr/>
          </p:nvGrpSpPr>
          <p:grpSpPr>
            <a:xfrm>
              <a:off x="4615" y="4566"/>
              <a:ext cx="5856" cy="4955"/>
              <a:chOff x="4619" y="2219"/>
              <a:chExt cx="8742" cy="8054"/>
            </a:xfrm>
          </p:grpSpPr>
          <p:grpSp>
            <p:nvGrpSpPr>
              <p:cNvPr id="13319" name="组合 39"/>
              <p:cNvGrpSpPr/>
              <p:nvPr/>
            </p:nvGrpSpPr>
            <p:grpSpPr>
              <a:xfrm>
                <a:off x="4619" y="2219"/>
                <a:ext cx="8742" cy="8054"/>
                <a:chOff x="2121952" y="675405"/>
                <a:chExt cx="5551475" cy="5115344"/>
              </a:xfrm>
            </p:grpSpPr>
            <p:grpSp>
              <p:nvGrpSpPr>
                <p:cNvPr id="13320" name="组合 31"/>
                <p:cNvGrpSpPr/>
                <p:nvPr/>
              </p:nvGrpSpPr>
              <p:grpSpPr>
                <a:xfrm>
                  <a:off x="2268043" y="1450109"/>
                  <a:ext cx="5127291" cy="4221180"/>
                  <a:chOff x="2268043" y="1450109"/>
                  <a:chExt cx="5127291" cy="4221180"/>
                </a:xfrm>
              </p:grpSpPr>
              <p:cxnSp>
                <p:nvCxnSpPr>
                  <p:cNvPr id="13321" name="直接连接符 6"/>
                  <p:cNvCxnSpPr/>
                  <p:nvPr/>
                </p:nvCxnSpPr>
                <p:spPr>
                  <a:xfrm>
                    <a:off x="2268043" y="1485038"/>
                    <a:ext cx="5113005" cy="0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22" name="直接连接符 7"/>
                  <p:cNvCxnSpPr/>
                  <p:nvPr/>
                </p:nvCxnSpPr>
                <p:spPr>
                  <a:xfrm>
                    <a:off x="2268043" y="1902590"/>
                    <a:ext cx="5113005" cy="0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23" name="直接连接符 8"/>
                  <p:cNvCxnSpPr/>
                  <p:nvPr/>
                </p:nvCxnSpPr>
                <p:spPr>
                  <a:xfrm>
                    <a:off x="2282330" y="2291565"/>
                    <a:ext cx="5113004" cy="0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24" name="直接连接符 9"/>
                  <p:cNvCxnSpPr/>
                  <p:nvPr/>
                </p:nvCxnSpPr>
                <p:spPr>
                  <a:xfrm>
                    <a:off x="2282330" y="2709118"/>
                    <a:ext cx="5113004" cy="0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25" name="直接连接符 10"/>
                  <p:cNvCxnSpPr/>
                  <p:nvPr/>
                </p:nvCxnSpPr>
                <p:spPr>
                  <a:xfrm>
                    <a:off x="2268043" y="3140959"/>
                    <a:ext cx="5113005" cy="0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26" name="直接连接符 12"/>
                  <p:cNvCxnSpPr/>
                  <p:nvPr/>
                </p:nvCxnSpPr>
                <p:spPr>
                  <a:xfrm>
                    <a:off x="2268043" y="3990352"/>
                    <a:ext cx="5113005" cy="0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27" name="直接连接符 13"/>
                  <p:cNvCxnSpPr/>
                  <p:nvPr/>
                </p:nvCxnSpPr>
                <p:spPr>
                  <a:xfrm>
                    <a:off x="2268043" y="4407905"/>
                    <a:ext cx="5113005" cy="0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28" name="直接连接符 14"/>
                  <p:cNvCxnSpPr/>
                  <p:nvPr/>
                </p:nvCxnSpPr>
                <p:spPr>
                  <a:xfrm>
                    <a:off x="2282330" y="4796879"/>
                    <a:ext cx="5113004" cy="0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29" name="直接连接符 15"/>
                  <p:cNvCxnSpPr/>
                  <p:nvPr/>
                </p:nvCxnSpPr>
                <p:spPr>
                  <a:xfrm>
                    <a:off x="2282330" y="5214432"/>
                    <a:ext cx="5113004" cy="0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30" name="直接连接符 16"/>
                  <p:cNvCxnSpPr/>
                  <p:nvPr/>
                </p:nvCxnSpPr>
                <p:spPr>
                  <a:xfrm>
                    <a:off x="2268043" y="5646273"/>
                    <a:ext cx="5113005" cy="0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31" name="直接连接符 18"/>
                  <p:cNvCxnSpPr/>
                  <p:nvPr/>
                </p:nvCxnSpPr>
                <p:spPr>
                  <a:xfrm>
                    <a:off x="2296616" y="1470749"/>
                    <a:ext cx="0" cy="4175524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32" name="直接连接符 19"/>
                  <p:cNvCxnSpPr/>
                  <p:nvPr/>
                </p:nvCxnSpPr>
                <p:spPr>
                  <a:xfrm>
                    <a:off x="2742675" y="1485038"/>
                    <a:ext cx="0" cy="4175524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33" name="直接连接符 20"/>
                  <p:cNvCxnSpPr/>
                  <p:nvPr/>
                </p:nvCxnSpPr>
                <p:spPr>
                  <a:xfrm>
                    <a:off x="3174887" y="1492976"/>
                    <a:ext cx="0" cy="4175524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34" name="直接连接符 21"/>
                  <p:cNvCxnSpPr/>
                  <p:nvPr/>
                </p:nvCxnSpPr>
                <p:spPr>
                  <a:xfrm>
                    <a:off x="3579233" y="1473262"/>
                    <a:ext cx="0" cy="4175524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35" name="直接连接符 22"/>
                  <p:cNvCxnSpPr/>
                  <p:nvPr/>
                </p:nvCxnSpPr>
                <p:spPr>
                  <a:xfrm>
                    <a:off x="3995130" y="1456460"/>
                    <a:ext cx="0" cy="4175524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36" name="直接连接符 23"/>
                  <p:cNvCxnSpPr/>
                  <p:nvPr/>
                </p:nvCxnSpPr>
                <p:spPr>
                  <a:xfrm>
                    <a:off x="4441189" y="1470749"/>
                    <a:ext cx="0" cy="4175524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37" name="直接连接符 25"/>
                  <p:cNvCxnSpPr/>
                  <p:nvPr/>
                </p:nvCxnSpPr>
                <p:spPr>
                  <a:xfrm>
                    <a:off x="5277747" y="1492976"/>
                    <a:ext cx="0" cy="4175524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38" name="直接连接符 26"/>
                  <p:cNvCxnSpPr/>
                  <p:nvPr/>
                </p:nvCxnSpPr>
                <p:spPr>
                  <a:xfrm>
                    <a:off x="5682534" y="1495765"/>
                    <a:ext cx="0" cy="4175524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39" name="直接连接符 27"/>
                  <p:cNvCxnSpPr/>
                  <p:nvPr/>
                </p:nvCxnSpPr>
                <p:spPr>
                  <a:xfrm>
                    <a:off x="6105000" y="1464889"/>
                    <a:ext cx="0" cy="4175524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40" name="直接连接符 28"/>
                  <p:cNvCxnSpPr/>
                  <p:nvPr/>
                </p:nvCxnSpPr>
                <p:spPr>
                  <a:xfrm>
                    <a:off x="6514769" y="1450109"/>
                    <a:ext cx="0" cy="4175524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41" name="直接连接符 29"/>
                  <p:cNvCxnSpPr/>
                  <p:nvPr/>
                </p:nvCxnSpPr>
                <p:spPr>
                  <a:xfrm>
                    <a:off x="6939971" y="1464399"/>
                    <a:ext cx="0" cy="4175524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cxnSp>
                <p:nvCxnSpPr>
                  <p:cNvPr id="13342" name="直接连接符 30"/>
                  <p:cNvCxnSpPr/>
                  <p:nvPr/>
                </p:nvCxnSpPr>
                <p:spPr>
                  <a:xfrm>
                    <a:off x="7352475" y="1485038"/>
                    <a:ext cx="0" cy="4175524"/>
                  </a:xfrm>
                  <a:prstGeom prst="line">
                    <a:avLst/>
                  </a:prstGeom>
                  <a:ln w="25400" cap="flat" cmpd="sng">
                    <a:solidFill>
                      <a:srgbClr val="595959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</p:grpSp>
            <p:cxnSp>
              <p:nvCxnSpPr>
                <p:cNvPr id="13343" name="直接箭头连接符 238"/>
                <p:cNvCxnSpPr/>
                <p:nvPr/>
              </p:nvCxnSpPr>
              <p:spPr>
                <a:xfrm>
                  <a:off x="2121952" y="3558703"/>
                  <a:ext cx="5551475" cy="0"/>
                </a:xfrm>
                <a:prstGeom prst="straightConnector1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 w="med" len="med"/>
                </a:ln>
              </p:spPr>
            </p:cxnSp>
            <p:cxnSp>
              <p:nvCxnSpPr>
                <p:cNvPr id="13344" name="直接箭头连接符 240"/>
                <p:cNvCxnSpPr/>
                <p:nvPr/>
              </p:nvCxnSpPr>
              <p:spPr>
                <a:xfrm flipV="1">
                  <a:off x="4845518" y="1110230"/>
                  <a:ext cx="0" cy="4680519"/>
                </a:xfrm>
                <a:prstGeom prst="straightConnector1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arrow" w="med" len="med"/>
                </a:ln>
              </p:spPr>
            </p:cxnSp>
            <p:sp>
              <p:nvSpPr>
                <p:cNvPr id="13345" name="TextBox 241"/>
                <p:cNvSpPr txBox="1"/>
                <p:nvPr/>
              </p:nvSpPr>
              <p:spPr>
                <a:xfrm>
                  <a:off x="7239848" y="2770996"/>
                  <a:ext cx="339725" cy="94895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3200" b="1" i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x</a:t>
                  </a:r>
                  <a:endParaRPr lang="en-US" altLang="zh-CN" sz="3200" b="1" i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3346" name="TextBox 242"/>
                <p:cNvSpPr txBox="1"/>
                <p:nvPr/>
              </p:nvSpPr>
              <p:spPr>
                <a:xfrm>
                  <a:off x="4821381" y="675405"/>
                  <a:ext cx="322263" cy="84879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r>
                    <a:rPr lang="en-US" altLang="zh-CN" sz="2800" b="1" i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y</a:t>
                  </a:r>
                  <a:endPara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3347" name="文本框 36"/>
              <p:cNvSpPr txBox="1"/>
              <p:nvPr/>
            </p:nvSpPr>
            <p:spPr>
              <a:xfrm>
                <a:off x="8755" y="5655"/>
                <a:ext cx="724" cy="133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800" b="1" i="1">
                    <a:latin typeface="Times New Roman" panose="02020603050405020304" pitchFamily="18" charset="0"/>
                    <a:ea typeface="宋体" panose="02010600030101010101" pitchFamily="2" charset="-122"/>
                    <a:sym typeface="宋体" panose="02010600030101010101" pitchFamily="2" charset="-122"/>
                  </a:rPr>
                  <a:t>O</a:t>
                </a:r>
                <a:endPara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3348" name="组合 11"/>
            <p:cNvGrpSpPr/>
            <p:nvPr/>
          </p:nvGrpSpPr>
          <p:grpSpPr>
            <a:xfrm>
              <a:off x="5682" y="6133"/>
              <a:ext cx="1406" cy="860"/>
              <a:chOff x="5682" y="6133"/>
              <a:chExt cx="1406" cy="860"/>
            </a:xfrm>
          </p:grpSpPr>
          <p:cxnSp>
            <p:nvCxnSpPr>
              <p:cNvPr id="13349" name="直接连接符 3"/>
              <p:cNvCxnSpPr/>
              <p:nvPr/>
            </p:nvCxnSpPr>
            <p:spPr>
              <a:xfrm flipV="1">
                <a:off x="5694" y="6133"/>
                <a:ext cx="458" cy="861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50" name="直接连接符 3"/>
              <p:cNvCxnSpPr/>
              <p:nvPr/>
            </p:nvCxnSpPr>
            <p:spPr>
              <a:xfrm flipH="1" flipV="1">
                <a:off x="6152" y="6133"/>
                <a:ext cx="937" cy="41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351" name="直接连接符 8"/>
              <p:cNvCxnSpPr/>
              <p:nvPr/>
            </p:nvCxnSpPr>
            <p:spPr>
              <a:xfrm flipV="1">
                <a:off x="5682" y="6549"/>
                <a:ext cx="1365" cy="415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3352" name="文本框 12"/>
            <p:cNvSpPr txBox="1"/>
            <p:nvPr/>
          </p:nvSpPr>
          <p:spPr>
            <a:xfrm>
              <a:off x="5044" y="6732"/>
              <a:ext cx="6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3353" name="文本框 13"/>
            <p:cNvSpPr txBox="1"/>
            <p:nvPr/>
          </p:nvSpPr>
          <p:spPr>
            <a:xfrm>
              <a:off x="5682" y="5560"/>
              <a:ext cx="63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B</a:t>
              </a:r>
              <a:endPara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54" name="文本框 14"/>
            <p:cNvSpPr txBox="1"/>
            <p:nvPr/>
          </p:nvSpPr>
          <p:spPr>
            <a:xfrm>
              <a:off x="6836" y="5858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C</a:t>
              </a:r>
              <a:endPara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579745" y="1964505"/>
            <a:ext cx="4762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'</a:t>
            </a:r>
            <a:endParaRPr lang="en-US" altLang="zh-CN" sz="2800" i="1" baseline="-25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流程图: 联系 32"/>
          <p:cNvSpPr/>
          <p:nvPr/>
        </p:nvSpPr>
        <p:spPr>
          <a:xfrm flipV="1">
            <a:off x="5876290" y="1941830"/>
            <a:ext cx="108000" cy="1080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4" name="直接连接符 3"/>
          <p:cNvCxnSpPr>
            <a:stCxn id="22" idx="7"/>
          </p:cNvCxnSpPr>
          <p:nvPr/>
        </p:nvCxnSpPr>
        <p:spPr>
          <a:xfrm flipH="1">
            <a:off x="5932488" y="1212030"/>
            <a:ext cx="869950" cy="769620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5" name="文本框 34"/>
          <p:cNvSpPr txBox="1"/>
          <p:nvPr/>
        </p:nvSpPr>
        <p:spPr>
          <a:xfrm>
            <a:off x="6085840" y="1718760"/>
            <a:ext cx="12585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P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3,0)</a:t>
            </a:r>
            <a:endParaRPr lang="en-US" altLang="zh-CN" sz="2800" baseline="-25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69" name="文本框 36"/>
          <p:cNvSpPr txBox="1"/>
          <p:nvPr/>
        </p:nvSpPr>
        <p:spPr>
          <a:xfrm>
            <a:off x="7183438" y="1647005"/>
            <a:ext cx="307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70" name="文本框 36"/>
          <p:cNvSpPr txBox="1"/>
          <p:nvPr/>
        </p:nvSpPr>
        <p:spPr>
          <a:xfrm>
            <a:off x="6786563" y="1264418"/>
            <a:ext cx="3079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endParaRPr lang="en-US" altLang="zh-CN" sz="2800" b="1"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3804" name="组合 17"/>
          <p:cNvGrpSpPr/>
          <p:nvPr/>
        </p:nvGrpSpPr>
        <p:grpSpPr>
          <a:xfrm>
            <a:off x="224790" y="2235835"/>
            <a:ext cx="1840865" cy="554038"/>
            <a:chOff x="0" y="1"/>
            <a:chExt cx="4104456" cy="469395"/>
          </a:xfrm>
        </p:grpSpPr>
        <p:sp>
          <p:nvSpPr>
            <p:cNvPr id="15371" name="圆角矩形 31"/>
            <p:cNvSpPr/>
            <p:nvPr/>
          </p:nvSpPr>
          <p:spPr>
            <a:xfrm>
              <a:off x="0" y="1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72" name="文本框 19"/>
            <p:cNvSpPr/>
            <p:nvPr/>
          </p:nvSpPr>
          <p:spPr>
            <a:xfrm>
              <a:off x="58861" y="17754"/>
              <a:ext cx="4031437" cy="4422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方法总结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1778" y="3074803"/>
            <a:ext cx="8278812" cy="1814830"/>
          </a:xfrm>
          <a:prstGeom prst="rect">
            <a:avLst/>
          </a:prstGeom>
          <a:noFill/>
          <a:ln w="25400" cap="flat" cmpd="sng">
            <a:solidFill>
              <a:srgbClr val="CC0066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坐标系中作轴对称图形，一般先根据点关于坐标轴对称的点的坐标特征，找出对称点，而后连线即可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. 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点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(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关于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轴对称的点的坐标为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(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 ，关于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y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轴对称的点的坐标为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(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).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流程图: 联系 3"/>
          <p:cNvSpPr/>
          <p:nvPr/>
        </p:nvSpPr>
        <p:spPr>
          <a:xfrm flipV="1">
            <a:off x="6149975" y="1680845"/>
            <a:ext cx="108000" cy="1080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2" grpId="0"/>
      <p:bldP spid="33" grpId="0" bldLvl="0" animBg="1"/>
      <p:bldP spid="35" grpId="0"/>
      <p:bldP spid="2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394335" y="1243849"/>
            <a:ext cx="8414056" cy="2052040"/>
            <a:chOff x="395" y="6586"/>
            <a:chExt cx="13250" cy="3230"/>
          </a:xfrm>
        </p:grpSpPr>
        <p:sp>
          <p:nvSpPr>
            <p:cNvPr id="15362" name="TextBox 11"/>
            <p:cNvSpPr txBox="1"/>
            <p:nvPr/>
          </p:nvSpPr>
          <p:spPr>
            <a:xfrm>
              <a:off x="395" y="6586"/>
              <a:ext cx="13250" cy="21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3.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在直角坐标系中，点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P 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(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2)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与点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A 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-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)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关于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y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轴对称，则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m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的值分别为（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   ）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63" name="TextBox 12"/>
            <p:cNvSpPr txBox="1"/>
            <p:nvPr/>
          </p:nvSpPr>
          <p:spPr>
            <a:xfrm>
              <a:off x="487" y="8994"/>
              <a:ext cx="1253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A. 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，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ea"/>
                </a:rPr>
                <a:t>-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        B.  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ea"/>
                </a:rPr>
                <a:t>-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ea"/>
                </a:rPr>
                <a:t>-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      C.  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 </a:t>
              </a: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D.  </a:t>
              </a:r>
              <a:r>
                <a:rPr lang="en-US" altLang="zh-CN" sz="2800" b="1" dirty="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  <a:sym typeface="+mn-ea"/>
                </a:rPr>
                <a:t>-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altLang="en-US" sz="2800" b="1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 </a:t>
              </a:r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4344" name="TextBox 13"/>
          <p:cNvSpPr txBox="1"/>
          <p:nvPr/>
        </p:nvSpPr>
        <p:spPr>
          <a:xfrm>
            <a:off x="5721985" y="2041023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2480" name="组合 62479"/>
          <p:cNvGrpSpPr/>
          <p:nvPr/>
        </p:nvGrpSpPr>
        <p:grpSpPr>
          <a:xfrm>
            <a:off x="185420" y="592905"/>
            <a:ext cx="1878013" cy="576263"/>
            <a:chOff x="216" y="3339"/>
            <a:chExt cx="1183" cy="363"/>
          </a:xfrm>
        </p:grpSpPr>
        <p:grpSp>
          <p:nvGrpSpPr>
            <p:cNvPr id="15366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15367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8" name="椭圆 57"/>
              <p:cNvSpPr/>
              <p:nvPr/>
            </p:nvSpPr>
            <p:spPr>
              <a:xfrm>
                <a:off x="539552" y="5318792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369" name="TextBox 55"/>
            <p:cNvSpPr txBox="1"/>
            <p:nvPr/>
          </p:nvSpPr>
          <p:spPr>
            <a:xfrm>
              <a:off x="394" y="3362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6385" name="组合 11"/>
          <p:cNvGrpSpPr/>
          <p:nvPr/>
        </p:nvGrpSpPr>
        <p:grpSpPr>
          <a:xfrm>
            <a:off x="167005" y="418915"/>
            <a:ext cx="6530658" cy="601663"/>
            <a:chOff x="309271" y="1196974"/>
            <a:chExt cx="5319416" cy="529988"/>
          </a:xfrm>
        </p:grpSpPr>
        <p:sp>
          <p:nvSpPr>
            <p:cNvPr id="16386" name="圆角矩形 31"/>
            <p:cNvSpPr/>
            <p:nvPr/>
          </p:nvSpPr>
          <p:spPr>
            <a:xfrm>
              <a:off x="309271" y="1196974"/>
              <a:ext cx="5079437" cy="529988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87" name="文本框 19"/>
            <p:cNvSpPr/>
            <p:nvPr/>
          </p:nvSpPr>
          <p:spPr>
            <a:xfrm>
              <a:off x="378573" y="1234431"/>
              <a:ext cx="5250114" cy="4597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考点三  线段垂直平分线的性质和判定</a:t>
              </a:r>
              <a:endPara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388" name="文本框 1"/>
          <p:cNvSpPr txBox="1"/>
          <p:nvPr/>
        </p:nvSpPr>
        <p:spPr>
          <a:xfrm>
            <a:off x="193040" y="987425"/>
            <a:ext cx="8687435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在△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中，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AD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是高，在线段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DC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上取一点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，使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BD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DE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，连接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AE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，已知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BD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DC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求证：点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在线段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的垂直平分线上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0" name="文本框 3"/>
          <p:cNvSpPr txBox="1"/>
          <p:nvPr/>
        </p:nvSpPr>
        <p:spPr>
          <a:xfrm>
            <a:off x="193040" y="2428240"/>
            <a:ext cx="5642610" cy="2460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解析：要证明点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在线段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的垂直平分线上，即要证明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 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EC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根据题意及线段垂直平分线的定义，得出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 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而后根据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BD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DC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，进行等量变换，可到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 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EC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802330" y="2424430"/>
            <a:ext cx="3221255" cy="2358862"/>
            <a:chOff x="10387" y="2896"/>
            <a:chExt cx="4716" cy="2779"/>
          </a:xfrm>
        </p:grpSpPr>
        <p:grpSp>
          <p:nvGrpSpPr>
            <p:cNvPr id="23553" name="Group 5"/>
            <p:cNvGrpSpPr/>
            <p:nvPr/>
          </p:nvGrpSpPr>
          <p:grpSpPr>
            <a:xfrm>
              <a:off x="10387" y="2896"/>
              <a:ext cx="4716" cy="2778"/>
              <a:chOff x="1" y="1006"/>
              <a:chExt cx="1886" cy="1111"/>
            </a:xfrm>
          </p:grpSpPr>
          <p:sp>
            <p:nvSpPr>
              <p:cNvPr id="23554" name="AutoShape 6"/>
              <p:cNvSpPr/>
              <p:nvPr/>
            </p:nvSpPr>
            <p:spPr>
              <a:xfrm>
                <a:off x="136" y="1232"/>
                <a:ext cx="804" cy="677"/>
              </a:xfrm>
              <a:prstGeom prst="triangle">
                <a:avLst>
                  <a:gd name="adj" fmla="val 48501"/>
                </a:avLst>
              </a:pr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23555" name="Line 7"/>
              <p:cNvSpPr/>
              <p:nvPr/>
            </p:nvSpPr>
            <p:spPr>
              <a:xfrm>
                <a:off x="525" y="1239"/>
                <a:ext cx="0" cy="67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56" name="Text Box 8"/>
              <p:cNvSpPr txBox="1"/>
              <p:nvPr/>
            </p:nvSpPr>
            <p:spPr>
              <a:xfrm>
                <a:off x="425" y="1006"/>
                <a:ext cx="216" cy="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57" name="Text Box 9"/>
              <p:cNvSpPr txBox="1"/>
              <p:nvPr/>
            </p:nvSpPr>
            <p:spPr>
              <a:xfrm>
                <a:off x="1" y="1868"/>
                <a:ext cx="273" cy="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58" name="Text Box 10"/>
              <p:cNvSpPr txBox="1"/>
              <p:nvPr/>
            </p:nvSpPr>
            <p:spPr>
              <a:xfrm>
                <a:off x="1641" y="1871"/>
                <a:ext cx="246" cy="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l"/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559" name="Text Box 11"/>
              <p:cNvSpPr txBox="1"/>
              <p:nvPr/>
            </p:nvSpPr>
            <p:spPr>
              <a:xfrm>
                <a:off x="403" y="1870"/>
                <a:ext cx="257" cy="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l"/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endPara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" name="Line 7"/>
            <p:cNvSpPr/>
            <p:nvPr/>
          </p:nvSpPr>
          <p:spPr>
            <a:xfrm>
              <a:off x="11693" y="3451"/>
              <a:ext cx="3140" cy="1709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Line 7"/>
            <p:cNvSpPr/>
            <p:nvPr/>
          </p:nvSpPr>
          <p:spPr>
            <a:xfrm>
              <a:off x="11814" y="5153"/>
              <a:ext cx="3011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Text Box 11"/>
            <p:cNvSpPr txBox="1"/>
            <p:nvPr/>
          </p:nvSpPr>
          <p:spPr>
            <a:xfrm>
              <a:off x="12421" y="5060"/>
              <a:ext cx="586" cy="6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9255" y="221113"/>
            <a:ext cx="6869430" cy="482981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证明：∵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是高，∴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又∵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BD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所在的直线是线段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BE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的垂直平分线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BD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又∵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BD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即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在线段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的垂直平分线上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802330" y="2424430"/>
            <a:ext cx="3221255" cy="2358862"/>
            <a:chOff x="10387" y="2896"/>
            <a:chExt cx="4716" cy="2779"/>
          </a:xfrm>
        </p:grpSpPr>
        <p:grpSp>
          <p:nvGrpSpPr>
            <p:cNvPr id="8" name="Group 5"/>
            <p:cNvGrpSpPr/>
            <p:nvPr/>
          </p:nvGrpSpPr>
          <p:grpSpPr>
            <a:xfrm>
              <a:off x="10387" y="2896"/>
              <a:ext cx="4716" cy="2778"/>
              <a:chOff x="1" y="1006"/>
              <a:chExt cx="1886" cy="1111"/>
            </a:xfrm>
          </p:grpSpPr>
          <p:sp>
            <p:nvSpPr>
              <p:cNvPr id="9" name="AutoShape 6"/>
              <p:cNvSpPr/>
              <p:nvPr/>
            </p:nvSpPr>
            <p:spPr>
              <a:xfrm>
                <a:off x="136" y="1232"/>
                <a:ext cx="804" cy="677"/>
              </a:xfrm>
              <a:prstGeom prst="triangle">
                <a:avLst>
                  <a:gd name="adj" fmla="val 48501"/>
                </a:avLst>
              </a:prstGeom>
              <a:noFill/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endParaRPr lang="zh-CN" altLang="en-US" sz="28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  <p:sp>
            <p:nvSpPr>
              <p:cNvPr id="10" name="Line 7"/>
              <p:cNvSpPr/>
              <p:nvPr/>
            </p:nvSpPr>
            <p:spPr>
              <a:xfrm>
                <a:off x="525" y="1239"/>
                <a:ext cx="0" cy="67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bevel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Text Box 8"/>
              <p:cNvSpPr txBox="1"/>
              <p:nvPr/>
            </p:nvSpPr>
            <p:spPr>
              <a:xfrm>
                <a:off x="425" y="1006"/>
                <a:ext cx="216" cy="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Text Box 9"/>
              <p:cNvSpPr txBox="1"/>
              <p:nvPr/>
            </p:nvSpPr>
            <p:spPr>
              <a:xfrm>
                <a:off x="1" y="1868"/>
                <a:ext cx="273" cy="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Text Box 10"/>
              <p:cNvSpPr txBox="1"/>
              <p:nvPr/>
            </p:nvSpPr>
            <p:spPr>
              <a:xfrm>
                <a:off x="1641" y="1871"/>
                <a:ext cx="246" cy="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l"/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Text Box 11"/>
              <p:cNvSpPr txBox="1"/>
              <p:nvPr/>
            </p:nvSpPr>
            <p:spPr>
              <a:xfrm>
                <a:off x="403" y="1870"/>
                <a:ext cx="257" cy="2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algn="l"/>
                <a:r>
                  <a:rPr lang="en-US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endPara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" name="Line 7"/>
            <p:cNvSpPr/>
            <p:nvPr/>
          </p:nvSpPr>
          <p:spPr>
            <a:xfrm>
              <a:off x="11693" y="3451"/>
              <a:ext cx="3140" cy="1709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Line 7"/>
            <p:cNvSpPr/>
            <p:nvPr/>
          </p:nvSpPr>
          <p:spPr>
            <a:xfrm>
              <a:off x="11814" y="5153"/>
              <a:ext cx="3011" cy="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Text Box 11"/>
            <p:cNvSpPr txBox="1"/>
            <p:nvPr/>
          </p:nvSpPr>
          <p:spPr>
            <a:xfrm>
              <a:off x="12421" y="5060"/>
              <a:ext cx="586" cy="6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17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26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7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47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5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charRg st="55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69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charRg st="69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1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charRg st="81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92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charRg st="92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charRg st="105" end="1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1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charRg st="113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288925" y="434340"/>
            <a:ext cx="8610600" cy="1770380"/>
          </a:xfrm>
          <a:prstGeom prst="rect">
            <a:avLst/>
          </a:prstGeom>
          <a:noFill/>
          <a:ln w="25400" cap="flat" cmpd="sng">
            <a:solidFill>
              <a:srgbClr val="CC0066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                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线段的垂直平分线常与中点、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90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°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角、等腰三角形一同出现，在求角度、三角形的周长，或证明线段之间的等量关系时，要注意角或线段之间的转化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7" name="Text Box 17"/>
          <p:cNvSpPr txBox="1"/>
          <p:nvPr/>
        </p:nvSpPr>
        <p:spPr>
          <a:xfrm>
            <a:off x="250825" y="2625725"/>
            <a:ext cx="5090795" cy="2330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如图，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中，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MN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的垂直平分线，若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CM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 3 cm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的周长是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22 cm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，则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ABN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的周长是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18"/>
          <p:cNvSpPr txBox="1"/>
          <p:nvPr/>
        </p:nvSpPr>
        <p:spPr>
          <a:xfrm>
            <a:off x="2939415" y="4371975"/>
            <a:ext cx="1081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 cm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62480" name="组合 62479"/>
          <p:cNvGrpSpPr/>
          <p:nvPr/>
        </p:nvGrpSpPr>
        <p:grpSpPr>
          <a:xfrm>
            <a:off x="243205" y="2247443"/>
            <a:ext cx="1877695" cy="478612"/>
            <a:chOff x="216" y="3302"/>
            <a:chExt cx="1183" cy="400"/>
          </a:xfrm>
        </p:grpSpPr>
        <p:grpSp>
          <p:nvGrpSpPr>
            <p:cNvPr id="19470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19471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72" name="椭圆 57"/>
              <p:cNvSpPr/>
              <p:nvPr/>
            </p:nvSpPr>
            <p:spPr>
              <a:xfrm>
                <a:off x="539552" y="5318792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9473" name="TextBox 55"/>
            <p:cNvSpPr txBox="1"/>
            <p:nvPr/>
          </p:nvSpPr>
          <p:spPr>
            <a:xfrm>
              <a:off x="349" y="3302"/>
              <a:ext cx="898" cy="3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804" name="组合 17"/>
          <p:cNvGrpSpPr/>
          <p:nvPr/>
        </p:nvGrpSpPr>
        <p:grpSpPr>
          <a:xfrm>
            <a:off x="367665" y="499745"/>
            <a:ext cx="1511935" cy="554355"/>
            <a:chOff x="0" y="1"/>
            <a:chExt cx="4104456" cy="469395"/>
          </a:xfrm>
        </p:grpSpPr>
        <p:sp>
          <p:nvSpPr>
            <p:cNvPr id="19475" name="圆角矩形 31"/>
            <p:cNvSpPr/>
            <p:nvPr/>
          </p:nvSpPr>
          <p:spPr>
            <a:xfrm>
              <a:off x="0" y="1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76" name="文本框 19"/>
            <p:cNvSpPr/>
            <p:nvPr/>
          </p:nvSpPr>
          <p:spPr>
            <a:xfrm>
              <a:off x="35095" y="42506"/>
              <a:ext cx="4031437" cy="3898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方法总结</a:t>
              </a:r>
              <a:endParaRPr lang="zh-CN" altLang="en-US" sz="24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458" name="Group 8"/>
          <p:cNvGrpSpPr/>
          <p:nvPr/>
        </p:nvGrpSpPr>
        <p:grpSpPr>
          <a:xfrm rot="0">
            <a:off x="5213839" y="2530207"/>
            <a:ext cx="3846634" cy="2435133"/>
            <a:chOff x="3017" y="2360"/>
            <a:chExt cx="2471" cy="1535"/>
          </a:xfrm>
        </p:grpSpPr>
        <p:sp>
          <p:nvSpPr>
            <p:cNvPr id="19459" name="AutoShape 9"/>
            <p:cNvSpPr/>
            <p:nvPr/>
          </p:nvSpPr>
          <p:spPr>
            <a:xfrm>
              <a:off x="3198" y="2659"/>
              <a:ext cx="2131" cy="953"/>
            </a:xfrm>
            <a:prstGeom prst="triangle">
              <a:avLst>
                <a:gd name="adj" fmla="val 0"/>
              </a:avLst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sz="2800" b="1" i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0" name="Line 10"/>
            <p:cNvSpPr/>
            <p:nvPr/>
          </p:nvSpPr>
          <p:spPr>
            <a:xfrm flipH="1">
              <a:off x="4058" y="3136"/>
              <a:ext cx="225" cy="47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1" name="Line 11"/>
            <p:cNvSpPr/>
            <p:nvPr/>
          </p:nvSpPr>
          <p:spPr>
            <a:xfrm>
              <a:off x="3198" y="2659"/>
              <a:ext cx="859" cy="958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462" name="Text Box 12"/>
            <p:cNvSpPr txBox="1"/>
            <p:nvPr/>
          </p:nvSpPr>
          <p:spPr>
            <a:xfrm>
              <a:off x="3071" y="2360"/>
              <a:ext cx="25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63" name="Text Box 13"/>
            <p:cNvSpPr txBox="1"/>
            <p:nvPr/>
          </p:nvSpPr>
          <p:spPr>
            <a:xfrm>
              <a:off x="3017" y="3565"/>
              <a:ext cx="24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64" name="Text Box 14"/>
            <p:cNvSpPr txBox="1"/>
            <p:nvPr/>
          </p:nvSpPr>
          <p:spPr>
            <a:xfrm>
              <a:off x="5231" y="3565"/>
              <a:ext cx="25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65" name="Text Box 15"/>
            <p:cNvSpPr txBox="1"/>
            <p:nvPr/>
          </p:nvSpPr>
          <p:spPr>
            <a:xfrm>
              <a:off x="4177" y="2848"/>
              <a:ext cx="299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466" name="Text Box 16"/>
            <p:cNvSpPr txBox="1"/>
            <p:nvPr/>
          </p:nvSpPr>
          <p:spPr>
            <a:xfrm>
              <a:off x="3913" y="3566"/>
              <a:ext cx="25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 bldLvl="0" animBg="1"/>
      <p:bldP spid="194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1505" name="组合 11"/>
          <p:cNvGrpSpPr/>
          <p:nvPr/>
        </p:nvGrpSpPr>
        <p:grpSpPr>
          <a:xfrm>
            <a:off x="238760" y="472255"/>
            <a:ext cx="5650594" cy="601663"/>
            <a:chOff x="250824" y="1196974"/>
            <a:chExt cx="4602578" cy="529988"/>
          </a:xfrm>
        </p:grpSpPr>
        <p:sp>
          <p:nvSpPr>
            <p:cNvPr id="21506" name="圆角矩形 31"/>
            <p:cNvSpPr/>
            <p:nvPr/>
          </p:nvSpPr>
          <p:spPr>
            <a:xfrm>
              <a:off x="250824" y="1196974"/>
              <a:ext cx="4602578" cy="529988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1507" name="文本框 19"/>
            <p:cNvSpPr/>
            <p:nvPr/>
          </p:nvSpPr>
          <p:spPr>
            <a:xfrm>
              <a:off x="344445" y="1234451"/>
              <a:ext cx="4475561" cy="4597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考点四  等腰三角形的性质和判定</a:t>
              </a:r>
              <a:endPara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TextBox 11"/>
          <p:cNvSpPr txBox="1"/>
          <p:nvPr/>
        </p:nvSpPr>
        <p:spPr>
          <a:xfrm>
            <a:off x="343535" y="1000125"/>
            <a:ext cx="830516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如图，在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中，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AB = AC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BD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求证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：∠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BAC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 2∠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DBC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1509" name="组合 13"/>
          <p:cNvGrpSpPr/>
          <p:nvPr/>
        </p:nvGrpSpPr>
        <p:grpSpPr>
          <a:xfrm>
            <a:off x="6036628" y="2129605"/>
            <a:ext cx="2867416" cy="2833020"/>
            <a:chOff x="5820700" y="1982110"/>
            <a:chExt cx="2868853" cy="2832941"/>
          </a:xfrm>
        </p:grpSpPr>
        <p:sp>
          <p:nvSpPr>
            <p:cNvPr id="21510" name="等腰三角形 5"/>
            <p:cNvSpPr/>
            <p:nvPr/>
          </p:nvSpPr>
          <p:spPr>
            <a:xfrm>
              <a:off x="6228184" y="2420888"/>
              <a:ext cx="2088232" cy="2016224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i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1" name="TextBox 6"/>
            <p:cNvSpPr txBox="1"/>
            <p:nvPr/>
          </p:nvSpPr>
          <p:spPr>
            <a:xfrm>
              <a:off x="7092280" y="1982110"/>
              <a:ext cx="420581" cy="5219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12" name="TextBox 7"/>
            <p:cNvSpPr txBox="1"/>
            <p:nvPr/>
          </p:nvSpPr>
          <p:spPr>
            <a:xfrm>
              <a:off x="5820700" y="4263479"/>
              <a:ext cx="420581" cy="5219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13" name="TextBox 8"/>
            <p:cNvSpPr txBox="1"/>
            <p:nvPr/>
          </p:nvSpPr>
          <p:spPr>
            <a:xfrm>
              <a:off x="8268972" y="4293096"/>
              <a:ext cx="420581" cy="5219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21514" name="直接连接符 10"/>
            <p:cNvCxnSpPr/>
            <p:nvPr/>
          </p:nvCxnSpPr>
          <p:spPr>
            <a:xfrm flipV="1">
              <a:off x="6223076" y="3555554"/>
              <a:ext cx="1646745" cy="88072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1515" name="矩形 11"/>
            <p:cNvSpPr/>
            <p:nvPr/>
          </p:nvSpPr>
          <p:spPr>
            <a:xfrm rot="-1758814">
              <a:off x="7694365" y="3456519"/>
              <a:ext cx="144072" cy="143996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i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16" name="TextBox 12"/>
            <p:cNvSpPr txBox="1"/>
            <p:nvPr/>
          </p:nvSpPr>
          <p:spPr>
            <a:xfrm>
              <a:off x="7870390" y="3234412"/>
              <a:ext cx="439640" cy="5219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7117398" y="2573148"/>
            <a:ext cx="836182" cy="2440131"/>
            <a:chOff x="6901491" y="2425329"/>
            <a:chExt cx="836992" cy="2440962"/>
          </a:xfrm>
        </p:grpSpPr>
        <p:cxnSp>
          <p:nvCxnSpPr>
            <p:cNvPr id="21518" name="直接连接符 15"/>
            <p:cNvCxnSpPr/>
            <p:nvPr/>
          </p:nvCxnSpPr>
          <p:spPr>
            <a:xfrm>
              <a:off x="7274002" y="2425329"/>
              <a:ext cx="12282" cy="2016224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21519" name="TextBox 18"/>
            <p:cNvSpPr txBox="1"/>
            <p:nvPr/>
          </p:nvSpPr>
          <p:spPr>
            <a:xfrm rot="4071682">
              <a:off x="7261608" y="2848977"/>
              <a:ext cx="431274" cy="5224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0" name="TextBox 19"/>
            <p:cNvSpPr txBox="1"/>
            <p:nvPr/>
          </p:nvSpPr>
          <p:spPr>
            <a:xfrm rot="5559755">
              <a:off x="6956146" y="2822692"/>
              <a:ext cx="431274" cy="5224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1" name="TextBox 20"/>
            <p:cNvSpPr txBox="1"/>
            <p:nvPr/>
          </p:nvSpPr>
          <p:spPr>
            <a:xfrm>
              <a:off x="6901491" y="2938460"/>
              <a:ext cx="361029" cy="5221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2" name="TextBox 21"/>
            <p:cNvSpPr txBox="1"/>
            <p:nvPr/>
          </p:nvSpPr>
          <p:spPr>
            <a:xfrm>
              <a:off x="7273224" y="2996265"/>
              <a:ext cx="361029" cy="5221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523" name="TextBox 22"/>
            <p:cNvSpPr txBox="1"/>
            <p:nvPr/>
          </p:nvSpPr>
          <p:spPr>
            <a:xfrm>
              <a:off x="7071304" y="4344143"/>
              <a:ext cx="420777" cy="5221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70" name="TextBox 24"/>
          <p:cNvSpPr txBox="1"/>
          <p:nvPr/>
        </p:nvSpPr>
        <p:spPr>
          <a:xfrm>
            <a:off x="336550" y="2355215"/>
            <a:ext cx="598551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解析：根据等腰三角形“三线合一”的性质，可作顶角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BAC 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的平分线，来获取角的数量关系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2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4" name="组合 18"/>
          <p:cNvGrpSpPr/>
          <p:nvPr/>
        </p:nvGrpSpPr>
        <p:grpSpPr>
          <a:xfrm>
            <a:off x="108902" y="191268"/>
            <a:ext cx="8455660" cy="1536700"/>
            <a:chOff x="108390" y="329507"/>
            <a:chExt cx="8455853" cy="1537407"/>
          </a:xfrm>
        </p:grpSpPr>
        <p:sp>
          <p:nvSpPr>
            <p:cNvPr id="22545" name="TextBox 16"/>
            <p:cNvSpPr txBox="1"/>
            <p:nvPr/>
          </p:nvSpPr>
          <p:spPr>
            <a:xfrm>
              <a:off x="108390" y="329507"/>
              <a:ext cx="8455853" cy="13843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证明：作∠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BAC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的平分线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AE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，交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BC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于点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E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，如图，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     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则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2546" name="Object 1"/>
            <p:cNvGraphicFramePr/>
            <p:nvPr/>
          </p:nvGraphicFramePr>
          <p:xfrm>
            <a:off x="1691481" y="973693"/>
            <a:ext cx="2922337" cy="8932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1156970" imgH="394335" progId="Equation.DSMT4">
                    <p:embed/>
                  </p:oleObj>
                </mc:Choice>
                <mc:Fallback>
                  <p:oleObj name="" r:id="rId1" imgW="1156970" imgH="394335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691481" y="973693"/>
                          <a:ext cx="2922337" cy="8932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54" name="TextBox 19"/>
          <p:cNvSpPr txBox="1"/>
          <p:nvPr/>
        </p:nvSpPr>
        <p:spPr>
          <a:xfrm>
            <a:off x="1176338" y="1673993"/>
            <a:ext cx="40284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55" name="TextBox 20"/>
          <p:cNvSpPr txBox="1"/>
          <p:nvPr/>
        </p:nvSpPr>
        <p:spPr>
          <a:xfrm>
            <a:off x="1185863" y="2267718"/>
            <a:ext cx="29222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90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56" name="TextBox 21"/>
          <p:cNvSpPr txBox="1"/>
          <p:nvPr/>
        </p:nvSpPr>
        <p:spPr>
          <a:xfrm>
            <a:off x="1176338" y="2864618"/>
            <a:ext cx="55397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BD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DBC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90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57" name="TextBox 22"/>
          <p:cNvSpPr txBox="1"/>
          <p:nvPr/>
        </p:nvSpPr>
        <p:spPr>
          <a:xfrm>
            <a:off x="1198563" y="3505650"/>
            <a:ext cx="25171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DBC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58" name="TextBox 23"/>
          <p:cNvSpPr txBox="1"/>
          <p:nvPr/>
        </p:nvSpPr>
        <p:spPr>
          <a:xfrm>
            <a:off x="1187133" y="4147318"/>
            <a:ext cx="32778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BAC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2∠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DBC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3" name="组合 13"/>
          <p:cNvGrpSpPr/>
          <p:nvPr/>
        </p:nvGrpSpPr>
        <p:grpSpPr>
          <a:xfrm>
            <a:off x="6036628" y="2129605"/>
            <a:ext cx="2867416" cy="2833020"/>
            <a:chOff x="5820700" y="1982110"/>
            <a:chExt cx="2868853" cy="2832941"/>
          </a:xfrm>
        </p:grpSpPr>
        <p:sp>
          <p:nvSpPr>
            <p:cNvPr id="5" name="等腰三角形 5"/>
            <p:cNvSpPr/>
            <p:nvPr/>
          </p:nvSpPr>
          <p:spPr>
            <a:xfrm>
              <a:off x="6228184" y="2420888"/>
              <a:ext cx="2088232" cy="2016224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i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092280" y="1982110"/>
              <a:ext cx="420581" cy="5219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5820700" y="4263479"/>
              <a:ext cx="420581" cy="5219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8268972" y="4293096"/>
              <a:ext cx="420581" cy="5219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9" name="直接连接符 10"/>
            <p:cNvCxnSpPr/>
            <p:nvPr/>
          </p:nvCxnSpPr>
          <p:spPr>
            <a:xfrm flipV="1">
              <a:off x="6223076" y="3555554"/>
              <a:ext cx="1646745" cy="88072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" name="矩形 11"/>
            <p:cNvSpPr/>
            <p:nvPr/>
          </p:nvSpPr>
          <p:spPr>
            <a:xfrm rot="-1758814">
              <a:off x="7694365" y="3456519"/>
              <a:ext cx="144072" cy="143996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i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TextBox 12"/>
            <p:cNvSpPr txBox="1"/>
            <p:nvPr/>
          </p:nvSpPr>
          <p:spPr>
            <a:xfrm>
              <a:off x="7870390" y="3234412"/>
              <a:ext cx="439640" cy="5219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23"/>
          <p:cNvGrpSpPr/>
          <p:nvPr/>
        </p:nvGrpSpPr>
        <p:grpSpPr>
          <a:xfrm>
            <a:off x="7117398" y="2573148"/>
            <a:ext cx="836182" cy="2440131"/>
            <a:chOff x="6901491" y="2425329"/>
            <a:chExt cx="836992" cy="2440962"/>
          </a:xfrm>
        </p:grpSpPr>
        <p:cxnSp>
          <p:nvCxnSpPr>
            <p:cNvPr id="13" name="直接连接符 15"/>
            <p:cNvCxnSpPr/>
            <p:nvPr/>
          </p:nvCxnSpPr>
          <p:spPr>
            <a:xfrm>
              <a:off x="7274002" y="2425329"/>
              <a:ext cx="12282" cy="2016224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14" name="TextBox 18"/>
            <p:cNvSpPr txBox="1"/>
            <p:nvPr/>
          </p:nvSpPr>
          <p:spPr>
            <a:xfrm rot="4071682">
              <a:off x="7261608" y="2848977"/>
              <a:ext cx="431274" cy="5224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 rot="5559755">
              <a:off x="6956146" y="2822692"/>
              <a:ext cx="431274" cy="5224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6" name="TextBox 20"/>
            <p:cNvSpPr txBox="1"/>
            <p:nvPr/>
          </p:nvSpPr>
          <p:spPr>
            <a:xfrm>
              <a:off x="6901491" y="2938460"/>
              <a:ext cx="361029" cy="5221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" name="TextBox 21"/>
            <p:cNvSpPr txBox="1"/>
            <p:nvPr/>
          </p:nvSpPr>
          <p:spPr>
            <a:xfrm>
              <a:off x="7273224" y="2996265"/>
              <a:ext cx="361029" cy="5221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" name="TextBox 22"/>
            <p:cNvSpPr txBox="1"/>
            <p:nvPr/>
          </p:nvSpPr>
          <p:spPr>
            <a:xfrm>
              <a:off x="7071304" y="4344143"/>
              <a:ext cx="420777" cy="5221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1"/>
      <p:bldP spid="2055" grpId="1"/>
      <p:bldP spid="2056" grpId="1"/>
      <p:bldP spid="2057" grpId="1"/>
      <p:bldP spid="205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3804" name="组合 17"/>
          <p:cNvGrpSpPr/>
          <p:nvPr/>
        </p:nvGrpSpPr>
        <p:grpSpPr>
          <a:xfrm>
            <a:off x="299447" y="554990"/>
            <a:ext cx="1843043" cy="554991"/>
            <a:chOff x="-53379" y="-537"/>
            <a:chExt cx="4031437" cy="470202"/>
          </a:xfrm>
        </p:grpSpPr>
        <p:sp>
          <p:nvSpPr>
            <p:cNvPr id="23554" name="圆角矩形 31"/>
            <p:cNvSpPr/>
            <p:nvPr/>
          </p:nvSpPr>
          <p:spPr>
            <a:xfrm>
              <a:off x="-597" y="1"/>
              <a:ext cx="3978059" cy="469664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55" name="文本框 19"/>
            <p:cNvSpPr/>
            <p:nvPr/>
          </p:nvSpPr>
          <p:spPr>
            <a:xfrm>
              <a:off x="-53379" y="-537"/>
              <a:ext cx="4031437" cy="4422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方法总结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17525" y="1366520"/>
            <a:ext cx="8143875" cy="2848610"/>
          </a:xfrm>
          <a:prstGeom prst="rect">
            <a:avLst/>
          </a:prstGeom>
          <a:noFill/>
          <a:ln w="25400" cap="flat" cmpd="sng">
            <a:solidFill>
              <a:srgbClr val="CC0066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      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在涉及等腰三角形的有关计算和证明中，常见的辅助线的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法是作顶角的平分线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或底边上的高、中线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，然后利用等腰三角形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三线合一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的性质，实现线段或角之间的相互转化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77" name="文本框 19457"/>
          <p:cNvSpPr txBox="1"/>
          <p:nvPr/>
        </p:nvSpPr>
        <p:spPr>
          <a:xfrm>
            <a:off x="426085" y="284480"/>
            <a:ext cx="800036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等腰三角形的一个内角是另一个内角的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2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倍，求该等腰三角形的顶角的度数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459" name="文本框 19458"/>
          <p:cNvSpPr txBox="1"/>
          <p:nvPr/>
        </p:nvSpPr>
        <p:spPr>
          <a:xfrm>
            <a:off x="411480" y="1357630"/>
            <a:ext cx="700214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解：设该等腰三角形中，小角的度数为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则大角的度数为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460" name="矩形 19459"/>
          <p:cNvSpPr/>
          <p:nvPr/>
        </p:nvSpPr>
        <p:spPr>
          <a:xfrm>
            <a:off x="1124268" y="2541403"/>
            <a:ext cx="6629400" cy="9093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为底角时，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180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解得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45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，则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90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1124268" y="3526923"/>
            <a:ext cx="7315200" cy="9093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为顶角时，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180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36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5060" y="4248785"/>
            <a:ext cx="6834505" cy="6940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故该等腰三角形顶角的度数为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90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36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0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charRg st="26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60">
                                            <p:txEl>
                                              <p:charRg st="26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61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charRg st="25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61">
                                            <p:txEl>
                                              <p:charRg st="25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1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3804" name="组合 17"/>
          <p:cNvGrpSpPr/>
          <p:nvPr/>
        </p:nvGrpSpPr>
        <p:grpSpPr>
          <a:xfrm>
            <a:off x="315082" y="429895"/>
            <a:ext cx="1936628" cy="568643"/>
            <a:chOff x="-82099" y="-12373"/>
            <a:chExt cx="4186555" cy="481769"/>
          </a:xfrm>
        </p:grpSpPr>
        <p:sp>
          <p:nvSpPr>
            <p:cNvPr id="25602" name="圆角矩形 31"/>
            <p:cNvSpPr/>
            <p:nvPr/>
          </p:nvSpPr>
          <p:spPr>
            <a:xfrm>
              <a:off x="0" y="1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03" name="文本框 19"/>
            <p:cNvSpPr/>
            <p:nvPr/>
          </p:nvSpPr>
          <p:spPr>
            <a:xfrm>
              <a:off x="-82099" y="-12373"/>
              <a:ext cx="4031437" cy="4422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方法总结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24815" y="1132020"/>
            <a:ext cx="8278813" cy="3537585"/>
          </a:xfrm>
          <a:prstGeom prst="rect">
            <a:avLst/>
          </a:prstGeom>
          <a:noFill/>
          <a:ln w="25400" cap="flat" cmpd="sng">
            <a:solidFill>
              <a:srgbClr val="CC0066"/>
            </a:solidFill>
            <a:prstDash val="dash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在等腰三角形中，常用到分类讨论思想，一般有如下情况：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(1)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在求角度时，未指明底角和顶角；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(2)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在求三角形周长时，未指明底边和腰；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(3)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未给定图形时，有时需分锐角三角形和钝角三角形两种情况进行讨论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33" name="矩形 5132"/>
          <p:cNvSpPr>
            <a:spLocks noRot="1"/>
          </p:cNvSpPr>
          <p:nvPr/>
        </p:nvSpPr>
        <p:spPr>
          <a:xfrm>
            <a:off x="399415" y="3075940"/>
            <a:ext cx="8248015" cy="128968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(3)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轴对称图形的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，是任何一对对应点所连线段的垂直平分线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660" y="441775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性质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9415" y="1092333"/>
            <a:ext cx="70866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关于某直线对称的两个图形是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全等图形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415" y="1685925"/>
            <a:ext cx="83381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如果两个图形关于某条直线对称，那么对称轴是任何一对对应点所连线段的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2193" y="2488698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垂直平分线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05798" y="3246888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对称轴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33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  <p:bldP spid="6" grpId="0"/>
      <p:bldP spid="5133" grpId="0" bldLvl="0" build="allAtOnce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62480" name="组合 62479"/>
          <p:cNvGrpSpPr/>
          <p:nvPr/>
        </p:nvGrpSpPr>
        <p:grpSpPr>
          <a:xfrm>
            <a:off x="362903" y="395420"/>
            <a:ext cx="1878012" cy="576263"/>
            <a:chOff x="216" y="3339"/>
            <a:chExt cx="1183" cy="363"/>
          </a:xfrm>
        </p:grpSpPr>
        <p:grpSp>
          <p:nvGrpSpPr>
            <p:cNvPr id="26626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26627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28" name="椭圆 57"/>
              <p:cNvSpPr/>
              <p:nvPr/>
            </p:nvSpPr>
            <p:spPr>
              <a:xfrm>
                <a:off x="539552" y="5399488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29" name="TextBox 55"/>
            <p:cNvSpPr txBox="1"/>
            <p:nvPr/>
          </p:nvSpPr>
          <p:spPr>
            <a:xfrm>
              <a:off x="349" y="3362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09" name="TextBox 1"/>
          <p:cNvSpPr txBox="1"/>
          <p:nvPr/>
        </p:nvSpPr>
        <p:spPr>
          <a:xfrm>
            <a:off x="322898" y="339540"/>
            <a:ext cx="6588125" cy="17703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              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如图，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中，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 36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 = AC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BD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平分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，则图中的等腰三角形共有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65" name="TextBox 12"/>
          <p:cNvSpPr txBox="1"/>
          <p:nvPr/>
        </p:nvSpPr>
        <p:spPr>
          <a:xfrm>
            <a:off x="5507038" y="1549215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64326" y="123764"/>
            <a:ext cx="2162807" cy="2540331"/>
            <a:chOff x="253" y="3430"/>
            <a:chExt cx="3407" cy="4733"/>
          </a:xfrm>
        </p:grpSpPr>
        <p:grpSp>
          <p:nvGrpSpPr>
            <p:cNvPr id="26633" name="组合 13"/>
            <p:cNvGrpSpPr/>
            <p:nvPr/>
          </p:nvGrpSpPr>
          <p:grpSpPr>
            <a:xfrm>
              <a:off x="253" y="4184"/>
              <a:ext cx="3407" cy="3979"/>
              <a:chOff x="70867" y="1853852"/>
              <a:chExt cx="2164025" cy="2527035"/>
            </a:xfrm>
          </p:grpSpPr>
          <p:sp>
            <p:nvSpPr>
              <p:cNvPr id="26634" name="任意多边形 3"/>
              <p:cNvSpPr/>
              <p:nvPr/>
            </p:nvSpPr>
            <p:spPr>
              <a:xfrm>
                <a:off x="450937" y="1853852"/>
                <a:ext cx="1415441" cy="2179529"/>
              </a:xfrm>
              <a:custGeom>
                <a:avLst/>
                <a:gdLst/>
                <a:ahLst/>
                <a:cxnLst>
                  <a:cxn ang="0">
                    <a:pos x="701458" y="0"/>
                  </a:cxn>
                  <a:cxn ang="0">
                    <a:pos x="0" y="2179529"/>
                  </a:cxn>
                  <a:cxn ang="0">
                    <a:pos x="1415441" y="2167003"/>
                  </a:cxn>
                  <a:cxn ang="0">
                    <a:pos x="701458" y="0"/>
                  </a:cxn>
                </a:cxnLst>
                <a:pathLst>
                  <a:path w="1415441" h="2179529">
                    <a:moveTo>
                      <a:pt x="701458" y="0"/>
                    </a:moveTo>
                    <a:lnTo>
                      <a:pt x="0" y="2179529"/>
                    </a:lnTo>
                    <a:lnTo>
                      <a:pt x="1415441" y="2167003"/>
                    </a:lnTo>
                    <a:lnTo>
                      <a:pt x="701458" y="0"/>
                    </a:lnTo>
                    <a:close/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sz="2000"/>
              </a:p>
            </p:txBody>
          </p:sp>
          <p:cxnSp>
            <p:nvCxnSpPr>
              <p:cNvPr id="26635" name="直接连接符 5"/>
              <p:cNvCxnSpPr>
                <a:stCxn id="26634" idx="1"/>
              </p:cNvCxnSpPr>
              <p:nvPr/>
            </p:nvCxnSpPr>
            <p:spPr>
              <a:xfrm flipV="1">
                <a:off x="450937" y="3187924"/>
                <a:ext cx="1121779" cy="845457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6636" name="TextBox 9"/>
              <p:cNvSpPr txBox="1"/>
              <p:nvPr/>
            </p:nvSpPr>
            <p:spPr>
              <a:xfrm>
                <a:off x="70867" y="3763242"/>
                <a:ext cx="420589" cy="6176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7" name="TextBox 10"/>
              <p:cNvSpPr txBox="1"/>
              <p:nvPr/>
            </p:nvSpPr>
            <p:spPr>
              <a:xfrm>
                <a:off x="1814303" y="3763242"/>
                <a:ext cx="420589" cy="6176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638" name="TextBox 11"/>
              <p:cNvSpPr txBox="1"/>
              <p:nvPr/>
            </p:nvSpPr>
            <p:spPr>
              <a:xfrm>
                <a:off x="1554653" y="2779925"/>
                <a:ext cx="439649" cy="6176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39" name="TextBox 7"/>
            <p:cNvSpPr txBox="1"/>
            <p:nvPr/>
          </p:nvSpPr>
          <p:spPr>
            <a:xfrm>
              <a:off x="1672" y="3430"/>
              <a:ext cx="662" cy="9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7418" name="TextBox 14"/>
          <p:cNvSpPr txBox="1"/>
          <p:nvPr/>
        </p:nvSpPr>
        <p:spPr>
          <a:xfrm>
            <a:off x="283845" y="2186305"/>
            <a:ext cx="6544945" cy="2675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如图，已知等边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中，点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E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分别在边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上，把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BDE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沿直线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DE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翻折，使点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落在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 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处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DB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EB</a:t>
            </a:r>
            <a:r>
              <a:rPr lang="en-US" altLang="zh-CN" sz="2800" b="1" baseline="-250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分别交边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H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若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ADM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 50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°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则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HEC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的度数为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379" name="TextBox 30"/>
          <p:cNvSpPr txBox="1"/>
          <p:nvPr/>
        </p:nvSpPr>
        <p:spPr>
          <a:xfrm>
            <a:off x="4349115" y="4311465"/>
            <a:ext cx="68389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70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29655" y="2276466"/>
            <a:ext cx="2879034" cy="2756837"/>
            <a:chOff x="6105" y="2200"/>
            <a:chExt cx="5713" cy="5174"/>
          </a:xfrm>
        </p:grpSpPr>
        <p:sp>
          <p:nvSpPr>
            <p:cNvPr id="26643" name="任意多边形 17"/>
            <p:cNvSpPr/>
            <p:nvPr/>
          </p:nvSpPr>
          <p:spPr>
            <a:xfrm>
              <a:off x="8168" y="2978"/>
              <a:ext cx="2820" cy="3592"/>
            </a:xfrm>
            <a:custGeom>
              <a:avLst/>
              <a:gdLst/>
              <a:ahLst/>
              <a:cxnLst>
                <a:cxn ang="0">
                  <a:pos x="437643" y="0"/>
                </a:cxn>
                <a:cxn ang="0">
                  <a:pos x="0" y="817413"/>
                </a:cxn>
                <a:cxn ang="0">
                  <a:pos x="1087863" y="2276180"/>
                </a:cxn>
                <a:cxn ang="0">
                  <a:pos x="1788092" y="2288754"/>
                </a:cxn>
                <a:cxn ang="0">
                  <a:pos x="437643" y="0"/>
                </a:cxn>
              </a:cxnLst>
              <a:pathLst>
                <a:path w="1791222" h="2279737">
                  <a:moveTo>
                    <a:pt x="438411" y="0"/>
                  </a:moveTo>
                  <a:lnTo>
                    <a:pt x="0" y="814192"/>
                  </a:lnTo>
                  <a:lnTo>
                    <a:pt x="1089765" y="2267211"/>
                  </a:lnTo>
                  <a:lnTo>
                    <a:pt x="1791222" y="2279737"/>
                  </a:lnTo>
                  <a:lnTo>
                    <a:pt x="438411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26644" name="任意多边形 18"/>
            <p:cNvSpPr/>
            <p:nvPr/>
          </p:nvSpPr>
          <p:spPr>
            <a:xfrm>
              <a:off x="8176" y="3780"/>
              <a:ext cx="2702" cy="2802"/>
            </a:xfrm>
            <a:custGeom>
              <a:avLst/>
              <a:gdLst/>
              <a:ahLst/>
              <a:cxnLst>
                <a:cxn ang="0">
                  <a:pos x="0" y="301531"/>
                </a:cxn>
                <a:cxn ang="0">
                  <a:pos x="1716192" y="0"/>
                </a:cxn>
                <a:cxn ang="0">
                  <a:pos x="1077317" y="1784048"/>
                </a:cxn>
                <a:cxn ang="0">
                  <a:pos x="0" y="301531"/>
                </a:cxn>
              </a:cxnLst>
              <a:pathLst>
                <a:path w="1716066" h="1778696">
                  <a:moveTo>
                    <a:pt x="0" y="300625"/>
                  </a:moveTo>
                  <a:lnTo>
                    <a:pt x="1716066" y="0"/>
                  </a:lnTo>
                  <a:lnTo>
                    <a:pt x="1077239" y="1778696"/>
                  </a:lnTo>
                  <a:lnTo>
                    <a:pt x="0" y="300625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26645" name="任意多边形 19"/>
            <p:cNvSpPr/>
            <p:nvPr/>
          </p:nvSpPr>
          <p:spPr>
            <a:xfrm>
              <a:off x="6825" y="4260"/>
              <a:ext cx="3038" cy="2348"/>
            </a:xfrm>
            <a:custGeom>
              <a:avLst/>
              <a:gdLst/>
              <a:ahLst/>
              <a:cxnLst>
                <a:cxn ang="0">
                  <a:pos x="851252" y="0"/>
                </a:cxn>
                <a:cxn ang="0">
                  <a:pos x="0" y="1490993"/>
                </a:cxn>
                <a:cxn ang="0">
                  <a:pos x="1927833" y="1465935"/>
                </a:cxn>
                <a:cxn ang="0">
                  <a:pos x="851252" y="0"/>
                </a:cxn>
              </a:cxnLst>
              <a:pathLst>
                <a:path w="1929009" h="1490597">
                  <a:moveTo>
                    <a:pt x="851770" y="0"/>
                  </a:moveTo>
                  <a:lnTo>
                    <a:pt x="0" y="1490597"/>
                  </a:lnTo>
                  <a:lnTo>
                    <a:pt x="1929009" y="1465545"/>
                  </a:lnTo>
                  <a:lnTo>
                    <a:pt x="851770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26646" name="TextBox 20"/>
            <p:cNvSpPr txBox="1"/>
            <p:nvPr/>
          </p:nvSpPr>
          <p:spPr>
            <a:xfrm>
              <a:off x="8460" y="2200"/>
              <a:ext cx="834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47" name="TextBox 21"/>
            <p:cNvSpPr txBox="1"/>
            <p:nvPr/>
          </p:nvSpPr>
          <p:spPr>
            <a:xfrm>
              <a:off x="6105" y="6260"/>
              <a:ext cx="834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48" name="TextBox 22"/>
            <p:cNvSpPr txBox="1"/>
            <p:nvPr/>
          </p:nvSpPr>
          <p:spPr>
            <a:xfrm>
              <a:off x="10801" y="6283"/>
              <a:ext cx="834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49" name="TextBox 23"/>
            <p:cNvSpPr txBox="1"/>
            <p:nvPr/>
          </p:nvSpPr>
          <p:spPr>
            <a:xfrm>
              <a:off x="7286" y="3790"/>
              <a:ext cx="640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50" name="TextBox 24"/>
            <p:cNvSpPr txBox="1"/>
            <p:nvPr/>
          </p:nvSpPr>
          <p:spPr>
            <a:xfrm>
              <a:off x="9213" y="6394"/>
              <a:ext cx="834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cxnSp>
          <p:nvCxnSpPr>
            <p:cNvPr id="26651" name="直接连接符 26"/>
            <p:cNvCxnSpPr/>
            <p:nvPr/>
          </p:nvCxnSpPr>
          <p:spPr>
            <a:xfrm flipH="1" flipV="1">
              <a:off x="7931" y="3947"/>
              <a:ext cx="2305" cy="3105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652" name="TextBox 27"/>
            <p:cNvSpPr txBox="1"/>
            <p:nvPr/>
          </p:nvSpPr>
          <p:spPr>
            <a:xfrm>
              <a:off x="10755" y="3245"/>
              <a:ext cx="1063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en-US" altLang="zh-CN" sz="2800" b="1" baseline="-25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2800" b="1" baseline="-25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53" name="TextBox 28"/>
            <p:cNvSpPr txBox="1"/>
            <p:nvPr/>
          </p:nvSpPr>
          <p:spPr>
            <a:xfrm>
              <a:off x="9280" y="3090"/>
              <a:ext cx="748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M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54" name="TextBox 29"/>
            <p:cNvSpPr txBox="1"/>
            <p:nvPr/>
          </p:nvSpPr>
          <p:spPr>
            <a:xfrm>
              <a:off x="10233" y="4778"/>
              <a:ext cx="912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79" grpId="0"/>
      <p:bldP spid="17409" grpId="0"/>
      <p:bldP spid="174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7649" name="文本占位符 21506"/>
          <p:cNvSpPr>
            <a:spLocks noGrp="1"/>
          </p:cNvSpPr>
          <p:nvPr/>
        </p:nvSpPr>
        <p:spPr>
          <a:xfrm>
            <a:off x="180340" y="338455"/>
            <a:ext cx="8693150" cy="10388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342900" indent="-342900" algn="l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如图，在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中，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是角平分线，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</a:t>
            </a:r>
            <a:r>
              <a: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 algn="l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求证：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2∠</a:t>
            </a:r>
            <a:r>
              <a:rPr lang="en-US" altLang="zh-CN" sz="2800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510" name="文本框 21509"/>
          <p:cNvSpPr txBox="1"/>
          <p:nvPr/>
        </p:nvSpPr>
        <p:spPr>
          <a:xfrm>
            <a:off x="173355" y="1275715"/>
            <a:ext cx="6324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证明：在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上截取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，连接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 flipV="1">
            <a:off x="7077710" y="1823720"/>
            <a:ext cx="829310" cy="579755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" name="文本框 2"/>
          <p:cNvSpPr txBox="1"/>
          <p:nvPr/>
        </p:nvSpPr>
        <p:spPr>
          <a:xfrm>
            <a:off x="6789103" y="1388243"/>
            <a:ext cx="4000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340" y="1757045"/>
            <a:ext cx="61506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是角平分线，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EAD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388" y="2253748"/>
            <a:ext cx="546862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EAD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DB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AED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0340" y="3147060"/>
            <a:ext cx="505015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BD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    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753" y="4443863"/>
            <a:ext cx="7947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AED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CDE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2∠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，即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2∠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23890" y="2686050"/>
            <a:ext cx="32346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想一想：还有别的证明方法吗？</a:t>
            </a:r>
            <a:endParaRPr lang="zh-CN" altLang="en-US" sz="2800" dirty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45125" y="3590290"/>
            <a:ext cx="363220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提示：延长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AB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至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F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使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BF 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=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BD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，连接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DF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2771" name="组合 67"/>
          <p:cNvGrpSpPr/>
          <p:nvPr/>
        </p:nvGrpSpPr>
        <p:grpSpPr>
          <a:xfrm>
            <a:off x="5716882" y="654737"/>
            <a:ext cx="3309800" cy="2162759"/>
            <a:chOff x="-169384" y="542920"/>
            <a:chExt cx="5331547" cy="2861855"/>
          </a:xfrm>
        </p:grpSpPr>
        <p:sp>
          <p:nvSpPr>
            <p:cNvPr id="32772" name="Freeform 3"/>
            <p:cNvSpPr/>
            <p:nvPr/>
          </p:nvSpPr>
          <p:spPr>
            <a:xfrm>
              <a:off x="3110663" y="542920"/>
              <a:ext cx="515937" cy="51752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0"/>
                </a:cxn>
                <a:cxn ang="0">
                  <a:pos x="2147483647" y="2147483647"/>
                </a:cxn>
              </a:cxnLst>
              <a:pathLst>
                <a:path w="325" h="326">
                  <a:moveTo>
                    <a:pt x="325" y="186"/>
                  </a:moveTo>
                  <a:lnTo>
                    <a:pt x="139" y="326"/>
                  </a:lnTo>
                  <a:lnTo>
                    <a:pt x="0" y="139"/>
                  </a:lnTo>
                  <a:lnTo>
                    <a:pt x="186" y="0"/>
                  </a:lnTo>
                  <a:lnTo>
                    <a:pt x="325" y="186"/>
                  </a:lnTo>
                  <a:close/>
                </a:path>
              </a:pathLst>
            </a:custGeom>
            <a:noFill/>
            <a:ln w="9525">
              <a:noFill/>
            </a:ln>
          </p:spPr>
          <p:txBody>
            <a:bodyPr/>
            <a:p>
              <a:endParaRPr lang="zh-CN" altLang="en-US" sz="2000"/>
            </a:p>
          </p:txBody>
        </p:sp>
        <p:sp>
          <p:nvSpPr>
            <p:cNvPr id="32773" name="Line 4"/>
            <p:cNvSpPr/>
            <p:nvPr/>
          </p:nvSpPr>
          <p:spPr>
            <a:xfrm flipV="1">
              <a:off x="251104" y="2875981"/>
              <a:ext cx="4813179" cy="0"/>
            </a:xfrm>
            <a:prstGeom prst="line">
              <a:avLst/>
            </a:prstGeom>
            <a:ln w="31750" cap="flat" cmpd="sng">
              <a:solidFill>
                <a:srgbClr val="01010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4" name="Line 5"/>
            <p:cNvSpPr/>
            <p:nvPr/>
          </p:nvSpPr>
          <p:spPr>
            <a:xfrm flipH="1">
              <a:off x="221395" y="1173046"/>
              <a:ext cx="3805117" cy="1709928"/>
            </a:xfrm>
            <a:prstGeom prst="line">
              <a:avLst/>
            </a:prstGeom>
            <a:ln w="31750" cap="flat" cmpd="sng">
              <a:solidFill>
                <a:srgbClr val="01010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5" name="Line 6"/>
            <p:cNvSpPr/>
            <p:nvPr/>
          </p:nvSpPr>
          <p:spPr>
            <a:xfrm flipH="1" flipV="1">
              <a:off x="3995826" y="1172206"/>
              <a:ext cx="1080162" cy="1709928"/>
            </a:xfrm>
            <a:prstGeom prst="line">
              <a:avLst/>
            </a:prstGeom>
            <a:ln w="31750" cap="flat" cmpd="sng">
              <a:solidFill>
                <a:srgbClr val="01010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rot="10800000"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6" name="Line 7"/>
            <p:cNvSpPr/>
            <p:nvPr/>
          </p:nvSpPr>
          <p:spPr>
            <a:xfrm flipH="1">
              <a:off x="3358533" y="1189079"/>
              <a:ext cx="642369" cy="1687241"/>
            </a:xfrm>
            <a:prstGeom prst="line">
              <a:avLst/>
            </a:prstGeom>
            <a:ln w="31750" cap="flat" cmpd="sng">
              <a:solidFill>
                <a:srgbClr val="01010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777" name="Rectangle 9"/>
            <p:cNvSpPr/>
            <p:nvPr/>
          </p:nvSpPr>
          <p:spPr>
            <a:xfrm>
              <a:off x="3867964" y="668428"/>
              <a:ext cx="349825" cy="5696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l"/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2778" name="Rectangle 11"/>
            <p:cNvSpPr/>
            <p:nvPr/>
          </p:nvSpPr>
          <p:spPr>
            <a:xfrm>
              <a:off x="4812338" y="2807336"/>
              <a:ext cx="349825" cy="5696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l"/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2779" name="Rectangle 13"/>
            <p:cNvSpPr/>
            <p:nvPr/>
          </p:nvSpPr>
          <p:spPr>
            <a:xfrm>
              <a:off x="-169384" y="2835079"/>
              <a:ext cx="382558" cy="5696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l"/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2780" name="Rectangle 15"/>
            <p:cNvSpPr/>
            <p:nvPr/>
          </p:nvSpPr>
          <p:spPr>
            <a:xfrm>
              <a:off x="3169300" y="2796443"/>
              <a:ext cx="413244" cy="56969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algn="l"/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D</a:t>
              </a:r>
              <a:endParaRPr lang="en-US" altLang="zh-CN" sz="2800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  <p:bldP spid="3" grpId="0"/>
      <p:bldP spid="4" grpId="0"/>
      <p:bldP spid="5" grpId="0"/>
      <p:bldP spid="6" grpId="0"/>
      <p:bldP spid="7" grpId="0"/>
      <p:bldP spid="9" grpId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5085" y="1306830"/>
            <a:ext cx="3773170" cy="1812290"/>
          </a:xfrm>
          <a:prstGeom prst="rect">
            <a:avLst/>
          </a:prstGeom>
        </p:spPr>
      </p:pic>
      <p:sp>
        <p:nvSpPr>
          <p:cNvPr id="29697" name="文本框 1"/>
          <p:cNvSpPr txBox="1"/>
          <p:nvPr/>
        </p:nvSpPr>
        <p:spPr>
          <a:xfrm>
            <a:off x="321310" y="234315"/>
            <a:ext cx="8503285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8.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如图，△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中，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，∠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BAC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120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的垂直平分线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EF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交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于点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，交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BC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于点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F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求证：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BF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CF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2580" y="1602105"/>
            <a:ext cx="8693150" cy="34080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证明：如图，连接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120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的垂直平分线是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CF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FAC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BAF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FAC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120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ABF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中，∠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BF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BF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7006590" y="1775910"/>
            <a:ext cx="504825" cy="863600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charRg st="9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charRg st="27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9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charRg st="39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1" name="矩形 80"/>
          <p:cNvSpPr/>
          <p:nvPr/>
        </p:nvSpPr>
        <p:spPr>
          <a:xfrm>
            <a:off x="35560" y="-73527"/>
            <a:ext cx="120396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课堂小结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658495" y="1421130"/>
            <a:ext cx="306070" cy="2329180"/>
          </a:xfrm>
          <a:prstGeom prst="leftBrace">
            <a:avLst>
              <a:gd name="adj1" fmla="val 801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1870" y="1218565"/>
            <a:ext cx="1282700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轴对称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3300" y="3032125"/>
            <a:ext cx="1271270" cy="9531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等腰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三角形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2339340" y="949325"/>
            <a:ext cx="167005" cy="1060450"/>
          </a:xfrm>
          <a:prstGeom prst="leftBrace">
            <a:avLst>
              <a:gd name="adj1" fmla="val 806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89530" y="768350"/>
            <a:ext cx="2021840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轴对称图形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90165" y="1744980"/>
            <a:ext cx="2014220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垂直平分线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339975" y="2860040"/>
            <a:ext cx="207010" cy="1231900"/>
          </a:xfrm>
          <a:prstGeom prst="leftBrace">
            <a:avLst>
              <a:gd name="adj1" fmla="val 820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33345" y="2583180"/>
            <a:ext cx="1984375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等腰三角形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30805" y="3868420"/>
            <a:ext cx="1990090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等边三角形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4701540" y="579755"/>
            <a:ext cx="215900" cy="880745"/>
          </a:xfrm>
          <a:prstGeom prst="leftBrace">
            <a:avLst>
              <a:gd name="adj1" fmla="val 821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03483" y="228415"/>
            <a:ext cx="2341562" cy="52197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轴对称的性质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05070" y="779145"/>
            <a:ext cx="2341880" cy="9531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关于坐标轴对称的点的坐标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右大括号 13"/>
          <p:cNvSpPr/>
          <p:nvPr/>
        </p:nvSpPr>
        <p:spPr>
          <a:xfrm>
            <a:off x="7480300" y="524510"/>
            <a:ext cx="255270" cy="1007745"/>
          </a:xfrm>
          <a:prstGeom prst="rightBrace">
            <a:avLst>
              <a:gd name="adj1" fmla="val 826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11770" y="551815"/>
            <a:ext cx="1268095" cy="95313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轴对称作图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03800" y="1767840"/>
            <a:ext cx="2012315" cy="47815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性质和判定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左大括号 17"/>
          <p:cNvSpPr/>
          <p:nvPr/>
        </p:nvSpPr>
        <p:spPr>
          <a:xfrm>
            <a:off x="4705985" y="2413000"/>
            <a:ext cx="239395" cy="742315"/>
          </a:xfrm>
          <a:prstGeom prst="leftBrace">
            <a:avLst>
              <a:gd name="adj1" fmla="val 822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74920" y="2284095"/>
            <a:ext cx="930910" cy="47815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性质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81905" y="2798445"/>
            <a:ext cx="924560" cy="43561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判定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4703445" y="3463290"/>
            <a:ext cx="276225" cy="1328420"/>
          </a:xfrm>
          <a:prstGeom prst="leftBrace">
            <a:avLst>
              <a:gd name="adj1" fmla="val 819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85080" y="3263265"/>
            <a:ext cx="919480" cy="43561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性质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84445" y="3727450"/>
            <a:ext cx="925830" cy="43561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判定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74920" y="4191000"/>
            <a:ext cx="3794125" cy="77978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含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30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°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角的直角三角形的性质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0744" name="文本框 24"/>
          <p:cNvSpPr txBox="1"/>
          <p:nvPr/>
        </p:nvSpPr>
        <p:spPr>
          <a:xfrm>
            <a:off x="63500" y="1908810"/>
            <a:ext cx="546100" cy="1383665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anchor="t" anchorCtr="0">
            <a:spAutoFit/>
          </a:bodyPr>
          <a:p>
            <a:pPr algn="l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轴对称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445135" y="3126873"/>
            <a:ext cx="756094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85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(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关于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轴对称的点的坐标为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800" i="1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0353" y="2606173"/>
            <a:ext cx="5161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三、</a:t>
            </a:r>
            <a:r>
              <a:rPr lang="zh-CN" altLang="en-US" sz="2800" dirty="0" err="1">
                <a:latin typeface="黑体" panose="02010609060101010101" pitchFamily="2" charset="-122"/>
                <a:ea typeface="黑体" panose="02010609060101010101" pitchFamily="2" charset="-122"/>
              </a:rPr>
              <a:t>平面直角</a:t>
            </a:r>
            <a:r>
              <a:rPr lang="zh-CN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坐标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系</a:t>
            </a:r>
            <a:r>
              <a:rPr lang="zh-CN" altLang="x-none" sz="2800" dirty="0">
                <a:latin typeface="黑体" panose="02010609060101010101" pitchFamily="2" charset="-122"/>
                <a:ea typeface="黑体" panose="02010609060101010101" pitchFamily="2" charset="-122"/>
              </a:rPr>
              <a:t>中的轴对称</a:t>
            </a:r>
            <a:endParaRPr lang="zh-CN" altLang="en-US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160" name="文本框 6159"/>
          <p:cNvSpPr txBox="1"/>
          <p:nvPr/>
        </p:nvSpPr>
        <p:spPr>
          <a:xfrm>
            <a:off x="6279515" y="3036570"/>
            <a:ext cx="13703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err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5135" y="3603440"/>
            <a:ext cx="729424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85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(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关于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轴对称的点的坐标为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u="sng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           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53480" y="3517900"/>
            <a:ext cx="12757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i="1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i="1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263" name="文本框 10262"/>
          <p:cNvSpPr txBox="1"/>
          <p:nvPr/>
        </p:nvSpPr>
        <p:spPr>
          <a:xfrm>
            <a:off x="251778" y="4013968"/>
            <a:ext cx="5032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四、等腰三角形的性质及判定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0385" y="4462278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性质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79613" y="4443863"/>
            <a:ext cx="24638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(1)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两腰相等；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1143" y="278898"/>
            <a:ext cx="51069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二、垂直平分线的性质和判定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5295" y="683895"/>
            <a:ext cx="838073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10000"/>
              </a:lnSpc>
              <a:spcBef>
                <a:spcPct val="1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性质：线段垂直平分线上的点与这条线段两个端点的距离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______.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73505" y="115805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相等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5295" y="1636395"/>
            <a:ext cx="838136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判定：与线段两个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______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距离相等的点在这条线段的垂直平分线上．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46145" y="163430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端点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0" grpId="0"/>
      <p:bldP spid="9" grpId="0"/>
      <p:bldP spid="6" grpId="0"/>
      <p:bldP spid="7" grpId="0"/>
      <p:bldP spid="8" grpId="0"/>
      <p:bldP spid="10" grpId="0"/>
      <p:bldP spid="14" grpId="0"/>
      <p:bldP spid="17" grpId="0"/>
      <p:bldP spid="18" grpId="0"/>
      <p:bldP spid="19" grpId="0"/>
      <p:bldP spid="21" grpId="0"/>
      <p:bldP spid="20" grpId="0"/>
      <p:bldP spid="102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8" name="文本框 17"/>
          <p:cNvSpPr txBox="1"/>
          <p:nvPr/>
        </p:nvSpPr>
        <p:spPr>
          <a:xfrm>
            <a:off x="434023" y="1778450"/>
            <a:ext cx="832485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(4)___________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、底边上的中线和底边上的高互相重合，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简称“三线合一”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6623" y="1919738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顶角平分线</a:t>
            </a:r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1798" y="3003048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判定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10553" y="3436118"/>
            <a:ext cx="63754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有两边相等的三角形是等腰三角形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；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0870" y="3895725"/>
            <a:ext cx="8308975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如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果一个三角形中有两个角相等，那么这两个角所对的边也相等</a:t>
            </a:r>
            <a:r>
              <a:rPr lang="zh-CN" altLang="en-US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（简写成“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____________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”）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74920" y="4368298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等角对等边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2435" y="1353635"/>
            <a:ext cx="72644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(3)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两个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_______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相等，简称“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等边对等角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”；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48803" y="1353635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底角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95605" y="284930"/>
            <a:ext cx="82962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(2)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是轴对称图形，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等腰三角形的</a:t>
            </a: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顶角平分线所在的直线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是它的对称轴；</a:t>
            </a:r>
            <a:endParaRPr lang="zh-CN" altLang="en-US" sz="28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文本框 12291"/>
          <p:cNvSpPr txBox="1"/>
          <p:nvPr/>
        </p:nvSpPr>
        <p:spPr>
          <a:xfrm>
            <a:off x="178435" y="339858"/>
            <a:ext cx="4805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五、等边三角形的性质及判定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255" y="895800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性质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5785" y="808170"/>
            <a:ext cx="495300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等边三角形的三边都相等；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345" y="1313815"/>
            <a:ext cx="825500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等边三角形的三个内角都相等，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并且每一个角都等于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7520" y="2422658"/>
            <a:ext cx="77978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1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(3)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是</a:t>
            </a:r>
            <a:r>
              <a:rPr lang="en-US" altLang="zh-CN" sz="2800" err="1">
                <a:latin typeface="Times New Roman" panose="02020603050405020304" pitchFamily="18" charset="0"/>
                <a:ea typeface="黑体" panose="02010609060101010101" pitchFamily="2" charset="-122"/>
              </a:rPr>
              <a:t>轴对称图形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，对称轴是三条高所在的直线；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4345" y="2852235"/>
            <a:ext cx="796925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(4)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任意角平分线、角对边上的中线、对边上的高互相重合，简称“三线合一”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04303" y="1870208"/>
            <a:ext cx="6832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60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°</a:t>
            </a: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7520" y="3869055"/>
            <a:ext cx="804989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(5)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在直角三角形中，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30</a:t>
            </a: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en-US" altLang="zh-CN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角所对的直角边等于斜边的一半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  <p:bldP spid="4" grpId="0"/>
      <p:bldP spid="12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52120" y="353193"/>
            <a:ext cx="1249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判定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360" y="846270"/>
            <a:ext cx="8064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三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条边都相等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的三角形是等边三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角形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7520" y="1367923"/>
            <a:ext cx="7397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三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个角都相等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的三角形是等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边三角形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7520" y="1905133"/>
            <a:ext cx="76549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(3)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一个角是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60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°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的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是等边三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角形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05568" y="1905133"/>
            <a:ext cx="1960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等腰三角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形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6" name="文本框 12291"/>
          <p:cNvSpPr txBox="1"/>
          <p:nvPr/>
        </p:nvSpPr>
        <p:spPr>
          <a:xfrm>
            <a:off x="251460" y="2499995"/>
            <a:ext cx="24263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六、有关作图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870" y="3075940"/>
            <a:ext cx="6583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过已知直线外的一点作该直线的垂线；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870" y="3703320"/>
            <a:ext cx="4094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作线段的垂直平分线；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553" y="4302258"/>
            <a:ext cx="87452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最短路径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问题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牧人饮马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问题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；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造桥选址问题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  <p:bldP spid="6" grpId="0"/>
      <p:bldP spid="7" grpId="0"/>
      <p:bldP spid="8" grpId="0"/>
      <p:bldP spid="9" grpId="0"/>
      <p:bldP spid="10" grpId="0"/>
      <p:bldP spid="11" grpId="0"/>
      <p:bldP spid="102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5" name="矩形 80"/>
          <p:cNvSpPr/>
          <p:nvPr/>
        </p:nvSpPr>
        <p:spPr>
          <a:xfrm>
            <a:off x="71755" y="-59557"/>
            <a:ext cx="140335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考点讲练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266" name="组合 11"/>
          <p:cNvGrpSpPr/>
          <p:nvPr/>
        </p:nvGrpSpPr>
        <p:grpSpPr>
          <a:xfrm>
            <a:off x="179070" y="411295"/>
            <a:ext cx="5749925" cy="601663"/>
            <a:chOff x="250824" y="1196974"/>
            <a:chExt cx="4683261" cy="529988"/>
          </a:xfrm>
        </p:grpSpPr>
        <p:sp>
          <p:nvSpPr>
            <p:cNvPr id="11267" name="圆角矩形 31"/>
            <p:cNvSpPr/>
            <p:nvPr/>
          </p:nvSpPr>
          <p:spPr>
            <a:xfrm>
              <a:off x="250824" y="1196974"/>
              <a:ext cx="4192437" cy="529988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68" name="文本框 19"/>
            <p:cNvSpPr/>
            <p:nvPr/>
          </p:nvSpPr>
          <p:spPr>
            <a:xfrm>
              <a:off x="378559" y="1234393"/>
              <a:ext cx="4555526" cy="4597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考点一   轴对称及轴对称图形</a:t>
              </a:r>
              <a:endPara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69" name="文本框 1"/>
          <p:cNvSpPr txBox="1"/>
          <p:nvPr/>
        </p:nvSpPr>
        <p:spPr>
          <a:xfrm>
            <a:off x="323533" y="915168"/>
            <a:ext cx="7954962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下列“禁止行人通行、注意危险、禁止非机动车通行、限速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60 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km/h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”四个交通标志图中，为轴对称图形的是（　　）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1270" name="组合 11"/>
          <p:cNvGrpSpPr/>
          <p:nvPr/>
        </p:nvGrpSpPr>
        <p:grpSpPr>
          <a:xfrm>
            <a:off x="683591" y="2842998"/>
            <a:ext cx="7233907" cy="1913919"/>
            <a:chOff x="856" y="5394"/>
            <a:chExt cx="11393" cy="3015"/>
          </a:xfrm>
        </p:grpSpPr>
        <p:pic>
          <p:nvPicPr>
            <p:cNvPr id="11271" name="图片 2" descr="L0JN@(~UZBILBAQ5C79M`5X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56" y="5648"/>
              <a:ext cx="2081" cy="18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2" name="图片 3" descr="%{F~10WS66K[BT9EV48O[%M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58" y="5678"/>
              <a:ext cx="2200" cy="190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3" name="图片 4" descr="A{RWUO%)~(WMM2BP~PXX%ZK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69" y="5586"/>
              <a:ext cx="1882" cy="20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4" name="图片 5" descr="1$MO~DBVTMNHT7H{N]PH7Y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232" y="5394"/>
              <a:ext cx="2017" cy="19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5" name="文本框 7"/>
            <p:cNvSpPr txBox="1"/>
            <p:nvPr/>
          </p:nvSpPr>
          <p:spPr>
            <a:xfrm>
              <a:off x="1518" y="7564"/>
              <a:ext cx="69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80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1276" name="文本框 8"/>
            <p:cNvSpPr txBox="1"/>
            <p:nvPr/>
          </p:nvSpPr>
          <p:spPr>
            <a:xfrm>
              <a:off x="4700" y="7564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80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1277" name="文本框 9"/>
            <p:cNvSpPr txBox="1"/>
            <p:nvPr/>
          </p:nvSpPr>
          <p:spPr>
            <a:xfrm>
              <a:off x="7443" y="7587"/>
              <a:ext cx="66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80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1278" name="文本框 10"/>
            <p:cNvSpPr txBox="1"/>
            <p:nvPr/>
          </p:nvSpPr>
          <p:spPr>
            <a:xfrm>
              <a:off x="10807" y="7503"/>
              <a:ext cx="69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2" charset="-122"/>
                </a:rPr>
                <a:t>D</a:t>
              </a:r>
              <a:endParaRPr lang="en-US" altLang="zh-CN" sz="280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421063" y="2349315"/>
            <a:ext cx="4203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2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0735" name="组合 30734"/>
          <p:cNvGrpSpPr/>
          <p:nvPr/>
        </p:nvGrpSpPr>
        <p:grpSpPr>
          <a:xfrm>
            <a:off x="256540" y="401320"/>
            <a:ext cx="1877695" cy="517525"/>
            <a:chOff x="216" y="3339"/>
            <a:chExt cx="1183" cy="363"/>
          </a:xfrm>
        </p:grpSpPr>
        <p:grpSp>
          <p:nvGrpSpPr>
            <p:cNvPr id="12290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12291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292" name="椭圆 57"/>
              <p:cNvSpPr/>
              <p:nvPr/>
            </p:nvSpPr>
            <p:spPr>
              <a:xfrm>
                <a:off x="539552" y="5399489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293" name="TextBox 55"/>
            <p:cNvSpPr txBox="1"/>
            <p:nvPr/>
          </p:nvSpPr>
          <p:spPr>
            <a:xfrm>
              <a:off x="357" y="3352"/>
              <a:ext cx="898" cy="3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2572" y="851288"/>
            <a:ext cx="8425498" cy="1638361"/>
            <a:chOff x="283" y="2916"/>
            <a:chExt cx="13267" cy="2581"/>
          </a:xfrm>
        </p:grpSpPr>
        <p:sp>
          <p:nvSpPr>
            <p:cNvPr id="12295" name="TextBox 8"/>
            <p:cNvSpPr txBox="1"/>
            <p:nvPr/>
          </p:nvSpPr>
          <p:spPr>
            <a:xfrm>
              <a:off x="283" y="2916"/>
              <a:ext cx="13267" cy="19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3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1.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在等腰三角形、圆、长方形、正方形、直角三角形中，一定是轴对称图形的有（    ）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296" name="TextBox 9"/>
            <p:cNvSpPr txBox="1"/>
            <p:nvPr/>
          </p:nvSpPr>
          <p:spPr>
            <a:xfrm>
              <a:off x="397" y="4675"/>
              <a:ext cx="1248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A. 1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个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B.  2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个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C.  3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个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</a:t>
              </a:r>
              <a:r>
                <a:rPr lang="en-US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D. 4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个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endParaRPr>
            </a:p>
          </p:txBody>
        </p:sp>
      </p:grpSp>
      <p:sp>
        <p:nvSpPr>
          <p:cNvPr id="14341" name="TextBox 10"/>
          <p:cNvSpPr txBox="1"/>
          <p:nvPr/>
        </p:nvSpPr>
        <p:spPr>
          <a:xfrm>
            <a:off x="5183188" y="1492700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9256" y="2388078"/>
            <a:ext cx="8355647" cy="2456031"/>
            <a:chOff x="-47" y="5336"/>
            <a:chExt cx="13159" cy="3867"/>
          </a:xfrm>
        </p:grpSpPr>
        <p:sp>
          <p:nvSpPr>
            <p:cNvPr id="12299" name="文本框 3"/>
            <p:cNvSpPr txBox="1"/>
            <p:nvPr/>
          </p:nvSpPr>
          <p:spPr>
            <a:xfrm>
              <a:off x="-47" y="5336"/>
              <a:ext cx="13159" cy="25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2" charset="-122"/>
                </a:rPr>
                <a:t>2. 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2" charset="-122"/>
                </a:rPr>
                <a:t>如图，∠3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2" charset="-122"/>
                </a:rPr>
                <a:t>=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2" charset="-122"/>
                </a:rPr>
                <a:t>30</a:t>
              </a:r>
              <a:r>
                <a: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rPr>
                <a:t>°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2" charset="-122"/>
                </a:rPr>
                <a:t>，为了使白球反弹后能将黑球直接撞入袋中，那么击打白球时，必须保证∠1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>
                  <a:latin typeface="Times New Roman" panose="02020603050405020304" pitchFamily="18" charset="0"/>
                  <a:ea typeface="黑体" panose="02010609060101010101" pitchFamily="2" charset="-122"/>
                </a:rPr>
                <a:t>的度数为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2" charset="-122"/>
                </a:rPr>
                <a:t>______.</a:t>
              </a:r>
              <a:endParaRPr lang="en-US" altLang="zh-CN" sz="280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pic>
          <p:nvPicPr>
            <p:cNvPr id="12300" name="图片 6" descr="M4V331E%$K2KX_4%9DT~}QU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482" y="7041"/>
              <a:ext cx="4449" cy="216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8" name="文本框 7"/>
          <p:cNvSpPr txBox="1"/>
          <p:nvPr/>
        </p:nvSpPr>
        <p:spPr>
          <a:xfrm>
            <a:off x="624523" y="3487235"/>
            <a:ext cx="6832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3313" name="组合 11"/>
          <p:cNvGrpSpPr/>
          <p:nvPr/>
        </p:nvGrpSpPr>
        <p:grpSpPr>
          <a:xfrm>
            <a:off x="146050" y="397960"/>
            <a:ext cx="6008688" cy="601663"/>
            <a:chOff x="250824" y="1196974"/>
            <a:chExt cx="4893762" cy="529988"/>
          </a:xfrm>
        </p:grpSpPr>
        <p:sp>
          <p:nvSpPr>
            <p:cNvPr id="13314" name="圆角矩形 31"/>
            <p:cNvSpPr/>
            <p:nvPr/>
          </p:nvSpPr>
          <p:spPr>
            <a:xfrm>
              <a:off x="250824" y="1196974"/>
              <a:ext cx="4893762" cy="529988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15" name="文本框 19"/>
            <p:cNvSpPr/>
            <p:nvPr/>
          </p:nvSpPr>
          <p:spPr>
            <a:xfrm>
              <a:off x="378573" y="1234431"/>
              <a:ext cx="4766013" cy="4597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考点二  关于坐标轴对称的点的坐标</a:t>
              </a:r>
              <a:endPara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6" name="文本框 1"/>
          <p:cNvSpPr txBox="1"/>
          <p:nvPr/>
        </p:nvSpPr>
        <p:spPr>
          <a:xfrm>
            <a:off x="264160" y="935355"/>
            <a:ext cx="4818380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按要求完成作图：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作△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关于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轴对称的△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 baseline="-250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 baseline="-250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en-US" sz="2800" baseline="-250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在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轴上找出点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P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，使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PA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PC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最小，并直接写出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P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点的坐标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39665" y="770709"/>
            <a:ext cx="4029480" cy="3217727"/>
            <a:chOff x="7892" y="875"/>
            <a:chExt cx="6346" cy="5067"/>
          </a:xfrm>
        </p:grpSpPr>
        <p:grpSp>
          <p:nvGrpSpPr>
            <p:cNvPr id="13317" name="组合 20"/>
            <p:cNvGrpSpPr/>
            <p:nvPr/>
          </p:nvGrpSpPr>
          <p:grpSpPr>
            <a:xfrm>
              <a:off x="7892" y="875"/>
              <a:ext cx="6346" cy="5067"/>
              <a:chOff x="4389" y="4483"/>
              <a:chExt cx="6345" cy="5068"/>
            </a:xfrm>
          </p:grpSpPr>
          <p:grpSp>
            <p:nvGrpSpPr>
              <p:cNvPr id="13318" name="组合 37"/>
              <p:cNvGrpSpPr/>
              <p:nvPr/>
            </p:nvGrpSpPr>
            <p:grpSpPr>
              <a:xfrm>
                <a:off x="4389" y="4483"/>
                <a:ext cx="6345" cy="5068"/>
                <a:chOff x="4282" y="2084"/>
                <a:chExt cx="9473" cy="8238"/>
              </a:xfrm>
            </p:grpSpPr>
            <p:grpSp>
              <p:nvGrpSpPr>
                <p:cNvPr id="13319" name="组合 39"/>
                <p:cNvGrpSpPr/>
                <p:nvPr/>
              </p:nvGrpSpPr>
              <p:grpSpPr>
                <a:xfrm>
                  <a:off x="4282" y="2084"/>
                  <a:ext cx="9473" cy="8238"/>
                  <a:chOff x="1907704" y="589706"/>
                  <a:chExt cx="6015651" cy="5232440"/>
                </a:xfrm>
              </p:grpSpPr>
              <p:grpSp>
                <p:nvGrpSpPr>
                  <p:cNvPr id="13320" name="组合 31"/>
                  <p:cNvGrpSpPr/>
                  <p:nvPr/>
                </p:nvGrpSpPr>
                <p:grpSpPr>
                  <a:xfrm>
                    <a:off x="2268043" y="1456460"/>
                    <a:ext cx="5127291" cy="4226329"/>
                    <a:chOff x="2268043" y="1456460"/>
                    <a:chExt cx="5127291" cy="4226329"/>
                  </a:xfrm>
                </p:grpSpPr>
                <p:cxnSp>
                  <p:nvCxnSpPr>
                    <p:cNvPr id="13321" name="直接连接符 6"/>
                    <p:cNvCxnSpPr/>
                    <p:nvPr/>
                  </p:nvCxnSpPr>
                  <p:spPr>
                    <a:xfrm>
                      <a:off x="2268043" y="1485038"/>
                      <a:ext cx="5113005" cy="0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22" name="直接连接符 7"/>
                    <p:cNvCxnSpPr/>
                    <p:nvPr/>
                  </p:nvCxnSpPr>
                  <p:spPr>
                    <a:xfrm>
                      <a:off x="2268043" y="1902590"/>
                      <a:ext cx="5113005" cy="0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23" name="直接连接符 8"/>
                    <p:cNvCxnSpPr/>
                    <p:nvPr/>
                  </p:nvCxnSpPr>
                  <p:spPr>
                    <a:xfrm>
                      <a:off x="2282330" y="2291565"/>
                      <a:ext cx="5113004" cy="0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24" name="直接连接符 9"/>
                    <p:cNvCxnSpPr/>
                    <p:nvPr/>
                  </p:nvCxnSpPr>
                  <p:spPr>
                    <a:xfrm>
                      <a:off x="2282330" y="2709118"/>
                      <a:ext cx="5113004" cy="0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25" name="直接连接符 10"/>
                    <p:cNvCxnSpPr/>
                    <p:nvPr/>
                  </p:nvCxnSpPr>
                  <p:spPr>
                    <a:xfrm>
                      <a:off x="2268043" y="3140959"/>
                      <a:ext cx="5113005" cy="0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26" name="直接连接符 12"/>
                    <p:cNvCxnSpPr/>
                    <p:nvPr/>
                  </p:nvCxnSpPr>
                  <p:spPr>
                    <a:xfrm>
                      <a:off x="2268043" y="3990352"/>
                      <a:ext cx="5113005" cy="0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27" name="直接连接符 13"/>
                    <p:cNvCxnSpPr/>
                    <p:nvPr/>
                  </p:nvCxnSpPr>
                  <p:spPr>
                    <a:xfrm>
                      <a:off x="2268043" y="4407905"/>
                      <a:ext cx="5113005" cy="0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28" name="直接连接符 14"/>
                    <p:cNvCxnSpPr/>
                    <p:nvPr/>
                  </p:nvCxnSpPr>
                  <p:spPr>
                    <a:xfrm>
                      <a:off x="2282330" y="4796879"/>
                      <a:ext cx="5113004" cy="0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29" name="直接连接符 15"/>
                    <p:cNvCxnSpPr/>
                    <p:nvPr/>
                  </p:nvCxnSpPr>
                  <p:spPr>
                    <a:xfrm>
                      <a:off x="2282330" y="5214432"/>
                      <a:ext cx="5113004" cy="0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30" name="直接连接符 16"/>
                    <p:cNvCxnSpPr/>
                    <p:nvPr/>
                  </p:nvCxnSpPr>
                  <p:spPr>
                    <a:xfrm>
                      <a:off x="2268043" y="5646273"/>
                      <a:ext cx="5113005" cy="0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31" name="直接连接符 18"/>
                    <p:cNvCxnSpPr/>
                    <p:nvPr/>
                  </p:nvCxnSpPr>
                  <p:spPr>
                    <a:xfrm>
                      <a:off x="2296616" y="1470749"/>
                      <a:ext cx="0" cy="4175524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32" name="直接连接符 19"/>
                    <p:cNvCxnSpPr/>
                    <p:nvPr/>
                  </p:nvCxnSpPr>
                  <p:spPr>
                    <a:xfrm>
                      <a:off x="2742675" y="1485038"/>
                      <a:ext cx="0" cy="4175524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33" name="直接连接符 20"/>
                    <p:cNvCxnSpPr/>
                    <p:nvPr/>
                  </p:nvCxnSpPr>
                  <p:spPr>
                    <a:xfrm>
                      <a:off x="3133175" y="1492976"/>
                      <a:ext cx="0" cy="4175524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34" name="直接连接符 21"/>
                    <p:cNvCxnSpPr/>
                    <p:nvPr/>
                  </p:nvCxnSpPr>
                  <p:spPr>
                    <a:xfrm>
                      <a:off x="3579233" y="1507265"/>
                      <a:ext cx="0" cy="4175524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35" name="直接连接符 22"/>
                    <p:cNvCxnSpPr/>
                    <p:nvPr/>
                  </p:nvCxnSpPr>
                  <p:spPr>
                    <a:xfrm>
                      <a:off x="3995130" y="1456460"/>
                      <a:ext cx="0" cy="4175524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36" name="直接连接符 23"/>
                    <p:cNvCxnSpPr/>
                    <p:nvPr/>
                  </p:nvCxnSpPr>
                  <p:spPr>
                    <a:xfrm>
                      <a:off x="4441189" y="1470749"/>
                      <a:ext cx="0" cy="4175524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37" name="直接连接符 25"/>
                    <p:cNvCxnSpPr/>
                    <p:nvPr/>
                  </p:nvCxnSpPr>
                  <p:spPr>
                    <a:xfrm>
                      <a:off x="5277747" y="1492976"/>
                      <a:ext cx="0" cy="4175524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38" name="直接连接符 26"/>
                    <p:cNvCxnSpPr/>
                    <p:nvPr/>
                  </p:nvCxnSpPr>
                  <p:spPr>
                    <a:xfrm>
                      <a:off x="5682534" y="1507157"/>
                      <a:ext cx="0" cy="4175524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39" name="直接连接符 27"/>
                    <p:cNvCxnSpPr/>
                    <p:nvPr/>
                  </p:nvCxnSpPr>
                  <p:spPr>
                    <a:xfrm>
                      <a:off x="6084144" y="1498878"/>
                      <a:ext cx="0" cy="4175524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40" name="直接连接符 28"/>
                    <p:cNvCxnSpPr/>
                    <p:nvPr/>
                  </p:nvCxnSpPr>
                  <p:spPr>
                    <a:xfrm>
                      <a:off x="6483485" y="1484150"/>
                      <a:ext cx="0" cy="4175524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41" name="直接连接符 29"/>
                    <p:cNvCxnSpPr/>
                    <p:nvPr/>
                  </p:nvCxnSpPr>
                  <p:spPr>
                    <a:xfrm>
                      <a:off x="6919115" y="1464399"/>
                      <a:ext cx="0" cy="4175524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  <p:cxnSp>
                  <p:nvCxnSpPr>
                    <p:cNvPr id="13342" name="直接连接符 30"/>
                    <p:cNvCxnSpPr/>
                    <p:nvPr/>
                  </p:nvCxnSpPr>
                  <p:spPr>
                    <a:xfrm>
                      <a:off x="7352475" y="1485038"/>
                      <a:ext cx="0" cy="4175524"/>
                    </a:xfrm>
                    <a:prstGeom prst="line">
                      <a:avLst/>
                    </a:prstGeom>
                    <a:ln w="25400" cap="flat" cmpd="sng">
                      <a:solidFill>
                        <a:srgbClr val="5959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</p:cxnSp>
              </p:grpSp>
              <p:cxnSp>
                <p:nvCxnSpPr>
                  <p:cNvPr id="13343" name="直接箭头连接符 238"/>
                  <p:cNvCxnSpPr/>
                  <p:nvPr/>
                </p:nvCxnSpPr>
                <p:spPr>
                  <a:xfrm>
                    <a:off x="1907704" y="3558502"/>
                    <a:ext cx="5904260" cy="0"/>
                  </a:xfrm>
                  <a:prstGeom prst="straightConnector1">
                    <a:avLst/>
                  </a:prstGeom>
                  <a:ln w="254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arrow" w="med" len="med"/>
                  </a:ln>
                </p:spPr>
              </p:cxnSp>
              <p:cxnSp>
                <p:nvCxnSpPr>
                  <p:cNvPr id="13344" name="直接箭头连接符 240"/>
                  <p:cNvCxnSpPr/>
                  <p:nvPr/>
                </p:nvCxnSpPr>
                <p:spPr>
                  <a:xfrm flipV="1">
                    <a:off x="4845549" y="911138"/>
                    <a:ext cx="0" cy="4911008"/>
                  </a:xfrm>
                  <a:prstGeom prst="straightConnector1">
                    <a:avLst/>
                  </a:prstGeom>
                  <a:ln w="25400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arrow" w="med" len="med"/>
                  </a:ln>
                </p:spPr>
              </p:cxnSp>
              <p:sp>
                <p:nvSpPr>
                  <p:cNvPr id="13345" name="TextBox 241"/>
                  <p:cNvSpPr txBox="1"/>
                  <p:nvPr/>
                </p:nvSpPr>
                <p:spPr>
                  <a:xfrm>
                    <a:off x="7346972" y="3354411"/>
                    <a:ext cx="576383" cy="94895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p>
                    <a:pPr algn="l">
                      <a:lnSpc>
                        <a:spcPct val="100000"/>
                      </a:lnSpc>
                    </a:pPr>
                    <a:r>
                      <a:rPr lang="en-US" altLang="zh-CN" sz="3200" b="1" i="1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x</a:t>
                    </a:r>
                    <a:endParaRPr lang="en-US" altLang="zh-CN" sz="3200" b="1" i="1" dirty="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346" name="TextBox 242"/>
                  <p:cNvSpPr txBox="1"/>
                  <p:nvPr/>
                </p:nvSpPr>
                <p:spPr>
                  <a:xfrm>
                    <a:off x="4337901" y="589706"/>
                    <a:ext cx="509075" cy="84879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 wrap="none" anchor="t" anchorCtr="0">
                    <a:spAutoFit/>
                  </a:bodyPr>
                  <a:p>
                    <a:pPr algn="l">
                      <a:lnSpc>
                        <a:spcPct val="100000"/>
                      </a:lnSpc>
                    </a:pPr>
                    <a:r>
                      <a:rPr lang="en-US" altLang="zh-CN" sz="2800" b="1" i="1" dirty="0">
                        <a:latin typeface="Times New Roman" panose="02020603050405020304" pitchFamily="18" charset="0"/>
                        <a:ea typeface="宋体" panose="02010600030101010101" pitchFamily="2" charset="-122"/>
                      </a:rPr>
                      <a:t>y</a:t>
                    </a:r>
                    <a:endParaRPr lang="en-US" altLang="zh-CN" sz="2800" b="1" i="1" dirty="0"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3347" name="文本框 36"/>
                <p:cNvSpPr txBox="1"/>
                <p:nvPr/>
              </p:nvSpPr>
              <p:spPr>
                <a:xfrm>
                  <a:off x="8019" y="6477"/>
                  <a:ext cx="1033" cy="133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 anchorCtr="0">
                  <a:spAutoFit/>
                </a:bodyPr>
                <a:p>
                  <a:pPr algn="l"/>
                  <a:r>
                    <a:rPr lang="en-US" altLang="zh-CN" sz="2800" b="1" i="1">
                      <a:latin typeface="Times New Roman" panose="02020603050405020304" pitchFamily="18" charset="0"/>
                      <a:ea typeface="宋体" panose="02010600030101010101" pitchFamily="2" charset="-122"/>
                      <a:sym typeface="宋体" panose="02010600030101010101" pitchFamily="2" charset="-122"/>
                    </a:rPr>
                    <a:t>O</a:t>
                  </a:r>
                  <a:endParaRPr lang="en-US" altLang="zh-CN" sz="2800" b="1" i="1">
                    <a:latin typeface="Times New Roman" panose="02020603050405020304" pitchFamily="18" charset="0"/>
                    <a:ea typeface="宋体" panose="02010600030101010101" pitchFamily="2" charset="-122"/>
                    <a:sym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3348" name="组合 11"/>
              <p:cNvGrpSpPr/>
              <p:nvPr/>
            </p:nvGrpSpPr>
            <p:grpSpPr>
              <a:xfrm>
                <a:off x="5682" y="6100"/>
                <a:ext cx="1407" cy="864"/>
                <a:chOff x="5682" y="6100"/>
                <a:chExt cx="1407" cy="864"/>
              </a:xfrm>
            </p:grpSpPr>
            <p:cxnSp>
              <p:nvCxnSpPr>
                <p:cNvPr id="13349" name="直接连接符 3"/>
                <p:cNvCxnSpPr/>
                <p:nvPr/>
              </p:nvCxnSpPr>
              <p:spPr>
                <a:xfrm flipV="1">
                  <a:off x="5683" y="6100"/>
                  <a:ext cx="458" cy="861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350" name="直接连接符 3"/>
                <p:cNvCxnSpPr/>
                <p:nvPr/>
              </p:nvCxnSpPr>
              <p:spPr>
                <a:xfrm flipH="1" flipV="1">
                  <a:off x="6152" y="6133"/>
                  <a:ext cx="937" cy="416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351" name="直接连接符 8"/>
                <p:cNvCxnSpPr/>
                <p:nvPr/>
              </p:nvCxnSpPr>
              <p:spPr>
                <a:xfrm flipV="1">
                  <a:off x="5682" y="6549"/>
                  <a:ext cx="1365" cy="415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13352" name="文本框 12"/>
              <p:cNvSpPr txBox="1"/>
              <p:nvPr/>
            </p:nvSpPr>
            <p:spPr>
              <a:xfrm>
                <a:off x="5157" y="6652"/>
                <a:ext cx="63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800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A</a:t>
                </a:r>
                <a:endParaRPr lang="zh-CN" altLang="en-US" sz="2800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13353" name="文本框 13"/>
              <p:cNvSpPr txBox="1"/>
              <p:nvPr/>
            </p:nvSpPr>
            <p:spPr>
              <a:xfrm>
                <a:off x="5649" y="5494"/>
                <a:ext cx="630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i="1">
                    <a:latin typeface="Times New Roman" panose="02020603050405020304" pitchFamily="18" charset="0"/>
                    <a:ea typeface="黑体" panose="02010609060101010101" pitchFamily="2" charset="-122"/>
                    <a:sym typeface="宋体" panose="02010600030101010101" pitchFamily="2" charset="-122"/>
                  </a:rPr>
                  <a:t>B</a:t>
                </a:r>
                <a:endParaRPr lang="en-US" altLang="zh-CN" sz="2800" i="1"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3354" name="文本框 14"/>
              <p:cNvSpPr txBox="1"/>
              <p:nvPr/>
            </p:nvSpPr>
            <p:spPr>
              <a:xfrm>
                <a:off x="6836" y="5858"/>
                <a:ext cx="662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i="1">
                    <a:latin typeface="Times New Roman" panose="02020603050405020304" pitchFamily="18" charset="0"/>
                    <a:ea typeface="黑体" panose="02010609060101010101" pitchFamily="2" charset="-122"/>
                    <a:sym typeface="宋体" panose="02010600030101010101" pitchFamily="2" charset="-122"/>
                  </a:rPr>
                  <a:t>C</a:t>
                </a:r>
                <a:endParaRPr lang="en-US" altLang="zh-CN" sz="2800" i="1"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13369" name="文本框 36"/>
            <p:cNvSpPr txBox="1"/>
            <p:nvPr/>
          </p:nvSpPr>
          <p:spPr>
            <a:xfrm>
              <a:off x="11167" y="3545"/>
              <a:ext cx="5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1</a:t>
              </a:r>
              <a:endPara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370" name="文本框 36"/>
            <p:cNvSpPr txBox="1"/>
            <p:nvPr/>
          </p:nvSpPr>
          <p:spPr>
            <a:xfrm>
              <a:off x="10575" y="2931"/>
              <a:ext cx="56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b="1">
                  <a:latin typeface="Times New Roman" panose="02020603050405020304" pitchFamily="18" charset="0"/>
                  <a:ea typeface="宋体" panose="02010600030101010101" pitchFamily="2" charset="-122"/>
                  <a:sym typeface="宋体" panose="02010600030101010101" pitchFamily="2" charset="-122"/>
                </a:rPr>
                <a:t>1</a:t>
              </a:r>
              <a:endPara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2730" y="3974465"/>
            <a:ext cx="878586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解析：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先找出点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关于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 </a:t>
            </a:r>
            <a:r>
              <a:rPr lang="zh-CN" altLang="en-US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轴的对称点，再依次连线即可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流程图: 联系 2"/>
          <p:cNvSpPr/>
          <p:nvPr/>
        </p:nvSpPr>
        <p:spPr>
          <a:xfrm flipV="1">
            <a:off x="7955280" y="2288990"/>
            <a:ext cx="76200" cy="762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流程图: 联系 3"/>
          <p:cNvSpPr/>
          <p:nvPr/>
        </p:nvSpPr>
        <p:spPr>
          <a:xfrm flipV="1">
            <a:off x="7697470" y="1777815"/>
            <a:ext cx="76200" cy="762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流程图: 联系 4"/>
          <p:cNvSpPr/>
          <p:nvPr/>
        </p:nvSpPr>
        <p:spPr>
          <a:xfrm flipV="1">
            <a:off x="7149148" y="2030545"/>
            <a:ext cx="76200" cy="76200"/>
          </a:xfrm>
          <a:prstGeom prst="flowChartConnector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6" name="直接连接符 3"/>
          <p:cNvCxnSpPr/>
          <p:nvPr/>
        </p:nvCxnSpPr>
        <p:spPr>
          <a:xfrm flipH="1" flipV="1">
            <a:off x="7749858" y="1814645"/>
            <a:ext cx="225425" cy="4921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直接连接符 3"/>
          <p:cNvCxnSpPr/>
          <p:nvPr/>
        </p:nvCxnSpPr>
        <p:spPr>
          <a:xfrm flipH="1">
            <a:off x="7193280" y="1808930"/>
            <a:ext cx="538163" cy="2667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直接连接符 3"/>
          <p:cNvCxnSpPr/>
          <p:nvPr/>
        </p:nvCxnSpPr>
        <p:spPr>
          <a:xfrm flipH="1" flipV="1">
            <a:off x="7165975" y="2069915"/>
            <a:ext cx="854075" cy="26987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文本框 8"/>
          <p:cNvSpPr txBox="1"/>
          <p:nvPr/>
        </p:nvSpPr>
        <p:spPr>
          <a:xfrm>
            <a:off x="7908925" y="2127700"/>
            <a:ext cx="5156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80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endParaRPr lang="en-US" altLang="zh-CN" sz="2800" baseline="-25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17473" y="1416818"/>
            <a:ext cx="5156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80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endParaRPr lang="en-US" altLang="zh-CN" sz="2800" baseline="-25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58000" y="1577473"/>
            <a:ext cx="5359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r>
              <a:rPr lang="en-US" altLang="zh-CN" sz="280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endParaRPr lang="en-US" altLang="zh-CN" sz="2800" baseline="-25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 bldLvl="0" animBg="1"/>
      <p:bldP spid="9" grpId="0"/>
      <p:bldP spid="10" grpId="0"/>
      <p:bldP spid="11" grpId="0"/>
      <p:bldP spid="1331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PP_MARK_KEY" val="08f15a31-28f4-465a-a87f-4deac6cba767"/>
  <p:tag name="COMMONDATA" val="eyJoZGlkIjoiN2YxOGMyNDFkMTQxMWJhZTVlZDhiNDQyZGU2OTYwOWEifQ==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默认设计模板">
  <a:themeElements>
    <a:clrScheme name="默认设计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3785</Words>
  <Application>WPS 演示</Application>
  <PresentationFormat>在屏幕上显示</PresentationFormat>
  <Paragraphs>446</Paragraphs>
  <Slides>23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华文行楷</vt:lpstr>
      <vt:lpstr>华文琥珀</vt:lpstr>
      <vt:lpstr>黑体</vt:lpstr>
      <vt:lpstr>隶书</vt:lpstr>
      <vt:lpstr>华文细黑</vt:lpstr>
      <vt:lpstr>方正姚体</vt:lpstr>
      <vt:lpstr>Times New Roman</vt:lpstr>
      <vt:lpstr>Arial Unicode MS</vt:lpstr>
      <vt:lpstr>默认设计模板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760</cp:revision>
  <dcterms:created xsi:type="dcterms:W3CDTF">2015-07-09T08:14:00Z</dcterms:created>
  <dcterms:modified xsi:type="dcterms:W3CDTF">2023-04-26T06:02:23Z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681C74DCEBB840A287AD704505FBA997</vt:lpwstr>
  </property>
</Properties>
</file>