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5"/>
  </p:notesMasterIdLst>
  <p:handoutMasterIdLst>
    <p:handoutMasterId r:id="rId40"/>
  </p:handoutMasterIdLst>
  <p:sldIdLst>
    <p:sldId id="542" r:id="rId4"/>
    <p:sldId id="540" r:id="rId6"/>
    <p:sldId id="609" r:id="rId7"/>
    <p:sldId id="543" r:id="rId8"/>
    <p:sldId id="544" r:id="rId9"/>
    <p:sldId id="546" r:id="rId10"/>
    <p:sldId id="547" r:id="rId11"/>
    <p:sldId id="548" r:id="rId12"/>
    <p:sldId id="549" r:id="rId13"/>
    <p:sldId id="550" r:id="rId14"/>
    <p:sldId id="551" r:id="rId15"/>
    <p:sldId id="552" r:id="rId16"/>
    <p:sldId id="553" r:id="rId17"/>
    <p:sldId id="554" r:id="rId18"/>
    <p:sldId id="556" r:id="rId19"/>
    <p:sldId id="557" r:id="rId20"/>
    <p:sldId id="558" r:id="rId21"/>
    <p:sldId id="559" r:id="rId22"/>
    <p:sldId id="610" r:id="rId23"/>
    <p:sldId id="560" r:id="rId24"/>
    <p:sldId id="561" r:id="rId25"/>
    <p:sldId id="566" r:id="rId26"/>
    <p:sldId id="563" r:id="rId27"/>
    <p:sldId id="564" r:id="rId28"/>
    <p:sldId id="565" r:id="rId29"/>
    <p:sldId id="567" r:id="rId30"/>
    <p:sldId id="568" r:id="rId31"/>
    <p:sldId id="448" r:id="rId32"/>
    <p:sldId id="569" r:id="rId33"/>
    <p:sldId id="570" r:id="rId34"/>
    <p:sldId id="571" r:id="rId35"/>
    <p:sldId id="572" r:id="rId36"/>
    <p:sldId id="573" r:id="rId37"/>
    <p:sldId id="574" r:id="rId38"/>
    <p:sldId id="575" r:id="rId39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52" userDrawn="1">
          <p15:clr>
            <a:srgbClr val="A4A3A4"/>
          </p15:clr>
        </p15:guide>
        <p15:guide id="2" pos="27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43" autoAdjust="0"/>
    <p:restoredTop sz="95825" autoAdjust="0"/>
  </p:normalViewPr>
  <p:slideViewPr>
    <p:cSldViewPr snapToGrid="0" showGuides="1">
      <p:cViewPr varScale="1">
        <p:scale>
          <a:sx n="54" d="100"/>
          <a:sy n="54" d="100"/>
        </p:scale>
        <p:origin x="-102" y="-960"/>
      </p:cViewPr>
      <p:guideLst>
        <p:guide orient="horz" pos="1552"/>
        <p:guide pos="27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image" Target="../media/image19.wmf"/><Relationship Id="rId7" Type="http://schemas.openxmlformats.org/officeDocument/2006/relationships/image" Target="../media/image18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0" Type="http://schemas.openxmlformats.org/officeDocument/2006/relationships/image" Target="../media/image21.wmf"/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439ED41-01D8-4801-9357-99F68908DF0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09A95F68-B66D-460E-A4F0-E66C3D61016E}" type="slidenum">
              <a:rPr lang="en-US" altLang="en-US"/>
            </a:fld>
            <a:endParaRPr lang="en-US" altLang="en-US"/>
          </a:p>
        </p:txBody>
      </p:sp>
      <p:pic>
        <p:nvPicPr>
          <p:cNvPr id="57351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604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7373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931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/>
          <p:cNvSpPr txBox="1">
            <a:spLocks noChangeArrowheads="1"/>
          </p:cNvSpPr>
          <p:nvPr userDrawn="1"/>
        </p:nvSpPr>
        <p:spPr bwMode="auto">
          <a:xfrm>
            <a:off x="5785757" y="8720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等腰三角形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2.bin"/><Relationship Id="rId22" Type="http://schemas.openxmlformats.org/officeDocument/2006/relationships/vmlDrawing" Target="../drawings/vmlDrawing1.vml"/><Relationship Id="rId21" Type="http://schemas.openxmlformats.org/officeDocument/2006/relationships/slideLayout" Target="../slideLayouts/slideLayout1.xml"/><Relationship Id="rId20" Type="http://schemas.openxmlformats.org/officeDocument/2006/relationships/image" Target="../media/image21.wmf"/><Relationship Id="rId2" Type="http://schemas.openxmlformats.org/officeDocument/2006/relationships/image" Target="../media/image12.wmf"/><Relationship Id="rId19" Type="http://schemas.openxmlformats.org/officeDocument/2006/relationships/oleObject" Target="../embeddings/oleObject10.bin"/><Relationship Id="rId18" Type="http://schemas.openxmlformats.org/officeDocument/2006/relationships/image" Target="../media/image20.wmf"/><Relationship Id="rId17" Type="http://schemas.openxmlformats.org/officeDocument/2006/relationships/oleObject" Target="../embeddings/oleObject9.bin"/><Relationship Id="rId16" Type="http://schemas.openxmlformats.org/officeDocument/2006/relationships/image" Target="../media/image19.wmf"/><Relationship Id="rId15" Type="http://schemas.openxmlformats.org/officeDocument/2006/relationships/oleObject" Target="../embeddings/oleObject8.bin"/><Relationship Id="rId14" Type="http://schemas.openxmlformats.org/officeDocument/2006/relationships/image" Target="../media/image18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17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2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oleObject" Target="../embeddings/oleObject12.bin"/><Relationship Id="rId3" Type="http://schemas.openxmlformats.org/officeDocument/2006/relationships/image" Target="../media/image29.wmf"/><Relationship Id="rId2" Type="http://schemas.openxmlformats.org/officeDocument/2006/relationships/oleObject" Target="../embeddings/oleObject11.bin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jpeg"/><Relationship Id="rId2" Type="http://schemas.openxmlformats.org/officeDocument/2006/relationships/image" Target="../media/image31.wmf"/><Relationship Id="rId1" Type="http://schemas.openxmlformats.org/officeDocument/2006/relationships/oleObject" Target="../embeddings/oleObject13.bin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hyperlink" Target="&#31561;&#33136;&#19977;&#35282;&#24418;&#65288;1&#65289;/2.swf" TargetMode="External"/><Relationship Id="rId1" Type="http://schemas.openxmlformats.org/officeDocument/2006/relationships/hyperlink" Target="file:///C:\Documents%20and%20Settings\Administrator\&#26700;&#38754;\&#31561;&#33136;&#19977;&#35282;&#24418;\2.swf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jxtp001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430" b="29322"/>
          <a:stretch>
            <a:fillRect/>
          </a:stretch>
        </p:blipFill>
        <p:spPr bwMode="auto">
          <a:xfrm>
            <a:off x="1409370" y="1193799"/>
            <a:ext cx="2078138" cy="183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8" t="18080" r="17076" b="26127"/>
          <a:stretch>
            <a:fillRect/>
          </a:stretch>
        </p:blipFill>
        <p:spPr bwMode="auto">
          <a:xfrm>
            <a:off x="5121275" y="1192097"/>
            <a:ext cx="2835275" cy="1831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0"/>
          <p:cNvGrpSpPr/>
          <p:nvPr/>
        </p:nvGrpSpPr>
        <p:grpSpPr bwMode="auto">
          <a:xfrm>
            <a:off x="5276850" y="1400058"/>
            <a:ext cx="2324100" cy="1196975"/>
            <a:chOff x="185" y="2715"/>
            <a:chExt cx="1951" cy="1005"/>
          </a:xfrm>
        </p:grpSpPr>
        <p:sp>
          <p:nvSpPr>
            <p:cNvPr id="59408" name="Line 18"/>
            <p:cNvSpPr>
              <a:spLocks noChangeShapeType="1"/>
            </p:cNvSpPr>
            <p:nvPr/>
          </p:nvSpPr>
          <p:spPr bwMode="auto">
            <a:xfrm flipH="1">
              <a:off x="185" y="2715"/>
              <a:ext cx="1004" cy="100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09" name="Line 19"/>
            <p:cNvSpPr>
              <a:spLocks noChangeShapeType="1"/>
            </p:cNvSpPr>
            <p:nvPr/>
          </p:nvSpPr>
          <p:spPr bwMode="auto">
            <a:xfrm>
              <a:off x="1189" y="2715"/>
              <a:ext cx="947" cy="95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0" name="Line 20"/>
            <p:cNvSpPr>
              <a:spLocks noChangeShapeType="1"/>
            </p:cNvSpPr>
            <p:nvPr/>
          </p:nvSpPr>
          <p:spPr bwMode="auto">
            <a:xfrm flipV="1">
              <a:off x="204" y="3648"/>
              <a:ext cx="1905" cy="5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25"/>
          <p:cNvGrpSpPr/>
          <p:nvPr/>
        </p:nvGrpSpPr>
        <p:grpSpPr bwMode="auto">
          <a:xfrm>
            <a:off x="1845933" y="1304924"/>
            <a:ext cx="1243012" cy="1328737"/>
            <a:chOff x="567" y="0"/>
            <a:chExt cx="1406" cy="1207"/>
          </a:xfrm>
        </p:grpSpPr>
        <p:sp>
          <p:nvSpPr>
            <p:cNvPr id="59412" name="Line 26"/>
            <p:cNvSpPr>
              <a:spLocks noChangeShapeType="1"/>
            </p:cNvSpPr>
            <p:nvPr/>
          </p:nvSpPr>
          <p:spPr bwMode="auto">
            <a:xfrm flipH="1">
              <a:off x="567" y="0"/>
              <a:ext cx="589" cy="120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3" name="Line 27"/>
            <p:cNvSpPr>
              <a:spLocks noChangeShapeType="1"/>
            </p:cNvSpPr>
            <p:nvPr/>
          </p:nvSpPr>
          <p:spPr bwMode="auto">
            <a:xfrm flipH="1" flipV="1">
              <a:off x="1156" y="0"/>
              <a:ext cx="817" cy="116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414" name="Line 28"/>
            <p:cNvSpPr>
              <a:spLocks noChangeShapeType="1"/>
            </p:cNvSpPr>
            <p:nvPr/>
          </p:nvSpPr>
          <p:spPr bwMode="auto">
            <a:xfrm flipV="1">
              <a:off x="567" y="1162"/>
              <a:ext cx="1406" cy="4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1"/>
          <p:cNvGrpSpPr/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3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6" name="Group 10"/>
          <p:cNvGrpSpPr/>
          <p:nvPr/>
        </p:nvGrpSpPr>
        <p:grpSpPr bwMode="auto">
          <a:xfrm>
            <a:off x="3666629" y="2700648"/>
            <a:ext cx="1828800" cy="1828800"/>
            <a:chOff x="1632" y="1536"/>
            <a:chExt cx="1536" cy="1536"/>
          </a:xfrm>
        </p:grpSpPr>
        <p:sp>
          <p:nvSpPr>
            <p:cNvPr id="27" name="Line 11"/>
            <p:cNvSpPr>
              <a:spLocks noChangeShapeType="1"/>
            </p:cNvSpPr>
            <p:nvPr/>
          </p:nvSpPr>
          <p:spPr bwMode="auto">
            <a:xfrm flipH="1">
              <a:off x="1632" y="1536"/>
              <a:ext cx="768" cy="153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 wrap="none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Line 12"/>
            <p:cNvSpPr>
              <a:spLocks noChangeShapeType="1"/>
            </p:cNvSpPr>
            <p:nvPr/>
          </p:nvSpPr>
          <p:spPr bwMode="auto">
            <a:xfrm>
              <a:off x="2400" y="1536"/>
              <a:ext cx="768" cy="153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 wrap="none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9" name="Line 13"/>
          <p:cNvSpPr>
            <a:spLocks noChangeShapeType="1"/>
          </p:cNvSpPr>
          <p:nvPr/>
        </p:nvSpPr>
        <p:spPr bwMode="auto">
          <a:xfrm>
            <a:off x="3666629" y="4529448"/>
            <a:ext cx="1828800" cy="0"/>
          </a:xfrm>
          <a:prstGeom prst="line">
            <a:avLst/>
          </a:prstGeom>
          <a:noFill/>
          <a:ln w="38100">
            <a:solidFill>
              <a:srgbClr val="66FF66"/>
            </a:solidFill>
            <a:round/>
          </a:ln>
          <a:effectLst/>
        </p:spPr>
        <p:txBody>
          <a:bodyPr wrap="none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grpSp>
        <p:nvGrpSpPr>
          <p:cNvPr id="34" name="Group 14"/>
          <p:cNvGrpSpPr/>
          <p:nvPr/>
        </p:nvGrpSpPr>
        <p:grpSpPr bwMode="auto">
          <a:xfrm>
            <a:off x="3423742" y="3072123"/>
            <a:ext cx="2414587" cy="457200"/>
            <a:chOff x="1488" y="1776"/>
            <a:chExt cx="1872" cy="336"/>
          </a:xfrm>
        </p:grpSpPr>
        <p:sp>
          <p:nvSpPr>
            <p:cNvPr id="35" name="AutoShape 15"/>
            <p:cNvSpPr>
              <a:spLocks noChangeArrowheads="1"/>
            </p:cNvSpPr>
            <p:nvPr/>
          </p:nvSpPr>
          <p:spPr bwMode="auto">
            <a:xfrm>
              <a:off x="2928" y="1776"/>
              <a:ext cx="432" cy="336"/>
            </a:xfrm>
            <a:prstGeom prst="wedgeEllipseCallout">
              <a:avLst>
                <a:gd name="adj1" fmla="val -97222"/>
                <a:gd name="adj2" fmla="val 53870"/>
              </a:avLst>
            </a:prstGeom>
            <a:solidFill>
              <a:srgbClr val="BBE0E3"/>
            </a:solidFill>
            <a:ln w="9525" algn="ctr">
              <a:solidFill>
                <a:srgbClr val="000000"/>
              </a:solidFill>
              <a:miter lim="800000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b="1" kern="0" dirty="0">
                  <a:solidFill>
                    <a:srgbClr val="FF0000"/>
                  </a:solidFill>
                  <a:latin typeface="Tahoma" panose="020B0604030504040204" pitchFamily="34" charset="0"/>
                </a:rPr>
                <a:t>腰</a:t>
              </a:r>
              <a:endParaRPr kumimoji="1" lang="zh-CN" altLang="en-US" b="1" kern="0" dirty="0">
                <a:solidFill>
                  <a:srgbClr val="FF00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36" name="AutoShape 16"/>
            <p:cNvSpPr>
              <a:spLocks noChangeArrowheads="1"/>
            </p:cNvSpPr>
            <p:nvPr/>
          </p:nvSpPr>
          <p:spPr bwMode="auto">
            <a:xfrm>
              <a:off x="1488" y="1776"/>
              <a:ext cx="432" cy="336"/>
            </a:xfrm>
            <a:prstGeom prst="wedgeEllipseCallout">
              <a:avLst>
                <a:gd name="adj1" fmla="val 83102"/>
                <a:gd name="adj2" fmla="val 50000"/>
              </a:avLst>
            </a:prstGeom>
            <a:solidFill>
              <a:srgbClr val="BBE0E3"/>
            </a:solidFill>
            <a:ln w="9525">
              <a:solidFill>
                <a:srgbClr val="000000"/>
              </a:solidFill>
              <a:miter lim="800000"/>
            </a:ln>
            <a:effectLst/>
          </p:spPr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b="1" kern="0">
                  <a:solidFill>
                    <a:srgbClr val="FF0000"/>
                  </a:solidFill>
                  <a:latin typeface="Tahoma" panose="020B0604030504040204" pitchFamily="34" charset="0"/>
                </a:rPr>
                <a:t>腰</a:t>
              </a:r>
              <a:endParaRPr kumimoji="1" lang="zh-CN" altLang="en-US" b="1" kern="0">
                <a:solidFill>
                  <a:srgbClr val="FF0000"/>
                </a:solidFill>
                <a:latin typeface="Tahoma" panose="020B0604030504040204" pitchFamily="34" charset="0"/>
              </a:endParaRPr>
            </a:p>
          </p:txBody>
        </p:sp>
      </p:grpSp>
      <p:grpSp>
        <p:nvGrpSpPr>
          <p:cNvPr id="37" name="Group 18"/>
          <p:cNvGrpSpPr/>
          <p:nvPr/>
        </p:nvGrpSpPr>
        <p:grpSpPr bwMode="auto">
          <a:xfrm>
            <a:off x="4315917" y="2814948"/>
            <a:ext cx="460375" cy="800100"/>
            <a:chOff x="2178" y="1531"/>
            <a:chExt cx="386" cy="672"/>
          </a:xfrm>
        </p:grpSpPr>
        <p:sp>
          <p:nvSpPr>
            <p:cNvPr id="38" name="Arc 19"/>
            <p:cNvSpPr/>
            <p:nvPr/>
          </p:nvSpPr>
          <p:spPr bwMode="auto">
            <a:xfrm rot="6028455">
              <a:off x="2367" y="1516"/>
              <a:ext cx="67" cy="96"/>
            </a:xfrm>
            <a:custGeom>
              <a:avLst/>
              <a:gdLst>
                <a:gd name="T0" fmla="*/ 0 w 29504"/>
                <a:gd name="T1" fmla="*/ 0 h 21600"/>
                <a:gd name="T2" fmla="*/ 0 w 29504"/>
                <a:gd name="T3" fmla="*/ 0 h 21600"/>
                <a:gd name="T4" fmla="*/ 0 w 29504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9504" h="21600" fill="none" extrusionOk="0">
                  <a:moveTo>
                    <a:pt x="0" y="1498"/>
                  </a:moveTo>
                  <a:cubicBezTo>
                    <a:pt x="2517" y="508"/>
                    <a:pt x="5198" y="-1"/>
                    <a:pt x="7904" y="0"/>
                  </a:cubicBezTo>
                  <a:cubicBezTo>
                    <a:pt x="19833" y="0"/>
                    <a:pt x="29504" y="9670"/>
                    <a:pt x="29504" y="21600"/>
                  </a:cubicBezTo>
                </a:path>
                <a:path w="29504" h="21600" stroke="0" extrusionOk="0">
                  <a:moveTo>
                    <a:pt x="0" y="1498"/>
                  </a:moveTo>
                  <a:cubicBezTo>
                    <a:pt x="2517" y="508"/>
                    <a:pt x="5198" y="-1"/>
                    <a:pt x="7904" y="0"/>
                  </a:cubicBezTo>
                  <a:cubicBezTo>
                    <a:pt x="19833" y="0"/>
                    <a:pt x="29504" y="9670"/>
                    <a:pt x="29504" y="21600"/>
                  </a:cubicBezTo>
                  <a:lnTo>
                    <a:pt x="7904" y="21600"/>
                  </a:lnTo>
                  <a:lnTo>
                    <a:pt x="0" y="1498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Text Box 20"/>
            <p:cNvSpPr txBox="1">
              <a:spLocks noChangeArrowheads="1"/>
            </p:cNvSpPr>
            <p:nvPr/>
          </p:nvSpPr>
          <p:spPr bwMode="auto">
            <a:xfrm>
              <a:off x="2178" y="1584"/>
              <a:ext cx="386" cy="61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ct val="5000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b="1" kern="0" dirty="0">
                  <a:solidFill>
                    <a:srgbClr val="FF0000"/>
                  </a:solidFill>
                  <a:latin typeface="Tahoma" panose="020B0604030504040204" pitchFamily="34" charset="0"/>
                </a:rPr>
                <a:t>顶角</a:t>
              </a:r>
              <a:endParaRPr kumimoji="1" lang="zh-CN" altLang="en-US" b="1" kern="0" dirty="0">
                <a:solidFill>
                  <a:srgbClr val="FF0000"/>
                </a:solidFill>
                <a:latin typeface="Tahoma" panose="020B0604030504040204" pitchFamily="34" charset="0"/>
              </a:endParaRPr>
            </a:p>
          </p:txBody>
        </p:sp>
      </p:grpSp>
      <p:grpSp>
        <p:nvGrpSpPr>
          <p:cNvPr id="40" name="Group 21"/>
          <p:cNvGrpSpPr/>
          <p:nvPr/>
        </p:nvGrpSpPr>
        <p:grpSpPr bwMode="auto">
          <a:xfrm>
            <a:off x="3845291" y="4156399"/>
            <a:ext cx="1575778" cy="381166"/>
            <a:chOff x="1938" y="2752"/>
            <a:chExt cx="1173" cy="264"/>
          </a:xfrm>
        </p:grpSpPr>
        <p:sp>
          <p:nvSpPr>
            <p:cNvPr id="41" name="Arc 23"/>
            <p:cNvSpPr/>
            <p:nvPr/>
          </p:nvSpPr>
          <p:spPr bwMode="auto">
            <a:xfrm rot="13069966">
              <a:off x="3061" y="2878"/>
              <a:ext cx="50" cy="138"/>
            </a:xfrm>
            <a:custGeom>
              <a:avLst/>
              <a:gdLst>
                <a:gd name="T0" fmla="*/ 0 w 21600"/>
                <a:gd name="T1" fmla="*/ 0 h 28474"/>
                <a:gd name="T2" fmla="*/ 0 w 21600"/>
                <a:gd name="T3" fmla="*/ 0 h 28474"/>
                <a:gd name="T4" fmla="*/ 0 w 21600"/>
                <a:gd name="T5" fmla="*/ 0 h 2847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847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936"/>
                    <a:pt x="21220" y="26258"/>
                    <a:pt x="20477" y="28474"/>
                  </a:cubicBezTo>
                </a:path>
                <a:path w="21600" h="2847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936"/>
                    <a:pt x="21220" y="26258"/>
                    <a:pt x="20477" y="28474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accent1"/>
              </a:solidFill>
              <a:rou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135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2" name="Text Box 24"/>
            <p:cNvSpPr txBox="1">
              <a:spLocks noChangeArrowheads="1"/>
            </p:cNvSpPr>
            <p:nvPr/>
          </p:nvSpPr>
          <p:spPr bwMode="auto">
            <a:xfrm>
              <a:off x="2548" y="2752"/>
              <a:ext cx="480" cy="231"/>
            </a:xfrm>
            <a:prstGeom prst="rect">
              <a:avLst/>
            </a:prstGeom>
            <a:solidFill>
              <a:srgbClr val="BBE0E3"/>
            </a:solidFill>
            <a:ln w="9525" algn="ctr">
              <a:solidFill>
                <a:srgbClr val="FFFFFF"/>
              </a:solidFill>
              <a:miter lim="800000"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b="1" kern="0" dirty="0">
                  <a:solidFill>
                    <a:srgbClr val="FF0000"/>
                  </a:solidFill>
                  <a:latin typeface="Tahoma" panose="020B0604030504040204" pitchFamily="34" charset="0"/>
                </a:rPr>
                <a:t>底角</a:t>
              </a:r>
              <a:endParaRPr kumimoji="1" lang="zh-CN" altLang="en-US" b="1" kern="0" dirty="0">
                <a:solidFill>
                  <a:srgbClr val="FF0000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43" name="Text Box 25"/>
            <p:cNvSpPr txBox="1">
              <a:spLocks noChangeArrowheads="1"/>
            </p:cNvSpPr>
            <p:nvPr/>
          </p:nvSpPr>
          <p:spPr bwMode="auto">
            <a:xfrm>
              <a:off x="1938" y="2763"/>
              <a:ext cx="480" cy="231"/>
            </a:xfrm>
            <a:prstGeom prst="rect">
              <a:avLst/>
            </a:prstGeom>
            <a:solidFill>
              <a:srgbClr val="BBE0E3"/>
            </a:solidFill>
            <a:ln w="9525" algn="ctr">
              <a:solidFill>
                <a:srgbClr val="FFFFFF"/>
              </a:solidFill>
              <a:miter lim="800000"/>
            </a:ln>
            <a:effectLst/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kumimoji="1" lang="zh-CN" altLang="en-US" b="1" kern="0" dirty="0">
                  <a:solidFill>
                    <a:srgbClr val="FF0000"/>
                  </a:solidFill>
                  <a:latin typeface="Tahoma" panose="020B0604030504040204" pitchFamily="34" charset="0"/>
                </a:rPr>
                <a:t>底角</a:t>
              </a:r>
              <a:endParaRPr kumimoji="1" lang="zh-CN" altLang="en-US" b="1" kern="0" dirty="0">
                <a:solidFill>
                  <a:srgbClr val="FF0000"/>
                </a:solidFill>
                <a:latin typeface="Tahoma" panose="020B0604030504040204" pitchFamily="34" charset="0"/>
              </a:endParaRPr>
            </a:p>
          </p:txBody>
        </p:sp>
      </p:grpSp>
      <p:sp>
        <p:nvSpPr>
          <p:cNvPr id="44" name="AutoShape 17"/>
          <p:cNvSpPr>
            <a:spLocks noChangeArrowheads="1"/>
          </p:cNvSpPr>
          <p:nvPr/>
        </p:nvSpPr>
        <p:spPr bwMode="auto">
          <a:xfrm>
            <a:off x="4349254" y="4624698"/>
            <a:ext cx="688975" cy="342900"/>
          </a:xfrm>
          <a:prstGeom prst="wedgeRoundRectCallout">
            <a:avLst>
              <a:gd name="adj1" fmla="val -43921"/>
              <a:gd name="adj2" fmla="val -83333"/>
              <a:gd name="adj3" fmla="val 16667"/>
            </a:avLst>
          </a:prstGeom>
          <a:solidFill>
            <a:schemeClr val="bg1">
              <a:lumMod val="85000"/>
            </a:schemeClr>
          </a:solidFill>
          <a:ln w="9525" algn="ctr">
            <a:solidFill>
              <a:schemeClr val="tx1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457200" eaLnBrk="1" hangingPunct="1">
              <a:buFontTx/>
              <a:buNone/>
              <a:defRPr/>
            </a:pPr>
            <a:r>
              <a:rPr kumimoji="1" lang="zh-CN" altLang="en-US" b="1">
                <a:solidFill>
                  <a:srgbClr val="FF0000"/>
                </a:solidFill>
                <a:latin typeface="Tahoma" panose="020B0604030504040204" pitchFamily="34" charset="0"/>
              </a:rPr>
              <a:t>底边</a:t>
            </a:r>
            <a:endParaRPr kumimoji="1" lang="zh-CN" altLang="en-US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45" name="Arc 23"/>
          <p:cNvSpPr/>
          <p:nvPr/>
        </p:nvSpPr>
        <p:spPr bwMode="auto">
          <a:xfrm rot="13069966">
            <a:off x="3692625" y="4363153"/>
            <a:ext cx="217468" cy="116523"/>
          </a:xfrm>
          <a:custGeom>
            <a:avLst/>
            <a:gdLst>
              <a:gd name="T0" fmla="*/ 0 w 21600"/>
              <a:gd name="T1" fmla="*/ 0 h 28474"/>
              <a:gd name="T2" fmla="*/ 0 w 21600"/>
              <a:gd name="T3" fmla="*/ 0 h 28474"/>
              <a:gd name="T4" fmla="*/ 0 w 21600"/>
              <a:gd name="T5" fmla="*/ 0 h 28474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8474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936"/>
                  <a:pt x="21220" y="26258"/>
                  <a:pt x="20477" y="28474"/>
                </a:cubicBezTo>
              </a:path>
              <a:path w="21600" h="28474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936"/>
                  <a:pt x="21220" y="26258"/>
                  <a:pt x="20477" y="28474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21139" y="442065"/>
            <a:ext cx="75202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  <a:buFontTx/>
              <a:buNone/>
              <a:defRPr/>
            </a:pPr>
            <a:r>
              <a:rPr lang="zh-CN" altLang="zh-CN" sz="28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我们知道有两边相等的三角形叫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等腰三角形</a:t>
            </a:r>
            <a:r>
              <a:rPr lang="zh-CN" altLang="en-US" sz="28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en-US" altLang="zh-CN" sz="2800" b="1" kern="100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4" grpId="0" animBg="1"/>
      <p:bldP spid="45" grpId="0" animBg="1"/>
      <p:bldP spid="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ChangeArrowheads="1"/>
          </p:cNvSpPr>
          <p:nvPr/>
        </p:nvSpPr>
        <p:spPr bwMode="auto">
          <a:xfrm>
            <a:off x="946004" y="921381"/>
            <a:ext cx="4635500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已知： 如图，在△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求证：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Symbol" panose="05050102010706020507" pitchFamily="82" charset="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Symbol" panose="05050102010706020507" pitchFamily="82" charset="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0658" name="Group 3"/>
          <p:cNvGrpSpPr/>
          <p:nvPr/>
        </p:nvGrpSpPr>
        <p:grpSpPr bwMode="auto">
          <a:xfrm>
            <a:off x="5775325" y="1277938"/>
            <a:ext cx="1683146" cy="2245882"/>
            <a:chOff x="0" y="-94"/>
            <a:chExt cx="1414" cy="1941"/>
          </a:xfrm>
        </p:grpSpPr>
        <p:sp>
          <p:nvSpPr>
            <p:cNvPr id="70659" name="AutoShape 4"/>
            <p:cNvSpPr>
              <a:spLocks noChangeArrowheads="1"/>
            </p:cNvSpPr>
            <p:nvPr/>
          </p:nvSpPr>
          <p:spPr bwMode="auto">
            <a:xfrm>
              <a:off x="196" y="240"/>
              <a:ext cx="960" cy="1313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0660" name="Text Box 5"/>
            <p:cNvSpPr txBox="1">
              <a:spLocks noChangeArrowheads="1"/>
            </p:cNvSpPr>
            <p:nvPr/>
          </p:nvSpPr>
          <p:spPr bwMode="auto">
            <a:xfrm>
              <a:off x="565" y="-94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0661" name="Text Box 6"/>
            <p:cNvSpPr txBox="1">
              <a:spLocks noChangeArrowheads="1"/>
            </p:cNvSpPr>
            <p:nvPr/>
          </p:nvSpPr>
          <p:spPr bwMode="auto">
            <a:xfrm>
              <a:off x="0" y="1488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0662" name="Text Box 7"/>
            <p:cNvSpPr txBox="1">
              <a:spLocks noChangeArrowheads="1"/>
            </p:cNvSpPr>
            <p:nvPr/>
          </p:nvSpPr>
          <p:spPr bwMode="auto">
            <a:xfrm>
              <a:off x="1108" y="1488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9465" name="Line 9"/>
          <p:cNvSpPr>
            <a:spLocks noChangeShapeType="1"/>
          </p:cNvSpPr>
          <p:nvPr/>
        </p:nvSpPr>
        <p:spPr bwMode="auto">
          <a:xfrm>
            <a:off x="6579997" y="1672340"/>
            <a:ext cx="0" cy="1511300"/>
          </a:xfrm>
          <a:prstGeom prst="line">
            <a:avLst/>
          </a:prstGeom>
          <a:noFill/>
          <a:ln w="28575">
            <a:solidFill>
              <a:srgbClr val="00009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6419294" y="3143566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0665" name="Text Box 11"/>
          <p:cNvSpPr txBox="1">
            <a:spLocks noChangeArrowheads="1"/>
          </p:cNvSpPr>
          <p:nvPr/>
        </p:nvSpPr>
        <p:spPr bwMode="auto">
          <a:xfrm>
            <a:off x="864614" y="1696560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1641329" y="1713544"/>
            <a:ext cx="410368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作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顶角的平分线</a:t>
            </a:r>
            <a:r>
              <a:rPr lang="en-US" altLang="zh-CN" sz="2100" b="1" i="1" dirty="0">
                <a:latin typeface="+mn-lt"/>
              </a:rPr>
              <a:t>AD</a:t>
            </a:r>
            <a:r>
              <a:rPr lang="zh-CN" altLang="en-US" sz="2100" b="1" dirty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则</a:t>
            </a:r>
            <a:r>
              <a:rPr lang="zh-CN" altLang="en-US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BAD</a:t>
            </a:r>
            <a:r>
              <a:rPr lang="en-US" altLang="zh-CN" sz="2100" b="1" dirty="0">
                <a:latin typeface="+mn-lt"/>
              </a:rPr>
              <a:t>=∠</a:t>
            </a:r>
            <a:r>
              <a:rPr lang="en-US" altLang="zh-CN" sz="2100" b="1" i="1" dirty="0">
                <a:latin typeface="+mn-lt"/>
              </a:rPr>
              <a:t>CAD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1835824" y="2754944"/>
            <a:ext cx="241444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已知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),</a:t>
            </a:r>
            <a:endParaRPr lang="en-US" altLang="zh-CN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1776002" y="3074031"/>
            <a:ext cx="32079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已作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1810424" y="3423281"/>
            <a:ext cx="251062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公共边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), </a:t>
            </a:r>
            <a:endParaRPr lang="en-US" altLang="zh-CN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1582592" y="3782056"/>
            <a:ext cx="341632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BAD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(SAS).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1582592" y="4159881"/>
            <a:ext cx="51010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∴ ∠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dirty="0">
                <a:latin typeface="+mn-lt"/>
              </a:rPr>
              <a:t>= ∠</a:t>
            </a:r>
            <a:r>
              <a:rPr lang="en-US" altLang="zh-CN" sz="2100" b="1" i="1" dirty="0">
                <a:latin typeface="+mn-lt"/>
              </a:rPr>
              <a:t>C 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全等三角形的对应角相等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).</a:t>
            </a:r>
            <a:endParaRPr lang="en-US" altLang="zh-CN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9474" name="AutoShape 18"/>
          <p:cNvSpPr/>
          <p:nvPr/>
        </p:nvSpPr>
        <p:spPr bwMode="auto">
          <a:xfrm>
            <a:off x="1690542" y="2915861"/>
            <a:ext cx="114300" cy="742950"/>
          </a:xfrm>
          <a:prstGeom prst="leftBrace">
            <a:avLst>
              <a:gd name="adj1" fmla="val 53806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100" b="1">
              <a:latin typeface="+mn-lt"/>
            </a:endParaRPr>
          </a:p>
        </p:txBody>
      </p:sp>
      <p:sp>
        <p:nvSpPr>
          <p:cNvPr id="15377" name="Text Box 19"/>
          <p:cNvSpPr txBox="1">
            <a:spLocks noChangeArrowheads="1"/>
          </p:cNvSpPr>
          <p:nvPr/>
        </p:nvSpPr>
        <p:spPr bwMode="auto">
          <a:xfrm>
            <a:off x="887683" y="478154"/>
            <a:ext cx="314701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方法二：</a:t>
            </a:r>
            <a:r>
              <a:rPr lang="zh-CN" altLang="en-US" sz="2100" b="1" dirty="0">
                <a:latin typeface="宋体" panose="02010600030101010101" pitchFamily="2" charset="-122"/>
              </a:rPr>
              <a:t>作顶角的平分线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1582592" y="2377119"/>
            <a:ext cx="26452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latin typeface="+mn-lt"/>
              </a:rPr>
              <a:t>△</a:t>
            </a:r>
            <a:r>
              <a:rPr lang="en-US" altLang="zh-CN" sz="2100" b="1" i="1" dirty="0">
                <a:latin typeface="+mn-lt"/>
              </a:rPr>
              <a:t>BAD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和</a:t>
            </a:r>
            <a:r>
              <a:rPr lang="zh-CN" altLang="en-US" sz="2100" b="1" dirty="0">
                <a:latin typeface="+mn-lt"/>
              </a:rPr>
              <a:t>△</a:t>
            </a:r>
            <a:r>
              <a:rPr lang="en-US" altLang="zh-CN" sz="2100" b="1" i="1" dirty="0">
                <a:latin typeface="+mn-lt"/>
              </a:rPr>
              <a:t>CAD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中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  <p:bldP spid="70665" grpId="0"/>
      <p:bldP spid="19468" grpId="0"/>
      <p:bldP spid="19469" grpId="0"/>
      <p:bldP spid="19470" grpId="0"/>
      <p:bldP spid="19471" grpId="0"/>
      <p:bldP spid="19472" grpId="0"/>
      <p:bldP spid="19473" grpId="0"/>
      <p:bldP spid="19474" grpId="0" bldLvl="0" animBg="1"/>
      <p:bldP spid="194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511377" y="532179"/>
            <a:ext cx="8418831" cy="1481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由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，除了可以得到∠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 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之外，你还可以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得到哪些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相等的线段和相等的角？和你的同伴交流一下，看看你有什么新的发现？                               </a:t>
            </a:r>
            <a:r>
              <a:rPr lang="zh-CN" altLang="en-US" sz="2400" b="1" dirty="0">
                <a:solidFill>
                  <a:srgbClr val="000099"/>
                </a:solidFill>
                <a:latin typeface="+mn-lt"/>
                <a:ea typeface="楷体" panose="02010609060101010101" pitchFamily="49" charset="-122"/>
              </a:rPr>
              <a:t>                                                                                                        </a:t>
            </a:r>
            <a:endParaRPr lang="zh-CN" altLang="en-US" sz="2400" b="1" dirty="0">
              <a:solidFill>
                <a:srgbClr val="000099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3000375" y="1981165"/>
            <a:ext cx="5791200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zh-CN" altLang="en-US" sz="2100" b="1" dirty="0">
                <a:latin typeface="+mn-lt"/>
              </a:rPr>
              <a:t>△</a:t>
            </a:r>
            <a:r>
              <a:rPr lang="zh-CN" altLang="zh-CN" sz="2100" b="1" i="1" dirty="0">
                <a:latin typeface="+mn-lt"/>
              </a:rPr>
              <a:t>BAD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≌</a:t>
            </a:r>
            <a:r>
              <a:rPr lang="en-US" altLang="zh-CN" sz="2100" b="1" dirty="0">
                <a:latin typeface="+mn-lt"/>
                <a:sym typeface="宋体" panose="02010600030101010101" pitchFamily="2" charset="-122"/>
              </a:rPr>
              <a:t> </a:t>
            </a:r>
            <a:r>
              <a:rPr lang="zh-CN" altLang="zh-CN" sz="2100" b="1" dirty="0">
                <a:latin typeface="+mn-lt"/>
              </a:rPr>
              <a:t>△</a:t>
            </a:r>
            <a:r>
              <a:rPr lang="zh-CN" altLang="zh-CN" sz="2100" b="1" i="1" dirty="0">
                <a:latin typeface="+mn-lt"/>
              </a:rPr>
              <a:t>CAD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由全等三角形的性质易得</a:t>
            </a:r>
            <a:r>
              <a:rPr lang="zh-CN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D,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CAD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i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ADB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ADC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=180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ADB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 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是等腰△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底边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上的中线、顶角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BAC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的角平分线、底边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上的高线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                                                                                                    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925513" y="2014538"/>
            <a:ext cx="1681162" cy="2245882"/>
            <a:chOff x="0" y="-94"/>
            <a:chExt cx="1411" cy="1941"/>
          </a:xfrm>
        </p:grpSpPr>
        <p:sp>
          <p:nvSpPr>
            <p:cNvPr id="71684" name="AutoShape 4"/>
            <p:cNvSpPr>
              <a:spLocks noChangeArrowheads="1"/>
            </p:cNvSpPr>
            <p:nvPr/>
          </p:nvSpPr>
          <p:spPr bwMode="auto">
            <a:xfrm>
              <a:off x="196" y="240"/>
              <a:ext cx="960" cy="1313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685" name="Text Box 5"/>
            <p:cNvSpPr txBox="1">
              <a:spLocks noChangeArrowheads="1"/>
            </p:cNvSpPr>
            <p:nvPr/>
          </p:nvSpPr>
          <p:spPr bwMode="auto">
            <a:xfrm>
              <a:off x="565" y="-94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686" name="Text Box 6"/>
            <p:cNvSpPr txBox="1">
              <a:spLocks noChangeArrowheads="1"/>
            </p:cNvSpPr>
            <p:nvPr/>
          </p:nvSpPr>
          <p:spPr bwMode="auto">
            <a:xfrm>
              <a:off x="0" y="1488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687" name="Text Box 7"/>
            <p:cNvSpPr txBox="1">
              <a:spLocks noChangeArrowheads="1"/>
            </p:cNvSpPr>
            <p:nvPr/>
          </p:nvSpPr>
          <p:spPr bwMode="auto">
            <a:xfrm>
              <a:off x="1108" y="1488"/>
              <a:ext cx="303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9465" name="Line 9"/>
          <p:cNvSpPr>
            <a:spLocks noChangeShapeType="1"/>
          </p:cNvSpPr>
          <p:nvPr/>
        </p:nvSpPr>
        <p:spPr bwMode="auto">
          <a:xfrm>
            <a:off x="1735138" y="2405063"/>
            <a:ext cx="0" cy="1512887"/>
          </a:xfrm>
          <a:prstGeom prst="line">
            <a:avLst/>
          </a:prstGeom>
          <a:noFill/>
          <a:ln w="28575">
            <a:solidFill>
              <a:srgbClr val="000099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1609725" y="3878263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343097" y="593636"/>
            <a:ext cx="1428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 kern="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想一想</a:t>
            </a:r>
            <a:r>
              <a:rPr lang="en-US" altLang="zh-CN" sz="2400" b="1" kern="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endParaRPr lang="zh-CN" altLang="en-US" sz="2400" b="1" kern="0" dirty="0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5" name="Rectangle 11"/>
          <p:cNvSpPr>
            <a:spLocks noGrp="1" noChangeArrowheads="1"/>
          </p:cNvSpPr>
          <p:nvPr/>
        </p:nvSpPr>
        <p:spPr bwMode="auto">
          <a:xfrm>
            <a:off x="1009649" y="1127244"/>
            <a:ext cx="7448551" cy="3683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eaLnBrk="0" hangingPunct="0"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性质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1:</a:t>
            </a:r>
            <a:r>
              <a:rPr lang="zh-CN" altLang="en-US" sz="2100" b="1" dirty="0">
                <a:latin typeface="+mn-lt"/>
              </a:rPr>
              <a:t>等腰三角形的两个底角相等</a:t>
            </a:r>
            <a:r>
              <a:rPr lang="en-US" altLang="zh-CN" sz="2100" b="1" dirty="0"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等边对等角</a:t>
            </a:r>
            <a:r>
              <a:rPr lang="en-US" altLang="zh-CN" sz="2100" b="1" dirty="0">
                <a:latin typeface="宋体" panose="02010600030101010101" pitchFamily="2" charset="-122"/>
              </a:rPr>
              <a:t>).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grpSp>
        <p:nvGrpSpPr>
          <p:cNvPr id="2" name="Group 10"/>
          <p:cNvGrpSpPr/>
          <p:nvPr/>
        </p:nvGrpSpPr>
        <p:grpSpPr bwMode="auto">
          <a:xfrm>
            <a:off x="5656599" y="1439187"/>
            <a:ext cx="1311275" cy="1658937"/>
            <a:chOff x="-45" y="-45"/>
            <a:chExt cx="1101" cy="1404"/>
          </a:xfrm>
        </p:grpSpPr>
        <p:sp>
          <p:nvSpPr>
            <p:cNvPr id="72707" name="Line 13"/>
            <p:cNvSpPr>
              <a:spLocks noChangeShapeType="1"/>
            </p:cNvSpPr>
            <p:nvPr/>
          </p:nvSpPr>
          <p:spPr bwMode="auto">
            <a:xfrm>
              <a:off x="200" y="1152"/>
              <a:ext cx="72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2708" name="Line 14"/>
            <p:cNvSpPr>
              <a:spLocks noChangeShapeType="1"/>
            </p:cNvSpPr>
            <p:nvPr/>
          </p:nvSpPr>
          <p:spPr bwMode="auto">
            <a:xfrm flipH="1">
              <a:off x="200" y="240"/>
              <a:ext cx="363" cy="91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2709" name="Text Box 15"/>
            <p:cNvSpPr txBox="1">
              <a:spLocks noChangeArrowheads="1"/>
            </p:cNvSpPr>
            <p:nvPr/>
          </p:nvSpPr>
          <p:spPr bwMode="auto">
            <a:xfrm>
              <a:off x="384" y="-45"/>
              <a:ext cx="156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2710" name="Text Box 16"/>
            <p:cNvSpPr txBox="1">
              <a:spLocks noChangeArrowheads="1"/>
            </p:cNvSpPr>
            <p:nvPr/>
          </p:nvSpPr>
          <p:spPr bwMode="auto">
            <a:xfrm>
              <a:off x="900" y="1008"/>
              <a:ext cx="156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2711" name="Line 17"/>
            <p:cNvSpPr>
              <a:spLocks noChangeShapeType="1"/>
            </p:cNvSpPr>
            <p:nvPr/>
          </p:nvSpPr>
          <p:spPr bwMode="auto">
            <a:xfrm>
              <a:off x="563" y="240"/>
              <a:ext cx="363" cy="91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2712" name="Text Box 18"/>
            <p:cNvSpPr txBox="1">
              <a:spLocks noChangeArrowheads="1"/>
            </p:cNvSpPr>
            <p:nvPr/>
          </p:nvSpPr>
          <p:spPr bwMode="auto">
            <a:xfrm>
              <a:off x="-45" y="1008"/>
              <a:ext cx="156" cy="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50193" name="Rectangle 19"/>
          <p:cNvSpPr>
            <a:spLocks noGrp="1" noChangeArrowheads="1"/>
          </p:cNvSpPr>
          <p:nvPr/>
        </p:nvSpPr>
        <p:spPr bwMode="auto">
          <a:xfrm>
            <a:off x="1600402" y="1590794"/>
            <a:ext cx="3363913" cy="1470025"/>
          </a:xfrm>
          <a:prstGeom prst="rect">
            <a:avLst/>
          </a:prstGeom>
          <a:noFill/>
          <a:ln w="9525">
            <a:noFill/>
            <a:round/>
          </a:ln>
        </p:spPr>
        <p:txBody>
          <a:bodyPr/>
          <a:lstStyle/>
          <a:p>
            <a:pPr eaLnBrk="0" hangingPunct="0">
              <a:lnSpc>
                <a:spcPct val="14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100" b="1" dirty="0">
                <a:latin typeface="+mn-lt"/>
              </a:rPr>
              <a:t>如图</a:t>
            </a:r>
            <a:r>
              <a:rPr lang="en-US" altLang="zh-CN" sz="2100" b="1" dirty="0">
                <a:latin typeface="+mn-lt"/>
              </a:rPr>
              <a:t>,</a:t>
            </a:r>
            <a:r>
              <a:rPr lang="zh-CN" altLang="en-US" sz="2100" b="1" dirty="0">
                <a:latin typeface="+mn-lt"/>
              </a:rPr>
              <a:t>在△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+mn-lt"/>
              </a:rPr>
              <a:t>中</a:t>
            </a:r>
            <a:r>
              <a:rPr lang="en-US" altLang="zh-CN" sz="2100" b="1" dirty="0">
                <a:latin typeface="+mn-lt"/>
              </a:rPr>
              <a:t>, </a:t>
            </a:r>
            <a:endParaRPr lang="en-US" altLang="zh-CN" sz="2100" b="1" dirty="0">
              <a:latin typeface="+mn-lt"/>
            </a:endParaRPr>
          </a:p>
          <a:p>
            <a:pPr eaLnBrk="0" hangingPunct="0">
              <a:lnSpc>
                <a:spcPct val="14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>
                <a:latin typeface="+mn-lt"/>
              </a:rPr>
              <a:t>AC</a:t>
            </a:r>
            <a:r>
              <a:rPr lang="en-US" altLang="zh-CN" sz="2100" b="1" dirty="0"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latin typeface="宋体" panose="02010600030101010101" pitchFamily="2" charset="-122"/>
              </a:rPr>
              <a:t>已知</a:t>
            </a:r>
            <a:r>
              <a:rPr lang="en-US" altLang="zh-CN" sz="2100" b="1" dirty="0">
                <a:latin typeface="宋体" panose="02010600030101010101" pitchFamily="2" charset="-122"/>
              </a:rPr>
              <a:t>),</a:t>
            </a:r>
            <a:endParaRPr lang="en-US" altLang="zh-CN" sz="2100" b="1" dirty="0">
              <a:latin typeface="宋体" panose="02010600030101010101" pitchFamily="2" charset="-122"/>
            </a:endParaRPr>
          </a:p>
          <a:p>
            <a:pPr eaLnBrk="0" hangingPunct="0">
              <a:lnSpc>
                <a:spcPct val="14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US" altLang="zh-CN" sz="2100" b="1" dirty="0">
                <a:latin typeface="+mn-lt"/>
              </a:rPr>
              <a:t>∴∠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dirty="0">
                <a:latin typeface="+mn-lt"/>
              </a:rPr>
              <a:t>=∠</a:t>
            </a:r>
            <a:r>
              <a:rPr lang="en-US" altLang="zh-CN" sz="2100" b="1" i="1" dirty="0">
                <a:latin typeface="+mn-lt"/>
              </a:rPr>
              <a:t>C</a:t>
            </a:r>
            <a:r>
              <a:rPr lang="en-US" altLang="zh-CN" sz="2100" b="1" dirty="0"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latin typeface="宋体" panose="02010600030101010101" pitchFamily="2" charset="-122"/>
              </a:rPr>
              <a:t>等边对等角</a:t>
            </a:r>
            <a:r>
              <a:rPr lang="en-US" altLang="zh-CN" sz="2100" b="1" dirty="0">
                <a:latin typeface="宋体" panose="02010600030101010101" pitchFamily="2" charset="-122"/>
              </a:rPr>
              <a:t>).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sp>
        <p:nvSpPr>
          <p:cNvPr id="3" name="Rectangle 11"/>
          <p:cNvSpPr>
            <a:spLocks noGrp="1" noChangeArrowheads="1"/>
          </p:cNvSpPr>
          <p:nvPr/>
        </p:nvSpPr>
        <p:spPr bwMode="auto">
          <a:xfrm>
            <a:off x="1009649" y="3055734"/>
            <a:ext cx="7448551" cy="739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eaLnBrk="0" hangingPunct="0">
              <a:lnSpc>
                <a:spcPct val="11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性质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2:</a:t>
            </a:r>
            <a:r>
              <a:rPr lang="zh-CN" altLang="en-US" sz="2100" b="1" dirty="0">
                <a:latin typeface="+mn-lt"/>
              </a:rPr>
              <a:t>等腰三角形顶角的平分线、底边上的中线及底边上的高线互相重合</a:t>
            </a:r>
            <a:r>
              <a:rPr lang="en-US" altLang="zh-CN" sz="2100" b="1" dirty="0"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三线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合一</a:t>
            </a:r>
            <a:r>
              <a:rPr lang="zh-CN" altLang="en-US" sz="2100" b="1" dirty="0">
                <a:latin typeface="宋体" panose="02010600030101010101" pitchFamily="2" charset="-122"/>
              </a:rPr>
              <a:t>）</a:t>
            </a:r>
            <a:r>
              <a:rPr lang="en-US" altLang="zh-CN" sz="2100" b="1" dirty="0" smtClean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31901" y="4202007"/>
            <a:ext cx="20312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即：等腰三角形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3204657" y="3945656"/>
            <a:ext cx="87313" cy="89693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0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335205" y="3834447"/>
            <a:ext cx="2065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顶角平分线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345903" y="4181155"/>
            <a:ext cx="20955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底边上的高线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350085" y="4517931"/>
            <a:ext cx="18087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底边上的中线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9" name="右大括号 8"/>
          <p:cNvSpPr/>
          <p:nvPr/>
        </p:nvSpPr>
        <p:spPr>
          <a:xfrm>
            <a:off x="5302250" y="3954357"/>
            <a:ext cx="282575" cy="83654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0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745163" y="4363932"/>
            <a:ext cx="1350962" cy="146050"/>
          </a:xfrm>
          <a:prstGeom prst="righ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sz="2000" b="1" noProof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857875" y="3719407"/>
            <a:ext cx="10795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具备其中一条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096125" y="4083014"/>
            <a:ext cx="1143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</a:rPr>
              <a:t>另外两条成立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grpSp>
        <p:nvGrpSpPr>
          <p:cNvPr id="28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52450" y="417672"/>
            <a:ext cx="8286750" cy="4500370"/>
            <a:chOff x="552450" y="584094"/>
            <a:chExt cx="8286750" cy="3940281"/>
          </a:xfrm>
        </p:grpSpPr>
        <p:sp>
          <p:nvSpPr>
            <p:cNvPr id="33" name="剪去同侧角的矩形 3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459770" y="584094"/>
              <a:ext cx="2074892" cy="453498"/>
              <a:chOff x="3243668" y="365785"/>
              <a:chExt cx="2074892" cy="453498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3396027" y="365785"/>
                <a:ext cx="1922533" cy="45349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243668" y="370096"/>
                <a:ext cx="575857" cy="449187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 bldLvl="0" animBg="1"/>
      <p:bldP spid="50193" grpId="0" bldLvl="0"/>
      <p:bldP spid="3" grpId="0" bldLvl="0" animBg="1"/>
      <p:bldP spid="4" grpId="0"/>
      <p:bldP spid="5" grpId="0" animBg="1"/>
      <p:bldP spid="6" grpId="0"/>
      <p:bldP spid="7" grpId="0"/>
      <p:bldP spid="8" grpId="0"/>
      <p:bldP spid="9" grpId="0" animBg="1"/>
      <p:bldP spid="10" grpId="0" animBg="1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6742112" y="1372496"/>
            <a:ext cx="1411287" cy="1923720"/>
            <a:chOff x="0" y="-45"/>
            <a:chExt cx="1056" cy="1511"/>
          </a:xfrm>
        </p:grpSpPr>
        <p:grpSp>
          <p:nvGrpSpPr>
            <p:cNvPr id="74754" name="Group 4"/>
            <p:cNvGrpSpPr/>
            <p:nvPr/>
          </p:nvGrpSpPr>
          <p:grpSpPr bwMode="auto">
            <a:xfrm>
              <a:off x="0" y="-45"/>
              <a:ext cx="1056" cy="1511"/>
              <a:chOff x="0" y="-45"/>
              <a:chExt cx="1056" cy="1511"/>
            </a:xfrm>
          </p:grpSpPr>
          <p:grpSp>
            <p:nvGrpSpPr>
              <p:cNvPr id="74755" name="Group 5"/>
              <p:cNvGrpSpPr/>
              <p:nvPr/>
            </p:nvGrpSpPr>
            <p:grpSpPr bwMode="auto">
              <a:xfrm>
                <a:off x="0" y="-45"/>
                <a:ext cx="1056" cy="1416"/>
                <a:chOff x="0" y="-45"/>
                <a:chExt cx="1056" cy="1416"/>
              </a:xfrm>
            </p:grpSpPr>
            <p:sp>
              <p:nvSpPr>
                <p:cNvPr id="74756" name="Line 17"/>
                <p:cNvSpPr>
                  <a:spLocks noChangeShapeType="1"/>
                </p:cNvSpPr>
                <p:nvPr/>
              </p:nvSpPr>
              <p:spPr bwMode="auto">
                <a:xfrm>
                  <a:off x="200" y="1152"/>
                  <a:ext cx="726" cy="0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sp>
              <p:nvSpPr>
                <p:cNvPr id="74757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00" y="240"/>
                  <a:ext cx="363" cy="912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sp>
              <p:nvSpPr>
                <p:cNvPr id="74758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384" y="-45"/>
                  <a:ext cx="156" cy="3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2100" b="1" i="1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A</a:t>
                  </a:r>
                  <a:endParaRPr lang="en-US" altLang="zh-CN" sz="2100" b="1" i="1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74759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900" y="1008"/>
                  <a:ext cx="156" cy="3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2100" b="1" i="1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C</a:t>
                  </a:r>
                  <a:endParaRPr lang="en-US" altLang="zh-CN" sz="2100" b="1" i="1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74760" name="Line 21"/>
                <p:cNvSpPr>
                  <a:spLocks noChangeShapeType="1"/>
                </p:cNvSpPr>
                <p:nvPr/>
              </p:nvSpPr>
              <p:spPr bwMode="auto">
                <a:xfrm>
                  <a:off x="563" y="240"/>
                  <a:ext cx="363" cy="912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sp>
              <p:nvSpPr>
                <p:cNvPr id="74761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0" y="1045"/>
                  <a:ext cx="156" cy="3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2100" b="1" i="1">
                      <a:latin typeface="Times New Roman" panose="02020603050405020304" pitchFamily="18" charset="0"/>
                      <a:ea typeface="黑体" panose="02010609060101010101" pitchFamily="2" charset="-122"/>
                    </a:rPr>
                    <a:t>B</a:t>
                  </a:r>
                  <a:endParaRPr lang="en-US" altLang="zh-CN" sz="2100" b="1" i="1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74762" name="Line 23"/>
              <p:cNvSpPr>
                <a:spLocks noChangeShapeType="1"/>
              </p:cNvSpPr>
              <p:nvPr/>
            </p:nvSpPr>
            <p:spPr bwMode="auto">
              <a:xfrm>
                <a:off x="565" y="263"/>
                <a:ext cx="0" cy="91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3" name="Line 24"/>
              <p:cNvSpPr>
                <a:spLocks noChangeShapeType="1"/>
              </p:cNvSpPr>
              <p:nvPr/>
            </p:nvSpPr>
            <p:spPr bwMode="auto">
              <a:xfrm>
                <a:off x="576" y="1056"/>
                <a:ext cx="96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4" name="Line 25"/>
              <p:cNvSpPr>
                <a:spLocks noChangeShapeType="1"/>
              </p:cNvSpPr>
              <p:nvPr/>
            </p:nvSpPr>
            <p:spPr bwMode="auto">
              <a:xfrm>
                <a:off x="672" y="1056"/>
                <a:ext cx="0" cy="9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5" name="Text Box 26"/>
              <p:cNvSpPr txBox="1">
                <a:spLocks noChangeArrowheads="1"/>
              </p:cNvSpPr>
              <p:nvPr/>
            </p:nvSpPr>
            <p:spPr bwMode="auto">
              <a:xfrm>
                <a:off x="480" y="1140"/>
                <a:ext cx="240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D</a:t>
                </a:r>
                <a:endPara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74766" name="Group 16"/>
            <p:cNvGrpSpPr/>
            <p:nvPr/>
          </p:nvGrpSpPr>
          <p:grpSpPr bwMode="auto">
            <a:xfrm>
              <a:off x="384" y="504"/>
              <a:ext cx="240" cy="424"/>
              <a:chOff x="0" y="0"/>
              <a:chExt cx="240" cy="424"/>
            </a:xfrm>
          </p:grpSpPr>
          <p:sp>
            <p:nvSpPr>
              <p:cNvPr id="74767" name="Arc 28"/>
              <p:cNvSpPr>
                <a:spLocks noChangeArrowheads="1"/>
              </p:cNvSpPr>
              <p:nvPr/>
            </p:nvSpPr>
            <p:spPr bwMode="auto">
              <a:xfrm rot="1743278" flipV="1">
                <a:off x="48" y="0"/>
                <a:ext cx="138" cy="144"/>
              </a:xfrm>
              <a:custGeom>
                <a:avLst/>
                <a:gdLst>
                  <a:gd name="T0" fmla="*/ -1 w 24532"/>
                  <a:gd name="T1" fmla="*/ 364 h 21600"/>
                  <a:gd name="T2" fmla="*/ 3953 w 24532"/>
                  <a:gd name="T3" fmla="*/ 0 h 21600"/>
                  <a:gd name="T4" fmla="*/ 24532 w 24532"/>
                  <a:gd name="T5" fmla="*/ 15037 h 21600"/>
                  <a:gd name="T6" fmla="*/ -1 w 24532"/>
                  <a:gd name="T7" fmla="*/ 364 h 21600"/>
                  <a:gd name="T8" fmla="*/ 3953 w 24532"/>
                  <a:gd name="T9" fmla="*/ 0 h 21600"/>
                  <a:gd name="T10" fmla="*/ 24532 w 24532"/>
                  <a:gd name="T11" fmla="*/ 15037 h 21600"/>
                  <a:gd name="T12" fmla="*/ 3953 w 24532"/>
                  <a:gd name="T13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32" h="21600" fill="none">
                    <a:moveTo>
                      <a:pt x="-1" y="364"/>
                    </a:moveTo>
                    <a:cubicBezTo>
                      <a:pt x="1303" y="122"/>
                      <a:pt x="2626" y="-1"/>
                      <a:pt x="3953" y="0"/>
                    </a:cubicBezTo>
                    <a:cubicBezTo>
                      <a:pt x="13354" y="0"/>
                      <a:pt x="21675" y="6080"/>
                      <a:pt x="24532" y="15037"/>
                    </a:cubicBezTo>
                  </a:path>
                  <a:path w="24532" h="21600" stroke="0">
                    <a:moveTo>
                      <a:pt x="-1" y="364"/>
                    </a:moveTo>
                    <a:cubicBezTo>
                      <a:pt x="1303" y="122"/>
                      <a:pt x="2626" y="-1"/>
                      <a:pt x="3953" y="0"/>
                    </a:cubicBezTo>
                    <a:cubicBezTo>
                      <a:pt x="13354" y="0"/>
                      <a:pt x="21675" y="6080"/>
                      <a:pt x="24532" y="15037"/>
                    </a:cubicBezTo>
                    <a:lnTo>
                      <a:pt x="3953" y="21600"/>
                    </a:lnTo>
                    <a:close/>
                  </a:path>
                </a:pathLst>
              </a:custGeom>
              <a:noFill/>
              <a:ln w="12700" cap="sq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68" name="Text Box 29"/>
              <p:cNvSpPr txBox="1">
                <a:spLocks noChangeArrowheads="1"/>
              </p:cNvSpPr>
              <p:nvPr/>
            </p:nvSpPr>
            <p:spPr bwMode="auto">
              <a:xfrm>
                <a:off x="0" y="98"/>
                <a:ext cx="240" cy="3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zh-CN" sz="2100" b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1</a:t>
                </a:r>
                <a:endParaRPr lang="en-US" altLang="zh-CN" sz="2100" b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74769" name="Group 19"/>
            <p:cNvGrpSpPr/>
            <p:nvPr/>
          </p:nvGrpSpPr>
          <p:grpSpPr bwMode="auto">
            <a:xfrm>
              <a:off x="528" y="554"/>
              <a:ext cx="240" cy="424"/>
              <a:chOff x="0" y="0"/>
              <a:chExt cx="240" cy="424"/>
            </a:xfrm>
          </p:grpSpPr>
          <p:sp>
            <p:nvSpPr>
              <p:cNvPr id="74770" name="Arc 31"/>
              <p:cNvSpPr>
                <a:spLocks noChangeArrowheads="1"/>
              </p:cNvSpPr>
              <p:nvPr/>
            </p:nvSpPr>
            <p:spPr bwMode="auto">
              <a:xfrm rot="1743278" flipV="1">
                <a:off x="48" y="0"/>
                <a:ext cx="138" cy="144"/>
              </a:xfrm>
              <a:custGeom>
                <a:avLst/>
                <a:gdLst>
                  <a:gd name="T0" fmla="*/ -1 w 24532"/>
                  <a:gd name="T1" fmla="*/ 364 h 21600"/>
                  <a:gd name="T2" fmla="*/ 3953 w 24532"/>
                  <a:gd name="T3" fmla="*/ 0 h 21600"/>
                  <a:gd name="T4" fmla="*/ 24532 w 24532"/>
                  <a:gd name="T5" fmla="*/ 15037 h 21600"/>
                  <a:gd name="T6" fmla="*/ -1 w 24532"/>
                  <a:gd name="T7" fmla="*/ 364 h 21600"/>
                  <a:gd name="T8" fmla="*/ 3953 w 24532"/>
                  <a:gd name="T9" fmla="*/ 0 h 21600"/>
                  <a:gd name="T10" fmla="*/ 24532 w 24532"/>
                  <a:gd name="T11" fmla="*/ 15037 h 21600"/>
                  <a:gd name="T12" fmla="*/ 3953 w 24532"/>
                  <a:gd name="T13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532" h="21600" fill="none">
                    <a:moveTo>
                      <a:pt x="-1" y="364"/>
                    </a:moveTo>
                    <a:cubicBezTo>
                      <a:pt x="1303" y="122"/>
                      <a:pt x="2626" y="-1"/>
                      <a:pt x="3953" y="0"/>
                    </a:cubicBezTo>
                    <a:cubicBezTo>
                      <a:pt x="13354" y="0"/>
                      <a:pt x="21675" y="6080"/>
                      <a:pt x="24532" y="15037"/>
                    </a:cubicBezTo>
                  </a:path>
                  <a:path w="24532" h="21600" stroke="0">
                    <a:moveTo>
                      <a:pt x="-1" y="364"/>
                    </a:moveTo>
                    <a:cubicBezTo>
                      <a:pt x="1303" y="122"/>
                      <a:pt x="2626" y="-1"/>
                      <a:pt x="3953" y="0"/>
                    </a:cubicBezTo>
                    <a:cubicBezTo>
                      <a:pt x="13354" y="0"/>
                      <a:pt x="21675" y="6080"/>
                      <a:pt x="24532" y="15037"/>
                    </a:cubicBezTo>
                    <a:lnTo>
                      <a:pt x="3953" y="21600"/>
                    </a:lnTo>
                    <a:close/>
                  </a:path>
                </a:pathLst>
              </a:custGeom>
              <a:noFill/>
              <a:ln w="12700" cap="sq">
                <a:solidFill>
                  <a:schemeClr val="tx1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4771" name="Text Box 32"/>
              <p:cNvSpPr txBox="1">
                <a:spLocks noChangeArrowheads="1"/>
              </p:cNvSpPr>
              <p:nvPr/>
            </p:nvSpPr>
            <p:spPr bwMode="auto">
              <a:xfrm>
                <a:off x="0" y="98"/>
                <a:ext cx="240" cy="3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eaLnBrk="0" hangingPunct="0"/>
                <a:r>
                  <a:rPr lang="en-US" altLang="zh-CN" sz="2100" b="1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2</a:t>
                </a:r>
                <a:endParaRPr lang="en-US" altLang="zh-CN" sz="2100" b="1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75798" name="Rectangle 33"/>
          <p:cNvSpPr>
            <a:spLocks noGrp="1" noChangeArrowheads="1"/>
          </p:cNvSpPr>
          <p:nvPr/>
        </p:nvSpPr>
        <p:spPr bwMode="auto">
          <a:xfrm>
            <a:off x="433704" y="1240946"/>
            <a:ext cx="6325283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en-US" altLang="zh-CN" sz="2400" b="1" dirty="0">
                <a:latin typeface="+mn-lt"/>
              </a:rPr>
              <a:t>, ∠1=∠2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已知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CD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,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.</a:t>
            </a:r>
            <a:r>
              <a:rPr lang="zh-CN" altLang="en-US" sz="2400" b="1" dirty="0" smtClean="0">
                <a:latin typeface="+mn-lt"/>
              </a:rPr>
              <a:t>（</a:t>
            </a:r>
            <a:r>
              <a:rPr lang="zh-CN" altLang="en-US" sz="2400" b="1" dirty="0">
                <a:latin typeface="+mn-lt"/>
              </a:rPr>
              <a:t>等腰三角形三线合一</a:t>
            </a:r>
            <a:r>
              <a:rPr lang="zh-CN" altLang="en-US" sz="2400" b="1" dirty="0" smtClean="0">
                <a:latin typeface="+mn-lt"/>
              </a:rPr>
              <a:t>）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75799" name="Rectangle 34"/>
          <p:cNvSpPr>
            <a:spLocks noGrp="1" noChangeArrowheads="1"/>
          </p:cNvSpPr>
          <p:nvPr/>
        </p:nvSpPr>
        <p:spPr bwMode="auto">
          <a:xfrm>
            <a:off x="433705" y="2182333"/>
            <a:ext cx="6453581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en-US" altLang="zh-CN" sz="2400" b="1" dirty="0">
                <a:latin typeface="+mn-lt"/>
              </a:rPr>
              <a:t>, </a:t>
            </a:r>
            <a:r>
              <a:rPr lang="en-US" altLang="zh-CN" sz="2400" b="1" i="1" dirty="0">
                <a:latin typeface="+mn-lt"/>
              </a:rPr>
              <a:t>BD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CD 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已知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∠1=∠2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,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BC.</a:t>
            </a:r>
            <a:r>
              <a:rPr lang="zh-CN" altLang="en-US" sz="2400" b="1" dirty="0" smtClean="0">
                <a:latin typeface="+mn-lt"/>
              </a:rPr>
              <a:t>（</a:t>
            </a:r>
            <a:r>
              <a:rPr lang="zh-CN" altLang="en-US" sz="2400" b="1" dirty="0">
                <a:latin typeface="+mn-lt"/>
              </a:rPr>
              <a:t>等腰三角形三线合一</a:t>
            </a:r>
            <a:r>
              <a:rPr lang="zh-CN" altLang="en-US" sz="2400" b="1" dirty="0" smtClean="0">
                <a:latin typeface="+mn-lt"/>
              </a:rPr>
              <a:t>）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75800" name="Rectangle 35"/>
          <p:cNvSpPr>
            <a:spLocks noGrp="1" noChangeArrowheads="1"/>
          </p:cNvSpPr>
          <p:nvPr/>
        </p:nvSpPr>
        <p:spPr bwMode="auto">
          <a:xfrm>
            <a:off x="427355" y="3161821"/>
            <a:ext cx="6497320" cy="1029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en-US" altLang="zh-CN" sz="2400" b="1" dirty="0">
                <a:latin typeface="+mn-lt"/>
              </a:rPr>
              <a:t>, </a:t>
            </a:r>
            <a:r>
              <a:rPr lang="en-US" altLang="zh-CN" sz="2400" b="1" i="1" dirty="0">
                <a:latin typeface="+mn-lt"/>
              </a:rPr>
              <a:t>AD</a:t>
            </a:r>
            <a:r>
              <a:rPr lang="en-US" altLang="zh-CN" sz="2400" b="1" dirty="0">
                <a:latin typeface="+mn-lt"/>
              </a:rPr>
              <a:t>⊥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en-US" altLang="zh-CN" sz="2400" b="1" dirty="0"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宋体" panose="02010600030101010101" pitchFamily="2" charset="-122"/>
              </a:rPr>
              <a:t>已知</a:t>
            </a:r>
            <a:r>
              <a:rPr lang="en-US" altLang="zh-CN" sz="2400" b="1" dirty="0"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, ∠1=∠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2.</a:t>
            </a:r>
            <a:r>
              <a:rPr lang="zh-CN" altLang="en-US" sz="2400" b="1" dirty="0" smtClean="0">
                <a:latin typeface="+mn-lt"/>
              </a:rPr>
              <a:t>（</a:t>
            </a:r>
            <a:r>
              <a:rPr lang="zh-CN" altLang="en-US" sz="2400" b="1" dirty="0">
                <a:latin typeface="+mn-lt"/>
              </a:rPr>
              <a:t>等腰三角形三线合一</a:t>
            </a:r>
            <a:r>
              <a:rPr lang="zh-CN" altLang="en-US" sz="2400" b="1" dirty="0" smtClean="0">
                <a:latin typeface="+mn-lt"/>
              </a:rPr>
              <a:t>）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18455" name="Text Box 26"/>
          <p:cNvSpPr txBox="1">
            <a:spLocks noChangeArrowheads="1"/>
          </p:cNvSpPr>
          <p:nvPr/>
        </p:nvSpPr>
        <p:spPr bwMode="auto">
          <a:xfrm>
            <a:off x="461645" y="736536"/>
            <a:ext cx="4153444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/>
          <a:p>
            <a:r>
              <a:rPr lang="zh-CN" altLang="en-US" sz="2400" b="1" dirty="0" smtClean="0">
                <a:latin typeface="+mn-lt"/>
              </a:rPr>
              <a:t>数学语言：</a:t>
            </a:r>
            <a:r>
              <a:rPr lang="zh-CN" altLang="en-US" sz="2400" b="1" dirty="0">
                <a:latin typeface="+mn-lt"/>
              </a:rPr>
              <a:t>如图</a:t>
            </a:r>
            <a:r>
              <a:rPr lang="en-US" altLang="zh-CN" sz="2400" b="1" dirty="0" smtClean="0">
                <a:latin typeface="+mn-lt"/>
              </a:rPr>
              <a:t>, </a:t>
            </a:r>
            <a:r>
              <a:rPr lang="zh-CN" altLang="en-US" sz="2400" b="1" dirty="0" smtClean="0">
                <a:latin typeface="+mn-lt"/>
              </a:rPr>
              <a:t>在</a:t>
            </a:r>
            <a:r>
              <a:rPr lang="zh-CN" altLang="en-US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+mn-lt"/>
              </a:rPr>
              <a:t>中</a:t>
            </a:r>
            <a:r>
              <a:rPr lang="en-US" altLang="zh-CN" sz="2400" b="1" dirty="0">
                <a:latin typeface="+mn-lt"/>
              </a:rPr>
              <a:t>, 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57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57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57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57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5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58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58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685801" y="583303"/>
            <a:ext cx="542600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出任意一个等腰三角形的底角平分线、这个底角所对的腰上的中线和高，看看它们是否重合？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5375896" y="407639"/>
            <a:ext cx="3028950" cy="4286250"/>
            <a:chOff x="0" y="0"/>
            <a:chExt cx="2581" cy="2955"/>
          </a:xfrm>
        </p:grpSpPr>
        <p:sp>
          <p:nvSpPr>
            <p:cNvPr id="75779" name="AutoShape 4"/>
            <p:cNvSpPr>
              <a:spLocks noChangeArrowheads="1"/>
            </p:cNvSpPr>
            <p:nvPr/>
          </p:nvSpPr>
          <p:spPr bwMode="auto">
            <a:xfrm>
              <a:off x="288" y="336"/>
              <a:ext cx="2016" cy="2496"/>
            </a:xfrm>
            <a:prstGeom prst="triangle">
              <a:avLst>
                <a:gd name="adj" fmla="val 50000"/>
              </a:avLst>
            </a:prstGeom>
            <a:solidFill>
              <a:srgbClr val="CC9900"/>
            </a:solidFill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2100"/>
            </a:p>
          </p:txBody>
        </p:sp>
        <p:graphicFrame>
          <p:nvGraphicFramePr>
            <p:cNvPr id="75780" name="Object 5"/>
            <p:cNvGraphicFramePr>
              <a:graphicFrameLocks noChangeAspect="1"/>
            </p:cNvGraphicFramePr>
            <p:nvPr/>
          </p:nvGraphicFramePr>
          <p:xfrm>
            <a:off x="1200" y="0"/>
            <a:ext cx="229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984" name="Equation" r:id="rId1" imgW="152400" imgH="165100" progId="Equation.DSMT4">
                    <p:embed/>
                  </p:oleObj>
                </mc:Choice>
                <mc:Fallback>
                  <p:oleObj name="Equation" r:id="rId1" imgW="152400" imgH="1651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0" y="0"/>
                          <a:ext cx="229" cy="2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781" name="Object 6"/>
            <p:cNvGraphicFramePr>
              <a:graphicFrameLocks noChangeAspect="1"/>
            </p:cNvGraphicFramePr>
            <p:nvPr/>
          </p:nvGraphicFramePr>
          <p:xfrm>
            <a:off x="0" y="2688"/>
            <a:ext cx="229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985" name="" r:id="rId3" imgW="152400" imgH="165100" progId="Equation.DSMT4">
                    <p:embed/>
                  </p:oleObj>
                </mc:Choice>
                <mc:Fallback>
                  <p:oleObj name="" r:id="rId3" imgW="152400" imgH="16510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2688"/>
                          <a:ext cx="229" cy="2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5782" name="Object 7"/>
            <p:cNvGraphicFramePr>
              <a:graphicFrameLocks noChangeAspect="1"/>
            </p:cNvGraphicFramePr>
            <p:nvPr/>
          </p:nvGraphicFramePr>
          <p:xfrm>
            <a:off x="2352" y="2688"/>
            <a:ext cx="229" cy="2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986" name="" r:id="rId5" imgW="152400" imgH="177800" progId="Equation.DSMT4">
                    <p:embed/>
                  </p:oleObj>
                </mc:Choice>
                <mc:Fallback>
                  <p:oleObj name="" r:id="rId5" imgW="152400" imgH="1778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2" y="2688"/>
                          <a:ext cx="229" cy="2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8"/>
          <p:cNvGrpSpPr/>
          <p:nvPr/>
        </p:nvGrpSpPr>
        <p:grpSpPr bwMode="auto">
          <a:xfrm>
            <a:off x="5711825" y="2876434"/>
            <a:ext cx="2205829" cy="1620954"/>
            <a:chOff x="0" y="49"/>
            <a:chExt cx="1853" cy="1247"/>
          </a:xfrm>
        </p:grpSpPr>
        <p:grpSp>
          <p:nvGrpSpPr>
            <p:cNvPr id="75784" name="Group 9"/>
            <p:cNvGrpSpPr/>
            <p:nvPr/>
          </p:nvGrpSpPr>
          <p:grpSpPr bwMode="auto">
            <a:xfrm>
              <a:off x="0" y="240"/>
              <a:ext cx="1632" cy="1056"/>
              <a:chOff x="0" y="0"/>
              <a:chExt cx="1632" cy="1056"/>
            </a:xfrm>
          </p:grpSpPr>
          <p:sp>
            <p:nvSpPr>
              <p:cNvPr id="75785" name="Line 10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1632" cy="105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6" name="Line 11"/>
              <p:cNvSpPr>
                <a:spLocks noChangeShapeType="1"/>
              </p:cNvSpPr>
              <p:nvPr/>
            </p:nvSpPr>
            <p:spPr bwMode="auto">
              <a:xfrm>
                <a:off x="144" y="768"/>
                <a:ext cx="48" cy="48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tailEnd type="oval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787" name="Line 12"/>
              <p:cNvSpPr>
                <a:spLocks noChangeShapeType="1"/>
              </p:cNvSpPr>
              <p:nvPr/>
            </p:nvSpPr>
            <p:spPr bwMode="auto">
              <a:xfrm>
                <a:off x="288" y="912"/>
                <a:ext cx="48" cy="48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tailEnd type="oval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aphicFrame>
          <p:nvGraphicFramePr>
            <p:cNvPr id="75788" name="Object 13"/>
            <p:cNvGraphicFramePr>
              <a:graphicFrameLocks noChangeAspect="1"/>
            </p:cNvGraphicFramePr>
            <p:nvPr/>
          </p:nvGraphicFramePr>
          <p:xfrm>
            <a:off x="1614" y="49"/>
            <a:ext cx="239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987" name="" r:id="rId7" imgW="165100" imgH="165100" progId="Equation.DSMT4">
                    <p:embed/>
                  </p:oleObj>
                </mc:Choice>
                <mc:Fallback>
                  <p:oleObj name="" r:id="rId7" imgW="165100" imgH="165100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4" y="49"/>
                          <a:ext cx="239" cy="2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Group 14"/>
          <p:cNvGrpSpPr/>
          <p:nvPr/>
        </p:nvGrpSpPr>
        <p:grpSpPr bwMode="auto">
          <a:xfrm>
            <a:off x="5711825" y="2444750"/>
            <a:ext cx="2159000" cy="2052638"/>
            <a:chOff x="0" y="-44"/>
            <a:chExt cx="1814" cy="1724"/>
          </a:xfrm>
        </p:grpSpPr>
        <p:sp>
          <p:nvSpPr>
            <p:cNvPr id="75790" name="Line 15"/>
            <p:cNvSpPr>
              <a:spLocks noChangeShapeType="1"/>
            </p:cNvSpPr>
            <p:nvPr/>
          </p:nvSpPr>
          <p:spPr bwMode="auto">
            <a:xfrm flipV="1">
              <a:off x="0" y="192"/>
              <a:ext cx="1488" cy="1488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75791" name="Object 16"/>
            <p:cNvGraphicFramePr>
              <a:graphicFrameLocks noChangeAspect="1"/>
            </p:cNvGraphicFramePr>
            <p:nvPr/>
          </p:nvGraphicFramePr>
          <p:xfrm>
            <a:off x="1544" y="-44"/>
            <a:ext cx="270" cy="2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988" name="" r:id="rId9" imgW="152400" imgH="165100" progId="Equation.DSMT4">
                    <p:embed/>
                  </p:oleObj>
                </mc:Choice>
                <mc:Fallback>
                  <p:oleObj name="" r:id="rId9" imgW="152400" imgH="165100" progId="Equation.DSMT4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44" y="-44"/>
                          <a:ext cx="270" cy="2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17"/>
          <p:cNvGrpSpPr/>
          <p:nvPr/>
        </p:nvGrpSpPr>
        <p:grpSpPr bwMode="auto">
          <a:xfrm>
            <a:off x="5768975" y="3438922"/>
            <a:ext cx="2457450" cy="1010841"/>
            <a:chOff x="0" y="-25"/>
            <a:chExt cx="2064" cy="849"/>
          </a:xfrm>
        </p:grpSpPr>
        <p:sp>
          <p:nvSpPr>
            <p:cNvPr id="75793" name="Line 18"/>
            <p:cNvSpPr>
              <a:spLocks noChangeShapeType="1"/>
            </p:cNvSpPr>
            <p:nvPr/>
          </p:nvSpPr>
          <p:spPr bwMode="auto">
            <a:xfrm flipV="1">
              <a:off x="0" y="152"/>
              <a:ext cx="1776" cy="672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75794" name="Object 19"/>
            <p:cNvGraphicFramePr>
              <a:graphicFrameLocks noChangeAspect="1"/>
            </p:cNvGraphicFramePr>
            <p:nvPr/>
          </p:nvGraphicFramePr>
          <p:xfrm>
            <a:off x="1791" y="-25"/>
            <a:ext cx="273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8989" name="" r:id="rId11" imgW="165100" imgH="165100" progId="Equation.DSMT4">
                    <p:embed/>
                  </p:oleObj>
                </mc:Choice>
                <mc:Fallback>
                  <p:oleObj name="" r:id="rId11" imgW="165100" imgH="165100" progId="Equation.DSMT4">
                    <p:embed/>
                    <p:pic>
                      <p:nvPicPr>
                        <p:cNvPr id="0" name="Object 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91" y="-25"/>
                          <a:ext cx="273" cy="2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Group 24"/>
          <p:cNvGrpSpPr/>
          <p:nvPr/>
        </p:nvGrpSpPr>
        <p:grpSpPr bwMode="auto">
          <a:xfrm>
            <a:off x="514305" y="1970420"/>
            <a:ext cx="3191163" cy="2817714"/>
            <a:chOff x="103" y="222"/>
            <a:chExt cx="2969" cy="2702"/>
          </a:xfrm>
        </p:grpSpPr>
        <p:grpSp>
          <p:nvGrpSpPr>
            <p:cNvPr id="75800" name="Group 25"/>
            <p:cNvGrpSpPr/>
            <p:nvPr/>
          </p:nvGrpSpPr>
          <p:grpSpPr bwMode="auto">
            <a:xfrm>
              <a:off x="103" y="222"/>
              <a:ext cx="2154" cy="2702"/>
              <a:chOff x="84" y="166"/>
              <a:chExt cx="1746" cy="2016"/>
            </a:xfrm>
          </p:grpSpPr>
          <p:sp>
            <p:nvSpPr>
              <p:cNvPr id="75801" name="AutoShape 26"/>
              <p:cNvSpPr>
                <a:spLocks noChangeArrowheads="1"/>
              </p:cNvSpPr>
              <p:nvPr/>
            </p:nvSpPr>
            <p:spPr bwMode="auto">
              <a:xfrm>
                <a:off x="296" y="336"/>
                <a:ext cx="1344" cy="1584"/>
              </a:xfrm>
              <a:prstGeom prst="triangle">
                <a:avLst>
                  <a:gd name="adj" fmla="val 50000"/>
                </a:avLst>
              </a:prstGeom>
              <a:solidFill>
                <a:srgbClr val="EAEAEA">
                  <a:alpha val="49019"/>
                </a:srgbClr>
              </a:solidFill>
              <a:ln w="254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en-US" sz="2100" b="1"/>
              </a:p>
            </p:txBody>
          </p:sp>
          <p:sp>
            <p:nvSpPr>
              <p:cNvPr id="75802" name="Line 27"/>
              <p:cNvSpPr>
                <a:spLocks noChangeShapeType="1"/>
              </p:cNvSpPr>
              <p:nvPr/>
            </p:nvSpPr>
            <p:spPr bwMode="auto">
              <a:xfrm>
                <a:off x="960" y="336"/>
                <a:ext cx="0" cy="158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graphicFrame>
            <p:nvGraphicFramePr>
              <p:cNvPr id="75803" name="Object 28"/>
              <p:cNvGraphicFramePr>
                <a:graphicFrameLocks noChangeAspect="1"/>
              </p:cNvGraphicFramePr>
              <p:nvPr/>
            </p:nvGraphicFramePr>
            <p:xfrm>
              <a:off x="960" y="166"/>
              <a:ext cx="205" cy="22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8990" name="" r:id="rId13" imgW="152400" imgH="165100" progId="Equation.DSMT4">
                      <p:embed/>
                    </p:oleObj>
                  </mc:Choice>
                  <mc:Fallback>
                    <p:oleObj name="" r:id="rId13" imgW="152400" imgH="165100" progId="Equation.DSMT4">
                      <p:embed/>
                      <p:pic>
                        <p:nvPicPr>
                          <p:cNvPr id="0" name="Object 2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60" y="166"/>
                            <a:ext cx="205" cy="22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5804" name="Object 29"/>
              <p:cNvGraphicFramePr>
                <a:graphicFrameLocks noChangeAspect="1"/>
              </p:cNvGraphicFramePr>
              <p:nvPr/>
            </p:nvGraphicFramePr>
            <p:xfrm>
              <a:off x="84" y="1777"/>
              <a:ext cx="212" cy="22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8991" name="" r:id="rId15" imgW="152400" imgH="165100" progId="Equation.DSMT4">
                      <p:embed/>
                    </p:oleObj>
                  </mc:Choice>
                  <mc:Fallback>
                    <p:oleObj name="" r:id="rId15" imgW="152400" imgH="165100" progId="Equation.DSMT4">
                      <p:embed/>
                      <p:pic>
                        <p:nvPicPr>
                          <p:cNvPr id="0" name="Object 2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4" y="1777"/>
                            <a:ext cx="212" cy="22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5805" name="Object 30"/>
              <p:cNvGraphicFramePr>
                <a:graphicFrameLocks noChangeAspect="1"/>
              </p:cNvGraphicFramePr>
              <p:nvPr/>
            </p:nvGraphicFramePr>
            <p:xfrm>
              <a:off x="1632" y="1717"/>
              <a:ext cx="198" cy="23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8992" name="Equation" r:id="rId17" imgW="152400" imgH="177800" progId="Equation.DSMT4">
                      <p:embed/>
                    </p:oleObj>
                  </mc:Choice>
                  <mc:Fallback>
                    <p:oleObj name="Equation" r:id="rId17" imgW="152400" imgH="177800" progId="Equation.DSMT4">
                      <p:embed/>
                      <p:pic>
                        <p:nvPicPr>
                          <p:cNvPr id="0" name="Object 3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32" y="1717"/>
                            <a:ext cx="198" cy="23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5806" name="Line 31"/>
              <p:cNvSpPr>
                <a:spLocks noChangeShapeType="1"/>
              </p:cNvSpPr>
              <p:nvPr/>
            </p:nvSpPr>
            <p:spPr bwMode="auto">
              <a:xfrm rot="900000">
                <a:off x="576" y="1104"/>
                <a:ext cx="96" cy="0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5807" name="Line 32"/>
              <p:cNvSpPr>
                <a:spLocks noChangeShapeType="1"/>
              </p:cNvSpPr>
              <p:nvPr/>
            </p:nvSpPr>
            <p:spPr bwMode="auto">
              <a:xfrm rot="-900000">
                <a:off x="1248" y="1104"/>
                <a:ext cx="96" cy="0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graphicFrame>
            <p:nvGraphicFramePr>
              <p:cNvPr id="75808" name="Object 33"/>
              <p:cNvGraphicFramePr>
                <a:graphicFrameLocks noChangeAspect="1"/>
              </p:cNvGraphicFramePr>
              <p:nvPr/>
            </p:nvGraphicFramePr>
            <p:xfrm>
              <a:off x="819" y="1960"/>
              <a:ext cx="223" cy="22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8993" name="" r:id="rId19" imgW="165100" imgH="165100" progId="Equation.DSMT4">
                      <p:embed/>
                    </p:oleObj>
                  </mc:Choice>
                  <mc:Fallback>
                    <p:oleObj name="" r:id="rId19" imgW="165100" imgH="165100" progId="Equation.DSMT4">
                      <p:embed/>
                      <p:pic>
                        <p:nvPicPr>
                          <p:cNvPr id="0" name="Object 3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19" y="1960"/>
                            <a:ext cx="223" cy="22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75809" name="WordArt 34"/>
            <p:cNvSpPr>
              <a:spLocks noChangeArrowheads="1" noChangeShapeType="1" noTextEdit="1"/>
            </p:cNvSpPr>
            <p:nvPr/>
          </p:nvSpPr>
          <p:spPr bwMode="auto">
            <a:xfrm>
              <a:off x="1632" y="558"/>
              <a:ext cx="1440" cy="35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b="1" dirty="0">
                  <a:solidFill>
                    <a:srgbClr val="993366"/>
                  </a:solidFill>
                  <a:latin typeface="宋体" panose="02010600030101010101" pitchFamily="2" charset="-122"/>
                </a:rPr>
                <a:t>三线合一</a:t>
              </a:r>
              <a:endParaRPr lang="zh-CN" altLang="en-US" sz="2400" b="1" dirty="0">
                <a:solidFill>
                  <a:srgbClr val="993366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5810" name="Line 35"/>
            <p:cNvSpPr>
              <a:spLocks noChangeShapeType="1"/>
            </p:cNvSpPr>
            <p:nvPr/>
          </p:nvSpPr>
          <p:spPr bwMode="auto">
            <a:xfrm flipH="1">
              <a:off x="1296" y="960"/>
              <a:ext cx="912" cy="864"/>
            </a:xfrm>
            <a:prstGeom prst="line">
              <a:avLst/>
            </a:prstGeom>
            <a:noFill/>
            <a:ln w="38100">
              <a:solidFill>
                <a:srgbClr val="993366"/>
              </a:solidFill>
              <a:rou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10" name="Group 44"/>
          <p:cNvGrpSpPr/>
          <p:nvPr/>
        </p:nvGrpSpPr>
        <p:grpSpPr bwMode="auto">
          <a:xfrm>
            <a:off x="7597775" y="3525838"/>
            <a:ext cx="171450" cy="228600"/>
            <a:chOff x="4992" y="2976"/>
            <a:chExt cx="144" cy="192"/>
          </a:xfrm>
        </p:grpSpPr>
        <p:sp>
          <p:nvSpPr>
            <p:cNvPr id="75814" name="Line 42"/>
            <p:cNvSpPr>
              <a:spLocks noChangeShapeType="1"/>
            </p:cNvSpPr>
            <p:nvPr/>
          </p:nvSpPr>
          <p:spPr bwMode="auto">
            <a:xfrm>
              <a:off x="4992" y="3024"/>
              <a:ext cx="48" cy="1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15" name="Line 43"/>
            <p:cNvSpPr>
              <a:spLocks noChangeShapeType="1"/>
            </p:cNvSpPr>
            <p:nvPr/>
          </p:nvSpPr>
          <p:spPr bwMode="auto">
            <a:xfrm flipV="1">
              <a:off x="4992" y="2976"/>
              <a:ext cx="144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4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4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7932902" y="1905224"/>
            <a:ext cx="40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不重合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1592" y="3561370"/>
            <a:ext cx="23399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endParaRPr lang="en-US" altLang="zh-CN" sz="2800" b="1" dirty="0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为什么不一样？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3"/>
          <p:cNvSpPr>
            <a:spLocks noGrp="1" noChangeArrowheads="1"/>
          </p:cNvSpPr>
          <p:nvPr/>
        </p:nvSpPr>
        <p:spPr bwMode="auto">
          <a:xfrm>
            <a:off x="609786" y="1071564"/>
            <a:ext cx="7312819" cy="376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）等腰三角形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的顶角一定是锐角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）等腰三角形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的底角可能是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锐角，也可能是直角、钝角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solidFill>
                  <a:srgbClr val="111111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 b="1" dirty="0" smtClean="0">
                <a:solidFill>
                  <a:srgbClr val="111111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100" b="1" dirty="0" smtClean="0">
                <a:solidFill>
                  <a:srgbClr val="111111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）钝角三角形</a:t>
            </a:r>
            <a:r>
              <a:rPr lang="zh-CN" altLang="en-US" sz="2100" b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不可能是等腰三角形</a:t>
            </a:r>
            <a:r>
              <a:rPr lang="en-US" altLang="zh-CN" sz="2100" b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100" b="1" dirty="0">
                <a:solidFill>
                  <a:srgbClr val="111111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）等腰三角形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的顶角平分线一定垂直底边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）等腰三角形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的角平分线、中线和高互相重合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）等腰三角形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底边上的中线一定平分顶角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7552718" y="1178412"/>
            <a:ext cx="1214437" cy="428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宋体" panose="02010600030101010101" pitchFamily="2" charset="-122"/>
              </a:rPr>
              <a:t> 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7554917" y="1684308"/>
            <a:ext cx="121443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宋体" panose="02010600030101010101" pitchFamily="2" charset="-122"/>
              </a:rPr>
              <a:t> 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7554183" y="2192945"/>
            <a:ext cx="121443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宋体" panose="02010600030101010101" pitchFamily="2" charset="-122"/>
              </a:rPr>
              <a:t> 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7549957" y="3355728"/>
            <a:ext cx="121443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7549957" y="3892059"/>
            <a:ext cx="121443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宋体" panose="02010600030101010101" pitchFamily="2" charset="-122"/>
              </a:rPr>
              <a:t> 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831" name="WordArt 12"/>
          <p:cNvSpPr>
            <a:spLocks noChangeArrowheads="1" noChangeShapeType="1" noTextEdit="1"/>
          </p:cNvSpPr>
          <p:nvPr/>
        </p:nvSpPr>
        <p:spPr bwMode="auto">
          <a:xfrm>
            <a:off x="870613" y="625475"/>
            <a:ext cx="2171700" cy="400050"/>
          </a:xfrm>
          <a:prstGeom prst="rect">
            <a:avLst/>
          </a:prstGeom>
        </p:spPr>
        <p:txBody>
          <a:bodyPr wrap="none" fromWordArt="1"/>
          <a:lstStyle/>
          <a:p>
            <a:r>
              <a:rPr lang="zh-CN" altLang="en-US" sz="2800" b="1" kern="10" dirty="0" smtClean="0">
                <a:latin typeface="+mn-lt"/>
                <a:ea typeface="楷体" panose="02010609060101010101" pitchFamily="49" charset="-122"/>
              </a:rPr>
              <a:t>明辨是非</a:t>
            </a:r>
            <a:r>
              <a:rPr lang="en-US" altLang="zh-CN" sz="2800" b="1" kern="10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800" b="1" kern="1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7546125" y="2770872"/>
            <a:ext cx="121443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5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76" y="171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55" y="55324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7952187" y="1211472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44861" y="1722157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34603" y="2231045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20103" y="2824153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√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994654" y="3384751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931201" y="3929112"/>
            <a:ext cx="45557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√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  <p:bldP spid="21" grpId="0"/>
      <p:bldP spid="4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49" name="Group 5"/>
          <p:cNvGrpSpPr/>
          <p:nvPr/>
        </p:nvGrpSpPr>
        <p:grpSpPr bwMode="auto">
          <a:xfrm>
            <a:off x="6138863" y="2012930"/>
            <a:ext cx="1619250" cy="2727705"/>
            <a:chOff x="567" y="534"/>
            <a:chExt cx="1360" cy="2292"/>
          </a:xfrm>
        </p:grpSpPr>
        <p:sp>
          <p:nvSpPr>
            <p:cNvPr id="78850" name="AutoShape 6"/>
            <p:cNvSpPr>
              <a:spLocks noChangeArrowheads="1"/>
            </p:cNvSpPr>
            <p:nvPr/>
          </p:nvSpPr>
          <p:spPr bwMode="auto">
            <a:xfrm>
              <a:off x="703" y="845"/>
              <a:ext cx="998" cy="1633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51" name="Line 7"/>
            <p:cNvSpPr>
              <a:spLocks noChangeShapeType="1"/>
            </p:cNvSpPr>
            <p:nvPr/>
          </p:nvSpPr>
          <p:spPr bwMode="auto">
            <a:xfrm flipV="1">
              <a:off x="703" y="1752"/>
              <a:ext cx="771" cy="7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2" name="Text Box 8"/>
            <p:cNvSpPr txBox="1">
              <a:spLocks noChangeArrowheads="1"/>
            </p:cNvSpPr>
            <p:nvPr/>
          </p:nvSpPr>
          <p:spPr bwMode="auto">
            <a:xfrm>
              <a:off x="1156" y="534"/>
              <a:ext cx="18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 dirty="0">
                  <a:latin typeface="Times New Roman" panose="02020603050405020304" pitchFamily="18" charset="0"/>
                </a:rPr>
                <a:t>A</a:t>
              </a:r>
              <a:endParaRPr lang="en-US" altLang="zh-CN" sz="21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53" name="Text Box 9"/>
            <p:cNvSpPr txBox="1">
              <a:spLocks noChangeArrowheads="1"/>
            </p:cNvSpPr>
            <p:nvPr/>
          </p:nvSpPr>
          <p:spPr bwMode="auto">
            <a:xfrm>
              <a:off x="567" y="2478"/>
              <a:ext cx="27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54" name="Text Box 10"/>
            <p:cNvSpPr txBox="1">
              <a:spLocks noChangeArrowheads="1"/>
            </p:cNvSpPr>
            <p:nvPr/>
          </p:nvSpPr>
          <p:spPr bwMode="auto">
            <a:xfrm>
              <a:off x="1655" y="2478"/>
              <a:ext cx="272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55" name="Text Box 11"/>
            <p:cNvSpPr txBox="1">
              <a:spLocks noChangeArrowheads="1"/>
            </p:cNvSpPr>
            <p:nvPr/>
          </p:nvSpPr>
          <p:spPr bwMode="auto">
            <a:xfrm>
              <a:off x="1474" y="1570"/>
              <a:ext cx="18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619624" y="1052513"/>
            <a:ext cx="8200526" cy="120032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 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上，且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BD=BC=AD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各角的度数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10183" y="2424779"/>
            <a:ext cx="46330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100" b="1" dirty="0">
                <a:latin typeface="宋体" panose="02010600030101010101" pitchFamily="2" charset="-122"/>
              </a:rPr>
              <a:t>（</a:t>
            </a:r>
            <a:r>
              <a:rPr lang="en-US" altLang="zh-CN" sz="2100" b="1" dirty="0">
                <a:latin typeface="+mn-lt"/>
              </a:rPr>
              <a:t>1</a:t>
            </a:r>
            <a:r>
              <a:rPr lang="zh-CN" altLang="en-US" sz="2100" b="1" dirty="0">
                <a:latin typeface="宋体" panose="02010600030101010101" pitchFamily="2" charset="-122"/>
              </a:rPr>
              <a:t>）找出图中所有相等的角；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481138" y="3377383"/>
            <a:ext cx="43636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</a:rPr>
              <a:t>（</a:t>
            </a:r>
            <a:r>
              <a:rPr lang="en-US" altLang="zh-CN" sz="2100" b="1" dirty="0">
                <a:latin typeface="+mn-lt"/>
              </a:rPr>
              <a:t>2</a:t>
            </a:r>
            <a:r>
              <a:rPr lang="zh-CN" altLang="en-US" sz="2100" b="1" dirty="0">
                <a:latin typeface="宋体" panose="02010600030101010101" pitchFamily="2" charset="-122"/>
              </a:rPr>
              <a:t>）指出图中有几个等腰三角形？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481138" y="2875938"/>
            <a:ext cx="168026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978150" y="2875938"/>
            <a:ext cx="28472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600565" y="3842851"/>
            <a:ext cx="106150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764202" y="3842851"/>
            <a:ext cx="107593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,</a:t>
            </a:r>
            <a:endParaRPr lang="zh-CN" altLang="en-US" sz="2100" b="1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3942127" y="3842851"/>
            <a:ext cx="107593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BCD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34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9624" y="550017"/>
            <a:ext cx="6599136" cy="502496"/>
            <a:chOff x="619624" y="550017"/>
            <a:chExt cx="6599136" cy="502496"/>
          </a:xfrm>
        </p:grpSpPr>
        <p:sp>
          <p:nvSpPr>
            <p:cNvPr id="78876" name="文本框 4"/>
            <p:cNvSpPr txBox="1">
              <a:spLocks noChangeArrowheads="1"/>
            </p:cNvSpPr>
            <p:nvPr/>
          </p:nvSpPr>
          <p:spPr bwMode="auto">
            <a:xfrm>
              <a:off x="2581672" y="550017"/>
              <a:ext cx="4637088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等</a:t>
              </a: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腰三角形性质的应</a:t>
              </a:r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用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46" name="组合 6"/>
            <p:cNvGrpSpPr/>
            <p:nvPr/>
          </p:nvGrpSpPr>
          <p:grpSpPr bwMode="auto">
            <a:xfrm>
              <a:off x="619624" y="560073"/>
              <a:ext cx="2274656" cy="492440"/>
              <a:chOff x="402069" y="545931"/>
              <a:chExt cx="2273908" cy="492762"/>
            </a:xfrm>
          </p:grpSpPr>
          <p:grpSp>
            <p:nvGrpSpPr>
              <p:cNvPr id="47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9" name="椭圆 48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8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1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  <p:bldP spid="30" grpId="0"/>
      <p:bldP spid="31" grpId="0"/>
      <p:bldP spid="32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3" name="Group 5"/>
          <p:cNvGrpSpPr/>
          <p:nvPr/>
        </p:nvGrpSpPr>
        <p:grpSpPr bwMode="auto">
          <a:xfrm>
            <a:off x="6313488" y="1057275"/>
            <a:ext cx="1619250" cy="2587625"/>
            <a:chOff x="567" y="614"/>
            <a:chExt cx="1360" cy="2173"/>
          </a:xfrm>
        </p:grpSpPr>
        <p:sp>
          <p:nvSpPr>
            <p:cNvPr id="79874" name="AutoShape 6"/>
            <p:cNvSpPr>
              <a:spLocks noChangeArrowheads="1"/>
            </p:cNvSpPr>
            <p:nvPr/>
          </p:nvSpPr>
          <p:spPr bwMode="auto">
            <a:xfrm>
              <a:off x="703" y="845"/>
              <a:ext cx="998" cy="1633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75" name="Line 7"/>
            <p:cNvSpPr>
              <a:spLocks noChangeShapeType="1"/>
            </p:cNvSpPr>
            <p:nvPr/>
          </p:nvSpPr>
          <p:spPr bwMode="auto">
            <a:xfrm flipV="1">
              <a:off x="703" y="1752"/>
              <a:ext cx="771" cy="7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9876" name="Text Box 8"/>
            <p:cNvSpPr txBox="1">
              <a:spLocks noChangeArrowheads="1"/>
            </p:cNvSpPr>
            <p:nvPr/>
          </p:nvSpPr>
          <p:spPr bwMode="auto">
            <a:xfrm>
              <a:off x="1111" y="614"/>
              <a:ext cx="1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A</a:t>
              </a:r>
              <a:endPara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77" name="Text Box 9"/>
            <p:cNvSpPr txBox="1">
              <a:spLocks noChangeArrowheads="1"/>
            </p:cNvSpPr>
            <p:nvPr/>
          </p:nvSpPr>
          <p:spPr bwMode="auto">
            <a:xfrm>
              <a:off x="567" y="2478"/>
              <a:ext cx="27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78" name="Text Box 10"/>
            <p:cNvSpPr txBox="1">
              <a:spLocks noChangeArrowheads="1"/>
            </p:cNvSpPr>
            <p:nvPr/>
          </p:nvSpPr>
          <p:spPr bwMode="auto">
            <a:xfrm>
              <a:off x="1655" y="247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79" name="Text Box 11"/>
            <p:cNvSpPr txBox="1">
              <a:spLocks noChangeArrowheads="1"/>
            </p:cNvSpPr>
            <p:nvPr/>
          </p:nvSpPr>
          <p:spPr bwMode="auto">
            <a:xfrm>
              <a:off x="1474" y="1570"/>
              <a:ext cx="1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13"/>
          <p:cNvGrpSpPr/>
          <p:nvPr/>
        </p:nvGrpSpPr>
        <p:grpSpPr bwMode="auto">
          <a:xfrm>
            <a:off x="6848475" y="1427561"/>
            <a:ext cx="485775" cy="548493"/>
            <a:chOff x="641" y="995"/>
            <a:chExt cx="408" cy="461"/>
          </a:xfrm>
        </p:grpSpPr>
        <p:sp>
          <p:nvSpPr>
            <p:cNvPr id="79881" name="Text Box 14"/>
            <p:cNvSpPr txBox="1">
              <a:spLocks noChangeArrowheads="1"/>
            </p:cNvSpPr>
            <p:nvPr/>
          </p:nvSpPr>
          <p:spPr bwMode="auto">
            <a:xfrm>
              <a:off x="641" y="1147"/>
              <a:ext cx="40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82" name="Rectangle 15"/>
            <p:cNvSpPr>
              <a:spLocks noChangeArrowheads="1"/>
            </p:cNvSpPr>
            <p:nvPr/>
          </p:nvSpPr>
          <p:spPr bwMode="auto">
            <a:xfrm rot="10800000">
              <a:off x="670" y="995"/>
              <a:ext cx="350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i="1">
                  <a:latin typeface="Times New Roman" panose="02020603050405020304" pitchFamily="18" charset="0"/>
                </a:rPr>
                <a:t>⌒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16"/>
          <p:cNvGrpSpPr/>
          <p:nvPr/>
        </p:nvGrpSpPr>
        <p:grpSpPr bwMode="auto">
          <a:xfrm>
            <a:off x="6381077" y="2518173"/>
            <a:ext cx="1374999" cy="1301750"/>
            <a:chOff x="261" y="1876"/>
            <a:chExt cx="1153" cy="1094"/>
          </a:xfrm>
        </p:grpSpPr>
        <p:grpSp>
          <p:nvGrpSpPr>
            <p:cNvPr id="79884" name="Group 17"/>
            <p:cNvGrpSpPr/>
            <p:nvPr/>
          </p:nvGrpSpPr>
          <p:grpSpPr bwMode="auto">
            <a:xfrm>
              <a:off x="261" y="1876"/>
              <a:ext cx="618" cy="1094"/>
              <a:chOff x="266" y="1880"/>
              <a:chExt cx="618" cy="1094"/>
            </a:xfrm>
          </p:grpSpPr>
          <p:sp>
            <p:nvSpPr>
              <p:cNvPr id="79885" name="Text Box 18"/>
              <p:cNvSpPr txBox="1">
                <a:spLocks noChangeArrowheads="1"/>
              </p:cNvSpPr>
              <p:nvPr/>
            </p:nvSpPr>
            <p:spPr bwMode="auto">
              <a:xfrm>
                <a:off x="430" y="2268"/>
                <a:ext cx="45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6" name="Rectangle 19"/>
              <p:cNvSpPr>
                <a:spLocks noChangeArrowheads="1"/>
              </p:cNvSpPr>
              <p:nvPr/>
            </p:nvSpPr>
            <p:spPr bwMode="auto">
              <a:xfrm rot="3558885">
                <a:off x="-126" y="2272"/>
                <a:ext cx="109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i="1" dirty="0">
                    <a:latin typeface="Times New Roman" panose="02020603050405020304" pitchFamily="18" charset="0"/>
                  </a:rPr>
                  <a:t>⌒</a:t>
                </a:r>
                <a:endPara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9887" name="Group 20"/>
            <p:cNvGrpSpPr/>
            <p:nvPr/>
          </p:nvGrpSpPr>
          <p:grpSpPr bwMode="auto">
            <a:xfrm rot="-534896">
              <a:off x="897" y="2256"/>
              <a:ext cx="517" cy="408"/>
              <a:chOff x="896" y="2216"/>
              <a:chExt cx="517" cy="408"/>
            </a:xfrm>
          </p:grpSpPr>
          <p:sp>
            <p:nvSpPr>
              <p:cNvPr id="79888" name="Rectangle 21"/>
              <p:cNvSpPr>
                <a:spLocks noChangeArrowheads="1"/>
              </p:cNvSpPr>
              <p:nvPr/>
            </p:nvSpPr>
            <p:spPr bwMode="auto">
              <a:xfrm rot="600000">
                <a:off x="896" y="2216"/>
                <a:ext cx="348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9" name="Rectangle 22"/>
              <p:cNvSpPr>
                <a:spLocks noChangeArrowheads="1"/>
              </p:cNvSpPr>
              <p:nvPr/>
            </p:nvSpPr>
            <p:spPr bwMode="auto">
              <a:xfrm rot="18328349">
                <a:off x="1082" y="2294"/>
                <a:ext cx="351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 i="1" dirty="0">
                    <a:latin typeface="Times New Roman" panose="02020603050405020304" pitchFamily="18" charset="0"/>
                  </a:rPr>
                  <a:t>⌒</a:t>
                </a:r>
                <a:endPara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" name="Group 23"/>
          <p:cNvGrpSpPr/>
          <p:nvPr/>
        </p:nvGrpSpPr>
        <p:grpSpPr bwMode="auto">
          <a:xfrm>
            <a:off x="7138990" y="2378487"/>
            <a:ext cx="484585" cy="606031"/>
            <a:chOff x="897" y="1810"/>
            <a:chExt cx="407" cy="509"/>
          </a:xfrm>
        </p:grpSpPr>
        <p:sp>
          <p:nvSpPr>
            <p:cNvPr id="79891" name="Rectangle 24"/>
            <p:cNvSpPr>
              <a:spLocks noChangeArrowheads="1"/>
            </p:cNvSpPr>
            <p:nvPr/>
          </p:nvSpPr>
          <p:spPr bwMode="auto">
            <a:xfrm rot="11194961">
              <a:off x="940" y="1810"/>
              <a:ext cx="34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i="1" dirty="0">
                  <a:latin typeface="Times New Roman" panose="02020603050405020304" pitchFamily="18" charset="0"/>
                </a:rPr>
                <a:t>⌒</a:t>
              </a:r>
              <a:endParaRPr lang="en-US" altLang="zh-CN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892" name="Text Box 25"/>
            <p:cNvSpPr txBox="1">
              <a:spLocks noChangeArrowheads="1"/>
            </p:cNvSpPr>
            <p:nvPr/>
          </p:nvSpPr>
          <p:spPr bwMode="auto">
            <a:xfrm>
              <a:off x="897" y="2009"/>
              <a:ext cx="40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41312" y="532601"/>
            <a:ext cx="765968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3</a:t>
            </a:r>
            <a:r>
              <a:rPr lang="zh-CN" altLang="en-US" sz="2100" b="1" dirty="0">
                <a:latin typeface="+mn-lt"/>
              </a:rPr>
              <a:t>）观察∠</a:t>
            </a:r>
            <a:r>
              <a:rPr lang="en-US" altLang="zh-CN" sz="2100" b="1" i="1" dirty="0">
                <a:latin typeface="+mn-lt"/>
              </a:rPr>
              <a:t>BDC</a:t>
            </a:r>
            <a:r>
              <a:rPr lang="zh-CN" altLang="en-US" sz="2100" b="1" dirty="0">
                <a:latin typeface="+mn-lt"/>
              </a:rPr>
              <a:t>与∠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zh-CN" altLang="en-US" sz="2100" b="1" dirty="0">
                <a:latin typeface="+mn-lt"/>
              </a:rPr>
              <a:t>、∠</a:t>
            </a:r>
            <a:r>
              <a:rPr lang="en-US" altLang="zh-CN" sz="2100" b="1" i="1" dirty="0">
                <a:latin typeface="+mn-lt"/>
              </a:rPr>
              <a:t>ABD</a:t>
            </a:r>
            <a:r>
              <a:rPr lang="zh-CN" altLang="en-US" sz="2100" b="1" dirty="0">
                <a:latin typeface="+mn-lt"/>
              </a:rPr>
              <a:t>的关系，∠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+mn-lt"/>
              </a:rPr>
              <a:t>、∠</a:t>
            </a:r>
            <a:r>
              <a:rPr lang="en-US" altLang="zh-CN" sz="2100" b="1" i="1" dirty="0">
                <a:latin typeface="+mn-lt"/>
              </a:rPr>
              <a:t>C</a:t>
            </a:r>
            <a:r>
              <a:rPr lang="zh-CN" altLang="en-US" sz="2100" b="1" dirty="0">
                <a:latin typeface="+mn-lt"/>
              </a:rPr>
              <a:t>呢？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987425" y="1275202"/>
            <a:ext cx="477887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BDC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= 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+ 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=2 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=2 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ABD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,</a:t>
            </a:r>
            <a:endParaRPr lang="zh-CN" altLang="en-US" sz="2100" b="1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030288" y="1813365"/>
            <a:ext cx="291297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=2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030288" y="2305490"/>
            <a:ext cx="25539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=2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41312" y="2933700"/>
            <a:ext cx="575437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</a:rPr>
              <a:t>（</a:t>
            </a:r>
            <a:r>
              <a:rPr lang="en-US" altLang="zh-CN" sz="2100" b="1" dirty="0">
                <a:latin typeface="+mn-lt"/>
              </a:rPr>
              <a:t>4</a:t>
            </a:r>
            <a:r>
              <a:rPr lang="zh-CN" altLang="en-US" sz="2100" b="1" dirty="0">
                <a:latin typeface="+mn-lt"/>
              </a:rPr>
              <a:t>）设∠</a:t>
            </a:r>
            <a:r>
              <a:rPr lang="en-US" altLang="zh-CN" sz="2100" b="1" i="1" dirty="0" smtClean="0">
                <a:latin typeface="+mn-lt"/>
              </a:rPr>
              <a:t>A</a:t>
            </a: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i="1" dirty="0" smtClean="0">
                <a:latin typeface="+mn-lt"/>
              </a:rPr>
              <a:t>x</a:t>
            </a:r>
            <a:r>
              <a:rPr lang="zh-CN" altLang="en-US" sz="2100" b="1" dirty="0">
                <a:latin typeface="+mn-lt"/>
              </a:rPr>
              <a:t> </a:t>
            </a:r>
            <a:r>
              <a:rPr lang="en-US" altLang="zh-CN" sz="2100" b="1" dirty="0" smtClean="0">
                <a:latin typeface="+mn-lt"/>
              </a:rPr>
              <a:t>,</a:t>
            </a:r>
            <a:r>
              <a:rPr lang="zh-CN" altLang="en-US" sz="2100" b="1" dirty="0">
                <a:latin typeface="+mn-lt"/>
              </a:rPr>
              <a:t>请把△ 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+mn-lt"/>
              </a:rPr>
              <a:t>的内角和用含</a:t>
            </a:r>
            <a:r>
              <a:rPr lang="en-US" altLang="zh-CN" sz="2100" b="1" i="1" dirty="0">
                <a:latin typeface="+mn-lt"/>
              </a:rPr>
              <a:t>x</a:t>
            </a:r>
            <a:r>
              <a:rPr lang="zh-CN" altLang="en-US" sz="2100" b="1" dirty="0">
                <a:latin typeface="+mn-lt"/>
              </a:rPr>
              <a:t>的式子表示出来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911621" y="3987800"/>
            <a:ext cx="63857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∵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=180 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=180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°.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32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Group 5"/>
          <p:cNvGrpSpPr/>
          <p:nvPr/>
        </p:nvGrpSpPr>
        <p:grpSpPr bwMode="auto">
          <a:xfrm>
            <a:off x="6570663" y="855663"/>
            <a:ext cx="1619250" cy="2587625"/>
            <a:chOff x="567" y="614"/>
            <a:chExt cx="1360" cy="2173"/>
          </a:xfrm>
        </p:grpSpPr>
        <p:sp>
          <p:nvSpPr>
            <p:cNvPr id="80898" name="AutoShape 6"/>
            <p:cNvSpPr>
              <a:spLocks noChangeArrowheads="1"/>
            </p:cNvSpPr>
            <p:nvPr/>
          </p:nvSpPr>
          <p:spPr bwMode="auto">
            <a:xfrm>
              <a:off x="703" y="845"/>
              <a:ext cx="998" cy="1633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899" name="Line 7"/>
            <p:cNvSpPr>
              <a:spLocks noChangeShapeType="1"/>
            </p:cNvSpPr>
            <p:nvPr/>
          </p:nvSpPr>
          <p:spPr bwMode="auto">
            <a:xfrm flipV="1">
              <a:off x="703" y="1752"/>
              <a:ext cx="771" cy="72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00" name="Text Box 8"/>
            <p:cNvSpPr txBox="1">
              <a:spLocks noChangeArrowheads="1"/>
            </p:cNvSpPr>
            <p:nvPr/>
          </p:nvSpPr>
          <p:spPr bwMode="auto">
            <a:xfrm>
              <a:off x="1111" y="614"/>
              <a:ext cx="1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1" name="Text Box 9"/>
            <p:cNvSpPr txBox="1">
              <a:spLocks noChangeArrowheads="1"/>
            </p:cNvSpPr>
            <p:nvPr/>
          </p:nvSpPr>
          <p:spPr bwMode="auto">
            <a:xfrm>
              <a:off x="567" y="2478"/>
              <a:ext cx="27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2" name="Text Box 10"/>
            <p:cNvSpPr txBox="1">
              <a:spLocks noChangeArrowheads="1"/>
            </p:cNvSpPr>
            <p:nvPr/>
          </p:nvSpPr>
          <p:spPr bwMode="auto">
            <a:xfrm>
              <a:off x="1655" y="247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3" name="Text Box 11"/>
            <p:cNvSpPr txBox="1">
              <a:spLocks noChangeArrowheads="1"/>
            </p:cNvSpPr>
            <p:nvPr/>
          </p:nvSpPr>
          <p:spPr bwMode="auto">
            <a:xfrm>
              <a:off x="1474" y="1570"/>
              <a:ext cx="18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557213" y="612892"/>
            <a:ext cx="8510587" cy="39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AB=AC</a:t>
            </a:r>
            <a:r>
              <a:rPr lang="zh-CN" altLang="en-US" sz="2400" b="1" i="1" dirty="0">
                <a:latin typeface="+mn-lt"/>
              </a:rPr>
              <a:t>，</a:t>
            </a:r>
            <a:r>
              <a:rPr lang="en-US" altLang="zh-CN" sz="2400" b="1" i="1" dirty="0">
                <a:latin typeface="+mn-lt"/>
              </a:rPr>
              <a:t>BD=BC=AD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ABC=∠C=∠BDC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，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A=∠ABD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设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BDC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+ 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ABD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从而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BDC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于是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中，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有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 ° .</a:t>
            </a:r>
            <a:endParaRPr lang="zh-CN" altLang="en-US" sz="24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解得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=36 ° .</a:t>
            </a:r>
            <a:endParaRPr lang="en-US" altLang="zh-CN" sz="24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中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=36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=72°.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" name="Group 13"/>
          <p:cNvGrpSpPr/>
          <p:nvPr/>
        </p:nvGrpSpPr>
        <p:grpSpPr bwMode="auto">
          <a:xfrm>
            <a:off x="7110413" y="1222040"/>
            <a:ext cx="485775" cy="595659"/>
            <a:chOff x="657" y="971"/>
            <a:chExt cx="408" cy="500"/>
          </a:xfrm>
        </p:grpSpPr>
        <p:sp>
          <p:nvSpPr>
            <p:cNvPr id="80906" name="Text Box 14"/>
            <p:cNvSpPr txBox="1">
              <a:spLocks noChangeArrowheads="1"/>
            </p:cNvSpPr>
            <p:nvPr/>
          </p:nvSpPr>
          <p:spPr bwMode="auto">
            <a:xfrm>
              <a:off x="657" y="1162"/>
              <a:ext cx="40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07" name="Rectangle 15"/>
            <p:cNvSpPr>
              <a:spLocks noChangeArrowheads="1"/>
            </p:cNvSpPr>
            <p:nvPr/>
          </p:nvSpPr>
          <p:spPr bwMode="auto">
            <a:xfrm rot="10800000">
              <a:off x="698" y="971"/>
              <a:ext cx="34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i="1" dirty="0">
                  <a:latin typeface="Times New Roman" panose="02020603050405020304" pitchFamily="18" charset="0"/>
                </a:rPr>
                <a:t>⌒</a:t>
              </a:r>
              <a:endPara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16"/>
          <p:cNvGrpSpPr/>
          <p:nvPr/>
        </p:nvGrpSpPr>
        <p:grpSpPr bwMode="auto">
          <a:xfrm>
            <a:off x="6675457" y="2578101"/>
            <a:ext cx="1344590" cy="804862"/>
            <a:chOff x="291" y="2096"/>
            <a:chExt cx="1129" cy="676"/>
          </a:xfrm>
        </p:grpSpPr>
        <p:grpSp>
          <p:nvGrpSpPr>
            <p:cNvPr id="80909" name="Group 17"/>
            <p:cNvGrpSpPr/>
            <p:nvPr/>
          </p:nvGrpSpPr>
          <p:grpSpPr bwMode="auto">
            <a:xfrm>
              <a:off x="291" y="2096"/>
              <a:ext cx="543" cy="676"/>
              <a:chOff x="296" y="2100"/>
              <a:chExt cx="543" cy="676"/>
            </a:xfrm>
          </p:grpSpPr>
          <p:sp>
            <p:nvSpPr>
              <p:cNvPr id="80910" name="Text Box 18"/>
              <p:cNvSpPr txBox="1">
                <a:spLocks noChangeArrowheads="1"/>
              </p:cNvSpPr>
              <p:nvPr/>
            </p:nvSpPr>
            <p:spPr bwMode="auto">
              <a:xfrm>
                <a:off x="385" y="2296"/>
                <a:ext cx="45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911" name="Rectangle 19"/>
              <p:cNvSpPr>
                <a:spLocks noChangeArrowheads="1"/>
              </p:cNvSpPr>
              <p:nvPr/>
            </p:nvSpPr>
            <p:spPr bwMode="auto">
              <a:xfrm rot="3858886">
                <a:off x="113" y="2283"/>
                <a:ext cx="67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dirty="0">
                    <a:latin typeface="Times New Roman" panose="02020603050405020304" pitchFamily="18" charset="0"/>
                  </a:rPr>
                  <a:t>⌒</a:t>
                </a:r>
                <a:endParaRPr lang="en-US" altLang="zh-CN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80912" name="Group 20"/>
            <p:cNvGrpSpPr/>
            <p:nvPr/>
          </p:nvGrpSpPr>
          <p:grpSpPr bwMode="auto">
            <a:xfrm rot="-534896">
              <a:off x="898" y="2254"/>
              <a:ext cx="522" cy="410"/>
              <a:chOff x="898" y="2217"/>
              <a:chExt cx="522" cy="410"/>
            </a:xfrm>
          </p:grpSpPr>
          <p:sp>
            <p:nvSpPr>
              <p:cNvPr id="80913" name="Rectangle 21"/>
              <p:cNvSpPr>
                <a:spLocks noChangeArrowheads="1"/>
              </p:cNvSpPr>
              <p:nvPr/>
            </p:nvSpPr>
            <p:spPr bwMode="auto">
              <a:xfrm rot="480000">
                <a:off x="898" y="2217"/>
                <a:ext cx="34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x</a:t>
                </a:r>
                <a:endPara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914" name="Rectangle 22"/>
              <p:cNvSpPr>
                <a:spLocks noChangeArrowheads="1"/>
              </p:cNvSpPr>
              <p:nvPr/>
            </p:nvSpPr>
            <p:spPr bwMode="auto">
              <a:xfrm rot="18328349">
                <a:off x="1093" y="2299"/>
                <a:ext cx="34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b="1" i="1" dirty="0">
                    <a:latin typeface="Times New Roman" panose="02020603050405020304" pitchFamily="18" charset="0"/>
                  </a:rPr>
                  <a:t>⌒</a:t>
                </a:r>
                <a:endPara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" name="Group 23"/>
          <p:cNvGrpSpPr/>
          <p:nvPr/>
        </p:nvGrpSpPr>
        <p:grpSpPr bwMode="auto">
          <a:xfrm>
            <a:off x="7390174" y="2147921"/>
            <a:ext cx="492125" cy="581672"/>
            <a:chOff x="892" y="1748"/>
            <a:chExt cx="413" cy="488"/>
          </a:xfrm>
        </p:grpSpPr>
        <p:sp>
          <p:nvSpPr>
            <p:cNvPr id="80916" name="Rectangle 24"/>
            <p:cNvSpPr>
              <a:spLocks noChangeArrowheads="1"/>
            </p:cNvSpPr>
            <p:nvPr/>
          </p:nvSpPr>
          <p:spPr bwMode="auto">
            <a:xfrm rot="11914961">
              <a:off x="944" y="1748"/>
              <a:ext cx="34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i="1" dirty="0">
                  <a:latin typeface="Times New Roman" panose="02020603050405020304" pitchFamily="18" charset="0"/>
                </a:rPr>
                <a:t>⌒</a:t>
              </a:r>
              <a:endPara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917" name="Text Box 25"/>
            <p:cNvSpPr txBox="1">
              <a:spLocks noChangeArrowheads="1"/>
            </p:cNvSpPr>
            <p:nvPr/>
          </p:nvSpPr>
          <p:spPr bwMode="auto">
            <a:xfrm>
              <a:off x="892" y="1927"/>
              <a:ext cx="41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x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2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4" name="矩形 13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16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7" name="图片 16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8" name="矩形 17"/>
          <p:cNvSpPr/>
          <p:nvPr/>
        </p:nvSpPr>
        <p:spPr>
          <a:xfrm>
            <a:off x="1195070" y="1587528"/>
            <a:ext cx="694372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在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含多个等腰三角形的图形中求角时，常常利用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方程思想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，通过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内角、外角之间的关系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进行转化求解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prstClr val="black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1"/>
          <p:cNvGrpSpPr/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2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58396" y="615629"/>
            <a:ext cx="829382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请同学们按下面的要求</a:t>
            </a: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操作</a:t>
            </a:r>
            <a:r>
              <a:rPr lang="zh-CN" altLang="en-US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457200">
              <a:lnSpc>
                <a:spcPct val="150000"/>
              </a:lnSpc>
              <a:buFontTx/>
              <a:buNone/>
              <a:defRPr/>
            </a:pPr>
            <a:r>
              <a:rPr lang="zh-CN" altLang="zh-CN" sz="2400" b="1" kern="1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如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图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把一张长方形的纸按图中虚线对折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然后沿着虚线剪开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再把它展开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得到一个等腰三角形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,</a:t>
            </a:r>
            <a:r>
              <a:rPr lang="zh-CN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通过折叠你发现了等腰三角形的那些性质</a:t>
            </a:r>
            <a:r>
              <a:rPr lang="en-US" alt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7" name="图片 26"/>
          <p:cNvPicPr/>
          <p:nvPr/>
        </p:nvPicPr>
        <p:blipFill>
          <a:blip r:embed="rId1"/>
          <a:stretch>
            <a:fillRect/>
          </a:stretch>
        </p:blipFill>
        <p:spPr>
          <a:xfrm>
            <a:off x="2708595" y="2812334"/>
            <a:ext cx="3640931" cy="20669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4"/>
          <p:cNvSpPr txBox="1">
            <a:spLocks noChangeArrowheads="1"/>
          </p:cNvSpPr>
          <p:nvPr/>
        </p:nvSpPr>
        <p:spPr bwMode="auto">
          <a:xfrm>
            <a:off x="705460" y="490538"/>
            <a:ext cx="843121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图，在△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BAD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=26°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，求∠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731836" y="1675887"/>
            <a:ext cx="6013450" cy="309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en-US" altLang="zh-CN" sz="2000" b="1" dirty="0">
                <a:latin typeface="+mn-lt"/>
              </a:rPr>
              <a:t>=</a:t>
            </a:r>
            <a:r>
              <a:rPr lang="en-US" altLang="zh-CN" sz="2000" b="1" i="1" dirty="0">
                <a:latin typeface="+mn-lt"/>
              </a:rPr>
              <a:t>AD</a:t>
            </a:r>
            <a:r>
              <a:rPr lang="en-US" altLang="zh-CN" sz="2000" b="1" dirty="0">
                <a:latin typeface="+mn-lt"/>
              </a:rPr>
              <a:t>=</a:t>
            </a:r>
            <a:r>
              <a:rPr lang="en-US" altLang="zh-CN" sz="2000" b="1" i="1" dirty="0">
                <a:latin typeface="+mn-lt"/>
              </a:rPr>
              <a:t>DC</a:t>
            </a:r>
            <a:endParaRPr lang="en-US" altLang="zh-CN" sz="2000" b="1" i="1" dirty="0"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∴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DAC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i="1" dirty="0">
              <a:solidFill>
                <a:srgbClr val="FF0000"/>
              </a:solidFill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设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，则 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DAC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ADB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+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DAC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中， 根据三角形内角和定理，得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+26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°，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解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=38.5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=38.5°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=77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°.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0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1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45" y="547086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012" y="1609809"/>
            <a:ext cx="2400787" cy="178730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6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6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6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6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6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6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6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6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6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6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99"/>
          <p:cNvSpPr txBox="1">
            <a:spLocks noChangeArrowheads="1"/>
          </p:cNvSpPr>
          <p:nvPr/>
        </p:nvSpPr>
        <p:spPr bwMode="auto">
          <a:xfrm>
            <a:off x="461646" y="1133475"/>
            <a:ext cx="8082280" cy="2456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2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等腰三角形的一个内角是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，则这个三角形的底角的大小是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°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°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°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483" name="文本框 3"/>
          <p:cNvSpPr txBox="1">
            <a:spLocks noChangeArrowheads="1"/>
          </p:cNvSpPr>
          <p:nvPr/>
        </p:nvSpPr>
        <p:spPr bwMode="auto">
          <a:xfrm>
            <a:off x="2015511" y="1851977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3159" y="641035"/>
            <a:ext cx="6118107" cy="492440"/>
            <a:chOff x="627974" y="641035"/>
            <a:chExt cx="6118107" cy="492440"/>
          </a:xfrm>
        </p:grpSpPr>
        <p:sp>
          <p:nvSpPr>
            <p:cNvPr id="82960" name="文本框 5"/>
            <p:cNvSpPr txBox="1">
              <a:spLocks noChangeArrowheads="1"/>
            </p:cNvSpPr>
            <p:nvPr/>
          </p:nvSpPr>
          <p:spPr bwMode="auto">
            <a:xfrm>
              <a:off x="2597943" y="669450"/>
              <a:ext cx="4148138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</a:rPr>
                <a:t>等腰三角形的分类讨论问题</a:t>
              </a:r>
              <a:endParaRPr lang="zh-CN" altLang="en-US" sz="2400" b="1" dirty="0">
                <a:latin typeface="+mn-lt"/>
                <a:ea typeface="黑体" panose="02010609060101010101" pitchFamily="2" charset="-122"/>
              </a:endParaRPr>
            </a:p>
          </p:txBody>
        </p:sp>
        <p:grpSp>
          <p:nvGrpSpPr>
            <p:cNvPr id="22" name="组合 6"/>
            <p:cNvGrpSpPr/>
            <p:nvPr/>
          </p:nvGrpSpPr>
          <p:grpSpPr bwMode="auto">
            <a:xfrm>
              <a:off x="627974" y="641035"/>
              <a:ext cx="2274656" cy="492440"/>
              <a:chOff x="402069" y="545931"/>
              <a:chExt cx="2273908" cy="492762"/>
            </a:xfrm>
          </p:grpSpPr>
          <p:grpSp>
            <p:nvGrpSpPr>
              <p:cNvPr id="24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+mn-lt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32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+mn-lt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+mn-lt"/>
                    <a:ea typeface="宋体" panose="02010600030101010101" pitchFamily="2" charset="-122"/>
                  </a:rPr>
                  <a:t>2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+mn-lt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3" name="矩形 22"/>
          <p:cNvSpPr/>
          <p:nvPr/>
        </p:nvSpPr>
        <p:spPr>
          <a:xfrm>
            <a:off x="541374" y="3614891"/>
            <a:ext cx="7922824" cy="1200329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方法点拨：</a:t>
            </a:r>
            <a:r>
              <a:rPr lang="zh-CN" altLang="en-US" sz="2400" b="1" dirty="0" smtClean="0"/>
              <a:t>等腰三角形</a:t>
            </a:r>
            <a:r>
              <a:rPr lang="zh-CN" altLang="en-US" sz="2400" b="1" dirty="0"/>
              <a:t>的两个</a:t>
            </a:r>
            <a:r>
              <a:rPr lang="zh-CN" altLang="en-US" sz="2400" b="1" dirty="0" smtClean="0"/>
              <a:t>底角相等，已知一个内角，则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这个角可能</a:t>
            </a:r>
            <a:r>
              <a:rPr lang="zh-CN" altLang="en-US" sz="2400" b="1" dirty="0">
                <a:solidFill>
                  <a:srgbClr val="FF0000"/>
                </a:solidFill>
              </a:rPr>
              <a:t>是底角也可能是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顶角</a:t>
            </a:r>
            <a:r>
              <a:rPr lang="zh-CN" altLang="en-US" sz="2400" b="1" dirty="0" smtClean="0"/>
              <a:t>，</a:t>
            </a:r>
            <a:r>
              <a:rPr lang="zh-CN" altLang="en-US" sz="2400" b="1" dirty="0"/>
              <a:t>要分</a:t>
            </a:r>
            <a:r>
              <a:rPr lang="zh-CN" altLang="en-US" sz="2400" b="1" dirty="0">
                <a:solidFill>
                  <a:srgbClr val="FF0000"/>
                </a:solidFill>
              </a:rPr>
              <a:t>两种情况</a:t>
            </a:r>
            <a:r>
              <a:rPr lang="zh-CN" altLang="en-US" sz="2400" b="1" dirty="0"/>
              <a:t>讨论．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文本框 84993"/>
          <p:cNvSpPr txBox="1">
            <a:spLocks noChangeArrowheads="1"/>
          </p:cNvSpPr>
          <p:nvPr/>
        </p:nvSpPr>
        <p:spPr bwMode="auto">
          <a:xfrm>
            <a:off x="655638" y="630237"/>
            <a:ext cx="848836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等腰三角形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一个底角为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75°,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它的另外两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个角为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等腰三角形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一个角为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70°,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它的另外两个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___________________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等腰三角形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一个角为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110°,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它的另外两个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角为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________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u="sng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4995" name="文本框 84994"/>
          <p:cNvSpPr txBox="1">
            <a:spLocks noChangeArrowheads="1"/>
          </p:cNvSpPr>
          <p:nvPr/>
        </p:nvSpPr>
        <p:spPr bwMode="auto">
          <a:xfrm>
            <a:off x="6978697" y="846286"/>
            <a:ext cx="17979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75°, 30°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4996" name="文本框 84995"/>
          <p:cNvSpPr txBox="1">
            <a:spLocks noChangeArrowheads="1"/>
          </p:cNvSpPr>
          <p:nvPr/>
        </p:nvSpPr>
        <p:spPr bwMode="auto">
          <a:xfrm>
            <a:off x="708609" y="2514600"/>
            <a:ext cx="3224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70°,40°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55°,55°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4997" name="文本框 84996"/>
          <p:cNvSpPr txBox="1">
            <a:spLocks noChangeArrowheads="1"/>
          </p:cNvSpPr>
          <p:nvPr/>
        </p:nvSpPr>
        <p:spPr bwMode="auto">
          <a:xfrm>
            <a:off x="6756507" y="3394510"/>
            <a:ext cx="15974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35°,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35°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0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1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12" y="7858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30" y="1812166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8" y="339451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  <p:bldP spid="84996" grpId="0"/>
      <p:bldP spid="8499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文本框 100"/>
          <p:cNvSpPr txBox="1">
            <a:spLocks noChangeArrowheads="1"/>
          </p:cNvSpPr>
          <p:nvPr/>
        </p:nvSpPr>
        <p:spPr bwMode="auto">
          <a:xfrm>
            <a:off x="428625" y="998027"/>
            <a:ext cx="8440738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3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，求证：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②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的中点，求证：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AF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6018" name="组合 4"/>
          <p:cNvGrpSpPr/>
          <p:nvPr/>
        </p:nvGrpSpPr>
        <p:grpSpPr bwMode="auto">
          <a:xfrm>
            <a:off x="3096336" y="4239746"/>
            <a:ext cx="3332455" cy="430709"/>
            <a:chOff x="3760" y="8881"/>
            <a:chExt cx="6998" cy="904"/>
          </a:xfrm>
        </p:grpSpPr>
        <p:sp>
          <p:nvSpPr>
            <p:cNvPr id="86020" name="文本框 2"/>
            <p:cNvSpPr txBox="1">
              <a:spLocks noChangeArrowheads="1"/>
            </p:cNvSpPr>
            <p:nvPr/>
          </p:nvSpPr>
          <p:spPr bwMode="auto">
            <a:xfrm>
              <a:off x="9042" y="8881"/>
              <a:ext cx="1716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图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②</a:t>
              </a:r>
              <a:endPara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86021" name="文本框 3"/>
            <p:cNvSpPr txBox="1">
              <a:spLocks noChangeArrowheads="1"/>
            </p:cNvSpPr>
            <p:nvPr/>
          </p:nvSpPr>
          <p:spPr bwMode="auto">
            <a:xfrm>
              <a:off x="3760" y="8913"/>
              <a:ext cx="1526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图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①</a:t>
              </a:r>
              <a:endPara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0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5768" y="532291"/>
            <a:ext cx="7843520" cy="492440"/>
            <a:chOff x="425768" y="532291"/>
            <a:chExt cx="7843520" cy="492440"/>
          </a:xfrm>
        </p:grpSpPr>
        <p:sp>
          <p:nvSpPr>
            <p:cNvPr id="86034" name="文本框 5"/>
            <p:cNvSpPr txBox="1">
              <a:spLocks noChangeArrowheads="1"/>
            </p:cNvSpPr>
            <p:nvPr/>
          </p:nvSpPr>
          <p:spPr bwMode="auto">
            <a:xfrm>
              <a:off x="2341563" y="547688"/>
              <a:ext cx="59277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利用等腰三角形的性质证明线段间的关系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2" name="组合 6"/>
            <p:cNvGrpSpPr/>
            <p:nvPr/>
          </p:nvGrpSpPr>
          <p:grpSpPr bwMode="auto">
            <a:xfrm>
              <a:off x="425768" y="532291"/>
              <a:ext cx="2274656" cy="492440"/>
              <a:chOff x="402069" y="545931"/>
              <a:chExt cx="2273908" cy="492762"/>
            </a:xfrm>
          </p:grpSpPr>
          <p:grpSp>
            <p:nvGrpSpPr>
              <p:cNvPr id="24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+mn-lt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34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+mn-lt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+mn-lt"/>
                    <a:ea typeface="宋体" panose="02010600030101010101" pitchFamily="2" charset="-122"/>
                  </a:rPr>
                  <a:t>3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+mn-lt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43"/>
          <a:stretch>
            <a:fillRect/>
          </a:stretch>
        </p:blipFill>
        <p:spPr>
          <a:xfrm>
            <a:off x="2240477" y="2991298"/>
            <a:ext cx="4920996" cy="125192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90" b="30443"/>
          <a:stretch>
            <a:fillRect/>
          </a:stretch>
        </p:blipFill>
        <p:spPr>
          <a:xfrm>
            <a:off x="5370727" y="745827"/>
            <a:ext cx="2485603" cy="1251928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461645" y="710659"/>
            <a:ext cx="6601460" cy="387336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30000"/>
              </a:lnSpc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证明</a:t>
            </a:r>
            <a:r>
              <a:rPr lang="zh-CN" altLang="en-US" sz="2100" b="1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：</a:t>
            </a:r>
            <a:r>
              <a:rPr lang="en-US" altLang="zh-CN" sz="2100" b="1" noProof="1" smtClean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2100" b="1" noProof="1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如图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①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，过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作</a:t>
            </a:r>
            <a:r>
              <a:rPr lang="en-US" altLang="zh-CN" sz="2100" b="1" i="1" noProof="1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AG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⊥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于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G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  <a:endParaRPr lang="en-US" altLang="zh-CN" sz="2100" b="1" noProof="1"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latin typeface="+mn-lt"/>
                <a:cs typeface="宋体" panose="02010600030101010101" pitchFamily="2" charset="-122"/>
              </a:rPr>
              <a:t>∵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AB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AC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，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AD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AE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，</a:t>
            </a:r>
            <a:endParaRPr lang="zh-CN" altLang="en-US" sz="2100" b="1" noProof="1">
              <a:latin typeface="+mn-lt"/>
              <a:cs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CG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，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DG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EG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，</a:t>
            </a:r>
            <a:endParaRPr lang="zh-CN" altLang="en-US" sz="2100" b="1" noProof="1">
              <a:solidFill>
                <a:srgbClr val="FF0000"/>
              </a:solidFill>
              <a:latin typeface="+mn-lt"/>
              <a:cs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BG</a:t>
            </a:r>
            <a:r>
              <a:rPr lang="en-US" altLang="zh-CN" sz="2100" b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–</a:t>
            </a:r>
            <a:r>
              <a:rPr lang="en-US" altLang="zh-CN" sz="2100" b="1" i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DG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CG</a:t>
            </a:r>
            <a:r>
              <a:rPr lang="en-US" altLang="zh-CN" sz="2100" b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–</a:t>
            </a:r>
            <a:r>
              <a:rPr lang="en-US" altLang="zh-CN" sz="2100" b="1" i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EG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，</a:t>
            </a:r>
            <a:endParaRPr lang="zh-CN" altLang="en-US" sz="2100" b="1" noProof="1">
              <a:solidFill>
                <a:srgbClr val="FF0000"/>
              </a:solidFill>
              <a:latin typeface="+mn-lt"/>
              <a:cs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BD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CE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；</a:t>
            </a:r>
            <a:endParaRPr lang="zh-CN" altLang="en-US" sz="2100" b="1" noProof="1">
              <a:solidFill>
                <a:srgbClr val="FF0000"/>
              </a:solidFill>
              <a:latin typeface="+mn-lt"/>
              <a:cs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100" b="1" noProof="1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∵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BD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CE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F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为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DE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的中点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endParaRPr lang="en-US" altLang="zh-CN" sz="2100" b="1" noProof="1" smtClean="0"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BD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＋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DF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CE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＋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EF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，</a:t>
            </a:r>
            <a:endParaRPr lang="zh-CN" altLang="en-US" sz="2100" b="1" noProof="1">
              <a:solidFill>
                <a:srgbClr val="FF0000"/>
              </a:solidFill>
              <a:latin typeface="+mn-lt"/>
              <a:cs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BF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CF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</a:t>
            </a:r>
            <a:endParaRPr lang="en-US" altLang="zh-CN" sz="2100" b="1" noProof="1">
              <a:solidFill>
                <a:srgbClr val="FF0000"/>
              </a:solidFill>
              <a:latin typeface="+mn-lt"/>
              <a:cs typeface="宋体" panose="02010600030101010101" pitchFamily="2" charset="-122"/>
            </a:endParaRPr>
          </a:p>
          <a:p>
            <a:pPr indent="266700">
              <a:lnSpc>
                <a:spcPct val="130000"/>
              </a:lnSpc>
              <a:defRPr/>
            </a:pPr>
            <a:r>
              <a:rPr lang="en-US" altLang="zh-CN" sz="2100" b="1" noProof="1">
                <a:latin typeface="+mn-lt"/>
                <a:cs typeface="宋体" panose="02010600030101010101" pitchFamily="2" charset="-122"/>
              </a:rPr>
              <a:t>∵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AB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＝</a:t>
            </a:r>
            <a:r>
              <a:rPr lang="en-US" altLang="zh-CN" sz="2100" b="1" i="1" noProof="1">
                <a:latin typeface="+mn-lt"/>
                <a:cs typeface="宋体" panose="02010600030101010101" pitchFamily="2" charset="-122"/>
              </a:rPr>
              <a:t>AC</a:t>
            </a:r>
            <a:r>
              <a:rPr lang="zh-CN" altLang="en-US" sz="2100" b="1" noProof="1">
                <a:latin typeface="+mn-lt"/>
                <a:cs typeface="宋体" panose="02010600030101010101" pitchFamily="2" charset="-122"/>
              </a:rPr>
              <a:t>，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AF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⊥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BC</a:t>
            </a:r>
            <a:r>
              <a:rPr lang="en-US" altLang="zh-CN" sz="2100" b="1" noProof="1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</a:t>
            </a:r>
            <a:endParaRPr lang="en-US" altLang="zh-CN" sz="2100" b="1" noProof="1">
              <a:solidFill>
                <a:srgbClr val="FF0000"/>
              </a:solidFill>
              <a:latin typeface="+mn-lt"/>
              <a:cs typeface="宋体" panose="02010600030101010101" pitchFamily="2" charset="-122"/>
            </a:endParaRPr>
          </a:p>
        </p:txBody>
      </p:sp>
      <p:sp>
        <p:nvSpPr>
          <p:cNvPr id="87044" name="文本框 2"/>
          <p:cNvSpPr txBox="1">
            <a:spLocks noChangeArrowheads="1"/>
          </p:cNvSpPr>
          <p:nvPr/>
        </p:nvSpPr>
        <p:spPr bwMode="auto">
          <a:xfrm>
            <a:off x="6320587" y="3652540"/>
            <a:ext cx="8891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图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②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7046" name="文本框 3"/>
          <p:cNvSpPr txBox="1">
            <a:spLocks noChangeArrowheads="1"/>
          </p:cNvSpPr>
          <p:nvPr/>
        </p:nvSpPr>
        <p:spPr bwMode="auto">
          <a:xfrm>
            <a:off x="6309007" y="1932787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图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①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6651625" y="904875"/>
            <a:ext cx="6350" cy="79216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组合 11"/>
          <p:cNvGrpSpPr/>
          <p:nvPr/>
        </p:nvGrpSpPr>
        <p:grpSpPr bwMode="auto">
          <a:xfrm>
            <a:off x="6653213" y="1571625"/>
            <a:ext cx="74612" cy="104775"/>
            <a:chOff x="7549" y="4214"/>
            <a:chExt cx="785" cy="906"/>
          </a:xfrm>
        </p:grpSpPr>
        <p:cxnSp>
          <p:nvCxnSpPr>
            <p:cNvPr id="87050" name="直接连接符 8"/>
            <p:cNvCxnSpPr>
              <a:cxnSpLocks noChangeShapeType="1"/>
            </p:cNvCxnSpPr>
            <p:nvPr/>
          </p:nvCxnSpPr>
          <p:spPr bwMode="auto">
            <a:xfrm>
              <a:off x="8334" y="4214"/>
              <a:ext cx="0" cy="907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7051" name="直接连接符 10"/>
            <p:cNvCxnSpPr>
              <a:cxnSpLocks noChangeShapeType="1"/>
            </p:cNvCxnSpPr>
            <p:nvPr/>
          </p:nvCxnSpPr>
          <p:spPr bwMode="auto">
            <a:xfrm flipH="1">
              <a:off x="7549" y="4254"/>
              <a:ext cx="785" cy="2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557963" y="1636713"/>
            <a:ext cx="265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G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8" b="30443"/>
          <a:stretch>
            <a:fillRect/>
          </a:stretch>
        </p:blipFill>
        <p:spPr>
          <a:xfrm>
            <a:off x="5402781" y="2464044"/>
            <a:ext cx="2457636" cy="125192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500"/>
                                        <p:tgtEl>
                                          <p:spTgt spid="1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1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7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9" name="矩形 18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0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2" name="图片 21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3" name="矩形 2"/>
          <p:cNvSpPr/>
          <p:nvPr/>
        </p:nvSpPr>
        <p:spPr>
          <a:xfrm>
            <a:off x="1040829" y="1632174"/>
            <a:ext cx="721042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在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等腰三角形有关计算或证明中，有时需要添加辅助线，其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顶角平分线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底边上的高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底边上的中线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是常见的辅助线．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/>
          <p:nvPr/>
        </p:nvSpPr>
        <p:spPr>
          <a:xfrm>
            <a:off x="819150" y="481013"/>
            <a:ext cx="8086726" cy="378565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图，在△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中，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是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边上的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中线，∠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的平分线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BG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交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于点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G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，交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于点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E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EF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⊥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，垂足为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F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en-US" altLang="zh-CN" sz="2400" b="1" noProof="1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若∠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BAD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25°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，求∠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的度数；</a:t>
            </a:r>
            <a:endParaRPr lang="zh-CN" altLang="en-US" sz="2400" b="1" noProof="1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求证：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EF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ED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en-US" altLang="zh-CN" sz="2400" b="1" noProof="1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9090" name="Picture 6" descr="3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367" y="2315714"/>
            <a:ext cx="1787007" cy="213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0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1038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41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36" y="676276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7412" name="内容占位符 7"/>
              <p:cNvSpPr txBox="1">
                <a:spLocks noChangeArrowheads="1"/>
              </p:cNvSpPr>
              <p:nvPr/>
            </p:nvSpPr>
            <p:spPr bwMode="auto">
              <a:xfrm>
                <a:off x="360363" y="546100"/>
                <a:ext cx="8309292" cy="41857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(</a:t>
                </a:r>
                <a:r>
                  <a:rPr lang="en-US" altLang="zh-CN" sz="2000" b="1" dirty="0">
                    <a:latin typeface="+mn-lt"/>
                    <a:ea typeface="黑体" panose="02010609060101010101" pitchFamily="2" charset="-122"/>
                  </a:rPr>
                  <a:t>1</a:t>
                </a:r>
                <a:r>
                  <a:rPr lang="en-US" altLang="zh-CN" sz="20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)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+mn-lt"/>
                    <a:ea typeface="黑体" panose="02010609060101010101" pitchFamily="2" charset="-122"/>
                  </a:rPr>
                  <a:t>解：</a:t>
                </a:r>
                <a:r>
                  <a:rPr lang="zh-CN" altLang="en-US" sz="2000" b="1" dirty="0">
                    <a:latin typeface="+mn-lt"/>
                  </a:rPr>
                  <a:t>∵</a:t>
                </a:r>
                <a:r>
                  <a:rPr lang="en-US" altLang="zh-CN" sz="2000" b="1" i="1" dirty="0">
                    <a:latin typeface="+mn-lt"/>
                  </a:rPr>
                  <a:t>AB</a:t>
                </a:r>
                <a:r>
                  <a:rPr lang="zh-CN" altLang="en-US" sz="2000" b="1" dirty="0">
                    <a:latin typeface="+mn-lt"/>
                  </a:rPr>
                  <a:t>＝</a:t>
                </a:r>
                <a:r>
                  <a:rPr lang="en-US" altLang="zh-CN" sz="2000" b="1" i="1" dirty="0">
                    <a:latin typeface="+mn-lt"/>
                  </a:rPr>
                  <a:t>AC</a:t>
                </a:r>
                <a:r>
                  <a:rPr lang="zh-CN" altLang="en-US" sz="2000" b="1" dirty="0">
                    <a:latin typeface="+mn-lt"/>
                  </a:rPr>
                  <a:t>，</a:t>
                </a:r>
                <a:r>
                  <a:rPr lang="en-US" altLang="zh-CN" sz="2000" b="1" i="1" dirty="0">
                    <a:latin typeface="+mn-lt"/>
                  </a:rPr>
                  <a:t>AD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是</a:t>
                </a:r>
                <a:r>
                  <a:rPr lang="en-US" altLang="zh-CN" sz="2000" b="1" i="1" dirty="0">
                    <a:latin typeface="+mn-lt"/>
                  </a:rPr>
                  <a:t>BC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边上的中线，</a:t>
                </a:r>
                <a:endParaRPr lang="zh-CN" altLang="en-US" sz="2000" b="1" dirty="0"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∴∠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BAD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CAD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，∴∠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BAC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2∠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BAD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50°.</a:t>
                </a:r>
                <a:endParaRPr lang="en-US" altLang="zh-CN" sz="2000" b="1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 </a:t>
                </a:r>
                <a:r>
                  <a:rPr lang="en-US" altLang="zh-CN" sz="2000" b="1" dirty="0" smtClean="0">
                    <a:latin typeface="+mn-lt"/>
                  </a:rPr>
                  <a:t>∵</a:t>
                </a:r>
                <a:r>
                  <a:rPr lang="en-US" altLang="zh-CN" sz="2000" b="1" i="1" dirty="0">
                    <a:latin typeface="+mn-lt"/>
                  </a:rPr>
                  <a:t>AB</a:t>
                </a:r>
                <a:r>
                  <a:rPr lang="zh-CN" altLang="en-US" sz="2000" b="1" dirty="0">
                    <a:latin typeface="+mn-lt"/>
                  </a:rPr>
                  <a:t>＝</a:t>
                </a:r>
                <a:r>
                  <a:rPr lang="en-US" altLang="zh-CN" sz="2000" b="1" i="1" dirty="0">
                    <a:latin typeface="+mn-lt"/>
                  </a:rPr>
                  <a:t>AC</a:t>
                </a:r>
                <a:r>
                  <a:rPr lang="zh-CN" altLang="en-US" sz="2000" b="1" dirty="0">
                    <a:latin typeface="+mn-lt"/>
                  </a:rPr>
                  <a:t>，</a:t>
                </a:r>
                <a:endParaRPr lang="en-US" altLang="zh-CN" sz="2000" b="1" dirty="0">
                  <a:latin typeface="+mn-lt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∴ 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C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ABC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     </a:t>
                </a:r>
                <a14:m>
                  <m:oMath xmlns:m="http://schemas.openxmlformats.org/officeDocument/2006/math">
                    <m:r>
                      <a:rPr lang="en-US" altLang="zh-CN" sz="20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(180°–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  ∠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BAC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)  </a:t>
                </a:r>
                <a:endParaRPr lang="en-US" altLang="zh-CN" sz="2000" b="1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                             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＝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zh-CN" sz="20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(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180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°–    50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°)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65°.</a:t>
                </a:r>
                <a:endParaRPr lang="en-US" altLang="zh-CN" sz="2000" b="1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(</a:t>
                </a:r>
                <a:r>
                  <a:rPr lang="en-US" altLang="zh-CN" sz="2000" b="1" dirty="0">
                    <a:latin typeface="+mn-lt"/>
                    <a:ea typeface="黑体" panose="02010609060101010101" pitchFamily="2" charset="-122"/>
                  </a:rPr>
                  <a:t>2</a:t>
                </a:r>
                <a:r>
                  <a:rPr lang="en-US" altLang="zh-CN" sz="20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)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+mn-lt"/>
                    <a:ea typeface="黑体" panose="02010609060101010101" pitchFamily="2" charset="-122"/>
                  </a:rPr>
                  <a:t>证明：</a:t>
                </a:r>
                <a:r>
                  <a:rPr lang="zh-CN" altLang="en-US" sz="2000" b="1" dirty="0">
                    <a:latin typeface="+mn-lt"/>
                  </a:rPr>
                  <a:t>∵</a:t>
                </a:r>
                <a:r>
                  <a:rPr lang="en-US" altLang="zh-CN" sz="2000" b="1" i="1" dirty="0">
                    <a:latin typeface="+mn-lt"/>
                  </a:rPr>
                  <a:t>AB</a:t>
                </a:r>
                <a:r>
                  <a:rPr lang="zh-CN" altLang="en-US" sz="2000" b="1" dirty="0">
                    <a:latin typeface="+mn-lt"/>
                  </a:rPr>
                  <a:t>＝</a:t>
                </a:r>
                <a:r>
                  <a:rPr lang="en-US" altLang="zh-CN" sz="2000" b="1" i="1" dirty="0">
                    <a:latin typeface="+mn-lt"/>
                  </a:rPr>
                  <a:t>AC</a:t>
                </a:r>
                <a:r>
                  <a:rPr lang="zh-CN" altLang="en-US" sz="2000" b="1" dirty="0">
                    <a:latin typeface="+mn-lt"/>
                  </a:rPr>
                  <a:t>，</a:t>
                </a:r>
                <a:r>
                  <a:rPr lang="en-US" altLang="zh-CN" sz="2000" b="1" i="1" dirty="0">
                    <a:latin typeface="+mn-lt"/>
                  </a:rPr>
                  <a:t>AD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是</a:t>
                </a:r>
                <a:r>
                  <a:rPr lang="en-US" altLang="zh-CN" sz="2000" b="1" i="1" dirty="0">
                    <a:latin typeface="+mn-lt"/>
                  </a:rPr>
                  <a:t>BC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边上的中线</a:t>
                </a:r>
                <a:r>
                  <a:rPr lang="zh-CN" altLang="en-US" sz="2000" b="1" dirty="0">
                    <a:latin typeface="+mn-lt"/>
                  </a:rPr>
                  <a:t>，  </a:t>
                </a:r>
                <a:endParaRPr lang="en-US" altLang="zh-CN" sz="2000" b="1" dirty="0">
                  <a:latin typeface="+mn-lt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∴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ED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⊥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BC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，</a:t>
                </a:r>
                <a:endParaRPr lang="zh-CN" altLang="en-US" sz="2000" b="1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latin typeface="+mn-lt"/>
                  </a:rPr>
                  <a:t>     </a:t>
                </a:r>
                <a:r>
                  <a:rPr lang="zh-CN" altLang="en-US" sz="2000" b="1" dirty="0" smtClean="0">
                    <a:latin typeface="+mn-lt"/>
                    <a:ea typeface="仿宋" panose="02010609060101010101" pitchFamily="49" charset="-122"/>
                  </a:rPr>
                  <a:t>又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∵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BG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平分∠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ABC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EF</a:t>
                </a: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</a:rPr>
                  <a:t>⊥</a:t>
                </a:r>
                <a:r>
                  <a:rPr lang="en-US" altLang="zh-CN" sz="2000" b="1" i="1" dirty="0">
                    <a:latin typeface="+mn-lt"/>
                    <a:ea typeface="仿宋" panose="02010609060101010101" pitchFamily="49" charset="-122"/>
                  </a:rPr>
                  <a:t>AB</a:t>
                </a:r>
                <a:r>
                  <a:rPr lang="zh-CN" altLang="en-US" sz="2000" b="1" dirty="0">
                    <a:latin typeface="+mn-lt"/>
                    <a:ea typeface="仿宋" panose="02010609060101010101" pitchFamily="49" charset="-122"/>
                  </a:rPr>
                  <a:t>，</a:t>
                </a:r>
                <a:endParaRPr lang="en-US" altLang="zh-CN" sz="2000" b="1" dirty="0"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∴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EF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＝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</a:rPr>
                  <a:t>ED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.</a:t>
                </a:r>
                <a:endParaRPr lang="en-US" altLang="zh-CN" sz="20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412" name="内容占位符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0363" y="546100"/>
                <a:ext cx="8309292" cy="4185761"/>
              </a:xfrm>
              <a:prstGeom prst="rect">
                <a:avLst/>
              </a:prstGeom>
              <a:blipFill rotWithShape="1">
                <a:blip r:embed="rId1"/>
                <a:stretch>
                  <a:fillRect l="-4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016177" y="1878867"/>
          <a:ext cx="234950" cy="5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450" name="" r:id="rId2" imgW="152400" imgH="405765" progId="Equation.DSMT4">
                  <p:embed/>
                </p:oleObj>
              </mc:Choice>
              <mc:Fallback>
                <p:oleObj name="" r:id="rId2" imgW="152400" imgH="405765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177" y="1878867"/>
                        <a:ext cx="234950" cy="54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016177" y="2363548"/>
          <a:ext cx="234950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451" name="" r:id="rId4" imgW="152400" imgH="405765" progId="Equation.DSMT4">
                  <p:embed/>
                </p:oleObj>
              </mc:Choice>
              <mc:Fallback>
                <p:oleObj name="" r:id="rId4" imgW="152400" imgH="405765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177" y="2363548"/>
                        <a:ext cx="234950" cy="550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6" descr="3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671" y="1019175"/>
            <a:ext cx="1671698" cy="199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2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1038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41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4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Box 2"/>
          <p:cNvSpPr txBox="1">
            <a:spLocks noChangeArrowheads="1"/>
          </p:cNvSpPr>
          <p:nvPr/>
        </p:nvSpPr>
        <p:spPr bwMode="auto">
          <a:xfrm>
            <a:off x="189407" y="449948"/>
            <a:ext cx="87296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等腰三角形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的一个底角为50°，则它的顶角的度数为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639926" y="801696"/>
            <a:ext cx="10300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80°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216684" y="1632765"/>
            <a:ext cx="845326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分别是△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的中线和角平分线．若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CAD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=20°，则∠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ACE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的度数是（　　）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A．20°	B．35°	C．40°	D．70°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2" name="文本框 3"/>
          <p:cNvSpPr txBox="1">
            <a:spLocks noChangeArrowheads="1"/>
          </p:cNvSpPr>
          <p:nvPr/>
        </p:nvSpPr>
        <p:spPr bwMode="auto">
          <a:xfrm>
            <a:off x="5229225" y="2360947"/>
            <a:ext cx="38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5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文本框 1"/>
          <p:cNvSpPr txBox="1">
            <a:spLocks noChangeArrowheads="1"/>
          </p:cNvSpPr>
          <p:nvPr/>
        </p:nvSpPr>
        <p:spPr bwMode="auto">
          <a:xfrm>
            <a:off x="441503" y="2867656"/>
            <a:ext cx="742338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如图，在△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，过点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作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AD∥BC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，若∠1=70°，则∠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的大小为（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A．40°       B．30°          C．70°      D．50°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723" name="文本框 2"/>
          <p:cNvSpPr txBox="1">
            <a:spLocks noChangeArrowheads="1"/>
          </p:cNvSpPr>
          <p:nvPr/>
        </p:nvSpPr>
        <p:spPr bwMode="auto">
          <a:xfrm>
            <a:off x="4990623" y="3535856"/>
            <a:ext cx="388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2164" name="文本框 6"/>
          <p:cNvSpPr txBox="1">
            <a:spLocks noChangeArrowheads="1"/>
          </p:cNvSpPr>
          <p:nvPr/>
        </p:nvSpPr>
        <p:spPr bwMode="auto">
          <a:xfrm>
            <a:off x="467879" y="1033237"/>
            <a:ext cx="780161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等腰三角形有一个角是90°，则另两个角分别是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A．30°，60°             B．45°，45°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C．45°，90°             D．20°，70°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726" name="文本框 7"/>
          <p:cNvSpPr txBox="1">
            <a:spLocks noChangeArrowheads="1"/>
          </p:cNvSpPr>
          <p:nvPr/>
        </p:nvSpPr>
        <p:spPr bwMode="auto">
          <a:xfrm>
            <a:off x="7684623" y="941066"/>
            <a:ext cx="389850" cy="663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92171" name="组合 7"/>
          <p:cNvGrpSpPr/>
          <p:nvPr/>
        </p:nvGrpSpPr>
        <p:grpSpPr bwMode="auto">
          <a:xfrm>
            <a:off x="3331845" y="536575"/>
            <a:ext cx="2480310" cy="523234"/>
            <a:chOff x="5083" y="1100"/>
            <a:chExt cx="3905" cy="826"/>
          </a:xfrm>
        </p:grpSpPr>
        <p:grpSp>
          <p:nvGrpSpPr>
            <p:cNvPr id="9217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2178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"/>
          <p:cNvGrpSpPr/>
          <p:nvPr/>
        </p:nvGrpSpPr>
        <p:grpSpPr bwMode="auto">
          <a:xfrm>
            <a:off x="0" y="-59908"/>
            <a:ext cx="2006600" cy="476924"/>
            <a:chOff x="263" y="138"/>
            <a:chExt cx="3160" cy="753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4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7" r="34750" b="45197"/>
          <a:stretch>
            <a:fillRect/>
          </a:stretch>
        </p:blipFill>
        <p:spPr>
          <a:xfrm>
            <a:off x="7292324" y="3333198"/>
            <a:ext cx="1145136" cy="156621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50561" y="3593766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 smtClean="0">
                <a:latin typeface="+mn-lt"/>
                <a:ea typeface="楷体" panose="02010609060101010101" pitchFamily="49" charset="-122"/>
              </a:rPr>
              <a:t>1</a:t>
            </a:r>
            <a:endParaRPr lang="zh-CN" altLang="en-US" sz="1600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1"/>
          <p:cNvSpPr>
            <a:spLocks noChangeArrowheads="1"/>
          </p:cNvSpPr>
          <p:nvPr/>
        </p:nvSpPr>
        <p:spPr bwMode="auto">
          <a:xfrm>
            <a:off x="765603" y="2912140"/>
            <a:ext cx="7205662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索并掌握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等腰三角形的两个性质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2"/>
          <p:cNvSpPr>
            <a:spLocks noChangeArrowheads="1"/>
          </p:cNvSpPr>
          <p:nvPr/>
        </p:nvSpPr>
        <p:spPr bwMode="auto">
          <a:xfrm>
            <a:off x="1573742" y="1282700"/>
            <a:ext cx="6667498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会运用等腰三角形的概念和性质解决有关问题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6" name="直线连接符 14"/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18"/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  <a:endParaRPr lang="zh-CN" altLang="en-US" dirty="0"/>
            </a:p>
          </p:txBody>
        </p:sp>
        <p:sp>
          <p:nvSpPr>
            <p:cNvPr id="8" name="Freeform 74"/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48952" y="831117"/>
            <a:ext cx="7668170" cy="3390347"/>
            <a:chOff x="44102" y="621567"/>
            <a:chExt cx="7668170" cy="3390347"/>
          </a:xfrm>
        </p:grpSpPr>
        <p:grpSp>
          <p:nvGrpSpPr>
            <p:cNvPr id="10" name="组合 14"/>
            <p:cNvGrpSpPr/>
            <p:nvPr/>
          </p:nvGrpSpPr>
          <p:grpSpPr>
            <a:xfrm>
              <a:off x="44102" y="1355648"/>
              <a:ext cx="7667888" cy="2656266"/>
              <a:chOff x="370" y="1611"/>
              <a:chExt cx="13624" cy="5504"/>
            </a:xfrm>
          </p:grpSpPr>
          <p:sp>
            <p:nvSpPr>
              <p:cNvPr id="14" name="直接箭头连接符 13"/>
              <p:cNvSpPr/>
              <p:nvPr/>
            </p:nvSpPr>
            <p:spPr>
              <a:xfrm flipV="1">
                <a:off x="370" y="7115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5" name="肘形连接符 14"/>
              <p:cNvSpPr/>
              <p:nvPr/>
            </p:nvSpPr>
            <p:spPr>
              <a:xfrm rot="5400000" flipH="1" flipV="1">
                <a:off x="10930" y="4050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3" name="直接箭头连接符 12"/>
            <p:cNvCxnSpPr/>
            <p:nvPr/>
          </p:nvCxnSpPr>
          <p:spPr>
            <a:xfrm flipV="1">
              <a:off x="7712272" y="62156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97855" y="1054222"/>
            <a:ext cx="840165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等腰三角形一个底角为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45°,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它的另外两个角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等腰三角形一个角为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36°,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它的另外两个角为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____________________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等腰三角形一个角为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120°,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它的另外两个角为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68739" y="1280930"/>
            <a:ext cx="16652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45°, 90°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72115" y="2751977"/>
            <a:ext cx="3355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72°,72°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36°,108°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917961" y="3485821"/>
            <a:ext cx="1828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30°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0" y="-51362"/>
            <a:ext cx="2006600" cy="476924"/>
            <a:chOff x="263" y="138"/>
            <a:chExt cx="3160" cy="753"/>
          </a:xfrm>
        </p:grpSpPr>
        <p:sp>
          <p:nvSpPr>
            <p:cNvPr id="25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6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 Box 2"/>
          <p:cNvSpPr txBox="1">
            <a:spLocks noChangeArrowheads="1"/>
          </p:cNvSpPr>
          <p:nvPr/>
        </p:nvSpPr>
        <p:spPr bwMode="auto">
          <a:xfrm>
            <a:off x="360681" y="663663"/>
            <a:ext cx="84499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的垂直平分线与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所在的直线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相交所得的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锐角为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，则底角的大小为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2124075" y="1862953"/>
            <a:ext cx="1738313" cy="2156681"/>
            <a:chOff x="891" y="2210"/>
            <a:chExt cx="1218" cy="1501"/>
          </a:xfrm>
        </p:grpSpPr>
        <p:grpSp>
          <p:nvGrpSpPr>
            <p:cNvPr id="95235" name="Group 4"/>
            <p:cNvGrpSpPr/>
            <p:nvPr/>
          </p:nvGrpSpPr>
          <p:grpSpPr bwMode="auto">
            <a:xfrm>
              <a:off x="1111" y="2432"/>
              <a:ext cx="755" cy="1118"/>
              <a:chOff x="2034" y="498"/>
              <a:chExt cx="2108" cy="2857"/>
            </a:xfrm>
          </p:grpSpPr>
          <p:sp>
            <p:nvSpPr>
              <p:cNvPr id="95236" name="Line 5"/>
              <p:cNvSpPr>
                <a:spLocks noChangeShapeType="1"/>
              </p:cNvSpPr>
              <p:nvPr/>
            </p:nvSpPr>
            <p:spPr bwMode="auto">
              <a:xfrm>
                <a:off x="2034" y="3354"/>
                <a:ext cx="2087" cy="1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  <p:sp>
            <p:nvSpPr>
              <p:cNvPr id="95237" name="Line 6"/>
              <p:cNvSpPr>
                <a:spLocks noChangeShapeType="1"/>
              </p:cNvSpPr>
              <p:nvPr/>
            </p:nvSpPr>
            <p:spPr bwMode="auto">
              <a:xfrm>
                <a:off x="3102" y="498"/>
                <a:ext cx="1040" cy="285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  <p:sp>
            <p:nvSpPr>
              <p:cNvPr id="95238" name="Line 7"/>
              <p:cNvSpPr>
                <a:spLocks noChangeShapeType="1"/>
              </p:cNvSpPr>
              <p:nvPr/>
            </p:nvSpPr>
            <p:spPr bwMode="auto">
              <a:xfrm flipH="1">
                <a:off x="2060" y="498"/>
                <a:ext cx="1039" cy="285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</p:grpSp>
        <p:sp>
          <p:nvSpPr>
            <p:cNvPr id="95239" name="Text Box 8"/>
            <p:cNvSpPr txBox="1">
              <a:spLocks noChangeArrowheads="1"/>
            </p:cNvSpPr>
            <p:nvPr/>
          </p:nvSpPr>
          <p:spPr bwMode="auto">
            <a:xfrm>
              <a:off x="1466" y="2210"/>
              <a:ext cx="23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US" altLang="zh-CN" sz="2100" b="1" i="1" dirty="0">
                  <a:latin typeface="+mn-lt"/>
                </a:rPr>
                <a:t>A</a:t>
              </a:r>
              <a:endParaRPr lang="en-US" altLang="zh-CN" sz="2100" b="1" i="1" dirty="0">
                <a:latin typeface="+mn-lt"/>
              </a:endParaRPr>
            </a:p>
          </p:txBody>
        </p:sp>
        <p:sp>
          <p:nvSpPr>
            <p:cNvPr id="95240" name="Text Box 9"/>
            <p:cNvSpPr txBox="1">
              <a:spLocks noChangeArrowheads="1"/>
            </p:cNvSpPr>
            <p:nvPr/>
          </p:nvSpPr>
          <p:spPr bwMode="auto">
            <a:xfrm>
              <a:off x="891" y="3461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US" altLang="zh-CN" sz="2100" b="1" i="1">
                  <a:latin typeface="+mn-lt"/>
                </a:rPr>
                <a:t>B</a:t>
              </a:r>
              <a:endParaRPr lang="en-US" altLang="zh-CN" sz="2100" b="1" i="1">
                <a:latin typeface="+mn-lt"/>
              </a:endParaRPr>
            </a:p>
          </p:txBody>
        </p:sp>
        <p:sp>
          <p:nvSpPr>
            <p:cNvPr id="95241" name="Text Box 10"/>
            <p:cNvSpPr txBox="1">
              <a:spLocks noChangeArrowheads="1"/>
            </p:cNvSpPr>
            <p:nvPr/>
          </p:nvSpPr>
          <p:spPr bwMode="auto">
            <a:xfrm>
              <a:off x="1844" y="3412"/>
              <a:ext cx="23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US" altLang="zh-CN" sz="2100" b="1" i="1" dirty="0">
                  <a:latin typeface="+mn-lt"/>
                </a:rPr>
                <a:t>C</a:t>
              </a:r>
              <a:endParaRPr lang="en-US" altLang="zh-CN" sz="2100" b="1" i="1" dirty="0">
                <a:latin typeface="+mn-lt"/>
              </a:endParaRPr>
            </a:p>
          </p:txBody>
        </p:sp>
        <p:sp>
          <p:nvSpPr>
            <p:cNvPr id="95242" name="Line 11"/>
            <p:cNvSpPr>
              <a:spLocks noChangeShapeType="1"/>
            </p:cNvSpPr>
            <p:nvPr/>
          </p:nvSpPr>
          <p:spPr bwMode="auto">
            <a:xfrm>
              <a:off x="930" y="2931"/>
              <a:ext cx="1179" cy="3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  <p:sp>
          <p:nvSpPr>
            <p:cNvPr id="95243" name="Line 12"/>
            <p:cNvSpPr>
              <a:spLocks noChangeShapeType="1"/>
            </p:cNvSpPr>
            <p:nvPr/>
          </p:nvSpPr>
          <p:spPr bwMode="auto">
            <a:xfrm>
              <a:off x="1338" y="2886"/>
              <a:ext cx="136" cy="4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  <p:sp>
          <p:nvSpPr>
            <p:cNvPr id="95244" name="Line 13"/>
            <p:cNvSpPr>
              <a:spLocks noChangeShapeType="1"/>
            </p:cNvSpPr>
            <p:nvPr/>
          </p:nvSpPr>
          <p:spPr bwMode="auto">
            <a:xfrm flipH="1">
              <a:off x="1429" y="2931"/>
              <a:ext cx="45" cy="13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</p:grpSp>
      <p:grpSp>
        <p:nvGrpSpPr>
          <p:cNvPr id="6" name="Group 14"/>
          <p:cNvGrpSpPr/>
          <p:nvPr/>
        </p:nvGrpSpPr>
        <p:grpSpPr bwMode="auto">
          <a:xfrm>
            <a:off x="4646613" y="2268621"/>
            <a:ext cx="3455761" cy="1538019"/>
            <a:chOff x="2971" y="2432"/>
            <a:chExt cx="2188" cy="976"/>
          </a:xfrm>
        </p:grpSpPr>
        <p:grpSp>
          <p:nvGrpSpPr>
            <p:cNvPr id="95246" name="Group 15"/>
            <p:cNvGrpSpPr/>
            <p:nvPr/>
          </p:nvGrpSpPr>
          <p:grpSpPr bwMode="auto">
            <a:xfrm>
              <a:off x="3152" y="2840"/>
              <a:ext cx="1769" cy="409"/>
              <a:chOff x="2034" y="498"/>
              <a:chExt cx="2108" cy="2857"/>
            </a:xfrm>
          </p:grpSpPr>
          <p:sp>
            <p:nvSpPr>
              <p:cNvPr id="95247" name="Line 16"/>
              <p:cNvSpPr>
                <a:spLocks noChangeShapeType="1"/>
              </p:cNvSpPr>
              <p:nvPr/>
            </p:nvSpPr>
            <p:spPr bwMode="auto">
              <a:xfrm>
                <a:off x="2034" y="3354"/>
                <a:ext cx="2087" cy="1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  <p:sp>
            <p:nvSpPr>
              <p:cNvPr id="95248" name="Line 17"/>
              <p:cNvSpPr>
                <a:spLocks noChangeShapeType="1"/>
              </p:cNvSpPr>
              <p:nvPr/>
            </p:nvSpPr>
            <p:spPr bwMode="auto">
              <a:xfrm>
                <a:off x="3102" y="498"/>
                <a:ext cx="1040" cy="285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  <p:sp>
            <p:nvSpPr>
              <p:cNvPr id="95249" name="Line 18"/>
              <p:cNvSpPr>
                <a:spLocks noChangeShapeType="1"/>
              </p:cNvSpPr>
              <p:nvPr/>
            </p:nvSpPr>
            <p:spPr bwMode="auto">
              <a:xfrm flipH="1">
                <a:off x="2060" y="498"/>
                <a:ext cx="1039" cy="285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 b="1" i="1">
                  <a:latin typeface="+mn-lt"/>
                </a:endParaRPr>
              </a:p>
            </p:txBody>
          </p:sp>
        </p:grpSp>
        <p:sp>
          <p:nvSpPr>
            <p:cNvPr id="95250" name="Text Box 19"/>
            <p:cNvSpPr txBox="1">
              <a:spLocks noChangeArrowheads="1"/>
            </p:cNvSpPr>
            <p:nvPr/>
          </p:nvSpPr>
          <p:spPr bwMode="auto">
            <a:xfrm>
              <a:off x="4066" y="2642"/>
              <a:ext cx="231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+mn-lt"/>
                </a:rPr>
                <a:t>A</a:t>
              </a:r>
              <a:endParaRPr lang="en-US" altLang="zh-CN" sz="2100" b="1" i="1" dirty="0">
                <a:latin typeface="+mn-lt"/>
              </a:endParaRPr>
            </a:p>
          </p:txBody>
        </p:sp>
        <p:sp>
          <p:nvSpPr>
            <p:cNvPr id="95251" name="Text Box 20"/>
            <p:cNvSpPr txBox="1">
              <a:spLocks noChangeArrowheads="1"/>
            </p:cNvSpPr>
            <p:nvPr/>
          </p:nvSpPr>
          <p:spPr bwMode="auto">
            <a:xfrm>
              <a:off x="2971" y="3140"/>
              <a:ext cx="231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B</a:t>
              </a:r>
              <a:endParaRPr lang="en-US" altLang="zh-CN" sz="2100" b="1" i="1">
                <a:latin typeface="+mn-lt"/>
              </a:endParaRPr>
            </a:p>
          </p:txBody>
        </p:sp>
        <p:sp>
          <p:nvSpPr>
            <p:cNvPr id="95252" name="Text Box 21"/>
            <p:cNvSpPr txBox="1">
              <a:spLocks noChangeArrowheads="1"/>
            </p:cNvSpPr>
            <p:nvPr/>
          </p:nvSpPr>
          <p:spPr bwMode="auto">
            <a:xfrm>
              <a:off x="4928" y="3144"/>
              <a:ext cx="231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C</a:t>
              </a:r>
              <a:endParaRPr lang="en-US" altLang="zh-CN" sz="2100" b="1" i="1">
                <a:latin typeface="+mn-lt"/>
              </a:endParaRPr>
            </a:p>
          </p:txBody>
        </p:sp>
        <p:sp>
          <p:nvSpPr>
            <p:cNvPr id="95253" name="Line 22"/>
            <p:cNvSpPr>
              <a:spLocks noChangeShapeType="1"/>
            </p:cNvSpPr>
            <p:nvPr/>
          </p:nvSpPr>
          <p:spPr bwMode="auto">
            <a:xfrm>
              <a:off x="3334" y="2432"/>
              <a:ext cx="454" cy="953"/>
            </a:xfrm>
            <a:prstGeom prst="line">
              <a:avLst/>
            </a:prstGeom>
            <a:noFill/>
            <a:ln w="38100">
              <a:solidFill>
                <a:srgbClr val="ED0B0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  <p:sp>
          <p:nvSpPr>
            <p:cNvPr id="95254" name="Line 23"/>
            <p:cNvSpPr>
              <a:spLocks noChangeShapeType="1"/>
            </p:cNvSpPr>
            <p:nvPr/>
          </p:nvSpPr>
          <p:spPr bwMode="auto">
            <a:xfrm flipH="1" flipV="1">
              <a:off x="3379" y="2523"/>
              <a:ext cx="680" cy="31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  <p:sp>
          <p:nvSpPr>
            <p:cNvPr id="95255" name="Line 24"/>
            <p:cNvSpPr>
              <a:spLocks noChangeShapeType="1"/>
            </p:cNvSpPr>
            <p:nvPr/>
          </p:nvSpPr>
          <p:spPr bwMode="auto">
            <a:xfrm flipH="1" flipV="1">
              <a:off x="3651" y="2904"/>
              <a:ext cx="45" cy="91"/>
            </a:xfrm>
            <a:prstGeom prst="line">
              <a:avLst/>
            </a:prstGeom>
            <a:noFill/>
            <a:ln w="38100">
              <a:solidFill>
                <a:srgbClr val="ED0B0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  <p:sp>
          <p:nvSpPr>
            <p:cNvPr id="95256" name="Line 25"/>
            <p:cNvSpPr>
              <a:spLocks noChangeShapeType="1"/>
            </p:cNvSpPr>
            <p:nvPr/>
          </p:nvSpPr>
          <p:spPr bwMode="auto">
            <a:xfrm flipH="1">
              <a:off x="3566" y="2898"/>
              <a:ext cx="90" cy="45"/>
            </a:xfrm>
            <a:prstGeom prst="line">
              <a:avLst/>
            </a:prstGeom>
            <a:noFill/>
            <a:ln w="38100">
              <a:solidFill>
                <a:srgbClr val="ED0B05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 b="1" i="1">
                <a:latin typeface="+mn-lt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006199" y="1323325"/>
            <a:ext cx="1810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70°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°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46" name="组合 2"/>
          <p:cNvGrpSpPr/>
          <p:nvPr/>
        </p:nvGrpSpPr>
        <p:grpSpPr bwMode="auto">
          <a:xfrm>
            <a:off x="0" y="-51362"/>
            <a:ext cx="2006600" cy="476924"/>
            <a:chOff x="263" y="138"/>
            <a:chExt cx="3160" cy="753"/>
          </a:xfrm>
        </p:grpSpPr>
        <p:sp>
          <p:nvSpPr>
            <p:cNvPr id="47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48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ext Box 2"/>
          <p:cNvSpPr txBox="1">
            <a:spLocks noChangeArrowheads="1"/>
          </p:cNvSpPr>
          <p:nvPr/>
        </p:nvSpPr>
        <p:spPr bwMode="auto">
          <a:xfrm>
            <a:off x="360680" y="965055"/>
            <a:ext cx="87071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=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边上的中点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= 30°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，求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BAD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6258" name="Group 3"/>
          <p:cNvGrpSpPr/>
          <p:nvPr/>
        </p:nvGrpSpPr>
        <p:grpSpPr bwMode="auto">
          <a:xfrm>
            <a:off x="5309394" y="2250846"/>
            <a:ext cx="2864760" cy="2006241"/>
            <a:chOff x="2294" y="1178"/>
            <a:chExt cx="2805" cy="1634"/>
          </a:xfrm>
        </p:grpSpPr>
        <p:sp>
          <p:nvSpPr>
            <p:cNvPr id="96259" name="Line 4"/>
            <p:cNvSpPr>
              <a:spLocks noChangeShapeType="1"/>
            </p:cNvSpPr>
            <p:nvPr/>
          </p:nvSpPr>
          <p:spPr bwMode="auto">
            <a:xfrm flipH="1">
              <a:off x="2352" y="1440"/>
              <a:ext cx="1248" cy="10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96260" name="Line 5"/>
            <p:cNvSpPr>
              <a:spLocks noChangeShapeType="1"/>
            </p:cNvSpPr>
            <p:nvPr/>
          </p:nvSpPr>
          <p:spPr bwMode="auto">
            <a:xfrm>
              <a:off x="3600" y="1440"/>
              <a:ext cx="1248" cy="10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96261" name="Line 6"/>
            <p:cNvSpPr>
              <a:spLocks noChangeShapeType="1"/>
            </p:cNvSpPr>
            <p:nvPr/>
          </p:nvSpPr>
          <p:spPr bwMode="auto">
            <a:xfrm>
              <a:off x="2352" y="2448"/>
              <a:ext cx="249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96262" name="Text Box 7"/>
            <p:cNvSpPr txBox="1">
              <a:spLocks noChangeArrowheads="1"/>
            </p:cNvSpPr>
            <p:nvPr/>
          </p:nvSpPr>
          <p:spPr bwMode="auto">
            <a:xfrm>
              <a:off x="3446" y="1178"/>
              <a:ext cx="357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6699"/>
                  </a:solidFill>
                  <a:latin typeface="+mn-lt"/>
                  <a:ea typeface="黑体" panose="02010609060101010101" pitchFamily="2" charset="-122"/>
                </a:rPr>
                <a:t>A</a:t>
              </a:r>
              <a:endParaRPr lang="en-US" altLang="zh-CN" sz="2100" b="1" i="1" dirty="0">
                <a:solidFill>
                  <a:srgbClr val="006699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6263" name="Text Box 8"/>
            <p:cNvSpPr txBox="1">
              <a:spLocks noChangeArrowheads="1"/>
            </p:cNvSpPr>
            <p:nvPr/>
          </p:nvSpPr>
          <p:spPr bwMode="auto">
            <a:xfrm>
              <a:off x="2294" y="2474"/>
              <a:ext cx="357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6699"/>
                  </a:solidFill>
                  <a:latin typeface="+mn-lt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solidFill>
                  <a:srgbClr val="006699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6264" name="Text Box 9"/>
            <p:cNvSpPr txBox="1">
              <a:spLocks noChangeArrowheads="1"/>
            </p:cNvSpPr>
            <p:nvPr/>
          </p:nvSpPr>
          <p:spPr bwMode="auto">
            <a:xfrm>
              <a:off x="4742" y="2474"/>
              <a:ext cx="357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6699"/>
                  </a:solidFill>
                  <a:latin typeface="+mn-lt"/>
                  <a:ea typeface="黑体" panose="02010609060101010101" pitchFamily="2" charset="-122"/>
                </a:rPr>
                <a:t>C</a:t>
              </a:r>
              <a:endParaRPr lang="en-US" altLang="zh-CN" sz="2100" b="1" i="1">
                <a:solidFill>
                  <a:srgbClr val="006699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6265" name="Line 10"/>
            <p:cNvSpPr>
              <a:spLocks noChangeShapeType="1"/>
            </p:cNvSpPr>
            <p:nvPr/>
          </p:nvSpPr>
          <p:spPr bwMode="auto">
            <a:xfrm>
              <a:off x="3600" y="1440"/>
              <a:ext cx="0" cy="10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96266" name="Text Box 15"/>
            <p:cNvSpPr txBox="1">
              <a:spLocks noChangeArrowheads="1"/>
            </p:cNvSpPr>
            <p:nvPr/>
          </p:nvSpPr>
          <p:spPr bwMode="auto">
            <a:xfrm>
              <a:off x="3494" y="2474"/>
              <a:ext cx="371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6699"/>
                  </a:solidFill>
                  <a:latin typeface="+mn-lt"/>
                  <a:ea typeface="黑体" panose="02010609060101010101" pitchFamily="2" charset="-122"/>
                </a:rPr>
                <a:t>D</a:t>
              </a:r>
              <a:endParaRPr lang="en-US" altLang="zh-CN" sz="2100" b="1" i="1">
                <a:solidFill>
                  <a:srgbClr val="006699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96268" name="Text Box 17"/>
          <p:cNvSpPr txBox="1">
            <a:spLocks noChangeArrowheads="1"/>
          </p:cNvSpPr>
          <p:nvPr/>
        </p:nvSpPr>
        <p:spPr bwMode="auto">
          <a:xfrm>
            <a:off x="703883" y="2219726"/>
            <a:ext cx="2571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AB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zh-CN" altLang="en-US" sz="2400" b="1" dirty="0">
                <a:latin typeface="+mn-lt"/>
              </a:rPr>
              <a:t>，</a:t>
            </a:r>
            <a:r>
              <a:rPr lang="en-US" altLang="zh-CN" sz="2400" b="1" dirty="0">
                <a:latin typeface="+mn-lt"/>
              </a:rPr>
              <a:t>  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96269" name="Text Box 18"/>
          <p:cNvSpPr txBox="1">
            <a:spLocks noChangeArrowheads="1"/>
          </p:cNvSpPr>
          <p:nvPr/>
        </p:nvSpPr>
        <p:spPr bwMode="auto">
          <a:xfrm>
            <a:off x="756912" y="2634371"/>
            <a:ext cx="3576620" cy="1582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=30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BD</a:t>
            </a:r>
            <a:r>
              <a:rPr lang="en-US" altLang="zh-CN" sz="2400" b="1" dirty="0">
                <a:latin typeface="+mn-lt"/>
              </a:rPr>
              <a:t> = </a:t>
            </a:r>
            <a:r>
              <a:rPr lang="en-US" altLang="zh-CN" sz="2400" b="1" i="1" dirty="0">
                <a:latin typeface="+mn-lt"/>
              </a:rPr>
              <a:t>CD</a:t>
            </a:r>
            <a:r>
              <a:rPr lang="zh-CN" altLang="en-US" sz="2400" b="1" dirty="0">
                <a:latin typeface="+mn-lt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,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 90°.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6270" name="Text Box 20"/>
          <p:cNvSpPr txBox="1">
            <a:spLocks noChangeArrowheads="1"/>
          </p:cNvSpPr>
          <p:nvPr/>
        </p:nvSpPr>
        <p:spPr bwMode="auto">
          <a:xfrm>
            <a:off x="756912" y="4257087"/>
            <a:ext cx="43043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BAD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=90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°–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 60°.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6276" name="组合 6"/>
          <p:cNvGrpSpPr/>
          <p:nvPr/>
        </p:nvGrpSpPr>
        <p:grpSpPr bwMode="auto">
          <a:xfrm>
            <a:off x="3316285" y="487363"/>
            <a:ext cx="2479675" cy="522287"/>
            <a:chOff x="5060" y="905"/>
            <a:chExt cx="3904" cy="822"/>
          </a:xfrm>
        </p:grpSpPr>
        <p:grpSp>
          <p:nvGrpSpPr>
            <p:cNvPr id="96277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6283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2"/>
          <p:cNvGrpSpPr/>
          <p:nvPr/>
        </p:nvGrpSpPr>
        <p:grpSpPr bwMode="auto">
          <a:xfrm>
            <a:off x="0" y="-59908"/>
            <a:ext cx="2006600" cy="476924"/>
            <a:chOff x="263" y="138"/>
            <a:chExt cx="3160" cy="753"/>
          </a:xfrm>
        </p:grpSpPr>
        <p:sp>
          <p:nvSpPr>
            <p:cNvPr id="34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5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6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6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8" grpId="0"/>
      <p:bldP spid="9627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文本框 99"/>
          <p:cNvSpPr txBox="1">
            <a:spLocks noChangeArrowheads="1"/>
          </p:cNvSpPr>
          <p:nvPr/>
        </p:nvSpPr>
        <p:spPr bwMode="auto">
          <a:xfrm>
            <a:off x="354830" y="531375"/>
            <a:ext cx="8526146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如图，已知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为等腰三角形，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为底角的平分线，且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，求证：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EC∥DF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1" name="文本框 100"/>
          <p:cNvSpPr txBox="1">
            <a:spLocks noChangeArrowheads="1"/>
          </p:cNvSpPr>
          <p:nvPr/>
        </p:nvSpPr>
        <p:spPr bwMode="auto">
          <a:xfrm>
            <a:off x="643069" y="3608440"/>
            <a:ext cx="607695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DBC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ECB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 indent="0">
              <a:lnSpc>
                <a:spcPct val="150000"/>
              </a:lnSpc>
            </a:pPr>
            <a:r>
              <a:rPr lang="en-US" altLang="zh-CN" sz="2100" b="1" dirty="0">
                <a:latin typeface="+mn-lt"/>
              </a:rPr>
              <a:t>∵∠</a:t>
            </a:r>
            <a:r>
              <a:rPr lang="en-US" altLang="zh-CN" sz="2100" b="1" i="1" dirty="0">
                <a:latin typeface="+mn-lt"/>
              </a:rPr>
              <a:t>DBC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F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ECB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F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，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EC∥DF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3069" y="1638523"/>
            <a:ext cx="49196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证明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sym typeface="宋体" panose="02010600030101010101" pitchFamily="2" charset="-122"/>
              </a:rPr>
              <a:t>：</a:t>
            </a:r>
            <a:r>
              <a:rPr lang="en-US" altLang="zh-CN" sz="2100" b="1" dirty="0">
                <a:latin typeface="+mn-lt"/>
                <a:sym typeface="宋体" panose="02010600030101010101" pitchFamily="2" charset="-122"/>
              </a:rPr>
              <a:t>∵△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ABC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为等腰三角形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，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AB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AC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，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43069" y="2066051"/>
            <a:ext cx="241284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ACB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43069" y="2553291"/>
            <a:ext cx="3964547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为底角的平分线，</a:t>
            </a:r>
            <a:endParaRPr lang="zh-CN" altLang="en-US" sz="21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∴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8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035050" y="3030134"/>
          <a:ext cx="4249737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458" name="Equation" r:id="rId1" imgW="2413000" imgH="393700" progId="Equation.DSMT4">
                  <p:embed/>
                </p:oleObj>
              </mc:Choice>
              <mc:Fallback>
                <p:oleObj name="Equation" r:id="rId1" imgW="2413000" imgH="3937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5050" y="3030134"/>
                        <a:ext cx="4249737" cy="693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21" y="1760786"/>
            <a:ext cx="2344799" cy="1981373"/>
          </a:xfrm>
          <a:prstGeom prst="rect">
            <a:avLst/>
          </a:prstGeom>
        </p:spPr>
      </p:pic>
      <p:grpSp>
        <p:nvGrpSpPr>
          <p:cNvPr id="27" name="组合 2"/>
          <p:cNvGrpSpPr/>
          <p:nvPr/>
        </p:nvGrpSpPr>
        <p:grpSpPr bwMode="auto">
          <a:xfrm>
            <a:off x="0" y="-59908"/>
            <a:ext cx="2006600" cy="476924"/>
            <a:chOff x="263" y="138"/>
            <a:chExt cx="3160" cy="753"/>
          </a:xfrm>
        </p:grpSpPr>
        <p:sp>
          <p:nvSpPr>
            <p:cNvPr id="28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9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ext Box 3"/>
          <p:cNvSpPr txBox="1">
            <a:spLocks noChangeArrowheads="1"/>
          </p:cNvSpPr>
          <p:nvPr/>
        </p:nvSpPr>
        <p:spPr bwMode="auto">
          <a:xfrm>
            <a:off x="266334" y="855958"/>
            <a:ext cx="8820785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4×4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网格中的格点，网格中的每个小正方形的边长为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，请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在图中标出使以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为顶点的三角形是等腰三角形的所有格点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的位置．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8306" name="Group 4"/>
          <p:cNvGrpSpPr/>
          <p:nvPr/>
        </p:nvGrpSpPr>
        <p:grpSpPr bwMode="auto">
          <a:xfrm>
            <a:off x="1871663" y="2432171"/>
            <a:ext cx="2646362" cy="2540000"/>
            <a:chOff x="0" y="0"/>
            <a:chExt cx="5669" cy="5332"/>
          </a:xfrm>
        </p:grpSpPr>
        <p:grpSp>
          <p:nvGrpSpPr>
            <p:cNvPr id="98307" name="Group 5"/>
            <p:cNvGrpSpPr/>
            <p:nvPr/>
          </p:nvGrpSpPr>
          <p:grpSpPr bwMode="auto">
            <a:xfrm>
              <a:off x="0" y="0"/>
              <a:ext cx="5669" cy="5332"/>
              <a:chOff x="0" y="0"/>
              <a:chExt cx="2837" cy="2838"/>
            </a:xfrm>
          </p:grpSpPr>
          <p:sp>
            <p:nvSpPr>
              <p:cNvPr id="98308" name="Line 6"/>
              <p:cNvSpPr>
                <a:spLocks noChangeShapeType="1"/>
              </p:cNvSpPr>
              <p:nvPr/>
            </p:nvSpPr>
            <p:spPr bwMode="auto">
              <a:xfrm>
                <a:off x="710" y="2128"/>
                <a:ext cx="2" cy="707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09" name="Line 7"/>
              <p:cNvSpPr>
                <a:spLocks noChangeShapeType="1"/>
              </p:cNvSpPr>
              <p:nvPr/>
            </p:nvSpPr>
            <p:spPr bwMode="auto">
              <a:xfrm flipH="1">
                <a:off x="0" y="2835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0" name="Line 8"/>
              <p:cNvSpPr>
                <a:spLocks noChangeShapeType="1"/>
              </p:cNvSpPr>
              <p:nvPr/>
            </p:nvSpPr>
            <p:spPr bwMode="auto">
              <a:xfrm flipV="1">
                <a:off x="0" y="2127"/>
                <a:ext cx="2" cy="707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1" name="Line 9"/>
              <p:cNvSpPr>
                <a:spLocks noChangeShapeType="1"/>
              </p:cNvSpPr>
              <p:nvPr/>
            </p:nvSpPr>
            <p:spPr bwMode="auto">
              <a:xfrm>
                <a:off x="0" y="2128"/>
                <a:ext cx="710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2" name="Line 10"/>
              <p:cNvSpPr>
                <a:spLocks noChangeShapeType="1"/>
              </p:cNvSpPr>
              <p:nvPr/>
            </p:nvSpPr>
            <p:spPr bwMode="auto">
              <a:xfrm flipH="1">
                <a:off x="709" y="2835"/>
                <a:ext cx="707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3" name="Line 11"/>
              <p:cNvSpPr>
                <a:spLocks noChangeShapeType="1"/>
              </p:cNvSpPr>
              <p:nvPr/>
            </p:nvSpPr>
            <p:spPr bwMode="auto">
              <a:xfrm>
                <a:off x="710" y="2128"/>
                <a:ext cx="707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4" name="Line 12"/>
              <p:cNvSpPr>
                <a:spLocks noChangeShapeType="1"/>
              </p:cNvSpPr>
              <p:nvPr/>
            </p:nvSpPr>
            <p:spPr bwMode="auto">
              <a:xfrm>
                <a:off x="1417" y="2128"/>
                <a:ext cx="3" cy="707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5" name="Line 13"/>
              <p:cNvSpPr>
                <a:spLocks noChangeShapeType="1"/>
              </p:cNvSpPr>
              <p:nvPr/>
            </p:nvSpPr>
            <p:spPr bwMode="auto">
              <a:xfrm flipH="1">
                <a:off x="1417" y="2835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6" name="Line 14"/>
              <p:cNvSpPr>
                <a:spLocks noChangeShapeType="1"/>
              </p:cNvSpPr>
              <p:nvPr/>
            </p:nvSpPr>
            <p:spPr bwMode="auto">
              <a:xfrm>
                <a:off x="1417" y="2128"/>
                <a:ext cx="710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7" name="Line 15"/>
              <p:cNvSpPr>
                <a:spLocks noChangeShapeType="1"/>
              </p:cNvSpPr>
              <p:nvPr/>
            </p:nvSpPr>
            <p:spPr bwMode="auto">
              <a:xfrm>
                <a:off x="2127" y="2128"/>
                <a:ext cx="3" cy="707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8" name="Line 16"/>
              <p:cNvSpPr>
                <a:spLocks noChangeShapeType="1"/>
              </p:cNvSpPr>
              <p:nvPr/>
            </p:nvSpPr>
            <p:spPr bwMode="auto">
              <a:xfrm flipH="1">
                <a:off x="2127" y="2835"/>
                <a:ext cx="708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19" name="Line 17"/>
              <p:cNvSpPr>
                <a:spLocks noChangeShapeType="1"/>
              </p:cNvSpPr>
              <p:nvPr/>
            </p:nvSpPr>
            <p:spPr bwMode="auto">
              <a:xfrm>
                <a:off x="2127" y="2128"/>
                <a:ext cx="708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0" name="Line 18"/>
              <p:cNvSpPr>
                <a:spLocks noChangeShapeType="1"/>
              </p:cNvSpPr>
              <p:nvPr/>
            </p:nvSpPr>
            <p:spPr bwMode="auto">
              <a:xfrm>
                <a:off x="2835" y="2128"/>
                <a:ext cx="2" cy="707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1" name="Line 19"/>
              <p:cNvSpPr>
                <a:spLocks noChangeShapeType="1"/>
              </p:cNvSpPr>
              <p:nvPr/>
            </p:nvSpPr>
            <p:spPr bwMode="auto">
              <a:xfrm>
                <a:off x="710" y="1418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2" name="Line 20"/>
              <p:cNvSpPr>
                <a:spLocks noChangeShapeType="1"/>
              </p:cNvSpPr>
              <p:nvPr/>
            </p:nvSpPr>
            <p:spPr bwMode="auto">
              <a:xfrm flipV="1">
                <a:off x="0" y="1418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3" name="Line 21"/>
              <p:cNvSpPr>
                <a:spLocks noChangeShapeType="1"/>
              </p:cNvSpPr>
              <p:nvPr/>
            </p:nvSpPr>
            <p:spPr bwMode="auto">
              <a:xfrm>
                <a:off x="0" y="1418"/>
                <a:ext cx="710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4" name="Line 22"/>
              <p:cNvSpPr>
                <a:spLocks noChangeShapeType="1"/>
              </p:cNvSpPr>
              <p:nvPr/>
            </p:nvSpPr>
            <p:spPr bwMode="auto">
              <a:xfrm>
                <a:off x="710" y="1418"/>
                <a:ext cx="707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5" name="Line 23"/>
              <p:cNvSpPr>
                <a:spLocks noChangeShapeType="1"/>
              </p:cNvSpPr>
              <p:nvPr/>
            </p:nvSpPr>
            <p:spPr bwMode="auto">
              <a:xfrm>
                <a:off x="1417" y="1418"/>
                <a:ext cx="3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6" name="Line 24"/>
              <p:cNvSpPr>
                <a:spLocks noChangeShapeType="1"/>
              </p:cNvSpPr>
              <p:nvPr/>
            </p:nvSpPr>
            <p:spPr bwMode="auto">
              <a:xfrm>
                <a:off x="1417" y="1418"/>
                <a:ext cx="710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7" name="Line 25"/>
              <p:cNvSpPr>
                <a:spLocks noChangeShapeType="1"/>
              </p:cNvSpPr>
              <p:nvPr/>
            </p:nvSpPr>
            <p:spPr bwMode="auto">
              <a:xfrm>
                <a:off x="2127" y="1418"/>
                <a:ext cx="3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8" name="Line 26"/>
              <p:cNvSpPr>
                <a:spLocks noChangeShapeType="1"/>
              </p:cNvSpPr>
              <p:nvPr/>
            </p:nvSpPr>
            <p:spPr bwMode="auto">
              <a:xfrm>
                <a:off x="2127" y="1418"/>
                <a:ext cx="708" cy="2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29" name="Line 27"/>
              <p:cNvSpPr>
                <a:spLocks noChangeShapeType="1"/>
              </p:cNvSpPr>
              <p:nvPr/>
            </p:nvSpPr>
            <p:spPr bwMode="auto">
              <a:xfrm>
                <a:off x="2835" y="1418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0" name="Line 28"/>
              <p:cNvSpPr>
                <a:spLocks noChangeShapeType="1"/>
              </p:cNvSpPr>
              <p:nvPr/>
            </p:nvSpPr>
            <p:spPr bwMode="auto">
              <a:xfrm>
                <a:off x="710" y="710"/>
                <a:ext cx="2" cy="708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1" name="Line 29"/>
              <p:cNvSpPr>
                <a:spLocks noChangeShapeType="1"/>
              </p:cNvSpPr>
              <p:nvPr/>
            </p:nvSpPr>
            <p:spPr bwMode="auto">
              <a:xfrm flipV="1">
                <a:off x="0" y="710"/>
                <a:ext cx="2" cy="708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2" name="Line 30"/>
              <p:cNvSpPr>
                <a:spLocks noChangeShapeType="1"/>
              </p:cNvSpPr>
              <p:nvPr/>
            </p:nvSpPr>
            <p:spPr bwMode="auto">
              <a:xfrm>
                <a:off x="0" y="710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3" name="Line 31"/>
              <p:cNvSpPr>
                <a:spLocks noChangeShapeType="1"/>
              </p:cNvSpPr>
              <p:nvPr/>
            </p:nvSpPr>
            <p:spPr bwMode="auto">
              <a:xfrm>
                <a:off x="710" y="710"/>
                <a:ext cx="707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4" name="Line 32"/>
              <p:cNvSpPr>
                <a:spLocks noChangeShapeType="1"/>
              </p:cNvSpPr>
              <p:nvPr/>
            </p:nvSpPr>
            <p:spPr bwMode="auto">
              <a:xfrm>
                <a:off x="1417" y="710"/>
                <a:ext cx="3" cy="708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5" name="Line 33"/>
              <p:cNvSpPr>
                <a:spLocks noChangeShapeType="1"/>
              </p:cNvSpPr>
              <p:nvPr/>
            </p:nvSpPr>
            <p:spPr bwMode="auto">
              <a:xfrm>
                <a:off x="1417" y="710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6" name="Line 34"/>
              <p:cNvSpPr>
                <a:spLocks noChangeShapeType="1"/>
              </p:cNvSpPr>
              <p:nvPr/>
            </p:nvSpPr>
            <p:spPr bwMode="auto">
              <a:xfrm>
                <a:off x="2127" y="710"/>
                <a:ext cx="3" cy="708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7" name="Line 35"/>
              <p:cNvSpPr>
                <a:spLocks noChangeShapeType="1"/>
              </p:cNvSpPr>
              <p:nvPr/>
            </p:nvSpPr>
            <p:spPr bwMode="auto">
              <a:xfrm>
                <a:off x="2127" y="710"/>
                <a:ext cx="708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8" name="Line 36"/>
              <p:cNvSpPr>
                <a:spLocks noChangeShapeType="1"/>
              </p:cNvSpPr>
              <p:nvPr/>
            </p:nvSpPr>
            <p:spPr bwMode="auto">
              <a:xfrm>
                <a:off x="2835" y="710"/>
                <a:ext cx="2" cy="708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39" name="Line 37"/>
              <p:cNvSpPr>
                <a:spLocks noChangeShapeType="1"/>
              </p:cNvSpPr>
              <p:nvPr/>
            </p:nvSpPr>
            <p:spPr bwMode="auto">
              <a:xfrm>
                <a:off x="710" y="0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0" name="Line 3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1" name="Line 39"/>
              <p:cNvSpPr>
                <a:spLocks noChangeShapeType="1"/>
              </p:cNvSpPr>
              <p:nvPr/>
            </p:nvSpPr>
            <p:spPr bwMode="auto">
              <a:xfrm>
                <a:off x="0" y="0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2" name="Line 40"/>
              <p:cNvSpPr>
                <a:spLocks noChangeShapeType="1"/>
              </p:cNvSpPr>
              <p:nvPr/>
            </p:nvSpPr>
            <p:spPr bwMode="auto">
              <a:xfrm>
                <a:off x="710" y="0"/>
                <a:ext cx="707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3" name="Line 41"/>
              <p:cNvSpPr>
                <a:spLocks noChangeShapeType="1"/>
              </p:cNvSpPr>
              <p:nvPr/>
            </p:nvSpPr>
            <p:spPr bwMode="auto">
              <a:xfrm>
                <a:off x="1417" y="0"/>
                <a:ext cx="3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4" name="Line 42"/>
              <p:cNvSpPr>
                <a:spLocks noChangeShapeType="1"/>
              </p:cNvSpPr>
              <p:nvPr/>
            </p:nvSpPr>
            <p:spPr bwMode="auto">
              <a:xfrm>
                <a:off x="1417" y="0"/>
                <a:ext cx="710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5" name="Line 43"/>
              <p:cNvSpPr>
                <a:spLocks noChangeShapeType="1"/>
              </p:cNvSpPr>
              <p:nvPr/>
            </p:nvSpPr>
            <p:spPr bwMode="auto">
              <a:xfrm>
                <a:off x="2127" y="0"/>
                <a:ext cx="3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6" name="Line 44"/>
              <p:cNvSpPr>
                <a:spLocks noChangeShapeType="1"/>
              </p:cNvSpPr>
              <p:nvPr/>
            </p:nvSpPr>
            <p:spPr bwMode="auto">
              <a:xfrm>
                <a:off x="2127" y="0"/>
                <a:ext cx="708" cy="3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47" name="Line 45"/>
              <p:cNvSpPr>
                <a:spLocks noChangeShapeType="1"/>
              </p:cNvSpPr>
              <p:nvPr/>
            </p:nvSpPr>
            <p:spPr bwMode="auto">
              <a:xfrm>
                <a:off x="2835" y="0"/>
                <a:ext cx="2" cy="710"/>
              </a:xfrm>
              <a:prstGeom prst="line">
                <a:avLst/>
              </a:prstGeom>
              <a:noFill/>
              <a:ln w="19050">
                <a:solidFill>
                  <a:srgbClr val="01010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8349" name="Text Box 47"/>
            <p:cNvSpPr txBox="1">
              <a:spLocks noChangeArrowheads="1"/>
            </p:cNvSpPr>
            <p:nvPr/>
          </p:nvSpPr>
          <p:spPr bwMode="auto">
            <a:xfrm>
              <a:off x="4534" y="1361"/>
              <a:ext cx="567" cy="77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A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98350" name="Text Box 48"/>
            <p:cNvSpPr txBox="1">
              <a:spLocks noChangeArrowheads="1"/>
            </p:cNvSpPr>
            <p:nvPr/>
          </p:nvSpPr>
          <p:spPr bwMode="auto">
            <a:xfrm>
              <a:off x="2947" y="2949"/>
              <a:ext cx="568" cy="773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</a:rPr>
                <a:t>B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98351" name="Oval 49"/>
            <p:cNvSpPr>
              <a:spLocks noChangeArrowheads="1"/>
            </p:cNvSpPr>
            <p:nvPr/>
          </p:nvSpPr>
          <p:spPr bwMode="auto">
            <a:xfrm>
              <a:off x="4194" y="1248"/>
              <a:ext cx="120" cy="12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98352" name="Oval 50"/>
            <p:cNvSpPr>
              <a:spLocks noChangeArrowheads="1"/>
            </p:cNvSpPr>
            <p:nvPr/>
          </p:nvSpPr>
          <p:spPr bwMode="auto">
            <a:xfrm>
              <a:off x="2833" y="2608"/>
              <a:ext cx="120" cy="12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98353" name="Line 51"/>
            <p:cNvSpPr>
              <a:spLocks noChangeShapeType="1"/>
            </p:cNvSpPr>
            <p:nvPr/>
          </p:nvSpPr>
          <p:spPr bwMode="auto">
            <a:xfrm flipH="1">
              <a:off x="2947" y="1362"/>
              <a:ext cx="1246" cy="12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1428" name="Oval 52"/>
          <p:cNvSpPr>
            <a:spLocks noChangeArrowheads="1"/>
          </p:cNvSpPr>
          <p:nvPr/>
        </p:nvSpPr>
        <p:spPr bwMode="auto">
          <a:xfrm>
            <a:off x="3114675" y="2378196"/>
            <a:ext cx="106363" cy="109537"/>
          </a:xfrm>
          <a:prstGeom prst="ellipse">
            <a:avLst/>
          </a:prstGeom>
          <a:solidFill>
            <a:srgbClr val="6600FF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29" name="Oval 53"/>
          <p:cNvSpPr>
            <a:spLocks noChangeArrowheads="1"/>
          </p:cNvSpPr>
          <p:nvPr/>
        </p:nvSpPr>
        <p:spPr bwMode="auto">
          <a:xfrm>
            <a:off x="4465638" y="3673596"/>
            <a:ext cx="106362" cy="109537"/>
          </a:xfrm>
          <a:prstGeom prst="ellipse">
            <a:avLst/>
          </a:prstGeom>
          <a:solidFill>
            <a:srgbClr val="6600FF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0" name="Oval 54"/>
          <p:cNvSpPr>
            <a:spLocks noChangeArrowheads="1"/>
          </p:cNvSpPr>
          <p:nvPr/>
        </p:nvSpPr>
        <p:spPr bwMode="auto">
          <a:xfrm>
            <a:off x="2465388" y="3025896"/>
            <a:ext cx="109537" cy="10795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1" name="Oval 55"/>
          <p:cNvSpPr>
            <a:spLocks noChangeArrowheads="1"/>
          </p:cNvSpPr>
          <p:nvPr/>
        </p:nvSpPr>
        <p:spPr bwMode="auto">
          <a:xfrm>
            <a:off x="3783013" y="4267321"/>
            <a:ext cx="109537" cy="109537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2" name="Oval 56"/>
          <p:cNvSpPr>
            <a:spLocks noChangeArrowheads="1"/>
          </p:cNvSpPr>
          <p:nvPr/>
        </p:nvSpPr>
        <p:spPr bwMode="auto">
          <a:xfrm>
            <a:off x="2465388" y="2378196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3" name="Oval 57"/>
          <p:cNvSpPr>
            <a:spLocks noChangeArrowheads="1"/>
          </p:cNvSpPr>
          <p:nvPr/>
        </p:nvSpPr>
        <p:spPr bwMode="auto">
          <a:xfrm>
            <a:off x="4465638" y="4267321"/>
            <a:ext cx="106362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4" name="Oval 58"/>
          <p:cNvSpPr>
            <a:spLocks noChangeArrowheads="1"/>
          </p:cNvSpPr>
          <p:nvPr/>
        </p:nvSpPr>
        <p:spPr bwMode="auto">
          <a:xfrm>
            <a:off x="3797300" y="3638671"/>
            <a:ext cx="106363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5" name="Oval 59"/>
          <p:cNvSpPr>
            <a:spLocks noChangeArrowheads="1"/>
          </p:cNvSpPr>
          <p:nvPr/>
        </p:nvSpPr>
        <p:spPr bwMode="auto">
          <a:xfrm>
            <a:off x="3114675" y="3025896"/>
            <a:ext cx="106363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36" name="Text Box 60"/>
          <p:cNvSpPr txBox="1">
            <a:spLocks noChangeArrowheads="1"/>
          </p:cNvSpPr>
          <p:nvPr/>
        </p:nvSpPr>
        <p:spPr bwMode="auto">
          <a:xfrm>
            <a:off x="4962525" y="3589338"/>
            <a:ext cx="2892138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分别以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为顶角</a:t>
            </a:r>
            <a:endParaRPr lang="zh-CN" altLang="en-US" sz="2100" b="1" dirty="0">
              <a:solidFill>
                <a:srgbClr val="0000FF"/>
              </a:solidFill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顶点来分类讨论！</a:t>
            </a:r>
            <a:endParaRPr lang="zh-CN" altLang="en-US" sz="2100" b="1" dirty="0">
              <a:solidFill>
                <a:srgbClr val="0000FF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01437" name="Text Box 61"/>
          <p:cNvSpPr txBox="1">
            <a:spLocks noChangeArrowheads="1"/>
          </p:cNvSpPr>
          <p:nvPr/>
        </p:nvSpPr>
        <p:spPr bwMode="auto">
          <a:xfrm>
            <a:off x="5201444" y="3036095"/>
            <a:ext cx="5984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8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个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1439" name="AutoShape 63"/>
          <p:cNvSpPr>
            <a:spLocks noChangeArrowheads="1"/>
          </p:cNvSpPr>
          <p:nvPr/>
        </p:nvSpPr>
        <p:spPr bwMode="auto">
          <a:xfrm>
            <a:off x="5500688" y="1946503"/>
            <a:ext cx="1944687" cy="1025525"/>
          </a:xfrm>
          <a:prstGeom prst="cloudCallout">
            <a:avLst>
              <a:gd name="adj1" fmla="val -4400"/>
              <a:gd name="adj2" fmla="val 113255"/>
            </a:avLst>
          </a:prstGeom>
          <a:solidFill>
            <a:srgbClr val="3366FF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/>
          <a:p>
            <a:pPr algn="ctr"/>
            <a:r>
              <a:rPr lang="zh-CN" altLang="en-US" b="1" dirty="0">
                <a:solidFill>
                  <a:srgbClr val="FF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这样分类就不会漏啦！</a:t>
            </a:r>
            <a:endParaRPr lang="zh-CN" altLang="en-US" b="1" dirty="0">
              <a:solidFill>
                <a:srgbClr val="FF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440" name="Text Box 64"/>
          <p:cNvSpPr txBox="1">
            <a:spLocks noChangeArrowheads="1"/>
          </p:cNvSpPr>
          <p:nvPr/>
        </p:nvSpPr>
        <p:spPr bwMode="auto">
          <a:xfrm>
            <a:off x="3295650" y="2362321"/>
            <a:ext cx="1968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6600FF"/>
                </a:solidFill>
              </a:rPr>
              <a:t>C</a:t>
            </a:r>
            <a:r>
              <a:rPr lang="en-US" altLang="zh-CN" sz="100" b="1" baseline="-25000">
                <a:solidFill>
                  <a:srgbClr val="6600FF"/>
                </a:solidFill>
              </a:rPr>
              <a:t>1</a:t>
            </a:r>
            <a:endParaRPr lang="en-US" altLang="zh-CN" sz="100" b="1" baseline="-25000">
              <a:solidFill>
                <a:srgbClr val="6600FF"/>
              </a:solidFill>
            </a:endParaRPr>
          </a:p>
        </p:txBody>
      </p:sp>
      <p:sp>
        <p:nvSpPr>
          <p:cNvPr id="101441" name="Text Box 65"/>
          <p:cNvSpPr txBox="1">
            <a:spLocks noChangeArrowheads="1"/>
          </p:cNvSpPr>
          <p:nvPr/>
        </p:nvSpPr>
        <p:spPr bwMode="auto">
          <a:xfrm>
            <a:off x="4606925" y="3667246"/>
            <a:ext cx="1952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6600FF"/>
                </a:solidFill>
              </a:rPr>
              <a:t>C</a:t>
            </a:r>
            <a:r>
              <a:rPr lang="en-US" altLang="zh-CN" sz="100" b="1" baseline="-25000">
                <a:solidFill>
                  <a:srgbClr val="6600FF"/>
                </a:solidFill>
              </a:rPr>
              <a:t>2</a:t>
            </a:r>
            <a:endParaRPr lang="en-US" altLang="zh-CN" sz="100" b="1" baseline="-25000">
              <a:solidFill>
                <a:srgbClr val="6600FF"/>
              </a:solidFill>
            </a:endParaRPr>
          </a:p>
        </p:txBody>
      </p:sp>
      <p:sp>
        <p:nvSpPr>
          <p:cNvPr id="101442" name="Text Box 66"/>
          <p:cNvSpPr txBox="1">
            <a:spLocks noChangeArrowheads="1"/>
          </p:cNvSpPr>
          <p:nvPr/>
        </p:nvSpPr>
        <p:spPr bwMode="auto">
          <a:xfrm>
            <a:off x="2335213" y="3210046"/>
            <a:ext cx="195262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99"/>
                </a:solidFill>
              </a:rPr>
              <a:t>C</a:t>
            </a:r>
            <a:r>
              <a:rPr lang="en-US" altLang="zh-CN" sz="100" b="1" baseline="-25000">
                <a:solidFill>
                  <a:srgbClr val="FF3399"/>
                </a:solidFill>
              </a:rPr>
              <a:t>3</a:t>
            </a:r>
            <a:endParaRPr lang="en-US" altLang="zh-CN" sz="100" b="1" baseline="-25000">
              <a:solidFill>
                <a:srgbClr val="FF3399"/>
              </a:solidFill>
            </a:endParaRPr>
          </a:p>
        </p:txBody>
      </p:sp>
      <p:sp>
        <p:nvSpPr>
          <p:cNvPr id="101443" name="Text Box 67"/>
          <p:cNvSpPr txBox="1">
            <a:spLocks noChangeArrowheads="1"/>
          </p:cNvSpPr>
          <p:nvPr/>
        </p:nvSpPr>
        <p:spPr bwMode="auto">
          <a:xfrm>
            <a:off x="3492500" y="4376858"/>
            <a:ext cx="1952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99"/>
                </a:solidFill>
              </a:rPr>
              <a:t>C</a:t>
            </a:r>
            <a:r>
              <a:rPr lang="en-US" altLang="zh-CN" sz="100" b="1" baseline="-25000">
                <a:solidFill>
                  <a:srgbClr val="FF3399"/>
                </a:solidFill>
              </a:rPr>
              <a:t>4</a:t>
            </a:r>
            <a:endParaRPr lang="zh-CN" altLang="en-US" sz="100" b="1" baseline="-25000"/>
          </a:p>
        </p:txBody>
      </p:sp>
      <p:sp>
        <p:nvSpPr>
          <p:cNvPr id="101444" name="Text Box 68"/>
          <p:cNvSpPr txBox="1">
            <a:spLocks noChangeArrowheads="1"/>
          </p:cNvSpPr>
          <p:nvPr/>
        </p:nvSpPr>
        <p:spPr bwMode="auto">
          <a:xfrm>
            <a:off x="2573338" y="2486146"/>
            <a:ext cx="19685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00"/>
                </a:solidFill>
              </a:rPr>
              <a:t>C</a:t>
            </a:r>
            <a:r>
              <a:rPr lang="en-US" altLang="zh-CN" sz="100" b="1" baseline="-25000">
                <a:solidFill>
                  <a:srgbClr val="FF3300"/>
                </a:solidFill>
              </a:rPr>
              <a:t>5</a:t>
            </a:r>
            <a:endParaRPr lang="en-US" altLang="zh-CN" sz="100" b="1" baseline="-25000">
              <a:solidFill>
                <a:srgbClr val="FF3300"/>
              </a:solidFill>
            </a:endParaRPr>
          </a:p>
        </p:txBody>
      </p:sp>
      <p:sp>
        <p:nvSpPr>
          <p:cNvPr id="101445" name="Text Box 69"/>
          <p:cNvSpPr txBox="1">
            <a:spLocks noChangeArrowheads="1"/>
          </p:cNvSpPr>
          <p:nvPr/>
        </p:nvSpPr>
        <p:spPr bwMode="auto">
          <a:xfrm>
            <a:off x="3168650" y="3133846"/>
            <a:ext cx="1952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00"/>
                </a:solidFill>
              </a:rPr>
              <a:t>C</a:t>
            </a:r>
            <a:r>
              <a:rPr lang="en-US" altLang="zh-CN" sz="100" b="1" baseline="-25000">
                <a:solidFill>
                  <a:srgbClr val="FF3300"/>
                </a:solidFill>
              </a:rPr>
              <a:t>6</a:t>
            </a:r>
            <a:endParaRPr lang="en-US" altLang="zh-CN" sz="100" b="1" baseline="-25000">
              <a:solidFill>
                <a:srgbClr val="FF3300"/>
              </a:solidFill>
            </a:endParaRPr>
          </a:p>
        </p:txBody>
      </p:sp>
      <p:sp>
        <p:nvSpPr>
          <p:cNvPr id="101446" name="Text Box 70"/>
          <p:cNvSpPr txBox="1">
            <a:spLocks noChangeArrowheads="1"/>
          </p:cNvSpPr>
          <p:nvPr/>
        </p:nvSpPr>
        <p:spPr bwMode="auto">
          <a:xfrm>
            <a:off x="3817938" y="3729158"/>
            <a:ext cx="195262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00"/>
                </a:solidFill>
              </a:rPr>
              <a:t>C</a:t>
            </a:r>
            <a:r>
              <a:rPr lang="en-US" altLang="zh-CN" sz="100" b="1" baseline="-25000">
                <a:solidFill>
                  <a:srgbClr val="FF3300"/>
                </a:solidFill>
              </a:rPr>
              <a:t>7</a:t>
            </a:r>
            <a:endParaRPr lang="zh-CN" altLang="en-US" sz="100" b="1" baseline="-25000"/>
          </a:p>
        </p:txBody>
      </p:sp>
      <p:sp>
        <p:nvSpPr>
          <p:cNvPr id="101447" name="Text Box 71"/>
          <p:cNvSpPr txBox="1">
            <a:spLocks noChangeArrowheads="1"/>
          </p:cNvSpPr>
          <p:nvPr/>
        </p:nvSpPr>
        <p:spPr bwMode="auto">
          <a:xfrm>
            <a:off x="4140200" y="4376858"/>
            <a:ext cx="1952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b="1">
                <a:solidFill>
                  <a:srgbClr val="FF3300"/>
                </a:solidFill>
              </a:rPr>
              <a:t>C</a:t>
            </a:r>
            <a:r>
              <a:rPr lang="en-US" altLang="zh-CN" sz="100" b="1" baseline="-25000">
                <a:solidFill>
                  <a:srgbClr val="FF3300"/>
                </a:solidFill>
              </a:rPr>
              <a:t>8</a:t>
            </a:r>
            <a:endParaRPr lang="en-US" altLang="zh-CN" sz="100" b="1" baseline="-25000">
              <a:solidFill>
                <a:srgbClr val="FF3300"/>
              </a:solidFill>
            </a:endParaRPr>
          </a:p>
        </p:txBody>
      </p:sp>
      <p:sp>
        <p:nvSpPr>
          <p:cNvPr id="101448" name="Line 72"/>
          <p:cNvSpPr>
            <a:spLocks noChangeShapeType="1"/>
          </p:cNvSpPr>
          <p:nvPr/>
        </p:nvSpPr>
        <p:spPr bwMode="auto">
          <a:xfrm>
            <a:off x="2217738" y="2162296"/>
            <a:ext cx="2646362" cy="2484437"/>
          </a:xfrm>
          <a:prstGeom prst="line">
            <a:avLst/>
          </a:prstGeom>
          <a:noFill/>
          <a:ln w="19050">
            <a:solidFill>
              <a:srgbClr val="66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1449" name="Oval 73"/>
          <p:cNvSpPr>
            <a:spLocks noChangeArrowheads="1"/>
          </p:cNvSpPr>
          <p:nvPr/>
        </p:nvSpPr>
        <p:spPr bwMode="auto">
          <a:xfrm>
            <a:off x="2941638" y="2108321"/>
            <a:ext cx="1792287" cy="1889125"/>
          </a:xfrm>
          <a:prstGeom prst="ellipse">
            <a:avLst/>
          </a:prstGeom>
          <a:noFill/>
          <a:ln w="19050">
            <a:solidFill>
              <a:srgbClr val="66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00"/>
          </a:p>
        </p:txBody>
      </p:sp>
      <p:sp>
        <p:nvSpPr>
          <p:cNvPr id="101450" name="Oval 74"/>
          <p:cNvSpPr>
            <a:spLocks noChangeArrowheads="1"/>
          </p:cNvSpPr>
          <p:nvPr/>
        </p:nvSpPr>
        <p:spPr bwMode="auto">
          <a:xfrm>
            <a:off x="2303463" y="2778246"/>
            <a:ext cx="1771650" cy="1890712"/>
          </a:xfrm>
          <a:prstGeom prst="ellipse">
            <a:avLst/>
          </a:prstGeom>
          <a:noFill/>
          <a:ln w="19050">
            <a:solidFill>
              <a:srgbClr val="66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00"/>
          </a:p>
        </p:txBody>
      </p:sp>
      <p:grpSp>
        <p:nvGrpSpPr>
          <p:cNvPr id="98382" name="组合 2"/>
          <p:cNvGrpSpPr/>
          <p:nvPr/>
        </p:nvGrpSpPr>
        <p:grpSpPr bwMode="auto">
          <a:xfrm>
            <a:off x="3332956" y="429233"/>
            <a:ext cx="2478088" cy="522287"/>
            <a:chOff x="5060" y="905"/>
            <a:chExt cx="3904" cy="822"/>
          </a:xfrm>
        </p:grpSpPr>
        <p:grpSp>
          <p:nvGrpSpPr>
            <p:cNvPr id="98383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8389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拓广探索题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组合 2"/>
          <p:cNvGrpSpPr/>
          <p:nvPr/>
        </p:nvGrpSpPr>
        <p:grpSpPr bwMode="auto">
          <a:xfrm>
            <a:off x="0" y="-68454"/>
            <a:ext cx="2006600" cy="476924"/>
            <a:chOff x="263" y="138"/>
            <a:chExt cx="3160" cy="753"/>
          </a:xfrm>
        </p:grpSpPr>
        <p:sp>
          <p:nvSpPr>
            <p:cNvPr id="92" name="文本框 20"/>
            <p:cNvSpPr txBox="1">
              <a:spLocks noChangeArrowheads="1"/>
            </p:cNvSpPr>
            <p:nvPr/>
          </p:nvSpPr>
          <p:spPr bwMode="auto">
            <a:xfrm>
              <a:off x="999" y="13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93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9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Freeform 74"/>
              <p:cNvSpPr>
                <a:spLocks noChangeAspect="1" noEditPoints="1"/>
              </p:cNvSpPr>
              <p:nvPr/>
            </p:nvSpPr>
            <p:spPr bwMode="auto">
              <a:xfrm>
                <a:off x="37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1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1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1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1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0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0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1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01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0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0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01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01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0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01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01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01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428" grpId="0" bldLvl="0" animBg="1"/>
      <p:bldP spid="101429" grpId="0" bldLvl="0" animBg="1"/>
      <p:bldP spid="101430" grpId="0" bldLvl="0" animBg="1"/>
      <p:bldP spid="101431" grpId="0" bldLvl="0" animBg="1"/>
      <p:bldP spid="101432" grpId="0" bldLvl="0" animBg="1"/>
      <p:bldP spid="101433" grpId="0" bldLvl="0" animBg="1"/>
      <p:bldP spid="101434" grpId="0" bldLvl="0" animBg="1"/>
      <p:bldP spid="101435" grpId="0" bldLvl="0" animBg="1"/>
      <p:bldP spid="101436" grpId="0" bldLvl="0"/>
      <p:bldP spid="101437" grpId="0" bldLvl="0"/>
      <p:bldP spid="101439" grpId="0" bldLvl="0" animBg="1"/>
      <p:bldP spid="101440" grpId="0" bldLvl="0"/>
      <p:bldP spid="101441" grpId="0" bldLvl="0"/>
      <p:bldP spid="101442" grpId="0" bldLvl="0"/>
      <p:bldP spid="101443" grpId="0" bldLvl="0"/>
      <p:bldP spid="101444" grpId="0" bldLvl="0"/>
      <p:bldP spid="101445" grpId="0" bldLvl="0"/>
      <p:bldP spid="101446" grpId="0" bldLvl="0"/>
      <p:bldP spid="101447" grpId="0" bldLvl="0"/>
      <p:bldP spid="101449" grpId="0" bldLvl="0" animBg="1"/>
      <p:bldP spid="101450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82613" y="1087074"/>
            <a:ext cx="583406" cy="3046988"/>
          </a:xfrm>
          <a:prstGeom prst="rect">
            <a:avLst/>
          </a:prstGeom>
          <a:noFill/>
          <a:ln w="25400">
            <a:solidFill>
              <a:schemeClr val="tx2"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等腰三角形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的性质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03011" y="769938"/>
            <a:ext cx="1890712" cy="400110"/>
          </a:xfrm>
          <a:prstGeom prst="rect">
            <a:avLst/>
          </a:prstGeom>
          <a:noFill/>
          <a:ln w="25400">
            <a:solidFill>
              <a:srgbClr val="00B050">
                <a:alpha val="54117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等边对等角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5" name="左大括号 9"/>
          <p:cNvSpPr/>
          <p:nvPr/>
        </p:nvSpPr>
        <p:spPr bwMode="auto">
          <a:xfrm>
            <a:off x="1370013" y="963613"/>
            <a:ext cx="161925" cy="3141662"/>
          </a:xfrm>
          <a:prstGeom prst="leftBrace">
            <a:avLst>
              <a:gd name="adj1" fmla="val 7276"/>
              <a:gd name="adj2" fmla="val 50000"/>
            </a:avLst>
          </a:prstGeom>
          <a:solidFill>
            <a:schemeClr val="bg1"/>
          </a:solidFill>
          <a:ln w="25400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1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630119" y="1957388"/>
            <a:ext cx="1457325" cy="400110"/>
          </a:xfrm>
          <a:prstGeom prst="rect">
            <a:avLst/>
          </a:prstGeom>
          <a:noFill/>
          <a:ln w="25400">
            <a:solidFill>
              <a:srgbClr val="00B050">
                <a:alpha val="54117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三线合一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43349" y="716786"/>
            <a:ext cx="3486151" cy="55399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注意是指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同一个三角形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12356" y="1596061"/>
            <a:ext cx="4818062" cy="1200329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5611495" algn="r"/>
              </a:tabLst>
              <a:defRPr/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注意是指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顶角的平分线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底边上的高和中线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才有这一性质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而腰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上的高和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中线与底角的平分线不具有这一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性质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右箭头 8"/>
          <p:cNvSpPr/>
          <p:nvPr/>
        </p:nvSpPr>
        <p:spPr bwMode="auto">
          <a:xfrm>
            <a:off x="3486150" y="844550"/>
            <a:ext cx="373063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右箭头 9"/>
          <p:cNvSpPr/>
          <p:nvPr/>
        </p:nvSpPr>
        <p:spPr bwMode="auto">
          <a:xfrm>
            <a:off x="3141662" y="2036763"/>
            <a:ext cx="433388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19"/>
          <p:cNvSpPr txBox="1">
            <a:spLocks noChangeArrowheads="1"/>
          </p:cNvSpPr>
          <p:nvPr/>
        </p:nvSpPr>
        <p:spPr bwMode="auto">
          <a:xfrm>
            <a:off x="1599346" y="3746500"/>
            <a:ext cx="1457325" cy="400110"/>
          </a:xfrm>
          <a:prstGeom prst="rect">
            <a:avLst/>
          </a:prstGeom>
          <a:noFill/>
          <a:ln w="25400">
            <a:solidFill>
              <a:srgbClr val="00B050">
                <a:alpha val="54117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易错点拨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右箭头 5"/>
          <p:cNvSpPr/>
          <p:nvPr/>
        </p:nvSpPr>
        <p:spPr bwMode="auto">
          <a:xfrm>
            <a:off x="3122612" y="3862388"/>
            <a:ext cx="363538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01231" y="3198813"/>
            <a:ext cx="5137944" cy="1569660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5611495" algn="r"/>
              </a:tabLst>
              <a:defRPr/>
            </a:pP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（</a:t>
            </a:r>
            <a:r>
              <a:rPr lang="en-US" altLang="zh-CN" sz="2000" b="1" dirty="0">
                <a:latin typeface="+mn-lt"/>
                <a:ea typeface="黑体" panose="02010609060101010101" pitchFamily="2" charset="-122"/>
              </a:rPr>
              <a:t>1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）求</a:t>
            </a:r>
            <a:r>
              <a:rPr lang="zh-CN" altLang="en-US" sz="2000" b="1" dirty="0" smtClean="0">
                <a:latin typeface="+mn-lt"/>
                <a:ea typeface="黑体" panose="02010609060101010101" pitchFamily="2" charset="-122"/>
              </a:rPr>
              <a:t>等腰三角形角的度数时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，如果没有明确是</a:t>
            </a:r>
            <a:r>
              <a:rPr lang="zh-CN" altLang="en-US" sz="2000" b="1" dirty="0" smtClean="0">
                <a:latin typeface="+mn-lt"/>
                <a:ea typeface="黑体" panose="02010609060101010101" pitchFamily="2" charset="-122"/>
              </a:rPr>
              <a:t>底角还是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顶角必须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分类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讨论</a:t>
            </a:r>
            <a:endParaRPr lang="en-US" altLang="zh-CN" sz="2000" b="1" dirty="0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tabLst>
                <a:tab pos="5611495" algn="r"/>
              </a:tabLst>
              <a:defRPr/>
            </a:pP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（</a:t>
            </a:r>
            <a:r>
              <a:rPr lang="en-US" altLang="zh-CN" sz="2000" b="1" dirty="0"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）等腰三角形</a:t>
            </a:r>
            <a:r>
              <a:rPr lang="en-US" altLang="zh-CN" sz="2000" b="1" dirty="0">
                <a:latin typeface="+mn-lt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三线合一</a:t>
            </a:r>
            <a:r>
              <a:rPr lang="en-US" altLang="zh-CN" sz="2000" b="1" dirty="0">
                <a:latin typeface="+mn-lt"/>
                <a:ea typeface="黑体" panose="02010609060101010101" pitchFamily="2" charset="-122"/>
              </a:rPr>
              <a:t>”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定理，角平分线指的是</a:t>
            </a:r>
            <a:r>
              <a:rPr lang="en-US" altLang="zh-CN" sz="2000" b="1" dirty="0">
                <a:latin typeface="+mn-lt"/>
                <a:ea typeface="黑体" panose="02010609060101010101" pitchFamily="2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顶角平分线</a:t>
            </a:r>
            <a:r>
              <a:rPr lang="en-US" altLang="zh-CN" sz="2000" b="1" dirty="0" smtClean="0">
                <a:latin typeface="+mn-lt"/>
                <a:ea typeface="黑体" panose="02010609060101010101" pitchFamily="2" charset="-122"/>
              </a:rPr>
              <a:t>”</a:t>
            </a:r>
            <a:endParaRPr lang="en-US" altLang="zh-CN" sz="20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8" name="组合 1"/>
          <p:cNvGrpSpPr/>
          <p:nvPr/>
        </p:nvGrpSpPr>
        <p:grpSpPr bwMode="auto">
          <a:xfrm>
            <a:off x="0" y="-65833"/>
            <a:ext cx="2006600" cy="477838"/>
            <a:chOff x="227" y="33"/>
            <a:chExt cx="3160" cy="752"/>
          </a:xfrm>
        </p:grpSpPr>
        <p:cxnSp>
          <p:nvCxnSpPr>
            <p:cNvPr id="19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365" grpId="0" bldLvl="0" animBg="1"/>
      <p:bldP spid="20" grpId="0" bldLvl="0" animBg="1"/>
      <p:bldP spid="27" grpId="0" bldLvl="0" animBg="1"/>
      <p:bldP spid="30" grpId="0" bldLvl="0" animBg="1"/>
      <p:bldP spid="9" grpId="0" bldLvl="0" animBg="1"/>
      <p:bldP spid="10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49569" y="1269610"/>
            <a:ext cx="748225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+mn-ea"/>
              </a:rPr>
              <a:t>        把</a:t>
            </a:r>
            <a:r>
              <a:rPr lang="zh-CN" altLang="en-US" sz="24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+mn-ea"/>
              </a:rPr>
              <a:t>一张长方形的纸按图中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+mn-ea"/>
              </a:rPr>
              <a:t>的虚线</a:t>
            </a:r>
            <a:r>
              <a:rPr lang="zh-CN" altLang="en-US" sz="24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+mn-ea"/>
              </a:rPr>
              <a:t>对折，并剪去阴影部分（一个直角三角形），再把得到的直角三角形展开，得到的三角形</a:t>
            </a:r>
            <a:r>
              <a:rPr lang="en-US" altLang="zh-CN" sz="2400" b="1" i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ABC</a:t>
            </a:r>
            <a:r>
              <a:rPr lang="zh-CN" altLang="en-US" sz="24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</a:t>
            </a:r>
            <a:r>
              <a:rPr lang="zh-CN" altLang="en-US" sz="2400" b="1" kern="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+mn-ea"/>
              </a:rPr>
              <a:t>什么特点？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" name="Group 29"/>
          <p:cNvGrpSpPr/>
          <p:nvPr/>
        </p:nvGrpSpPr>
        <p:grpSpPr>
          <a:xfrm>
            <a:off x="2989892" y="3041332"/>
            <a:ext cx="1006794" cy="1664494"/>
            <a:chOff x="1610" y="1797"/>
            <a:chExt cx="726" cy="1360"/>
          </a:xfrm>
          <a:solidFill>
            <a:srgbClr val="00B050"/>
          </a:solidFill>
        </p:grpSpPr>
        <p:sp>
          <p:nvSpPr>
            <p:cNvPr id="8216" name="Rectangle 9"/>
            <p:cNvSpPr/>
            <p:nvPr/>
          </p:nvSpPr>
          <p:spPr>
            <a:xfrm>
              <a:off x="1610" y="1797"/>
              <a:ext cx="726" cy="1360"/>
            </a:xfrm>
            <a:prstGeom prst="rect">
              <a:avLst/>
            </a:prstGeom>
            <a:grpFill/>
            <a:ln w="381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fontAlgn="base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fontAlgn="base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indent="0"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endParaRPr lang="zh-CN" altLang="zh-CN" sz="1350" noProof="1"/>
            </a:p>
          </p:txBody>
        </p:sp>
        <p:sp>
          <p:nvSpPr>
            <p:cNvPr id="8217" name="Line 10"/>
            <p:cNvSpPr/>
            <p:nvPr/>
          </p:nvSpPr>
          <p:spPr>
            <a:xfrm flipV="1">
              <a:off x="1610" y="2387"/>
              <a:ext cx="680" cy="0"/>
            </a:xfrm>
            <a:prstGeom prst="line">
              <a:avLst/>
            </a:prstGeom>
            <a:grpFill/>
            <a:ln w="38100">
              <a:noFill/>
            </a:ln>
          </p:spPr>
        </p:sp>
      </p:grpSp>
      <p:sp>
        <p:nvSpPr>
          <p:cNvPr id="63495" name="Line 34"/>
          <p:cNvSpPr>
            <a:spLocks noChangeShapeType="1"/>
          </p:cNvSpPr>
          <p:nvPr/>
        </p:nvSpPr>
        <p:spPr bwMode="auto">
          <a:xfrm>
            <a:off x="2989263" y="3898900"/>
            <a:ext cx="996950" cy="11113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63496" name="Picture 30" descr="C:\Users\Administrator\Desktop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 t="6047" r="5824"/>
          <a:stretch>
            <a:fillRect/>
          </a:stretch>
        </p:blipFill>
        <p:spPr bwMode="auto">
          <a:xfrm>
            <a:off x="5164138" y="3368675"/>
            <a:ext cx="100965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26323" y="718152"/>
            <a:ext cx="4475182" cy="465628"/>
            <a:chOff x="2238316" y="718152"/>
            <a:chExt cx="4475182" cy="465628"/>
          </a:xfrm>
        </p:grpSpPr>
        <p:sp>
          <p:nvSpPr>
            <p:cNvPr id="63491" name="文本框 6151"/>
            <p:cNvSpPr txBox="1">
              <a:spLocks noChangeArrowheads="1"/>
            </p:cNvSpPr>
            <p:nvPr/>
          </p:nvSpPr>
          <p:spPr bwMode="auto">
            <a:xfrm>
              <a:off x="4073486" y="718152"/>
              <a:ext cx="2640012" cy="459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等腰三角形的性质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23" name="组合 4"/>
            <p:cNvGrpSpPr/>
            <p:nvPr/>
          </p:nvGrpSpPr>
          <p:grpSpPr bwMode="auto">
            <a:xfrm>
              <a:off x="2238316" y="749173"/>
              <a:ext cx="1739920" cy="434607"/>
              <a:chOff x="3485" y="1168"/>
              <a:chExt cx="2739" cy="683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3485" y="1168"/>
                <a:ext cx="2739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26" name="矩形 1"/>
              <p:cNvSpPr>
                <a:spLocks noChangeArrowheads="1"/>
              </p:cNvSpPr>
              <p:nvPr/>
            </p:nvSpPr>
            <p:spPr bwMode="auto">
              <a:xfrm>
                <a:off x="3880" y="1242"/>
                <a:ext cx="1865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知识点 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49475" y="757238"/>
            <a:ext cx="2052638" cy="2916237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 flipV="1">
            <a:off x="2155825" y="2216150"/>
            <a:ext cx="2052638" cy="1457325"/>
          </a:xfrm>
          <a:prstGeom prst="rect">
            <a:avLst/>
          </a:pr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149475" y="755650"/>
            <a:ext cx="2052638" cy="1457325"/>
          </a:xfrm>
          <a:prstGeom prst="rect">
            <a:avLst/>
          </a:prstGeom>
          <a:solidFill>
            <a:srgbClr val="00B05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 flipV="1">
            <a:off x="2149475" y="2214563"/>
            <a:ext cx="2052638" cy="1457325"/>
          </a:xfrm>
          <a:prstGeom prst="rect">
            <a:avLst/>
          </a:prstGeom>
          <a:solidFill>
            <a:schemeClr val="accent2">
              <a:alpha val="39998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100"/>
          </a:p>
        </p:txBody>
      </p:sp>
      <p:pic>
        <p:nvPicPr>
          <p:cNvPr id="8" name="Picture 6" descr="无标题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47718">
            <a:off x="3607594" y="2624932"/>
            <a:ext cx="1582737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未知"/>
          <p:cNvSpPr>
            <a:spLocks noChangeArrowheads="1"/>
          </p:cNvSpPr>
          <p:nvPr/>
        </p:nvSpPr>
        <p:spPr bwMode="auto">
          <a:xfrm>
            <a:off x="2149475" y="2214563"/>
            <a:ext cx="2052638" cy="1133475"/>
          </a:xfrm>
          <a:custGeom>
            <a:avLst/>
            <a:gdLst>
              <a:gd name="T0" fmla="*/ 0 w 1724"/>
              <a:gd name="T1" fmla="*/ 0 h 952"/>
              <a:gd name="T2" fmla="*/ 1724 w 1724"/>
              <a:gd name="T3" fmla="*/ 0 h 952"/>
              <a:gd name="T4" fmla="*/ 1724 w 1724"/>
              <a:gd name="T5" fmla="*/ 952 h 952"/>
              <a:gd name="T6" fmla="*/ 0 w 1724"/>
              <a:gd name="T7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4" h="952">
                <a:moveTo>
                  <a:pt x="0" y="0"/>
                </a:moveTo>
                <a:lnTo>
                  <a:pt x="1724" y="0"/>
                </a:lnTo>
                <a:lnTo>
                  <a:pt x="1724" y="9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未知"/>
          <p:cNvSpPr>
            <a:spLocks noChangeArrowheads="1"/>
          </p:cNvSpPr>
          <p:nvPr/>
        </p:nvSpPr>
        <p:spPr bwMode="auto">
          <a:xfrm>
            <a:off x="2141538" y="2214563"/>
            <a:ext cx="2060575" cy="1457325"/>
          </a:xfrm>
          <a:custGeom>
            <a:avLst/>
            <a:gdLst>
              <a:gd name="T0" fmla="*/ 1730 w 1730"/>
              <a:gd name="T1" fmla="*/ 1088 h 1224"/>
              <a:gd name="T2" fmla="*/ 1730 w 1730"/>
              <a:gd name="T3" fmla="*/ 1224 h 1224"/>
              <a:gd name="T4" fmla="*/ 0 w 1730"/>
              <a:gd name="T5" fmla="*/ 1219 h 1224"/>
              <a:gd name="T6" fmla="*/ 6 w 1730"/>
              <a:gd name="T7" fmla="*/ 0 h 1224"/>
              <a:gd name="T8" fmla="*/ 1457 w 1730"/>
              <a:gd name="T9" fmla="*/ 816 h 1224"/>
              <a:gd name="T10" fmla="*/ 1267 w 1730"/>
              <a:gd name="T11" fmla="*/ 749 h 1224"/>
              <a:gd name="T12" fmla="*/ 1730 w 1730"/>
              <a:gd name="T13" fmla="*/ 1088 h 1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30" h="1224">
                <a:moveTo>
                  <a:pt x="1730" y="1088"/>
                </a:moveTo>
                <a:lnTo>
                  <a:pt x="1730" y="1224"/>
                </a:lnTo>
                <a:lnTo>
                  <a:pt x="0" y="1219"/>
                </a:lnTo>
                <a:lnTo>
                  <a:pt x="6" y="0"/>
                </a:lnTo>
                <a:lnTo>
                  <a:pt x="1457" y="816"/>
                </a:lnTo>
                <a:lnTo>
                  <a:pt x="1267" y="749"/>
                </a:lnTo>
                <a:lnTo>
                  <a:pt x="1730" y="1088"/>
                </a:ln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2155825" y="2214563"/>
            <a:ext cx="2052638" cy="11334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未知"/>
          <p:cNvSpPr>
            <a:spLocks noChangeArrowheads="1"/>
          </p:cNvSpPr>
          <p:nvPr/>
        </p:nvSpPr>
        <p:spPr bwMode="auto">
          <a:xfrm>
            <a:off x="4484688" y="2713038"/>
            <a:ext cx="2052637" cy="1133475"/>
          </a:xfrm>
          <a:custGeom>
            <a:avLst/>
            <a:gdLst>
              <a:gd name="T0" fmla="*/ 0 w 1724"/>
              <a:gd name="T1" fmla="*/ 0 h 952"/>
              <a:gd name="T2" fmla="*/ 1724 w 1724"/>
              <a:gd name="T3" fmla="*/ 0 h 952"/>
              <a:gd name="T4" fmla="*/ 1724 w 1724"/>
              <a:gd name="T5" fmla="*/ 952 h 952"/>
              <a:gd name="T6" fmla="*/ 0 w 1724"/>
              <a:gd name="T7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4" h="952">
                <a:moveTo>
                  <a:pt x="0" y="0"/>
                </a:moveTo>
                <a:lnTo>
                  <a:pt x="1724" y="0"/>
                </a:lnTo>
                <a:lnTo>
                  <a:pt x="1724" y="9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未知"/>
          <p:cNvSpPr>
            <a:spLocks noChangeArrowheads="1"/>
          </p:cNvSpPr>
          <p:nvPr/>
        </p:nvSpPr>
        <p:spPr bwMode="auto">
          <a:xfrm flipV="1">
            <a:off x="4513263" y="1590675"/>
            <a:ext cx="2052637" cy="1133475"/>
          </a:xfrm>
          <a:custGeom>
            <a:avLst/>
            <a:gdLst>
              <a:gd name="T0" fmla="*/ 0 w 1724"/>
              <a:gd name="T1" fmla="*/ 0 h 952"/>
              <a:gd name="T2" fmla="*/ 1724 w 1724"/>
              <a:gd name="T3" fmla="*/ 0 h 952"/>
              <a:gd name="T4" fmla="*/ 1724 w 1724"/>
              <a:gd name="T5" fmla="*/ 952 h 952"/>
              <a:gd name="T6" fmla="*/ 0 w 1724"/>
              <a:gd name="T7" fmla="*/ 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24" h="952">
                <a:moveTo>
                  <a:pt x="0" y="0"/>
                </a:moveTo>
                <a:lnTo>
                  <a:pt x="1724" y="0"/>
                </a:lnTo>
                <a:lnTo>
                  <a:pt x="1724" y="95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2149475" y="2214563"/>
            <a:ext cx="2052638" cy="0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 flipV="1">
            <a:off x="4514850" y="1587500"/>
            <a:ext cx="2052638" cy="11350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4503738" y="2711450"/>
            <a:ext cx="2052637" cy="11350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4310063" y="2289175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+mn-lt"/>
                <a:ea typeface="楷体_GB2312" panose="02010609030101010101" pitchFamily="49" charset="-122"/>
              </a:rPr>
              <a:t>A</a:t>
            </a:r>
            <a:endParaRPr lang="en-US" altLang="zh-CN" sz="2100" b="1" i="1">
              <a:latin typeface="+mn-lt"/>
              <a:ea typeface="楷体_GB2312" panose="02010609030101010101" pitchFamily="49" charset="-122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6578600" y="1425575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+mn-lt"/>
                <a:ea typeface="楷体_GB2312" panose="02010609030101010101" pitchFamily="49" charset="-122"/>
              </a:rPr>
              <a:t>B</a:t>
            </a:r>
            <a:endParaRPr lang="en-US" altLang="zh-CN" sz="2100" b="1" i="1" dirty="0">
              <a:latin typeface="+mn-lt"/>
              <a:ea typeface="楷体_GB2312" panose="02010609030101010101" pitchFamily="49" charset="-122"/>
            </a:endParaRP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6554788" y="3690938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+mn-lt"/>
                <a:ea typeface="楷体_GB2312" panose="02010609030101010101" pitchFamily="49" charset="-122"/>
              </a:rPr>
              <a:t>C</a:t>
            </a:r>
            <a:endParaRPr lang="en-US" altLang="zh-CN" sz="2100" b="1" i="1" dirty="0">
              <a:latin typeface="+mn-lt"/>
              <a:ea typeface="楷体_GB2312" panose="02010609030101010101" pitchFamily="49" charset="-122"/>
            </a:endParaRPr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6565900" y="1589088"/>
            <a:ext cx="0" cy="226853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7062788" y="2212975"/>
            <a:ext cx="11801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AB=AC</a:t>
            </a:r>
            <a:endParaRPr lang="en-US" altLang="zh-CN" sz="24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6890853" y="2826048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</a:rPr>
              <a:t>等腰三角形</a:t>
            </a:r>
            <a:endParaRPr lang="zh-CN" altLang="en-US" sz="2400" b="1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6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0"/>
                            </p:stCondLst>
                            <p:childTnLst>
                              <p:par>
                                <p:cTn id="3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5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0.25799 0.09599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99" y="47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bldLvl="0" animBg="1"/>
      <p:bldP spid="5" grpId="0" bldLvl="0" animBg="1"/>
      <p:bldP spid="5" grpId="1" bldLvl="0" animBg="1"/>
      <p:bldP spid="6" grpId="0" bldLvl="0" animBg="1"/>
      <p:bldP spid="6" grpId="1" bldLvl="0" animBg="1"/>
      <p:bldP spid="7" grpId="0" bldLvl="0" animBg="1"/>
      <p:bldP spid="7" grpId="1" bldLvl="0" animBg="1"/>
      <p:bldP spid="20" grpId="0"/>
      <p:bldP spid="21" grpId="0"/>
      <p:bldP spid="22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30" descr="C:\Users\Administrator\Desktop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"/>
          <a:stretch>
            <a:fillRect/>
          </a:stretch>
        </p:blipFill>
        <p:spPr bwMode="auto">
          <a:xfrm>
            <a:off x="3652838" y="2058988"/>
            <a:ext cx="865187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2" name="Rectangle 2"/>
          <p:cNvSpPr txBox="1">
            <a:spLocks noRot="1" noChangeArrowheads="1"/>
          </p:cNvSpPr>
          <p:nvPr/>
        </p:nvSpPr>
        <p:spPr bwMode="auto">
          <a:xfrm>
            <a:off x="993531" y="635001"/>
            <a:ext cx="7407519" cy="73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是轴对称图形吗？它的对称轴是什么？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6563" name="Group 29"/>
          <p:cNvGrpSpPr/>
          <p:nvPr/>
        </p:nvGrpSpPr>
        <p:grpSpPr bwMode="auto">
          <a:xfrm>
            <a:off x="1816100" y="1831975"/>
            <a:ext cx="863600" cy="1512888"/>
            <a:chOff x="1610" y="1797"/>
            <a:chExt cx="726" cy="1360"/>
          </a:xfrm>
        </p:grpSpPr>
        <p:sp>
          <p:nvSpPr>
            <p:cNvPr id="66564" name="Rectangle 9"/>
            <p:cNvSpPr>
              <a:spLocks noChangeArrowheads="1"/>
            </p:cNvSpPr>
            <p:nvPr/>
          </p:nvSpPr>
          <p:spPr bwMode="auto">
            <a:xfrm>
              <a:off x="1610" y="1797"/>
              <a:ext cx="726" cy="1360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000000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 sz="100"/>
            </a:p>
          </p:txBody>
        </p:sp>
        <p:sp>
          <p:nvSpPr>
            <p:cNvPr id="66565" name="Line 10"/>
            <p:cNvSpPr>
              <a:spLocks noChangeShapeType="1"/>
            </p:cNvSpPr>
            <p:nvPr/>
          </p:nvSpPr>
          <p:spPr bwMode="auto">
            <a:xfrm flipV="1">
              <a:off x="1610" y="2387"/>
              <a:ext cx="68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6569" name="AutoShape 13"/>
          <p:cNvSpPr>
            <a:spLocks noChangeArrowheads="1"/>
          </p:cNvSpPr>
          <p:nvPr/>
        </p:nvSpPr>
        <p:spPr bwMode="auto">
          <a:xfrm rot="16200000">
            <a:off x="5648950" y="2113633"/>
            <a:ext cx="1070778" cy="841644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38100">
            <a:solidFill>
              <a:srgbClr val="000000"/>
            </a:solidFill>
            <a:miter lim="800000"/>
          </a:ln>
        </p:spPr>
        <p:txBody>
          <a:bodyPr vert="eaVert" wrap="none" anchor="ctr"/>
          <a:lstStyle/>
          <a:p>
            <a:endParaRPr lang="zh-CN" altLang="zh-CN" sz="100"/>
          </a:p>
        </p:txBody>
      </p:sp>
      <p:sp>
        <p:nvSpPr>
          <p:cNvPr id="66570" name="Text Box 15"/>
          <p:cNvSpPr txBox="1">
            <a:spLocks noChangeArrowheads="1"/>
          </p:cNvSpPr>
          <p:nvPr/>
        </p:nvSpPr>
        <p:spPr bwMode="auto">
          <a:xfrm>
            <a:off x="5526088" y="2507096"/>
            <a:ext cx="395169" cy="36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</a:endParaRPr>
          </a:p>
        </p:txBody>
      </p:sp>
      <p:sp>
        <p:nvSpPr>
          <p:cNvPr id="66571" name="Text Box 16"/>
          <p:cNvSpPr txBox="1">
            <a:spLocks noChangeArrowheads="1"/>
          </p:cNvSpPr>
          <p:nvPr/>
        </p:nvSpPr>
        <p:spPr bwMode="auto">
          <a:xfrm>
            <a:off x="6366640" y="3080037"/>
            <a:ext cx="395169" cy="36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en-US" altLang="zh-CN" b="1" i="1">
              <a:latin typeface="Times New Roman" panose="02020603050405020304" pitchFamily="18" charset="0"/>
            </a:endParaRPr>
          </a:p>
        </p:txBody>
      </p:sp>
      <p:sp>
        <p:nvSpPr>
          <p:cNvPr id="66572" name="Text Box 17"/>
          <p:cNvSpPr txBox="1">
            <a:spLocks noChangeArrowheads="1"/>
          </p:cNvSpPr>
          <p:nvPr/>
        </p:nvSpPr>
        <p:spPr bwMode="auto">
          <a:xfrm>
            <a:off x="6605706" y="2507096"/>
            <a:ext cx="395169" cy="36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D</a:t>
            </a:r>
            <a:endParaRPr lang="en-US" altLang="zh-CN" b="1" i="1" dirty="0">
              <a:latin typeface="Times New Roman" panose="02020603050405020304" pitchFamily="18" charset="0"/>
            </a:endParaRPr>
          </a:p>
        </p:txBody>
      </p:sp>
      <p:sp>
        <p:nvSpPr>
          <p:cNvPr id="66573" name="Text Box 18"/>
          <p:cNvSpPr txBox="1">
            <a:spLocks noChangeArrowheads="1"/>
          </p:cNvSpPr>
          <p:nvPr/>
        </p:nvSpPr>
        <p:spPr bwMode="auto">
          <a:xfrm>
            <a:off x="6569683" y="1697038"/>
            <a:ext cx="395169" cy="36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en-US" altLang="zh-CN" b="1" i="1">
              <a:latin typeface="Times New Roman" panose="02020603050405020304" pitchFamily="18" charset="0"/>
            </a:endParaRPr>
          </a:p>
        </p:txBody>
      </p:sp>
      <p:sp>
        <p:nvSpPr>
          <p:cNvPr id="66574" name="Line 22"/>
          <p:cNvSpPr>
            <a:spLocks noChangeShapeType="1"/>
          </p:cNvSpPr>
          <p:nvPr/>
        </p:nvSpPr>
        <p:spPr bwMode="auto">
          <a:xfrm>
            <a:off x="5821919" y="2544648"/>
            <a:ext cx="743397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75" name="Line 34"/>
          <p:cNvSpPr>
            <a:spLocks noChangeShapeType="1"/>
          </p:cNvSpPr>
          <p:nvPr/>
        </p:nvSpPr>
        <p:spPr bwMode="auto">
          <a:xfrm>
            <a:off x="1858963" y="2589213"/>
            <a:ext cx="809625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76" name="Line 36"/>
          <p:cNvSpPr>
            <a:spLocks noChangeShapeType="1"/>
          </p:cNvSpPr>
          <p:nvPr/>
        </p:nvSpPr>
        <p:spPr bwMode="auto">
          <a:xfrm>
            <a:off x="2841625" y="2641600"/>
            <a:ext cx="5953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77" name="Line 37"/>
          <p:cNvSpPr>
            <a:spLocks noChangeShapeType="1"/>
          </p:cNvSpPr>
          <p:nvPr/>
        </p:nvSpPr>
        <p:spPr bwMode="auto">
          <a:xfrm>
            <a:off x="4732338" y="2589213"/>
            <a:ext cx="59531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4719" name="Rectangle 31"/>
          <p:cNvSpPr>
            <a:spLocks noChangeArrowheads="1"/>
          </p:cNvSpPr>
          <p:nvPr/>
        </p:nvSpPr>
        <p:spPr bwMode="auto">
          <a:xfrm>
            <a:off x="2372908" y="4072930"/>
            <a:ext cx="4339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折痕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所在的直线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是它的对称轴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6579" name="Line 32"/>
          <p:cNvSpPr>
            <a:spLocks noChangeShapeType="1"/>
          </p:cNvSpPr>
          <p:nvPr/>
        </p:nvSpPr>
        <p:spPr bwMode="auto">
          <a:xfrm flipH="1" flipV="1">
            <a:off x="3652838" y="2103438"/>
            <a:ext cx="865187" cy="4857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80" name="Line 33"/>
          <p:cNvSpPr>
            <a:spLocks noChangeShapeType="1"/>
          </p:cNvSpPr>
          <p:nvPr/>
        </p:nvSpPr>
        <p:spPr bwMode="auto">
          <a:xfrm>
            <a:off x="5780088" y="2544763"/>
            <a:ext cx="8112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81" name="Line 40"/>
          <p:cNvSpPr>
            <a:spLocks noChangeShapeType="1"/>
          </p:cNvSpPr>
          <p:nvPr/>
        </p:nvSpPr>
        <p:spPr bwMode="auto">
          <a:xfrm flipV="1">
            <a:off x="5543550" y="2533650"/>
            <a:ext cx="1403350" cy="20638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6582" name="Group 28"/>
          <p:cNvGrpSpPr/>
          <p:nvPr/>
        </p:nvGrpSpPr>
        <p:grpSpPr bwMode="auto">
          <a:xfrm>
            <a:off x="3652838" y="2079625"/>
            <a:ext cx="865187" cy="917575"/>
            <a:chOff x="2880" y="2115"/>
            <a:chExt cx="635" cy="680"/>
          </a:xfrm>
        </p:grpSpPr>
        <p:sp>
          <p:nvSpPr>
            <p:cNvPr id="66583" name="Rectangle 11"/>
            <p:cNvSpPr>
              <a:spLocks noChangeArrowheads="1"/>
            </p:cNvSpPr>
            <p:nvPr/>
          </p:nvSpPr>
          <p:spPr bwMode="auto">
            <a:xfrm>
              <a:off x="2880" y="2115"/>
              <a:ext cx="635" cy="680"/>
            </a:xfrm>
            <a:prstGeom prst="rect">
              <a:avLst/>
            </a:prstGeom>
            <a:noFill/>
            <a:ln w="38100">
              <a:solidFill>
                <a:srgbClr val="0000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 sz="100"/>
            </a:p>
          </p:txBody>
        </p:sp>
        <p:sp>
          <p:nvSpPr>
            <p:cNvPr id="66584" name="Line 12"/>
            <p:cNvSpPr>
              <a:spLocks noChangeShapeType="1"/>
            </p:cNvSpPr>
            <p:nvPr/>
          </p:nvSpPr>
          <p:spPr bwMode="auto">
            <a:xfrm>
              <a:off x="3016" y="2115"/>
              <a:ext cx="498" cy="36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Text Box 38"/>
          <p:cNvSpPr txBox="1">
            <a:spLocks noChangeArrowheads="1"/>
          </p:cNvSpPr>
          <p:nvPr/>
        </p:nvSpPr>
        <p:spPr bwMode="auto">
          <a:xfrm>
            <a:off x="2679700" y="3530600"/>
            <a:ext cx="37240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等腰三角形是轴对称图形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1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6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4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2" grpId="0"/>
      <p:bldP spid="114719" grpId="0"/>
      <p:bldP spid="66581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4">
            <a:hlinkClick r:id="rId1" action="ppaction://program"/>
          </p:cNvPr>
          <p:cNvSpPr txBox="1">
            <a:spLocks noChangeArrowheads="1"/>
          </p:cNvSpPr>
          <p:nvPr/>
        </p:nvSpPr>
        <p:spPr bwMode="auto">
          <a:xfrm>
            <a:off x="180340" y="539750"/>
            <a:ext cx="879221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剪出的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等腰三角形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沿折痕对折，找出其中重合的线段和角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27651" name="表格 27650"/>
          <p:cNvGraphicFramePr/>
          <p:nvPr/>
        </p:nvGraphicFramePr>
        <p:xfrm>
          <a:off x="893763" y="1203325"/>
          <a:ext cx="4664076" cy="2336800"/>
        </p:xfrm>
        <a:graphic>
          <a:graphicData uri="http://schemas.openxmlformats.org/drawingml/2006/table">
            <a:tbl>
              <a:tblPr/>
              <a:tblGrid>
                <a:gridCol w="2332038"/>
                <a:gridCol w="2332038"/>
              </a:tblGrid>
              <a:tr h="4083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100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重合的线段</a:t>
                      </a:r>
                      <a:endParaRPr lang="zh-CN" altLang="en-US" sz="21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71" marR="68571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zh-CN" altLang="en-US" sz="2100" b="1" dirty="0"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重合的角</a:t>
                      </a:r>
                      <a:endParaRPr lang="zh-CN" altLang="en-US" sz="2100" b="1" dirty="0"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8571" marR="68571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325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21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rPr>
                        <a:t> </a:t>
                      </a:r>
                      <a:endParaRPr lang="en-US" altLang="zh-CN" sz="2100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68571" marR="68571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zh-CN" altLang="en-US" sz="2100" dirty="0">
                          <a:solidFill>
                            <a:schemeClr val="tx2"/>
                          </a:solidFill>
                          <a:latin typeface="Arial" panose="020B0604020202020204" pitchFamily="34" charset="0"/>
                        </a:rPr>
                        <a:t>　</a:t>
                      </a:r>
                      <a:endParaRPr lang="zh-CN" altLang="en-US" sz="2100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68571" marR="68571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6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zh-CN" sz="2100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68571" marR="68571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zh-CN" altLang="zh-CN" sz="2100" b="1" i="1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68571" marR="68571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6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zh-CN" altLang="zh-CN" sz="2100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68571" marR="68571" marT="34290" marB="34290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zh-CN" altLang="zh-CN" sz="2100" b="1" i="1" dirty="0">
                        <a:solidFill>
                          <a:schemeClr val="tx2"/>
                        </a:solidFill>
                        <a:latin typeface="Arial" panose="020B0604020202020204" pitchFamily="34" charset="0"/>
                      </a:endParaRPr>
                    </a:p>
                  </a:txBody>
                  <a:tcPr marL="68571" marR="68571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7603" name="Text Box 19"/>
          <p:cNvSpPr txBox="1">
            <a:spLocks noChangeArrowheads="1"/>
          </p:cNvSpPr>
          <p:nvPr/>
        </p:nvSpPr>
        <p:spPr bwMode="auto">
          <a:xfrm>
            <a:off x="6643688" y="1154113"/>
            <a:ext cx="596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</a:rPr>
              <a:t>   </a:t>
            </a:r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7604" name="Text Box 20"/>
          <p:cNvSpPr txBox="1">
            <a:spLocks noChangeArrowheads="1"/>
          </p:cNvSpPr>
          <p:nvPr/>
        </p:nvSpPr>
        <p:spPr bwMode="auto">
          <a:xfrm>
            <a:off x="7694613" y="3179763"/>
            <a:ext cx="5778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</a:rPr>
              <a:t>C</a:t>
            </a:r>
            <a:endParaRPr lang="en-US" altLang="zh-CN" sz="2100" b="1" i="1">
              <a:latin typeface="Times New Roman" panose="02020603050405020304" pitchFamily="18" charset="0"/>
            </a:endParaRPr>
          </a:p>
        </p:txBody>
      </p:sp>
      <p:sp>
        <p:nvSpPr>
          <p:cNvPr id="67605" name="Text Box 21"/>
          <p:cNvSpPr txBox="1">
            <a:spLocks noChangeArrowheads="1"/>
          </p:cNvSpPr>
          <p:nvPr/>
        </p:nvSpPr>
        <p:spPr bwMode="auto">
          <a:xfrm>
            <a:off x="5956300" y="3179763"/>
            <a:ext cx="5969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rPr>
              <a:t>  B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7606" name="AutoShape 22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6221413" y="1552575"/>
            <a:ext cx="1562100" cy="1693863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Line 23"/>
          <p:cNvSpPr>
            <a:spLocks noChangeShapeType="1"/>
          </p:cNvSpPr>
          <p:nvPr/>
        </p:nvSpPr>
        <p:spPr bwMode="auto">
          <a:xfrm rot="5400000">
            <a:off x="6156325" y="2405063"/>
            <a:ext cx="1692275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608" name="Text Box 24"/>
          <p:cNvSpPr txBox="1">
            <a:spLocks noChangeArrowheads="1"/>
          </p:cNvSpPr>
          <p:nvPr/>
        </p:nvSpPr>
        <p:spPr bwMode="auto">
          <a:xfrm>
            <a:off x="6842132" y="2871312"/>
            <a:ext cx="40321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</a:rPr>
              <a:t>    D</a:t>
            </a:r>
            <a:endParaRPr lang="en-US" altLang="zh-CN" sz="2100" b="1" i="1">
              <a:latin typeface="Times New Roman" panose="02020603050405020304" pitchFamily="18" charset="0"/>
            </a:endParaRPr>
          </a:p>
        </p:txBody>
      </p:sp>
      <p:sp>
        <p:nvSpPr>
          <p:cNvPr id="10" name="Text Box 25"/>
          <p:cNvSpPr txBox="1">
            <a:spLocks noChangeArrowheads="1"/>
          </p:cNvSpPr>
          <p:nvPr/>
        </p:nvSpPr>
        <p:spPr bwMode="auto">
          <a:xfrm>
            <a:off x="1360488" y="1762125"/>
            <a:ext cx="13970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 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1" name="Text Box 26"/>
          <p:cNvSpPr txBox="1">
            <a:spLocks noChangeArrowheads="1"/>
          </p:cNvSpPr>
          <p:nvPr/>
        </p:nvSpPr>
        <p:spPr bwMode="auto">
          <a:xfrm>
            <a:off x="1360488" y="2335213"/>
            <a:ext cx="153352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CD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2" name="Rectangle 27"/>
          <p:cNvSpPr>
            <a:spLocks noChangeArrowheads="1"/>
          </p:cNvSpPr>
          <p:nvPr/>
        </p:nvSpPr>
        <p:spPr bwMode="auto">
          <a:xfrm>
            <a:off x="1223963" y="2984500"/>
            <a:ext cx="16700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3" name="Text Box 28"/>
          <p:cNvSpPr txBox="1">
            <a:spLocks noChangeArrowheads="1"/>
          </p:cNvSpPr>
          <p:nvPr/>
        </p:nvSpPr>
        <p:spPr bwMode="auto">
          <a:xfrm>
            <a:off x="3605213" y="1762125"/>
            <a:ext cx="16716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与∠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C</a:t>
            </a:r>
            <a:endParaRPr lang="en-US" altLang="zh-CN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4" name="Rectangle 29"/>
          <p:cNvSpPr>
            <a:spLocks noChangeArrowheads="1"/>
          </p:cNvSpPr>
          <p:nvPr/>
        </p:nvSpPr>
        <p:spPr bwMode="auto">
          <a:xfrm>
            <a:off x="3240088" y="2344738"/>
            <a:ext cx="2298700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BAD</a:t>
            </a: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100" b="1">
                <a:solidFill>
                  <a:srgbClr val="FF0000"/>
                </a:solidFill>
                <a:latin typeface="+mn-lt"/>
              </a:rPr>
              <a:t>与∠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CAD</a:t>
            </a:r>
            <a:endParaRPr lang="en-US" altLang="zh-CN" sz="2100" b="1" i="1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5" name="Rectangle 30"/>
          <p:cNvSpPr>
            <a:spLocks noChangeArrowheads="1"/>
          </p:cNvSpPr>
          <p:nvPr/>
        </p:nvSpPr>
        <p:spPr bwMode="auto">
          <a:xfrm>
            <a:off x="3209925" y="3009900"/>
            <a:ext cx="24638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与∠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ADC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738554" y="3852069"/>
            <a:ext cx="7880838" cy="98901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/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这些重合的角，你能发现等腰三角形的性质吗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你的猜想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7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355" y="2479082"/>
            <a:ext cx="1369503" cy="212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416550" y="581595"/>
            <a:ext cx="1246187" cy="1639160"/>
            <a:chOff x="1408113" y="809771"/>
            <a:chExt cx="1246187" cy="1639160"/>
          </a:xfrm>
        </p:grpSpPr>
        <p:sp>
          <p:nvSpPr>
            <p:cNvPr id="12290" name="Rectangle 5"/>
            <p:cNvSpPr>
              <a:spLocks noChangeArrowheads="1"/>
            </p:cNvSpPr>
            <p:nvPr/>
          </p:nvSpPr>
          <p:spPr bwMode="auto">
            <a:xfrm>
              <a:off x="2052638" y="809771"/>
              <a:ext cx="90488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2291" name="Rectangle 6"/>
            <p:cNvSpPr>
              <a:spLocks noChangeArrowheads="1"/>
            </p:cNvSpPr>
            <p:nvPr/>
          </p:nvSpPr>
          <p:spPr bwMode="auto">
            <a:xfrm>
              <a:off x="1408113" y="2125663"/>
              <a:ext cx="88900" cy="32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2292" name="Rectangle 7"/>
            <p:cNvSpPr>
              <a:spLocks noChangeArrowheads="1"/>
            </p:cNvSpPr>
            <p:nvPr/>
          </p:nvSpPr>
          <p:spPr bwMode="auto">
            <a:xfrm>
              <a:off x="2563813" y="2125081"/>
              <a:ext cx="90487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2293" name="AutoShape 8"/>
            <p:cNvSpPr>
              <a:spLocks noChangeArrowheads="1"/>
            </p:cNvSpPr>
            <p:nvPr/>
          </p:nvSpPr>
          <p:spPr bwMode="auto">
            <a:xfrm>
              <a:off x="1601788" y="1135063"/>
              <a:ext cx="901700" cy="1055687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495300" y="1090929"/>
            <a:ext cx="416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已知：</a:t>
            </a:r>
            <a:r>
              <a:rPr lang="zh-CN" altLang="en-US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  <a:sym typeface="Wingdings 3" panose="05040102010807070707" pitchFamily="82" charset="2"/>
              </a:rPr>
              <a:t>ABC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Wingdings 3" panose="05040102010807070707" pitchFamily="82" charset="2"/>
              </a:rPr>
              <a:t>中</a:t>
            </a:r>
            <a:r>
              <a:rPr lang="zh-CN" altLang="en-US" sz="2400" b="1" dirty="0">
                <a:latin typeface="+mn-lt"/>
                <a:sym typeface="Wingdings 3" panose="05040102010807070707" pitchFamily="82" charset="2"/>
              </a:rPr>
              <a:t>，</a:t>
            </a:r>
            <a:r>
              <a:rPr lang="en-US" altLang="zh-CN" sz="2400" b="1" i="1" dirty="0">
                <a:latin typeface="+mn-lt"/>
                <a:sym typeface="Wingdings 3" panose="05040102010807070707" pitchFamily="82" charset="2"/>
              </a:rPr>
              <a:t>AB</a:t>
            </a:r>
            <a:r>
              <a:rPr lang="en-US" altLang="zh-CN" sz="2400" b="1" dirty="0">
                <a:latin typeface="+mn-lt"/>
                <a:sym typeface="Wingdings 3" panose="05040102010807070707" pitchFamily="82" charset="2"/>
              </a:rPr>
              <a:t>=</a:t>
            </a:r>
            <a:r>
              <a:rPr lang="en-US" altLang="zh-CN" sz="2400" b="1" i="1" dirty="0">
                <a:latin typeface="+mn-lt"/>
                <a:sym typeface="Wingdings 3" panose="05040102010807070707" pitchFamily="82" charset="2"/>
              </a:rPr>
              <a:t>AC</a:t>
            </a:r>
            <a:r>
              <a:rPr lang="en-US" altLang="zh-CN" sz="2400" b="1" dirty="0">
                <a:latin typeface="+mn-lt"/>
                <a:sym typeface="Wingdings 3" panose="05040102010807070707" pitchFamily="82" charset="2"/>
              </a:rPr>
              <a:t>,</a:t>
            </a:r>
            <a:endParaRPr lang="en-US" altLang="zh-CN" sz="2400" b="1" dirty="0">
              <a:latin typeface="+mn-lt"/>
              <a:sym typeface="Wingdings 3" panose="05040102010807070707" pitchFamily="82" charset="2"/>
            </a:endParaRP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495300" y="1616392"/>
            <a:ext cx="3571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求证：</a:t>
            </a:r>
            <a:r>
              <a:rPr lang="zh-CN" altLang="en-US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  <a:sym typeface="Symbol" panose="05050102010706020507" pitchFamily="82" charset="2"/>
              </a:rPr>
              <a:t>B</a:t>
            </a:r>
            <a:r>
              <a:rPr lang="en-US" altLang="zh-CN" sz="2400" b="1" dirty="0">
                <a:latin typeface="+mn-lt"/>
                <a:sym typeface="Symbol" panose="05050102010706020507" pitchFamily="82" charset="2"/>
              </a:rPr>
              <a:t>=</a:t>
            </a:r>
            <a:r>
              <a:rPr lang="en-US" altLang="zh-CN" sz="2400" b="1" i="1" dirty="0">
                <a:latin typeface="+mn-lt"/>
                <a:sym typeface="Symbol" panose="05050102010706020507" pitchFamily="82" charset="2"/>
              </a:rPr>
              <a:t>C</a:t>
            </a:r>
            <a:r>
              <a:rPr lang="en-US" altLang="zh-CN" sz="2400" b="1" dirty="0">
                <a:latin typeface="+mn-lt"/>
                <a:sym typeface="Symbol" panose="05050102010706020507" pitchFamily="82" charset="2"/>
              </a:rPr>
              <a:t>.</a:t>
            </a:r>
            <a:endParaRPr lang="en-US" altLang="zh-CN" sz="2400" b="1" dirty="0">
              <a:latin typeface="+mn-lt"/>
              <a:sym typeface="Symbol" panose="05050102010706020507" pitchFamily="82" charset="2"/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1796858" y="3822193"/>
            <a:ext cx="533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构造两个全等的三角形？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589" name="Rectangle 11"/>
          <p:cNvSpPr>
            <a:spLocks noGrp="1" noChangeArrowheads="1"/>
          </p:cNvSpPr>
          <p:nvPr/>
        </p:nvSpPr>
        <p:spPr bwMode="auto">
          <a:xfrm>
            <a:off x="502268" y="536576"/>
            <a:ext cx="6070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猜想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等腰三角形的两个底角相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等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pic>
        <p:nvPicPr>
          <p:cNvPr id="68620" name="图片 55312" descr="28892162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654" y="3468151"/>
            <a:ext cx="221456" cy="371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5317"/>
          <p:cNvGrpSpPr/>
          <p:nvPr/>
        </p:nvGrpSpPr>
        <p:grpSpPr bwMode="auto">
          <a:xfrm>
            <a:off x="7307264" y="2690780"/>
            <a:ext cx="1111247" cy="1795462"/>
            <a:chOff x="3635" y="2390"/>
            <a:chExt cx="933" cy="1507"/>
          </a:xfrm>
        </p:grpSpPr>
        <p:pic>
          <p:nvPicPr>
            <p:cNvPr id="68623" name="图片 55306" descr="小孩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186" t="-2799" r="410" b="2799"/>
            <a:stretch>
              <a:fillRect/>
            </a:stretch>
          </p:blipFill>
          <p:spPr bwMode="auto">
            <a:xfrm>
              <a:off x="3643" y="2390"/>
              <a:ext cx="925" cy="1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624" name="图片 55308" descr="28892162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" y="2976"/>
              <a:ext cx="136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306" name="云形标注 3"/>
          <p:cNvSpPr>
            <a:spLocks noChangeArrowheads="1"/>
          </p:cNvSpPr>
          <p:nvPr/>
        </p:nvSpPr>
        <p:spPr bwMode="auto">
          <a:xfrm>
            <a:off x="4837113" y="2330450"/>
            <a:ext cx="2405062" cy="977900"/>
          </a:xfrm>
          <a:prstGeom prst="cloudCallout">
            <a:avLst>
              <a:gd name="adj1" fmla="val 51148"/>
              <a:gd name="adj2" fmla="val 4104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如何证明两个角相等呢？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7" name="圆角矩形标注 4"/>
          <p:cNvSpPr>
            <a:spLocks noChangeArrowheads="1"/>
          </p:cNvSpPr>
          <p:nvPr/>
        </p:nvSpPr>
        <p:spPr bwMode="auto">
          <a:xfrm>
            <a:off x="1919288" y="2414587"/>
            <a:ext cx="2242165" cy="1053564"/>
          </a:xfrm>
          <a:prstGeom prst="wedgeRoundRectCallout">
            <a:avLst>
              <a:gd name="adj1" fmla="val -69750"/>
              <a:gd name="adj2" fmla="val -287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可以运用全等三角形的性质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对应角相等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证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/>
      <p:bldP spid="17421" grpId="0"/>
      <p:bldP spid="12306" grpId="0" bldLvl="0" animBg="1"/>
      <p:bldP spid="1230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3"/>
          <p:cNvSpPr>
            <a:spLocks noChangeArrowheads="1"/>
          </p:cNvSpPr>
          <p:nvPr/>
        </p:nvSpPr>
        <p:spPr bwMode="auto">
          <a:xfrm>
            <a:off x="544513" y="863601"/>
            <a:ext cx="4832350" cy="80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已知： 如图，在△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求证：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Symbol" panose="05050102010706020507" pitchFamily="82" charset="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Symbol" panose="05050102010706020507" pitchFamily="82" charset="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9634" name="Group 4"/>
          <p:cNvGrpSpPr/>
          <p:nvPr/>
        </p:nvGrpSpPr>
        <p:grpSpPr bwMode="auto">
          <a:xfrm>
            <a:off x="4866085" y="1407900"/>
            <a:ext cx="1676400" cy="2247470"/>
            <a:chOff x="3" y="-94"/>
            <a:chExt cx="1408" cy="1941"/>
          </a:xfrm>
        </p:grpSpPr>
        <p:sp>
          <p:nvSpPr>
            <p:cNvPr id="69635" name="AutoShape 5"/>
            <p:cNvSpPr>
              <a:spLocks noChangeArrowheads="1"/>
            </p:cNvSpPr>
            <p:nvPr/>
          </p:nvSpPr>
          <p:spPr bwMode="auto">
            <a:xfrm>
              <a:off x="196" y="240"/>
              <a:ext cx="960" cy="1317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9636" name="Text Box 6"/>
            <p:cNvSpPr txBox="1">
              <a:spLocks noChangeArrowheads="1"/>
            </p:cNvSpPr>
            <p:nvPr/>
          </p:nvSpPr>
          <p:spPr bwMode="auto">
            <a:xfrm>
              <a:off x="523" y="-94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9637" name="Text Box 7"/>
            <p:cNvSpPr txBox="1">
              <a:spLocks noChangeArrowheads="1"/>
            </p:cNvSpPr>
            <p:nvPr/>
          </p:nvSpPr>
          <p:spPr bwMode="auto">
            <a:xfrm>
              <a:off x="3" y="1488"/>
              <a:ext cx="306" cy="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9638" name="Text Box 8"/>
            <p:cNvSpPr txBox="1">
              <a:spLocks noChangeArrowheads="1"/>
            </p:cNvSpPr>
            <p:nvPr/>
          </p:nvSpPr>
          <p:spPr bwMode="auto">
            <a:xfrm>
              <a:off x="1108" y="1488"/>
              <a:ext cx="303" cy="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8442" name="Line 10"/>
          <p:cNvSpPr>
            <a:spLocks noChangeShapeType="1"/>
          </p:cNvSpPr>
          <p:nvPr/>
        </p:nvSpPr>
        <p:spPr bwMode="auto">
          <a:xfrm>
            <a:off x="5672535" y="1785725"/>
            <a:ext cx="0" cy="1512887"/>
          </a:xfrm>
          <a:prstGeom prst="line">
            <a:avLst/>
          </a:prstGeom>
          <a:noFill/>
          <a:ln w="28575">
            <a:solidFill>
              <a:srgbClr val="000099"/>
            </a:solidFill>
            <a:prstDash val="dash"/>
            <a:round/>
          </a:ln>
          <a:effectLst/>
        </p:spPr>
        <p:txBody>
          <a:bodyPr/>
          <a:lstStyle/>
          <a:p>
            <a:pPr>
              <a:buFontTx/>
              <a:buNone/>
              <a:defRPr/>
            </a:pPr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545535" y="3260512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9641" name="Text Box 12"/>
          <p:cNvSpPr txBox="1">
            <a:spLocks noChangeArrowheads="1"/>
          </p:cNvSpPr>
          <p:nvPr/>
        </p:nvSpPr>
        <p:spPr bwMode="auto">
          <a:xfrm>
            <a:off x="590550" y="1639888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1382713" y="1639888"/>
            <a:ext cx="3656607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作底边的中线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则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1658938" y="2778125"/>
            <a:ext cx="25490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已知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1658938" y="3103563"/>
            <a:ext cx="251062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 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已作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1633538" y="3446463"/>
            <a:ext cx="257634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 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公共边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1487489" y="3886860"/>
            <a:ext cx="328166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 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BAD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(SSS).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450" name="Text Box 18"/>
          <p:cNvSpPr txBox="1">
            <a:spLocks noChangeArrowheads="1"/>
          </p:cNvSpPr>
          <p:nvPr/>
        </p:nvSpPr>
        <p:spPr bwMode="auto">
          <a:xfrm>
            <a:off x="1487489" y="4265400"/>
            <a:ext cx="51010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∴ ∠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dirty="0">
                <a:latin typeface="+mn-lt"/>
              </a:rPr>
              <a:t>= ∠</a:t>
            </a:r>
            <a:r>
              <a:rPr lang="en-US" altLang="zh-CN" sz="2100" b="1" i="1" dirty="0">
                <a:latin typeface="+mn-lt"/>
              </a:rPr>
              <a:t>C</a:t>
            </a:r>
            <a:r>
              <a:rPr lang="en-US" altLang="zh-CN" sz="2100" b="1" dirty="0">
                <a:latin typeface="+mn-lt"/>
              </a:rPr>
              <a:t> 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全等三角形的对应角相等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).</a:t>
            </a:r>
            <a:endParaRPr lang="en-US" altLang="zh-CN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451" name="AutoShape 19"/>
          <p:cNvSpPr/>
          <p:nvPr/>
        </p:nvSpPr>
        <p:spPr bwMode="auto">
          <a:xfrm>
            <a:off x="1550988" y="2941638"/>
            <a:ext cx="114300" cy="742950"/>
          </a:xfrm>
          <a:prstGeom prst="leftBrace">
            <a:avLst>
              <a:gd name="adj1" fmla="val 53806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100" b="1">
              <a:latin typeface="+mn-lt"/>
            </a:endParaRP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1487489" y="2419350"/>
            <a:ext cx="26452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和△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中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4354" name="Text Box 21"/>
          <p:cNvSpPr txBox="1">
            <a:spLocks noChangeArrowheads="1"/>
          </p:cNvSpPr>
          <p:nvPr/>
        </p:nvSpPr>
        <p:spPr bwMode="auto">
          <a:xfrm>
            <a:off x="443460" y="479425"/>
            <a:ext cx="330090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方法一：</a:t>
            </a:r>
            <a:r>
              <a:rPr lang="zh-CN" altLang="en-US" sz="2100" b="1" dirty="0">
                <a:latin typeface="宋体" panose="02010600030101010101" pitchFamily="2" charset="-122"/>
              </a:rPr>
              <a:t>作底边上的中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线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.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14355" name="云形标注 1"/>
          <p:cNvSpPr>
            <a:spLocks noChangeArrowheads="1"/>
          </p:cNvSpPr>
          <p:nvPr/>
        </p:nvSpPr>
        <p:spPr bwMode="auto">
          <a:xfrm>
            <a:off x="6426201" y="1123156"/>
            <a:ext cx="2223277" cy="1296194"/>
          </a:xfrm>
          <a:prstGeom prst="cloudCallout">
            <a:avLst>
              <a:gd name="adj1" fmla="val -121271"/>
              <a:gd name="adj2" fmla="val -7081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还有其他的证法吗？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3" grpId="0"/>
      <p:bldP spid="69641" grpId="0"/>
      <p:bldP spid="18445" grpId="0"/>
      <p:bldP spid="18446" grpId="0"/>
      <p:bldP spid="18447" grpId="0"/>
      <p:bldP spid="18448" grpId="0"/>
      <p:bldP spid="18449" grpId="0"/>
      <p:bldP spid="18450" grpId="0"/>
      <p:bldP spid="18451" grpId="0" bldLvl="0" animBg="1"/>
      <p:bldP spid="18452" grpId="0"/>
      <p:bldP spid="14355" grpId="0" bldLvl="0" animBg="1"/>
    </p:bldLst>
  </p:timing>
</p:sld>
</file>

<file path=ppt/tags/tag1.xml><?xml version="1.0" encoding="utf-8"?>
<p:tagLst xmlns:p="http://schemas.openxmlformats.org/presentationml/2006/main">
  <p:tag name="KSO_WM_DOC_GUID" val="{e2e84b00-d063-4bd1-813e-265b2ecf677e}"/>
  <p:tag name="KSO_WPP_MARK_KEY" val="c8759398-9d7d-4e78-8f66-a0174906ad38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4799</Words>
  <Application>WPS 演示</Application>
  <PresentationFormat>全屏显示(16:9)</PresentationFormat>
  <Paragraphs>653</Paragraphs>
  <Slides>35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35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Yuanti SC</vt:lpstr>
      <vt:lpstr>Segoe Print</vt:lpstr>
      <vt:lpstr>Tahoma</vt:lpstr>
      <vt:lpstr>楷体</vt:lpstr>
      <vt:lpstr>Times New Roman</vt:lpstr>
      <vt:lpstr>楷体_GB2312</vt:lpstr>
      <vt:lpstr>仿宋</vt:lpstr>
      <vt:lpstr>Wingdings 3</vt:lpstr>
      <vt:lpstr>Symbol</vt:lpstr>
      <vt:lpstr>Arial Unicode MS</vt:lpstr>
      <vt:lpstr>Calibri</vt:lpstr>
      <vt:lpstr>Cambria Math</vt:lpstr>
      <vt:lpstr>《七彩课堂》课件模板（新）</vt:lpstr>
      <vt:lpstr>2_《七彩课堂》课件模板（新）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1301</cp:revision>
  <dcterms:created xsi:type="dcterms:W3CDTF">2016-01-14T07:05:00Z</dcterms:created>
  <dcterms:modified xsi:type="dcterms:W3CDTF">2023-04-26T05:59:57Z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0CB1750A10CF4852902B5159DF710072_12</vt:lpwstr>
  </property>
</Properties>
</file>