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632" r:id="rId3"/>
    <p:sldId id="425" r:id="rId4"/>
    <p:sldId id="633" r:id="rId5"/>
    <p:sldId id="634" r:id="rId6"/>
    <p:sldId id="635" r:id="rId7"/>
    <p:sldId id="636" r:id="rId8"/>
    <p:sldId id="637" r:id="rId9"/>
    <p:sldId id="638" r:id="rId10"/>
    <p:sldId id="641" r:id="rId11"/>
    <p:sldId id="639" r:id="rId12"/>
    <p:sldId id="640" r:id="rId13"/>
    <p:sldId id="642" r:id="rId14"/>
    <p:sldId id="643" r:id="rId15"/>
    <p:sldId id="644" r:id="rId16"/>
    <p:sldId id="649" r:id="rId17"/>
    <p:sldId id="647" r:id="rId18"/>
    <p:sldId id="648" r:id="rId19"/>
    <p:sldId id="650" r:id="rId20"/>
    <p:sldId id="652" r:id="rId21"/>
    <p:sldId id="653" r:id="rId22"/>
    <p:sldId id="681" r:id="rId23"/>
    <p:sldId id="654" r:id="rId24"/>
    <p:sldId id="682" r:id="rId25"/>
    <p:sldId id="448" r:id="rId26"/>
    <p:sldId id="655" r:id="rId27"/>
    <p:sldId id="656" r:id="rId28"/>
    <p:sldId id="657" r:id="rId29"/>
    <p:sldId id="660" r:id="rId30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15" userDrawn="1">
          <p15:clr>
            <a:srgbClr val="A4A3A4"/>
          </p15:clr>
        </p15:guide>
        <p15:guide id="2" pos="28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366" y="-84"/>
      </p:cViewPr>
      <p:guideLst>
        <p:guide orient="horz" pos="1515"/>
        <p:guide pos="282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3.vml.rels><?xml version="1.0" encoding="UTF-8" standalone="yes"?>
<Relationships xmlns="http://schemas.openxmlformats.org/package/2006/relationships"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4.vml.rels><?xml version="1.0" encoding="UTF-8" standalone="yes"?>
<Relationships xmlns="http://schemas.openxmlformats.org/package/2006/relationships"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5.vml.rels><?xml version="1.0" encoding="UTF-8" standalone="yes"?>
<Relationships xmlns="http://schemas.openxmlformats.org/package/2006/relationships"><Relationship Id="rId7" Type="http://schemas.openxmlformats.org/officeDocument/2006/relationships/image" Target="../media/image73.wmf"/><Relationship Id="rId6" Type="http://schemas.openxmlformats.org/officeDocument/2006/relationships/image" Target="../media/image72.wmf"/><Relationship Id="rId5" Type="http://schemas.openxmlformats.org/officeDocument/2006/relationships/image" Target="../media/image71.wmf"/><Relationship Id="rId4" Type="http://schemas.openxmlformats.org/officeDocument/2006/relationships/image" Target="../media/image70.wmf"/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6.vml.rels><?xml version="1.0" encoding="UTF-8" standalone="yes"?>
<Relationships xmlns="http://schemas.openxmlformats.org/package/2006/relationships"><Relationship Id="rId5" Type="http://schemas.openxmlformats.org/officeDocument/2006/relationships/image" Target="../media/image80.wmf"/><Relationship Id="rId4" Type="http://schemas.openxmlformats.org/officeDocument/2006/relationships/image" Target="../media/image79.wmf"/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7.vml.rels><?xml version="1.0" encoding="UTF-8" standalone="yes"?>
<Relationships xmlns="http://schemas.openxmlformats.org/package/2006/relationships"><Relationship Id="rId9" Type="http://schemas.openxmlformats.org/officeDocument/2006/relationships/image" Target="../media/image89.wmf"/><Relationship Id="rId8" Type="http://schemas.openxmlformats.org/officeDocument/2006/relationships/image" Target="../media/image88.wmf"/><Relationship Id="rId7" Type="http://schemas.openxmlformats.org/officeDocument/2006/relationships/image" Target="../media/image87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8.vml.rels><?xml version="1.0" encoding="UTF-8" standalone="yes"?>
<Relationships xmlns="http://schemas.openxmlformats.org/package/2006/relationships"><Relationship Id="rId6" Type="http://schemas.openxmlformats.org/officeDocument/2006/relationships/image" Target="../media/image95.wmf"/><Relationship Id="rId5" Type="http://schemas.openxmlformats.org/officeDocument/2006/relationships/image" Target="../media/image94.wmf"/><Relationship Id="rId4" Type="http://schemas.openxmlformats.org/officeDocument/2006/relationships/image" Target="../media/image93.wmf"/><Relationship Id="rId3" Type="http://schemas.openxmlformats.org/officeDocument/2006/relationships/image" Target="../media/image92.wmf"/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9.emf"/><Relationship Id="rId5" Type="http://schemas.openxmlformats.org/officeDocument/2006/relationships/image" Target="../media/image18.wmf"/><Relationship Id="rId4" Type="http://schemas.openxmlformats.org/officeDocument/2006/relationships/image" Target="../media/image17.e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9E13AFCF-626A-4ADD-9EAB-0D8F357A4D9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879C657A-F91F-415D-891D-F3C655C0264F}" type="slidenum">
              <a:rPr lang="en-US" altLang="en-US"/>
            </a:fld>
            <a:endParaRPr lang="en-US" altLang="en-US"/>
          </a:p>
        </p:txBody>
      </p:sp>
      <p:pic>
        <p:nvPicPr>
          <p:cNvPr id="5632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50031"/>
            <a:ext cx="8312150" cy="43481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fontAlgn="ctr">
              <a:buFontTx/>
              <a:buNone/>
              <a:defRPr sz="1000" b="1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 algn="r" fontAlgn="ctr">
              <a:buFontTx/>
              <a:buNone/>
              <a:defRPr sz="1000" b="1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algn="r">
              <a:defRPr noProof="1" dirty="0"/>
            </a:lvl1pPr>
          </a:lstStyle>
          <a:p>
            <a:fld id="{00C62FFA-F67C-45A4-B5A8-F306E8A9FA3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advTm="8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zh-CN" altLang="zh-CN"/>
              <a:t>www.1230.org 初中数学资源网 </a:t>
            </a: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lnSpc>
                <a:spcPct val="120000"/>
              </a:lnSpc>
              <a:defRPr noProof="1" dirty="0"/>
            </a:lvl1pPr>
          </a:lstStyle>
          <a:p>
            <a:fld id="{EA896D52-A916-456E-AF5E-838C2F40F82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695E2CAB-5CCA-4725-B195-9E6878F0BE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C5A1B140-4475-48E8-8A97-A78B4A5222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DC972A89-0627-49F5-BF29-2F986F1938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A5CF0DC9-B52C-4D66-81C9-B5E494EB75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D413523A-2ECA-4165-937C-5F47EC668F4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50" y="1135063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EB926236-6C85-4F7B-913F-512CC7D163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/>
          <p:cNvSpPr txBox="1">
            <a:spLocks noChangeArrowheads="1"/>
          </p:cNvSpPr>
          <p:nvPr userDrawn="1"/>
        </p:nvSpPr>
        <p:spPr bwMode="auto">
          <a:xfrm>
            <a:off x="6634052" y="-10529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oleObject" Target="../embeddings/oleObject16.bin"/><Relationship Id="rId7" Type="http://schemas.openxmlformats.org/officeDocument/2006/relationships/image" Target="../media/image22.wmf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0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4.png"/><Relationship Id="rId1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0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5.wmf"/><Relationship Id="rId13" Type="http://schemas.openxmlformats.org/officeDocument/2006/relationships/vmlDrawing" Target="../drawings/vmlDrawing6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4.png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17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6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25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30.wmf"/><Relationship Id="rId15" Type="http://schemas.openxmlformats.org/officeDocument/2006/relationships/vmlDrawing" Target="../drawings/vmlDrawing7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6.png"/><Relationship Id="rId12" Type="http://schemas.openxmlformats.org/officeDocument/2006/relationships/image" Target="../media/image35.wmf"/><Relationship Id="rId11" Type="http://schemas.openxmlformats.org/officeDocument/2006/relationships/oleObject" Target="../embeddings/oleObject27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22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wmf"/><Relationship Id="rId1" Type="http://schemas.openxmlformats.org/officeDocument/2006/relationships/oleObject" Target="../embeddings/oleObject28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8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29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44.wmf"/><Relationship Id="rId1" Type="http://schemas.openxmlformats.org/officeDocument/2006/relationships/oleObject" Target="../embeddings/oleObject34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8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5.wmf"/><Relationship Id="rId13" Type="http://schemas.openxmlformats.org/officeDocument/2006/relationships/vmlDrawing" Target="../drawings/vmlDrawing11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4.png"/><Relationship Id="rId10" Type="http://schemas.openxmlformats.org/officeDocument/2006/relationships/image" Target="../media/image49.wmf"/><Relationship Id="rId1" Type="http://schemas.openxmlformats.org/officeDocument/2006/relationships/oleObject" Target="../embeddings/oleObject35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52.wmf"/><Relationship Id="rId6" Type="http://schemas.openxmlformats.org/officeDocument/2006/relationships/oleObject" Target="../embeddings/oleObject42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1.bin"/><Relationship Id="rId3" Type="http://schemas.openxmlformats.org/officeDocument/2006/relationships/image" Target="../media/image50.wmf"/><Relationship Id="rId2" Type="http://schemas.openxmlformats.org/officeDocument/2006/relationships/oleObject" Target="../embeddings/oleObject40.bin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7.bin"/><Relationship Id="rId8" Type="http://schemas.openxmlformats.org/officeDocument/2006/relationships/image" Target="../media/image57.wmf"/><Relationship Id="rId7" Type="http://schemas.openxmlformats.org/officeDocument/2006/relationships/oleObject" Target="../embeddings/oleObject46.bin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54.wmf"/><Relationship Id="rId14" Type="http://schemas.openxmlformats.org/officeDocument/2006/relationships/vmlDrawing" Target="../drawings/vmlDrawing13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9.wmf"/><Relationship Id="rId11" Type="http://schemas.openxmlformats.org/officeDocument/2006/relationships/oleObject" Target="../embeddings/oleObject48.bin"/><Relationship Id="rId10" Type="http://schemas.openxmlformats.org/officeDocument/2006/relationships/image" Target="../media/image58.wmf"/><Relationship Id="rId1" Type="http://schemas.openxmlformats.org/officeDocument/2006/relationships/oleObject" Target="../embeddings/oleObject43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64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63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2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61.wmf"/><Relationship Id="rId15" Type="http://schemas.openxmlformats.org/officeDocument/2006/relationships/vmlDrawing" Target="../drawings/vmlDrawing14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4.png"/><Relationship Id="rId12" Type="http://schemas.openxmlformats.org/officeDocument/2006/relationships/image" Target="../media/image66.wmf"/><Relationship Id="rId11" Type="http://schemas.openxmlformats.org/officeDocument/2006/relationships/oleObject" Target="../embeddings/oleObject54.bin"/><Relationship Id="rId10" Type="http://schemas.openxmlformats.org/officeDocument/2006/relationships/image" Target="../media/image65.wmf"/><Relationship Id="rId1" Type="http://schemas.openxmlformats.org/officeDocument/2006/relationships/oleObject" Target="../embeddings/oleObject49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9.bin"/><Relationship Id="rId8" Type="http://schemas.openxmlformats.org/officeDocument/2006/relationships/image" Target="../media/image70.wmf"/><Relationship Id="rId7" Type="http://schemas.openxmlformats.org/officeDocument/2006/relationships/oleObject" Target="../embeddings/oleObject58.bin"/><Relationship Id="rId6" Type="http://schemas.openxmlformats.org/officeDocument/2006/relationships/image" Target="../media/image69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68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67.wmf"/><Relationship Id="rId16" Type="http://schemas.openxmlformats.org/officeDocument/2006/relationships/vmlDrawing" Target="../drawings/vmlDrawing15.vml"/><Relationship Id="rId15" Type="http://schemas.openxmlformats.org/officeDocument/2006/relationships/slideLayout" Target="../slideLayouts/slideLayout9.xml"/><Relationship Id="rId14" Type="http://schemas.openxmlformats.org/officeDocument/2006/relationships/image" Target="../media/image73.wmf"/><Relationship Id="rId13" Type="http://schemas.openxmlformats.org/officeDocument/2006/relationships/oleObject" Target="../embeddings/oleObject61.bin"/><Relationship Id="rId12" Type="http://schemas.openxmlformats.org/officeDocument/2006/relationships/image" Target="../media/image72.wmf"/><Relationship Id="rId11" Type="http://schemas.openxmlformats.org/officeDocument/2006/relationships/oleObject" Target="../embeddings/oleObject60.bin"/><Relationship Id="rId10" Type="http://schemas.openxmlformats.org/officeDocument/2006/relationships/image" Target="../media/image71.wmf"/><Relationship Id="rId1" Type="http://schemas.openxmlformats.org/officeDocument/2006/relationships/oleObject" Target="../embeddings/oleObject55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6.bin"/><Relationship Id="rId8" Type="http://schemas.openxmlformats.org/officeDocument/2006/relationships/image" Target="../media/image79.wmf"/><Relationship Id="rId7" Type="http://schemas.openxmlformats.org/officeDocument/2006/relationships/oleObject" Target="../embeddings/oleObject65.bin"/><Relationship Id="rId6" Type="http://schemas.openxmlformats.org/officeDocument/2006/relationships/image" Target="../media/image78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77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76.wmf"/><Relationship Id="rId12" Type="http://schemas.openxmlformats.org/officeDocument/2006/relationships/vmlDrawing" Target="../drawings/vmlDrawing16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80.wmf"/><Relationship Id="rId1" Type="http://schemas.openxmlformats.org/officeDocument/2006/relationships/oleObject" Target="../embeddings/oleObject62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1.bin"/><Relationship Id="rId8" Type="http://schemas.openxmlformats.org/officeDocument/2006/relationships/image" Target="../media/image84.wmf"/><Relationship Id="rId7" Type="http://schemas.openxmlformats.org/officeDocument/2006/relationships/oleObject" Target="../embeddings/oleObject70.bin"/><Relationship Id="rId6" Type="http://schemas.openxmlformats.org/officeDocument/2006/relationships/image" Target="../media/image83.w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82.wmf"/><Relationship Id="rId3" Type="http://schemas.openxmlformats.org/officeDocument/2006/relationships/oleObject" Target="../embeddings/oleObject68.bin"/><Relationship Id="rId20" Type="http://schemas.openxmlformats.org/officeDocument/2006/relationships/vmlDrawing" Target="../drawings/vmlDrawing17.vml"/><Relationship Id="rId2" Type="http://schemas.openxmlformats.org/officeDocument/2006/relationships/image" Target="../media/image81.wmf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89.wmf"/><Relationship Id="rId17" Type="http://schemas.openxmlformats.org/officeDocument/2006/relationships/oleObject" Target="../embeddings/oleObject75.bin"/><Relationship Id="rId16" Type="http://schemas.openxmlformats.org/officeDocument/2006/relationships/image" Target="../media/image88.wmf"/><Relationship Id="rId15" Type="http://schemas.openxmlformats.org/officeDocument/2006/relationships/oleObject" Target="../embeddings/oleObject74.bin"/><Relationship Id="rId14" Type="http://schemas.openxmlformats.org/officeDocument/2006/relationships/image" Target="../media/image87.wmf"/><Relationship Id="rId13" Type="http://schemas.openxmlformats.org/officeDocument/2006/relationships/oleObject" Target="../embeddings/oleObject73.bin"/><Relationship Id="rId12" Type="http://schemas.openxmlformats.org/officeDocument/2006/relationships/image" Target="../media/image86.wmf"/><Relationship Id="rId11" Type="http://schemas.openxmlformats.org/officeDocument/2006/relationships/oleObject" Target="../embeddings/oleObject72.bin"/><Relationship Id="rId10" Type="http://schemas.openxmlformats.org/officeDocument/2006/relationships/image" Target="../media/image85.wmf"/><Relationship Id="rId1" Type="http://schemas.openxmlformats.org/officeDocument/2006/relationships/oleObject" Target="../embeddings/oleObject67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0.bin"/><Relationship Id="rId8" Type="http://schemas.openxmlformats.org/officeDocument/2006/relationships/image" Target="../media/image93.wmf"/><Relationship Id="rId7" Type="http://schemas.openxmlformats.org/officeDocument/2006/relationships/oleObject" Target="../embeddings/oleObject79.bin"/><Relationship Id="rId6" Type="http://schemas.openxmlformats.org/officeDocument/2006/relationships/image" Target="../media/image92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91.wmf"/><Relationship Id="rId3" Type="http://schemas.openxmlformats.org/officeDocument/2006/relationships/oleObject" Target="../embeddings/oleObject77.bin"/><Relationship Id="rId2" Type="http://schemas.openxmlformats.org/officeDocument/2006/relationships/image" Target="../media/image90.wmf"/><Relationship Id="rId14" Type="http://schemas.openxmlformats.org/officeDocument/2006/relationships/vmlDrawing" Target="../drawings/vmlDrawing18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95.wmf"/><Relationship Id="rId11" Type="http://schemas.openxmlformats.org/officeDocument/2006/relationships/oleObject" Target="../embeddings/oleObject81.bin"/><Relationship Id="rId10" Type="http://schemas.openxmlformats.org/officeDocument/2006/relationships/image" Target="../media/image94.wmf"/><Relationship Id="rId1" Type="http://schemas.openxmlformats.org/officeDocument/2006/relationships/oleObject" Target="../embeddings/oleObject76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9.vml"/><Relationship Id="rId7" Type="http://schemas.openxmlformats.org/officeDocument/2006/relationships/slideLayout" Target="../slideLayouts/slideLayout8.xml"/><Relationship Id="rId6" Type="http://schemas.openxmlformats.org/officeDocument/2006/relationships/image" Target="../media/image98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97.wmf"/><Relationship Id="rId3" Type="http://schemas.openxmlformats.org/officeDocument/2006/relationships/oleObject" Target="../embeddings/oleObject83.bin"/><Relationship Id="rId2" Type="http://schemas.openxmlformats.org/officeDocument/2006/relationships/image" Target="../media/image96.wmf"/><Relationship Id="rId1" Type="http://schemas.openxmlformats.org/officeDocument/2006/relationships/oleObject" Target="../embeddings/oleObject82.bin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7.wdp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9.xml"/><Relationship Id="rId7" Type="http://schemas.openxmlformats.org/officeDocument/2006/relationships/image" Target="../media/image11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9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12.wmf"/><Relationship Id="rId1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7.e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4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9.e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ChangeArrowheads="1"/>
          </p:cNvSpPr>
          <p:nvPr/>
        </p:nvSpPr>
        <p:spPr bwMode="auto">
          <a:xfrm>
            <a:off x="4191000" y="596820"/>
            <a:ext cx="3089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分数的约分与通分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53" name="内容占位符 2"/>
          <p:cNvSpPr>
            <a:spLocks noChangeArrowheads="1"/>
          </p:cNvSpPr>
          <p:nvPr/>
        </p:nvSpPr>
        <p:spPr bwMode="auto">
          <a:xfrm>
            <a:off x="688974" y="1384300"/>
            <a:ext cx="8169276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约分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约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去分子与分母的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最大公约数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，化为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最简分数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通分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找分子与分母的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最简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公分母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使分子与分母同乘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最简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公分母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，计算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376" name="文本框 2"/>
          <p:cNvSpPr txBox="1">
            <a:spLocks noChangeArrowheads="1"/>
          </p:cNvSpPr>
          <p:nvPr/>
        </p:nvSpPr>
        <p:spPr bwMode="auto">
          <a:xfrm>
            <a:off x="688974" y="4033838"/>
            <a:ext cx="81692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如果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把分数换为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分式，又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会如何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-4018" y="-38812"/>
            <a:ext cx="2006600" cy="493712"/>
            <a:chOff x="100" y="76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4" name="圆角矩形 31"/>
          <p:cNvSpPr>
            <a:spLocks noChangeArrowheads="1"/>
          </p:cNvSpPr>
          <p:nvPr/>
        </p:nvSpPr>
        <p:spPr bwMode="auto">
          <a:xfrm>
            <a:off x="2648744" y="682267"/>
            <a:ext cx="1622426" cy="4873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>
            <a:solidFill>
              <a:srgbClr val="0099FF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rPr>
              <a:t>温故知新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3419" y="567143"/>
            <a:ext cx="695325" cy="6953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5" name="Text Box 4"/>
          <p:cNvSpPr txBox="1">
            <a:spLocks noChangeArrowheads="1"/>
          </p:cNvSpPr>
          <p:nvPr/>
        </p:nvSpPr>
        <p:spPr bwMode="auto">
          <a:xfrm>
            <a:off x="1229921" y="2830513"/>
            <a:ext cx="55911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(1)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分子分母除以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(2)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正确．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分子乘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分母没乘；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(3)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分子分母除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7589" name="组合 5161"/>
          <p:cNvGrpSpPr/>
          <p:nvPr/>
        </p:nvGrpSpPr>
        <p:grpSpPr bwMode="auto">
          <a:xfrm>
            <a:off x="1134666" y="553244"/>
            <a:ext cx="7780734" cy="1993106"/>
            <a:chOff x="-7" y="640"/>
            <a:chExt cx="6535" cy="1674"/>
          </a:xfrm>
        </p:grpSpPr>
        <p:grpSp>
          <p:nvGrpSpPr>
            <p:cNvPr id="67590" name="组合 5160"/>
            <p:cNvGrpSpPr/>
            <p:nvPr/>
          </p:nvGrpSpPr>
          <p:grpSpPr bwMode="auto">
            <a:xfrm>
              <a:off x="64" y="1703"/>
              <a:ext cx="4558" cy="552"/>
              <a:chOff x="64" y="1679"/>
              <a:chExt cx="4558" cy="552"/>
            </a:xfrm>
          </p:grpSpPr>
          <p:graphicFrame>
            <p:nvGraphicFramePr>
              <p:cNvPr id="67591" name="Object 20"/>
              <p:cNvGraphicFramePr>
                <a:graphicFrameLocks noChangeAspect="1"/>
              </p:cNvGraphicFramePr>
              <p:nvPr/>
            </p:nvGraphicFramePr>
            <p:xfrm>
              <a:off x="499" y="1679"/>
              <a:ext cx="816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7901" name="Equation" r:id="rId1" imgW="31089600" imgH="21031200" progId="Equation.DSMT4">
                      <p:embed/>
                    </p:oleObj>
                  </mc:Choice>
                  <mc:Fallback>
                    <p:oleObj name="Equation" r:id="rId1" imgW="31089600" imgH="21031200" progId="Equation.DSMT4">
                      <p:embed/>
                      <p:pic>
                        <p:nvPicPr>
                          <p:cNvPr id="0" name="Object 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9" y="1679"/>
                            <a:ext cx="816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7592" name="Text Box 26"/>
              <p:cNvSpPr txBox="1">
                <a:spLocks noChangeArrowheads="1"/>
              </p:cNvSpPr>
              <p:nvPr/>
            </p:nvSpPr>
            <p:spPr bwMode="auto">
              <a:xfrm>
                <a:off x="64" y="1788"/>
                <a:ext cx="4558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                        （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7593" name="组合 5159"/>
            <p:cNvGrpSpPr/>
            <p:nvPr/>
          </p:nvGrpSpPr>
          <p:grpSpPr bwMode="auto">
            <a:xfrm>
              <a:off x="2196" y="1640"/>
              <a:ext cx="1535" cy="589"/>
              <a:chOff x="1988" y="1616"/>
              <a:chExt cx="1535" cy="589"/>
            </a:xfrm>
          </p:grpSpPr>
          <p:graphicFrame>
            <p:nvGraphicFramePr>
              <p:cNvPr id="67594" name="Object 11"/>
              <p:cNvGraphicFramePr>
                <a:graphicFrameLocks noChangeAspect="1"/>
              </p:cNvGraphicFramePr>
              <p:nvPr/>
            </p:nvGraphicFramePr>
            <p:xfrm>
              <a:off x="2844" y="1616"/>
              <a:ext cx="72" cy="1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7902" name="" r:id="rId3" imgW="114935" imgH="217170" progId="Equation.3">
                      <p:embed/>
                    </p:oleObj>
                  </mc:Choice>
                  <mc:Fallback>
                    <p:oleObj name="" r:id="rId3" imgW="114935" imgH="217170" progId="Equation.3">
                      <p:embed/>
                      <p:pic>
                        <p:nvPicPr>
                          <p:cNvPr id="0" name="Object 1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44" y="1616"/>
                            <a:ext cx="72" cy="1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7595" name="Object 12"/>
              <p:cNvGraphicFramePr>
                <a:graphicFrameLocks noChangeAspect="1"/>
              </p:cNvGraphicFramePr>
              <p:nvPr/>
            </p:nvGraphicFramePr>
            <p:xfrm>
              <a:off x="2844" y="1616"/>
              <a:ext cx="72" cy="1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7903" name="" r:id="rId5" imgW="114935" imgH="217170" progId="Equation.3">
                      <p:embed/>
                    </p:oleObj>
                  </mc:Choice>
                  <mc:Fallback>
                    <p:oleObj name="" r:id="rId5" imgW="114935" imgH="217170" progId="Equation.3">
                      <p:embed/>
                      <p:pic>
                        <p:nvPicPr>
                          <p:cNvPr id="0" name="Object 1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44" y="1616"/>
                            <a:ext cx="72" cy="1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7596" name="Object 22"/>
              <p:cNvGraphicFramePr>
                <a:graphicFrameLocks noChangeAspect="1"/>
              </p:cNvGraphicFramePr>
              <p:nvPr/>
            </p:nvGraphicFramePr>
            <p:xfrm>
              <a:off x="1988" y="1637"/>
              <a:ext cx="1535" cy="56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7904" name="Equation" r:id="rId6" imgW="58521600" imgH="21640800" progId="Equation.DSMT4">
                      <p:embed/>
                    </p:oleObj>
                  </mc:Choice>
                  <mc:Fallback>
                    <p:oleObj name="Equation" r:id="rId6" imgW="58521600" imgH="21640800" progId="Equation.DSMT4">
                      <p:embed/>
                      <p:pic>
                        <p:nvPicPr>
                          <p:cNvPr id="0" name="Object 2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988" y="1637"/>
                            <a:ext cx="1535" cy="56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67599" name="Object 24"/>
            <p:cNvGraphicFramePr>
              <a:graphicFrameLocks noChangeAspect="1"/>
            </p:cNvGraphicFramePr>
            <p:nvPr/>
          </p:nvGraphicFramePr>
          <p:xfrm>
            <a:off x="4391" y="1698"/>
            <a:ext cx="1776" cy="6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905" name="Equation" r:id="rId8" imgW="67665600" imgH="23469600" progId="Equation.DSMT4">
                    <p:embed/>
                  </p:oleObj>
                </mc:Choice>
                <mc:Fallback>
                  <p:oleObj name="Equation" r:id="rId8" imgW="67665600" imgH="23469600" progId="Equation.DSMT4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91" y="1698"/>
                          <a:ext cx="1776" cy="6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601" name="Rectangle 17"/>
            <p:cNvSpPr>
              <a:spLocks noChangeArrowheads="1"/>
            </p:cNvSpPr>
            <p:nvPr/>
          </p:nvSpPr>
          <p:spPr bwMode="auto">
            <a:xfrm>
              <a:off x="-7" y="640"/>
              <a:ext cx="6535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ct val="10000"/>
                </a:spcBef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下列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变形是否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正确？如果正确，说出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如何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变形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的？如果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不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正确，说明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理由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1"/>
          <p:cNvGrpSpPr/>
          <p:nvPr/>
        </p:nvGrpSpPr>
        <p:grpSpPr bwMode="auto">
          <a:xfrm>
            <a:off x="-12407" y="-55590"/>
            <a:ext cx="2006600" cy="477213"/>
            <a:chOff x="100" y="76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15" y="684213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611" name="组合 6192"/>
          <p:cNvGrpSpPr/>
          <p:nvPr/>
        </p:nvGrpSpPr>
        <p:grpSpPr bwMode="auto">
          <a:xfrm>
            <a:off x="598091" y="723723"/>
            <a:ext cx="8860234" cy="1235247"/>
            <a:chOff x="-535" y="850"/>
            <a:chExt cx="6472" cy="1037"/>
          </a:xfrm>
        </p:grpSpPr>
        <p:sp>
          <p:nvSpPr>
            <p:cNvPr id="68612" name="Rectangle 17"/>
            <p:cNvSpPr>
              <a:spLocks noChangeArrowheads="1"/>
            </p:cNvSpPr>
            <p:nvPr/>
          </p:nvSpPr>
          <p:spPr bwMode="auto">
            <a:xfrm>
              <a:off x="-535" y="850"/>
              <a:ext cx="647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不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改变分式的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值，使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下列分式的分子和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分母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都不含“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-”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号：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8613" name="Object 34"/>
            <p:cNvGraphicFramePr>
              <a:graphicFrameLocks noChangeAspect="1"/>
            </p:cNvGraphicFramePr>
            <p:nvPr/>
          </p:nvGraphicFramePr>
          <p:xfrm>
            <a:off x="2243" y="1311"/>
            <a:ext cx="423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71" name="Equation" r:id="rId1" imgW="16154400" imgH="21031200" progId="Equation.DSMT4">
                    <p:embed/>
                  </p:oleObj>
                </mc:Choice>
                <mc:Fallback>
                  <p:oleObj name="Equation" r:id="rId1" imgW="16154400" imgH="21031200" progId="Equation.DSMT4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3" y="1311"/>
                          <a:ext cx="423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614" name="Text Box 21"/>
            <p:cNvSpPr txBox="1">
              <a:spLocks noChangeArrowheads="1"/>
            </p:cNvSpPr>
            <p:nvPr/>
          </p:nvSpPr>
          <p:spPr bwMode="auto">
            <a:xfrm>
              <a:off x="-42" y="1393"/>
              <a:ext cx="554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(1)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；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；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(3)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；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(4)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．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8615" name="Object 30"/>
            <p:cNvGraphicFramePr>
              <a:graphicFrameLocks noChangeAspect="1"/>
            </p:cNvGraphicFramePr>
            <p:nvPr/>
          </p:nvGraphicFramePr>
          <p:xfrm>
            <a:off x="333" y="1355"/>
            <a:ext cx="399" cy="5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72" name="Equation" r:id="rId3" imgW="12192000" imgH="15849600" progId="Equation.DSMT4">
                    <p:embed/>
                  </p:oleObj>
                </mc:Choice>
                <mc:Fallback>
                  <p:oleObj name="Equation" r:id="rId3" imgW="12192000" imgH="15849600" progId="Equation.DSMT4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" y="1355"/>
                          <a:ext cx="399" cy="5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616" name="Object 32"/>
            <p:cNvGraphicFramePr>
              <a:graphicFrameLocks noChangeAspect="1"/>
            </p:cNvGraphicFramePr>
            <p:nvPr/>
          </p:nvGraphicFramePr>
          <p:xfrm>
            <a:off x="1349" y="1311"/>
            <a:ext cx="313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73" name="Equation" r:id="rId5" imgW="11887200" imgH="21031200" progId="Equation.DSMT4">
                    <p:embed/>
                  </p:oleObj>
                </mc:Choice>
                <mc:Fallback>
                  <p:oleObj name="Equation" r:id="rId5" imgW="11887200" imgH="21031200" progId="Equation.DSMT4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49" y="1311"/>
                          <a:ext cx="313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617" name="Object 38"/>
            <p:cNvGraphicFramePr>
              <a:graphicFrameLocks noChangeAspect="1"/>
            </p:cNvGraphicFramePr>
            <p:nvPr/>
          </p:nvGraphicFramePr>
          <p:xfrm>
            <a:off x="3198" y="1287"/>
            <a:ext cx="526" cy="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74" name="Equation" r:id="rId7" imgW="20116800" imgH="22860000" progId="Equation.DSMT4">
                    <p:embed/>
                  </p:oleObj>
                </mc:Choice>
                <mc:Fallback>
                  <p:oleObj name="Equation" r:id="rId7" imgW="20116800" imgH="22860000" progId="Equation.DSMT4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8" y="1287"/>
                          <a:ext cx="526" cy="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3"/>
          <p:cNvGrpSpPr/>
          <p:nvPr/>
        </p:nvGrpSpPr>
        <p:grpSpPr>
          <a:xfrm>
            <a:off x="803443" y="2311400"/>
            <a:ext cx="5994232" cy="714375"/>
            <a:chOff x="1007671" y="2330261"/>
            <a:chExt cx="5994232" cy="714375"/>
          </a:xfrm>
        </p:grpSpPr>
        <p:sp>
          <p:nvSpPr>
            <p:cNvPr id="6175" name="Text Box 4"/>
            <p:cNvSpPr txBox="1">
              <a:spLocks noChangeArrowheads="1"/>
            </p:cNvSpPr>
            <p:nvPr/>
          </p:nvSpPr>
          <p:spPr bwMode="auto">
            <a:xfrm>
              <a:off x="1007671" y="2373313"/>
              <a:ext cx="758825" cy="590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5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 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aphicFrame>
          <p:nvGraphicFramePr>
            <p:cNvPr id="6191" name="对象 6190"/>
            <p:cNvGraphicFramePr/>
            <p:nvPr/>
          </p:nvGraphicFramePr>
          <p:xfrm>
            <a:off x="1923491" y="2330261"/>
            <a:ext cx="5078412" cy="7143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975" name="Equation" r:id="rId9" imgW="162458400" imgH="22860000" progId="Equation.DSMT4">
                    <p:embed/>
                  </p:oleObj>
                </mc:Choice>
                <mc:Fallback>
                  <p:oleObj name="Equation" r:id="rId9" imgW="162458400" imgH="22860000" progId="Equation.DSMT4">
                    <p:embed/>
                    <p:pic>
                      <p:nvPicPr>
                        <p:cNvPr id="0" name="对象 619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3491" y="2330261"/>
                          <a:ext cx="5078412" cy="7143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28650" y="3235325"/>
            <a:ext cx="8115300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分式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的变号法则：</a:t>
            </a:r>
            <a:r>
              <a:rPr lang="zh-CN" altLang="en-US" sz="2400" b="1" dirty="0">
                <a:latin typeface="宋体" panose="02010600030101010101" pitchFamily="2" charset="-122"/>
              </a:rPr>
              <a:t>分式的分子、分母及分式本身的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符号，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改变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其中任意两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个，分式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的值不变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9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5" y="63844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16"/>
          <p:cNvGraphicFramePr>
            <a:graphicFrameLocks noChangeAspect="1"/>
          </p:cNvGraphicFramePr>
          <p:nvPr/>
        </p:nvGraphicFramePr>
        <p:xfrm>
          <a:off x="1770063" y="1931988"/>
          <a:ext cx="4456112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18" name="Equation" r:id="rId1" imgW="142646400" imgH="23469600" progId="Equation.DSMT4">
                  <p:embed/>
                </p:oleObj>
              </mc:Choice>
              <mc:Fallback>
                <p:oleObj name="Equation" r:id="rId1" imgW="142646400" imgH="234696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0063" y="1931988"/>
                        <a:ext cx="4456112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" name="Object 30"/>
          <p:cNvGraphicFramePr>
            <a:graphicFrameLocks noChangeAspect="1"/>
          </p:cNvGraphicFramePr>
          <p:nvPr/>
        </p:nvGraphicFramePr>
        <p:xfrm>
          <a:off x="3003550" y="1925638"/>
          <a:ext cx="28575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19" name="Equation" r:id="rId3" imgW="9144000" imgH="9753600" progId="Equation.DSMT4">
                  <p:embed/>
                </p:oleObj>
              </mc:Choice>
              <mc:Fallback>
                <p:oleObj name="Equation" r:id="rId3" imgW="9144000" imgH="975360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3550" y="1925638"/>
                        <a:ext cx="28575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32"/>
          <p:cNvGraphicFramePr>
            <a:graphicFrameLocks noChangeAspect="1"/>
          </p:cNvGraphicFramePr>
          <p:nvPr/>
        </p:nvGraphicFramePr>
        <p:xfrm>
          <a:off x="5564188" y="2367895"/>
          <a:ext cx="3333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20" name="Equation" r:id="rId5" imgW="10668000" imgH="7620000" progId="Equation.DSMT4">
                  <p:embed/>
                </p:oleObj>
              </mc:Choice>
              <mc:Fallback>
                <p:oleObj name="Equation" r:id="rId5" imgW="10668000" imgH="762000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4188" y="2367895"/>
                        <a:ext cx="333375" cy="238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34"/>
          <p:cNvGraphicFramePr>
            <a:graphicFrameLocks noChangeAspect="1"/>
          </p:cNvGraphicFramePr>
          <p:nvPr/>
        </p:nvGraphicFramePr>
        <p:xfrm>
          <a:off x="3181350" y="3189288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21" name="Equation" r:id="rId7" imgW="5486400" imgH="5791200" progId="Equation.DSMT4">
                  <p:embed/>
                </p:oleObj>
              </mc:Choice>
              <mc:Fallback>
                <p:oleObj name="Equation" r:id="rId7" imgW="5486400" imgH="579120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1350" y="3189288"/>
                        <a:ext cx="17145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36"/>
          <p:cNvGraphicFramePr>
            <a:graphicFrameLocks noChangeAspect="1"/>
          </p:cNvGraphicFramePr>
          <p:nvPr/>
        </p:nvGraphicFramePr>
        <p:xfrm>
          <a:off x="5224463" y="3098800"/>
          <a:ext cx="1020762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22" name="Equation" r:id="rId9" imgW="32613600" imgH="9753600" progId="Equation.DSMT4">
                  <p:embed/>
                </p:oleObj>
              </mc:Choice>
              <mc:Fallback>
                <p:oleObj name="Equation" r:id="rId9" imgW="32613600" imgH="975360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4463" y="3098800"/>
                        <a:ext cx="1020762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0" name="Object 22"/>
          <p:cNvGraphicFramePr>
            <a:graphicFrameLocks noChangeAspect="1"/>
          </p:cNvGraphicFramePr>
          <p:nvPr/>
        </p:nvGraphicFramePr>
        <p:xfrm>
          <a:off x="1699821" y="3065539"/>
          <a:ext cx="568642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023" name="Equation" r:id="rId11" imgW="181965600" imgH="21336000" progId="Equation.DSMT4">
                  <p:embed/>
                </p:oleObj>
              </mc:Choice>
              <mc:Fallback>
                <p:oleObj name="Equation" r:id="rId11" imgW="181965600" imgH="213360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9821" y="3065539"/>
                        <a:ext cx="5686425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41" name="Rectangle 17"/>
          <p:cNvSpPr>
            <a:spLocks noChangeArrowheads="1"/>
          </p:cNvSpPr>
          <p:nvPr/>
        </p:nvSpPr>
        <p:spPr bwMode="auto">
          <a:xfrm>
            <a:off x="1264846" y="1270271"/>
            <a:ext cx="14922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填空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9642" name="组合 4"/>
          <p:cNvGrpSpPr/>
          <p:nvPr/>
        </p:nvGrpSpPr>
        <p:grpSpPr bwMode="auto">
          <a:xfrm>
            <a:off x="3270250" y="585787"/>
            <a:ext cx="1685925" cy="410359"/>
            <a:chOff x="3485" y="1168"/>
            <a:chExt cx="2655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ea typeface="黑体" panose="02010609060101010101" pitchFamily="49" charset="-122"/>
              </a:endParaRPr>
            </a:p>
          </p:txBody>
        </p:sp>
        <p:sp>
          <p:nvSpPr>
            <p:cNvPr id="69644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="1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69649" name="文本框 3"/>
          <p:cNvSpPr txBox="1">
            <a:spLocks noChangeArrowheads="1"/>
          </p:cNvSpPr>
          <p:nvPr/>
        </p:nvSpPr>
        <p:spPr bwMode="auto">
          <a:xfrm>
            <a:off x="5143500" y="563563"/>
            <a:ext cx="1665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约分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1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Picture 28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1" t="20479" r="13954" b="17021"/>
          <a:stretch>
            <a:fillRect/>
          </a:stretch>
        </p:blipFill>
        <p:spPr bwMode="auto">
          <a:xfrm>
            <a:off x="830422" y="1290284"/>
            <a:ext cx="434424" cy="552451"/>
          </a:xfrm>
          <a:prstGeom prst="ellipse">
            <a:avLst/>
          </a:prstGeom>
          <a:noFill/>
          <a:ln>
            <a:noFill/>
          </a:ln>
          <a:effectLst>
            <a:prstShdw prst="shdw17" dist="17961" dir="2700000">
              <a:srgbClr val="02B3C5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16" name="组合 8215"/>
          <p:cNvGrpSpPr/>
          <p:nvPr/>
        </p:nvGrpSpPr>
        <p:grpSpPr bwMode="auto">
          <a:xfrm>
            <a:off x="410862" y="2451889"/>
            <a:ext cx="8333881" cy="2086264"/>
            <a:chOff x="-620" y="2059"/>
            <a:chExt cx="7000" cy="1753"/>
          </a:xfrm>
        </p:grpSpPr>
        <p:sp>
          <p:nvSpPr>
            <p:cNvPr id="70659" name="Rectangle 17"/>
            <p:cNvSpPr>
              <a:spLocks noChangeArrowheads="1"/>
            </p:cNvSpPr>
            <p:nvPr/>
          </p:nvSpPr>
          <p:spPr bwMode="auto">
            <a:xfrm>
              <a:off x="-620" y="2059"/>
              <a:ext cx="7000" cy="1753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lnSpc>
                  <a:spcPct val="135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　　像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这样，根据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分式的基本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性质，把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一个分式的分子与分母的公因式约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去，叫做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分式的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约分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．经过约分后的分式如上例      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，其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分子与分母没有公因式．像这样分子与分母没有公因式的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式子，叫做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最简分式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．　 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  <p:graphicFrame>
          <p:nvGraphicFramePr>
            <p:cNvPr id="70660" name="Object 32"/>
            <p:cNvGraphicFramePr>
              <a:graphicFrameLocks noChangeAspect="1"/>
            </p:cNvGraphicFramePr>
            <p:nvPr/>
          </p:nvGraphicFramePr>
          <p:xfrm>
            <a:off x="-209" y="2862"/>
            <a:ext cx="616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728" name="" r:id="rId1" imgW="977900" imgH="876300" progId="Equation.DSMT4">
                    <p:embed/>
                  </p:oleObj>
                </mc:Choice>
                <mc:Fallback>
                  <p:oleObj name="" r:id="rId1" imgW="977900" imgH="876300" progId="Equation.DSMT4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209" y="2862"/>
                          <a:ext cx="616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0662" name="Rectangle 17"/>
          <p:cNvSpPr>
            <a:spLocks noChangeArrowheads="1"/>
          </p:cNvSpPr>
          <p:nvPr/>
        </p:nvSpPr>
        <p:spPr bwMode="auto">
          <a:xfrm>
            <a:off x="543719" y="511880"/>
            <a:ext cx="820102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观察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上例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的两个分式在变形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分子、分母有什么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变化？类比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分数的相应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变形，你联想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什么？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38313" y="1790700"/>
            <a:ext cx="5667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分式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的分子、分母约去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公因式，值不变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87899" y="60104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38263" y="2543175"/>
            <a:ext cx="5780087" cy="685800"/>
            <a:chOff x="1338263" y="2714625"/>
            <a:chExt cx="5780087" cy="685800"/>
          </a:xfrm>
        </p:grpSpPr>
        <p:sp>
          <p:nvSpPr>
            <p:cNvPr id="9237" name="Text Box 24"/>
            <p:cNvSpPr txBox="1">
              <a:spLocks noChangeArrowheads="1"/>
            </p:cNvSpPr>
            <p:nvPr/>
          </p:nvSpPr>
          <p:spPr bwMode="auto">
            <a:xfrm>
              <a:off x="1338263" y="2782887"/>
              <a:ext cx="930275" cy="479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</a:t>
              </a: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Wingdings" panose="05000000000000000000" pitchFamily="2" charset="2"/>
                </a:rPr>
                <a:t>：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endParaRPr>
            </a:p>
          </p:txBody>
        </p:sp>
        <p:graphicFrame>
          <p:nvGraphicFramePr>
            <p:cNvPr id="9218" name="Object 52"/>
            <p:cNvGraphicFramePr>
              <a:graphicFrameLocks noChangeAspect="1"/>
            </p:cNvGraphicFramePr>
            <p:nvPr/>
          </p:nvGraphicFramePr>
          <p:xfrm>
            <a:off x="2336800" y="2714625"/>
            <a:ext cx="4781550" cy="685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45" name="Equation" r:id="rId1" imgW="153009600" imgH="21945600" progId="Equation.DSMT4">
                    <p:embed/>
                  </p:oleObj>
                </mc:Choice>
                <mc:Fallback>
                  <p:oleObj name="Equation" r:id="rId1" imgW="153009600" imgH="21945600" progId="Equation.DSMT4">
                    <p:embed/>
                    <p:pic>
                      <p:nvPicPr>
                        <p:cNvPr id="0" name="Object 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36800" y="2714625"/>
                          <a:ext cx="4781550" cy="6858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9219" name="Object 46"/>
          <p:cNvGraphicFramePr>
            <a:graphicFrameLocks noChangeAspect="1"/>
          </p:cNvGraphicFramePr>
          <p:nvPr/>
        </p:nvGraphicFramePr>
        <p:xfrm>
          <a:off x="2268538" y="3382118"/>
          <a:ext cx="541655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6" name="Equation" r:id="rId3" imgW="173431200" imgH="21945600" progId="Equation.DSMT4">
                  <p:embed/>
                </p:oleObj>
              </mc:Choice>
              <mc:Fallback>
                <p:oleObj name="Equation" r:id="rId3" imgW="173431200" imgH="21945600" progId="Equation.DSMT4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8538" y="3382118"/>
                        <a:ext cx="541655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25488" y="487406"/>
            <a:ext cx="3835621" cy="521822"/>
            <a:chOff x="725488" y="680353"/>
            <a:chExt cx="3835621" cy="521822"/>
          </a:xfrm>
        </p:grpSpPr>
        <p:grpSp>
          <p:nvGrpSpPr>
            <p:cNvPr id="71695" name="组合 6"/>
            <p:cNvGrpSpPr/>
            <p:nvPr/>
          </p:nvGrpSpPr>
          <p:grpSpPr bwMode="auto">
            <a:xfrm>
              <a:off x="725488" y="710050"/>
              <a:ext cx="1830555" cy="492125"/>
              <a:chOff x="427462" y="558483"/>
              <a:chExt cx="1829953" cy="492443"/>
            </a:xfrm>
          </p:grpSpPr>
          <p:grpSp>
            <p:nvGrpSpPr>
              <p:cNvPr id="71696" name="组合 5"/>
              <p:cNvGrpSpPr/>
              <p:nvPr/>
            </p:nvGrpSpPr>
            <p:grpSpPr bwMode="auto">
              <a:xfrm>
                <a:off x="468723" y="591841"/>
                <a:ext cx="1417172" cy="425725"/>
                <a:chOff x="2177459" y="-557354"/>
                <a:chExt cx="1417172" cy="425725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1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67734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71702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600" b="1" dirty="0" smtClean="0">
                    <a:solidFill>
                      <a:schemeClr val="bg1"/>
                    </a:solidFill>
                  </a:rPr>
                  <a:t>2</a:t>
                </a:r>
                <a:endParaRPr lang="zh-CN" altLang="en-US" sz="2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1703" name="文本框 1"/>
            <p:cNvSpPr txBox="1">
              <a:spLocks noChangeArrowheads="1"/>
            </p:cNvSpPr>
            <p:nvPr/>
          </p:nvSpPr>
          <p:spPr bwMode="auto">
            <a:xfrm>
              <a:off x="2765425" y="680353"/>
              <a:ext cx="1795684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5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约</a:t>
              </a:r>
              <a:r>
                <a:rPr lang="zh-CN" altLang="en-US" sz="25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分的应</a:t>
              </a:r>
              <a:r>
                <a:rPr lang="zh-CN" altLang="en-US" sz="25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用</a:t>
              </a:r>
              <a:endPara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7938" y="1021232"/>
            <a:ext cx="6229271" cy="1431514"/>
            <a:chOff x="1277938" y="1021232"/>
            <a:chExt cx="6229271" cy="1431514"/>
          </a:xfrm>
        </p:grpSpPr>
        <p:grpSp>
          <p:nvGrpSpPr>
            <p:cNvPr id="71688" name="组合 9255"/>
            <p:cNvGrpSpPr/>
            <p:nvPr/>
          </p:nvGrpSpPr>
          <p:grpSpPr bwMode="auto">
            <a:xfrm>
              <a:off x="1277938" y="1021232"/>
              <a:ext cx="6229271" cy="685800"/>
              <a:chOff x="113" y="864"/>
              <a:chExt cx="5233" cy="576"/>
            </a:xfrm>
          </p:grpSpPr>
          <p:graphicFrame>
            <p:nvGraphicFramePr>
              <p:cNvPr id="71689" name="Object 22"/>
              <p:cNvGraphicFramePr>
                <a:graphicFrameLocks noChangeAspect="1"/>
              </p:cNvGraphicFramePr>
              <p:nvPr/>
            </p:nvGraphicFramePr>
            <p:xfrm>
              <a:off x="1475" y="864"/>
              <a:ext cx="3871" cy="57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1947" name="Equation" r:id="rId5" imgW="147523200" imgH="21945600" progId="Equation.DSMT4">
                      <p:embed/>
                    </p:oleObj>
                  </mc:Choice>
                  <mc:Fallback>
                    <p:oleObj name="Equation" r:id="rId5" imgW="147523200" imgH="21945600" progId="Equation.DSMT4">
                      <p:embed/>
                      <p:pic>
                        <p:nvPicPr>
                          <p:cNvPr id="0" name="Object 2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75" y="864"/>
                            <a:ext cx="3871" cy="57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1690" name="Rectangle 17"/>
              <p:cNvSpPr>
                <a:spLocks noChangeArrowheads="1"/>
              </p:cNvSpPr>
              <p:nvPr/>
            </p:nvSpPr>
            <p:spPr bwMode="auto">
              <a:xfrm>
                <a:off x="113" y="912"/>
                <a:ext cx="2091" cy="4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0" hangingPunct="0">
                  <a:lnSpc>
                    <a:spcPct val="13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例</a:t>
                </a:r>
                <a:r>
                  <a:rPr lang="en-US" altLang="zh-CN" sz="2400" b="1" dirty="0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约分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: 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aphicFrame>
          <p:nvGraphicFramePr>
            <p:cNvPr id="24" name="Object 22"/>
            <p:cNvGraphicFramePr>
              <a:graphicFrameLocks noChangeAspect="1"/>
            </p:cNvGraphicFramePr>
            <p:nvPr/>
          </p:nvGraphicFramePr>
          <p:xfrm>
            <a:off x="2939584" y="1709796"/>
            <a:ext cx="2684463" cy="742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48" name="Equation" r:id="rId7" imgW="85953600" imgH="23774400" progId="Equation.DSMT4">
                    <p:embed/>
                  </p:oleObj>
                </mc:Choice>
                <mc:Fallback>
                  <p:oleObj name="Equation" r:id="rId7" imgW="85953600" imgH="23774400" progId="Equation.DSMT4">
                    <p:embed/>
                    <p:pic>
                      <p:nvPicPr>
                        <p:cNvPr id="0" name="图片 719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39584" y="1709796"/>
                          <a:ext cx="2684463" cy="7429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215455" y="4231882"/>
          <a:ext cx="5283200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9" name="Equation" r:id="rId9" imgW="169164000" imgH="23469600" progId="Equation.DSMT4">
                  <p:embed/>
                </p:oleObj>
              </mc:Choice>
              <mc:Fallback>
                <p:oleObj name="Equation" r:id="rId9" imgW="169164000" imgH="23469600" progId="Equation.DSMT4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5455" y="4231882"/>
                        <a:ext cx="5283200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auto">
          <a:xfrm>
            <a:off x="925714" y="1239338"/>
            <a:ext cx="7496175" cy="308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latinLnBrk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约分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方法：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atinLnBrk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①如果分式的分子、分母都是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单项式，直接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约去分子、分母的公因式；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②如果分子或分母是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多项式，就要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先对多项式进行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因式分解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，以便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找出分母、分子的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公因式，最后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约分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atinLnBrk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③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约分结果为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最简分式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整式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1"/>
          <p:cNvGrpSpPr/>
          <p:nvPr/>
        </p:nvGrpSpPr>
        <p:grpSpPr bwMode="auto">
          <a:xfrm>
            <a:off x="4371" y="-38812"/>
            <a:ext cx="2006600" cy="477213"/>
            <a:chOff x="100" y="76"/>
            <a:chExt cx="3160" cy="752"/>
          </a:xfrm>
        </p:grpSpPr>
        <p:cxnSp>
          <p:nvCxnSpPr>
            <p:cNvPr id="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2" name="剪去同侧角的矩形 1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6" name="Object 34"/>
          <p:cNvGraphicFramePr>
            <a:graphicFrameLocks noChangeAspect="1"/>
          </p:cNvGraphicFramePr>
          <p:nvPr/>
        </p:nvGraphicFramePr>
        <p:xfrm>
          <a:off x="933450" y="1693863"/>
          <a:ext cx="7011988" cy="192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824" name="Equation" r:id="rId1" imgW="174345600" imgH="47853600" progId="Equation.DSMT4">
                  <p:embed/>
                </p:oleObj>
              </mc:Choice>
              <mc:Fallback>
                <p:oleObj name="Equation" r:id="rId1" imgW="174345600" imgH="47853600" progId="Equation.DSMT4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3450" y="1693863"/>
                        <a:ext cx="7011988" cy="1925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58" name="Rectangle 17"/>
          <p:cNvSpPr>
            <a:spLocks noChangeArrowheads="1"/>
          </p:cNvSpPr>
          <p:nvPr/>
        </p:nvSpPr>
        <p:spPr bwMode="auto">
          <a:xfrm>
            <a:off x="1276827" y="790724"/>
            <a:ext cx="7480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中，是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最简分式的是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zh-CN" altLang="en-US" sz="2400" b="1" u="sng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填序号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309" name="文本框 11308"/>
          <p:cNvSpPr txBox="1">
            <a:spLocks noChangeArrowheads="1"/>
          </p:cNvSpPr>
          <p:nvPr/>
        </p:nvSpPr>
        <p:spPr bwMode="auto">
          <a:xfrm>
            <a:off x="5472870" y="728509"/>
            <a:ext cx="543739" cy="46166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73642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文本框 11308"/>
          <p:cNvSpPr txBox="1">
            <a:spLocks noChangeArrowheads="1"/>
          </p:cNvSpPr>
          <p:nvPr/>
        </p:nvSpPr>
        <p:spPr bwMode="auto">
          <a:xfrm>
            <a:off x="5906913" y="719716"/>
            <a:ext cx="543739" cy="461665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80" name="Object 37"/>
          <p:cNvGraphicFramePr>
            <a:graphicFrameLocks noChangeAspect="1"/>
          </p:cNvGraphicFramePr>
          <p:nvPr/>
        </p:nvGraphicFramePr>
        <p:xfrm>
          <a:off x="839788" y="1573213"/>
          <a:ext cx="675322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73" name="Equation" r:id="rId1" imgW="216103200" imgH="23774400" progId="Equation.DSMT4">
                  <p:embed/>
                </p:oleObj>
              </mc:Choice>
              <mc:Fallback>
                <p:oleObj name="Equation" r:id="rId1" imgW="216103200" imgH="23774400" progId="Equation.DSMT4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1573213"/>
                        <a:ext cx="6753225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574283" y="2754313"/>
            <a:ext cx="2262580" cy="657225"/>
            <a:chOff x="574283" y="2754313"/>
            <a:chExt cx="2262580" cy="657225"/>
          </a:xfrm>
        </p:grpSpPr>
        <p:sp>
          <p:nvSpPr>
            <p:cNvPr id="12327" name="Text Box 4"/>
            <p:cNvSpPr txBox="1">
              <a:spLocks noChangeArrowheads="1"/>
            </p:cNvSpPr>
            <p:nvPr/>
          </p:nvSpPr>
          <p:spPr bwMode="auto">
            <a:xfrm>
              <a:off x="574283" y="2754313"/>
              <a:ext cx="7016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解：</a:t>
              </a:r>
              <a:r>
                <a:rPr lang="zh-CN" altLang="en-US" sz="24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4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aphicFrame>
          <p:nvGraphicFramePr>
            <p:cNvPr id="12295" name="Object 52"/>
            <p:cNvGraphicFramePr>
              <a:graphicFrameLocks noChangeAspect="1"/>
            </p:cNvGraphicFramePr>
            <p:nvPr/>
          </p:nvGraphicFramePr>
          <p:xfrm>
            <a:off x="1131888" y="2754313"/>
            <a:ext cx="1704975" cy="657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074" name="Equation" r:id="rId3" imgW="54559200" imgH="21031200" progId="Equation.DSMT4">
                    <p:embed/>
                  </p:oleObj>
                </mc:Choice>
                <mc:Fallback>
                  <p:oleObj name="Equation" r:id="rId3" imgW="54559200" imgH="21031200" progId="Equation.DSMT4">
                    <p:embed/>
                    <p:pic>
                      <p:nvPicPr>
                        <p:cNvPr id="0" name="Object 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1888" y="2754313"/>
                          <a:ext cx="1704975" cy="657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5784" name="Rectangle 17"/>
          <p:cNvSpPr>
            <a:spLocks noChangeArrowheads="1"/>
          </p:cNvSpPr>
          <p:nvPr/>
        </p:nvSpPr>
        <p:spPr bwMode="auto">
          <a:xfrm>
            <a:off x="709221" y="756757"/>
            <a:ext cx="15049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约分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336" name="Object 47"/>
          <p:cNvGraphicFramePr>
            <a:graphicFrameLocks noChangeAspect="1"/>
          </p:cNvGraphicFramePr>
          <p:nvPr/>
        </p:nvGraphicFramePr>
        <p:xfrm>
          <a:off x="1123950" y="3709988"/>
          <a:ext cx="2922588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75" name="Equation" r:id="rId5" imgW="93573600" imgH="23164800" progId="Equation.DSMT4">
                  <p:embed/>
                </p:oleObj>
              </mc:Choice>
              <mc:Fallback>
                <p:oleObj name="Equation" r:id="rId5" imgW="93573600" imgH="23164800" progId="Equation.DSMT4">
                  <p:embed/>
                  <p:pic>
                    <p:nvPicPr>
                      <p:cNvPr id="0" name="Object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709988"/>
                        <a:ext cx="2922588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1"/>
          <p:cNvGrpSpPr/>
          <p:nvPr/>
        </p:nvGrpSpPr>
        <p:grpSpPr bwMode="auto">
          <a:xfrm>
            <a:off x="-12407" y="-47062"/>
            <a:ext cx="2006600" cy="477213"/>
            <a:chOff x="100" y="63"/>
            <a:chExt cx="3160" cy="752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017963" y="2724150"/>
          <a:ext cx="4306887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76" name="Equation" r:id="rId7" imgW="137769600" imgH="23774400" progId="Equation.DSMT4">
                  <p:embed/>
                </p:oleObj>
              </mc:Choice>
              <mc:Fallback>
                <p:oleObj name="Equation" r:id="rId7" imgW="137769600" imgH="23774400" progId="Equation.DSMT4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17963" y="2724150"/>
                        <a:ext cx="4306887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079875" y="3711575"/>
          <a:ext cx="443706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077" name="Equation" r:id="rId9" imgW="142036800" imgH="22250400" progId="Equation.DSMT4">
                  <p:embed/>
                </p:oleObj>
              </mc:Choice>
              <mc:Fallback>
                <p:oleObj name="Equation" r:id="rId9" imgW="142036800" imgH="22250400" progId="Equation.DSMT4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75" y="3711575"/>
                        <a:ext cx="4437063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89" y="75675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5187950" y="542925"/>
            <a:ext cx="86042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+mn-lt"/>
                <a:ea typeface="黑体" panose="02010609060101010101" pitchFamily="49" charset="-122"/>
              </a:rPr>
              <a:t>通分</a:t>
            </a:r>
            <a:endParaRPr lang="zh-CN" altLang="en-US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77840" name="组合 4"/>
          <p:cNvGrpSpPr/>
          <p:nvPr/>
        </p:nvGrpSpPr>
        <p:grpSpPr bwMode="auto">
          <a:xfrm>
            <a:off x="3214659" y="585787"/>
            <a:ext cx="1685925" cy="410359"/>
            <a:chOff x="3485" y="1168"/>
            <a:chExt cx="2655" cy="644"/>
          </a:xfrm>
        </p:grpSpPr>
        <p:sp>
          <p:nvSpPr>
            <p:cNvPr id="7" name="圆角矩形 6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ea typeface="黑体" panose="02010609060101010101" pitchFamily="49" charset="-122"/>
              </a:endParaRPr>
            </a:p>
          </p:txBody>
        </p:sp>
        <p:sp>
          <p:nvSpPr>
            <p:cNvPr id="77842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1257300" y="1011741"/>
            <a:ext cx="14922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填空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7" name="Picture 2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1" t="20479" r="13954" b="17021"/>
          <a:stretch>
            <a:fillRect/>
          </a:stretch>
        </p:blipFill>
        <p:spPr bwMode="auto">
          <a:xfrm>
            <a:off x="702871" y="1021747"/>
            <a:ext cx="434424" cy="552451"/>
          </a:xfrm>
          <a:prstGeom prst="ellipse">
            <a:avLst/>
          </a:prstGeom>
          <a:noFill/>
          <a:ln>
            <a:noFill/>
          </a:ln>
          <a:effectLst>
            <a:prstShdw prst="shdw17" dist="17961" dir="2700000">
              <a:srgbClr val="02B3C5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3" name="Object 10"/>
          <p:cNvGraphicFramePr>
            <a:graphicFrameLocks noChangeAspect="1"/>
          </p:cNvGraphicFramePr>
          <p:nvPr/>
        </p:nvGraphicFramePr>
        <p:xfrm>
          <a:off x="871791" y="1784352"/>
          <a:ext cx="5345112" cy="173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57" name="Equation" r:id="rId2" imgW="138684000" imgH="45110400" progId="Equation.DSMT4">
                  <p:embed/>
                </p:oleObj>
              </mc:Choice>
              <mc:Fallback>
                <p:oleObj name="Equation" r:id="rId2" imgW="138684000" imgH="45110400" progId="Equation.DSMT4">
                  <p:embed/>
                  <p:pic>
                    <p:nvPicPr>
                      <p:cNvPr id="0" name="图片 780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1791" y="1784352"/>
                        <a:ext cx="5345112" cy="173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9"/>
          <p:cNvGraphicFramePr>
            <a:graphicFrameLocks noChangeAspect="1"/>
          </p:cNvGraphicFramePr>
          <p:nvPr/>
        </p:nvGraphicFramePr>
        <p:xfrm>
          <a:off x="2709834" y="1784352"/>
          <a:ext cx="5588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58" name="Equation" r:id="rId4" imgW="13411200" imgH="7620000" progId="Equation.DSMT4">
                  <p:embed/>
                </p:oleObj>
              </mc:Choice>
              <mc:Fallback>
                <p:oleObj name="Equation" r:id="rId4" imgW="13411200" imgH="7620000" progId="Equation.DSMT4">
                  <p:embed/>
                  <p:pic>
                    <p:nvPicPr>
                      <p:cNvPr id="0" name="图片 780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9834" y="1784352"/>
                        <a:ext cx="558800" cy="31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21"/>
          <p:cNvGraphicFramePr>
            <a:graphicFrameLocks noChangeAspect="1"/>
          </p:cNvGraphicFramePr>
          <p:nvPr/>
        </p:nvGraphicFramePr>
        <p:xfrm>
          <a:off x="3159125" y="2697163"/>
          <a:ext cx="1536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059" name="Equation" r:id="rId6" imgW="36880800" imgH="9753600" progId="Equation.DSMT4">
                  <p:embed/>
                </p:oleObj>
              </mc:Choice>
              <mc:Fallback>
                <p:oleObj name="Equation" r:id="rId6" imgW="36880800" imgH="9753600" progId="Equation.DSMT4">
                  <p:embed/>
                  <p:pic>
                    <p:nvPicPr>
                      <p:cNvPr id="0" name="图片 780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25" y="2697163"/>
                        <a:ext cx="15367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文本框 2"/>
          <p:cNvSpPr txBox="1">
            <a:spLocks noChangeArrowheads="1"/>
          </p:cNvSpPr>
          <p:nvPr/>
        </p:nvSpPr>
        <p:spPr bwMode="auto">
          <a:xfrm>
            <a:off x="4057304" y="1590559"/>
            <a:ext cx="3735388" cy="7017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分母乘以</a:t>
            </a:r>
            <a:r>
              <a:rPr lang="en-US" altLang="zh-CN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b="1" i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，根据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分式的基本</a:t>
            </a:r>
            <a:r>
              <a:rPr lang="zh-CN" altLang="en-US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性质，分子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也乘以</a:t>
            </a:r>
            <a:r>
              <a:rPr lang="en-US" altLang="zh-CN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b="1" i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b="1" dirty="0">
              <a:solidFill>
                <a:srgbClr val="0000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48400" y="2507815"/>
            <a:ext cx="2895600" cy="10064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分母乘以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b="1" i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，根据分式的基本性质，分子也乘以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b="1" i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，整理得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b="1" i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-3</a:t>
            </a:r>
            <a:r>
              <a:rPr lang="en-US" altLang="zh-CN" b="1" i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b="1" baseline="30000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b="1" baseline="30000" dirty="0">
              <a:solidFill>
                <a:srgbClr val="0000FF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 Box 15"/>
          <p:cNvSpPr txBox="1">
            <a:spLocks noChangeArrowheads="1"/>
          </p:cNvSpPr>
          <p:nvPr/>
        </p:nvSpPr>
        <p:spPr bwMode="auto">
          <a:xfrm>
            <a:off x="493321" y="3730625"/>
            <a:ext cx="84455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像这样，根据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分式的基本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性质，把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几个异分母的分式分别化成与原来的分式相等的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同分母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分式，叫做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分式的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通分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558925" y="963911"/>
            <a:ext cx="7921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分的依据是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什么？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601787" y="2343149"/>
            <a:ext cx="743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分的关键是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什么？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558925" y="3459460"/>
            <a:ext cx="7432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何确定</a:t>
            </a:r>
            <a:r>
              <a:rPr lang="en-US" altLang="zh-CN" sz="2400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个分式的</a:t>
            </a:r>
            <a:r>
              <a:rPr lang="zh-CN" altLang="en-US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公分母？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873125" y="1425576"/>
            <a:ext cx="7921625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    分式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的基本性质：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分式的分子与分母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乘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除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同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一个不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等于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整式，分式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的值不变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229921" y="2878433"/>
            <a:ext cx="782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确定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各分式的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最简公分母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085850" y="3956050"/>
            <a:ext cx="7948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一般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取各分母的所有因式的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最高次幂的积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作公分母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"/>
          <p:cNvGrpSpPr/>
          <p:nvPr/>
        </p:nvGrpSpPr>
        <p:grpSpPr bwMode="auto">
          <a:xfrm>
            <a:off x="4371" y="-31830"/>
            <a:ext cx="2006600" cy="477213"/>
            <a:chOff x="100" y="87"/>
            <a:chExt cx="3160" cy="752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87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33576" y="463151"/>
            <a:ext cx="1757157" cy="488722"/>
            <a:chOff x="1745942" y="3955571"/>
            <a:chExt cx="1757157" cy="488722"/>
          </a:xfrm>
        </p:grpSpPr>
        <p:grpSp>
          <p:nvGrpSpPr>
            <p:cNvPr id="13" name="组合 12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19" name="流程图: 库存数据 18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4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93371" y="3282207"/>
            <a:ext cx="6650429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latinLnBrk="1">
              <a:lnSpc>
                <a:spcPct val="150000"/>
              </a:lnSpc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分式的基本性质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398" name="文本框 1"/>
          <p:cNvSpPr txBox="1">
            <a:spLocks noChangeArrowheads="1"/>
          </p:cNvSpPr>
          <p:nvPr/>
        </p:nvSpPr>
        <p:spPr bwMode="auto">
          <a:xfrm>
            <a:off x="1400173" y="2219569"/>
            <a:ext cx="6475009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2.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能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利用分式的基本性质将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分式变形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32820" y="865801"/>
            <a:ext cx="6210299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3.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会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用分式的基本性质进行分式的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约分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通分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2932" y="762001"/>
            <a:ext cx="8172418" cy="3535616"/>
            <a:chOff x="-38068" y="275737"/>
            <a:chExt cx="8102104" cy="4021880"/>
          </a:xfrm>
        </p:grpSpPr>
        <p:grpSp>
          <p:nvGrpSpPr>
            <p:cNvPr id="19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23" name="直接箭头连接符 22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4" name="肘形连接符 23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4837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0" name="直接连接符 19"/>
            <p:cNvCxnSpPr/>
            <p:nvPr/>
          </p:nvCxnSpPr>
          <p:spPr bwMode="auto">
            <a:xfrm flipV="1">
              <a:off x="7301728" y="3056909"/>
              <a:ext cx="0" cy="124070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59398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2"/>
          <p:cNvGraphicFramePr>
            <a:graphicFrameLocks noChangeAspect="1"/>
          </p:cNvGraphicFramePr>
          <p:nvPr/>
        </p:nvGraphicFramePr>
        <p:xfrm>
          <a:off x="2210594" y="1206247"/>
          <a:ext cx="2154236" cy="7311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79" name="Equation" r:id="rId1" imgW="46634400" imgH="15849600" progId="Equation.DSMT4">
                  <p:embed/>
                </p:oleObj>
              </mc:Choice>
              <mc:Fallback>
                <p:oleObj name="Equation" r:id="rId1" imgW="46634400" imgH="158496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0594" y="1206247"/>
                        <a:ext cx="2154236" cy="73114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898" name="Object 3"/>
          <p:cNvGraphicFramePr>
            <a:graphicFrameLocks noChangeAspect="1"/>
          </p:cNvGraphicFramePr>
          <p:nvPr/>
        </p:nvGraphicFramePr>
        <p:xfrm>
          <a:off x="5391945" y="1184920"/>
          <a:ext cx="2389186" cy="719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80" name="Equation" r:id="rId3" imgW="51511200" imgH="15544800" progId="Equation.DSMT4">
                  <p:embed/>
                </p:oleObj>
              </mc:Choice>
              <mc:Fallback>
                <p:oleObj name="Equation" r:id="rId3" imgW="51511200" imgH="15544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1945" y="1184920"/>
                        <a:ext cx="2389186" cy="7194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311319" y="1985020"/>
            <a:ext cx="4645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zh-CN" altLang="en-US" sz="2400" b="1" dirty="0" smtClean="0"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简公分母是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b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585788" y="3385344"/>
            <a:ext cx="6115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简公分母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x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+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5)(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－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5)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733425" y="2513422"/>
          <a:ext cx="3643038" cy="763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81" name="Equation" r:id="rId5" imgW="75590400" imgH="15849600" progId="Equation.DSMT4">
                  <p:embed/>
                </p:oleObj>
              </mc:Choice>
              <mc:Fallback>
                <p:oleObj name="Equation" r:id="rId5" imgW="75590400" imgH="15849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3425" y="2513422"/>
                        <a:ext cx="3643038" cy="7631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7"/>
          <p:cNvGraphicFramePr>
            <a:graphicFrameLocks noChangeAspect="1"/>
          </p:cNvGraphicFramePr>
          <p:nvPr/>
        </p:nvGraphicFramePr>
        <p:xfrm>
          <a:off x="4732374" y="2570957"/>
          <a:ext cx="3936928" cy="658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82" name="Equation" r:id="rId7" imgW="96621600" imgH="16154400" progId="Equation.DSMT4">
                  <p:embed/>
                </p:oleObj>
              </mc:Choice>
              <mc:Fallback>
                <p:oleObj name="Equation" r:id="rId7" imgW="96621600" imgH="16154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374" y="2570957"/>
                        <a:ext cx="3936928" cy="6580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8"/>
          <p:cNvGraphicFramePr>
            <a:graphicFrameLocks noChangeAspect="1"/>
          </p:cNvGraphicFramePr>
          <p:nvPr/>
        </p:nvGraphicFramePr>
        <p:xfrm>
          <a:off x="570081" y="3944939"/>
          <a:ext cx="4127500" cy="61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83" name="Equation" r:id="rId9" imgW="107899200" imgH="16154400" progId="Equation.DSMT4">
                  <p:embed/>
                </p:oleObj>
              </mc:Choice>
              <mc:Fallback>
                <p:oleObj name="Equation" r:id="rId9" imgW="107899200" imgH="161544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081" y="3944939"/>
                        <a:ext cx="4127500" cy="61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4859338" y="3968760"/>
          <a:ext cx="3683000" cy="551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84" name="Equation" r:id="rId11" imgW="107899200" imgH="16154400" progId="Equation.DSMT4">
                  <p:embed/>
                </p:oleObj>
              </mc:Choice>
              <mc:Fallback>
                <p:oleObj name="Equation" r:id="rId11" imgW="107899200" imgH="161544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3968760"/>
                        <a:ext cx="3683000" cy="5514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5" name="Text Box 10"/>
          <p:cNvSpPr txBox="1">
            <a:spLocks noChangeArrowheads="1"/>
          </p:cNvSpPr>
          <p:nvPr/>
        </p:nvSpPr>
        <p:spPr bwMode="auto">
          <a:xfrm>
            <a:off x="493321" y="1356370"/>
            <a:ext cx="5372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例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分：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5788" y="594861"/>
            <a:ext cx="5040312" cy="514018"/>
            <a:chOff x="585788" y="594861"/>
            <a:chExt cx="5040312" cy="514018"/>
          </a:xfrm>
        </p:grpSpPr>
        <p:grpSp>
          <p:nvGrpSpPr>
            <p:cNvPr id="80910" name="组合 6"/>
            <p:cNvGrpSpPr/>
            <p:nvPr/>
          </p:nvGrpSpPr>
          <p:grpSpPr bwMode="auto">
            <a:xfrm>
              <a:off x="585788" y="594861"/>
              <a:ext cx="1831183" cy="492125"/>
              <a:chOff x="434445" y="524806"/>
              <a:chExt cx="1829953" cy="493023"/>
            </a:xfrm>
          </p:grpSpPr>
          <p:grpSp>
            <p:nvGrpSpPr>
              <p:cNvPr id="80911" name="组合 5"/>
              <p:cNvGrpSpPr/>
              <p:nvPr/>
            </p:nvGrpSpPr>
            <p:grpSpPr bwMode="auto">
              <a:xfrm>
                <a:off x="469347" y="591603"/>
                <a:ext cx="1416684" cy="426226"/>
                <a:chOff x="2178083" y="-557592"/>
                <a:chExt cx="1416684" cy="426226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2178083" y="-557592"/>
                  <a:ext cx="426750" cy="426226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8061" y="-557592"/>
                  <a:ext cx="426750" cy="426226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838039" y="-557592"/>
                  <a:ext cx="426750" cy="426226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68017" y="-557592"/>
                  <a:ext cx="426750" cy="426226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80917" name="文本框 11"/>
              <p:cNvSpPr txBox="1">
                <a:spLocks noChangeArrowheads="1"/>
              </p:cNvSpPr>
              <p:nvPr/>
            </p:nvSpPr>
            <p:spPr bwMode="auto">
              <a:xfrm>
                <a:off x="434445" y="524806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  <a:latin typeface="+mn-lt"/>
                  </a:rPr>
                  <a:t>素养考点 </a:t>
                </a:r>
                <a:r>
                  <a:rPr lang="en-US" altLang="zh-CN" sz="2600" b="1" dirty="0" smtClean="0">
                    <a:solidFill>
                      <a:schemeClr val="bg1"/>
                    </a:solidFill>
                    <a:latin typeface="+mn-lt"/>
                  </a:rPr>
                  <a:t>3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80918" name="文本框 1"/>
            <p:cNvSpPr txBox="1">
              <a:spLocks noChangeArrowheads="1"/>
            </p:cNvSpPr>
            <p:nvPr/>
          </p:nvSpPr>
          <p:spPr bwMode="auto">
            <a:xfrm>
              <a:off x="2568575" y="631825"/>
              <a:ext cx="3057525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500" b="1" dirty="0" smtClean="0">
                  <a:latin typeface="+mn-lt"/>
                  <a:ea typeface="黑体" panose="02010609060101010101" pitchFamily="49" charset="-122"/>
                </a:rPr>
                <a:t>通</a:t>
              </a:r>
              <a:r>
                <a:rPr lang="zh-CN" altLang="en-US" sz="2500" b="1" dirty="0">
                  <a:latin typeface="+mn-lt"/>
                  <a:ea typeface="黑体" panose="02010609060101010101" pitchFamily="49" charset="-122"/>
                </a:rPr>
                <a:t>分的应</a:t>
              </a:r>
              <a:r>
                <a:rPr lang="zh-CN" altLang="en-US" sz="2500" b="1" dirty="0" smtClean="0">
                  <a:latin typeface="+mn-lt"/>
                  <a:ea typeface="黑体" panose="02010609060101010101" pitchFamily="49" charset="-122"/>
                </a:rPr>
                <a:t>用</a:t>
              </a:r>
              <a:endParaRPr lang="zh-CN" altLang="en-US" sz="25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7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5" name="文本框 1"/>
          <p:cNvSpPr txBox="1">
            <a:spLocks noChangeArrowheads="1"/>
          </p:cNvSpPr>
          <p:nvPr/>
        </p:nvSpPr>
        <p:spPr bwMode="auto">
          <a:xfrm>
            <a:off x="995362" y="1176456"/>
            <a:ext cx="7515226" cy="8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zh-CN" altLang="en-US" sz="2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的步</a:t>
            </a:r>
            <a:r>
              <a:rPr lang="zh-CN" altLang="en-US" sz="22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骤</a:t>
            </a:r>
            <a:endParaRPr lang="en-US" altLang="zh-CN" sz="22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①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确定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最简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公分母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，②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化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异分母分式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同分母分式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26" name="文本框 2"/>
          <p:cNvSpPr txBox="1">
            <a:spLocks noChangeArrowheads="1"/>
          </p:cNvSpPr>
          <p:nvPr/>
        </p:nvSpPr>
        <p:spPr bwMode="auto">
          <a:xfrm>
            <a:off x="1007671" y="1951494"/>
            <a:ext cx="7553325" cy="269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确定最简公分母的方法</a:t>
            </a:r>
            <a:endParaRPr lang="zh-CN" altLang="en-US" sz="22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为单项式：①取各分母系数的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最小公倍数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，②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相同字母取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次数最高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，③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单独出现的字母连同它的指数一起作为最简公分母的一个因式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分母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为多项式：①把各分母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分解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因式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，②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把每一个因式看做一个</a:t>
            </a:r>
            <a:r>
              <a:rPr lang="zh-CN" alt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整体，按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系数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相同因式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不同因式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这三方面依分母是单项式的方法确定最简公分母</a:t>
            </a: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1"/>
          <p:cNvGrpSpPr/>
          <p:nvPr/>
        </p:nvGrpSpPr>
        <p:grpSpPr bwMode="auto">
          <a:xfrm>
            <a:off x="4371" y="-30562"/>
            <a:ext cx="2006600" cy="477213"/>
            <a:chOff x="100" y="89"/>
            <a:chExt cx="3160" cy="752"/>
          </a:xfrm>
        </p:grpSpPr>
        <p:cxnSp>
          <p:nvCxnSpPr>
            <p:cNvPr id="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6724"/>
            <a:ext cx="8286750" cy="4391026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6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/>
          <p:cNvSpPr txBox="1">
            <a:spLocks noChangeArrowheads="1"/>
          </p:cNvSpPr>
          <p:nvPr/>
        </p:nvSpPr>
        <p:spPr bwMode="auto">
          <a:xfrm>
            <a:off x="1508628" y="773726"/>
            <a:ext cx="1314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通分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2946" name="Object 3"/>
          <p:cNvGraphicFramePr>
            <a:graphicFrameLocks noChangeAspect="1"/>
          </p:cNvGraphicFramePr>
          <p:nvPr/>
        </p:nvGraphicFramePr>
        <p:xfrm>
          <a:off x="1833110" y="1466343"/>
          <a:ext cx="1666227" cy="78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30" name="Equation" r:id="rId1" imgW="20116800" imgH="9448800" progId="Equation.DSMT4">
                  <p:embed/>
                </p:oleObj>
              </mc:Choice>
              <mc:Fallback>
                <p:oleObj name="Equation" r:id="rId1" imgW="20116800" imgH="9448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3110" y="1466343"/>
                        <a:ext cx="1666227" cy="78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947" name="Object 4"/>
          <p:cNvGraphicFramePr>
            <a:graphicFrameLocks noChangeAspect="1"/>
          </p:cNvGraphicFramePr>
          <p:nvPr/>
        </p:nvGraphicFramePr>
        <p:xfrm>
          <a:off x="4487678" y="1459523"/>
          <a:ext cx="2467045" cy="741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331" name="Equation" r:id="rId3" imgW="33528000" imgH="10058400" progId="Equation.DSMT4">
                  <p:embed/>
                </p:oleObj>
              </mc:Choice>
              <mc:Fallback>
                <p:oleObj name="Equation" r:id="rId3" imgW="33528000" imgH="10058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7678" y="1459523"/>
                        <a:ext cx="2467045" cy="7413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/>
          <p:cNvGrpSpPr/>
          <p:nvPr/>
        </p:nvGrpSpPr>
        <p:grpSpPr>
          <a:xfrm>
            <a:off x="1695450" y="2424253"/>
            <a:ext cx="2024063" cy="2271711"/>
            <a:chOff x="56" y="0"/>
            <a:chExt cx="1700" cy="1908"/>
          </a:xfrm>
          <a:solidFill>
            <a:schemeClr val="accent2"/>
          </a:solidFill>
        </p:grpSpPr>
        <p:graphicFrame>
          <p:nvGraphicFramePr>
            <p:cNvPr id="13318" name="Object 6"/>
            <p:cNvGraphicFramePr>
              <a:graphicFrameLocks noChangeAspect="1"/>
            </p:cNvGraphicFramePr>
            <p:nvPr/>
          </p:nvGraphicFramePr>
          <p:xfrm>
            <a:off x="56" y="339"/>
            <a:ext cx="704" cy="7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32" name="Equation" r:id="rId5" imgW="14020800" imgH="15849600" progId="Equation.DSMT4">
                    <p:embed/>
                  </p:oleObj>
                </mc:Choice>
                <mc:Fallback>
                  <p:oleObj name="Equation" r:id="rId5" imgW="14020800" imgH="15849600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6" y="339"/>
                          <a:ext cx="704" cy="7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319" name="Object 7"/>
            <p:cNvGraphicFramePr>
              <a:graphicFrameLocks noChangeAspect="1"/>
            </p:cNvGraphicFramePr>
            <p:nvPr/>
          </p:nvGraphicFramePr>
          <p:xfrm>
            <a:off x="948" y="1015"/>
            <a:ext cx="808" cy="8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33" name="Equation" r:id="rId7" imgW="14325600" imgH="15849600" progId="Equation.DSMT4">
                    <p:embed/>
                  </p:oleObj>
                </mc:Choice>
                <mc:Fallback>
                  <p:oleObj name="Equation" r:id="rId7" imgW="14325600" imgH="15849600" progId="Equation.DSMT4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48" y="1015"/>
                          <a:ext cx="808" cy="8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20" name="AutoShape 8"/>
            <p:cNvSpPr/>
            <p:nvPr/>
          </p:nvSpPr>
          <p:spPr>
            <a:xfrm rot="5303024">
              <a:off x="240" y="48"/>
              <a:ext cx="336" cy="240"/>
            </a:xfrm>
            <a:custGeom>
              <a:avLst/>
              <a:gdLst>
                <a:gd name="txL" fmla="*/ 3343 w 21600"/>
                <a:gd name="txT" fmla="*/ 6840 h 21600"/>
                <a:gd name="txR" fmla="*/ 18836 w 21600"/>
                <a:gd name="txB" fmla="*/ 14760 h 21600"/>
              </a:gdLst>
              <a:ahLst/>
              <a:cxnLst>
                <a:cxn ang="17694720">
                  <a:pos x="219" y="0"/>
                </a:cxn>
                <a:cxn ang="11796480">
                  <a:pos x="0" y="120"/>
                </a:cxn>
                <a:cxn ang="5898240">
                  <a:pos x="219" y="240"/>
                </a:cxn>
                <a:cxn ang="0">
                  <a:pos x="336" y="120"/>
                </a:cxn>
              </a:cxnLst>
              <a:rect l="txL" t="txT" r="txR" b="txB"/>
              <a:pathLst>
                <a:path w="21600" h="21600">
                  <a:moveTo>
                    <a:pt x="14079" y="0"/>
                  </a:moveTo>
                  <a:lnTo>
                    <a:pt x="14079" y="6840"/>
                  </a:lnTo>
                  <a:lnTo>
                    <a:pt x="3375" y="6840"/>
                  </a:lnTo>
                  <a:lnTo>
                    <a:pt x="3375" y="14760"/>
                  </a:lnTo>
                  <a:lnTo>
                    <a:pt x="14079" y="14760"/>
                  </a:lnTo>
                  <a:lnTo>
                    <a:pt x="1407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40"/>
                  </a:moveTo>
                  <a:lnTo>
                    <a:pt x="1350" y="14760"/>
                  </a:lnTo>
                  <a:lnTo>
                    <a:pt x="2700" y="14760"/>
                  </a:lnTo>
                  <a:lnTo>
                    <a:pt x="2700" y="6840"/>
                  </a:lnTo>
                  <a:close/>
                </a:path>
                <a:path w="21600" h="21600">
                  <a:moveTo>
                    <a:pt x="0" y="6840"/>
                  </a:moveTo>
                  <a:lnTo>
                    <a:pt x="0" y="14760"/>
                  </a:lnTo>
                  <a:lnTo>
                    <a:pt x="675" y="14760"/>
                  </a:lnTo>
                  <a:lnTo>
                    <a:pt x="675" y="684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 sz="100" noProof="1"/>
            </a:p>
          </p:txBody>
        </p:sp>
        <p:sp>
          <p:nvSpPr>
            <p:cNvPr id="13321" name="AutoShape 9"/>
            <p:cNvSpPr/>
            <p:nvPr/>
          </p:nvSpPr>
          <p:spPr>
            <a:xfrm rot="5303024">
              <a:off x="1027" y="244"/>
              <a:ext cx="650" cy="301"/>
            </a:xfrm>
            <a:custGeom>
              <a:avLst/>
              <a:gdLst>
                <a:gd name="txL" fmla="*/ 3343 w 21600"/>
                <a:gd name="txT" fmla="*/ 6840 h 21600"/>
                <a:gd name="txR" fmla="*/ 18836 w 21600"/>
                <a:gd name="txB" fmla="*/ 14760 h 21600"/>
              </a:gdLst>
              <a:ahLst/>
              <a:cxnLst>
                <a:cxn ang="17694720">
                  <a:pos x="219" y="0"/>
                </a:cxn>
                <a:cxn ang="11796480">
                  <a:pos x="0" y="120"/>
                </a:cxn>
                <a:cxn ang="5898240">
                  <a:pos x="219" y="240"/>
                </a:cxn>
                <a:cxn ang="0">
                  <a:pos x="336" y="120"/>
                </a:cxn>
              </a:cxnLst>
              <a:rect l="txL" t="txT" r="txR" b="txB"/>
              <a:pathLst>
                <a:path w="21600" h="21600">
                  <a:moveTo>
                    <a:pt x="14079" y="0"/>
                  </a:moveTo>
                  <a:lnTo>
                    <a:pt x="14079" y="6840"/>
                  </a:lnTo>
                  <a:lnTo>
                    <a:pt x="3375" y="6840"/>
                  </a:lnTo>
                  <a:lnTo>
                    <a:pt x="3375" y="14760"/>
                  </a:lnTo>
                  <a:lnTo>
                    <a:pt x="14079" y="14760"/>
                  </a:lnTo>
                  <a:lnTo>
                    <a:pt x="1407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40"/>
                  </a:moveTo>
                  <a:lnTo>
                    <a:pt x="1350" y="14760"/>
                  </a:lnTo>
                  <a:lnTo>
                    <a:pt x="2700" y="14760"/>
                  </a:lnTo>
                  <a:lnTo>
                    <a:pt x="2700" y="6840"/>
                  </a:lnTo>
                  <a:close/>
                </a:path>
                <a:path w="21600" h="21600">
                  <a:moveTo>
                    <a:pt x="0" y="6840"/>
                  </a:moveTo>
                  <a:lnTo>
                    <a:pt x="0" y="14760"/>
                  </a:lnTo>
                  <a:lnTo>
                    <a:pt x="675" y="14760"/>
                  </a:lnTo>
                  <a:lnTo>
                    <a:pt x="675" y="684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 sz="100" noProof="1"/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4014589" y="2428875"/>
            <a:ext cx="4467225" cy="2267791"/>
            <a:chOff x="161" y="0"/>
            <a:chExt cx="3216" cy="1904"/>
          </a:xfrm>
        </p:grpSpPr>
        <p:graphicFrame>
          <p:nvGraphicFramePr>
            <p:cNvPr id="82950" name="Object 11"/>
            <p:cNvGraphicFramePr>
              <a:graphicFrameLocks noChangeAspect="1"/>
            </p:cNvGraphicFramePr>
            <p:nvPr/>
          </p:nvGraphicFramePr>
          <p:xfrm>
            <a:off x="161" y="340"/>
            <a:ext cx="1510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34" name="Equation" r:id="rId9" imgW="45415200" imgH="17373600" progId="Equation.DSMT4">
                    <p:embed/>
                  </p:oleObj>
                </mc:Choice>
                <mc:Fallback>
                  <p:oleObj name="Equation" r:id="rId9" imgW="45415200" imgH="17373600" progId="Equation.DSMT4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1" y="340"/>
                          <a:ext cx="1510" cy="57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2951" name="Object 12"/>
            <p:cNvGraphicFramePr>
              <a:graphicFrameLocks noChangeAspect="1"/>
            </p:cNvGraphicFramePr>
            <p:nvPr/>
          </p:nvGraphicFramePr>
          <p:xfrm>
            <a:off x="1515" y="1190"/>
            <a:ext cx="1862" cy="7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3335" name="Equation" r:id="rId11" imgW="45415200" imgH="17373600" progId="Equation.DSMT4">
                    <p:embed/>
                  </p:oleObj>
                </mc:Choice>
                <mc:Fallback>
                  <p:oleObj name="Equation" r:id="rId11" imgW="45415200" imgH="173736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15" y="1190"/>
                          <a:ext cx="1862" cy="71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2952" name="AutoShape 13"/>
            <p:cNvSpPr>
              <a:spLocks noChangeArrowheads="1"/>
            </p:cNvSpPr>
            <p:nvPr/>
          </p:nvSpPr>
          <p:spPr bwMode="auto">
            <a:xfrm rot="5303024">
              <a:off x="1664" y="407"/>
              <a:ext cx="960" cy="240"/>
            </a:xfrm>
            <a:custGeom>
              <a:avLst/>
              <a:gdLst>
                <a:gd name="T0" fmla="*/ 14079 w 21600"/>
                <a:gd name="T1" fmla="*/ 0 h 21600"/>
                <a:gd name="T2" fmla="*/ 14079 w 21600"/>
                <a:gd name="T3" fmla="*/ 6840 h 21600"/>
                <a:gd name="T4" fmla="*/ 3375 w 21600"/>
                <a:gd name="T5" fmla="*/ 6840 h 21600"/>
                <a:gd name="T6" fmla="*/ 3375 w 21600"/>
                <a:gd name="T7" fmla="*/ 14760 h 21600"/>
                <a:gd name="T8" fmla="*/ 14079 w 21600"/>
                <a:gd name="T9" fmla="*/ 14760 h 21600"/>
                <a:gd name="T10" fmla="*/ 14079 w 21600"/>
                <a:gd name="T11" fmla="*/ 21600 h 21600"/>
                <a:gd name="T12" fmla="*/ 21600 w 21600"/>
                <a:gd name="T13" fmla="*/ 10800 h 21600"/>
                <a:gd name="T14" fmla="*/ 1350 w 21600"/>
                <a:gd name="T15" fmla="*/ 6840 h 21600"/>
                <a:gd name="T16" fmla="*/ 1350 w 21600"/>
                <a:gd name="T17" fmla="*/ 14760 h 21600"/>
                <a:gd name="T18" fmla="*/ 2700 w 21600"/>
                <a:gd name="T19" fmla="*/ 14760 h 21600"/>
                <a:gd name="T20" fmla="*/ 2700 w 21600"/>
                <a:gd name="T21" fmla="*/ 6840 h 21600"/>
                <a:gd name="T22" fmla="*/ 0 w 21600"/>
                <a:gd name="T23" fmla="*/ 6840 h 21600"/>
                <a:gd name="T24" fmla="*/ 0 w 21600"/>
                <a:gd name="T25" fmla="*/ 14760 h 21600"/>
                <a:gd name="T26" fmla="*/ 675 w 21600"/>
                <a:gd name="T27" fmla="*/ 14760 h 21600"/>
                <a:gd name="T28" fmla="*/ 675 w 21600"/>
                <a:gd name="T29" fmla="*/ 684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00" h="21600">
                  <a:moveTo>
                    <a:pt x="14079" y="0"/>
                  </a:moveTo>
                  <a:lnTo>
                    <a:pt x="14079" y="6840"/>
                  </a:lnTo>
                  <a:lnTo>
                    <a:pt x="3375" y="6840"/>
                  </a:lnTo>
                  <a:lnTo>
                    <a:pt x="3375" y="14760"/>
                  </a:lnTo>
                  <a:lnTo>
                    <a:pt x="14079" y="14760"/>
                  </a:lnTo>
                  <a:lnTo>
                    <a:pt x="1407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40"/>
                  </a:moveTo>
                  <a:lnTo>
                    <a:pt x="1350" y="14760"/>
                  </a:lnTo>
                  <a:lnTo>
                    <a:pt x="2700" y="14760"/>
                  </a:lnTo>
                  <a:lnTo>
                    <a:pt x="2700" y="6840"/>
                  </a:lnTo>
                  <a:close/>
                </a:path>
                <a:path w="21600" h="21600">
                  <a:moveTo>
                    <a:pt x="0" y="6840"/>
                  </a:moveTo>
                  <a:lnTo>
                    <a:pt x="0" y="14760"/>
                  </a:lnTo>
                  <a:lnTo>
                    <a:pt x="675" y="14760"/>
                  </a:lnTo>
                  <a:lnTo>
                    <a:pt x="675" y="684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3" name="AutoShape 14"/>
            <p:cNvSpPr>
              <a:spLocks noChangeArrowheads="1"/>
            </p:cNvSpPr>
            <p:nvPr/>
          </p:nvSpPr>
          <p:spPr bwMode="auto">
            <a:xfrm rot="5303024">
              <a:off x="624" y="48"/>
              <a:ext cx="336" cy="240"/>
            </a:xfrm>
            <a:custGeom>
              <a:avLst/>
              <a:gdLst>
                <a:gd name="T0" fmla="*/ 14079 w 21600"/>
                <a:gd name="T1" fmla="*/ 0 h 21600"/>
                <a:gd name="T2" fmla="*/ 14079 w 21600"/>
                <a:gd name="T3" fmla="*/ 6840 h 21600"/>
                <a:gd name="T4" fmla="*/ 3375 w 21600"/>
                <a:gd name="T5" fmla="*/ 6840 h 21600"/>
                <a:gd name="T6" fmla="*/ 3375 w 21600"/>
                <a:gd name="T7" fmla="*/ 14760 h 21600"/>
                <a:gd name="T8" fmla="*/ 14079 w 21600"/>
                <a:gd name="T9" fmla="*/ 14760 h 21600"/>
                <a:gd name="T10" fmla="*/ 14079 w 21600"/>
                <a:gd name="T11" fmla="*/ 21600 h 21600"/>
                <a:gd name="T12" fmla="*/ 21600 w 21600"/>
                <a:gd name="T13" fmla="*/ 10800 h 21600"/>
                <a:gd name="T14" fmla="*/ 1350 w 21600"/>
                <a:gd name="T15" fmla="*/ 6840 h 21600"/>
                <a:gd name="T16" fmla="*/ 1350 w 21600"/>
                <a:gd name="T17" fmla="*/ 14760 h 21600"/>
                <a:gd name="T18" fmla="*/ 2700 w 21600"/>
                <a:gd name="T19" fmla="*/ 14760 h 21600"/>
                <a:gd name="T20" fmla="*/ 2700 w 21600"/>
                <a:gd name="T21" fmla="*/ 6840 h 21600"/>
                <a:gd name="T22" fmla="*/ 0 w 21600"/>
                <a:gd name="T23" fmla="*/ 6840 h 21600"/>
                <a:gd name="T24" fmla="*/ 0 w 21600"/>
                <a:gd name="T25" fmla="*/ 14760 h 21600"/>
                <a:gd name="T26" fmla="*/ 675 w 21600"/>
                <a:gd name="T27" fmla="*/ 14760 h 21600"/>
                <a:gd name="T28" fmla="*/ 675 w 21600"/>
                <a:gd name="T29" fmla="*/ 684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00" h="21600">
                  <a:moveTo>
                    <a:pt x="14079" y="0"/>
                  </a:moveTo>
                  <a:lnTo>
                    <a:pt x="14079" y="6840"/>
                  </a:lnTo>
                  <a:lnTo>
                    <a:pt x="3375" y="6840"/>
                  </a:lnTo>
                  <a:lnTo>
                    <a:pt x="3375" y="14760"/>
                  </a:lnTo>
                  <a:lnTo>
                    <a:pt x="14079" y="14760"/>
                  </a:lnTo>
                  <a:lnTo>
                    <a:pt x="14079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6840"/>
                  </a:moveTo>
                  <a:lnTo>
                    <a:pt x="1350" y="14760"/>
                  </a:lnTo>
                  <a:lnTo>
                    <a:pt x="2700" y="14760"/>
                  </a:lnTo>
                  <a:lnTo>
                    <a:pt x="2700" y="6840"/>
                  </a:lnTo>
                  <a:close/>
                </a:path>
                <a:path w="21600" h="21600">
                  <a:moveTo>
                    <a:pt x="0" y="6840"/>
                  </a:moveTo>
                  <a:lnTo>
                    <a:pt x="0" y="14760"/>
                  </a:lnTo>
                  <a:lnTo>
                    <a:pt x="675" y="14760"/>
                  </a:lnTo>
                  <a:lnTo>
                    <a:pt x="675" y="684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组合 1"/>
          <p:cNvGrpSpPr/>
          <p:nvPr/>
        </p:nvGrpSpPr>
        <p:grpSpPr bwMode="auto">
          <a:xfrm>
            <a:off x="4371" y="-47062"/>
            <a:ext cx="2006600" cy="477213"/>
            <a:chOff x="100" y="63"/>
            <a:chExt cx="3160" cy="752"/>
          </a:xfrm>
        </p:grpSpPr>
        <p:cxnSp>
          <p:nvCxnSpPr>
            <p:cNvPr id="2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511" y="74480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85" name="Object 36"/>
          <p:cNvGraphicFramePr>
            <a:graphicFrameLocks noChangeAspect="1"/>
          </p:cNvGraphicFramePr>
          <p:nvPr/>
        </p:nvGraphicFramePr>
        <p:xfrm>
          <a:off x="1886833" y="2409825"/>
          <a:ext cx="439896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98" name="Equation" r:id="rId1" imgW="140817600" imgH="21336000" progId="Equation.DSMT4">
                  <p:embed/>
                </p:oleObj>
              </mc:Choice>
              <mc:Fallback>
                <p:oleObj name="Equation" r:id="rId1" imgW="140817600" imgH="21336000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6833" y="2409825"/>
                        <a:ext cx="4398962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6" name="Object 38"/>
          <p:cNvGraphicFramePr>
            <a:graphicFrameLocks noChangeAspect="1"/>
          </p:cNvGraphicFramePr>
          <p:nvPr/>
        </p:nvGraphicFramePr>
        <p:xfrm>
          <a:off x="1848733" y="3217863"/>
          <a:ext cx="3656012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99" name="Equation" r:id="rId3" imgW="117043200" imgH="21945600" progId="Equation.DSMT4">
                  <p:embed/>
                </p:oleObj>
              </mc:Choice>
              <mc:Fallback>
                <p:oleObj name="Equation" r:id="rId3" imgW="117043200" imgH="2194560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8733" y="3217863"/>
                        <a:ext cx="3656012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796" name="组合 32795"/>
          <p:cNvGrpSpPr/>
          <p:nvPr/>
        </p:nvGrpSpPr>
        <p:grpSpPr bwMode="auto">
          <a:xfrm>
            <a:off x="1007671" y="1889951"/>
            <a:ext cx="3930254" cy="520279"/>
            <a:chOff x="569" y="2209"/>
            <a:chExt cx="3301" cy="438"/>
          </a:xfrm>
        </p:grpSpPr>
        <p:sp>
          <p:nvSpPr>
            <p:cNvPr id="83973" name="Rectangle 17"/>
            <p:cNvSpPr>
              <a:spLocks noChangeArrowheads="1"/>
            </p:cNvSpPr>
            <p:nvPr/>
          </p:nvSpPr>
          <p:spPr bwMode="auto">
            <a:xfrm>
              <a:off x="569" y="2209"/>
              <a:ext cx="3279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解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  <a:r>
                <a:rPr lang="en-US" altLang="zh-CN" sz="2400" b="1" dirty="0" smtClean="0">
                  <a:latin typeface="宋体" panose="02010600030101010101" pitchFamily="2" charset="-122"/>
                  <a:sym typeface="Wingdings" panose="05000000000000000000" pitchFamily="2" charset="2"/>
                </a:rPr>
                <a:t>(</a:t>
              </a:r>
              <a:r>
                <a:rPr lang="en-US" altLang="zh-CN" sz="2400" dirty="0" smtClean="0">
                  <a:latin typeface="Times New Roman" panose="02020603050405020304" pitchFamily="18" charset="0"/>
                  <a:sym typeface="Wingdings" panose="05000000000000000000" pitchFamily="2" charset="2"/>
                </a:rPr>
                <a:t>3</a:t>
              </a:r>
              <a:r>
                <a:rPr lang="en-US" altLang="zh-CN" sz="2400" b="1" dirty="0" smtClean="0">
                  <a:latin typeface="宋体" panose="02010600030101010101" pitchFamily="2" charset="-122"/>
                  <a:sym typeface="Wingdings" panose="05000000000000000000" pitchFamily="2" charset="2"/>
                </a:rPr>
                <a:t>)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最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简公分母是</a:t>
              </a:r>
              <a:r>
                <a:rPr lang="zh-CN" altLang="en-US" sz="2400" dirty="0">
                  <a:latin typeface="仿宋" panose="02010609060101010101" pitchFamily="49" charset="-122"/>
                  <a:ea typeface="仿宋" panose="02010609060101010101" pitchFamily="49" charset="-122"/>
                </a:rPr>
                <a:t> </a:t>
              </a:r>
              <a:endParaRPr lang="zh-CN" altLang="en-US" sz="2400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graphicFrame>
          <p:nvGraphicFramePr>
            <p:cNvPr id="83974" name="Object 34"/>
            <p:cNvGraphicFramePr>
              <a:graphicFrameLocks noChangeAspect="1"/>
            </p:cNvGraphicFramePr>
            <p:nvPr/>
          </p:nvGraphicFramePr>
          <p:xfrm>
            <a:off x="3133" y="2283"/>
            <a:ext cx="737" cy="2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400" name="Equation" r:id="rId5" imgW="24993600" imgH="9753600" progId="Equation.DSMT4">
                    <p:embed/>
                  </p:oleObj>
                </mc:Choice>
                <mc:Fallback>
                  <p:oleObj name="Equation" r:id="rId5" imgW="24993600" imgH="9753600" progId="Equation.DSMT4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33" y="2283"/>
                          <a:ext cx="737" cy="2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2813" name="Object 38"/>
          <p:cNvGraphicFramePr>
            <a:graphicFrameLocks noChangeAspect="1"/>
          </p:cNvGraphicFramePr>
          <p:nvPr/>
        </p:nvGraphicFramePr>
        <p:xfrm>
          <a:off x="1796345" y="4057650"/>
          <a:ext cx="4770438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401" name="Equation" r:id="rId7" imgW="152704800" imgH="21336000" progId="Equation.DSMT4">
                  <p:embed/>
                </p:oleObj>
              </mc:Choice>
              <mc:Fallback>
                <p:oleObj name="Equation" r:id="rId7" imgW="152704800" imgH="21336000" progId="Equation.DSMT4">
                  <p:embed/>
                  <p:pic>
                    <p:nvPicPr>
                      <p:cNvPr id="0" name="Object 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6345" y="4057650"/>
                        <a:ext cx="4770438" cy="666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 bwMode="auto">
          <a:xfrm>
            <a:off x="1666875" y="574981"/>
            <a:ext cx="6051550" cy="1049011"/>
            <a:chOff x="2144" y="906"/>
            <a:chExt cx="9530" cy="1651"/>
          </a:xfrm>
        </p:grpSpPr>
        <p:sp>
          <p:nvSpPr>
            <p:cNvPr id="83981" name="文本框 1"/>
            <p:cNvSpPr txBox="1">
              <a:spLocks noChangeArrowheads="1"/>
            </p:cNvSpPr>
            <p:nvPr/>
          </p:nvSpPr>
          <p:spPr bwMode="auto">
            <a:xfrm>
              <a:off x="2144" y="1368"/>
              <a:ext cx="953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(3)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，            ，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3982" name="对象 2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162" y="906"/>
            <a:ext cx="1742" cy="16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402" name="Equation" r:id="rId9" imgW="16764000" imgH="15849600" progId="Equation.DSMT4">
                    <p:embed/>
                  </p:oleObj>
                </mc:Choice>
                <mc:Fallback>
                  <p:oleObj name="Equation" r:id="rId9" imgW="16764000" imgH="1584960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62" y="906"/>
                          <a:ext cx="1742" cy="16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83" name="对象 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744" y="972"/>
            <a:ext cx="863" cy="15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403" name="Equation" r:id="rId11" imgW="8839200" imgH="15544800" progId="Equation.DSMT4">
                    <p:embed/>
                  </p:oleObj>
                </mc:Choice>
                <mc:Fallback>
                  <p:oleObj name="Equation" r:id="rId11" imgW="8839200" imgH="15544800" progId="Equation.DSMT4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44" y="972"/>
                          <a:ext cx="863" cy="15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3984" name="对象 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7459" y="940"/>
            <a:ext cx="1672" cy="15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4404" name="Equation" r:id="rId13" imgW="16764000" imgH="15849600" progId="Equation.DSMT4">
                    <p:embed/>
                  </p:oleObj>
                </mc:Choice>
                <mc:Fallback>
                  <p:oleObj name="Equation" r:id="rId13" imgW="16764000" imgH="15849600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59" y="940"/>
                          <a:ext cx="1672" cy="15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1"/>
          <p:cNvGrpSpPr/>
          <p:nvPr/>
        </p:nvGrpSpPr>
        <p:grpSpPr bwMode="auto">
          <a:xfrm>
            <a:off x="4371" y="-47062"/>
            <a:ext cx="2006600" cy="477213"/>
            <a:chOff x="100" y="63"/>
            <a:chExt cx="3160" cy="752"/>
          </a:xfrm>
        </p:grpSpPr>
        <p:cxnSp>
          <p:nvCxnSpPr>
            <p:cNvPr id="1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85006" name="TextBox 2"/>
              <p:cNvSpPr txBox="1">
                <a:spLocks noChangeArrowheads="1"/>
              </p:cNvSpPr>
              <p:nvPr/>
            </p:nvSpPr>
            <p:spPr bwMode="auto">
              <a:xfrm>
                <a:off x="593725" y="830357"/>
                <a:ext cx="8130572" cy="1759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=3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则代数式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𝒙𝒚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𝒙𝒚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的值是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  <a:endPara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 </m:t>
                    </m:r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𝟕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	</m:t>
                    </m:r>
                  </m:oMath>
                </a14:m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 </m:t>
                    </m:r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en-US" altLang="zh-CN" sz="24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5006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93725" y="830357"/>
                <a:ext cx="8130572" cy="1759456"/>
              </a:xfrm>
              <a:prstGeom prst="rect">
                <a:avLst/>
              </a:prstGeom>
              <a:blipFill rotWithShape="1">
                <a:blip r:embed="rId1"/>
                <a:stretch>
                  <a:fillRect t="-23" b="1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5014" name="文本框 3"/>
              <p:cNvSpPr txBox="1">
                <a:spLocks noChangeArrowheads="1"/>
              </p:cNvSpPr>
              <p:nvPr/>
            </p:nvSpPr>
            <p:spPr bwMode="auto">
              <a:xfrm>
                <a:off x="783407" y="2870834"/>
                <a:ext cx="7909140" cy="1856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解析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：</a:t>
                </a:r>
                <a:r>
                  <a:rPr lang="zh-CN" altLang="en-US" sz="2400" b="1" dirty="0">
                    <a:latin typeface="+mn-lt"/>
                  </a:rPr>
                  <a:t>∵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𝒚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+mn-lt"/>
                  </a:rPr>
                  <a:t>=3，∴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𝒚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𝒙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</a:rPr>
                          <m:t>𝒙𝒚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+mn-lt"/>
                  </a:rPr>
                  <a:t>=3，∴</a:t>
                </a:r>
                <a:r>
                  <a:rPr lang="zh-CN" altLang="en-US" sz="2400" b="1" i="1" dirty="0">
                    <a:latin typeface="+mn-lt"/>
                  </a:rPr>
                  <a:t>x</a:t>
                </a:r>
                <a:r>
                  <a:rPr lang="zh-CN" altLang="en-US" sz="2400" b="1" dirty="0">
                    <a:latin typeface="+mn-lt"/>
                  </a:rPr>
                  <a:t>﹣</a:t>
                </a:r>
                <a:r>
                  <a:rPr lang="zh-CN" altLang="en-US" sz="2400" b="1" i="1" dirty="0">
                    <a:latin typeface="+mn-lt"/>
                  </a:rPr>
                  <a:t>y</a:t>
                </a:r>
                <a:r>
                  <a:rPr lang="zh-CN" altLang="en-US" sz="2400" b="1" dirty="0">
                    <a:latin typeface="+mn-lt"/>
                  </a:rPr>
                  <a:t>=﹣3</a:t>
                </a:r>
                <a:r>
                  <a:rPr lang="zh-CN" altLang="en-US" sz="2400" b="1" i="1" dirty="0" smtClean="0">
                    <a:latin typeface="+mn-lt"/>
                  </a:rPr>
                  <a:t>xy</a:t>
                </a:r>
                <a:r>
                  <a:rPr lang="zh-CN" altLang="en-US" sz="2400" b="1" dirty="0" smtClean="0">
                    <a:latin typeface="+mn-lt"/>
                  </a:rPr>
                  <a:t>，</a:t>
                </a:r>
                <a:endParaRPr lang="zh-CN" altLang="en-US" sz="2400" b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仿宋" panose="02010609060101010101" pitchFamily="49" charset="-122"/>
                    <a:ea typeface="仿宋" panose="02010609060101010101" pitchFamily="49" charset="-122"/>
                  </a:rPr>
                  <a:t>则原式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  <m:d>
                          <m:dPr>
                            <m:ctrlP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dPr>
                          <m:e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𝒙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−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𝒚</m:t>
                            </m:r>
                          </m:e>
                        </m:d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𝒙𝒚</m:t>
                        </m:r>
                      </m:num>
                      <m:den>
                        <m:d>
                          <m:dPr>
                            <m:ctrlP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dPr>
                          <m:e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𝒙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−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𝒚</m:t>
                            </m:r>
                          </m:e>
                        </m:d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𝒙𝒚</m:t>
                        </m:r>
                      </m:den>
                    </m:f>
                    <m:r>
                      <a:rPr lang="zh-CN" altLang="en-US" sz="24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</a:t>
                </a:r>
                <a:r>
                  <a:rPr lang="en-US" altLang="zh-CN" sz="24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𝟔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𝒙𝒚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𝒙𝒚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𝒙𝒚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𝒙𝒚</m:t>
                        </m:r>
                      </m:den>
                    </m:f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𝟑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𝒙𝒚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𝟒</m:t>
                        </m:r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𝒙𝒚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=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+mn-lt"/>
                  </a:rPr>
                  <a:t> </a:t>
                </a:r>
                <a:r>
                  <a:rPr lang="en-US" altLang="zh-CN" sz="2400" b="1" dirty="0" smtClean="0">
                    <a:latin typeface="+mn-lt"/>
                  </a:rPr>
                  <a:t>.</a:t>
                </a:r>
                <a:endParaRPr lang="zh-CN" altLang="en-US" sz="2400" b="1" dirty="0">
                  <a:latin typeface="+mn-lt"/>
                </a:endParaRPr>
              </a:p>
            </p:txBody>
          </p:sp>
        </mc:Choice>
        <mc:Fallback>
          <p:sp>
            <p:nvSpPr>
              <p:cNvPr id="8501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83407" y="2870834"/>
                <a:ext cx="7909140" cy="1856277"/>
              </a:xfrm>
              <a:prstGeom prst="rect">
                <a:avLst/>
              </a:prstGeom>
              <a:blipFill rotWithShape="1">
                <a:blip r:embed="rId2"/>
                <a:stretch>
                  <a:fillRect l="-6" t="-34" b="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328569" y="1248420"/>
            <a:ext cx="531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5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5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9"/>
          <p:cNvSpPr txBox="1"/>
          <p:nvPr/>
        </p:nvSpPr>
        <p:spPr>
          <a:xfrm>
            <a:off x="907256" y="650875"/>
            <a:ext cx="7881937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                    的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A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              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B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</a:t>
            </a:r>
            <a:endParaRPr lang="en-US" altLang="zh-CN" sz="2400" b="1" noProof="1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endParaRPr lang="en-US" altLang="zh-CN" sz="2400" b="1" noProof="1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C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               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D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400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6018" name="Object 40"/>
          <p:cNvGraphicFramePr>
            <a:graphicFrameLocks noChangeAspect="1"/>
          </p:cNvGraphicFramePr>
          <p:nvPr/>
        </p:nvGraphicFramePr>
        <p:xfrm>
          <a:off x="1850634" y="1148370"/>
          <a:ext cx="1481529" cy="85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50" name="Equation" r:id="rId1" imgW="26822400" imgH="15544800" progId="Equation.DSMT4">
                  <p:embed/>
                </p:oleObj>
              </mc:Choice>
              <mc:Fallback>
                <p:oleObj name="Equation" r:id="rId1" imgW="26822400" imgH="15544800" progId="Equation.DSMT4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0634" y="1148370"/>
                        <a:ext cx="1481529" cy="858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19" name="Object 41"/>
          <p:cNvGraphicFramePr>
            <a:graphicFrameLocks noChangeAspect="1"/>
          </p:cNvGraphicFramePr>
          <p:nvPr/>
        </p:nvGraphicFramePr>
        <p:xfrm>
          <a:off x="1575996" y="2226459"/>
          <a:ext cx="78105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51" name="Equation" r:id="rId3" imgW="12496800" imgH="14630400" progId="Equation.DSMT4">
                  <p:embed/>
                </p:oleObj>
              </mc:Choice>
              <mc:Fallback>
                <p:oleObj name="Equation" r:id="rId3" imgW="12496800" imgH="14630400" progId="Equation.DSMT4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5996" y="2226459"/>
                        <a:ext cx="78105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0" name="Object 42"/>
          <p:cNvGraphicFramePr>
            <a:graphicFrameLocks noChangeAspect="1"/>
          </p:cNvGraphicFramePr>
          <p:nvPr/>
        </p:nvGraphicFramePr>
        <p:xfrm>
          <a:off x="6261147" y="2252308"/>
          <a:ext cx="845297" cy="879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52" name="Equation" r:id="rId5" imgW="14935200" imgH="15544800" progId="Equation.DSMT4">
                  <p:embed/>
                </p:oleObj>
              </mc:Choice>
              <mc:Fallback>
                <p:oleObj name="Equation" r:id="rId5" imgW="14935200" imgH="15544800" progId="Equation.DSMT4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1147" y="2252308"/>
                        <a:ext cx="845297" cy="8797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1" name="Object 43"/>
          <p:cNvGraphicFramePr>
            <a:graphicFrameLocks noChangeAspect="1"/>
          </p:cNvGraphicFramePr>
          <p:nvPr/>
        </p:nvGraphicFramePr>
        <p:xfrm>
          <a:off x="1591871" y="3335152"/>
          <a:ext cx="1056079" cy="841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53" name="Equation" r:id="rId7" imgW="19507200" imgH="15544800" progId="Equation.DSMT4">
                  <p:embed/>
                </p:oleObj>
              </mc:Choice>
              <mc:Fallback>
                <p:oleObj name="Equation" r:id="rId7" imgW="19507200" imgH="15544800" progId="Equation.DSMT4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1871" y="3335152"/>
                        <a:ext cx="1056079" cy="841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6022" name="Object 44"/>
          <p:cNvGraphicFramePr>
            <a:graphicFrameLocks noChangeAspect="1"/>
          </p:cNvGraphicFramePr>
          <p:nvPr/>
        </p:nvGraphicFramePr>
        <p:xfrm>
          <a:off x="6321425" y="3347826"/>
          <a:ext cx="765175" cy="816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354" name="Equation" r:id="rId9" imgW="13716000" imgH="14630400" progId="Equation.DSMT4">
                  <p:embed/>
                </p:oleObj>
              </mc:Choice>
              <mc:Fallback>
                <p:oleObj name="Equation" r:id="rId9" imgW="13716000" imgH="1463040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1425" y="3347826"/>
                        <a:ext cx="765175" cy="816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6030" name="组合 6"/>
          <p:cNvGrpSpPr/>
          <p:nvPr/>
        </p:nvGrpSpPr>
        <p:grpSpPr bwMode="auto">
          <a:xfrm>
            <a:off x="3332163" y="449620"/>
            <a:ext cx="2479675" cy="532116"/>
            <a:chOff x="5060" y="852"/>
            <a:chExt cx="3905" cy="839"/>
          </a:xfrm>
        </p:grpSpPr>
        <p:grpSp>
          <p:nvGrpSpPr>
            <p:cNvPr id="86031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3" name="缺角矩形 2"/>
              <p:cNvSpPr/>
              <p:nvPr/>
            </p:nvSpPr>
            <p:spPr>
              <a:xfrm rot="3000000">
                <a:off x="4021916" y="597261"/>
                <a:ext cx="418519" cy="418870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缺角矩形 5"/>
              <p:cNvSpPr/>
              <p:nvPr/>
            </p:nvSpPr>
            <p:spPr>
              <a:xfrm rot="3000000">
                <a:off x="4479271" y="597260"/>
                <a:ext cx="418519" cy="41887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6624" y="597261"/>
                <a:ext cx="418519" cy="418870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563" y="597260"/>
                <a:ext cx="418519" cy="41887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978" y="597260"/>
                <a:ext cx="418519" cy="41887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6037" name="TextBox 15"/>
            <p:cNvSpPr txBox="1">
              <a:spLocks noChangeArrowheads="1"/>
            </p:cNvSpPr>
            <p:nvPr/>
          </p:nvSpPr>
          <p:spPr bwMode="auto">
            <a:xfrm>
              <a:off x="5060" y="852"/>
              <a:ext cx="3905" cy="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838700" y="1346845"/>
            <a:ext cx="276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071937" y="872516"/>
            <a:ext cx="377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5450" y="663910"/>
            <a:ext cx="8166966" cy="3785652"/>
            <a:chOff x="425450" y="1100138"/>
            <a:chExt cx="8166966" cy="3785652"/>
          </a:xfrm>
        </p:grpSpPr>
        <p:sp>
          <p:nvSpPr>
            <p:cNvPr id="13315" name="Text Box 7"/>
            <p:cNvSpPr txBox="1"/>
            <p:nvPr/>
          </p:nvSpPr>
          <p:spPr>
            <a:xfrm>
              <a:off x="425450" y="1100138"/>
              <a:ext cx="8166966" cy="378565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2400" b="1" noProof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400" b="1" noProof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下列说法</a:t>
              </a:r>
              <a:r>
                <a:rPr lang="zh-CN" altLang="en-US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中，错误</a:t>
              </a:r>
              <a:r>
                <a:rPr lang="zh-CN" altLang="en-US" sz="2400" b="1" noProof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en-US" altLang="zh-CN" sz="2400" b="1" noProof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</a:t>
              </a:r>
              <a:r>
                <a:rPr lang="en-US" altLang="zh-CN" sz="2400" b="1" noProof="1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A.     </a:t>
              </a:r>
              <a:r>
                <a:rPr lang="zh-CN" altLang="en-US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与      通分</a:t>
              </a:r>
              <a:r>
                <a:rPr lang="zh-CN" altLang="en-US" sz="2400" b="1" noProof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后为 </a:t>
              </a:r>
              <a:r>
                <a:rPr lang="zh-CN" altLang="en-US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</a:t>
              </a:r>
              <a:endPara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</a:pP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noProof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      </a:t>
              </a: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与          </a:t>
              </a:r>
              <a:r>
                <a:rPr lang="zh-CN" altLang="en-US" sz="2400" b="1" noProof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通分后</a:t>
              </a:r>
              <a:r>
                <a:rPr lang="zh-CN" altLang="en-US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为</a:t>
              </a:r>
              <a:endPara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marL="457200" indent="-457200">
                <a:lnSpc>
                  <a:spcPct val="200000"/>
                </a:lnSpc>
                <a:buAutoNum type="alphaUcPeriod" startAt="3"/>
              </a:pPr>
              <a:r>
                <a:rPr lang="zh-CN" altLang="en-US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与         </a:t>
              </a:r>
              <a:r>
                <a:rPr lang="zh-CN" altLang="en-US" sz="2400" b="1" noProof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的最简公分母为</a:t>
              </a:r>
              <a:r>
                <a:rPr lang="en-US" altLang="zh-CN" sz="2400" b="1" i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baseline="30000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2400" b="1" i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lang="en-US" altLang="zh-CN" sz="2400" b="1" baseline="30000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         </a:t>
              </a:r>
              <a:endParaRPr lang="en-US" altLang="zh-CN" sz="2400" b="1" baseline="30000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 marL="457200" indent="-457200">
                <a:lnSpc>
                  <a:spcPct val="200000"/>
                </a:lnSpc>
                <a:buAutoNum type="alphaUcPeriod" startAt="3"/>
              </a:pP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           </a:t>
              </a:r>
              <a:r>
                <a:rPr lang="zh-CN" altLang="en-US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en-US" sz="2400" b="1" noProof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最简公分母为</a:t>
              </a:r>
              <a:r>
                <a:rPr lang="en-US" altLang="zh-CN" sz="2400" b="1" i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ab</a:t>
              </a: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400" b="1" i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2400" b="1" i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)(</a:t>
              </a:r>
              <a:r>
                <a:rPr lang="en-US" altLang="zh-CN" sz="2400" b="1" i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2400" b="1" i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noProof="1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对象 2"/>
            <p:cNvGraphicFramePr>
              <a:graphicFrameLocks noChangeAspect="1"/>
            </p:cNvGraphicFramePr>
            <p:nvPr/>
          </p:nvGraphicFramePr>
          <p:xfrm>
            <a:off x="3766298" y="2725953"/>
            <a:ext cx="1664879" cy="6202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648" name="Equation" r:id="rId1" imgW="39319200" imgH="14630400" progId="Equation.DSMT4">
                    <p:embed/>
                  </p:oleObj>
                </mc:Choice>
                <mc:Fallback>
                  <p:oleObj name="Equation" r:id="rId1" imgW="39319200" imgH="14630400" progId="Equation.DSMT4">
                    <p:embed/>
                    <p:pic>
                      <p:nvPicPr>
                        <p:cNvPr id="0" name="对象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66298" y="2725953"/>
                          <a:ext cx="1664879" cy="62022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98377" y="2055303"/>
            <a:ext cx="323512" cy="5777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649" name="Equation" r:id="rId3" imgW="8229600" imgH="14630400" progId="Equation.DSMT4">
                    <p:embed/>
                  </p:oleObj>
                </mc:Choice>
                <mc:Fallback>
                  <p:oleObj name="Equation" r:id="rId3" imgW="8229600" imgH="1463040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98377" y="2055303"/>
                          <a:ext cx="323512" cy="57779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1475644" y="2013358"/>
            <a:ext cx="499266" cy="6298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650" name="Equation" r:id="rId5" imgW="11582400" imgH="14630400" progId="Equation.DSMT4">
                    <p:embed/>
                  </p:oleObj>
                </mc:Choice>
                <mc:Fallback>
                  <p:oleObj name="Equation" r:id="rId5" imgW="11582400" imgH="1463040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5644" y="2013358"/>
                          <a:ext cx="499266" cy="6298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248272" y="2025507"/>
            <a:ext cx="1066051" cy="6252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651" name="Equation" r:id="rId7" imgW="24993600" imgH="14630400" progId="Equation.DSMT4">
                    <p:embed/>
                  </p:oleObj>
                </mc:Choice>
                <mc:Fallback>
                  <p:oleObj name="Equation" r:id="rId7" imgW="24993600" imgH="1463040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48272" y="2025507"/>
                          <a:ext cx="1066051" cy="6252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801118" y="2738161"/>
            <a:ext cx="635187" cy="5767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652" name="Equation" r:id="rId9" imgW="16154400" imgH="14630400" progId="Equation.DSMT4">
                    <p:embed/>
                  </p:oleObj>
                </mc:Choice>
                <mc:Fallback>
                  <p:oleObj name="Equation" r:id="rId9" imgW="16154400" imgH="1463040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1118" y="2738161"/>
                          <a:ext cx="635187" cy="5767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764277" y="2750744"/>
            <a:ext cx="698970" cy="5515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653" name="Equation" r:id="rId11" imgW="18592800" imgH="14630400" progId="Equation.DSMT4">
                    <p:embed/>
                  </p:oleObj>
                </mc:Choice>
                <mc:Fallback>
                  <p:oleObj name="Equation" r:id="rId11" imgW="18592800" imgH="14630400" progId="Equation.DSMT4">
                    <p:embed/>
                    <p:pic>
                      <p:nvPicPr>
                        <p:cNvPr id="0" name="对象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64277" y="2750744"/>
                          <a:ext cx="698970" cy="55155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835812" y="3496564"/>
            <a:ext cx="528638" cy="550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654" name="Equation" r:id="rId13" imgW="14020800" imgH="14630400" progId="Equation.DSMT4">
                    <p:embed/>
                  </p:oleObj>
                </mc:Choice>
                <mc:Fallback>
                  <p:oleObj name="Equation" r:id="rId13" imgW="14020800" imgH="14630400" progId="Equation.DSMT4">
                    <p:embed/>
                    <p:pic>
                      <p:nvPicPr>
                        <p:cNvPr id="0" name="对象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5812" y="3496564"/>
                          <a:ext cx="528638" cy="5508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704132" y="3523755"/>
            <a:ext cx="596900" cy="5508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655" name="Equation" r:id="rId15" imgW="15849600" imgH="14630400" progId="Equation.DSMT4">
                    <p:embed/>
                  </p:oleObj>
                </mc:Choice>
                <mc:Fallback>
                  <p:oleObj name="Equation" r:id="rId15" imgW="15849600" imgH="14630400" progId="Equation.DSMT4">
                    <p:embed/>
                    <p:pic>
                      <p:nvPicPr>
                        <p:cNvPr id="0" name="对象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04132" y="3523755"/>
                          <a:ext cx="596900" cy="5508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808460" y="4200132"/>
            <a:ext cx="1768475" cy="596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7656" name="Equation" r:id="rId17" imgW="46939200" imgH="15849600" progId="Equation.DSMT4">
                    <p:embed/>
                  </p:oleObj>
                </mc:Choice>
                <mc:Fallback>
                  <p:oleObj name="Equation" r:id="rId17" imgW="46939200" imgH="15849600" progId="Equation.DSMT4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08460" y="4200132"/>
                          <a:ext cx="1768475" cy="5969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628650" y="1050925"/>
            <a:ext cx="80867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则       的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A.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kern="0" noProof="1" smtClean="0">
                <a:solidFill>
                  <a:prstClr val="black"/>
                </a:solidFill>
                <a:latin typeface="Times New Roman" panose="02020603050405020304"/>
                <a:cs typeface="Arial" panose="020B0604020202020204" pitchFamily="34" charset="0"/>
              </a:rPr>
              <a:t>–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C.2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kern="0" noProof="1">
                <a:solidFill>
                  <a:prstClr val="black"/>
                </a:solidFill>
                <a:latin typeface="Times New Roman" panose="02020603050405020304"/>
                <a:cs typeface="Arial" panose="020B0604020202020204" pitchFamily="34" charset="0"/>
              </a:rPr>
              <a:t> </a:t>
            </a:r>
            <a:r>
              <a:rPr lang="en-US" altLang="zh-CN" sz="2400" b="1" kern="0" noProof="1" smtClean="0">
                <a:solidFill>
                  <a:prstClr val="black"/>
                </a:solidFill>
                <a:latin typeface="Times New Roman" panose="02020603050405020304"/>
                <a:cs typeface="Arial" panose="020B0604020202020204" pitchFamily="34" charset="0"/>
              </a:rPr>
              <a:t>–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8066" name="Object 7"/>
          <p:cNvGraphicFramePr>
            <a:graphicFrameLocks noChangeAspect="1"/>
          </p:cNvGraphicFramePr>
          <p:nvPr/>
        </p:nvGraphicFramePr>
        <p:xfrm>
          <a:off x="1690296" y="1424781"/>
          <a:ext cx="1110054" cy="614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14" name="Equation" r:id="rId1" imgW="20421600" imgH="11277600" progId="Equation.DSMT4">
                  <p:embed/>
                </p:oleObj>
              </mc:Choice>
              <mc:Fallback>
                <p:oleObj name="Equation" r:id="rId1" imgW="20421600" imgH="11277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0296" y="1424781"/>
                        <a:ext cx="1110054" cy="6148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7" name="Object 9"/>
          <p:cNvGraphicFramePr>
            <a:graphicFrameLocks noChangeAspect="1"/>
          </p:cNvGraphicFramePr>
          <p:nvPr/>
        </p:nvGraphicFramePr>
        <p:xfrm>
          <a:off x="3354070" y="1342081"/>
          <a:ext cx="627380" cy="6798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15" name="Equation" r:id="rId3" imgW="8229600" imgH="8839200" progId="Equation.DSMT4">
                  <p:embed/>
                </p:oleObj>
              </mc:Choice>
              <mc:Fallback>
                <p:oleObj name="Equation" r:id="rId3" imgW="8229600" imgH="88392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4070" y="1342081"/>
                        <a:ext cx="627380" cy="67983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68" name="Object 11"/>
          <p:cNvGraphicFramePr>
            <a:graphicFrameLocks noChangeAspect="1"/>
          </p:cNvGraphicFramePr>
          <p:nvPr/>
        </p:nvGraphicFramePr>
        <p:xfrm>
          <a:off x="1109271" y="2277764"/>
          <a:ext cx="2413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16" name="Equation" r:id="rId5" imgW="3352800" imgH="8839200" progId="Equation.DSMT4">
                  <p:embed/>
                </p:oleObj>
              </mc:Choice>
              <mc:Fallback>
                <p:oleObj name="Equation" r:id="rId5" imgW="3352800" imgH="883920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9271" y="2277764"/>
                        <a:ext cx="241300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070" name="Object 18"/>
          <p:cNvGraphicFramePr>
            <a:graphicFrameLocks noChangeAspect="1"/>
          </p:cNvGraphicFramePr>
          <p:nvPr/>
        </p:nvGraphicFramePr>
        <p:xfrm>
          <a:off x="2924566" y="2290038"/>
          <a:ext cx="2428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17" name="Equation" r:id="rId7" imgW="3352800" imgH="8839200" progId="Equation.DSMT4">
                  <p:embed/>
                </p:oleObj>
              </mc:Choice>
              <mc:Fallback>
                <p:oleObj name="Equation" r:id="rId7" imgW="3352800" imgH="88392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4566" y="2290038"/>
                        <a:ext cx="242887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8076" name="组合 6"/>
          <p:cNvGrpSpPr/>
          <p:nvPr/>
        </p:nvGrpSpPr>
        <p:grpSpPr bwMode="auto">
          <a:xfrm>
            <a:off x="3331845" y="465444"/>
            <a:ext cx="2480310" cy="522923"/>
            <a:chOff x="5060" y="878"/>
            <a:chExt cx="3905" cy="823"/>
          </a:xfrm>
        </p:grpSpPr>
        <p:grpSp>
          <p:nvGrpSpPr>
            <p:cNvPr id="88077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3" name="缺角矩形 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6" name="缺角矩形 5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8083" name="TextBox 15"/>
            <p:cNvSpPr txBox="1">
              <a:spLocks noChangeArrowheads="1"/>
            </p:cNvSpPr>
            <p:nvPr/>
          </p:nvSpPr>
          <p:spPr bwMode="auto">
            <a:xfrm>
              <a:off x="5060" y="878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075157" y="1472087"/>
            <a:ext cx="495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628650" y="3125085"/>
            <a:ext cx="55419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化简：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2" name="Object 7"/>
          <p:cNvGraphicFramePr>
            <a:graphicFrameLocks noChangeAspect="1"/>
          </p:cNvGraphicFramePr>
          <p:nvPr/>
        </p:nvGraphicFramePr>
        <p:xfrm>
          <a:off x="1752600" y="3251228"/>
          <a:ext cx="766763" cy="711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18" name="Equation" r:id="rId9" imgW="12801600" imgH="11887200" progId="Equation.DSMT4">
                  <p:embed/>
                </p:oleObj>
              </mc:Choice>
              <mc:Fallback>
                <p:oleObj name="Equation" r:id="rId9" imgW="12801600" imgH="11887200" progId="Equation.DSMT4">
                  <p:embed/>
                  <p:pic>
                    <p:nvPicPr>
                      <p:cNvPr id="0" name="图片 8841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3251228"/>
                        <a:ext cx="766763" cy="7115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2779712" y="3309750"/>
            <a:ext cx="1239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 Box 10"/>
          <p:cNvSpPr txBox="1"/>
          <p:nvPr/>
        </p:nvSpPr>
        <p:spPr>
          <a:xfrm>
            <a:off x="651068" y="4190357"/>
            <a:ext cx="5737225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简：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1"/>
          <p:cNvSpPr txBox="1">
            <a:spLocks noChangeArrowheads="1"/>
          </p:cNvSpPr>
          <p:nvPr/>
        </p:nvSpPr>
        <p:spPr bwMode="auto">
          <a:xfrm>
            <a:off x="3633287" y="4140361"/>
            <a:ext cx="1320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1790620" y="4130577"/>
          <a:ext cx="29559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419" name="Equation" r:id="rId11" imgW="69799200" imgH="16764000" progId="Equation.DSMT4">
                  <p:embed/>
                </p:oleObj>
              </mc:Choice>
              <mc:Fallback>
                <p:oleObj name="Equation" r:id="rId11" imgW="69799200" imgH="16764000" progId="Equation.DSMT4">
                  <p:embed/>
                  <p:pic>
                    <p:nvPicPr>
                      <p:cNvPr id="0" name="图片 884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620" y="4130577"/>
                        <a:ext cx="2955925" cy="71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07671" y="2057400"/>
            <a:ext cx="5474092" cy="23431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935163" y="1187450"/>
            <a:ext cx="2984500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atinLnBrk="1">
              <a:spcBef>
                <a:spcPct val="2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分式的基本性质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6700838" y="673100"/>
            <a:ext cx="1211262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约分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Group 17"/>
          <p:cNvGrpSpPr/>
          <p:nvPr/>
        </p:nvGrpSpPr>
        <p:grpSpPr bwMode="auto">
          <a:xfrm>
            <a:off x="1277938" y="2136776"/>
            <a:ext cx="5203825" cy="2130425"/>
            <a:chOff x="247" y="2585"/>
            <a:chExt cx="3278" cy="1342"/>
          </a:xfrm>
        </p:grpSpPr>
        <p:sp>
          <p:nvSpPr>
            <p:cNvPr id="17" name="Rectangle 7"/>
            <p:cNvSpPr>
              <a:spLocks noChangeArrowheads="1"/>
            </p:cNvSpPr>
            <p:nvPr/>
          </p:nvSpPr>
          <p:spPr bwMode="auto">
            <a:xfrm>
              <a:off x="247" y="2636"/>
              <a:ext cx="3278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一般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地，对于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任意一个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分式    ，有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1141" name="Object 18"/>
            <p:cNvGraphicFramePr>
              <a:graphicFrameLocks noChangeAspect="1"/>
            </p:cNvGraphicFramePr>
            <p:nvPr/>
          </p:nvGraphicFramePr>
          <p:xfrm>
            <a:off x="2622" y="2585"/>
            <a:ext cx="196" cy="5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333" name="Equation" r:id="rId1" imgW="7924800" imgH="21031200" progId="Equation.DSMT4">
                    <p:embed/>
                  </p:oleObj>
                </mc:Choice>
                <mc:Fallback>
                  <p:oleObj name="Equation" r:id="rId1" imgW="7924800" imgH="21031200" progId="Equation.DSMT4">
                    <p:embed/>
                    <p:pic>
                      <p:nvPicPr>
                        <p:cNvPr id="0" name="Object 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22" y="2585"/>
                          <a:ext cx="196" cy="5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9" name="Rectangle 26"/>
            <p:cNvSpPr>
              <a:spLocks noChangeArrowheads="1"/>
            </p:cNvSpPr>
            <p:nvPr/>
          </p:nvSpPr>
          <p:spPr bwMode="auto">
            <a:xfrm>
              <a:off x="277" y="3636"/>
              <a:ext cx="242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其中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 </a:t>
              </a:r>
              <a:r>
                <a:rPr lang="zh-CN" altLang="en-US" sz="2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是整式．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91143" name="Object 27"/>
            <p:cNvGraphicFramePr>
              <a:graphicFrameLocks noChangeAspect="1"/>
            </p:cNvGraphicFramePr>
            <p:nvPr/>
          </p:nvGraphicFramePr>
          <p:xfrm>
            <a:off x="367" y="3003"/>
            <a:ext cx="1055" cy="4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334" name="Equation" r:id="rId3" imgW="47244000" imgH="21031200" progId="Equation.DSMT4">
                    <p:embed/>
                  </p:oleObj>
                </mc:Choice>
                <mc:Fallback>
                  <p:oleObj name="Equation" r:id="rId3" imgW="47244000" imgH="21031200" progId="Equation.DSMT4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7" y="3003"/>
                          <a:ext cx="1055" cy="47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1144" name="Object 32"/>
            <p:cNvGraphicFramePr>
              <a:graphicFrameLocks noChangeAspect="1"/>
            </p:cNvGraphicFramePr>
            <p:nvPr/>
          </p:nvGraphicFramePr>
          <p:xfrm>
            <a:off x="1400" y="2996"/>
            <a:ext cx="1902" cy="4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1335" name="Equation" r:id="rId5" imgW="81686400" imgH="21031200" progId="Equation.DSMT4">
                    <p:embed/>
                  </p:oleObj>
                </mc:Choice>
                <mc:Fallback>
                  <p:oleObj name="Equation" r:id="rId5" imgW="81686400" imgH="21031200" progId="Equation.DSMT4">
                    <p:embed/>
                    <p:pic>
                      <p:nvPicPr>
                        <p:cNvPr id="0" name="Object 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00" y="2996"/>
                          <a:ext cx="1902" cy="4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6700838" y="1820863"/>
            <a:ext cx="1211262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通分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 rot="20635573">
            <a:off x="5056188" y="1017588"/>
            <a:ext cx="1587500" cy="247650"/>
          </a:xfrm>
          <a:prstGeom prst="rightArrow">
            <a:avLst/>
          </a:prstGeom>
          <a:solidFill>
            <a:srgbClr val="FFCCCC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4" name="右箭头 23"/>
          <p:cNvSpPr/>
          <p:nvPr/>
        </p:nvSpPr>
        <p:spPr>
          <a:xfrm rot="1147101">
            <a:off x="5046663" y="1733550"/>
            <a:ext cx="1587500" cy="247650"/>
          </a:xfrm>
          <a:prstGeom prst="rightArrow">
            <a:avLst/>
          </a:prstGeom>
          <a:solidFill>
            <a:srgbClr val="FFCCCC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5" name="右箭头 24"/>
          <p:cNvSpPr/>
          <p:nvPr/>
        </p:nvSpPr>
        <p:spPr>
          <a:xfrm rot="5400000">
            <a:off x="3080544" y="1835944"/>
            <a:ext cx="458788" cy="247650"/>
          </a:xfrm>
          <a:prstGeom prst="rightArrow">
            <a:avLst/>
          </a:prstGeom>
          <a:solidFill>
            <a:srgbClr val="FFCCCC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grpSp>
        <p:nvGrpSpPr>
          <p:cNvPr id="18" name="组合 1"/>
          <p:cNvGrpSpPr/>
          <p:nvPr/>
        </p:nvGrpSpPr>
        <p:grpSpPr bwMode="auto">
          <a:xfrm>
            <a:off x="-12407" y="-47062"/>
            <a:ext cx="2006600" cy="477213"/>
            <a:chOff x="100" y="63"/>
            <a:chExt cx="3160" cy="752"/>
          </a:xfrm>
        </p:grpSpPr>
        <p:cxnSp>
          <p:nvCxnSpPr>
            <p:cNvPr id="2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22" grpId="0"/>
      <p:bldP spid="2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2856715" y="1267244"/>
            <a:ext cx="3838575" cy="433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分数是否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相等？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44857" y="2502322"/>
            <a:ext cx="3691572" cy="2067956"/>
            <a:chOff x="5044857" y="2502322"/>
            <a:chExt cx="3691572" cy="2067956"/>
          </a:xfrm>
        </p:grpSpPr>
        <p:sp>
          <p:nvSpPr>
            <p:cNvPr id="3" name="云形标注 2"/>
            <p:cNvSpPr/>
            <p:nvPr/>
          </p:nvSpPr>
          <p:spPr>
            <a:xfrm>
              <a:off x="5044857" y="2502322"/>
              <a:ext cx="3691572" cy="2067956"/>
            </a:xfrm>
            <a:prstGeom prst="cloudCallout">
              <a:avLst>
                <a:gd name="adj1" fmla="val -94885"/>
                <a:gd name="adj2" fmla="val -13038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1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29" name="Rectangle 5"/>
            <p:cNvSpPr>
              <a:spLocks noChangeArrowheads="1"/>
            </p:cNvSpPr>
            <p:nvPr/>
          </p:nvSpPr>
          <p:spPr bwMode="auto">
            <a:xfrm>
              <a:off x="5900043" y="2940342"/>
              <a:ext cx="1981200" cy="593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这些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分数相等的依据是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什么？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1393190" y="4025120"/>
            <a:ext cx="3563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分数的基本性质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60421" name="Object 17"/>
          <p:cNvGraphicFramePr>
            <a:graphicFrameLocks noChangeAspect="1"/>
          </p:cNvGraphicFramePr>
          <p:nvPr/>
        </p:nvGraphicFramePr>
        <p:xfrm>
          <a:off x="2551112" y="1934426"/>
          <a:ext cx="352107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95" name="Equation" r:id="rId1" imgW="112776000" imgH="21031200" progId="Equation.DSMT4">
                  <p:embed/>
                </p:oleObj>
              </mc:Choice>
              <mc:Fallback>
                <p:oleObj name="Equation" r:id="rId1" imgW="112776000" imgH="210312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1112" y="1934426"/>
                        <a:ext cx="352107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480920" y="2776835"/>
            <a:ext cx="3563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　　相等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419291" y="617756"/>
            <a:ext cx="4372035" cy="460375"/>
            <a:chOff x="2419291" y="617756"/>
            <a:chExt cx="4372035" cy="460375"/>
          </a:xfrm>
        </p:grpSpPr>
        <p:sp>
          <p:nvSpPr>
            <p:cNvPr id="60432" name="文本框 2"/>
            <p:cNvSpPr txBox="1">
              <a:spLocks noChangeArrowheads="1"/>
            </p:cNvSpPr>
            <p:nvPr/>
          </p:nvSpPr>
          <p:spPr bwMode="auto">
            <a:xfrm>
              <a:off x="4252914" y="617756"/>
              <a:ext cx="253841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分式的基本性质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8" name="组合 4"/>
            <p:cNvGrpSpPr/>
            <p:nvPr/>
          </p:nvGrpSpPr>
          <p:grpSpPr bwMode="auto">
            <a:xfrm>
              <a:off x="2419291" y="653923"/>
              <a:ext cx="1739920" cy="409791"/>
              <a:chOff x="3485" y="1168"/>
              <a:chExt cx="2739" cy="644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485" y="1168"/>
                <a:ext cx="2739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5" name="组合 1"/>
          <p:cNvGrpSpPr/>
          <p:nvPr/>
        </p:nvGrpSpPr>
        <p:grpSpPr bwMode="auto">
          <a:xfrm>
            <a:off x="4371" y="-38812"/>
            <a:ext cx="2006600" cy="477213"/>
            <a:chOff x="100" y="76"/>
            <a:chExt cx="3160" cy="752"/>
          </a:xfrm>
        </p:grpSpPr>
        <p:cxnSp>
          <p:nvCxnSpPr>
            <p:cNvPr id="2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4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439" y="2474705"/>
            <a:ext cx="1369503" cy="212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30"/>
          <p:cNvSpPr/>
          <p:nvPr/>
        </p:nvSpPr>
        <p:spPr>
          <a:xfrm>
            <a:off x="1709745" y="128146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762000" y="1975952"/>
            <a:ext cx="6074709" cy="1828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的基本性质：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latin typeface="+mn-lt"/>
              </a:rPr>
              <a:t>　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　</a:t>
            </a:r>
            <a:r>
              <a:rPr lang="zh-CN" altLang="en-US" sz="2400" b="1" dirty="0">
                <a:latin typeface="+mn-lt"/>
              </a:rPr>
              <a:t>一个分数的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分子、分母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乘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除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以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一个不为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的数，</a:t>
            </a:r>
            <a:r>
              <a:rPr lang="zh-CN" altLang="en-US" sz="2400" b="1" dirty="0" smtClean="0">
                <a:latin typeface="+mn-lt"/>
              </a:rPr>
              <a:t>分数</a:t>
            </a:r>
            <a:r>
              <a:rPr lang="zh-CN" altLang="en-US" sz="2400" b="1" dirty="0">
                <a:latin typeface="+mn-lt"/>
              </a:rPr>
              <a:t>的值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不变</a:t>
            </a:r>
            <a:r>
              <a:rPr lang="zh-CN" altLang="en-US" sz="2400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-4018" y="-14062"/>
            <a:ext cx="2006600" cy="477213"/>
            <a:chOff x="100" y="115"/>
            <a:chExt cx="3160" cy="752"/>
          </a:xfrm>
        </p:grpSpPr>
        <p:cxnSp>
          <p:nvCxnSpPr>
            <p:cNvPr id="1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1381" b="91537" l="4200" r="4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87" r="52725" b="6244"/>
          <a:stretch>
            <a:fillRect/>
          </a:stretch>
        </p:blipFill>
        <p:spPr>
          <a:xfrm flipH="1">
            <a:off x="6946977" y="1271018"/>
            <a:ext cx="1735789" cy="2533127"/>
          </a:xfrm>
          <a:prstGeom prst="ellipse">
            <a:avLst/>
          </a:prstGeom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966521" y="903041"/>
            <a:ext cx="5848351" cy="1297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能叙述分数的基本性质吗？ 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5892" y="898840"/>
            <a:ext cx="144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0596" y="1425856"/>
            <a:ext cx="8864674" cy="3176587"/>
            <a:chOff x="280596" y="1425856"/>
            <a:chExt cx="8864674" cy="31765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232"/>
            <a:stretch>
              <a:fillRect/>
            </a:stretch>
          </p:blipFill>
          <p:spPr>
            <a:xfrm>
              <a:off x="280596" y="1425856"/>
              <a:ext cx="8864674" cy="3176587"/>
            </a:xfrm>
            <a:prstGeom prst="rect">
              <a:avLst/>
            </a:prstGeom>
          </p:spPr>
        </p:pic>
        <p:grpSp>
          <p:nvGrpSpPr>
            <p:cNvPr id="35857" name="组合 35856"/>
            <p:cNvGrpSpPr/>
            <p:nvPr/>
          </p:nvGrpSpPr>
          <p:grpSpPr bwMode="auto">
            <a:xfrm>
              <a:off x="1103061" y="2215581"/>
              <a:ext cx="8031503" cy="1543731"/>
              <a:chOff x="-307" y="2407"/>
              <a:chExt cx="5639" cy="1297"/>
            </a:xfrm>
          </p:grpSpPr>
          <p:sp>
            <p:nvSpPr>
              <p:cNvPr id="62467" name="Rectangle 7"/>
              <p:cNvSpPr>
                <a:spLocks noChangeArrowheads="1"/>
              </p:cNvSpPr>
              <p:nvPr/>
            </p:nvSpPr>
            <p:spPr bwMode="auto">
              <a:xfrm>
                <a:off x="-307" y="2571"/>
                <a:ext cx="5639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　　一般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地，对于</a:t>
                </a:r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任意一个分数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，有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62468" name="Object 18"/>
              <p:cNvGraphicFramePr>
                <a:graphicFrameLocks noChangeAspect="1"/>
              </p:cNvGraphicFramePr>
              <p:nvPr/>
            </p:nvGraphicFramePr>
            <p:xfrm>
              <a:off x="2771" y="2407"/>
              <a:ext cx="176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654" name="Equation" r:id="rId2" imgW="6705600" imgH="21031200" progId="Equation.DSMT4">
                      <p:embed/>
                    </p:oleObj>
                  </mc:Choice>
                  <mc:Fallback>
                    <p:oleObj name="Equation" r:id="rId2" imgW="6705600" imgH="21031200" progId="Equation.DSMT4">
                      <p:embed/>
                      <p:pic>
                        <p:nvPicPr>
                          <p:cNvPr id="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71" y="2407"/>
                            <a:ext cx="176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469" name="Rectangle 26"/>
              <p:cNvSpPr>
                <a:spLocks noChangeArrowheads="1"/>
              </p:cNvSpPr>
              <p:nvPr/>
            </p:nvSpPr>
            <p:spPr bwMode="auto">
              <a:xfrm>
                <a:off x="2135" y="3286"/>
                <a:ext cx="2177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其中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:r>
                  <a: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是数．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62470" name="Object 27"/>
              <p:cNvGraphicFramePr>
                <a:graphicFrameLocks noChangeAspect="1"/>
              </p:cNvGraphicFramePr>
              <p:nvPr/>
            </p:nvGraphicFramePr>
            <p:xfrm>
              <a:off x="3418" y="2407"/>
              <a:ext cx="1128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655" name="Equation" r:id="rId4" imgW="42976800" imgH="21031200" progId="Equation.DSMT4">
                      <p:embed/>
                    </p:oleObj>
                  </mc:Choice>
                  <mc:Fallback>
                    <p:oleObj name="Equation" r:id="rId4" imgW="42976800" imgH="21031200" progId="Equation.DSMT4">
                      <p:embed/>
                      <p:pic>
                        <p:nvPicPr>
                          <p:cNvPr id="0" name="Object 2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418" y="2407"/>
                            <a:ext cx="1128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2471" name="Object 32"/>
              <p:cNvGraphicFramePr>
                <a:graphicFrameLocks noChangeAspect="1"/>
              </p:cNvGraphicFramePr>
              <p:nvPr/>
            </p:nvGraphicFramePr>
            <p:xfrm>
              <a:off x="-1" y="3152"/>
              <a:ext cx="1967" cy="5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2656" name="Equation" r:id="rId6" imgW="74980800" imgH="21031200" progId="Equation.DSMT4">
                      <p:embed/>
                    </p:oleObj>
                  </mc:Choice>
                  <mc:Fallback>
                    <p:oleObj name="Equation" r:id="rId6" imgW="74980800" imgH="21031200" progId="Equation.DSMT4">
                      <p:embed/>
                      <p:pic>
                        <p:nvPicPr>
                          <p:cNvPr id="0" name="Object 3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1" y="3152"/>
                            <a:ext cx="1967" cy="5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62472" name="Text Box 6"/>
          <p:cNvSpPr txBox="1">
            <a:spLocks noChangeArrowheads="1"/>
          </p:cNvSpPr>
          <p:nvPr/>
        </p:nvSpPr>
        <p:spPr bwMode="auto">
          <a:xfrm>
            <a:off x="1514771" y="660993"/>
            <a:ext cx="72842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能用字母的形式表示分数的基本性质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吗？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"/>
          <p:cNvGrpSpPr/>
          <p:nvPr/>
        </p:nvGrpSpPr>
        <p:grpSpPr bwMode="auto">
          <a:xfrm>
            <a:off x="4371" y="-47062"/>
            <a:ext cx="2006600" cy="477213"/>
            <a:chOff x="100" y="63"/>
            <a:chExt cx="3160" cy="752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16675" y="641180"/>
            <a:ext cx="144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992188" y="2135188"/>
            <a:ext cx="7656512" cy="182819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分式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的基本性质：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分式的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分子与分母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除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一个不等于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的整式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，分式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的值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不变</a:t>
            </a: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3492" name="Rectangle 18"/>
          <p:cNvSpPr>
            <a:spLocks noChangeArrowheads="1"/>
          </p:cNvSpPr>
          <p:nvPr/>
        </p:nvSpPr>
        <p:spPr bwMode="auto">
          <a:xfrm>
            <a:off x="1315646" y="527849"/>
            <a:ext cx="72961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类比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分数的基本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性质，你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能想出分式有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什么性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吗？ 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4371" y="-38812"/>
            <a:ext cx="2006600" cy="477213"/>
            <a:chOff x="100" y="76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23765" y="669284"/>
            <a:ext cx="144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sz="28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Text Box 4"/>
          <p:cNvSpPr txBox="1">
            <a:spLocks noChangeArrowheads="1"/>
          </p:cNvSpPr>
          <p:nvPr/>
        </p:nvSpPr>
        <p:spPr bwMode="auto">
          <a:xfrm>
            <a:off x="1077521" y="993121"/>
            <a:ext cx="71616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9999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追问</a:t>
            </a:r>
            <a:r>
              <a:rPr lang="en-US" altLang="zh-CN" sz="2800" b="1" dirty="0">
                <a:solidFill>
                  <a:srgbClr val="009999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如何用式子表示分式的基本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性质？ 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120" name="组合 4119"/>
          <p:cNvGrpSpPr/>
          <p:nvPr/>
        </p:nvGrpSpPr>
        <p:grpSpPr bwMode="auto">
          <a:xfrm>
            <a:off x="1504461" y="2031703"/>
            <a:ext cx="5180889" cy="1316591"/>
            <a:chOff x="587" y="2007"/>
            <a:chExt cx="3513" cy="1105"/>
          </a:xfrm>
        </p:grpSpPr>
        <p:graphicFrame>
          <p:nvGraphicFramePr>
            <p:cNvPr id="64517" name="Object 24"/>
            <p:cNvGraphicFramePr>
              <a:graphicFrameLocks noChangeAspect="1"/>
            </p:cNvGraphicFramePr>
            <p:nvPr/>
          </p:nvGraphicFramePr>
          <p:xfrm>
            <a:off x="606" y="2007"/>
            <a:ext cx="3494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583" name="Equation" r:id="rId1" imgW="133197600" imgH="21031200" progId="Equation.DSMT4">
                    <p:embed/>
                  </p:oleObj>
                </mc:Choice>
                <mc:Fallback>
                  <p:oleObj name="Equation" r:id="rId1" imgW="133197600" imgH="21031200" progId="Equation.DSMT4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06" y="2007"/>
                          <a:ext cx="3494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4518" name="Text Box 28"/>
            <p:cNvSpPr txBox="1">
              <a:spLocks noChangeArrowheads="1"/>
            </p:cNvSpPr>
            <p:nvPr/>
          </p:nvSpPr>
          <p:spPr bwMode="auto">
            <a:xfrm>
              <a:off x="587" y="2712"/>
              <a:ext cx="138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其中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B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C</a:t>
              </a:r>
              <a:endPara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4519" name="矩形 4118"/>
            <p:cNvSpPr>
              <a:spLocks noChangeArrowheads="1"/>
            </p:cNvSpPr>
            <p:nvPr/>
          </p:nvSpPr>
          <p:spPr bwMode="auto">
            <a:xfrm>
              <a:off x="1969" y="2725"/>
              <a:ext cx="911" cy="387"/>
            </a:xfrm>
            <a:prstGeom prst="rect">
              <a:avLst/>
            </a:prstGeom>
            <a:noFill/>
            <a:ln>
              <a:noFill/>
            </a:ln>
            <a:effectLst>
              <a:prstShdw prst="shdw12">
                <a:schemeClr val="bg2">
                  <a:alpha val="50000"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是整式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.  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838" y="2887189"/>
            <a:ext cx="1213728" cy="19621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3"/>
          <p:cNvSpPr>
            <a:spLocks noChangeArrowheads="1"/>
          </p:cNvSpPr>
          <p:nvPr/>
        </p:nvSpPr>
        <p:spPr bwMode="auto">
          <a:xfrm>
            <a:off x="1143000" y="-53975"/>
            <a:ext cx="3095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b="1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790575" y="1498599"/>
            <a:ext cx="8115300" cy="2345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1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分子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、分母应同时做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乘、除法中的同一种运算；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ct val="1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所乘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必须是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同一个整式；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所乘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整式应该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不等于零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695325" y="752475"/>
            <a:ext cx="84486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9999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追问</a:t>
            </a:r>
            <a:r>
              <a:rPr lang="en-US" altLang="zh-CN" sz="2800" b="1" dirty="0">
                <a:solidFill>
                  <a:srgbClr val="009999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应用分式的基本性质时需要注意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什么？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4371" y="-38812"/>
            <a:ext cx="2006600" cy="477213"/>
            <a:chOff x="100" y="76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630237" y="1012825"/>
            <a:ext cx="69992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等式成立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吗？右边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是怎样从左边得到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6563" name="Object 3"/>
          <p:cNvGraphicFramePr>
            <a:graphicFrameLocks noChangeAspect="1"/>
          </p:cNvGraphicFramePr>
          <p:nvPr/>
        </p:nvGraphicFramePr>
        <p:xfrm>
          <a:off x="1000919" y="1622223"/>
          <a:ext cx="2855912" cy="750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55" name="Equation" r:id="rId1" imgW="65532000" imgH="15544800" progId="Equation.DSMT4">
                  <p:embed/>
                </p:oleObj>
              </mc:Choice>
              <mc:Fallback>
                <p:oleObj name="Equation" r:id="rId1" imgW="65532000" imgH="15544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919" y="1622223"/>
                        <a:ext cx="2855912" cy="7508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4832350" y="1622223"/>
          <a:ext cx="2662238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956" name="Equation" r:id="rId3" imgW="45110400" imgH="14630400" progId="Equation.DSMT4">
                  <p:embed/>
                </p:oleObj>
              </mc:Choice>
              <mc:Fallback>
                <p:oleObj name="Equation" r:id="rId3" imgW="45110400" imgH="146304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biLevel thresh="50000"/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2350" y="1622223"/>
                        <a:ext cx="2662238" cy="73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611188" y="2560638"/>
            <a:ext cx="4150517" cy="2006600"/>
            <a:chOff x="919957" y="2347913"/>
            <a:chExt cx="4150517" cy="2006600"/>
          </a:xfrm>
        </p:grpSpPr>
        <p:graphicFrame>
          <p:nvGraphicFramePr>
            <p:cNvPr id="13" name="Object 6"/>
            <p:cNvGraphicFramePr>
              <a:graphicFrameLocks noChangeAspect="1"/>
            </p:cNvGraphicFramePr>
            <p:nvPr/>
          </p:nvGraphicFramePr>
          <p:xfrm>
            <a:off x="2411412" y="3535363"/>
            <a:ext cx="2659062" cy="819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957" name="Equation" r:id="rId5" imgW="49987200" imgH="14630400" progId="Equation.DSMT4">
                    <p:embed/>
                  </p:oleObj>
                </mc:Choice>
                <mc:Fallback>
                  <p:oleObj name="Equation" r:id="rId5" imgW="49987200" imgH="14630400" progId="Equation.DSMT4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412" y="3535363"/>
                          <a:ext cx="2659062" cy="8191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919957" y="2347913"/>
              <a:ext cx="2495550" cy="19020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解</a:t>
              </a: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</a:rPr>
                <a:t>: </a:t>
              </a:r>
              <a:r>
                <a:rPr lang="en-US" altLang="zh-CN" sz="2400" b="1" dirty="0" smtClean="0">
                  <a:latin typeface="+mn-lt"/>
                  <a:ea typeface="黑体" panose="02010609060101010101" pitchFamily="49" charset="-122"/>
                </a:rPr>
                <a:t>(</a:t>
              </a:r>
              <a:r>
                <a:rPr lang="en-US" altLang="zh-CN" sz="2400" b="1" dirty="0" smtClean="0">
                  <a:latin typeface="+mn-lt"/>
                </a:rPr>
                <a:t>1)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成立</a:t>
              </a:r>
              <a:r>
                <a:rPr lang="en-US" altLang="zh-CN" sz="2400" b="1" dirty="0" smtClean="0">
                  <a:latin typeface="+mn-lt"/>
                </a:rPr>
                <a:t>.</a:t>
              </a:r>
              <a:endParaRPr lang="en-US" altLang="zh-CN" sz="2400" b="1" dirty="0" smtClean="0">
                <a:latin typeface="+mn-lt"/>
              </a:endParaRPr>
            </a:p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+mn-lt"/>
                </a:rPr>
                <a:t> </a:t>
              </a:r>
              <a:r>
                <a:rPr lang="en-US" altLang="zh-CN" sz="2400" b="1" dirty="0" smtClean="0">
                  <a:latin typeface="+mn-lt"/>
                </a:rPr>
                <a:t>       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因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为</a:t>
              </a:r>
              <a:r>
                <a:rPr lang="zh-CN" altLang="en-US" sz="2400" b="1" dirty="0">
                  <a:latin typeface="+mn-lt"/>
                </a:rPr>
                <a:t>           </a:t>
              </a:r>
              <a:endParaRPr lang="zh-CN" altLang="en-US" sz="2400" b="1" dirty="0">
                <a:latin typeface="+mn-lt"/>
              </a:endParaRPr>
            </a:p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+mn-lt"/>
                </a:rPr>
                <a:t>        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所</a:t>
              </a: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以</a:t>
              </a:r>
              <a:endPara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graphicFrame>
          <p:nvGraphicFramePr>
            <p:cNvPr id="15" name="Object 8"/>
            <p:cNvGraphicFramePr>
              <a:graphicFrameLocks noChangeAspect="1"/>
            </p:cNvGraphicFramePr>
            <p:nvPr/>
          </p:nvGraphicFramePr>
          <p:xfrm>
            <a:off x="2411412" y="3074604"/>
            <a:ext cx="842169" cy="365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958" name="Equation" r:id="rId7" imgW="313055" imgH="120015" progId="Equation.DSMT4">
                    <p:embed/>
                  </p:oleObj>
                </mc:Choice>
                <mc:Fallback>
                  <p:oleObj name="Equation" r:id="rId7" imgW="313055" imgH="120015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1412" y="3074604"/>
                          <a:ext cx="842169" cy="3656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" name="组合 1"/>
          <p:cNvGrpSpPr/>
          <p:nvPr/>
        </p:nvGrpSpPr>
        <p:grpSpPr>
          <a:xfrm>
            <a:off x="569913" y="563563"/>
            <a:ext cx="5999628" cy="492125"/>
            <a:chOff x="569913" y="563563"/>
            <a:chExt cx="5999628" cy="492125"/>
          </a:xfrm>
        </p:grpSpPr>
        <p:grpSp>
          <p:nvGrpSpPr>
            <p:cNvPr id="66574" name="组合 6"/>
            <p:cNvGrpSpPr/>
            <p:nvPr/>
          </p:nvGrpSpPr>
          <p:grpSpPr bwMode="auto">
            <a:xfrm>
              <a:off x="569913" y="563563"/>
              <a:ext cx="1830555" cy="492125"/>
              <a:chOff x="427462" y="558483"/>
              <a:chExt cx="1829953" cy="492443"/>
            </a:xfrm>
          </p:grpSpPr>
          <p:grpSp>
            <p:nvGrpSpPr>
              <p:cNvPr id="66575" name="组合 5"/>
              <p:cNvGrpSpPr/>
              <p:nvPr/>
            </p:nvGrpSpPr>
            <p:grpSpPr bwMode="auto">
              <a:xfrm>
                <a:off x="468723" y="591841"/>
                <a:ext cx="1417172" cy="425725"/>
                <a:chOff x="2177459" y="-557354"/>
                <a:chExt cx="1417172" cy="425725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1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67734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66581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  <a:latin typeface="+mn-lt"/>
                  </a:rPr>
                  <a:t>素养考点 </a:t>
                </a:r>
                <a:r>
                  <a:rPr lang="en-US" altLang="zh-CN" sz="2600" b="1" dirty="0">
                    <a:solidFill>
                      <a:schemeClr val="bg1"/>
                    </a:solidFill>
                    <a:latin typeface="+mn-lt"/>
                  </a:rPr>
                  <a:t>1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66582" name="文本框 2"/>
            <p:cNvSpPr txBox="1">
              <a:spLocks noChangeArrowheads="1"/>
            </p:cNvSpPr>
            <p:nvPr/>
          </p:nvSpPr>
          <p:spPr bwMode="auto">
            <a:xfrm>
              <a:off x="2575391" y="574675"/>
              <a:ext cx="3994150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latin typeface="+mn-lt"/>
                  <a:ea typeface="黑体" panose="02010609060101010101" pitchFamily="49" charset="-122"/>
                </a:rPr>
                <a:t>分式的基本性质的应用</a:t>
              </a:r>
              <a:endParaRPr lang="zh-CN" altLang="en-US" sz="25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7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49018" y="2383163"/>
            <a:ext cx="4857750" cy="2123658"/>
            <a:chOff x="1534318" y="3513138"/>
            <a:chExt cx="4857750" cy="2123658"/>
          </a:xfrm>
        </p:grpSpPr>
        <p:sp>
          <p:nvSpPr>
            <p:cNvPr id="31" name="Text Box 11"/>
            <p:cNvSpPr txBox="1">
              <a:spLocks noChangeArrowheads="1"/>
            </p:cNvSpPr>
            <p:nvPr/>
          </p:nvSpPr>
          <p:spPr bwMode="auto">
            <a:xfrm>
              <a:off x="1534318" y="3513138"/>
              <a:ext cx="4857750" cy="2123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 smtClean="0">
                  <a:latin typeface="+mn-lt"/>
                </a:rPr>
                <a:t>(2) 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成立</a:t>
              </a:r>
              <a:r>
                <a:rPr lang="en-US" altLang="zh-CN" sz="2400" b="1" dirty="0" smtClean="0">
                  <a:latin typeface="+mn-lt"/>
                </a:rPr>
                <a:t>.</a:t>
              </a:r>
              <a:endParaRPr lang="en-US" altLang="zh-CN" sz="2400" b="1" dirty="0" smtClean="0">
                <a:latin typeface="+mn-lt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因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为</a:t>
              </a:r>
              <a:r>
                <a:rPr lang="zh-CN" altLang="en-US" sz="2400" b="1" dirty="0">
                  <a:latin typeface="+mn-lt"/>
                </a:rPr>
                <a:t>           </a:t>
              </a:r>
              <a:endParaRPr lang="zh-CN" altLang="en-US" sz="2400" b="1" dirty="0">
                <a:latin typeface="+mn-lt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所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以</a:t>
              </a:r>
              <a:endPara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graphicFrame>
          <p:nvGraphicFramePr>
            <p:cNvPr id="32" name="Object 10"/>
            <p:cNvGraphicFramePr>
              <a:graphicFrameLocks noChangeAspect="1"/>
            </p:cNvGraphicFramePr>
            <p:nvPr/>
          </p:nvGraphicFramePr>
          <p:xfrm>
            <a:off x="2398713" y="4871621"/>
            <a:ext cx="2116137" cy="765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959" name="Equation" r:id="rId9" imgW="42367200" imgH="14630400" progId="Equation.DSMT4">
                    <p:embed/>
                  </p:oleObj>
                </mc:Choice>
                <mc:Fallback>
                  <p:oleObj name="Equation" r:id="rId9" imgW="42367200" imgH="14630400" progId="Equation.DSMT4">
                    <p:embed/>
                    <p:pic>
                      <p:nvPicPr>
                        <p:cNvPr id="0" name="图片 669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8713" y="4871621"/>
                          <a:ext cx="2116137" cy="7651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12"/>
            <p:cNvGraphicFramePr>
              <a:graphicFrameLocks noChangeAspect="1"/>
            </p:cNvGraphicFramePr>
            <p:nvPr/>
          </p:nvGraphicFramePr>
          <p:xfrm>
            <a:off x="2498724" y="4295776"/>
            <a:ext cx="933227" cy="4490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6960" name="" r:id="rId11" imgW="280670" imgH="120015" progId="Equation.3">
                    <p:embed/>
                  </p:oleObj>
                </mc:Choice>
                <mc:Fallback>
                  <p:oleObj name="" r:id="rId11" imgW="280670" imgH="120015" progId="Equation.3">
                    <p:embed/>
                    <p:pic>
                      <p:nvPicPr>
                        <p:cNvPr id="0" name="图片 669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8724" y="4295776"/>
                          <a:ext cx="933227" cy="4490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OC_GUID" val="{7116f53a-59aa-44a1-9d5d-b7f98e78665f}"/>
  <p:tag name="KSO_WPP_MARK_KEY" val="545518aa-312f-4b55-94be-6358b6af0f25"/>
  <p:tag name="COMMONDATA" val="eyJoZGlkIjoiN2YxOGMyNDFkMTQxMWJhZTVlZDhiNDQyZGU2OTYwOWEifQ=="/>
</p:tagLst>
</file>

<file path=ppt/theme/theme1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2800</Words>
  <Application>WPS 演示</Application>
  <PresentationFormat>全屏显示(16:9)</PresentationFormat>
  <Paragraphs>295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84</vt:i4>
      </vt:variant>
      <vt:variant>
        <vt:lpstr>幻灯片标题</vt:lpstr>
      </vt:variant>
      <vt:variant>
        <vt:i4>28</vt:i4>
      </vt:variant>
    </vt:vector>
  </HeadingPairs>
  <TitlesOfParts>
    <vt:vector size="131" baseType="lpstr">
      <vt:lpstr>Arial</vt:lpstr>
      <vt:lpstr>宋体</vt:lpstr>
      <vt:lpstr>Wingdings</vt:lpstr>
      <vt:lpstr>黑体</vt:lpstr>
      <vt:lpstr>Impact</vt:lpstr>
      <vt:lpstr>微软雅黑</vt:lpstr>
      <vt:lpstr>Times New Roman</vt:lpstr>
      <vt:lpstr>方正舒体</vt:lpstr>
      <vt:lpstr>Times New Roman</vt:lpstr>
      <vt:lpstr>楷体</vt:lpstr>
      <vt:lpstr>Yuanti SC</vt:lpstr>
      <vt:lpstr>Segoe Print</vt:lpstr>
      <vt:lpstr>仿宋</vt:lpstr>
      <vt:lpstr>Arial Unicode MS</vt:lpstr>
      <vt:lpstr>Calibri</vt:lpstr>
      <vt:lpstr>Calibri</vt:lpstr>
      <vt:lpstr>Cambria Math</vt:lpstr>
      <vt:lpstr>Cambria Math</vt:lpstr>
      <vt:lpstr>2_《七彩课堂》课件模板（新）</vt:lpstr>
      <vt:lpstr>Equation.DSMT4</vt:lpstr>
      <vt:lpstr>Equation.DSMT4</vt:lpstr>
      <vt:lpstr>Equation.3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1172</cp:revision>
  <dcterms:created xsi:type="dcterms:W3CDTF">2016-01-14T07:05:00Z</dcterms:created>
  <dcterms:modified xsi:type="dcterms:W3CDTF">2023-04-26T06:10:32Z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720D2C86153443AA9294D20EBC1C59BB_12</vt:lpwstr>
  </property>
</Properties>
</file>