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5"/>
  </p:notesMasterIdLst>
  <p:handoutMasterIdLst>
    <p:handoutMasterId r:id="rId31"/>
  </p:handoutMasterIdLst>
  <p:sldIdLst>
    <p:sldId id="581" r:id="rId4"/>
    <p:sldId id="613" r:id="rId6"/>
    <p:sldId id="582" r:id="rId7"/>
    <p:sldId id="583" r:id="rId8"/>
    <p:sldId id="584" r:id="rId9"/>
    <p:sldId id="585" r:id="rId10"/>
    <p:sldId id="586" r:id="rId11"/>
    <p:sldId id="587" r:id="rId12"/>
    <p:sldId id="588" r:id="rId13"/>
    <p:sldId id="589" r:id="rId14"/>
    <p:sldId id="591" r:id="rId15"/>
    <p:sldId id="592" r:id="rId16"/>
    <p:sldId id="593" r:id="rId17"/>
    <p:sldId id="594" r:id="rId18"/>
    <p:sldId id="595" r:id="rId19"/>
    <p:sldId id="596" r:id="rId20"/>
    <p:sldId id="597" r:id="rId21"/>
    <p:sldId id="598" r:id="rId22"/>
    <p:sldId id="599" r:id="rId23"/>
    <p:sldId id="600" r:id="rId24"/>
    <p:sldId id="601" r:id="rId25"/>
    <p:sldId id="602" r:id="rId26"/>
    <p:sldId id="603" r:id="rId27"/>
    <p:sldId id="604" r:id="rId28"/>
    <p:sldId id="605" r:id="rId29"/>
    <p:sldId id="606" r:id="rId30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52" userDrawn="1">
          <p15:clr>
            <a:srgbClr val="A4A3A4"/>
          </p15:clr>
        </p15:guide>
        <p15:guide id="2" pos="27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4" autoAdjust="0"/>
    <p:restoredTop sz="95825" autoAdjust="0"/>
  </p:normalViewPr>
  <p:slideViewPr>
    <p:cSldViewPr snapToGrid="0" showGuides="1">
      <p:cViewPr varScale="1">
        <p:scale>
          <a:sx n="53" d="100"/>
          <a:sy n="53" d="100"/>
        </p:scale>
        <p:origin x="-84" y="-978"/>
      </p:cViewPr>
      <p:guideLst>
        <p:guide orient="horz" pos="1552"/>
        <p:guide pos="27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439ED41-01D8-4801-9357-99F68908DF0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09A95F68-B66D-460E-A4F0-E66C3D61016E}" type="slidenum">
              <a:rPr lang="en-US" altLang="en-US"/>
            </a:fld>
            <a:endParaRPr lang="en-US" altLang="en-US"/>
          </a:p>
        </p:txBody>
      </p:sp>
      <p:pic>
        <p:nvPicPr>
          <p:cNvPr id="57351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7680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421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>
                <a:ea typeface="黑体" panose="02010609060101010101" pitchFamily="2" charset="-122"/>
              </a:rPr>
              <a:t> </a:t>
            </a:r>
            <a:endParaRPr lang="en-US" altLang="zh-CN">
              <a:ea typeface="黑体" panose="02010609060101010101" pitchFamily="2" charset="-122"/>
            </a:endParaRPr>
          </a:p>
        </p:txBody>
      </p:sp>
      <p:sp>
        <p:nvSpPr>
          <p:cNvPr id="9421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7B41CDA3-6F04-4E0C-80AE-264BB8927B27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1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1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6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5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37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9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 userDrawn="1"/>
        </p:nvGrpSpPr>
        <p:grpSpPr>
          <a:xfrm>
            <a:off x="6016431" y="-23934"/>
            <a:ext cx="3062531" cy="400110"/>
            <a:chOff x="6016431" y="-23934"/>
            <a:chExt cx="3062531" cy="400110"/>
          </a:xfrm>
        </p:grpSpPr>
        <p:sp>
          <p:nvSpPr>
            <p:cNvPr id="51" name="文本框 1"/>
            <p:cNvSpPr txBox="1">
              <a:spLocks noChangeArrowheads="1"/>
            </p:cNvSpPr>
            <p:nvPr userDrawn="1"/>
          </p:nvSpPr>
          <p:spPr bwMode="auto">
            <a:xfrm>
              <a:off x="6016431" y="-23934"/>
              <a:ext cx="22541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13.3 </a:t>
              </a:r>
              <a:r>
                <a:rPr lang="zh-CN" altLang="en-US" sz="2000" b="1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等腰三角形</a:t>
              </a:r>
              <a:r>
                <a:rPr lang="en-US" altLang="zh-CN" sz="2000" b="1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/</a:t>
              </a:r>
              <a:endPara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2" name="图片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2974" y="8720"/>
              <a:ext cx="915988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3.png"/><Relationship Id="rId18" Type="http://schemas.openxmlformats.org/officeDocument/2006/relationships/image" Target="../media/image2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/>
          <p:cNvSpPr txBox="1">
            <a:spLocks noChangeArrowheads="1"/>
          </p:cNvSpPr>
          <p:nvPr userDrawn="1"/>
        </p:nvSpPr>
        <p:spPr bwMode="auto">
          <a:xfrm>
            <a:off x="5785757" y="8720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等腰三角形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5.wmf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036" name="组合 76035"/>
          <p:cNvGrpSpPr/>
          <p:nvPr/>
        </p:nvGrpSpPr>
        <p:grpSpPr>
          <a:xfrm>
            <a:off x="3174016" y="2237745"/>
            <a:ext cx="2936005" cy="1085605"/>
            <a:chOff x="2253380" y="1600729"/>
            <a:chExt cx="5525529" cy="2012708"/>
          </a:xfrm>
        </p:grpSpPr>
        <p:sp>
          <p:nvSpPr>
            <p:cNvPr id="4116" name="Freeform 246"/>
            <p:cNvSpPr/>
            <p:nvPr/>
          </p:nvSpPr>
          <p:spPr bwMode="auto">
            <a:xfrm>
              <a:off x="2704490" y="3268939"/>
              <a:ext cx="4479045" cy="272498"/>
            </a:xfrm>
            <a:custGeom>
              <a:avLst/>
              <a:gdLst>
                <a:gd name="T0" fmla="*/ 1622 w 11737"/>
                <a:gd name="T1" fmla="*/ 619 h 830"/>
                <a:gd name="T2" fmla="*/ 1788 w 11737"/>
                <a:gd name="T3" fmla="*/ 573 h 830"/>
                <a:gd name="T4" fmla="*/ 1937 w 11737"/>
                <a:gd name="T5" fmla="*/ 569 h 830"/>
                <a:gd name="T6" fmla="*/ 2103 w 11737"/>
                <a:gd name="T7" fmla="*/ 609 h 830"/>
                <a:gd name="T8" fmla="*/ 2319 w 11737"/>
                <a:gd name="T9" fmla="*/ 702 h 830"/>
                <a:gd name="T10" fmla="*/ 2592 w 11737"/>
                <a:gd name="T11" fmla="*/ 779 h 830"/>
                <a:gd name="T12" fmla="*/ 2877 w 11737"/>
                <a:gd name="T13" fmla="*/ 821 h 830"/>
                <a:gd name="T14" fmla="*/ 3147 w 11737"/>
                <a:gd name="T15" fmla="*/ 830 h 830"/>
                <a:gd name="T16" fmla="*/ 3373 w 11737"/>
                <a:gd name="T17" fmla="*/ 808 h 830"/>
                <a:gd name="T18" fmla="*/ 3552 w 11737"/>
                <a:gd name="T19" fmla="*/ 749 h 830"/>
                <a:gd name="T20" fmla="*/ 3795 w 11737"/>
                <a:gd name="T21" fmla="*/ 668 h 830"/>
                <a:gd name="T22" fmla="*/ 3995 w 11737"/>
                <a:gd name="T23" fmla="*/ 630 h 830"/>
                <a:gd name="T24" fmla="*/ 4228 w 11737"/>
                <a:gd name="T25" fmla="*/ 616 h 830"/>
                <a:gd name="T26" fmla="*/ 4488 w 11737"/>
                <a:gd name="T27" fmla="*/ 639 h 830"/>
                <a:gd name="T28" fmla="*/ 4948 w 11737"/>
                <a:gd name="T29" fmla="*/ 731 h 830"/>
                <a:gd name="T30" fmla="*/ 5377 w 11737"/>
                <a:gd name="T31" fmla="*/ 793 h 830"/>
                <a:gd name="T32" fmla="*/ 5759 w 11737"/>
                <a:gd name="T33" fmla="*/ 818 h 830"/>
                <a:gd name="T34" fmla="*/ 6122 w 11737"/>
                <a:gd name="T35" fmla="*/ 808 h 830"/>
                <a:gd name="T36" fmla="*/ 6439 w 11737"/>
                <a:gd name="T37" fmla="*/ 750 h 830"/>
                <a:gd name="T38" fmla="*/ 6809 w 11737"/>
                <a:gd name="T39" fmla="*/ 629 h 830"/>
                <a:gd name="T40" fmla="*/ 7108 w 11737"/>
                <a:gd name="T41" fmla="*/ 558 h 830"/>
                <a:gd name="T42" fmla="*/ 7434 w 11737"/>
                <a:gd name="T43" fmla="*/ 520 h 830"/>
                <a:gd name="T44" fmla="*/ 7797 w 11737"/>
                <a:gd name="T45" fmla="*/ 528 h 830"/>
                <a:gd name="T46" fmla="*/ 8204 w 11737"/>
                <a:gd name="T47" fmla="*/ 597 h 830"/>
                <a:gd name="T48" fmla="*/ 8640 w 11737"/>
                <a:gd name="T49" fmla="*/ 696 h 830"/>
                <a:gd name="T50" fmla="*/ 9055 w 11737"/>
                <a:gd name="T51" fmla="*/ 754 h 830"/>
                <a:gd name="T52" fmla="*/ 9436 w 11737"/>
                <a:gd name="T53" fmla="*/ 766 h 830"/>
                <a:gd name="T54" fmla="*/ 9769 w 11737"/>
                <a:gd name="T55" fmla="*/ 734 h 830"/>
                <a:gd name="T56" fmla="*/ 10041 w 11737"/>
                <a:gd name="T57" fmla="*/ 654 h 830"/>
                <a:gd name="T58" fmla="*/ 10201 w 11737"/>
                <a:gd name="T59" fmla="*/ 569 h 830"/>
                <a:gd name="T60" fmla="*/ 10457 w 11737"/>
                <a:gd name="T61" fmla="*/ 486 h 830"/>
                <a:gd name="T62" fmla="*/ 10829 w 11737"/>
                <a:gd name="T63" fmla="*/ 428 h 830"/>
                <a:gd name="T64" fmla="*/ 11309 w 11737"/>
                <a:gd name="T65" fmla="*/ 286 h 830"/>
                <a:gd name="T66" fmla="*/ 11508 w 11737"/>
                <a:gd name="T67" fmla="*/ 57 h 830"/>
                <a:gd name="T68" fmla="*/ 9995 w 11737"/>
                <a:gd name="T69" fmla="*/ 27 h 830"/>
                <a:gd name="T70" fmla="*/ 8681 w 11737"/>
                <a:gd name="T71" fmla="*/ 4 h 830"/>
                <a:gd name="T72" fmla="*/ 7905 w 11737"/>
                <a:gd name="T73" fmla="*/ 0 h 830"/>
                <a:gd name="T74" fmla="*/ 7128 w 11737"/>
                <a:gd name="T75" fmla="*/ 0 h 830"/>
                <a:gd name="T76" fmla="*/ 6249 w 11737"/>
                <a:gd name="T77" fmla="*/ 0 h 830"/>
                <a:gd name="T78" fmla="*/ 5611 w 11737"/>
                <a:gd name="T79" fmla="*/ 18 h 830"/>
                <a:gd name="T80" fmla="*/ 4575 w 11737"/>
                <a:gd name="T81" fmla="*/ 112 h 830"/>
                <a:gd name="T82" fmla="*/ 3260 w 11737"/>
                <a:gd name="T83" fmla="*/ 240 h 830"/>
                <a:gd name="T84" fmla="*/ 2651 w 11737"/>
                <a:gd name="T85" fmla="*/ 273 h 830"/>
                <a:gd name="T86" fmla="*/ 1778 w 11737"/>
                <a:gd name="T87" fmla="*/ 278 h 830"/>
                <a:gd name="T88" fmla="*/ 1118 w 11737"/>
                <a:gd name="T89" fmla="*/ 269 h 830"/>
                <a:gd name="T90" fmla="*/ 872 w 11737"/>
                <a:gd name="T91" fmla="*/ 244 h 830"/>
                <a:gd name="T92" fmla="*/ 701 w 11737"/>
                <a:gd name="T93" fmla="*/ 187 h 830"/>
                <a:gd name="T94" fmla="*/ 431 w 11737"/>
                <a:gd name="T95" fmla="*/ 91 h 830"/>
                <a:gd name="T96" fmla="*/ 270 w 11737"/>
                <a:gd name="T97" fmla="*/ 60 h 830"/>
                <a:gd name="T98" fmla="*/ 125 w 11737"/>
                <a:gd name="T99" fmla="*/ 64 h 830"/>
                <a:gd name="T100" fmla="*/ 14 w 11737"/>
                <a:gd name="T101" fmla="*/ 112 h 830"/>
                <a:gd name="T102" fmla="*/ 404 w 11737"/>
                <a:gd name="T103" fmla="*/ 329 h 830"/>
                <a:gd name="T104" fmla="*/ 919 w 11737"/>
                <a:gd name="T105" fmla="*/ 555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737" h="830">
                  <a:moveTo>
                    <a:pt x="1372" y="726"/>
                  </a:moveTo>
                  <a:lnTo>
                    <a:pt x="1426" y="702"/>
                  </a:lnTo>
                  <a:lnTo>
                    <a:pt x="1477" y="680"/>
                  </a:lnTo>
                  <a:lnTo>
                    <a:pt x="1526" y="658"/>
                  </a:lnTo>
                  <a:lnTo>
                    <a:pt x="1575" y="638"/>
                  </a:lnTo>
                  <a:lnTo>
                    <a:pt x="1622" y="619"/>
                  </a:lnTo>
                  <a:lnTo>
                    <a:pt x="1669" y="602"/>
                  </a:lnTo>
                  <a:lnTo>
                    <a:pt x="1693" y="595"/>
                  </a:lnTo>
                  <a:lnTo>
                    <a:pt x="1716" y="588"/>
                  </a:lnTo>
                  <a:lnTo>
                    <a:pt x="1740" y="583"/>
                  </a:lnTo>
                  <a:lnTo>
                    <a:pt x="1763" y="577"/>
                  </a:lnTo>
                  <a:lnTo>
                    <a:pt x="1788" y="573"/>
                  </a:lnTo>
                  <a:lnTo>
                    <a:pt x="1812" y="569"/>
                  </a:lnTo>
                  <a:lnTo>
                    <a:pt x="1836" y="567"/>
                  </a:lnTo>
                  <a:lnTo>
                    <a:pt x="1861" y="566"/>
                  </a:lnTo>
                  <a:lnTo>
                    <a:pt x="1886" y="566"/>
                  </a:lnTo>
                  <a:lnTo>
                    <a:pt x="1911" y="567"/>
                  </a:lnTo>
                  <a:lnTo>
                    <a:pt x="1937" y="569"/>
                  </a:lnTo>
                  <a:lnTo>
                    <a:pt x="1963" y="573"/>
                  </a:lnTo>
                  <a:lnTo>
                    <a:pt x="1989" y="577"/>
                  </a:lnTo>
                  <a:lnTo>
                    <a:pt x="2017" y="583"/>
                  </a:lnTo>
                  <a:lnTo>
                    <a:pt x="2045" y="591"/>
                  </a:lnTo>
                  <a:lnTo>
                    <a:pt x="2074" y="598"/>
                  </a:lnTo>
                  <a:lnTo>
                    <a:pt x="2103" y="609"/>
                  </a:lnTo>
                  <a:lnTo>
                    <a:pt x="2133" y="621"/>
                  </a:lnTo>
                  <a:lnTo>
                    <a:pt x="2164" y="634"/>
                  </a:lnTo>
                  <a:lnTo>
                    <a:pt x="2195" y="649"/>
                  </a:lnTo>
                  <a:lnTo>
                    <a:pt x="2235" y="668"/>
                  </a:lnTo>
                  <a:lnTo>
                    <a:pt x="2277" y="686"/>
                  </a:lnTo>
                  <a:lnTo>
                    <a:pt x="2319" y="702"/>
                  </a:lnTo>
                  <a:lnTo>
                    <a:pt x="2363" y="717"/>
                  </a:lnTo>
                  <a:lnTo>
                    <a:pt x="2407" y="731"/>
                  </a:lnTo>
                  <a:lnTo>
                    <a:pt x="2452" y="745"/>
                  </a:lnTo>
                  <a:lnTo>
                    <a:pt x="2498" y="757"/>
                  </a:lnTo>
                  <a:lnTo>
                    <a:pt x="2545" y="769"/>
                  </a:lnTo>
                  <a:lnTo>
                    <a:pt x="2592" y="779"/>
                  </a:lnTo>
                  <a:lnTo>
                    <a:pt x="2639" y="788"/>
                  </a:lnTo>
                  <a:lnTo>
                    <a:pt x="2687" y="797"/>
                  </a:lnTo>
                  <a:lnTo>
                    <a:pt x="2735" y="804"/>
                  </a:lnTo>
                  <a:lnTo>
                    <a:pt x="2782" y="811"/>
                  </a:lnTo>
                  <a:lnTo>
                    <a:pt x="2830" y="816"/>
                  </a:lnTo>
                  <a:lnTo>
                    <a:pt x="2877" y="821"/>
                  </a:lnTo>
                  <a:lnTo>
                    <a:pt x="2923" y="824"/>
                  </a:lnTo>
                  <a:lnTo>
                    <a:pt x="2970" y="827"/>
                  </a:lnTo>
                  <a:lnTo>
                    <a:pt x="3015" y="828"/>
                  </a:lnTo>
                  <a:lnTo>
                    <a:pt x="3060" y="830"/>
                  </a:lnTo>
                  <a:lnTo>
                    <a:pt x="3104" y="830"/>
                  </a:lnTo>
                  <a:lnTo>
                    <a:pt x="3147" y="830"/>
                  </a:lnTo>
                  <a:lnTo>
                    <a:pt x="3188" y="827"/>
                  </a:lnTo>
                  <a:lnTo>
                    <a:pt x="3228" y="825"/>
                  </a:lnTo>
                  <a:lnTo>
                    <a:pt x="3266" y="822"/>
                  </a:lnTo>
                  <a:lnTo>
                    <a:pt x="3304" y="818"/>
                  </a:lnTo>
                  <a:lnTo>
                    <a:pt x="3340" y="813"/>
                  </a:lnTo>
                  <a:lnTo>
                    <a:pt x="3373" y="808"/>
                  </a:lnTo>
                  <a:lnTo>
                    <a:pt x="3404" y="802"/>
                  </a:lnTo>
                  <a:lnTo>
                    <a:pt x="3434" y="794"/>
                  </a:lnTo>
                  <a:lnTo>
                    <a:pt x="3461" y="786"/>
                  </a:lnTo>
                  <a:lnTo>
                    <a:pt x="3486" y="778"/>
                  </a:lnTo>
                  <a:lnTo>
                    <a:pt x="3508" y="768"/>
                  </a:lnTo>
                  <a:lnTo>
                    <a:pt x="3552" y="749"/>
                  </a:lnTo>
                  <a:lnTo>
                    <a:pt x="3599" y="730"/>
                  </a:lnTo>
                  <a:lnTo>
                    <a:pt x="3650" y="711"/>
                  </a:lnTo>
                  <a:lnTo>
                    <a:pt x="3706" y="692"/>
                  </a:lnTo>
                  <a:lnTo>
                    <a:pt x="3734" y="684"/>
                  </a:lnTo>
                  <a:lnTo>
                    <a:pt x="3764" y="675"/>
                  </a:lnTo>
                  <a:lnTo>
                    <a:pt x="3795" y="668"/>
                  </a:lnTo>
                  <a:lnTo>
                    <a:pt x="3826" y="660"/>
                  </a:lnTo>
                  <a:lnTo>
                    <a:pt x="3858" y="652"/>
                  </a:lnTo>
                  <a:lnTo>
                    <a:pt x="3891" y="645"/>
                  </a:lnTo>
                  <a:lnTo>
                    <a:pt x="3925" y="640"/>
                  </a:lnTo>
                  <a:lnTo>
                    <a:pt x="3960" y="634"/>
                  </a:lnTo>
                  <a:lnTo>
                    <a:pt x="3995" y="630"/>
                  </a:lnTo>
                  <a:lnTo>
                    <a:pt x="4032" y="625"/>
                  </a:lnTo>
                  <a:lnTo>
                    <a:pt x="4070" y="622"/>
                  </a:lnTo>
                  <a:lnTo>
                    <a:pt x="4107" y="619"/>
                  </a:lnTo>
                  <a:lnTo>
                    <a:pt x="4147" y="617"/>
                  </a:lnTo>
                  <a:lnTo>
                    <a:pt x="4187" y="616"/>
                  </a:lnTo>
                  <a:lnTo>
                    <a:pt x="4228" y="616"/>
                  </a:lnTo>
                  <a:lnTo>
                    <a:pt x="4268" y="617"/>
                  </a:lnTo>
                  <a:lnTo>
                    <a:pt x="4311" y="620"/>
                  </a:lnTo>
                  <a:lnTo>
                    <a:pt x="4354" y="623"/>
                  </a:lnTo>
                  <a:lnTo>
                    <a:pt x="4398" y="626"/>
                  </a:lnTo>
                  <a:lnTo>
                    <a:pt x="4442" y="632"/>
                  </a:lnTo>
                  <a:lnTo>
                    <a:pt x="4488" y="639"/>
                  </a:lnTo>
                  <a:lnTo>
                    <a:pt x="4534" y="646"/>
                  </a:lnTo>
                  <a:lnTo>
                    <a:pt x="4581" y="655"/>
                  </a:lnTo>
                  <a:lnTo>
                    <a:pt x="4628" y="667"/>
                  </a:lnTo>
                  <a:lnTo>
                    <a:pt x="4729" y="689"/>
                  </a:lnTo>
                  <a:lnTo>
                    <a:pt x="4835" y="710"/>
                  </a:lnTo>
                  <a:lnTo>
                    <a:pt x="4948" y="731"/>
                  </a:lnTo>
                  <a:lnTo>
                    <a:pt x="5066" y="751"/>
                  </a:lnTo>
                  <a:lnTo>
                    <a:pt x="5127" y="760"/>
                  </a:lnTo>
                  <a:lnTo>
                    <a:pt x="5189" y="769"/>
                  </a:lnTo>
                  <a:lnTo>
                    <a:pt x="5251" y="778"/>
                  </a:lnTo>
                  <a:lnTo>
                    <a:pt x="5314" y="785"/>
                  </a:lnTo>
                  <a:lnTo>
                    <a:pt x="5377" y="793"/>
                  </a:lnTo>
                  <a:lnTo>
                    <a:pt x="5441" y="799"/>
                  </a:lnTo>
                  <a:lnTo>
                    <a:pt x="5505" y="805"/>
                  </a:lnTo>
                  <a:lnTo>
                    <a:pt x="5568" y="809"/>
                  </a:lnTo>
                  <a:lnTo>
                    <a:pt x="5632" y="813"/>
                  </a:lnTo>
                  <a:lnTo>
                    <a:pt x="5696" y="816"/>
                  </a:lnTo>
                  <a:lnTo>
                    <a:pt x="5759" y="818"/>
                  </a:lnTo>
                  <a:lnTo>
                    <a:pt x="5821" y="819"/>
                  </a:lnTo>
                  <a:lnTo>
                    <a:pt x="5883" y="819"/>
                  </a:lnTo>
                  <a:lnTo>
                    <a:pt x="5945" y="818"/>
                  </a:lnTo>
                  <a:lnTo>
                    <a:pt x="6004" y="816"/>
                  </a:lnTo>
                  <a:lnTo>
                    <a:pt x="6064" y="813"/>
                  </a:lnTo>
                  <a:lnTo>
                    <a:pt x="6122" y="808"/>
                  </a:lnTo>
                  <a:lnTo>
                    <a:pt x="6179" y="802"/>
                  </a:lnTo>
                  <a:lnTo>
                    <a:pt x="6235" y="795"/>
                  </a:lnTo>
                  <a:lnTo>
                    <a:pt x="6288" y="786"/>
                  </a:lnTo>
                  <a:lnTo>
                    <a:pt x="6340" y="775"/>
                  </a:lnTo>
                  <a:lnTo>
                    <a:pt x="6390" y="764"/>
                  </a:lnTo>
                  <a:lnTo>
                    <a:pt x="6439" y="750"/>
                  </a:lnTo>
                  <a:lnTo>
                    <a:pt x="6485" y="735"/>
                  </a:lnTo>
                  <a:lnTo>
                    <a:pt x="6576" y="703"/>
                  </a:lnTo>
                  <a:lnTo>
                    <a:pt x="6668" y="672"/>
                  </a:lnTo>
                  <a:lnTo>
                    <a:pt x="6714" y="658"/>
                  </a:lnTo>
                  <a:lnTo>
                    <a:pt x="6761" y="642"/>
                  </a:lnTo>
                  <a:lnTo>
                    <a:pt x="6809" y="629"/>
                  </a:lnTo>
                  <a:lnTo>
                    <a:pt x="6857" y="615"/>
                  </a:lnTo>
                  <a:lnTo>
                    <a:pt x="6906" y="602"/>
                  </a:lnTo>
                  <a:lnTo>
                    <a:pt x="6955" y="590"/>
                  </a:lnTo>
                  <a:lnTo>
                    <a:pt x="7005" y="578"/>
                  </a:lnTo>
                  <a:lnTo>
                    <a:pt x="7056" y="567"/>
                  </a:lnTo>
                  <a:lnTo>
                    <a:pt x="7108" y="558"/>
                  </a:lnTo>
                  <a:lnTo>
                    <a:pt x="7160" y="549"/>
                  </a:lnTo>
                  <a:lnTo>
                    <a:pt x="7212" y="540"/>
                  </a:lnTo>
                  <a:lnTo>
                    <a:pt x="7267" y="534"/>
                  </a:lnTo>
                  <a:lnTo>
                    <a:pt x="7321" y="528"/>
                  </a:lnTo>
                  <a:lnTo>
                    <a:pt x="7378" y="524"/>
                  </a:lnTo>
                  <a:lnTo>
                    <a:pt x="7434" y="520"/>
                  </a:lnTo>
                  <a:lnTo>
                    <a:pt x="7492" y="518"/>
                  </a:lnTo>
                  <a:lnTo>
                    <a:pt x="7550" y="517"/>
                  </a:lnTo>
                  <a:lnTo>
                    <a:pt x="7611" y="517"/>
                  </a:lnTo>
                  <a:lnTo>
                    <a:pt x="7672" y="519"/>
                  </a:lnTo>
                  <a:lnTo>
                    <a:pt x="7733" y="524"/>
                  </a:lnTo>
                  <a:lnTo>
                    <a:pt x="7797" y="528"/>
                  </a:lnTo>
                  <a:lnTo>
                    <a:pt x="7862" y="535"/>
                  </a:lnTo>
                  <a:lnTo>
                    <a:pt x="7927" y="544"/>
                  </a:lnTo>
                  <a:lnTo>
                    <a:pt x="7995" y="554"/>
                  </a:lnTo>
                  <a:lnTo>
                    <a:pt x="8063" y="566"/>
                  </a:lnTo>
                  <a:lnTo>
                    <a:pt x="8133" y="581"/>
                  </a:lnTo>
                  <a:lnTo>
                    <a:pt x="8204" y="597"/>
                  </a:lnTo>
                  <a:lnTo>
                    <a:pt x="8277" y="615"/>
                  </a:lnTo>
                  <a:lnTo>
                    <a:pt x="8350" y="633"/>
                  </a:lnTo>
                  <a:lnTo>
                    <a:pt x="8424" y="651"/>
                  </a:lnTo>
                  <a:lnTo>
                    <a:pt x="8496" y="668"/>
                  </a:lnTo>
                  <a:lnTo>
                    <a:pt x="8568" y="682"/>
                  </a:lnTo>
                  <a:lnTo>
                    <a:pt x="8640" y="696"/>
                  </a:lnTo>
                  <a:lnTo>
                    <a:pt x="8711" y="709"/>
                  </a:lnTo>
                  <a:lnTo>
                    <a:pt x="8781" y="720"/>
                  </a:lnTo>
                  <a:lnTo>
                    <a:pt x="8851" y="730"/>
                  </a:lnTo>
                  <a:lnTo>
                    <a:pt x="8919" y="739"/>
                  </a:lnTo>
                  <a:lnTo>
                    <a:pt x="8988" y="747"/>
                  </a:lnTo>
                  <a:lnTo>
                    <a:pt x="9055" y="754"/>
                  </a:lnTo>
                  <a:lnTo>
                    <a:pt x="9121" y="758"/>
                  </a:lnTo>
                  <a:lnTo>
                    <a:pt x="9186" y="763"/>
                  </a:lnTo>
                  <a:lnTo>
                    <a:pt x="9251" y="765"/>
                  </a:lnTo>
                  <a:lnTo>
                    <a:pt x="9314" y="766"/>
                  </a:lnTo>
                  <a:lnTo>
                    <a:pt x="9375" y="767"/>
                  </a:lnTo>
                  <a:lnTo>
                    <a:pt x="9436" y="766"/>
                  </a:lnTo>
                  <a:lnTo>
                    <a:pt x="9495" y="764"/>
                  </a:lnTo>
                  <a:lnTo>
                    <a:pt x="9553" y="760"/>
                  </a:lnTo>
                  <a:lnTo>
                    <a:pt x="9609" y="755"/>
                  </a:lnTo>
                  <a:lnTo>
                    <a:pt x="9664" y="749"/>
                  </a:lnTo>
                  <a:lnTo>
                    <a:pt x="9717" y="741"/>
                  </a:lnTo>
                  <a:lnTo>
                    <a:pt x="9769" y="734"/>
                  </a:lnTo>
                  <a:lnTo>
                    <a:pt x="9819" y="723"/>
                  </a:lnTo>
                  <a:lnTo>
                    <a:pt x="9867" y="712"/>
                  </a:lnTo>
                  <a:lnTo>
                    <a:pt x="9913" y="700"/>
                  </a:lnTo>
                  <a:lnTo>
                    <a:pt x="9958" y="686"/>
                  </a:lnTo>
                  <a:lnTo>
                    <a:pt x="10000" y="671"/>
                  </a:lnTo>
                  <a:lnTo>
                    <a:pt x="10041" y="654"/>
                  </a:lnTo>
                  <a:lnTo>
                    <a:pt x="10079" y="636"/>
                  </a:lnTo>
                  <a:lnTo>
                    <a:pt x="10116" y="619"/>
                  </a:lnTo>
                  <a:lnTo>
                    <a:pt x="10149" y="597"/>
                  </a:lnTo>
                  <a:lnTo>
                    <a:pt x="10165" y="588"/>
                  </a:lnTo>
                  <a:lnTo>
                    <a:pt x="10183" y="578"/>
                  </a:lnTo>
                  <a:lnTo>
                    <a:pt x="10201" y="569"/>
                  </a:lnTo>
                  <a:lnTo>
                    <a:pt x="10219" y="561"/>
                  </a:lnTo>
                  <a:lnTo>
                    <a:pt x="10260" y="544"/>
                  </a:lnTo>
                  <a:lnTo>
                    <a:pt x="10305" y="528"/>
                  </a:lnTo>
                  <a:lnTo>
                    <a:pt x="10352" y="513"/>
                  </a:lnTo>
                  <a:lnTo>
                    <a:pt x="10402" y="499"/>
                  </a:lnTo>
                  <a:lnTo>
                    <a:pt x="10457" y="486"/>
                  </a:lnTo>
                  <a:lnTo>
                    <a:pt x="10513" y="473"/>
                  </a:lnTo>
                  <a:lnTo>
                    <a:pt x="10572" y="463"/>
                  </a:lnTo>
                  <a:lnTo>
                    <a:pt x="10634" y="452"/>
                  </a:lnTo>
                  <a:lnTo>
                    <a:pt x="10696" y="443"/>
                  </a:lnTo>
                  <a:lnTo>
                    <a:pt x="10762" y="436"/>
                  </a:lnTo>
                  <a:lnTo>
                    <a:pt x="10829" y="428"/>
                  </a:lnTo>
                  <a:lnTo>
                    <a:pt x="10898" y="422"/>
                  </a:lnTo>
                  <a:lnTo>
                    <a:pt x="10968" y="417"/>
                  </a:lnTo>
                  <a:lnTo>
                    <a:pt x="11040" y="411"/>
                  </a:lnTo>
                  <a:lnTo>
                    <a:pt x="11130" y="370"/>
                  </a:lnTo>
                  <a:lnTo>
                    <a:pt x="11220" y="328"/>
                  </a:lnTo>
                  <a:lnTo>
                    <a:pt x="11309" y="286"/>
                  </a:lnTo>
                  <a:lnTo>
                    <a:pt x="11397" y="242"/>
                  </a:lnTo>
                  <a:lnTo>
                    <a:pt x="11484" y="198"/>
                  </a:lnTo>
                  <a:lnTo>
                    <a:pt x="11569" y="153"/>
                  </a:lnTo>
                  <a:lnTo>
                    <a:pt x="11653" y="108"/>
                  </a:lnTo>
                  <a:lnTo>
                    <a:pt x="11737" y="62"/>
                  </a:lnTo>
                  <a:lnTo>
                    <a:pt x="11508" y="57"/>
                  </a:lnTo>
                  <a:lnTo>
                    <a:pt x="11268" y="53"/>
                  </a:lnTo>
                  <a:lnTo>
                    <a:pt x="11019" y="47"/>
                  </a:lnTo>
                  <a:lnTo>
                    <a:pt x="10764" y="41"/>
                  </a:lnTo>
                  <a:lnTo>
                    <a:pt x="10507" y="37"/>
                  </a:lnTo>
                  <a:lnTo>
                    <a:pt x="10250" y="31"/>
                  </a:lnTo>
                  <a:lnTo>
                    <a:pt x="9995" y="27"/>
                  </a:lnTo>
                  <a:lnTo>
                    <a:pt x="9745" y="21"/>
                  </a:lnTo>
                  <a:lnTo>
                    <a:pt x="9504" y="17"/>
                  </a:lnTo>
                  <a:lnTo>
                    <a:pt x="9274" y="14"/>
                  </a:lnTo>
                  <a:lnTo>
                    <a:pt x="9058" y="9"/>
                  </a:lnTo>
                  <a:lnTo>
                    <a:pt x="8860" y="6"/>
                  </a:lnTo>
                  <a:lnTo>
                    <a:pt x="8681" y="4"/>
                  </a:lnTo>
                  <a:lnTo>
                    <a:pt x="8525" y="1"/>
                  </a:lnTo>
                  <a:lnTo>
                    <a:pt x="8395" y="0"/>
                  </a:lnTo>
                  <a:lnTo>
                    <a:pt x="8293" y="0"/>
                  </a:lnTo>
                  <a:lnTo>
                    <a:pt x="8162" y="0"/>
                  </a:lnTo>
                  <a:lnTo>
                    <a:pt x="8032" y="0"/>
                  </a:lnTo>
                  <a:lnTo>
                    <a:pt x="7905" y="0"/>
                  </a:lnTo>
                  <a:lnTo>
                    <a:pt x="7777" y="0"/>
                  </a:lnTo>
                  <a:lnTo>
                    <a:pt x="7650" y="0"/>
                  </a:lnTo>
                  <a:lnTo>
                    <a:pt x="7521" y="0"/>
                  </a:lnTo>
                  <a:lnTo>
                    <a:pt x="7391" y="0"/>
                  </a:lnTo>
                  <a:lnTo>
                    <a:pt x="7261" y="0"/>
                  </a:lnTo>
                  <a:lnTo>
                    <a:pt x="7128" y="0"/>
                  </a:lnTo>
                  <a:lnTo>
                    <a:pt x="6992" y="0"/>
                  </a:lnTo>
                  <a:lnTo>
                    <a:pt x="6852" y="0"/>
                  </a:lnTo>
                  <a:lnTo>
                    <a:pt x="6708" y="0"/>
                  </a:lnTo>
                  <a:lnTo>
                    <a:pt x="6561" y="0"/>
                  </a:lnTo>
                  <a:lnTo>
                    <a:pt x="6408" y="0"/>
                  </a:lnTo>
                  <a:lnTo>
                    <a:pt x="6249" y="0"/>
                  </a:lnTo>
                  <a:lnTo>
                    <a:pt x="6085" y="0"/>
                  </a:lnTo>
                  <a:lnTo>
                    <a:pt x="5998" y="1"/>
                  </a:lnTo>
                  <a:lnTo>
                    <a:pt x="5907" y="4"/>
                  </a:lnTo>
                  <a:lnTo>
                    <a:pt x="5812" y="7"/>
                  </a:lnTo>
                  <a:lnTo>
                    <a:pt x="5714" y="11"/>
                  </a:lnTo>
                  <a:lnTo>
                    <a:pt x="5611" y="18"/>
                  </a:lnTo>
                  <a:lnTo>
                    <a:pt x="5505" y="26"/>
                  </a:lnTo>
                  <a:lnTo>
                    <a:pt x="5396" y="34"/>
                  </a:lnTo>
                  <a:lnTo>
                    <a:pt x="5285" y="43"/>
                  </a:lnTo>
                  <a:lnTo>
                    <a:pt x="5055" y="64"/>
                  </a:lnTo>
                  <a:lnTo>
                    <a:pt x="4817" y="86"/>
                  </a:lnTo>
                  <a:lnTo>
                    <a:pt x="4575" y="112"/>
                  </a:lnTo>
                  <a:lnTo>
                    <a:pt x="4330" y="136"/>
                  </a:lnTo>
                  <a:lnTo>
                    <a:pt x="4085" y="162"/>
                  </a:lnTo>
                  <a:lnTo>
                    <a:pt x="3843" y="187"/>
                  </a:lnTo>
                  <a:lnTo>
                    <a:pt x="3604" y="210"/>
                  </a:lnTo>
                  <a:lnTo>
                    <a:pt x="3373" y="231"/>
                  </a:lnTo>
                  <a:lnTo>
                    <a:pt x="3260" y="240"/>
                  </a:lnTo>
                  <a:lnTo>
                    <a:pt x="3150" y="248"/>
                  </a:lnTo>
                  <a:lnTo>
                    <a:pt x="3044" y="256"/>
                  </a:lnTo>
                  <a:lnTo>
                    <a:pt x="2940" y="261"/>
                  </a:lnTo>
                  <a:lnTo>
                    <a:pt x="2840" y="267"/>
                  </a:lnTo>
                  <a:lnTo>
                    <a:pt x="2743" y="270"/>
                  </a:lnTo>
                  <a:lnTo>
                    <a:pt x="2651" y="273"/>
                  </a:lnTo>
                  <a:lnTo>
                    <a:pt x="2564" y="274"/>
                  </a:lnTo>
                  <a:lnTo>
                    <a:pt x="2395" y="274"/>
                  </a:lnTo>
                  <a:lnTo>
                    <a:pt x="2232" y="275"/>
                  </a:lnTo>
                  <a:lnTo>
                    <a:pt x="2074" y="276"/>
                  </a:lnTo>
                  <a:lnTo>
                    <a:pt x="1923" y="277"/>
                  </a:lnTo>
                  <a:lnTo>
                    <a:pt x="1778" y="278"/>
                  </a:lnTo>
                  <a:lnTo>
                    <a:pt x="1640" y="279"/>
                  </a:lnTo>
                  <a:lnTo>
                    <a:pt x="1510" y="279"/>
                  </a:lnTo>
                  <a:lnTo>
                    <a:pt x="1388" y="278"/>
                  </a:lnTo>
                  <a:lnTo>
                    <a:pt x="1273" y="276"/>
                  </a:lnTo>
                  <a:lnTo>
                    <a:pt x="1167" y="271"/>
                  </a:lnTo>
                  <a:lnTo>
                    <a:pt x="1118" y="269"/>
                  </a:lnTo>
                  <a:lnTo>
                    <a:pt x="1071" y="266"/>
                  </a:lnTo>
                  <a:lnTo>
                    <a:pt x="1026" y="262"/>
                  </a:lnTo>
                  <a:lnTo>
                    <a:pt x="984" y="259"/>
                  </a:lnTo>
                  <a:lnTo>
                    <a:pt x="945" y="255"/>
                  </a:lnTo>
                  <a:lnTo>
                    <a:pt x="907" y="249"/>
                  </a:lnTo>
                  <a:lnTo>
                    <a:pt x="872" y="244"/>
                  </a:lnTo>
                  <a:lnTo>
                    <a:pt x="840" y="238"/>
                  </a:lnTo>
                  <a:lnTo>
                    <a:pt x="811" y="230"/>
                  </a:lnTo>
                  <a:lnTo>
                    <a:pt x="785" y="222"/>
                  </a:lnTo>
                  <a:lnTo>
                    <a:pt x="760" y="214"/>
                  </a:lnTo>
                  <a:lnTo>
                    <a:pt x="740" y="206"/>
                  </a:lnTo>
                  <a:lnTo>
                    <a:pt x="701" y="187"/>
                  </a:lnTo>
                  <a:lnTo>
                    <a:pt x="658" y="169"/>
                  </a:lnTo>
                  <a:lnTo>
                    <a:pt x="612" y="150"/>
                  </a:lnTo>
                  <a:lnTo>
                    <a:pt x="563" y="132"/>
                  </a:lnTo>
                  <a:lnTo>
                    <a:pt x="511" y="114"/>
                  </a:lnTo>
                  <a:lnTo>
                    <a:pt x="458" y="98"/>
                  </a:lnTo>
                  <a:lnTo>
                    <a:pt x="431" y="91"/>
                  </a:lnTo>
                  <a:lnTo>
                    <a:pt x="404" y="84"/>
                  </a:lnTo>
                  <a:lnTo>
                    <a:pt x="377" y="78"/>
                  </a:lnTo>
                  <a:lnTo>
                    <a:pt x="349" y="73"/>
                  </a:lnTo>
                  <a:lnTo>
                    <a:pt x="323" y="68"/>
                  </a:lnTo>
                  <a:lnTo>
                    <a:pt x="296" y="64"/>
                  </a:lnTo>
                  <a:lnTo>
                    <a:pt x="270" y="60"/>
                  </a:lnTo>
                  <a:lnTo>
                    <a:pt x="245" y="58"/>
                  </a:lnTo>
                  <a:lnTo>
                    <a:pt x="219" y="57"/>
                  </a:lnTo>
                  <a:lnTo>
                    <a:pt x="195" y="57"/>
                  </a:lnTo>
                  <a:lnTo>
                    <a:pt x="171" y="58"/>
                  </a:lnTo>
                  <a:lnTo>
                    <a:pt x="148" y="60"/>
                  </a:lnTo>
                  <a:lnTo>
                    <a:pt x="125" y="64"/>
                  </a:lnTo>
                  <a:lnTo>
                    <a:pt x="104" y="68"/>
                  </a:lnTo>
                  <a:lnTo>
                    <a:pt x="83" y="74"/>
                  </a:lnTo>
                  <a:lnTo>
                    <a:pt x="64" y="81"/>
                  </a:lnTo>
                  <a:lnTo>
                    <a:pt x="46" y="89"/>
                  </a:lnTo>
                  <a:lnTo>
                    <a:pt x="29" y="100"/>
                  </a:lnTo>
                  <a:lnTo>
                    <a:pt x="14" y="112"/>
                  </a:lnTo>
                  <a:lnTo>
                    <a:pt x="0" y="125"/>
                  </a:lnTo>
                  <a:lnTo>
                    <a:pt x="80" y="168"/>
                  </a:lnTo>
                  <a:lnTo>
                    <a:pt x="159" y="209"/>
                  </a:lnTo>
                  <a:lnTo>
                    <a:pt x="240" y="249"/>
                  </a:lnTo>
                  <a:lnTo>
                    <a:pt x="321" y="289"/>
                  </a:lnTo>
                  <a:lnTo>
                    <a:pt x="404" y="329"/>
                  </a:lnTo>
                  <a:lnTo>
                    <a:pt x="487" y="369"/>
                  </a:lnTo>
                  <a:lnTo>
                    <a:pt x="572" y="408"/>
                  </a:lnTo>
                  <a:lnTo>
                    <a:pt x="658" y="446"/>
                  </a:lnTo>
                  <a:lnTo>
                    <a:pt x="744" y="482"/>
                  </a:lnTo>
                  <a:lnTo>
                    <a:pt x="831" y="519"/>
                  </a:lnTo>
                  <a:lnTo>
                    <a:pt x="919" y="555"/>
                  </a:lnTo>
                  <a:lnTo>
                    <a:pt x="1008" y="591"/>
                  </a:lnTo>
                  <a:lnTo>
                    <a:pt x="1098" y="625"/>
                  </a:lnTo>
                  <a:lnTo>
                    <a:pt x="1188" y="660"/>
                  </a:lnTo>
                  <a:lnTo>
                    <a:pt x="1280" y="693"/>
                  </a:lnTo>
                  <a:lnTo>
                    <a:pt x="1372" y="7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06" name="Freeform 282"/>
            <p:cNvSpPr/>
            <p:nvPr/>
          </p:nvSpPr>
          <p:spPr bwMode="auto">
            <a:xfrm>
              <a:off x="2271699" y="2418109"/>
              <a:ext cx="5472861" cy="1195328"/>
            </a:xfrm>
            <a:custGeom>
              <a:avLst/>
              <a:gdLst>
                <a:gd name="T0" fmla="*/ 1141 w 14343"/>
                <a:gd name="T1" fmla="*/ 2708 h 3652"/>
                <a:gd name="T2" fmla="*/ 1065 w 14343"/>
                <a:gd name="T3" fmla="*/ 2227 h 3652"/>
                <a:gd name="T4" fmla="*/ 757 w 14343"/>
                <a:gd name="T5" fmla="*/ 1473 h 3652"/>
                <a:gd name="T6" fmla="*/ 413 w 14343"/>
                <a:gd name="T7" fmla="*/ 769 h 3652"/>
                <a:gd name="T8" fmla="*/ 66 w 14343"/>
                <a:gd name="T9" fmla="*/ 400 h 3652"/>
                <a:gd name="T10" fmla="*/ 1256 w 14343"/>
                <a:gd name="T11" fmla="*/ 17 h 3652"/>
                <a:gd name="T12" fmla="*/ 3020 w 14343"/>
                <a:gd name="T13" fmla="*/ 54 h 3652"/>
                <a:gd name="T14" fmla="*/ 3969 w 14343"/>
                <a:gd name="T15" fmla="*/ 133 h 3652"/>
                <a:gd name="T16" fmla="*/ 5487 w 14343"/>
                <a:gd name="T17" fmla="*/ 380 h 3652"/>
                <a:gd name="T18" fmla="*/ 5800 w 14343"/>
                <a:gd name="T19" fmla="*/ 405 h 3652"/>
                <a:gd name="T20" fmla="*/ 5917 w 14343"/>
                <a:gd name="T21" fmla="*/ 457 h 3652"/>
                <a:gd name="T22" fmla="*/ 5935 w 14343"/>
                <a:gd name="T23" fmla="*/ 599 h 3652"/>
                <a:gd name="T24" fmla="*/ 5977 w 14343"/>
                <a:gd name="T25" fmla="*/ 889 h 3652"/>
                <a:gd name="T26" fmla="*/ 6150 w 14343"/>
                <a:gd name="T27" fmla="*/ 1104 h 3652"/>
                <a:gd name="T28" fmla="*/ 6947 w 14343"/>
                <a:gd name="T29" fmla="*/ 1232 h 3652"/>
                <a:gd name="T30" fmla="*/ 9719 w 14343"/>
                <a:gd name="T31" fmla="*/ 1461 h 3652"/>
                <a:gd name="T32" fmla="*/ 10809 w 14343"/>
                <a:gd name="T33" fmla="*/ 1506 h 3652"/>
                <a:gd name="T34" fmla="*/ 11904 w 14343"/>
                <a:gd name="T35" fmla="*/ 1586 h 3652"/>
                <a:gd name="T36" fmla="*/ 12374 w 14343"/>
                <a:gd name="T37" fmla="*/ 1607 h 3652"/>
                <a:gd name="T38" fmla="*/ 12516 w 14343"/>
                <a:gd name="T39" fmla="*/ 1550 h 3652"/>
                <a:gd name="T40" fmla="*/ 12666 w 14343"/>
                <a:gd name="T41" fmla="*/ 1444 h 3652"/>
                <a:gd name="T42" fmla="*/ 13929 w 14343"/>
                <a:gd name="T43" fmla="*/ 1506 h 3652"/>
                <a:gd name="T44" fmla="*/ 14248 w 14343"/>
                <a:gd name="T45" fmla="*/ 1650 h 3652"/>
                <a:gd name="T46" fmla="*/ 13669 w 14343"/>
                <a:gd name="T47" fmla="*/ 2273 h 3652"/>
                <a:gd name="T48" fmla="*/ 12937 w 14343"/>
                <a:gd name="T49" fmla="*/ 2835 h 3652"/>
                <a:gd name="T50" fmla="*/ 12066 w 14343"/>
                <a:gd name="T51" fmla="*/ 3332 h 3652"/>
                <a:gd name="T52" fmla="*/ 11710 w 14343"/>
                <a:gd name="T53" fmla="*/ 3149 h 3652"/>
                <a:gd name="T54" fmla="*/ 11536 w 14343"/>
                <a:gd name="T55" fmla="*/ 3171 h 3652"/>
                <a:gd name="T56" fmla="*/ 11173 w 14343"/>
                <a:gd name="T57" fmla="*/ 3299 h 3652"/>
                <a:gd name="T58" fmla="*/ 11003 w 14343"/>
                <a:gd name="T59" fmla="*/ 3296 h 3652"/>
                <a:gd name="T60" fmla="*/ 10866 w 14343"/>
                <a:gd name="T61" fmla="*/ 3230 h 3652"/>
                <a:gd name="T62" fmla="*/ 10619 w 14343"/>
                <a:gd name="T63" fmla="*/ 3200 h 3652"/>
                <a:gd name="T64" fmla="*/ 10321 w 14343"/>
                <a:gd name="T65" fmla="*/ 3240 h 3652"/>
                <a:gd name="T66" fmla="*/ 10079 w 14343"/>
                <a:gd name="T67" fmla="*/ 3360 h 3652"/>
                <a:gd name="T68" fmla="*/ 9865 w 14343"/>
                <a:gd name="T69" fmla="*/ 3438 h 3652"/>
                <a:gd name="T70" fmla="*/ 9586 w 14343"/>
                <a:gd name="T71" fmla="*/ 3422 h 3652"/>
                <a:gd name="T72" fmla="*/ 9217 w 14343"/>
                <a:gd name="T73" fmla="*/ 3336 h 3652"/>
                <a:gd name="T74" fmla="*/ 8825 w 14343"/>
                <a:gd name="T75" fmla="*/ 3373 h 3652"/>
                <a:gd name="T76" fmla="*/ 8435 w 14343"/>
                <a:gd name="T77" fmla="*/ 3475 h 3652"/>
                <a:gd name="T78" fmla="*/ 8131 w 14343"/>
                <a:gd name="T79" fmla="*/ 3448 h 3652"/>
                <a:gd name="T80" fmla="*/ 7629 w 14343"/>
                <a:gd name="T81" fmla="*/ 3320 h 3652"/>
                <a:gd name="T82" fmla="*/ 7350 w 14343"/>
                <a:gd name="T83" fmla="*/ 3301 h 3652"/>
                <a:gd name="T84" fmla="*/ 6847 w 14343"/>
                <a:gd name="T85" fmla="*/ 3421 h 3652"/>
                <a:gd name="T86" fmla="*/ 6597 w 14343"/>
                <a:gd name="T87" fmla="*/ 3495 h 3652"/>
                <a:gd name="T88" fmla="*/ 6323 w 14343"/>
                <a:gd name="T89" fmla="*/ 3509 h 3652"/>
                <a:gd name="T90" fmla="*/ 6081 w 14343"/>
                <a:gd name="T91" fmla="*/ 3458 h 3652"/>
                <a:gd name="T92" fmla="*/ 5784 w 14343"/>
                <a:gd name="T93" fmla="*/ 3332 h 3652"/>
                <a:gd name="T94" fmla="*/ 5567 w 14343"/>
                <a:gd name="T95" fmla="*/ 3326 h 3652"/>
                <a:gd name="T96" fmla="*/ 5215 w 14343"/>
                <a:gd name="T97" fmla="*/ 3429 h 3652"/>
                <a:gd name="T98" fmla="*/ 4894 w 14343"/>
                <a:gd name="T99" fmla="*/ 3511 h 3652"/>
                <a:gd name="T100" fmla="*/ 4663 w 14343"/>
                <a:gd name="T101" fmla="*/ 3478 h 3652"/>
                <a:gd name="T102" fmla="*/ 4249 w 14343"/>
                <a:gd name="T103" fmla="*/ 3324 h 3652"/>
                <a:gd name="T104" fmla="*/ 4043 w 14343"/>
                <a:gd name="T105" fmla="*/ 3295 h 3652"/>
                <a:gd name="T106" fmla="*/ 3775 w 14343"/>
                <a:gd name="T107" fmla="*/ 3368 h 3652"/>
                <a:gd name="T108" fmla="*/ 3497 w 14343"/>
                <a:gd name="T109" fmla="*/ 3554 h 3652"/>
                <a:gd name="T110" fmla="*/ 3318 w 14343"/>
                <a:gd name="T111" fmla="*/ 3651 h 3652"/>
                <a:gd name="T112" fmla="*/ 3020 w 14343"/>
                <a:gd name="T113" fmla="*/ 3564 h 3652"/>
                <a:gd name="T114" fmla="*/ 2635 w 14343"/>
                <a:gd name="T115" fmla="*/ 3406 h 3652"/>
                <a:gd name="T116" fmla="*/ 2313 w 14343"/>
                <a:gd name="T117" fmla="*/ 3353 h 3652"/>
                <a:gd name="T118" fmla="*/ 2081 w 14343"/>
                <a:gd name="T119" fmla="*/ 3388 h 3652"/>
                <a:gd name="T120" fmla="*/ 1200 w 14343"/>
                <a:gd name="T121" fmla="*/ 3411 h 3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343" h="3652">
                  <a:moveTo>
                    <a:pt x="1137" y="3381"/>
                  </a:moveTo>
                  <a:lnTo>
                    <a:pt x="1141" y="3325"/>
                  </a:lnTo>
                  <a:lnTo>
                    <a:pt x="1144" y="3262"/>
                  </a:lnTo>
                  <a:lnTo>
                    <a:pt x="1148" y="3190"/>
                  </a:lnTo>
                  <a:lnTo>
                    <a:pt x="1150" y="3112"/>
                  </a:lnTo>
                  <a:lnTo>
                    <a:pt x="1151" y="3030"/>
                  </a:lnTo>
                  <a:lnTo>
                    <a:pt x="1151" y="2941"/>
                  </a:lnTo>
                  <a:lnTo>
                    <a:pt x="1148" y="2851"/>
                  </a:lnTo>
                  <a:lnTo>
                    <a:pt x="1144" y="2756"/>
                  </a:lnTo>
                  <a:lnTo>
                    <a:pt x="1141" y="2708"/>
                  </a:lnTo>
                  <a:lnTo>
                    <a:pt x="1138" y="2660"/>
                  </a:lnTo>
                  <a:lnTo>
                    <a:pt x="1132" y="2612"/>
                  </a:lnTo>
                  <a:lnTo>
                    <a:pt x="1127" y="2563"/>
                  </a:lnTo>
                  <a:lnTo>
                    <a:pt x="1121" y="2515"/>
                  </a:lnTo>
                  <a:lnTo>
                    <a:pt x="1115" y="2466"/>
                  </a:lnTo>
                  <a:lnTo>
                    <a:pt x="1106" y="2418"/>
                  </a:lnTo>
                  <a:lnTo>
                    <a:pt x="1098" y="2369"/>
                  </a:lnTo>
                  <a:lnTo>
                    <a:pt x="1087" y="2322"/>
                  </a:lnTo>
                  <a:lnTo>
                    <a:pt x="1077" y="2274"/>
                  </a:lnTo>
                  <a:lnTo>
                    <a:pt x="1065" y="2227"/>
                  </a:lnTo>
                  <a:lnTo>
                    <a:pt x="1053" y="2181"/>
                  </a:lnTo>
                  <a:lnTo>
                    <a:pt x="1038" y="2137"/>
                  </a:lnTo>
                  <a:lnTo>
                    <a:pt x="1024" y="2092"/>
                  </a:lnTo>
                  <a:lnTo>
                    <a:pt x="1007" y="2048"/>
                  </a:lnTo>
                  <a:lnTo>
                    <a:pt x="989" y="2006"/>
                  </a:lnTo>
                  <a:lnTo>
                    <a:pt x="942" y="1899"/>
                  </a:lnTo>
                  <a:lnTo>
                    <a:pt x="895" y="1790"/>
                  </a:lnTo>
                  <a:lnTo>
                    <a:pt x="849" y="1683"/>
                  </a:lnTo>
                  <a:lnTo>
                    <a:pt x="802" y="1577"/>
                  </a:lnTo>
                  <a:lnTo>
                    <a:pt x="757" y="1473"/>
                  </a:lnTo>
                  <a:lnTo>
                    <a:pt x="712" y="1372"/>
                  </a:lnTo>
                  <a:lnTo>
                    <a:pt x="668" y="1274"/>
                  </a:lnTo>
                  <a:lnTo>
                    <a:pt x="624" y="1180"/>
                  </a:lnTo>
                  <a:lnTo>
                    <a:pt x="582" y="1091"/>
                  </a:lnTo>
                  <a:lnTo>
                    <a:pt x="542" y="1008"/>
                  </a:lnTo>
                  <a:lnTo>
                    <a:pt x="503" y="931"/>
                  </a:lnTo>
                  <a:lnTo>
                    <a:pt x="465" y="861"/>
                  </a:lnTo>
                  <a:lnTo>
                    <a:pt x="447" y="828"/>
                  </a:lnTo>
                  <a:lnTo>
                    <a:pt x="430" y="798"/>
                  </a:lnTo>
                  <a:lnTo>
                    <a:pt x="413" y="769"/>
                  </a:lnTo>
                  <a:lnTo>
                    <a:pt x="396" y="743"/>
                  </a:lnTo>
                  <a:lnTo>
                    <a:pt x="380" y="720"/>
                  </a:lnTo>
                  <a:lnTo>
                    <a:pt x="365" y="699"/>
                  </a:lnTo>
                  <a:lnTo>
                    <a:pt x="349" y="680"/>
                  </a:lnTo>
                  <a:lnTo>
                    <a:pt x="335" y="663"/>
                  </a:lnTo>
                  <a:lnTo>
                    <a:pt x="277" y="603"/>
                  </a:lnTo>
                  <a:lnTo>
                    <a:pt x="219" y="545"/>
                  </a:lnTo>
                  <a:lnTo>
                    <a:pt x="163" y="490"/>
                  </a:lnTo>
                  <a:lnTo>
                    <a:pt x="111" y="441"/>
                  </a:lnTo>
                  <a:lnTo>
                    <a:pt x="66" y="400"/>
                  </a:lnTo>
                  <a:lnTo>
                    <a:pt x="31" y="368"/>
                  </a:lnTo>
                  <a:lnTo>
                    <a:pt x="8" y="347"/>
                  </a:lnTo>
                  <a:lnTo>
                    <a:pt x="0" y="340"/>
                  </a:lnTo>
                  <a:lnTo>
                    <a:pt x="788" y="0"/>
                  </a:lnTo>
                  <a:lnTo>
                    <a:pt x="803" y="1"/>
                  </a:lnTo>
                  <a:lnTo>
                    <a:pt x="847" y="2"/>
                  </a:lnTo>
                  <a:lnTo>
                    <a:pt x="917" y="5"/>
                  </a:lnTo>
                  <a:lnTo>
                    <a:pt x="1010" y="9"/>
                  </a:lnTo>
                  <a:lnTo>
                    <a:pt x="1123" y="12"/>
                  </a:lnTo>
                  <a:lnTo>
                    <a:pt x="1256" y="17"/>
                  </a:lnTo>
                  <a:lnTo>
                    <a:pt x="1403" y="22"/>
                  </a:lnTo>
                  <a:lnTo>
                    <a:pt x="1564" y="27"/>
                  </a:lnTo>
                  <a:lnTo>
                    <a:pt x="1736" y="32"/>
                  </a:lnTo>
                  <a:lnTo>
                    <a:pt x="1916" y="37"/>
                  </a:lnTo>
                  <a:lnTo>
                    <a:pt x="2101" y="41"/>
                  </a:lnTo>
                  <a:lnTo>
                    <a:pt x="2289" y="46"/>
                  </a:lnTo>
                  <a:lnTo>
                    <a:pt x="2477" y="49"/>
                  </a:lnTo>
                  <a:lnTo>
                    <a:pt x="2665" y="51"/>
                  </a:lnTo>
                  <a:lnTo>
                    <a:pt x="2846" y="54"/>
                  </a:lnTo>
                  <a:lnTo>
                    <a:pt x="3020" y="54"/>
                  </a:lnTo>
                  <a:lnTo>
                    <a:pt x="3107" y="55"/>
                  </a:lnTo>
                  <a:lnTo>
                    <a:pt x="3196" y="58"/>
                  </a:lnTo>
                  <a:lnTo>
                    <a:pt x="3287" y="63"/>
                  </a:lnTo>
                  <a:lnTo>
                    <a:pt x="3381" y="68"/>
                  </a:lnTo>
                  <a:lnTo>
                    <a:pt x="3476" y="76"/>
                  </a:lnTo>
                  <a:lnTo>
                    <a:pt x="3572" y="85"/>
                  </a:lnTo>
                  <a:lnTo>
                    <a:pt x="3671" y="96"/>
                  </a:lnTo>
                  <a:lnTo>
                    <a:pt x="3770" y="107"/>
                  </a:lnTo>
                  <a:lnTo>
                    <a:pt x="3869" y="119"/>
                  </a:lnTo>
                  <a:lnTo>
                    <a:pt x="3969" y="133"/>
                  </a:lnTo>
                  <a:lnTo>
                    <a:pt x="4069" y="147"/>
                  </a:lnTo>
                  <a:lnTo>
                    <a:pt x="4169" y="162"/>
                  </a:lnTo>
                  <a:lnTo>
                    <a:pt x="4365" y="192"/>
                  </a:lnTo>
                  <a:lnTo>
                    <a:pt x="4559" y="224"/>
                  </a:lnTo>
                  <a:lnTo>
                    <a:pt x="4744" y="256"/>
                  </a:lnTo>
                  <a:lnTo>
                    <a:pt x="4921" y="287"/>
                  </a:lnTo>
                  <a:lnTo>
                    <a:pt x="5086" y="315"/>
                  </a:lnTo>
                  <a:lnTo>
                    <a:pt x="5236" y="340"/>
                  </a:lnTo>
                  <a:lnTo>
                    <a:pt x="5371" y="363"/>
                  </a:lnTo>
                  <a:lnTo>
                    <a:pt x="5487" y="380"/>
                  </a:lnTo>
                  <a:lnTo>
                    <a:pt x="5539" y="386"/>
                  </a:lnTo>
                  <a:lnTo>
                    <a:pt x="5584" y="391"/>
                  </a:lnTo>
                  <a:lnTo>
                    <a:pt x="5622" y="393"/>
                  </a:lnTo>
                  <a:lnTo>
                    <a:pt x="5656" y="394"/>
                  </a:lnTo>
                  <a:lnTo>
                    <a:pt x="5684" y="394"/>
                  </a:lnTo>
                  <a:lnTo>
                    <a:pt x="5711" y="395"/>
                  </a:lnTo>
                  <a:lnTo>
                    <a:pt x="5736" y="397"/>
                  </a:lnTo>
                  <a:lnTo>
                    <a:pt x="5759" y="400"/>
                  </a:lnTo>
                  <a:lnTo>
                    <a:pt x="5780" y="402"/>
                  </a:lnTo>
                  <a:lnTo>
                    <a:pt x="5800" y="405"/>
                  </a:lnTo>
                  <a:lnTo>
                    <a:pt x="5818" y="410"/>
                  </a:lnTo>
                  <a:lnTo>
                    <a:pt x="5835" y="414"/>
                  </a:lnTo>
                  <a:lnTo>
                    <a:pt x="5849" y="419"/>
                  </a:lnTo>
                  <a:lnTo>
                    <a:pt x="5863" y="423"/>
                  </a:lnTo>
                  <a:lnTo>
                    <a:pt x="5875" y="429"/>
                  </a:lnTo>
                  <a:lnTo>
                    <a:pt x="5886" y="434"/>
                  </a:lnTo>
                  <a:lnTo>
                    <a:pt x="5895" y="440"/>
                  </a:lnTo>
                  <a:lnTo>
                    <a:pt x="5904" y="445"/>
                  </a:lnTo>
                  <a:lnTo>
                    <a:pt x="5911" y="451"/>
                  </a:lnTo>
                  <a:lnTo>
                    <a:pt x="5917" y="457"/>
                  </a:lnTo>
                  <a:lnTo>
                    <a:pt x="5924" y="463"/>
                  </a:lnTo>
                  <a:lnTo>
                    <a:pt x="5928" y="469"/>
                  </a:lnTo>
                  <a:lnTo>
                    <a:pt x="5932" y="474"/>
                  </a:lnTo>
                  <a:lnTo>
                    <a:pt x="5935" y="480"/>
                  </a:lnTo>
                  <a:lnTo>
                    <a:pt x="5939" y="490"/>
                  </a:lnTo>
                  <a:lnTo>
                    <a:pt x="5941" y="500"/>
                  </a:lnTo>
                  <a:lnTo>
                    <a:pt x="5941" y="515"/>
                  </a:lnTo>
                  <a:lnTo>
                    <a:pt x="5941" y="519"/>
                  </a:lnTo>
                  <a:lnTo>
                    <a:pt x="5938" y="541"/>
                  </a:lnTo>
                  <a:lnTo>
                    <a:pt x="5935" y="599"/>
                  </a:lnTo>
                  <a:lnTo>
                    <a:pt x="5935" y="640"/>
                  </a:lnTo>
                  <a:lnTo>
                    <a:pt x="5937" y="684"/>
                  </a:lnTo>
                  <a:lnTo>
                    <a:pt x="5939" y="708"/>
                  </a:lnTo>
                  <a:lnTo>
                    <a:pt x="5941" y="732"/>
                  </a:lnTo>
                  <a:lnTo>
                    <a:pt x="5944" y="758"/>
                  </a:lnTo>
                  <a:lnTo>
                    <a:pt x="5950" y="784"/>
                  </a:lnTo>
                  <a:lnTo>
                    <a:pt x="5954" y="810"/>
                  </a:lnTo>
                  <a:lnTo>
                    <a:pt x="5961" y="836"/>
                  </a:lnTo>
                  <a:lnTo>
                    <a:pt x="5968" y="863"/>
                  </a:lnTo>
                  <a:lnTo>
                    <a:pt x="5977" y="889"/>
                  </a:lnTo>
                  <a:lnTo>
                    <a:pt x="5986" y="914"/>
                  </a:lnTo>
                  <a:lnTo>
                    <a:pt x="5998" y="940"/>
                  </a:lnTo>
                  <a:lnTo>
                    <a:pt x="6011" y="964"/>
                  </a:lnTo>
                  <a:lnTo>
                    <a:pt x="6026" y="988"/>
                  </a:lnTo>
                  <a:lnTo>
                    <a:pt x="6042" y="1011"/>
                  </a:lnTo>
                  <a:lnTo>
                    <a:pt x="6059" y="1033"/>
                  </a:lnTo>
                  <a:lnTo>
                    <a:pt x="6079" y="1053"/>
                  </a:lnTo>
                  <a:lnTo>
                    <a:pt x="6101" y="1072"/>
                  </a:lnTo>
                  <a:lnTo>
                    <a:pt x="6125" y="1088"/>
                  </a:lnTo>
                  <a:lnTo>
                    <a:pt x="6150" y="1104"/>
                  </a:lnTo>
                  <a:lnTo>
                    <a:pt x="6179" y="1117"/>
                  </a:lnTo>
                  <a:lnTo>
                    <a:pt x="6209" y="1129"/>
                  </a:lnTo>
                  <a:lnTo>
                    <a:pt x="6250" y="1139"/>
                  </a:lnTo>
                  <a:lnTo>
                    <a:pt x="6306" y="1151"/>
                  </a:lnTo>
                  <a:lnTo>
                    <a:pt x="6380" y="1163"/>
                  </a:lnTo>
                  <a:lnTo>
                    <a:pt x="6467" y="1175"/>
                  </a:lnTo>
                  <a:lnTo>
                    <a:pt x="6570" y="1189"/>
                  </a:lnTo>
                  <a:lnTo>
                    <a:pt x="6684" y="1203"/>
                  </a:lnTo>
                  <a:lnTo>
                    <a:pt x="6810" y="1218"/>
                  </a:lnTo>
                  <a:lnTo>
                    <a:pt x="6947" y="1232"/>
                  </a:lnTo>
                  <a:lnTo>
                    <a:pt x="7093" y="1248"/>
                  </a:lnTo>
                  <a:lnTo>
                    <a:pt x="7248" y="1264"/>
                  </a:lnTo>
                  <a:lnTo>
                    <a:pt x="7411" y="1279"/>
                  </a:lnTo>
                  <a:lnTo>
                    <a:pt x="7579" y="1295"/>
                  </a:lnTo>
                  <a:lnTo>
                    <a:pt x="7932" y="1326"/>
                  </a:lnTo>
                  <a:lnTo>
                    <a:pt x="8297" y="1357"/>
                  </a:lnTo>
                  <a:lnTo>
                    <a:pt x="8667" y="1386"/>
                  </a:lnTo>
                  <a:lnTo>
                    <a:pt x="9033" y="1414"/>
                  </a:lnTo>
                  <a:lnTo>
                    <a:pt x="9386" y="1439"/>
                  </a:lnTo>
                  <a:lnTo>
                    <a:pt x="9719" y="1461"/>
                  </a:lnTo>
                  <a:lnTo>
                    <a:pt x="9875" y="1471"/>
                  </a:lnTo>
                  <a:lnTo>
                    <a:pt x="10022" y="1479"/>
                  </a:lnTo>
                  <a:lnTo>
                    <a:pt x="10160" y="1487"/>
                  </a:lnTo>
                  <a:lnTo>
                    <a:pt x="10288" y="1492"/>
                  </a:lnTo>
                  <a:lnTo>
                    <a:pt x="10405" y="1498"/>
                  </a:lnTo>
                  <a:lnTo>
                    <a:pt x="10509" y="1501"/>
                  </a:lnTo>
                  <a:lnTo>
                    <a:pt x="10599" y="1504"/>
                  </a:lnTo>
                  <a:lnTo>
                    <a:pt x="10674" y="1505"/>
                  </a:lnTo>
                  <a:lnTo>
                    <a:pt x="10742" y="1505"/>
                  </a:lnTo>
                  <a:lnTo>
                    <a:pt x="10809" y="1506"/>
                  </a:lnTo>
                  <a:lnTo>
                    <a:pt x="10877" y="1508"/>
                  </a:lnTo>
                  <a:lnTo>
                    <a:pt x="10944" y="1510"/>
                  </a:lnTo>
                  <a:lnTo>
                    <a:pt x="11077" y="1516"/>
                  </a:lnTo>
                  <a:lnTo>
                    <a:pt x="11207" y="1524"/>
                  </a:lnTo>
                  <a:lnTo>
                    <a:pt x="11335" y="1534"/>
                  </a:lnTo>
                  <a:lnTo>
                    <a:pt x="11459" y="1544"/>
                  </a:lnTo>
                  <a:lnTo>
                    <a:pt x="11579" y="1554"/>
                  </a:lnTo>
                  <a:lnTo>
                    <a:pt x="11694" y="1565"/>
                  </a:lnTo>
                  <a:lnTo>
                    <a:pt x="11802" y="1576"/>
                  </a:lnTo>
                  <a:lnTo>
                    <a:pt x="11904" y="1586"/>
                  </a:lnTo>
                  <a:lnTo>
                    <a:pt x="11999" y="1595"/>
                  </a:lnTo>
                  <a:lnTo>
                    <a:pt x="12085" y="1603"/>
                  </a:lnTo>
                  <a:lnTo>
                    <a:pt x="12163" y="1609"/>
                  </a:lnTo>
                  <a:lnTo>
                    <a:pt x="12231" y="1613"/>
                  </a:lnTo>
                  <a:lnTo>
                    <a:pt x="12262" y="1614"/>
                  </a:lnTo>
                  <a:lnTo>
                    <a:pt x="12289" y="1614"/>
                  </a:lnTo>
                  <a:lnTo>
                    <a:pt x="12314" y="1613"/>
                  </a:lnTo>
                  <a:lnTo>
                    <a:pt x="12336" y="1612"/>
                  </a:lnTo>
                  <a:lnTo>
                    <a:pt x="12356" y="1610"/>
                  </a:lnTo>
                  <a:lnTo>
                    <a:pt x="12374" y="1607"/>
                  </a:lnTo>
                  <a:lnTo>
                    <a:pt x="12392" y="1604"/>
                  </a:lnTo>
                  <a:lnTo>
                    <a:pt x="12409" y="1600"/>
                  </a:lnTo>
                  <a:lnTo>
                    <a:pt x="12426" y="1595"/>
                  </a:lnTo>
                  <a:lnTo>
                    <a:pt x="12441" y="1590"/>
                  </a:lnTo>
                  <a:lnTo>
                    <a:pt x="12456" y="1584"/>
                  </a:lnTo>
                  <a:lnTo>
                    <a:pt x="12470" y="1578"/>
                  </a:lnTo>
                  <a:lnTo>
                    <a:pt x="12482" y="1572"/>
                  </a:lnTo>
                  <a:lnTo>
                    <a:pt x="12495" y="1565"/>
                  </a:lnTo>
                  <a:lnTo>
                    <a:pt x="12505" y="1557"/>
                  </a:lnTo>
                  <a:lnTo>
                    <a:pt x="12516" y="1550"/>
                  </a:lnTo>
                  <a:lnTo>
                    <a:pt x="12536" y="1535"/>
                  </a:lnTo>
                  <a:lnTo>
                    <a:pt x="12551" y="1520"/>
                  </a:lnTo>
                  <a:lnTo>
                    <a:pt x="12565" y="1505"/>
                  </a:lnTo>
                  <a:lnTo>
                    <a:pt x="12576" y="1490"/>
                  </a:lnTo>
                  <a:lnTo>
                    <a:pt x="12586" y="1477"/>
                  </a:lnTo>
                  <a:lnTo>
                    <a:pt x="12593" y="1466"/>
                  </a:lnTo>
                  <a:lnTo>
                    <a:pt x="12601" y="1448"/>
                  </a:lnTo>
                  <a:lnTo>
                    <a:pt x="12604" y="1441"/>
                  </a:lnTo>
                  <a:lnTo>
                    <a:pt x="12620" y="1442"/>
                  </a:lnTo>
                  <a:lnTo>
                    <a:pt x="12666" y="1444"/>
                  </a:lnTo>
                  <a:lnTo>
                    <a:pt x="12739" y="1448"/>
                  </a:lnTo>
                  <a:lnTo>
                    <a:pt x="12835" y="1453"/>
                  </a:lnTo>
                  <a:lnTo>
                    <a:pt x="12948" y="1459"/>
                  </a:lnTo>
                  <a:lnTo>
                    <a:pt x="13076" y="1466"/>
                  </a:lnTo>
                  <a:lnTo>
                    <a:pt x="13214" y="1472"/>
                  </a:lnTo>
                  <a:lnTo>
                    <a:pt x="13360" y="1479"/>
                  </a:lnTo>
                  <a:lnTo>
                    <a:pt x="13507" y="1487"/>
                  </a:lnTo>
                  <a:lnTo>
                    <a:pt x="13655" y="1494"/>
                  </a:lnTo>
                  <a:lnTo>
                    <a:pt x="13796" y="1500"/>
                  </a:lnTo>
                  <a:lnTo>
                    <a:pt x="13929" y="1506"/>
                  </a:lnTo>
                  <a:lnTo>
                    <a:pt x="14049" y="1511"/>
                  </a:lnTo>
                  <a:lnTo>
                    <a:pt x="14151" y="1515"/>
                  </a:lnTo>
                  <a:lnTo>
                    <a:pt x="14234" y="1517"/>
                  </a:lnTo>
                  <a:lnTo>
                    <a:pt x="14292" y="1518"/>
                  </a:lnTo>
                  <a:lnTo>
                    <a:pt x="14305" y="1518"/>
                  </a:lnTo>
                  <a:lnTo>
                    <a:pt x="14319" y="1518"/>
                  </a:lnTo>
                  <a:lnTo>
                    <a:pt x="14331" y="1518"/>
                  </a:lnTo>
                  <a:lnTo>
                    <a:pt x="14343" y="1519"/>
                  </a:lnTo>
                  <a:lnTo>
                    <a:pt x="14296" y="1584"/>
                  </a:lnTo>
                  <a:lnTo>
                    <a:pt x="14248" y="1650"/>
                  </a:lnTo>
                  <a:lnTo>
                    <a:pt x="14197" y="1715"/>
                  </a:lnTo>
                  <a:lnTo>
                    <a:pt x="14145" y="1778"/>
                  </a:lnTo>
                  <a:lnTo>
                    <a:pt x="14091" y="1842"/>
                  </a:lnTo>
                  <a:lnTo>
                    <a:pt x="14035" y="1905"/>
                  </a:lnTo>
                  <a:lnTo>
                    <a:pt x="13979" y="1968"/>
                  </a:lnTo>
                  <a:lnTo>
                    <a:pt x="13920" y="2029"/>
                  </a:lnTo>
                  <a:lnTo>
                    <a:pt x="13860" y="2091"/>
                  </a:lnTo>
                  <a:lnTo>
                    <a:pt x="13798" y="2152"/>
                  </a:lnTo>
                  <a:lnTo>
                    <a:pt x="13734" y="2212"/>
                  </a:lnTo>
                  <a:lnTo>
                    <a:pt x="13669" y="2273"/>
                  </a:lnTo>
                  <a:lnTo>
                    <a:pt x="13602" y="2332"/>
                  </a:lnTo>
                  <a:lnTo>
                    <a:pt x="13534" y="2390"/>
                  </a:lnTo>
                  <a:lnTo>
                    <a:pt x="13465" y="2448"/>
                  </a:lnTo>
                  <a:lnTo>
                    <a:pt x="13394" y="2505"/>
                  </a:lnTo>
                  <a:lnTo>
                    <a:pt x="13322" y="2562"/>
                  </a:lnTo>
                  <a:lnTo>
                    <a:pt x="13248" y="2618"/>
                  </a:lnTo>
                  <a:lnTo>
                    <a:pt x="13172" y="2673"/>
                  </a:lnTo>
                  <a:lnTo>
                    <a:pt x="13095" y="2728"/>
                  </a:lnTo>
                  <a:lnTo>
                    <a:pt x="13017" y="2783"/>
                  </a:lnTo>
                  <a:lnTo>
                    <a:pt x="12937" y="2835"/>
                  </a:lnTo>
                  <a:lnTo>
                    <a:pt x="12856" y="2889"/>
                  </a:lnTo>
                  <a:lnTo>
                    <a:pt x="12774" y="2940"/>
                  </a:lnTo>
                  <a:lnTo>
                    <a:pt x="12689" y="2992"/>
                  </a:lnTo>
                  <a:lnTo>
                    <a:pt x="12605" y="3043"/>
                  </a:lnTo>
                  <a:lnTo>
                    <a:pt x="12518" y="3093"/>
                  </a:lnTo>
                  <a:lnTo>
                    <a:pt x="12430" y="3142"/>
                  </a:lnTo>
                  <a:lnTo>
                    <a:pt x="12341" y="3190"/>
                  </a:lnTo>
                  <a:lnTo>
                    <a:pt x="12251" y="3238"/>
                  </a:lnTo>
                  <a:lnTo>
                    <a:pt x="12159" y="3285"/>
                  </a:lnTo>
                  <a:lnTo>
                    <a:pt x="12066" y="3332"/>
                  </a:lnTo>
                  <a:lnTo>
                    <a:pt x="11983" y="3280"/>
                  </a:lnTo>
                  <a:lnTo>
                    <a:pt x="11909" y="3234"/>
                  </a:lnTo>
                  <a:lnTo>
                    <a:pt x="11874" y="3214"/>
                  </a:lnTo>
                  <a:lnTo>
                    <a:pt x="11840" y="3195"/>
                  </a:lnTo>
                  <a:lnTo>
                    <a:pt x="11808" y="3179"/>
                  </a:lnTo>
                  <a:lnTo>
                    <a:pt x="11775" y="3166"/>
                  </a:lnTo>
                  <a:lnTo>
                    <a:pt x="11758" y="3160"/>
                  </a:lnTo>
                  <a:lnTo>
                    <a:pt x="11743" y="3156"/>
                  </a:lnTo>
                  <a:lnTo>
                    <a:pt x="11727" y="3152"/>
                  </a:lnTo>
                  <a:lnTo>
                    <a:pt x="11710" y="3149"/>
                  </a:lnTo>
                  <a:lnTo>
                    <a:pt x="11694" y="3147"/>
                  </a:lnTo>
                  <a:lnTo>
                    <a:pt x="11678" y="3146"/>
                  </a:lnTo>
                  <a:lnTo>
                    <a:pt x="11661" y="3144"/>
                  </a:lnTo>
                  <a:lnTo>
                    <a:pt x="11644" y="3146"/>
                  </a:lnTo>
                  <a:lnTo>
                    <a:pt x="11627" y="3147"/>
                  </a:lnTo>
                  <a:lnTo>
                    <a:pt x="11610" y="3150"/>
                  </a:lnTo>
                  <a:lnTo>
                    <a:pt x="11592" y="3153"/>
                  </a:lnTo>
                  <a:lnTo>
                    <a:pt x="11573" y="3158"/>
                  </a:lnTo>
                  <a:lnTo>
                    <a:pt x="11555" y="3163"/>
                  </a:lnTo>
                  <a:lnTo>
                    <a:pt x="11536" y="3171"/>
                  </a:lnTo>
                  <a:lnTo>
                    <a:pt x="11516" y="3179"/>
                  </a:lnTo>
                  <a:lnTo>
                    <a:pt x="11496" y="3188"/>
                  </a:lnTo>
                  <a:lnTo>
                    <a:pt x="11455" y="3208"/>
                  </a:lnTo>
                  <a:lnTo>
                    <a:pt x="11413" y="3226"/>
                  </a:lnTo>
                  <a:lnTo>
                    <a:pt x="11373" y="3243"/>
                  </a:lnTo>
                  <a:lnTo>
                    <a:pt x="11332" y="3257"/>
                  </a:lnTo>
                  <a:lnTo>
                    <a:pt x="11291" y="3271"/>
                  </a:lnTo>
                  <a:lnTo>
                    <a:pt x="11250" y="3282"/>
                  </a:lnTo>
                  <a:lnTo>
                    <a:pt x="11211" y="3292"/>
                  </a:lnTo>
                  <a:lnTo>
                    <a:pt x="11173" y="3299"/>
                  </a:lnTo>
                  <a:lnTo>
                    <a:pt x="11154" y="3301"/>
                  </a:lnTo>
                  <a:lnTo>
                    <a:pt x="11136" y="3303"/>
                  </a:lnTo>
                  <a:lnTo>
                    <a:pt x="11117" y="3304"/>
                  </a:lnTo>
                  <a:lnTo>
                    <a:pt x="11101" y="3305"/>
                  </a:lnTo>
                  <a:lnTo>
                    <a:pt x="11083" y="3305"/>
                  </a:lnTo>
                  <a:lnTo>
                    <a:pt x="11066" y="3305"/>
                  </a:lnTo>
                  <a:lnTo>
                    <a:pt x="11049" y="3304"/>
                  </a:lnTo>
                  <a:lnTo>
                    <a:pt x="11034" y="3302"/>
                  </a:lnTo>
                  <a:lnTo>
                    <a:pt x="11018" y="3300"/>
                  </a:lnTo>
                  <a:lnTo>
                    <a:pt x="11003" y="3296"/>
                  </a:lnTo>
                  <a:lnTo>
                    <a:pt x="10989" y="3292"/>
                  </a:lnTo>
                  <a:lnTo>
                    <a:pt x="10975" y="3287"/>
                  </a:lnTo>
                  <a:lnTo>
                    <a:pt x="10962" y="3282"/>
                  </a:lnTo>
                  <a:lnTo>
                    <a:pt x="10949" y="3275"/>
                  </a:lnTo>
                  <a:lnTo>
                    <a:pt x="10936" y="3268"/>
                  </a:lnTo>
                  <a:lnTo>
                    <a:pt x="10926" y="3261"/>
                  </a:lnTo>
                  <a:lnTo>
                    <a:pt x="10913" y="3252"/>
                  </a:lnTo>
                  <a:lnTo>
                    <a:pt x="10900" y="3245"/>
                  </a:lnTo>
                  <a:lnTo>
                    <a:pt x="10884" y="3237"/>
                  </a:lnTo>
                  <a:lnTo>
                    <a:pt x="10866" y="3230"/>
                  </a:lnTo>
                  <a:lnTo>
                    <a:pt x="10846" y="3225"/>
                  </a:lnTo>
                  <a:lnTo>
                    <a:pt x="10827" y="3219"/>
                  </a:lnTo>
                  <a:lnTo>
                    <a:pt x="10804" y="3215"/>
                  </a:lnTo>
                  <a:lnTo>
                    <a:pt x="10781" y="3211"/>
                  </a:lnTo>
                  <a:lnTo>
                    <a:pt x="10757" y="3207"/>
                  </a:lnTo>
                  <a:lnTo>
                    <a:pt x="10730" y="3205"/>
                  </a:lnTo>
                  <a:lnTo>
                    <a:pt x="10704" y="3203"/>
                  </a:lnTo>
                  <a:lnTo>
                    <a:pt x="10676" y="3201"/>
                  </a:lnTo>
                  <a:lnTo>
                    <a:pt x="10648" y="3200"/>
                  </a:lnTo>
                  <a:lnTo>
                    <a:pt x="10619" y="3200"/>
                  </a:lnTo>
                  <a:lnTo>
                    <a:pt x="10590" y="3200"/>
                  </a:lnTo>
                  <a:lnTo>
                    <a:pt x="10561" y="3201"/>
                  </a:lnTo>
                  <a:lnTo>
                    <a:pt x="10531" y="3204"/>
                  </a:lnTo>
                  <a:lnTo>
                    <a:pt x="10500" y="3207"/>
                  </a:lnTo>
                  <a:lnTo>
                    <a:pt x="10470" y="3210"/>
                  </a:lnTo>
                  <a:lnTo>
                    <a:pt x="10440" y="3215"/>
                  </a:lnTo>
                  <a:lnTo>
                    <a:pt x="10409" y="3220"/>
                  </a:lnTo>
                  <a:lnTo>
                    <a:pt x="10380" y="3226"/>
                  </a:lnTo>
                  <a:lnTo>
                    <a:pt x="10351" y="3233"/>
                  </a:lnTo>
                  <a:lnTo>
                    <a:pt x="10321" y="3240"/>
                  </a:lnTo>
                  <a:lnTo>
                    <a:pt x="10293" y="3248"/>
                  </a:lnTo>
                  <a:lnTo>
                    <a:pt x="10265" y="3257"/>
                  </a:lnTo>
                  <a:lnTo>
                    <a:pt x="10238" y="3267"/>
                  </a:lnTo>
                  <a:lnTo>
                    <a:pt x="10213" y="3278"/>
                  </a:lnTo>
                  <a:lnTo>
                    <a:pt x="10188" y="3291"/>
                  </a:lnTo>
                  <a:lnTo>
                    <a:pt x="10163" y="3303"/>
                  </a:lnTo>
                  <a:lnTo>
                    <a:pt x="10142" y="3317"/>
                  </a:lnTo>
                  <a:lnTo>
                    <a:pt x="10120" y="3332"/>
                  </a:lnTo>
                  <a:lnTo>
                    <a:pt x="10100" y="3347"/>
                  </a:lnTo>
                  <a:lnTo>
                    <a:pt x="10079" y="3360"/>
                  </a:lnTo>
                  <a:lnTo>
                    <a:pt x="10058" y="3372"/>
                  </a:lnTo>
                  <a:lnTo>
                    <a:pt x="10037" y="3383"/>
                  </a:lnTo>
                  <a:lnTo>
                    <a:pt x="10016" y="3393"/>
                  </a:lnTo>
                  <a:lnTo>
                    <a:pt x="9995" y="3402"/>
                  </a:lnTo>
                  <a:lnTo>
                    <a:pt x="9974" y="3411"/>
                  </a:lnTo>
                  <a:lnTo>
                    <a:pt x="9952" y="3418"/>
                  </a:lnTo>
                  <a:lnTo>
                    <a:pt x="9931" y="3425"/>
                  </a:lnTo>
                  <a:lnTo>
                    <a:pt x="9909" y="3429"/>
                  </a:lnTo>
                  <a:lnTo>
                    <a:pt x="9887" y="3434"/>
                  </a:lnTo>
                  <a:lnTo>
                    <a:pt x="9865" y="3438"/>
                  </a:lnTo>
                  <a:lnTo>
                    <a:pt x="9843" y="3440"/>
                  </a:lnTo>
                  <a:lnTo>
                    <a:pt x="9821" y="3443"/>
                  </a:lnTo>
                  <a:lnTo>
                    <a:pt x="9798" y="3444"/>
                  </a:lnTo>
                  <a:lnTo>
                    <a:pt x="9775" y="3444"/>
                  </a:lnTo>
                  <a:lnTo>
                    <a:pt x="9752" y="3444"/>
                  </a:lnTo>
                  <a:lnTo>
                    <a:pt x="9729" y="3443"/>
                  </a:lnTo>
                  <a:lnTo>
                    <a:pt x="9706" y="3440"/>
                  </a:lnTo>
                  <a:lnTo>
                    <a:pt x="9682" y="3438"/>
                  </a:lnTo>
                  <a:lnTo>
                    <a:pt x="9635" y="3431"/>
                  </a:lnTo>
                  <a:lnTo>
                    <a:pt x="9586" y="3422"/>
                  </a:lnTo>
                  <a:lnTo>
                    <a:pt x="9537" y="3411"/>
                  </a:lnTo>
                  <a:lnTo>
                    <a:pt x="9486" y="3399"/>
                  </a:lnTo>
                  <a:lnTo>
                    <a:pt x="9435" y="3383"/>
                  </a:lnTo>
                  <a:lnTo>
                    <a:pt x="9381" y="3368"/>
                  </a:lnTo>
                  <a:lnTo>
                    <a:pt x="9354" y="3360"/>
                  </a:lnTo>
                  <a:lnTo>
                    <a:pt x="9328" y="3353"/>
                  </a:lnTo>
                  <a:lnTo>
                    <a:pt x="9300" y="3348"/>
                  </a:lnTo>
                  <a:lnTo>
                    <a:pt x="9272" y="3343"/>
                  </a:lnTo>
                  <a:lnTo>
                    <a:pt x="9244" y="3339"/>
                  </a:lnTo>
                  <a:lnTo>
                    <a:pt x="9217" y="3336"/>
                  </a:lnTo>
                  <a:lnTo>
                    <a:pt x="9189" y="3334"/>
                  </a:lnTo>
                  <a:lnTo>
                    <a:pt x="9161" y="3334"/>
                  </a:lnTo>
                  <a:lnTo>
                    <a:pt x="9132" y="3334"/>
                  </a:lnTo>
                  <a:lnTo>
                    <a:pt x="9104" y="3334"/>
                  </a:lnTo>
                  <a:lnTo>
                    <a:pt x="9076" y="3335"/>
                  </a:lnTo>
                  <a:lnTo>
                    <a:pt x="9048" y="3338"/>
                  </a:lnTo>
                  <a:lnTo>
                    <a:pt x="8991" y="3344"/>
                  </a:lnTo>
                  <a:lnTo>
                    <a:pt x="8935" y="3352"/>
                  </a:lnTo>
                  <a:lnTo>
                    <a:pt x="8879" y="3362"/>
                  </a:lnTo>
                  <a:lnTo>
                    <a:pt x="8825" y="3373"/>
                  </a:lnTo>
                  <a:lnTo>
                    <a:pt x="8770" y="3387"/>
                  </a:lnTo>
                  <a:lnTo>
                    <a:pt x="8718" y="3400"/>
                  </a:lnTo>
                  <a:lnTo>
                    <a:pt x="8667" y="3415"/>
                  </a:lnTo>
                  <a:lnTo>
                    <a:pt x="8618" y="3429"/>
                  </a:lnTo>
                  <a:lnTo>
                    <a:pt x="8571" y="3444"/>
                  </a:lnTo>
                  <a:lnTo>
                    <a:pt x="8526" y="3457"/>
                  </a:lnTo>
                  <a:lnTo>
                    <a:pt x="8504" y="3464"/>
                  </a:lnTo>
                  <a:lnTo>
                    <a:pt x="8481" y="3468"/>
                  </a:lnTo>
                  <a:lnTo>
                    <a:pt x="8458" y="3473"/>
                  </a:lnTo>
                  <a:lnTo>
                    <a:pt x="8435" y="3475"/>
                  </a:lnTo>
                  <a:lnTo>
                    <a:pt x="8411" y="3477"/>
                  </a:lnTo>
                  <a:lnTo>
                    <a:pt x="8387" y="3478"/>
                  </a:lnTo>
                  <a:lnTo>
                    <a:pt x="8363" y="3478"/>
                  </a:lnTo>
                  <a:lnTo>
                    <a:pt x="8337" y="3478"/>
                  </a:lnTo>
                  <a:lnTo>
                    <a:pt x="8312" y="3476"/>
                  </a:lnTo>
                  <a:lnTo>
                    <a:pt x="8287" y="3475"/>
                  </a:lnTo>
                  <a:lnTo>
                    <a:pt x="8262" y="3472"/>
                  </a:lnTo>
                  <a:lnTo>
                    <a:pt x="8236" y="3468"/>
                  </a:lnTo>
                  <a:lnTo>
                    <a:pt x="8184" y="3459"/>
                  </a:lnTo>
                  <a:lnTo>
                    <a:pt x="8131" y="3448"/>
                  </a:lnTo>
                  <a:lnTo>
                    <a:pt x="8077" y="3436"/>
                  </a:lnTo>
                  <a:lnTo>
                    <a:pt x="8023" y="3422"/>
                  </a:lnTo>
                  <a:lnTo>
                    <a:pt x="7967" y="3407"/>
                  </a:lnTo>
                  <a:lnTo>
                    <a:pt x="7912" y="3392"/>
                  </a:lnTo>
                  <a:lnTo>
                    <a:pt x="7855" y="3377"/>
                  </a:lnTo>
                  <a:lnTo>
                    <a:pt x="7800" y="3361"/>
                  </a:lnTo>
                  <a:lnTo>
                    <a:pt x="7743" y="3345"/>
                  </a:lnTo>
                  <a:lnTo>
                    <a:pt x="7686" y="3332"/>
                  </a:lnTo>
                  <a:lnTo>
                    <a:pt x="7658" y="3325"/>
                  </a:lnTo>
                  <a:lnTo>
                    <a:pt x="7629" y="3320"/>
                  </a:lnTo>
                  <a:lnTo>
                    <a:pt x="7601" y="3315"/>
                  </a:lnTo>
                  <a:lnTo>
                    <a:pt x="7573" y="3311"/>
                  </a:lnTo>
                  <a:lnTo>
                    <a:pt x="7545" y="3307"/>
                  </a:lnTo>
                  <a:lnTo>
                    <a:pt x="7516" y="3304"/>
                  </a:lnTo>
                  <a:lnTo>
                    <a:pt x="7488" y="3302"/>
                  </a:lnTo>
                  <a:lnTo>
                    <a:pt x="7461" y="3301"/>
                  </a:lnTo>
                  <a:lnTo>
                    <a:pt x="7433" y="3300"/>
                  </a:lnTo>
                  <a:lnTo>
                    <a:pt x="7404" y="3300"/>
                  </a:lnTo>
                  <a:lnTo>
                    <a:pt x="7377" y="3300"/>
                  </a:lnTo>
                  <a:lnTo>
                    <a:pt x="7350" y="3301"/>
                  </a:lnTo>
                  <a:lnTo>
                    <a:pt x="7296" y="3304"/>
                  </a:lnTo>
                  <a:lnTo>
                    <a:pt x="7241" y="3310"/>
                  </a:lnTo>
                  <a:lnTo>
                    <a:pt x="7188" y="3317"/>
                  </a:lnTo>
                  <a:lnTo>
                    <a:pt x="7136" y="3326"/>
                  </a:lnTo>
                  <a:lnTo>
                    <a:pt x="7084" y="3339"/>
                  </a:lnTo>
                  <a:lnTo>
                    <a:pt x="7035" y="3352"/>
                  </a:lnTo>
                  <a:lnTo>
                    <a:pt x="6986" y="3367"/>
                  </a:lnTo>
                  <a:lnTo>
                    <a:pt x="6938" y="3383"/>
                  </a:lnTo>
                  <a:lnTo>
                    <a:pt x="6892" y="3402"/>
                  </a:lnTo>
                  <a:lnTo>
                    <a:pt x="6847" y="3421"/>
                  </a:lnTo>
                  <a:lnTo>
                    <a:pt x="6825" y="3431"/>
                  </a:lnTo>
                  <a:lnTo>
                    <a:pt x="6801" y="3440"/>
                  </a:lnTo>
                  <a:lnTo>
                    <a:pt x="6778" y="3449"/>
                  </a:lnTo>
                  <a:lnTo>
                    <a:pt x="6753" y="3457"/>
                  </a:lnTo>
                  <a:lnTo>
                    <a:pt x="6728" y="3465"/>
                  </a:lnTo>
                  <a:lnTo>
                    <a:pt x="6703" y="3473"/>
                  </a:lnTo>
                  <a:lnTo>
                    <a:pt x="6677" y="3478"/>
                  </a:lnTo>
                  <a:lnTo>
                    <a:pt x="6650" y="3485"/>
                  </a:lnTo>
                  <a:lnTo>
                    <a:pt x="6623" y="3491"/>
                  </a:lnTo>
                  <a:lnTo>
                    <a:pt x="6597" y="3495"/>
                  </a:lnTo>
                  <a:lnTo>
                    <a:pt x="6569" y="3499"/>
                  </a:lnTo>
                  <a:lnTo>
                    <a:pt x="6542" y="3503"/>
                  </a:lnTo>
                  <a:lnTo>
                    <a:pt x="6514" y="3506"/>
                  </a:lnTo>
                  <a:lnTo>
                    <a:pt x="6487" y="3508"/>
                  </a:lnTo>
                  <a:lnTo>
                    <a:pt x="6459" y="3509"/>
                  </a:lnTo>
                  <a:lnTo>
                    <a:pt x="6432" y="3511"/>
                  </a:lnTo>
                  <a:lnTo>
                    <a:pt x="6405" y="3512"/>
                  </a:lnTo>
                  <a:lnTo>
                    <a:pt x="6376" y="3512"/>
                  </a:lnTo>
                  <a:lnTo>
                    <a:pt x="6349" y="3511"/>
                  </a:lnTo>
                  <a:lnTo>
                    <a:pt x="6323" y="3509"/>
                  </a:lnTo>
                  <a:lnTo>
                    <a:pt x="6296" y="3507"/>
                  </a:lnTo>
                  <a:lnTo>
                    <a:pt x="6270" y="3505"/>
                  </a:lnTo>
                  <a:lnTo>
                    <a:pt x="6245" y="3501"/>
                  </a:lnTo>
                  <a:lnTo>
                    <a:pt x="6220" y="3497"/>
                  </a:lnTo>
                  <a:lnTo>
                    <a:pt x="6194" y="3493"/>
                  </a:lnTo>
                  <a:lnTo>
                    <a:pt x="6170" y="3487"/>
                  </a:lnTo>
                  <a:lnTo>
                    <a:pt x="6147" y="3480"/>
                  </a:lnTo>
                  <a:lnTo>
                    <a:pt x="6124" y="3474"/>
                  </a:lnTo>
                  <a:lnTo>
                    <a:pt x="6102" y="3466"/>
                  </a:lnTo>
                  <a:lnTo>
                    <a:pt x="6081" y="3458"/>
                  </a:lnTo>
                  <a:lnTo>
                    <a:pt x="6061" y="3449"/>
                  </a:lnTo>
                  <a:lnTo>
                    <a:pt x="6042" y="3439"/>
                  </a:lnTo>
                  <a:lnTo>
                    <a:pt x="6004" y="3419"/>
                  </a:lnTo>
                  <a:lnTo>
                    <a:pt x="5967" y="3401"/>
                  </a:lnTo>
                  <a:lnTo>
                    <a:pt x="5932" y="3383"/>
                  </a:lnTo>
                  <a:lnTo>
                    <a:pt x="5896" y="3368"/>
                  </a:lnTo>
                  <a:lnTo>
                    <a:pt x="5860" y="3354"/>
                  </a:lnTo>
                  <a:lnTo>
                    <a:pt x="5823" y="3342"/>
                  </a:lnTo>
                  <a:lnTo>
                    <a:pt x="5804" y="3336"/>
                  </a:lnTo>
                  <a:lnTo>
                    <a:pt x="5784" y="3332"/>
                  </a:lnTo>
                  <a:lnTo>
                    <a:pt x="5766" y="3329"/>
                  </a:lnTo>
                  <a:lnTo>
                    <a:pt x="5746" y="3325"/>
                  </a:lnTo>
                  <a:lnTo>
                    <a:pt x="5725" y="3323"/>
                  </a:lnTo>
                  <a:lnTo>
                    <a:pt x="5705" y="3321"/>
                  </a:lnTo>
                  <a:lnTo>
                    <a:pt x="5683" y="3320"/>
                  </a:lnTo>
                  <a:lnTo>
                    <a:pt x="5661" y="3319"/>
                  </a:lnTo>
                  <a:lnTo>
                    <a:pt x="5639" y="3320"/>
                  </a:lnTo>
                  <a:lnTo>
                    <a:pt x="5616" y="3321"/>
                  </a:lnTo>
                  <a:lnTo>
                    <a:pt x="5592" y="3323"/>
                  </a:lnTo>
                  <a:lnTo>
                    <a:pt x="5567" y="3326"/>
                  </a:lnTo>
                  <a:lnTo>
                    <a:pt x="5542" y="3330"/>
                  </a:lnTo>
                  <a:lnTo>
                    <a:pt x="5516" y="3335"/>
                  </a:lnTo>
                  <a:lnTo>
                    <a:pt x="5488" y="3341"/>
                  </a:lnTo>
                  <a:lnTo>
                    <a:pt x="5460" y="3348"/>
                  </a:lnTo>
                  <a:lnTo>
                    <a:pt x="5431" y="3355"/>
                  </a:lnTo>
                  <a:lnTo>
                    <a:pt x="5401" y="3364"/>
                  </a:lnTo>
                  <a:lnTo>
                    <a:pt x="5369" y="3374"/>
                  </a:lnTo>
                  <a:lnTo>
                    <a:pt x="5337" y="3386"/>
                  </a:lnTo>
                  <a:lnTo>
                    <a:pt x="5273" y="3408"/>
                  </a:lnTo>
                  <a:lnTo>
                    <a:pt x="5215" y="3429"/>
                  </a:lnTo>
                  <a:lnTo>
                    <a:pt x="5162" y="3448"/>
                  </a:lnTo>
                  <a:lnTo>
                    <a:pt x="5112" y="3465"/>
                  </a:lnTo>
                  <a:lnTo>
                    <a:pt x="5065" y="3479"/>
                  </a:lnTo>
                  <a:lnTo>
                    <a:pt x="5021" y="3491"/>
                  </a:lnTo>
                  <a:lnTo>
                    <a:pt x="4999" y="3496"/>
                  </a:lnTo>
                  <a:lnTo>
                    <a:pt x="4978" y="3501"/>
                  </a:lnTo>
                  <a:lnTo>
                    <a:pt x="4957" y="3504"/>
                  </a:lnTo>
                  <a:lnTo>
                    <a:pt x="4936" y="3506"/>
                  </a:lnTo>
                  <a:lnTo>
                    <a:pt x="4915" y="3508"/>
                  </a:lnTo>
                  <a:lnTo>
                    <a:pt x="4894" y="3511"/>
                  </a:lnTo>
                  <a:lnTo>
                    <a:pt x="4873" y="3511"/>
                  </a:lnTo>
                  <a:lnTo>
                    <a:pt x="4851" y="3511"/>
                  </a:lnTo>
                  <a:lnTo>
                    <a:pt x="4831" y="3509"/>
                  </a:lnTo>
                  <a:lnTo>
                    <a:pt x="4809" y="3507"/>
                  </a:lnTo>
                  <a:lnTo>
                    <a:pt x="4786" y="3505"/>
                  </a:lnTo>
                  <a:lnTo>
                    <a:pt x="4763" y="3502"/>
                  </a:lnTo>
                  <a:lnTo>
                    <a:pt x="4740" y="3497"/>
                  </a:lnTo>
                  <a:lnTo>
                    <a:pt x="4714" y="3492"/>
                  </a:lnTo>
                  <a:lnTo>
                    <a:pt x="4689" y="3485"/>
                  </a:lnTo>
                  <a:lnTo>
                    <a:pt x="4663" y="3478"/>
                  </a:lnTo>
                  <a:lnTo>
                    <a:pt x="4636" y="3470"/>
                  </a:lnTo>
                  <a:lnTo>
                    <a:pt x="4608" y="3460"/>
                  </a:lnTo>
                  <a:lnTo>
                    <a:pt x="4579" y="3450"/>
                  </a:lnTo>
                  <a:lnTo>
                    <a:pt x="4548" y="3439"/>
                  </a:lnTo>
                  <a:lnTo>
                    <a:pt x="4488" y="3416"/>
                  </a:lnTo>
                  <a:lnTo>
                    <a:pt x="4432" y="3395"/>
                  </a:lnTo>
                  <a:lnTo>
                    <a:pt x="4382" y="3374"/>
                  </a:lnTo>
                  <a:lnTo>
                    <a:pt x="4335" y="3355"/>
                  </a:lnTo>
                  <a:lnTo>
                    <a:pt x="4291" y="3339"/>
                  </a:lnTo>
                  <a:lnTo>
                    <a:pt x="4249" y="3324"/>
                  </a:lnTo>
                  <a:lnTo>
                    <a:pt x="4228" y="3317"/>
                  </a:lnTo>
                  <a:lnTo>
                    <a:pt x="4208" y="3312"/>
                  </a:lnTo>
                  <a:lnTo>
                    <a:pt x="4188" y="3307"/>
                  </a:lnTo>
                  <a:lnTo>
                    <a:pt x="4167" y="3303"/>
                  </a:lnTo>
                  <a:lnTo>
                    <a:pt x="4148" y="3300"/>
                  </a:lnTo>
                  <a:lnTo>
                    <a:pt x="4128" y="3296"/>
                  </a:lnTo>
                  <a:lnTo>
                    <a:pt x="4107" y="3295"/>
                  </a:lnTo>
                  <a:lnTo>
                    <a:pt x="4086" y="3294"/>
                  </a:lnTo>
                  <a:lnTo>
                    <a:pt x="4065" y="3294"/>
                  </a:lnTo>
                  <a:lnTo>
                    <a:pt x="4043" y="3295"/>
                  </a:lnTo>
                  <a:lnTo>
                    <a:pt x="4021" y="3297"/>
                  </a:lnTo>
                  <a:lnTo>
                    <a:pt x="3998" y="3301"/>
                  </a:lnTo>
                  <a:lnTo>
                    <a:pt x="3974" y="3305"/>
                  </a:lnTo>
                  <a:lnTo>
                    <a:pt x="3949" y="3311"/>
                  </a:lnTo>
                  <a:lnTo>
                    <a:pt x="3923" y="3316"/>
                  </a:lnTo>
                  <a:lnTo>
                    <a:pt x="3897" y="3324"/>
                  </a:lnTo>
                  <a:lnTo>
                    <a:pt x="3868" y="3333"/>
                  </a:lnTo>
                  <a:lnTo>
                    <a:pt x="3839" y="3343"/>
                  </a:lnTo>
                  <a:lnTo>
                    <a:pt x="3808" y="3355"/>
                  </a:lnTo>
                  <a:lnTo>
                    <a:pt x="3775" y="3368"/>
                  </a:lnTo>
                  <a:lnTo>
                    <a:pt x="3744" y="3381"/>
                  </a:lnTo>
                  <a:lnTo>
                    <a:pt x="3714" y="3396"/>
                  </a:lnTo>
                  <a:lnTo>
                    <a:pt x="3686" y="3411"/>
                  </a:lnTo>
                  <a:lnTo>
                    <a:pt x="3660" y="3427"/>
                  </a:lnTo>
                  <a:lnTo>
                    <a:pt x="3635" y="3443"/>
                  </a:lnTo>
                  <a:lnTo>
                    <a:pt x="3612" y="3459"/>
                  </a:lnTo>
                  <a:lnTo>
                    <a:pt x="3591" y="3475"/>
                  </a:lnTo>
                  <a:lnTo>
                    <a:pt x="3570" y="3492"/>
                  </a:lnTo>
                  <a:lnTo>
                    <a:pt x="3533" y="3524"/>
                  </a:lnTo>
                  <a:lnTo>
                    <a:pt x="3497" y="3554"/>
                  </a:lnTo>
                  <a:lnTo>
                    <a:pt x="3479" y="3569"/>
                  </a:lnTo>
                  <a:lnTo>
                    <a:pt x="3463" y="3582"/>
                  </a:lnTo>
                  <a:lnTo>
                    <a:pt x="3446" y="3595"/>
                  </a:lnTo>
                  <a:lnTo>
                    <a:pt x="3429" y="3608"/>
                  </a:lnTo>
                  <a:lnTo>
                    <a:pt x="3412" y="3618"/>
                  </a:lnTo>
                  <a:lnTo>
                    <a:pt x="3395" y="3628"/>
                  </a:lnTo>
                  <a:lnTo>
                    <a:pt x="3377" y="3636"/>
                  </a:lnTo>
                  <a:lnTo>
                    <a:pt x="3358" y="3642"/>
                  </a:lnTo>
                  <a:lnTo>
                    <a:pt x="3338" y="3648"/>
                  </a:lnTo>
                  <a:lnTo>
                    <a:pt x="3318" y="3651"/>
                  </a:lnTo>
                  <a:lnTo>
                    <a:pt x="3296" y="3652"/>
                  </a:lnTo>
                  <a:lnTo>
                    <a:pt x="3273" y="3652"/>
                  </a:lnTo>
                  <a:lnTo>
                    <a:pt x="3248" y="3650"/>
                  </a:lnTo>
                  <a:lnTo>
                    <a:pt x="3222" y="3646"/>
                  </a:lnTo>
                  <a:lnTo>
                    <a:pt x="3194" y="3638"/>
                  </a:lnTo>
                  <a:lnTo>
                    <a:pt x="3163" y="3629"/>
                  </a:lnTo>
                  <a:lnTo>
                    <a:pt x="3131" y="3617"/>
                  </a:lnTo>
                  <a:lnTo>
                    <a:pt x="3097" y="3602"/>
                  </a:lnTo>
                  <a:lnTo>
                    <a:pt x="3060" y="3585"/>
                  </a:lnTo>
                  <a:lnTo>
                    <a:pt x="3020" y="3564"/>
                  </a:lnTo>
                  <a:lnTo>
                    <a:pt x="2979" y="3543"/>
                  </a:lnTo>
                  <a:lnTo>
                    <a:pt x="2940" y="3524"/>
                  </a:lnTo>
                  <a:lnTo>
                    <a:pt x="2900" y="3505"/>
                  </a:lnTo>
                  <a:lnTo>
                    <a:pt x="2860" y="3487"/>
                  </a:lnTo>
                  <a:lnTo>
                    <a:pt x="2821" y="3470"/>
                  </a:lnTo>
                  <a:lnTo>
                    <a:pt x="2783" y="3456"/>
                  </a:lnTo>
                  <a:lnTo>
                    <a:pt x="2745" y="3441"/>
                  </a:lnTo>
                  <a:lnTo>
                    <a:pt x="2707" y="3429"/>
                  </a:lnTo>
                  <a:lnTo>
                    <a:pt x="2671" y="3417"/>
                  </a:lnTo>
                  <a:lnTo>
                    <a:pt x="2635" y="3406"/>
                  </a:lnTo>
                  <a:lnTo>
                    <a:pt x="2600" y="3397"/>
                  </a:lnTo>
                  <a:lnTo>
                    <a:pt x="2565" y="3388"/>
                  </a:lnTo>
                  <a:lnTo>
                    <a:pt x="2531" y="3380"/>
                  </a:lnTo>
                  <a:lnTo>
                    <a:pt x="2497" y="3373"/>
                  </a:lnTo>
                  <a:lnTo>
                    <a:pt x="2465" y="3368"/>
                  </a:lnTo>
                  <a:lnTo>
                    <a:pt x="2433" y="3363"/>
                  </a:lnTo>
                  <a:lnTo>
                    <a:pt x="2402" y="3360"/>
                  </a:lnTo>
                  <a:lnTo>
                    <a:pt x="2372" y="3357"/>
                  </a:lnTo>
                  <a:lnTo>
                    <a:pt x="2342" y="3354"/>
                  </a:lnTo>
                  <a:lnTo>
                    <a:pt x="2313" y="3353"/>
                  </a:lnTo>
                  <a:lnTo>
                    <a:pt x="2286" y="3353"/>
                  </a:lnTo>
                  <a:lnTo>
                    <a:pt x="2259" y="3354"/>
                  </a:lnTo>
                  <a:lnTo>
                    <a:pt x="2234" y="3355"/>
                  </a:lnTo>
                  <a:lnTo>
                    <a:pt x="2209" y="3358"/>
                  </a:lnTo>
                  <a:lnTo>
                    <a:pt x="2185" y="3361"/>
                  </a:lnTo>
                  <a:lnTo>
                    <a:pt x="2162" y="3365"/>
                  </a:lnTo>
                  <a:lnTo>
                    <a:pt x="2140" y="3370"/>
                  </a:lnTo>
                  <a:lnTo>
                    <a:pt x="2119" y="3376"/>
                  </a:lnTo>
                  <a:lnTo>
                    <a:pt x="2100" y="3381"/>
                  </a:lnTo>
                  <a:lnTo>
                    <a:pt x="2081" y="3388"/>
                  </a:lnTo>
                  <a:lnTo>
                    <a:pt x="2063" y="3396"/>
                  </a:lnTo>
                  <a:lnTo>
                    <a:pt x="2046" y="3403"/>
                  </a:lnTo>
                  <a:lnTo>
                    <a:pt x="1659" y="3610"/>
                  </a:lnTo>
                  <a:lnTo>
                    <a:pt x="1592" y="3583"/>
                  </a:lnTo>
                  <a:lnTo>
                    <a:pt x="1526" y="3555"/>
                  </a:lnTo>
                  <a:lnTo>
                    <a:pt x="1459" y="3527"/>
                  </a:lnTo>
                  <a:lnTo>
                    <a:pt x="1394" y="3498"/>
                  </a:lnTo>
                  <a:lnTo>
                    <a:pt x="1328" y="3470"/>
                  </a:lnTo>
                  <a:lnTo>
                    <a:pt x="1264" y="3440"/>
                  </a:lnTo>
                  <a:lnTo>
                    <a:pt x="1200" y="3411"/>
                  </a:lnTo>
                  <a:lnTo>
                    <a:pt x="1137" y="3381"/>
                  </a:lnTo>
                  <a:close/>
                </a:path>
              </a:pathLst>
            </a:custGeom>
            <a:solidFill>
              <a:srgbClr val="8F5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07" name="Freeform 283"/>
            <p:cNvSpPr/>
            <p:nvPr/>
          </p:nvSpPr>
          <p:spPr bwMode="auto">
            <a:xfrm>
              <a:off x="2525247" y="2383482"/>
              <a:ext cx="3885961" cy="1174719"/>
            </a:xfrm>
            <a:custGeom>
              <a:avLst/>
              <a:gdLst>
                <a:gd name="T0" fmla="*/ 399 w 10186"/>
                <a:gd name="T1" fmla="*/ 12 h 3590"/>
                <a:gd name="T2" fmla="*/ 1565 w 10186"/>
                <a:gd name="T3" fmla="*/ 46 h 3590"/>
                <a:gd name="T4" fmla="*/ 2563 w 10186"/>
                <a:gd name="T5" fmla="*/ 63 h 3590"/>
                <a:gd name="T6" fmla="*/ 3245 w 10186"/>
                <a:gd name="T7" fmla="*/ 133 h 3590"/>
                <a:gd name="T8" fmla="*/ 4362 w 10186"/>
                <a:gd name="T9" fmla="*/ 315 h 3590"/>
                <a:gd name="T10" fmla="*/ 4932 w 10186"/>
                <a:gd name="T11" fmla="*/ 394 h 3590"/>
                <a:gd name="T12" fmla="*/ 5094 w 10186"/>
                <a:gd name="T13" fmla="*/ 410 h 3590"/>
                <a:gd name="T14" fmla="*/ 5180 w 10186"/>
                <a:gd name="T15" fmla="*/ 445 h 3590"/>
                <a:gd name="T16" fmla="*/ 5215 w 10186"/>
                <a:gd name="T17" fmla="*/ 490 h 3590"/>
                <a:gd name="T18" fmla="*/ 5213 w 10186"/>
                <a:gd name="T19" fmla="*/ 684 h 3590"/>
                <a:gd name="T20" fmla="*/ 5244 w 10186"/>
                <a:gd name="T21" fmla="*/ 863 h 3590"/>
                <a:gd name="T22" fmla="*/ 5335 w 10186"/>
                <a:gd name="T23" fmla="*/ 1033 h 3590"/>
                <a:gd name="T24" fmla="*/ 5526 w 10186"/>
                <a:gd name="T25" fmla="*/ 1139 h 3590"/>
                <a:gd name="T26" fmla="*/ 6223 w 10186"/>
                <a:gd name="T27" fmla="*/ 1232 h 3590"/>
                <a:gd name="T28" fmla="*/ 7943 w 10186"/>
                <a:gd name="T29" fmla="*/ 1386 h 3590"/>
                <a:gd name="T30" fmla="*/ 9564 w 10186"/>
                <a:gd name="T31" fmla="*/ 1492 h 3590"/>
                <a:gd name="T32" fmla="*/ 9989 w 10186"/>
                <a:gd name="T33" fmla="*/ 1505 h 3590"/>
                <a:gd name="T34" fmla="*/ 10183 w 10186"/>
                <a:gd name="T35" fmla="*/ 1569 h 3590"/>
                <a:gd name="T36" fmla="*/ 10165 w 10186"/>
                <a:gd name="T37" fmla="*/ 1576 h 3590"/>
                <a:gd name="T38" fmla="*/ 9267 w 10186"/>
                <a:gd name="T39" fmla="*/ 1535 h 3590"/>
                <a:gd name="T40" fmla="*/ 8002 w 10186"/>
                <a:gd name="T41" fmla="*/ 1499 h 3590"/>
                <a:gd name="T42" fmla="*/ 7636 w 10186"/>
                <a:gd name="T43" fmla="*/ 1446 h 3590"/>
                <a:gd name="T44" fmla="*/ 7076 w 10186"/>
                <a:gd name="T45" fmla="*/ 1444 h 3590"/>
                <a:gd name="T46" fmla="*/ 6632 w 10186"/>
                <a:gd name="T47" fmla="*/ 1412 h 3590"/>
                <a:gd name="T48" fmla="*/ 6358 w 10186"/>
                <a:gd name="T49" fmla="*/ 1415 h 3590"/>
                <a:gd name="T50" fmla="*/ 6233 w 10186"/>
                <a:gd name="T51" fmla="*/ 1462 h 3590"/>
                <a:gd name="T52" fmla="*/ 6185 w 10186"/>
                <a:gd name="T53" fmla="*/ 1687 h 3590"/>
                <a:gd name="T54" fmla="*/ 6170 w 10186"/>
                <a:gd name="T55" fmla="*/ 2236 h 3590"/>
                <a:gd name="T56" fmla="*/ 6187 w 10186"/>
                <a:gd name="T57" fmla="*/ 2910 h 3590"/>
                <a:gd name="T58" fmla="*/ 6162 w 10186"/>
                <a:gd name="T59" fmla="*/ 2448 h 3590"/>
                <a:gd name="T60" fmla="*/ 6105 w 10186"/>
                <a:gd name="T61" fmla="*/ 1960 h 3590"/>
                <a:gd name="T62" fmla="*/ 5999 w 10186"/>
                <a:gd name="T63" fmla="*/ 1554 h 3590"/>
                <a:gd name="T64" fmla="*/ 5828 w 10186"/>
                <a:gd name="T65" fmla="*/ 1413 h 3590"/>
                <a:gd name="T66" fmla="*/ 5644 w 10186"/>
                <a:gd name="T67" fmla="*/ 1394 h 3590"/>
                <a:gd name="T68" fmla="*/ 5483 w 10186"/>
                <a:gd name="T69" fmla="*/ 1350 h 3590"/>
                <a:gd name="T70" fmla="*/ 5248 w 10186"/>
                <a:gd name="T71" fmla="*/ 1220 h 3590"/>
                <a:gd name="T72" fmla="*/ 5106 w 10186"/>
                <a:gd name="T73" fmla="*/ 1120 h 3590"/>
                <a:gd name="T74" fmla="*/ 4928 w 10186"/>
                <a:gd name="T75" fmla="*/ 1067 h 3590"/>
                <a:gd name="T76" fmla="*/ 4480 w 10186"/>
                <a:gd name="T77" fmla="*/ 996 h 3590"/>
                <a:gd name="T78" fmla="*/ 4189 w 10186"/>
                <a:gd name="T79" fmla="*/ 944 h 3590"/>
                <a:gd name="T80" fmla="*/ 3836 w 10186"/>
                <a:gd name="T81" fmla="*/ 937 h 3590"/>
                <a:gd name="T82" fmla="*/ 3129 w 10186"/>
                <a:gd name="T83" fmla="*/ 961 h 3590"/>
                <a:gd name="T84" fmla="*/ 2397 w 10186"/>
                <a:gd name="T85" fmla="*/ 951 h 3590"/>
                <a:gd name="T86" fmla="*/ 1156 w 10186"/>
                <a:gd name="T87" fmla="*/ 875 h 3590"/>
                <a:gd name="T88" fmla="*/ 641 w 10186"/>
                <a:gd name="T89" fmla="*/ 836 h 3590"/>
                <a:gd name="T90" fmla="*/ 777 w 10186"/>
                <a:gd name="T91" fmla="*/ 1446 h 3590"/>
                <a:gd name="T92" fmla="*/ 831 w 10186"/>
                <a:gd name="T93" fmla="*/ 1840 h 3590"/>
                <a:gd name="T94" fmla="*/ 875 w 10186"/>
                <a:gd name="T95" fmla="*/ 2805 h 3590"/>
                <a:gd name="T96" fmla="*/ 861 w 10186"/>
                <a:gd name="T97" fmla="*/ 3580 h 3590"/>
                <a:gd name="T98" fmla="*/ 697 w 10186"/>
                <a:gd name="T99" fmla="*/ 3511 h 3590"/>
                <a:gd name="T100" fmla="*/ 643 w 10186"/>
                <a:gd name="T101" fmla="*/ 2958 h 3590"/>
                <a:gd name="T102" fmla="*/ 464 w 10186"/>
                <a:gd name="T103" fmla="*/ 1986 h 3590"/>
                <a:gd name="T104" fmla="*/ 292 w 10186"/>
                <a:gd name="T105" fmla="*/ 1222 h 3590"/>
                <a:gd name="T106" fmla="*/ 147 w 10186"/>
                <a:gd name="T107" fmla="*/ 746 h 3590"/>
                <a:gd name="T108" fmla="*/ 30 w 10186"/>
                <a:gd name="T109" fmla="*/ 387 h 3590"/>
                <a:gd name="T110" fmla="*/ 0 w 10186"/>
                <a:gd name="T111" fmla="*/ 137 h 3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86" h="3590">
                  <a:moveTo>
                    <a:pt x="15" y="21"/>
                  </a:moveTo>
                  <a:lnTo>
                    <a:pt x="64" y="0"/>
                  </a:lnTo>
                  <a:lnTo>
                    <a:pt x="79" y="1"/>
                  </a:lnTo>
                  <a:lnTo>
                    <a:pt x="123" y="2"/>
                  </a:lnTo>
                  <a:lnTo>
                    <a:pt x="193" y="5"/>
                  </a:lnTo>
                  <a:lnTo>
                    <a:pt x="286" y="9"/>
                  </a:lnTo>
                  <a:lnTo>
                    <a:pt x="399" y="12"/>
                  </a:lnTo>
                  <a:lnTo>
                    <a:pt x="532" y="17"/>
                  </a:lnTo>
                  <a:lnTo>
                    <a:pt x="679" y="22"/>
                  </a:lnTo>
                  <a:lnTo>
                    <a:pt x="840" y="27"/>
                  </a:lnTo>
                  <a:lnTo>
                    <a:pt x="1012" y="32"/>
                  </a:lnTo>
                  <a:lnTo>
                    <a:pt x="1192" y="37"/>
                  </a:lnTo>
                  <a:lnTo>
                    <a:pt x="1377" y="41"/>
                  </a:lnTo>
                  <a:lnTo>
                    <a:pt x="1565" y="46"/>
                  </a:lnTo>
                  <a:lnTo>
                    <a:pt x="1753" y="49"/>
                  </a:lnTo>
                  <a:lnTo>
                    <a:pt x="1941" y="51"/>
                  </a:lnTo>
                  <a:lnTo>
                    <a:pt x="2122" y="54"/>
                  </a:lnTo>
                  <a:lnTo>
                    <a:pt x="2296" y="54"/>
                  </a:lnTo>
                  <a:lnTo>
                    <a:pt x="2383" y="55"/>
                  </a:lnTo>
                  <a:lnTo>
                    <a:pt x="2472" y="58"/>
                  </a:lnTo>
                  <a:lnTo>
                    <a:pt x="2563" y="63"/>
                  </a:lnTo>
                  <a:lnTo>
                    <a:pt x="2657" y="68"/>
                  </a:lnTo>
                  <a:lnTo>
                    <a:pt x="2752" y="76"/>
                  </a:lnTo>
                  <a:lnTo>
                    <a:pt x="2848" y="85"/>
                  </a:lnTo>
                  <a:lnTo>
                    <a:pt x="2947" y="96"/>
                  </a:lnTo>
                  <a:lnTo>
                    <a:pt x="3046" y="107"/>
                  </a:lnTo>
                  <a:lnTo>
                    <a:pt x="3145" y="119"/>
                  </a:lnTo>
                  <a:lnTo>
                    <a:pt x="3245" y="133"/>
                  </a:lnTo>
                  <a:lnTo>
                    <a:pt x="3345" y="147"/>
                  </a:lnTo>
                  <a:lnTo>
                    <a:pt x="3445" y="162"/>
                  </a:lnTo>
                  <a:lnTo>
                    <a:pt x="3641" y="192"/>
                  </a:lnTo>
                  <a:lnTo>
                    <a:pt x="3835" y="224"/>
                  </a:lnTo>
                  <a:lnTo>
                    <a:pt x="4020" y="256"/>
                  </a:lnTo>
                  <a:lnTo>
                    <a:pt x="4197" y="287"/>
                  </a:lnTo>
                  <a:lnTo>
                    <a:pt x="4362" y="315"/>
                  </a:lnTo>
                  <a:lnTo>
                    <a:pt x="4512" y="340"/>
                  </a:lnTo>
                  <a:lnTo>
                    <a:pt x="4647" y="363"/>
                  </a:lnTo>
                  <a:lnTo>
                    <a:pt x="4763" y="380"/>
                  </a:lnTo>
                  <a:lnTo>
                    <a:pt x="4815" y="386"/>
                  </a:lnTo>
                  <a:lnTo>
                    <a:pt x="4860" y="391"/>
                  </a:lnTo>
                  <a:lnTo>
                    <a:pt x="4898" y="393"/>
                  </a:lnTo>
                  <a:lnTo>
                    <a:pt x="4932" y="394"/>
                  </a:lnTo>
                  <a:lnTo>
                    <a:pt x="4960" y="394"/>
                  </a:lnTo>
                  <a:lnTo>
                    <a:pt x="4987" y="395"/>
                  </a:lnTo>
                  <a:lnTo>
                    <a:pt x="5012" y="397"/>
                  </a:lnTo>
                  <a:lnTo>
                    <a:pt x="5035" y="400"/>
                  </a:lnTo>
                  <a:lnTo>
                    <a:pt x="5056" y="402"/>
                  </a:lnTo>
                  <a:lnTo>
                    <a:pt x="5076" y="405"/>
                  </a:lnTo>
                  <a:lnTo>
                    <a:pt x="5094" y="410"/>
                  </a:lnTo>
                  <a:lnTo>
                    <a:pt x="5111" y="414"/>
                  </a:lnTo>
                  <a:lnTo>
                    <a:pt x="5125" y="419"/>
                  </a:lnTo>
                  <a:lnTo>
                    <a:pt x="5139" y="423"/>
                  </a:lnTo>
                  <a:lnTo>
                    <a:pt x="5151" y="429"/>
                  </a:lnTo>
                  <a:lnTo>
                    <a:pt x="5162" y="434"/>
                  </a:lnTo>
                  <a:lnTo>
                    <a:pt x="5171" y="440"/>
                  </a:lnTo>
                  <a:lnTo>
                    <a:pt x="5180" y="445"/>
                  </a:lnTo>
                  <a:lnTo>
                    <a:pt x="5187" y="451"/>
                  </a:lnTo>
                  <a:lnTo>
                    <a:pt x="5193" y="457"/>
                  </a:lnTo>
                  <a:lnTo>
                    <a:pt x="5200" y="463"/>
                  </a:lnTo>
                  <a:lnTo>
                    <a:pt x="5204" y="469"/>
                  </a:lnTo>
                  <a:lnTo>
                    <a:pt x="5208" y="474"/>
                  </a:lnTo>
                  <a:lnTo>
                    <a:pt x="5211" y="480"/>
                  </a:lnTo>
                  <a:lnTo>
                    <a:pt x="5215" y="490"/>
                  </a:lnTo>
                  <a:lnTo>
                    <a:pt x="5217" y="500"/>
                  </a:lnTo>
                  <a:lnTo>
                    <a:pt x="5217" y="515"/>
                  </a:lnTo>
                  <a:lnTo>
                    <a:pt x="5217" y="519"/>
                  </a:lnTo>
                  <a:lnTo>
                    <a:pt x="5214" y="541"/>
                  </a:lnTo>
                  <a:lnTo>
                    <a:pt x="5211" y="599"/>
                  </a:lnTo>
                  <a:lnTo>
                    <a:pt x="5211" y="640"/>
                  </a:lnTo>
                  <a:lnTo>
                    <a:pt x="5213" y="684"/>
                  </a:lnTo>
                  <a:lnTo>
                    <a:pt x="5215" y="708"/>
                  </a:lnTo>
                  <a:lnTo>
                    <a:pt x="5217" y="732"/>
                  </a:lnTo>
                  <a:lnTo>
                    <a:pt x="5220" y="758"/>
                  </a:lnTo>
                  <a:lnTo>
                    <a:pt x="5226" y="784"/>
                  </a:lnTo>
                  <a:lnTo>
                    <a:pt x="5230" y="810"/>
                  </a:lnTo>
                  <a:lnTo>
                    <a:pt x="5237" y="836"/>
                  </a:lnTo>
                  <a:lnTo>
                    <a:pt x="5244" y="863"/>
                  </a:lnTo>
                  <a:lnTo>
                    <a:pt x="5253" y="889"/>
                  </a:lnTo>
                  <a:lnTo>
                    <a:pt x="5262" y="914"/>
                  </a:lnTo>
                  <a:lnTo>
                    <a:pt x="5274" y="940"/>
                  </a:lnTo>
                  <a:lnTo>
                    <a:pt x="5287" y="964"/>
                  </a:lnTo>
                  <a:lnTo>
                    <a:pt x="5302" y="988"/>
                  </a:lnTo>
                  <a:lnTo>
                    <a:pt x="5318" y="1011"/>
                  </a:lnTo>
                  <a:lnTo>
                    <a:pt x="5335" y="1033"/>
                  </a:lnTo>
                  <a:lnTo>
                    <a:pt x="5355" y="1053"/>
                  </a:lnTo>
                  <a:lnTo>
                    <a:pt x="5377" y="1072"/>
                  </a:lnTo>
                  <a:lnTo>
                    <a:pt x="5401" y="1088"/>
                  </a:lnTo>
                  <a:lnTo>
                    <a:pt x="5426" y="1104"/>
                  </a:lnTo>
                  <a:lnTo>
                    <a:pt x="5455" y="1117"/>
                  </a:lnTo>
                  <a:lnTo>
                    <a:pt x="5485" y="1129"/>
                  </a:lnTo>
                  <a:lnTo>
                    <a:pt x="5526" y="1139"/>
                  </a:lnTo>
                  <a:lnTo>
                    <a:pt x="5582" y="1151"/>
                  </a:lnTo>
                  <a:lnTo>
                    <a:pt x="5656" y="1163"/>
                  </a:lnTo>
                  <a:lnTo>
                    <a:pt x="5743" y="1175"/>
                  </a:lnTo>
                  <a:lnTo>
                    <a:pt x="5846" y="1189"/>
                  </a:lnTo>
                  <a:lnTo>
                    <a:pt x="5960" y="1203"/>
                  </a:lnTo>
                  <a:lnTo>
                    <a:pt x="6086" y="1218"/>
                  </a:lnTo>
                  <a:lnTo>
                    <a:pt x="6223" y="1232"/>
                  </a:lnTo>
                  <a:lnTo>
                    <a:pt x="6369" y="1248"/>
                  </a:lnTo>
                  <a:lnTo>
                    <a:pt x="6524" y="1264"/>
                  </a:lnTo>
                  <a:lnTo>
                    <a:pt x="6687" y="1279"/>
                  </a:lnTo>
                  <a:lnTo>
                    <a:pt x="6855" y="1295"/>
                  </a:lnTo>
                  <a:lnTo>
                    <a:pt x="7208" y="1326"/>
                  </a:lnTo>
                  <a:lnTo>
                    <a:pt x="7573" y="1357"/>
                  </a:lnTo>
                  <a:lnTo>
                    <a:pt x="7943" y="1386"/>
                  </a:lnTo>
                  <a:lnTo>
                    <a:pt x="8309" y="1414"/>
                  </a:lnTo>
                  <a:lnTo>
                    <a:pt x="8662" y="1439"/>
                  </a:lnTo>
                  <a:lnTo>
                    <a:pt x="8995" y="1461"/>
                  </a:lnTo>
                  <a:lnTo>
                    <a:pt x="9151" y="1471"/>
                  </a:lnTo>
                  <a:lnTo>
                    <a:pt x="9298" y="1479"/>
                  </a:lnTo>
                  <a:lnTo>
                    <a:pt x="9436" y="1487"/>
                  </a:lnTo>
                  <a:lnTo>
                    <a:pt x="9564" y="1492"/>
                  </a:lnTo>
                  <a:lnTo>
                    <a:pt x="9681" y="1498"/>
                  </a:lnTo>
                  <a:lnTo>
                    <a:pt x="9785" y="1501"/>
                  </a:lnTo>
                  <a:lnTo>
                    <a:pt x="9875" y="1504"/>
                  </a:lnTo>
                  <a:lnTo>
                    <a:pt x="9950" y="1505"/>
                  </a:lnTo>
                  <a:lnTo>
                    <a:pt x="9962" y="1505"/>
                  </a:lnTo>
                  <a:lnTo>
                    <a:pt x="9976" y="1505"/>
                  </a:lnTo>
                  <a:lnTo>
                    <a:pt x="9989" y="1505"/>
                  </a:lnTo>
                  <a:lnTo>
                    <a:pt x="10001" y="1505"/>
                  </a:lnTo>
                  <a:lnTo>
                    <a:pt x="10059" y="1523"/>
                  </a:lnTo>
                  <a:lnTo>
                    <a:pt x="10106" y="1538"/>
                  </a:lnTo>
                  <a:lnTo>
                    <a:pt x="10143" y="1552"/>
                  </a:lnTo>
                  <a:lnTo>
                    <a:pt x="10170" y="1562"/>
                  </a:lnTo>
                  <a:lnTo>
                    <a:pt x="10178" y="1566"/>
                  </a:lnTo>
                  <a:lnTo>
                    <a:pt x="10183" y="1569"/>
                  </a:lnTo>
                  <a:lnTo>
                    <a:pt x="10185" y="1571"/>
                  </a:lnTo>
                  <a:lnTo>
                    <a:pt x="10186" y="1573"/>
                  </a:lnTo>
                  <a:lnTo>
                    <a:pt x="10186" y="1574"/>
                  </a:lnTo>
                  <a:lnTo>
                    <a:pt x="10186" y="1574"/>
                  </a:lnTo>
                  <a:lnTo>
                    <a:pt x="10182" y="1575"/>
                  </a:lnTo>
                  <a:lnTo>
                    <a:pt x="10176" y="1576"/>
                  </a:lnTo>
                  <a:lnTo>
                    <a:pt x="10165" y="1576"/>
                  </a:lnTo>
                  <a:lnTo>
                    <a:pt x="10152" y="1575"/>
                  </a:lnTo>
                  <a:lnTo>
                    <a:pt x="10070" y="1568"/>
                  </a:lnTo>
                  <a:lnTo>
                    <a:pt x="9956" y="1562"/>
                  </a:lnTo>
                  <a:lnTo>
                    <a:pt x="9813" y="1555"/>
                  </a:lnTo>
                  <a:lnTo>
                    <a:pt x="9647" y="1548"/>
                  </a:lnTo>
                  <a:lnTo>
                    <a:pt x="9463" y="1542"/>
                  </a:lnTo>
                  <a:lnTo>
                    <a:pt x="9267" y="1535"/>
                  </a:lnTo>
                  <a:lnTo>
                    <a:pt x="9063" y="1528"/>
                  </a:lnTo>
                  <a:lnTo>
                    <a:pt x="8859" y="1523"/>
                  </a:lnTo>
                  <a:lnTo>
                    <a:pt x="8658" y="1517"/>
                  </a:lnTo>
                  <a:lnTo>
                    <a:pt x="8467" y="1511"/>
                  </a:lnTo>
                  <a:lnTo>
                    <a:pt x="8290" y="1506"/>
                  </a:lnTo>
                  <a:lnTo>
                    <a:pt x="8133" y="1502"/>
                  </a:lnTo>
                  <a:lnTo>
                    <a:pt x="8002" y="1499"/>
                  </a:lnTo>
                  <a:lnTo>
                    <a:pt x="7902" y="1496"/>
                  </a:lnTo>
                  <a:lnTo>
                    <a:pt x="7838" y="1495"/>
                  </a:lnTo>
                  <a:lnTo>
                    <a:pt x="7815" y="1495"/>
                  </a:lnTo>
                  <a:lnTo>
                    <a:pt x="7785" y="1768"/>
                  </a:lnTo>
                  <a:lnTo>
                    <a:pt x="7695" y="1446"/>
                  </a:lnTo>
                  <a:lnTo>
                    <a:pt x="7679" y="1446"/>
                  </a:lnTo>
                  <a:lnTo>
                    <a:pt x="7636" y="1446"/>
                  </a:lnTo>
                  <a:lnTo>
                    <a:pt x="7573" y="1446"/>
                  </a:lnTo>
                  <a:lnTo>
                    <a:pt x="7493" y="1446"/>
                  </a:lnTo>
                  <a:lnTo>
                    <a:pt x="7402" y="1446"/>
                  </a:lnTo>
                  <a:lnTo>
                    <a:pt x="7307" y="1446"/>
                  </a:lnTo>
                  <a:lnTo>
                    <a:pt x="7212" y="1446"/>
                  </a:lnTo>
                  <a:lnTo>
                    <a:pt x="7122" y="1446"/>
                  </a:lnTo>
                  <a:lnTo>
                    <a:pt x="7076" y="1444"/>
                  </a:lnTo>
                  <a:lnTo>
                    <a:pt x="7024" y="1442"/>
                  </a:lnTo>
                  <a:lnTo>
                    <a:pt x="6965" y="1438"/>
                  </a:lnTo>
                  <a:lnTo>
                    <a:pt x="6902" y="1432"/>
                  </a:lnTo>
                  <a:lnTo>
                    <a:pt x="6836" y="1427"/>
                  </a:lnTo>
                  <a:lnTo>
                    <a:pt x="6769" y="1421"/>
                  </a:lnTo>
                  <a:lnTo>
                    <a:pt x="6700" y="1417"/>
                  </a:lnTo>
                  <a:lnTo>
                    <a:pt x="6632" y="1412"/>
                  </a:lnTo>
                  <a:lnTo>
                    <a:pt x="6565" y="1409"/>
                  </a:lnTo>
                  <a:lnTo>
                    <a:pt x="6501" y="1408"/>
                  </a:lnTo>
                  <a:lnTo>
                    <a:pt x="6470" y="1408"/>
                  </a:lnTo>
                  <a:lnTo>
                    <a:pt x="6440" y="1409"/>
                  </a:lnTo>
                  <a:lnTo>
                    <a:pt x="6412" y="1410"/>
                  </a:lnTo>
                  <a:lnTo>
                    <a:pt x="6384" y="1412"/>
                  </a:lnTo>
                  <a:lnTo>
                    <a:pt x="6358" y="1415"/>
                  </a:lnTo>
                  <a:lnTo>
                    <a:pt x="6334" y="1419"/>
                  </a:lnTo>
                  <a:lnTo>
                    <a:pt x="6312" y="1423"/>
                  </a:lnTo>
                  <a:lnTo>
                    <a:pt x="6291" y="1429"/>
                  </a:lnTo>
                  <a:lnTo>
                    <a:pt x="6274" y="1436"/>
                  </a:lnTo>
                  <a:lnTo>
                    <a:pt x="6258" y="1443"/>
                  </a:lnTo>
                  <a:lnTo>
                    <a:pt x="6243" y="1452"/>
                  </a:lnTo>
                  <a:lnTo>
                    <a:pt x="6233" y="1462"/>
                  </a:lnTo>
                  <a:lnTo>
                    <a:pt x="6223" y="1476"/>
                  </a:lnTo>
                  <a:lnTo>
                    <a:pt x="6215" y="1497"/>
                  </a:lnTo>
                  <a:lnTo>
                    <a:pt x="6207" y="1524"/>
                  </a:lnTo>
                  <a:lnTo>
                    <a:pt x="6200" y="1557"/>
                  </a:lnTo>
                  <a:lnTo>
                    <a:pt x="6194" y="1595"/>
                  </a:lnTo>
                  <a:lnTo>
                    <a:pt x="6189" y="1639"/>
                  </a:lnTo>
                  <a:lnTo>
                    <a:pt x="6185" y="1687"/>
                  </a:lnTo>
                  <a:lnTo>
                    <a:pt x="6181" y="1738"/>
                  </a:lnTo>
                  <a:lnTo>
                    <a:pt x="6177" y="1794"/>
                  </a:lnTo>
                  <a:lnTo>
                    <a:pt x="6175" y="1852"/>
                  </a:lnTo>
                  <a:lnTo>
                    <a:pt x="6173" y="1912"/>
                  </a:lnTo>
                  <a:lnTo>
                    <a:pt x="6172" y="1975"/>
                  </a:lnTo>
                  <a:lnTo>
                    <a:pt x="6170" y="2104"/>
                  </a:lnTo>
                  <a:lnTo>
                    <a:pt x="6170" y="2236"/>
                  </a:lnTo>
                  <a:lnTo>
                    <a:pt x="6171" y="2366"/>
                  </a:lnTo>
                  <a:lnTo>
                    <a:pt x="6174" y="2493"/>
                  </a:lnTo>
                  <a:lnTo>
                    <a:pt x="6176" y="2609"/>
                  </a:lnTo>
                  <a:lnTo>
                    <a:pt x="6180" y="2712"/>
                  </a:lnTo>
                  <a:lnTo>
                    <a:pt x="6183" y="2801"/>
                  </a:lnTo>
                  <a:lnTo>
                    <a:pt x="6185" y="2868"/>
                  </a:lnTo>
                  <a:lnTo>
                    <a:pt x="6187" y="2910"/>
                  </a:lnTo>
                  <a:lnTo>
                    <a:pt x="6188" y="2926"/>
                  </a:lnTo>
                  <a:lnTo>
                    <a:pt x="6187" y="2909"/>
                  </a:lnTo>
                  <a:lnTo>
                    <a:pt x="6186" y="2861"/>
                  </a:lnTo>
                  <a:lnTo>
                    <a:pt x="6183" y="2786"/>
                  </a:lnTo>
                  <a:lnTo>
                    <a:pt x="6177" y="2689"/>
                  </a:lnTo>
                  <a:lnTo>
                    <a:pt x="6171" y="2575"/>
                  </a:lnTo>
                  <a:lnTo>
                    <a:pt x="6162" y="2448"/>
                  </a:lnTo>
                  <a:lnTo>
                    <a:pt x="6156" y="2380"/>
                  </a:lnTo>
                  <a:lnTo>
                    <a:pt x="6150" y="2311"/>
                  </a:lnTo>
                  <a:lnTo>
                    <a:pt x="6143" y="2240"/>
                  </a:lnTo>
                  <a:lnTo>
                    <a:pt x="6135" y="2170"/>
                  </a:lnTo>
                  <a:lnTo>
                    <a:pt x="6125" y="2099"/>
                  </a:lnTo>
                  <a:lnTo>
                    <a:pt x="6116" y="2028"/>
                  </a:lnTo>
                  <a:lnTo>
                    <a:pt x="6105" y="1960"/>
                  </a:lnTo>
                  <a:lnTo>
                    <a:pt x="6093" y="1892"/>
                  </a:lnTo>
                  <a:lnTo>
                    <a:pt x="6080" y="1827"/>
                  </a:lnTo>
                  <a:lnTo>
                    <a:pt x="6067" y="1765"/>
                  </a:lnTo>
                  <a:lnTo>
                    <a:pt x="6051" y="1706"/>
                  </a:lnTo>
                  <a:lnTo>
                    <a:pt x="6035" y="1650"/>
                  </a:lnTo>
                  <a:lnTo>
                    <a:pt x="6017" y="1600"/>
                  </a:lnTo>
                  <a:lnTo>
                    <a:pt x="5999" y="1554"/>
                  </a:lnTo>
                  <a:lnTo>
                    <a:pt x="5978" y="1513"/>
                  </a:lnTo>
                  <a:lnTo>
                    <a:pt x="5957" y="1479"/>
                  </a:lnTo>
                  <a:lnTo>
                    <a:pt x="5934" y="1451"/>
                  </a:lnTo>
                  <a:lnTo>
                    <a:pt x="5909" y="1431"/>
                  </a:lnTo>
                  <a:lnTo>
                    <a:pt x="5884" y="1418"/>
                  </a:lnTo>
                  <a:lnTo>
                    <a:pt x="5855" y="1413"/>
                  </a:lnTo>
                  <a:lnTo>
                    <a:pt x="5828" y="1413"/>
                  </a:lnTo>
                  <a:lnTo>
                    <a:pt x="5800" y="1412"/>
                  </a:lnTo>
                  <a:lnTo>
                    <a:pt x="5773" y="1411"/>
                  </a:lnTo>
                  <a:lnTo>
                    <a:pt x="5747" y="1409"/>
                  </a:lnTo>
                  <a:lnTo>
                    <a:pt x="5720" y="1405"/>
                  </a:lnTo>
                  <a:lnTo>
                    <a:pt x="5694" y="1402"/>
                  </a:lnTo>
                  <a:lnTo>
                    <a:pt x="5669" y="1399"/>
                  </a:lnTo>
                  <a:lnTo>
                    <a:pt x="5644" y="1394"/>
                  </a:lnTo>
                  <a:lnTo>
                    <a:pt x="5620" y="1390"/>
                  </a:lnTo>
                  <a:lnTo>
                    <a:pt x="5596" y="1384"/>
                  </a:lnTo>
                  <a:lnTo>
                    <a:pt x="5572" y="1377"/>
                  </a:lnTo>
                  <a:lnTo>
                    <a:pt x="5549" y="1372"/>
                  </a:lnTo>
                  <a:lnTo>
                    <a:pt x="5527" y="1364"/>
                  </a:lnTo>
                  <a:lnTo>
                    <a:pt x="5505" y="1357"/>
                  </a:lnTo>
                  <a:lnTo>
                    <a:pt x="5483" y="1350"/>
                  </a:lnTo>
                  <a:lnTo>
                    <a:pt x="5462" y="1342"/>
                  </a:lnTo>
                  <a:lnTo>
                    <a:pt x="5421" y="1324"/>
                  </a:lnTo>
                  <a:lnTo>
                    <a:pt x="5383" y="1305"/>
                  </a:lnTo>
                  <a:lnTo>
                    <a:pt x="5346" y="1286"/>
                  </a:lnTo>
                  <a:lnTo>
                    <a:pt x="5311" y="1265"/>
                  </a:lnTo>
                  <a:lnTo>
                    <a:pt x="5278" y="1242"/>
                  </a:lnTo>
                  <a:lnTo>
                    <a:pt x="5248" y="1220"/>
                  </a:lnTo>
                  <a:lnTo>
                    <a:pt x="5219" y="1197"/>
                  </a:lnTo>
                  <a:lnTo>
                    <a:pt x="5192" y="1172"/>
                  </a:lnTo>
                  <a:lnTo>
                    <a:pt x="5179" y="1161"/>
                  </a:lnTo>
                  <a:lnTo>
                    <a:pt x="5163" y="1150"/>
                  </a:lnTo>
                  <a:lnTo>
                    <a:pt x="5146" y="1139"/>
                  </a:lnTo>
                  <a:lnTo>
                    <a:pt x="5127" y="1130"/>
                  </a:lnTo>
                  <a:lnTo>
                    <a:pt x="5106" y="1120"/>
                  </a:lnTo>
                  <a:lnTo>
                    <a:pt x="5084" y="1111"/>
                  </a:lnTo>
                  <a:lnTo>
                    <a:pt x="5061" y="1103"/>
                  </a:lnTo>
                  <a:lnTo>
                    <a:pt x="5036" y="1095"/>
                  </a:lnTo>
                  <a:lnTo>
                    <a:pt x="5011" y="1087"/>
                  </a:lnTo>
                  <a:lnTo>
                    <a:pt x="4984" y="1079"/>
                  </a:lnTo>
                  <a:lnTo>
                    <a:pt x="4956" y="1073"/>
                  </a:lnTo>
                  <a:lnTo>
                    <a:pt x="4928" y="1067"/>
                  </a:lnTo>
                  <a:lnTo>
                    <a:pt x="4867" y="1055"/>
                  </a:lnTo>
                  <a:lnTo>
                    <a:pt x="4804" y="1044"/>
                  </a:lnTo>
                  <a:lnTo>
                    <a:pt x="4740" y="1034"/>
                  </a:lnTo>
                  <a:lnTo>
                    <a:pt x="4674" y="1024"/>
                  </a:lnTo>
                  <a:lnTo>
                    <a:pt x="4609" y="1015"/>
                  </a:lnTo>
                  <a:lnTo>
                    <a:pt x="4544" y="1005"/>
                  </a:lnTo>
                  <a:lnTo>
                    <a:pt x="4480" y="996"/>
                  </a:lnTo>
                  <a:lnTo>
                    <a:pt x="4418" y="986"/>
                  </a:lnTo>
                  <a:lnTo>
                    <a:pt x="4359" y="975"/>
                  </a:lnTo>
                  <a:lnTo>
                    <a:pt x="4303" y="963"/>
                  </a:lnTo>
                  <a:lnTo>
                    <a:pt x="4276" y="958"/>
                  </a:lnTo>
                  <a:lnTo>
                    <a:pt x="4248" y="952"/>
                  </a:lnTo>
                  <a:lnTo>
                    <a:pt x="4218" y="949"/>
                  </a:lnTo>
                  <a:lnTo>
                    <a:pt x="4189" y="944"/>
                  </a:lnTo>
                  <a:lnTo>
                    <a:pt x="4159" y="942"/>
                  </a:lnTo>
                  <a:lnTo>
                    <a:pt x="4126" y="940"/>
                  </a:lnTo>
                  <a:lnTo>
                    <a:pt x="4094" y="938"/>
                  </a:lnTo>
                  <a:lnTo>
                    <a:pt x="4061" y="937"/>
                  </a:lnTo>
                  <a:lnTo>
                    <a:pt x="3989" y="934"/>
                  </a:lnTo>
                  <a:lnTo>
                    <a:pt x="3915" y="935"/>
                  </a:lnTo>
                  <a:lnTo>
                    <a:pt x="3836" y="937"/>
                  </a:lnTo>
                  <a:lnTo>
                    <a:pt x="3751" y="939"/>
                  </a:lnTo>
                  <a:lnTo>
                    <a:pt x="3662" y="942"/>
                  </a:lnTo>
                  <a:lnTo>
                    <a:pt x="3567" y="947"/>
                  </a:lnTo>
                  <a:lnTo>
                    <a:pt x="3467" y="950"/>
                  </a:lnTo>
                  <a:lnTo>
                    <a:pt x="3360" y="954"/>
                  </a:lnTo>
                  <a:lnTo>
                    <a:pt x="3248" y="958"/>
                  </a:lnTo>
                  <a:lnTo>
                    <a:pt x="3129" y="961"/>
                  </a:lnTo>
                  <a:lnTo>
                    <a:pt x="3003" y="962"/>
                  </a:lnTo>
                  <a:lnTo>
                    <a:pt x="2871" y="963"/>
                  </a:lnTo>
                  <a:lnTo>
                    <a:pt x="2801" y="963"/>
                  </a:lnTo>
                  <a:lnTo>
                    <a:pt x="2727" y="962"/>
                  </a:lnTo>
                  <a:lnTo>
                    <a:pt x="2649" y="960"/>
                  </a:lnTo>
                  <a:lnTo>
                    <a:pt x="2568" y="958"/>
                  </a:lnTo>
                  <a:lnTo>
                    <a:pt x="2397" y="951"/>
                  </a:lnTo>
                  <a:lnTo>
                    <a:pt x="2218" y="943"/>
                  </a:lnTo>
                  <a:lnTo>
                    <a:pt x="2034" y="933"/>
                  </a:lnTo>
                  <a:lnTo>
                    <a:pt x="1847" y="923"/>
                  </a:lnTo>
                  <a:lnTo>
                    <a:pt x="1663" y="911"/>
                  </a:lnTo>
                  <a:lnTo>
                    <a:pt x="1485" y="899"/>
                  </a:lnTo>
                  <a:lnTo>
                    <a:pt x="1314" y="887"/>
                  </a:lnTo>
                  <a:lnTo>
                    <a:pt x="1156" y="875"/>
                  </a:lnTo>
                  <a:lnTo>
                    <a:pt x="1012" y="864"/>
                  </a:lnTo>
                  <a:lnTo>
                    <a:pt x="887" y="855"/>
                  </a:lnTo>
                  <a:lnTo>
                    <a:pt x="785" y="846"/>
                  </a:lnTo>
                  <a:lnTo>
                    <a:pt x="706" y="841"/>
                  </a:lnTo>
                  <a:lnTo>
                    <a:pt x="657" y="836"/>
                  </a:lnTo>
                  <a:lnTo>
                    <a:pt x="641" y="835"/>
                  </a:lnTo>
                  <a:lnTo>
                    <a:pt x="641" y="836"/>
                  </a:lnTo>
                  <a:lnTo>
                    <a:pt x="643" y="844"/>
                  </a:lnTo>
                  <a:lnTo>
                    <a:pt x="648" y="867"/>
                  </a:lnTo>
                  <a:lnTo>
                    <a:pt x="657" y="911"/>
                  </a:lnTo>
                  <a:lnTo>
                    <a:pt x="674" y="983"/>
                  </a:lnTo>
                  <a:lnTo>
                    <a:pt x="698" y="1093"/>
                  </a:lnTo>
                  <a:lnTo>
                    <a:pt x="732" y="1245"/>
                  </a:lnTo>
                  <a:lnTo>
                    <a:pt x="777" y="1446"/>
                  </a:lnTo>
                  <a:lnTo>
                    <a:pt x="786" y="1492"/>
                  </a:lnTo>
                  <a:lnTo>
                    <a:pt x="794" y="1543"/>
                  </a:lnTo>
                  <a:lnTo>
                    <a:pt x="803" y="1595"/>
                  </a:lnTo>
                  <a:lnTo>
                    <a:pt x="811" y="1652"/>
                  </a:lnTo>
                  <a:lnTo>
                    <a:pt x="818" y="1712"/>
                  </a:lnTo>
                  <a:lnTo>
                    <a:pt x="825" y="1775"/>
                  </a:lnTo>
                  <a:lnTo>
                    <a:pt x="831" y="1840"/>
                  </a:lnTo>
                  <a:lnTo>
                    <a:pt x="836" y="1907"/>
                  </a:lnTo>
                  <a:lnTo>
                    <a:pt x="847" y="2047"/>
                  </a:lnTo>
                  <a:lnTo>
                    <a:pt x="855" y="2193"/>
                  </a:lnTo>
                  <a:lnTo>
                    <a:pt x="862" y="2345"/>
                  </a:lnTo>
                  <a:lnTo>
                    <a:pt x="868" y="2498"/>
                  </a:lnTo>
                  <a:lnTo>
                    <a:pt x="872" y="2652"/>
                  </a:lnTo>
                  <a:lnTo>
                    <a:pt x="875" y="2805"/>
                  </a:lnTo>
                  <a:lnTo>
                    <a:pt x="878" y="2956"/>
                  </a:lnTo>
                  <a:lnTo>
                    <a:pt x="880" y="3100"/>
                  </a:lnTo>
                  <a:lnTo>
                    <a:pt x="881" y="3238"/>
                  </a:lnTo>
                  <a:lnTo>
                    <a:pt x="882" y="3367"/>
                  </a:lnTo>
                  <a:lnTo>
                    <a:pt x="884" y="3485"/>
                  </a:lnTo>
                  <a:lnTo>
                    <a:pt x="885" y="3590"/>
                  </a:lnTo>
                  <a:lnTo>
                    <a:pt x="861" y="3580"/>
                  </a:lnTo>
                  <a:lnTo>
                    <a:pt x="837" y="3571"/>
                  </a:lnTo>
                  <a:lnTo>
                    <a:pt x="814" y="3561"/>
                  </a:lnTo>
                  <a:lnTo>
                    <a:pt x="790" y="3551"/>
                  </a:lnTo>
                  <a:lnTo>
                    <a:pt x="767" y="3541"/>
                  </a:lnTo>
                  <a:lnTo>
                    <a:pt x="743" y="3531"/>
                  </a:lnTo>
                  <a:lnTo>
                    <a:pt x="720" y="3521"/>
                  </a:lnTo>
                  <a:lnTo>
                    <a:pt x="697" y="3511"/>
                  </a:lnTo>
                  <a:lnTo>
                    <a:pt x="695" y="3445"/>
                  </a:lnTo>
                  <a:lnTo>
                    <a:pt x="691" y="3374"/>
                  </a:lnTo>
                  <a:lnTo>
                    <a:pt x="686" y="3301"/>
                  </a:lnTo>
                  <a:lnTo>
                    <a:pt x="678" y="3221"/>
                  </a:lnTo>
                  <a:lnTo>
                    <a:pt x="669" y="3139"/>
                  </a:lnTo>
                  <a:lnTo>
                    <a:pt x="657" y="3051"/>
                  </a:lnTo>
                  <a:lnTo>
                    <a:pt x="643" y="2958"/>
                  </a:lnTo>
                  <a:lnTo>
                    <a:pt x="626" y="2861"/>
                  </a:lnTo>
                  <a:lnTo>
                    <a:pt x="598" y="2711"/>
                  </a:lnTo>
                  <a:lnTo>
                    <a:pt x="570" y="2564"/>
                  </a:lnTo>
                  <a:lnTo>
                    <a:pt x="544" y="2417"/>
                  </a:lnTo>
                  <a:lnTo>
                    <a:pt x="518" y="2272"/>
                  </a:lnTo>
                  <a:lnTo>
                    <a:pt x="491" y="2129"/>
                  </a:lnTo>
                  <a:lnTo>
                    <a:pt x="464" y="1986"/>
                  </a:lnTo>
                  <a:lnTo>
                    <a:pt x="436" y="1845"/>
                  </a:lnTo>
                  <a:lnTo>
                    <a:pt x="407" y="1706"/>
                  </a:lnTo>
                  <a:lnTo>
                    <a:pt x="377" y="1566"/>
                  </a:lnTo>
                  <a:lnTo>
                    <a:pt x="345" y="1428"/>
                  </a:lnTo>
                  <a:lnTo>
                    <a:pt x="328" y="1360"/>
                  </a:lnTo>
                  <a:lnTo>
                    <a:pt x="310" y="1290"/>
                  </a:lnTo>
                  <a:lnTo>
                    <a:pt x="292" y="1222"/>
                  </a:lnTo>
                  <a:lnTo>
                    <a:pt x="273" y="1153"/>
                  </a:lnTo>
                  <a:lnTo>
                    <a:pt x="255" y="1085"/>
                  </a:lnTo>
                  <a:lnTo>
                    <a:pt x="235" y="1017"/>
                  </a:lnTo>
                  <a:lnTo>
                    <a:pt x="214" y="949"/>
                  </a:lnTo>
                  <a:lnTo>
                    <a:pt x="193" y="881"/>
                  </a:lnTo>
                  <a:lnTo>
                    <a:pt x="170" y="813"/>
                  </a:lnTo>
                  <a:lnTo>
                    <a:pt x="147" y="746"/>
                  </a:lnTo>
                  <a:lnTo>
                    <a:pt x="123" y="678"/>
                  </a:lnTo>
                  <a:lnTo>
                    <a:pt x="98" y="610"/>
                  </a:lnTo>
                  <a:lnTo>
                    <a:pt x="81" y="562"/>
                  </a:lnTo>
                  <a:lnTo>
                    <a:pt x="65" y="516"/>
                  </a:lnTo>
                  <a:lnTo>
                    <a:pt x="52" y="472"/>
                  </a:lnTo>
                  <a:lnTo>
                    <a:pt x="40" y="429"/>
                  </a:lnTo>
                  <a:lnTo>
                    <a:pt x="30" y="387"/>
                  </a:lnTo>
                  <a:lnTo>
                    <a:pt x="21" y="348"/>
                  </a:lnTo>
                  <a:lnTo>
                    <a:pt x="14" y="309"/>
                  </a:lnTo>
                  <a:lnTo>
                    <a:pt x="9" y="272"/>
                  </a:lnTo>
                  <a:lnTo>
                    <a:pt x="5" y="237"/>
                  </a:lnTo>
                  <a:lnTo>
                    <a:pt x="2" y="203"/>
                  </a:lnTo>
                  <a:lnTo>
                    <a:pt x="0" y="170"/>
                  </a:lnTo>
                  <a:lnTo>
                    <a:pt x="0" y="137"/>
                  </a:lnTo>
                  <a:lnTo>
                    <a:pt x="3" y="107"/>
                  </a:lnTo>
                  <a:lnTo>
                    <a:pt x="6" y="77"/>
                  </a:lnTo>
                  <a:lnTo>
                    <a:pt x="10" y="49"/>
                  </a:lnTo>
                  <a:lnTo>
                    <a:pt x="15" y="21"/>
                  </a:lnTo>
                  <a:close/>
                </a:path>
              </a:pathLst>
            </a:custGeom>
            <a:solidFill>
              <a:srgbClr val="794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08" name="Freeform 284"/>
            <p:cNvSpPr>
              <a:spLocks noEditPoints="1"/>
            </p:cNvSpPr>
            <p:nvPr/>
          </p:nvSpPr>
          <p:spPr bwMode="auto">
            <a:xfrm>
              <a:off x="6216150" y="2926368"/>
              <a:ext cx="1504464" cy="384703"/>
            </a:xfrm>
            <a:custGeom>
              <a:avLst/>
              <a:gdLst>
                <a:gd name="T0" fmla="*/ 3707 w 3944"/>
                <a:gd name="T1" fmla="*/ 3 h 1180"/>
                <a:gd name="T2" fmla="*/ 3774 w 3944"/>
                <a:gd name="T3" fmla="*/ 5 h 1180"/>
                <a:gd name="T4" fmla="*/ 3831 w 3944"/>
                <a:gd name="T5" fmla="*/ 6 h 1180"/>
                <a:gd name="T6" fmla="*/ 3876 w 3944"/>
                <a:gd name="T7" fmla="*/ 7 h 1180"/>
                <a:gd name="T8" fmla="*/ 3906 w 3944"/>
                <a:gd name="T9" fmla="*/ 7 h 1180"/>
                <a:gd name="T10" fmla="*/ 3932 w 3944"/>
                <a:gd name="T11" fmla="*/ 7 h 1180"/>
                <a:gd name="T12" fmla="*/ 3907 w 3944"/>
                <a:gd name="T13" fmla="*/ 60 h 1180"/>
                <a:gd name="T14" fmla="*/ 3831 w 3944"/>
                <a:gd name="T15" fmla="*/ 161 h 1180"/>
                <a:gd name="T16" fmla="*/ 3750 w 3944"/>
                <a:gd name="T17" fmla="*/ 263 h 1180"/>
                <a:gd name="T18" fmla="*/ 3666 w 3944"/>
                <a:gd name="T19" fmla="*/ 362 h 1180"/>
                <a:gd name="T20" fmla="*/ 3631 w 3944"/>
                <a:gd name="T21" fmla="*/ 359 h 1180"/>
                <a:gd name="T22" fmla="*/ 3647 w 3944"/>
                <a:gd name="T23" fmla="*/ 252 h 1180"/>
                <a:gd name="T24" fmla="*/ 3659 w 3944"/>
                <a:gd name="T25" fmla="*/ 147 h 1180"/>
                <a:gd name="T26" fmla="*/ 3667 w 3944"/>
                <a:gd name="T27" fmla="*/ 47 h 1180"/>
                <a:gd name="T28" fmla="*/ 2748 w 3944"/>
                <a:gd name="T29" fmla="*/ 1180 h 1180"/>
                <a:gd name="T30" fmla="*/ 2629 w 3944"/>
                <a:gd name="T31" fmla="*/ 1170 h 1180"/>
                <a:gd name="T32" fmla="*/ 2475 w 3944"/>
                <a:gd name="T33" fmla="*/ 1162 h 1180"/>
                <a:gd name="T34" fmla="*/ 2093 w 3944"/>
                <a:gd name="T35" fmla="*/ 1148 h 1180"/>
                <a:gd name="T36" fmla="*/ 1643 w 3944"/>
                <a:gd name="T37" fmla="*/ 1138 h 1180"/>
                <a:gd name="T38" fmla="*/ 1172 w 3944"/>
                <a:gd name="T39" fmla="*/ 1131 h 1180"/>
                <a:gd name="T40" fmla="*/ 728 w 3944"/>
                <a:gd name="T41" fmla="*/ 1128 h 1180"/>
                <a:gd name="T42" fmla="*/ 353 w 3944"/>
                <a:gd name="T43" fmla="*/ 1126 h 1180"/>
                <a:gd name="T44" fmla="*/ 96 w 3944"/>
                <a:gd name="T45" fmla="*/ 1124 h 1180"/>
                <a:gd name="T46" fmla="*/ 0 w 3944"/>
                <a:gd name="T47" fmla="*/ 1124 h 1180"/>
                <a:gd name="T48" fmla="*/ 110 w 3944"/>
                <a:gd name="T49" fmla="*/ 1122 h 1180"/>
                <a:gd name="T50" fmla="*/ 404 w 3944"/>
                <a:gd name="T51" fmla="*/ 1116 h 1180"/>
                <a:gd name="T52" fmla="*/ 824 w 3944"/>
                <a:gd name="T53" fmla="*/ 1105 h 1180"/>
                <a:gd name="T54" fmla="*/ 1318 w 3944"/>
                <a:gd name="T55" fmla="*/ 1094 h 1180"/>
                <a:gd name="T56" fmla="*/ 1829 w 3944"/>
                <a:gd name="T57" fmla="*/ 1083 h 1180"/>
                <a:gd name="T58" fmla="*/ 2302 w 3944"/>
                <a:gd name="T59" fmla="*/ 1073 h 1180"/>
                <a:gd name="T60" fmla="*/ 2680 w 3944"/>
                <a:gd name="T61" fmla="*/ 1064 h 1180"/>
                <a:gd name="T62" fmla="*/ 2910 w 3944"/>
                <a:gd name="T63" fmla="*/ 1060 h 1180"/>
                <a:gd name="T64" fmla="*/ 2871 w 3944"/>
                <a:gd name="T65" fmla="*/ 1090 h 1180"/>
                <a:gd name="T66" fmla="*/ 2830 w 3944"/>
                <a:gd name="T67" fmla="*/ 1120 h 1180"/>
                <a:gd name="T68" fmla="*/ 2789 w 3944"/>
                <a:gd name="T69" fmla="*/ 1150 h 1180"/>
                <a:gd name="T70" fmla="*/ 2748 w 3944"/>
                <a:gd name="T71" fmla="*/ 118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44" h="1180">
                  <a:moveTo>
                    <a:pt x="3670" y="0"/>
                  </a:moveTo>
                  <a:lnTo>
                    <a:pt x="3707" y="3"/>
                  </a:lnTo>
                  <a:lnTo>
                    <a:pt x="3742" y="4"/>
                  </a:lnTo>
                  <a:lnTo>
                    <a:pt x="3774" y="5"/>
                  </a:lnTo>
                  <a:lnTo>
                    <a:pt x="3805" y="5"/>
                  </a:lnTo>
                  <a:lnTo>
                    <a:pt x="3831" y="6"/>
                  </a:lnTo>
                  <a:lnTo>
                    <a:pt x="3855" y="7"/>
                  </a:lnTo>
                  <a:lnTo>
                    <a:pt x="3876" y="7"/>
                  </a:lnTo>
                  <a:lnTo>
                    <a:pt x="3893" y="7"/>
                  </a:lnTo>
                  <a:lnTo>
                    <a:pt x="3906" y="7"/>
                  </a:lnTo>
                  <a:lnTo>
                    <a:pt x="3920" y="7"/>
                  </a:lnTo>
                  <a:lnTo>
                    <a:pt x="3932" y="7"/>
                  </a:lnTo>
                  <a:lnTo>
                    <a:pt x="3944" y="8"/>
                  </a:lnTo>
                  <a:lnTo>
                    <a:pt x="3907" y="60"/>
                  </a:lnTo>
                  <a:lnTo>
                    <a:pt x="3870" y="111"/>
                  </a:lnTo>
                  <a:lnTo>
                    <a:pt x="3831" y="161"/>
                  </a:lnTo>
                  <a:lnTo>
                    <a:pt x="3791" y="213"/>
                  </a:lnTo>
                  <a:lnTo>
                    <a:pt x="3750" y="263"/>
                  </a:lnTo>
                  <a:lnTo>
                    <a:pt x="3708" y="312"/>
                  </a:lnTo>
                  <a:lnTo>
                    <a:pt x="3666" y="362"/>
                  </a:lnTo>
                  <a:lnTo>
                    <a:pt x="3622" y="411"/>
                  </a:lnTo>
                  <a:lnTo>
                    <a:pt x="3631" y="359"/>
                  </a:lnTo>
                  <a:lnTo>
                    <a:pt x="3639" y="305"/>
                  </a:lnTo>
                  <a:lnTo>
                    <a:pt x="3647" y="252"/>
                  </a:lnTo>
                  <a:lnTo>
                    <a:pt x="3653" y="198"/>
                  </a:lnTo>
                  <a:lnTo>
                    <a:pt x="3659" y="147"/>
                  </a:lnTo>
                  <a:lnTo>
                    <a:pt x="3664" y="95"/>
                  </a:lnTo>
                  <a:lnTo>
                    <a:pt x="3667" y="47"/>
                  </a:lnTo>
                  <a:lnTo>
                    <a:pt x="3670" y="0"/>
                  </a:lnTo>
                  <a:close/>
                  <a:moveTo>
                    <a:pt x="2748" y="1180"/>
                  </a:moveTo>
                  <a:lnTo>
                    <a:pt x="2693" y="1176"/>
                  </a:lnTo>
                  <a:lnTo>
                    <a:pt x="2629" y="1170"/>
                  </a:lnTo>
                  <a:lnTo>
                    <a:pt x="2556" y="1166"/>
                  </a:lnTo>
                  <a:lnTo>
                    <a:pt x="2475" y="1162"/>
                  </a:lnTo>
                  <a:lnTo>
                    <a:pt x="2296" y="1155"/>
                  </a:lnTo>
                  <a:lnTo>
                    <a:pt x="2093" y="1148"/>
                  </a:lnTo>
                  <a:lnTo>
                    <a:pt x="1873" y="1142"/>
                  </a:lnTo>
                  <a:lnTo>
                    <a:pt x="1643" y="1138"/>
                  </a:lnTo>
                  <a:lnTo>
                    <a:pt x="1408" y="1135"/>
                  </a:lnTo>
                  <a:lnTo>
                    <a:pt x="1172" y="1131"/>
                  </a:lnTo>
                  <a:lnTo>
                    <a:pt x="944" y="1129"/>
                  </a:lnTo>
                  <a:lnTo>
                    <a:pt x="728" y="1128"/>
                  </a:lnTo>
                  <a:lnTo>
                    <a:pt x="529" y="1127"/>
                  </a:lnTo>
                  <a:lnTo>
                    <a:pt x="353" y="1126"/>
                  </a:lnTo>
                  <a:lnTo>
                    <a:pt x="207" y="1124"/>
                  </a:lnTo>
                  <a:lnTo>
                    <a:pt x="96" y="1124"/>
                  </a:lnTo>
                  <a:lnTo>
                    <a:pt x="25" y="1124"/>
                  </a:lnTo>
                  <a:lnTo>
                    <a:pt x="0" y="1124"/>
                  </a:lnTo>
                  <a:lnTo>
                    <a:pt x="28" y="1124"/>
                  </a:lnTo>
                  <a:lnTo>
                    <a:pt x="110" y="1122"/>
                  </a:lnTo>
                  <a:lnTo>
                    <a:pt x="237" y="1119"/>
                  </a:lnTo>
                  <a:lnTo>
                    <a:pt x="404" y="1116"/>
                  </a:lnTo>
                  <a:lnTo>
                    <a:pt x="601" y="1111"/>
                  </a:lnTo>
                  <a:lnTo>
                    <a:pt x="824" y="1105"/>
                  </a:lnTo>
                  <a:lnTo>
                    <a:pt x="1066" y="1100"/>
                  </a:lnTo>
                  <a:lnTo>
                    <a:pt x="1318" y="1094"/>
                  </a:lnTo>
                  <a:lnTo>
                    <a:pt x="1575" y="1089"/>
                  </a:lnTo>
                  <a:lnTo>
                    <a:pt x="1829" y="1083"/>
                  </a:lnTo>
                  <a:lnTo>
                    <a:pt x="2074" y="1078"/>
                  </a:lnTo>
                  <a:lnTo>
                    <a:pt x="2302" y="1073"/>
                  </a:lnTo>
                  <a:lnTo>
                    <a:pt x="2506" y="1069"/>
                  </a:lnTo>
                  <a:lnTo>
                    <a:pt x="2680" y="1064"/>
                  </a:lnTo>
                  <a:lnTo>
                    <a:pt x="2817" y="1062"/>
                  </a:lnTo>
                  <a:lnTo>
                    <a:pt x="2910" y="1060"/>
                  </a:lnTo>
                  <a:lnTo>
                    <a:pt x="2891" y="1075"/>
                  </a:lnTo>
                  <a:lnTo>
                    <a:pt x="2871" y="1090"/>
                  </a:lnTo>
                  <a:lnTo>
                    <a:pt x="2851" y="1105"/>
                  </a:lnTo>
                  <a:lnTo>
                    <a:pt x="2830" y="1120"/>
                  </a:lnTo>
                  <a:lnTo>
                    <a:pt x="2810" y="1136"/>
                  </a:lnTo>
                  <a:lnTo>
                    <a:pt x="2789" y="1150"/>
                  </a:lnTo>
                  <a:lnTo>
                    <a:pt x="2769" y="1166"/>
                  </a:lnTo>
                  <a:lnTo>
                    <a:pt x="2748" y="1180"/>
                  </a:lnTo>
                  <a:close/>
                </a:path>
              </a:pathLst>
            </a:custGeom>
            <a:solidFill>
              <a:srgbClr val="794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09" name="Freeform 285"/>
            <p:cNvSpPr/>
            <p:nvPr/>
          </p:nvSpPr>
          <p:spPr bwMode="auto">
            <a:xfrm>
              <a:off x="2288035" y="2401048"/>
              <a:ext cx="574765" cy="1151820"/>
            </a:xfrm>
            <a:custGeom>
              <a:avLst/>
              <a:gdLst>
                <a:gd name="T0" fmla="*/ 1141 w 1508"/>
                <a:gd name="T1" fmla="*/ 3297 h 3519"/>
                <a:gd name="T2" fmla="*/ 1148 w 1508"/>
                <a:gd name="T3" fmla="*/ 3162 h 3519"/>
                <a:gd name="T4" fmla="*/ 1151 w 1508"/>
                <a:gd name="T5" fmla="*/ 3002 h 3519"/>
                <a:gd name="T6" fmla="*/ 1148 w 1508"/>
                <a:gd name="T7" fmla="*/ 2823 h 3519"/>
                <a:gd name="T8" fmla="*/ 1141 w 1508"/>
                <a:gd name="T9" fmla="*/ 2680 h 3519"/>
                <a:gd name="T10" fmla="*/ 1132 w 1508"/>
                <a:gd name="T11" fmla="*/ 2584 h 3519"/>
                <a:gd name="T12" fmla="*/ 1121 w 1508"/>
                <a:gd name="T13" fmla="*/ 2487 h 3519"/>
                <a:gd name="T14" fmla="*/ 1106 w 1508"/>
                <a:gd name="T15" fmla="*/ 2390 h 3519"/>
                <a:gd name="T16" fmla="*/ 1087 w 1508"/>
                <a:gd name="T17" fmla="*/ 2294 h 3519"/>
                <a:gd name="T18" fmla="*/ 1065 w 1508"/>
                <a:gd name="T19" fmla="*/ 2199 h 3519"/>
                <a:gd name="T20" fmla="*/ 1038 w 1508"/>
                <a:gd name="T21" fmla="*/ 2109 h 3519"/>
                <a:gd name="T22" fmla="*/ 1007 w 1508"/>
                <a:gd name="T23" fmla="*/ 2020 h 3519"/>
                <a:gd name="T24" fmla="*/ 942 w 1508"/>
                <a:gd name="T25" fmla="*/ 1871 h 3519"/>
                <a:gd name="T26" fmla="*/ 849 w 1508"/>
                <a:gd name="T27" fmla="*/ 1655 h 3519"/>
                <a:gd name="T28" fmla="*/ 757 w 1508"/>
                <a:gd name="T29" fmla="*/ 1445 h 3519"/>
                <a:gd name="T30" fmla="*/ 668 w 1508"/>
                <a:gd name="T31" fmla="*/ 1246 h 3519"/>
                <a:gd name="T32" fmla="*/ 582 w 1508"/>
                <a:gd name="T33" fmla="*/ 1063 h 3519"/>
                <a:gd name="T34" fmla="*/ 503 w 1508"/>
                <a:gd name="T35" fmla="*/ 903 h 3519"/>
                <a:gd name="T36" fmla="*/ 447 w 1508"/>
                <a:gd name="T37" fmla="*/ 800 h 3519"/>
                <a:gd name="T38" fmla="*/ 413 w 1508"/>
                <a:gd name="T39" fmla="*/ 741 h 3519"/>
                <a:gd name="T40" fmla="*/ 380 w 1508"/>
                <a:gd name="T41" fmla="*/ 692 h 3519"/>
                <a:gd name="T42" fmla="*/ 349 w 1508"/>
                <a:gd name="T43" fmla="*/ 652 h 3519"/>
                <a:gd name="T44" fmla="*/ 277 w 1508"/>
                <a:gd name="T45" fmla="*/ 575 h 3519"/>
                <a:gd name="T46" fmla="*/ 163 w 1508"/>
                <a:gd name="T47" fmla="*/ 462 h 3519"/>
                <a:gd name="T48" fmla="*/ 66 w 1508"/>
                <a:gd name="T49" fmla="*/ 372 h 3519"/>
                <a:gd name="T50" fmla="*/ 8 w 1508"/>
                <a:gd name="T51" fmla="*/ 319 h 3519"/>
                <a:gd name="T52" fmla="*/ 724 w 1508"/>
                <a:gd name="T53" fmla="*/ 0 h 3519"/>
                <a:gd name="T54" fmla="*/ 863 w 1508"/>
                <a:gd name="T55" fmla="*/ 114 h 3519"/>
                <a:gd name="T56" fmla="*/ 913 w 1508"/>
                <a:gd name="T57" fmla="*/ 232 h 3519"/>
                <a:gd name="T58" fmla="*/ 1000 w 1508"/>
                <a:gd name="T59" fmla="*/ 448 h 3519"/>
                <a:gd name="T60" fmla="*/ 1080 w 1508"/>
                <a:gd name="T61" fmla="*/ 660 h 3519"/>
                <a:gd name="T62" fmla="*/ 1139 w 1508"/>
                <a:gd name="T63" fmla="*/ 819 h 3519"/>
                <a:gd name="T64" fmla="*/ 1197 w 1508"/>
                <a:gd name="T65" fmla="*/ 990 h 3519"/>
                <a:gd name="T66" fmla="*/ 1256 w 1508"/>
                <a:gd name="T67" fmla="*/ 1170 h 3519"/>
                <a:gd name="T68" fmla="*/ 1311 w 1508"/>
                <a:gd name="T69" fmla="*/ 1356 h 3519"/>
                <a:gd name="T70" fmla="*/ 1362 w 1508"/>
                <a:gd name="T71" fmla="*/ 1545 h 3519"/>
                <a:gd name="T72" fmla="*/ 1408 w 1508"/>
                <a:gd name="T73" fmla="*/ 1733 h 3519"/>
                <a:gd name="T74" fmla="*/ 1445 w 1508"/>
                <a:gd name="T75" fmla="*/ 1920 h 3519"/>
                <a:gd name="T76" fmla="*/ 1473 w 1508"/>
                <a:gd name="T77" fmla="*/ 2100 h 3519"/>
                <a:gd name="T78" fmla="*/ 1490 w 1508"/>
                <a:gd name="T79" fmla="*/ 2273 h 3519"/>
                <a:gd name="T80" fmla="*/ 1494 w 1508"/>
                <a:gd name="T81" fmla="*/ 2432 h 3519"/>
                <a:gd name="T82" fmla="*/ 1497 w 1508"/>
                <a:gd name="T83" fmla="*/ 2588 h 3519"/>
                <a:gd name="T84" fmla="*/ 1499 w 1508"/>
                <a:gd name="T85" fmla="*/ 2743 h 3519"/>
                <a:gd name="T86" fmla="*/ 1502 w 1508"/>
                <a:gd name="T87" fmla="*/ 2895 h 3519"/>
                <a:gd name="T88" fmla="*/ 1504 w 1508"/>
                <a:gd name="T89" fmla="*/ 3044 h 3519"/>
                <a:gd name="T90" fmla="*/ 1505 w 1508"/>
                <a:gd name="T91" fmla="*/ 3188 h 3519"/>
                <a:gd name="T92" fmla="*/ 1506 w 1508"/>
                <a:gd name="T93" fmla="*/ 3326 h 3519"/>
                <a:gd name="T94" fmla="*/ 1507 w 1508"/>
                <a:gd name="T95" fmla="*/ 3458 h 3519"/>
                <a:gd name="T96" fmla="*/ 1460 w 1508"/>
                <a:gd name="T97" fmla="*/ 3499 h 3519"/>
                <a:gd name="T98" fmla="*/ 1367 w 1508"/>
                <a:gd name="T99" fmla="*/ 3459 h 3519"/>
                <a:gd name="T100" fmla="*/ 1274 w 1508"/>
                <a:gd name="T101" fmla="*/ 3417 h 3519"/>
                <a:gd name="T102" fmla="*/ 1182 w 1508"/>
                <a:gd name="T103" fmla="*/ 3374 h 3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08" h="3519">
                  <a:moveTo>
                    <a:pt x="1137" y="3353"/>
                  </a:moveTo>
                  <a:lnTo>
                    <a:pt x="1141" y="3297"/>
                  </a:lnTo>
                  <a:lnTo>
                    <a:pt x="1144" y="3234"/>
                  </a:lnTo>
                  <a:lnTo>
                    <a:pt x="1148" y="3162"/>
                  </a:lnTo>
                  <a:lnTo>
                    <a:pt x="1150" y="3084"/>
                  </a:lnTo>
                  <a:lnTo>
                    <a:pt x="1151" y="3002"/>
                  </a:lnTo>
                  <a:lnTo>
                    <a:pt x="1151" y="2913"/>
                  </a:lnTo>
                  <a:lnTo>
                    <a:pt x="1148" y="2823"/>
                  </a:lnTo>
                  <a:lnTo>
                    <a:pt x="1144" y="2728"/>
                  </a:lnTo>
                  <a:lnTo>
                    <a:pt x="1141" y="2680"/>
                  </a:lnTo>
                  <a:lnTo>
                    <a:pt x="1138" y="2632"/>
                  </a:lnTo>
                  <a:lnTo>
                    <a:pt x="1132" y="2584"/>
                  </a:lnTo>
                  <a:lnTo>
                    <a:pt x="1127" y="2535"/>
                  </a:lnTo>
                  <a:lnTo>
                    <a:pt x="1121" y="2487"/>
                  </a:lnTo>
                  <a:lnTo>
                    <a:pt x="1115" y="2438"/>
                  </a:lnTo>
                  <a:lnTo>
                    <a:pt x="1106" y="2390"/>
                  </a:lnTo>
                  <a:lnTo>
                    <a:pt x="1098" y="2341"/>
                  </a:lnTo>
                  <a:lnTo>
                    <a:pt x="1087" y="2294"/>
                  </a:lnTo>
                  <a:lnTo>
                    <a:pt x="1077" y="2246"/>
                  </a:lnTo>
                  <a:lnTo>
                    <a:pt x="1065" y="2199"/>
                  </a:lnTo>
                  <a:lnTo>
                    <a:pt x="1053" y="2153"/>
                  </a:lnTo>
                  <a:lnTo>
                    <a:pt x="1038" y="2109"/>
                  </a:lnTo>
                  <a:lnTo>
                    <a:pt x="1024" y="2064"/>
                  </a:lnTo>
                  <a:lnTo>
                    <a:pt x="1007" y="2020"/>
                  </a:lnTo>
                  <a:lnTo>
                    <a:pt x="989" y="1978"/>
                  </a:lnTo>
                  <a:lnTo>
                    <a:pt x="942" y="1871"/>
                  </a:lnTo>
                  <a:lnTo>
                    <a:pt x="895" y="1762"/>
                  </a:lnTo>
                  <a:lnTo>
                    <a:pt x="849" y="1655"/>
                  </a:lnTo>
                  <a:lnTo>
                    <a:pt x="802" y="1549"/>
                  </a:lnTo>
                  <a:lnTo>
                    <a:pt x="757" y="1445"/>
                  </a:lnTo>
                  <a:lnTo>
                    <a:pt x="712" y="1344"/>
                  </a:lnTo>
                  <a:lnTo>
                    <a:pt x="668" y="1246"/>
                  </a:lnTo>
                  <a:lnTo>
                    <a:pt x="624" y="1152"/>
                  </a:lnTo>
                  <a:lnTo>
                    <a:pt x="582" y="1063"/>
                  </a:lnTo>
                  <a:lnTo>
                    <a:pt x="542" y="980"/>
                  </a:lnTo>
                  <a:lnTo>
                    <a:pt x="503" y="903"/>
                  </a:lnTo>
                  <a:lnTo>
                    <a:pt x="465" y="833"/>
                  </a:lnTo>
                  <a:lnTo>
                    <a:pt x="447" y="800"/>
                  </a:lnTo>
                  <a:lnTo>
                    <a:pt x="430" y="770"/>
                  </a:lnTo>
                  <a:lnTo>
                    <a:pt x="413" y="741"/>
                  </a:lnTo>
                  <a:lnTo>
                    <a:pt x="396" y="715"/>
                  </a:lnTo>
                  <a:lnTo>
                    <a:pt x="380" y="692"/>
                  </a:lnTo>
                  <a:lnTo>
                    <a:pt x="365" y="671"/>
                  </a:lnTo>
                  <a:lnTo>
                    <a:pt x="349" y="652"/>
                  </a:lnTo>
                  <a:lnTo>
                    <a:pt x="335" y="635"/>
                  </a:lnTo>
                  <a:lnTo>
                    <a:pt x="277" y="575"/>
                  </a:lnTo>
                  <a:lnTo>
                    <a:pt x="219" y="517"/>
                  </a:lnTo>
                  <a:lnTo>
                    <a:pt x="163" y="462"/>
                  </a:lnTo>
                  <a:lnTo>
                    <a:pt x="111" y="413"/>
                  </a:lnTo>
                  <a:lnTo>
                    <a:pt x="66" y="372"/>
                  </a:lnTo>
                  <a:lnTo>
                    <a:pt x="31" y="340"/>
                  </a:lnTo>
                  <a:lnTo>
                    <a:pt x="8" y="319"/>
                  </a:lnTo>
                  <a:lnTo>
                    <a:pt x="0" y="312"/>
                  </a:lnTo>
                  <a:lnTo>
                    <a:pt x="724" y="0"/>
                  </a:lnTo>
                  <a:lnTo>
                    <a:pt x="855" y="97"/>
                  </a:lnTo>
                  <a:lnTo>
                    <a:pt x="863" y="114"/>
                  </a:lnTo>
                  <a:lnTo>
                    <a:pt x="882" y="160"/>
                  </a:lnTo>
                  <a:lnTo>
                    <a:pt x="913" y="232"/>
                  </a:lnTo>
                  <a:lnTo>
                    <a:pt x="952" y="329"/>
                  </a:lnTo>
                  <a:lnTo>
                    <a:pt x="1000" y="448"/>
                  </a:lnTo>
                  <a:lnTo>
                    <a:pt x="1053" y="585"/>
                  </a:lnTo>
                  <a:lnTo>
                    <a:pt x="1080" y="660"/>
                  </a:lnTo>
                  <a:lnTo>
                    <a:pt x="1109" y="738"/>
                  </a:lnTo>
                  <a:lnTo>
                    <a:pt x="1139" y="819"/>
                  </a:lnTo>
                  <a:lnTo>
                    <a:pt x="1168" y="904"/>
                  </a:lnTo>
                  <a:lnTo>
                    <a:pt x="1197" y="990"/>
                  </a:lnTo>
                  <a:lnTo>
                    <a:pt x="1226" y="1079"/>
                  </a:lnTo>
                  <a:lnTo>
                    <a:pt x="1256" y="1170"/>
                  </a:lnTo>
                  <a:lnTo>
                    <a:pt x="1284" y="1262"/>
                  </a:lnTo>
                  <a:lnTo>
                    <a:pt x="1311" y="1356"/>
                  </a:lnTo>
                  <a:lnTo>
                    <a:pt x="1337" y="1450"/>
                  </a:lnTo>
                  <a:lnTo>
                    <a:pt x="1362" y="1545"/>
                  </a:lnTo>
                  <a:lnTo>
                    <a:pt x="1387" y="1639"/>
                  </a:lnTo>
                  <a:lnTo>
                    <a:pt x="1408" y="1733"/>
                  </a:lnTo>
                  <a:lnTo>
                    <a:pt x="1428" y="1827"/>
                  </a:lnTo>
                  <a:lnTo>
                    <a:pt x="1445" y="1920"/>
                  </a:lnTo>
                  <a:lnTo>
                    <a:pt x="1461" y="2010"/>
                  </a:lnTo>
                  <a:lnTo>
                    <a:pt x="1473" y="2100"/>
                  </a:lnTo>
                  <a:lnTo>
                    <a:pt x="1483" y="2188"/>
                  </a:lnTo>
                  <a:lnTo>
                    <a:pt x="1490" y="2273"/>
                  </a:lnTo>
                  <a:lnTo>
                    <a:pt x="1493" y="2354"/>
                  </a:lnTo>
                  <a:lnTo>
                    <a:pt x="1494" y="2432"/>
                  </a:lnTo>
                  <a:lnTo>
                    <a:pt x="1496" y="2510"/>
                  </a:lnTo>
                  <a:lnTo>
                    <a:pt x="1497" y="2588"/>
                  </a:lnTo>
                  <a:lnTo>
                    <a:pt x="1498" y="2666"/>
                  </a:lnTo>
                  <a:lnTo>
                    <a:pt x="1499" y="2743"/>
                  </a:lnTo>
                  <a:lnTo>
                    <a:pt x="1501" y="2820"/>
                  </a:lnTo>
                  <a:lnTo>
                    <a:pt x="1502" y="2895"/>
                  </a:lnTo>
                  <a:lnTo>
                    <a:pt x="1503" y="2970"/>
                  </a:lnTo>
                  <a:lnTo>
                    <a:pt x="1504" y="3044"/>
                  </a:lnTo>
                  <a:lnTo>
                    <a:pt x="1504" y="3116"/>
                  </a:lnTo>
                  <a:lnTo>
                    <a:pt x="1505" y="3188"/>
                  </a:lnTo>
                  <a:lnTo>
                    <a:pt x="1506" y="3258"/>
                  </a:lnTo>
                  <a:lnTo>
                    <a:pt x="1506" y="3326"/>
                  </a:lnTo>
                  <a:lnTo>
                    <a:pt x="1507" y="3393"/>
                  </a:lnTo>
                  <a:lnTo>
                    <a:pt x="1507" y="3458"/>
                  </a:lnTo>
                  <a:lnTo>
                    <a:pt x="1508" y="3519"/>
                  </a:lnTo>
                  <a:lnTo>
                    <a:pt x="1460" y="3499"/>
                  </a:lnTo>
                  <a:lnTo>
                    <a:pt x="1413" y="3479"/>
                  </a:lnTo>
                  <a:lnTo>
                    <a:pt x="1367" y="3459"/>
                  </a:lnTo>
                  <a:lnTo>
                    <a:pt x="1320" y="3438"/>
                  </a:lnTo>
                  <a:lnTo>
                    <a:pt x="1274" y="3417"/>
                  </a:lnTo>
                  <a:lnTo>
                    <a:pt x="1228" y="3396"/>
                  </a:lnTo>
                  <a:lnTo>
                    <a:pt x="1182" y="3374"/>
                  </a:lnTo>
                  <a:lnTo>
                    <a:pt x="1137" y="3353"/>
                  </a:lnTo>
                  <a:close/>
                </a:path>
              </a:pathLst>
            </a:custGeom>
            <a:solidFill>
              <a:srgbClr val="A87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16" name="Freeform 292"/>
            <p:cNvSpPr/>
            <p:nvPr/>
          </p:nvSpPr>
          <p:spPr bwMode="auto">
            <a:xfrm>
              <a:off x="2814406" y="3130827"/>
              <a:ext cx="2960841" cy="45798"/>
            </a:xfrm>
            <a:custGeom>
              <a:avLst/>
              <a:gdLst>
                <a:gd name="T0" fmla="*/ 44 w 7757"/>
                <a:gd name="T1" fmla="*/ 0 h 142"/>
                <a:gd name="T2" fmla="*/ 123 w 7757"/>
                <a:gd name="T3" fmla="*/ 0 h 142"/>
                <a:gd name="T4" fmla="*/ 349 w 7757"/>
                <a:gd name="T5" fmla="*/ 0 h 142"/>
                <a:gd name="T6" fmla="*/ 702 w 7757"/>
                <a:gd name="T7" fmla="*/ 0 h 142"/>
                <a:gd name="T8" fmla="*/ 1160 w 7757"/>
                <a:gd name="T9" fmla="*/ 0 h 142"/>
                <a:gd name="T10" fmla="*/ 1705 w 7757"/>
                <a:gd name="T11" fmla="*/ 0 h 142"/>
                <a:gd name="T12" fmla="*/ 2316 w 7757"/>
                <a:gd name="T13" fmla="*/ 0 h 142"/>
                <a:gd name="T14" fmla="*/ 2973 w 7757"/>
                <a:gd name="T15" fmla="*/ 0 h 142"/>
                <a:gd name="T16" fmla="*/ 3658 w 7757"/>
                <a:gd name="T17" fmla="*/ 0 h 142"/>
                <a:gd name="T18" fmla="*/ 4351 w 7757"/>
                <a:gd name="T19" fmla="*/ 0 h 142"/>
                <a:gd name="T20" fmla="*/ 5030 w 7757"/>
                <a:gd name="T21" fmla="*/ 0 h 142"/>
                <a:gd name="T22" fmla="*/ 5676 w 7757"/>
                <a:gd name="T23" fmla="*/ 0 h 142"/>
                <a:gd name="T24" fmla="*/ 6270 w 7757"/>
                <a:gd name="T25" fmla="*/ 0 h 142"/>
                <a:gd name="T26" fmla="*/ 6792 w 7757"/>
                <a:gd name="T27" fmla="*/ 0 h 142"/>
                <a:gd name="T28" fmla="*/ 7221 w 7757"/>
                <a:gd name="T29" fmla="*/ 0 h 142"/>
                <a:gd name="T30" fmla="*/ 7538 w 7757"/>
                <a:gd name="T31" fmla="*/ 0 h 142"/>
                <a:gd name="T32" fmla="*/ 7723 w 7757"/>
                <a:gd name="T33" fmla="*/ 0 h 142"/>
                <a:gd name="T34" fmla="*/ 7757 w 7757"/>
                <a:gd name="T35" fmla="*/ 0 h 142"/>
                <a:gd name="T36" fmla="*/ 7751 w 7757"/>
                <a:gd name="T37" fmla="*/ 1 h 142"/>
                <a:gd name="T38" fmla="*/ 7705 w 7757"/>
                <a:gd name="T39" fmla="*/ 3 h 142"/>
                <a:gd name="T40" fmla="*/ 7622 w 7757"/>
                <a:gd name="T41" fmla="*/ 5 h 142"/>
                <a:gd name="T42" fmla="*/ 7359 w 7757"/>
                <a:gd name="T43" fmla="*/ 11 h 142"/>
                <a:gd name="T44" fmla="*/ 6981 w 7757"/>
                <a:gd name="T45" fmla="*/ 19 h 142"/>
                <a:gd name="T46" fmla="*/ 6508 w 7757"/>
                <a:gd name="T47" fmla="*/ 28 h 142"/>
                <a:gd name="T48" fmla="*/ 5962 w 7757"/>
                <a:gd name="T49" fmla="*/ 38 h 142"/>
                <a:gd name="T50" fmla="*/ 5364 w 7757"/>
                <a:gd name="T51" fmla="*/ 48 h 142"/>
                <a:gd name="T52" fmla="*/ 4733 w 7757"/>
                <a:gd name="T53" fmla="*/ 59 h 142"/>
                <a:gd name="T54" fmla="*/ 4089 w 7757"/>
                <a:gd name="T55" fmla="*/ 70 h 142"/>
                <a:gd name="T56" fmla="*/ 3454 w 7757"/>
                <a:gd name="T57" fmla="*/ 81 h 142"/>
                <a:gd name="T58" fmla="*/ 2849 w 7757"/>
                <a:gd name="T59" fmla="*/ 90 h 142"/>
                <a:gd name="T60" fmla="*/ 2293 w 7757"/>
                <a:gd name="T61" fmla="*/ 99 h 142"/>
                <a:gd name="T62" fmla="*/ 1806 w 7757"/>
                <a:gd name="T63" fmla="*/ 107 h 142"/>
                <a:gd name="T64" fmla="*/ 1412 w 7757"/>
                <a:gd name="T65" fmla="*/ 114 h 142"/>
                <a:gd name="T66" fmla="*/ 1128 w 7757"/>
                <a:gd name="T67" fmla="*/ 117 h 142"/>
                <a:gd name="T68" fmla="*/ 976 w 7757"/>
                <a:gd name="T69" fmla="*/ 118 h 142"/>
                <a:gd name="T70" fmla="*/ 895 w 7757"/>
                <a:gd name="T71" fmla="*/ 118 h 142"/>
                <a:gd name="T72" fmla="*/ 813 w 7757"/>
                <a:gd name="T73" fmla="*/ 119 h 142"/>
                <a:gd name="T74" fmla="*/ 729 w 7757"/>
                <a:gd name="T75" fmla="*/ 120 h 142"/>
                <a:gd name="T76" fmla="*/ 645 w 7757"/>
                <a:gd name="T77" fmla="*/ 121 h 142"/>
                <a:gd name="T78" fmla="*/ 563 w 7757"/>
                <a:gd name="T79" fmla="*/ 124 h 142"/>
                <a:gd name="T80" fmla="*/ 482 w 7757"/>
                <a:gd name="T81" fmla="*/ 126 h 142"/>
                <a:gd name="T82" fmla="*/ 404 w 7757"/>
                <a:gd name="T83" fmla="*/ 128 h 142"/>
                <a:gd name="T84" fmla="*/ 329 w 7757"/>
                <a:gd name="T85" fmla="*/ 130 h 142"/>
                <a:gd name="T86" fmla="*/ 260 w 7757"/>
                <a:gd name="T87" fmla="*/ 133 h 142"/>
                <a:gd name="T88" fmla="*/ 198 w 7757"/>
                <a:gd name="T89" fmla="*/ 135 h 142"/>
                <a:gd name="T90" fmla="*/ 141 w 7757"/>
                <a:gd name="T91" fmla="*/ 136 h 142"/>
                <a:gd name="T92" fmla="*/ 93 w 7757"/>
                <a:gd name="T93" fmla="*/ 138 h 142"/>
                <a:gd name="T94" fmla="*/ 53 w 7757"/>
                <a:gd name="T95" fmla="*/ 139 h 142"/>
                <a:gd name="T96" fmla="*/ 24 w 7757"/>
                <a:gd name="T97" fmla="*/ 140 h 142"/>
                <a:gd name="T98" fmla="*/ 6 w 7757"/>
                <a:gd name="T99" fmla="*/ 142 h 142"/>
                <a:gd name="T100" fmla="*/ 0 w 7757"/>
                <a:gd name="T101" fmla="*/ 142 h 142"/>
                <a:gd name="T102" fmla="*/ 44 w 7757"/>
                <a:gd name="T10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57" h="142">
                  <a:moveTo>
                    <a:pt x="44" y="0"/>
                  </a:moveTo>
                  <a:lnTo>
                    <a:pt x="123" y="0"/>
                  </a:lnTo>
                  <a:lnTo>
                    <a:pt x="349" y="0"/>
                  </a:lnTo>
                  <a:lnTo>
                    <a:pt x="702" y="0"/>
                  </a:lnTo>
                  <a:lnTo>
                    <a:pt x="1160" y="0"/>
                  </a:lnTo>
                  <a:lnTo>
                    <a:pt x="1705" y="0"/>
                  </a:lnTo>
                  <a:lnTo>
                    <a:pt x="2316" y="0"/>
                  </a:lnTo>
                  <a:lnTo>
                    <a:pt x="2973" y="0"/>
                  </a:lnTo>
                  <a:lnTo>
                    <a:pt x="3658" y="0"/>
                  </a:lnTo>
                  <a:lnTo>
                    <a:pt x="4351" y="0"/>
                  </a:lnTo>
                  <a:lnTo>
                    <a:pt x="5030" y="0"/>
                  </a:lnTo>
                  <a:lnTo>
                    <a:pt x="5676" y="0"/>
                  </a:lnTo>
                  <a:lnTo>
                    <a:pt x="6270" y="0"/>
                  </a:lnTo>
                  <a:lnTo>
                    <a:pt x="6792" y="0"/>
                  </a:lnTo>
                  <a:lnTo>
                    <a:pt x="7221" y="0"/>
                  </a:lnTo>
                  <a:lnTo>
                    <a:pt x="7538" y="0"/>
                  </a:lnTo>
                  <a:lnTo>
                    <a:pt x="7723" y="0"/>
                  </a:lnTo>
                  <a:lnTo>
                    <a:pt x="7757" y="0"/>
                  </a:lnTo>
                  <a:lnTo>
                    <a:pt x="7751" y="1"/>
                  </a:lnTo>
                  <a:lnTo>
                    <a:pt x="7705" y="3"/>
                  </a:lnTo>
                  <a:lnTo>
                    <a:pt x="7622" y="5"/>
                  </a:lnTo>
                  <a:lnTo>
                    <a:pt x="7359" y="11"/>
                  </a:lnTo>
                  <a:lnTo>
                    <a:pt x="6981" y="19"/>
                  </a:lnTo>
                  <a:lnTo>
                    <a:pt x="6508" y="28"/>
                  </a:lnTo>
                  <a:lnTo>
                    <a:pt x="5962" y="38"/>
                  </a:lnTo>
                  <a:lnTo>
                    <a:pt x="5364" y="48"/>
                  </a:lnTo>
                  <a:lnTo>
                    <a:pt x="4733" y="59"/>
                  </a:lnTo>
                  <a:lnTo>
                    <a:pt x="4089" y="70"/>
                  </a:lnTo>
                  <a:lnTo>
                    <a:pt x="3454" y="81"/>
                  </a:lnTo>
                  <a:lnTo>
                    <a:pt x="2849" y="90"/>
                  </a:lnTo>
                  <a:lnTo>
                    <a:pt x="2293" y="99"/>
                  </a:lnTo>
                  <a:lnTo>
                    <a:pt x="1806" y="107"/>
                  </a:lnTo>
                  <a:lnTo>
                    <a:pt x="1412" y="114"/>
                  </a:lnTo>
                  <a:lnTo>
                    <a:pt x="1128" y="117"/>
                  </a:lnTo>
                  <a:lnTo>
                    <a:pt x="976" y="118"/>
                  </a:lnTo>
                  <a:lnTo>
                    <a:pt x="895" y="118"/>
                  </a:lnTo>
                  <a:lnTo>
                    <a:pt x="813" y="119"/>
                  </a:lnTo>
                  <a:lnTo>
                    <a:pt x="729" y="120"/>
                  </a:lnTo>
                  <a:lnTo>
                    <a:pt x="645" y="121"/>
                  </a:lnTo>
                  <a:lnTo>
                    <a:pt x="563" y="124"/>
                  </a:lnTo>
                  <a:lnTo>
                    <a:pt x="482" y="126"/>
                  </a:lnTo>
                  <a:lnTo>
                    <a:pt x="404" y="128"/>
                  </a:lnTo>
                  <a:lnTo>
                    <a:pt x="329" y="130"/>
                  </a:lnTo>
                  <a:lnTo>
                    <a:pt x="260" y="133"/>
                  </a:lnTo>
                  <a:lnTo>
                    <a:pt x="198" y="135"/>
                  </a:lnTo>
                  <a:lnTo>
                    <a:pt x="141" y="136"/>
                  </a:lnTo>
                  <a:lnTo>
                    <a:pt x="93" y="138"/>
                  </a:lnTo>
                  <a:lnTo>
                    <a:pt x="53" y="139"/>
                  </a:lnTo>
                  <a:lnTo>
                    <a:pt x="24" y="140"/>
                  </a:lnTo>
                  <a:lnTo>
                    <a:pt x="6" y="142"/>
                  </a:lnTo>
                  <a:lnTo>
                    <a:pt x="0" y="14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794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18" name="Freeform 294"/>
            <p:cNvSpPr/>
            <p:nvPr/>
          </p:nvSpPr>
          <p:spPr bwMode="auto">
            <a:xfrm>
              <a:off x="4113924" y="2725504"/>
              <a:ext cx="29769" cy="219830"/>
            </a:xfrm>
            <a:custGeom>
              <a:avLst/>
              <a:gdLst>
                <a:gd name="T0" fmla="*/ 0 w 80"/>
                <a:gd name="T1" fmla="*/ 0 h 671"/>
                <a:gd name="T2" fmla="*/ 46 w 80"/>
                <a:gd name="T3" fmla="*/ 671 h 671"/>
                <a:gd name="T4" fmla="*/ 80 w 80"/>
                <a:gd name="T5" fmla="*/ 0 h 671"/>
                <a:gd name="T6" fmla="*/ 0 w 80"/>
                <a:gd name="T7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671">
                  <a:moveTo>
                    <a:pt x="0" y="0"/>
                  </a:moveTo>
                  <a:lnTo>
                    <a:pt x="46" y="671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94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20" name="Freeform 296"/>
            <p:cNvSpPr/>
            <p:nvPr/>
          </p:nvSpPr>
          <p:spPr bwMode="auto">
            <a:xfrm>
              <a:off x="4500214" y="3172702"/>
              <a:ext cx="32059" cy="217541"/>
            </a:xfrm>
            <a:custGeom>
              <a:avLst/>
              <a:gdLst>
                <a:gd name="T0" fmla="*/ 0 w 79"/>
                <a:gd name="T1" fmla="*/ 0 h 671"/>
                <a:gd name="T2" fmla="*/ 46 w 79"/>
                <a:gd name="T3" fmla="*/ 671 h 671"/>
                <a:gd name="T4" fmla="*/ 79 w 79"/>
                <a:gd name="T5" fmla="*/ 0 h 671"/>
                <a:gd name="T6" fmla="*/ 0 w 79"/>
                <a:gd name="T7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671">
                  <a:moveTo>
                    <a:pt x="0" y="0"/>
                  </a:moveTo>
                  <a:lnTo>
                    <a:pt x="46" y="671"/>
                  </a:lnTo>
                  <a:lnTo>
                    <a:pt x="7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94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21" name="Freeform 297"/>
            <p:cNvSpPr/>
            <p:nvPr/>
          </p:nvSpPr>
          <p:spPr bwMode="auto">
            <a:xfrm>
              <a:off x="6242386" y="3009948"/>
              <a:ext cx="29769" cy="217541"/>
            </a:xfrm>
            <a:custGeom>
              <a:avLst/>
              <a:gdLst>
                <a:gd name="T0" fmla="*/ 0 w 80"/>
                <a:gd name="T1" fmla="*/ 0 h 671"/>
                <a:gd name="T2" fmla="*/ 47 w 80"/>
                <a:gd name="T3" fmla="*/ 671 h 671"/>
                <a:gd name="T4" fmla="*/ 80 w 80"/>
                <a:gd name="T5" fmla="*/ 0 h 671"/>
                <a:gd name="T6" fmla="*/ 0 w 80"/>
                <a:gd name="T7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671">
                  <a:moveTo>
                    <a:pt x="0" y="0"/>
                  </a:moveTo>
                  <a:lnTo>
                    <a:pt x="47" y="671"/>
                  </a:lnTo>
                  <a:lnTo>
                    <a:pt x="8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94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22" name="Freeform 298"/>
            <p:cNvSpPr/>
            <p:nvPr/>
          </p:nvSpPr>
          <p:spPr bwMode="auto">
            <a:xfrm>
              <a:off x="7032401" y="2952872"/>
              <a:ext cx="32059" cy="219830"/>
            </a:xfrm>
            <a:custGeom>
              <a:avLst/>
              <a:gdLst>
                <a:gd name="T0" fmla="*/ 0 w 80"/>
                <a:gd name="T1" fmla="*/ 672 h 672"/>
                <a:gd name="T2" fmla="*/ 47 w 80"/>
                <a:gd name="T3" fmla="*/ 0 h 672"/>
                <a:gd name="T4" fmla="*/ 80 w 80"/>
                <a:gd name="T5" fmla="*/ 672 h 672"/>
                <a:gd name="T6" fmla="*/ 0 w 80"/>
                <a:gd name="T7" fmla="*/ 672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672">
                  <a:moveTo>
                    <a:pt x="0" y="672"/>
                  </a:moveTo>
                  <a:lnTo>
                    <a:pt x="47" y="0"/>
                  </a:lnTo>
                  <a:lnTo>
                    <a:pt x="80" y="672"/>
                  </a:lnTo>
                  <a:lnTo>
                    <a:pt x="0" y="672"/>
                  </a:lnTo>
                  <a:close/>
                </a:path>
              </a:pathLst>
            </a:custGeom>
            <a:solidFill>
              <a:srgbClr val="794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6035" name="组合 76034"/>
            <p:cNvGrpSpPr/>
            <p:nvPr/>
          </p:nvGrpSpPr>
          <p:grpSpPr>
            <a:xfrm>
              <a:off x="2253380" y="1600729"/>
              <a:ext cx="5525529" cy="1302953"/>
              <a:chOff x="2491529" y="1928903"/>
              <a:chExt cx="5525529" cy="1302953"/>
            </a:xfrm>
          </p:grpSpPr>
          <p:sp>
            <p:nvSpPr>
              <p:cNvPr id="75777" name="Freeform 259"/>
              <p:cNvSpPr/>
              <p:nvPr/>
            </p:nvSpPr>
            <p:spPr bwMode="auto">
              <a:xfrm>
                <a:off x="6253835" y="1928903"/>
                <a:ext cx="629723" cy="648042"/>
              </a:xfrm>
              <a:custGeom>
                <a:avLst/>
                <a:gdLst>
                  <a:gd name="T0" fmla="*/ 1640 w 1650"/>
                  <a:gd name="T1" fmla="*/ 123 h 1978"/>
                  <a:gd name="T2" fmla="*/ 1640 w 1650"/>
                  <a:gd name="T3" fmla="*/ 1978 h 1978"/>
                  <a:gd name="T4" fmla="*/ 10 w 1650"/>
                  <a:gd name="T5" fmla="*/ 1978 h 1978"/>
                  <a:gd name="T6" fmla="*/ 10 w 1650"/>
                  <a:gd name="T7" fmla="*/ 123 h 1978"/>
                  <a:gd name="T8" fmla="*/ 5 w 1650"/>
                  <a:gd name="T9" fmla="*/ 119 h 1978"/>
                  <a:gd name="T10" fmla="*/ 2 w 1650"/>
                  <a:gd name="T11" fmla="*/ 115 h 1978"/>
                  <a:gd name="T12" fmla="*/ 0 w 1650"/>
                  <a:gd name="T13" fmla="*/ 110 h 1978"/>
                  <a:gd name="T14" fmla="*/ 0 w 1650"/>
                  <a:gd name="T15" fmla="*/ 106 h 1978"/>
                  <a:gd name="T16" fmla="*/ 1 w 1650"/>
                  <a:gd name="T17" fmla="*/ 102 h 1978"/>
                  <a:gd name="T18" fmla="*/ 4 w 1650"/>
                  <a:gd name="T19" fmla="*/ 96 h 1978"/>
                  <a:gd name="T20" fmla="*/ 10 w 1650"/>
                  <a:gd name="T21" fmla="*/ 90 h 1978"/>
                  <a:gd name="T22" fmla="*/ 17 w 1650"/>
                  <a:gd name="T23" fmla="*/ 85 h 1978"/>
                  <a:gd name="T24" fmla="*/ 25 w 1650"/>
                  <a:gd name="T25" fmla="*/ 80 h 1978"/>
                  <a:gd name="T26" fmla="*/ 37 w 1650"/>
                  <a:gd name="T27" fmla="*/ 75 h 1978"/>
                  <a:gd name="T28" fmla="*/ 50 w 1650"/>
                  <a:gd name="T29" fmla="*/ 70 h 1978"/>
                  <a:gd name="T30" fmla="*/ 65 w 1650"/>
                  <a:gd name="T31" fmla="*/ 65 h 1978"/>
                  <a:gd name="T32" fmla="*/ 100 w 1650"/>
                  <a:gd name="T33" fmla="*/ 56 h 1978"/>
                  <a:gd name="T34" fmla="*/ 140 w 1650"/>
                  <a:gd name="T35" fmla="*/ 47 h 1978"/>
                  <a:gd name="T36" fmla="*/ 188 w 1650"/>
                  <a:gd name="T37" fmla="*/ 39 h 1978"/>
                  <a:gd name="T38" fmla="*/ 242 w 1650"/>
                  <a:gd name="T39" fmla="*/ 31 h 1978"/>
                  <a:gd name="T40" fmla="*/ 300 w 1650"/>
                  <a:gd name="T41" fmla="*/ 24 h 1978"/>
                  <a:gd name="T42" fmla="*/ 363 w 1650"/>
                  <a:gd name="T43" fmla="*/ 19 h 1978"/>
                  <a:gd name="T44" fmla="*/ 431 w 1650"/>
                  <a:gd name="T45" fmla="*/ 13 h 1978"/>
                  <a:gd name="T46" fmla="*/ 503 w 1650"/>
                  <a:gd name="T47" fmla="*/ 9 h 1978"/>
                  <a:gd name="T48" fmla="*/ 580 w 1650"/>
                  <a:gd name="T49" fmla="*/ 6 h 1978"/>
                  <a:gd name="T50" fmla="*/ 658 w 1650"/>
                  <a:gd name="T51" fmla="*/ 2 h 1978"/>
                  <a:gd name="T52" fmla="*/ 741 w 1650"/>
                  <a:gd name="T53" fmla="*/ 1 h 1978"/>
                  <a:gd name="T54" fmla="*/ 824 w 1650"/>
                  <a:gd name="T55" fmla="*/ 0 h 1978"/>
                  <a:gd name="T56" fmla="*/ 909 w 1650"/>
                  <a:gd name="T57" fmla="*/ 1 h 1978"/>
                  <a:gd name="T58" fmla="*/ 991 w 1650"/>
                  <a:gd name="T59" fmla="*/ 2 h 1978"/>
                  <a:gd name="T60" fmla="*/ 1070 w 1650"/>
                  <a:gd name="T61" fmla="*/ 6 h 1978"/>
                  <a:gd name="T62" fmla="*/ 1145 w 1650"/>
                  <a:gd name="T63" fmla="*/ 9 h 1978"/>
                  <a:gd name="T64" fmla="*/ 1218 w 1650"/>
                  <a:gd name="T65" fmla="*/ 13 h 1978"/>
                  <a:gd name="T66" fmla="*/ 1286 w 1650"/>
                  <a:gd name="T67" fmla="*/ 19 h 1978"/>
                  <a:gd name="T68" fmla="*/ 1349 w 1650"/>
                  <a:gd name="T69" fmla="*/ 24 h 1978"/>
                  <a:gd name="T70" fmla="*/ 1408 w 1650"/>
                  <a:gd name="T71" fmla="*/ 31 h 1978"/>
                  <a:gd name="T72" fmla="*/ 1461 w 1650"/>
                  <a:gd name="T73" fmla="*/ 39 h 1978"/>
                  <a:gd name="T74" fmla="*/ 1508 w 1650"/>
                  <a:gd name="T75" fmla="*/ 47 h 1978"/>
                  <a:gd name="T76" fmla="*/ 1550 w 1650"/>
                  <a:gd name="T77" fmla="*/ 56 h 1978"/>
                  <a:gd name="T78" fmla="*/ 1585 w 1650"/>
                  <a:gd name="T79" fmla="*/ 65 h 1978"/>
                  <a:gd name="T80" fmla="*/ 1599 w 1650"/>
                  <a:gd name="T81" fmla="*/ 70 h 1978"/>
                  <a:gd name="T82" fmla="*/ 1613 w 1650"/>
                  <a:gd name="T83" fmla="*/ 75 h 1978"/>
                  <a:gd name="T84" fmla="*/ 1623 w 1650"/>
                  <a:gd name="T85" fmla="*/ 80 h 1978"/>
                  <a:gd name="T86" fmla="*/ 1633 w 1650"/>
                  <a:gd name="T87" fmla="*/ 85 h 1978"/>
                  <a:gd name="T88" fmla="*/ 1640 w 1650"/>
                  <a:gd name="T89" fmla="*/ 90 h 1978"/>
                  <a:gd name="T90" fmla="*/ 1645 w 1650"/>
                  <a:gd name="T91" fmla="*/ 96 h 1978"/>
                  <a:gd name="T92" fmla="*/ 1649 w 1650"/>
                  <a:gd name="T93" fmla="*/ 102 h 1978"/>
                  <a:gd name="T94" fmla="*/ 1650 w 1650"/>
                  <a:gd name="T95" fmla="*/ 106 h 1978"/>
                  <a:gd name="T96" fmla="*/ 1650 w 1650"/>
                  <a:gd name="T97" fmla="*/ 110 h 1978"/>
                  <a:gd name="T98" fmla="*/ 1647 w 1650"/>
                  <a:gd name="T99" fmla="*/ 115 h 1978"/>
                  <a:gd name="T100" fmla="*/ 1644 w 1650"/>
                  <a:gd name="T101" fmla="*/ 119 h 1978"/>
                  <a:gd name="T102" fmla="*/ 1640 w 1650"/>
                  <a:gd name="T103" fmla="*/ 123 h 19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650" h="1978">
                    <a:moveTo>
                      <a:pt x="1640" y="123"/>
                    </a:moveTo>
                    <a:lnTo>
                      <a:pt x="1640" y="1978"/>
                    </a:lnTo>
                    <a:lnTo>
                      <a:pt x="10" y="1978"/>
                    </a:lnTo>
                    <a:lnTo>
                      <a:pt x="10" y="123"/>
                    </a:lnTo>
                    <a:lnTo>
                      <a:pt x="5" y="119"/>
                    </a:lnTo>
                    <a:lnTo>
                      <a:pt x="2" y="115"/>
                    </a:lnTo>
                    <a:lnTo>
                      <a:pt x="0" y="110"/>
                    </a:lnTo>
                    <a:lnTo>
                      <a:pt x="0" y="106"/>
                    </a:lnTo>
                    <a:lnTo>
                      <a:pt x="1" y="102"/>
                    </a:lnTo>
                    <a:lnTo>
                      <a:pt x="4" y="96"/>
                    </a:lnTo>
                    <a:lnTo>
                      <a:pt x="10" y="90"/>
                    </a:lnTo>
                    <a:lnTo>
                      <a:pt x="17" y="85"/>
                    </a:lnTo>
                    <a:lnTo>
                      <a:pt x="25" y="80"/>
                    </a:lnTo>
                    <a:lnTo>
                      <a:pt x="37" y="75"/>
                    </a:lnTo>
                    <a:lnTo>
                      <a:pt x="50" y="70"/>
                    </a:lnTo>
                    <a:lnTo>
                      <a:pt x="65" y="65"/>
                    </a:lnTo>
                    <a:lnTo>
                      <a:pt x="100" y="56"/>
                    </a:lnTo>
                    <a:lnTo>
                      <a:pt x="140" y="47"/>
                    </a:lnTo>
                    <a:lnTo>
                      <a:pt x="188" y="39"/>
                    </a:lnTo>
                    <a:lnTo>
                      <a:pt x="242" y="31"/>
                    </a:lnTo>
                    <a:lnTo>
                      <a:pt x="300" y="24"/>
                    </a:lnTo>
                    <a:lnTo>
                      <a:pt x="363" y="19"/>
                    </a:lnTo>
                    <a:lnTo>
                      <a:pt x="431" y="13"/>
                    </a:lnTo>
                    <a:lnTo>
                      <a:pt x="503" y="9"/>
                    </a:lnTo>
                    <a:lnTo>
                      <a:pt x="580" y="6"/>
                    </a:lnTo>
                    <a:lnTo>
                      <a:pt x="658" y="2"/>
                    </a:lnTo>
                    <a:lnTo>
                      <a:pt x="741" y="1"/>
                    </a:lnTo>
                    <a:lnTo>
                      <a:pt x="824" y="0"/>
                    </a:lnTo>
                    <a:lnTo>
                      <a:pt x="909" y="1"/>
                    </a:lnTo>
                    <a:lnTo>
                      <a:pt x="991" y="2"/>
                    </a:lnTo>
                    <a:lnTo>
                      <a:pt x="1070" y="6"/>
                    </a:lnTo>
                    <a:lnTo>
                      <a:pt x="1145" y="9"/>
                    </a:lnTo>
                    <a:lnTo>
                      <a:pt x="1218" y="13"/>
                    </a:lnTo>
                    <a:lnTo>
                      <a:pt x="1286" y="19"/>
                    </a:lnTo>
                    <a:lnTo>
                      <a:pt x="1349" y="24"/>
                    </a:lnTo>
                    <a:lnTo>
                      <a:pt x="1408" y="31"/>
                    </a:lnTo>
                    <a:lnTo>
                      <a:pt x="1461" y="39"/>
                    </a:lnTo>
                    <a:lnTo>
                      <a:pt x="1508" y="47"/>
                    </a:lnTo>
                    <a:lnTo>
                      <a:pt x="1550" y="56"/>
                    </a:lnTo>
                    <a:lnTo>
                      <a:pt x="1585" y="65"/>
                    </a:lnTo>
                    <a:lnTo>
                      <a:pt x="1599" y="70"/>
                    </a:lnTo>
                    <a:lnTo>
                      <a:pt x="1613" y="75"/>
                    </a:lnTo>
                    <a:lnTo>
                      <a:pt x="1623" y="80"/>
                    </a:lnTo>
                    <a:lnTo>
                      <a:pt x="1633" y="85"/>
                    </a:lnTo>
                    <a:lnTo>
                      <a:pt x="1640" y="90"/>
                    </a:lnTo>
                    <a:lnTo>
                      <a:pt x="1645" y="96"/>
                    </a:lnTo>
                    <a:lnTo>
                      <a:pt x="1649" y="102"/>
                    </a:lnTo>
                    <a:lnTo>
                      <a:pt x="1650" y="106"/>
                    </a:lnTo>
                    <a:lnTo>
                      <a:pt x="1650" y="110"/>
                    </a:lnTo>
                    <a:lnTo>
                      <a:pt x="1647" y="115"/>
                    </a:lnTo>
                    <a:lnTo>
                      <a:pt x="1644" y="119"/>
                    </a:lnTo>
                    <a:lnTo>
                      <a:pt x="1640" y="123"/>
                    </a:lnTo>
                    <a:close/>
                  </a:path>
                </a:pathLst>
              </a:custGeom>
              <a:solidFill>
                <a:srgbClr val="744B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79" name="Freeform 260"/>
              <p:cNvSpPr/>
              <p:nvPr/>
            </p:nvSpPr>
            <p:spPr bwMode="auto">
              <a:xfrm>
                <a:off x="5145523" y="2505957"/>
                <a:ext cx="1770093" cy="542706"/>
              </a:xfrm>
              <a:custGeom>
                <a:avLst/>
                <a:gdLst>
                  <a:gd name="T0" fmla="*/ 102 w 4632"/>
                  <a:gd name="T1" fmla="*/ 707 h 1657"/>
                  <a:gd name="T2" fmla="*/ 61 w 4632"/>
                  <a:gd name="T3" fmla="*/ 703 h 1657"/>
                  <a:gd name="T4" fmla="*/ 19 w 4632"/>
                  <a:gd name="T5" fmla="*/ 681 h 1657"/>
                  <a:gd name="T6" fmla="*/ 5 w 4632"/>
                  <a:gd name="T7" fmla="*/ 659 h 1657"/>
                  <a:gd name="T8" fmla="*/ 0 w 4632"/>
                  <a:gd name="T9" fmla="*/ 630 h 1657"/>
                  <a:gd name="T10" fmla="*/ 0 w 4632"/>
                  <a:gd name="T11" fmla="*/ 424 h 1657"/>
                  <a:gd name="T12" fmla="*/ 0 w 4632"/>
                  <a:gd name="T13" fmla="*/ 285 h 1657"/>
                  <a:gd name="T14" fmla="*/ 72 w 4632"/>
                  <a:gd name="T15" fmla="*/ 281 h 1657"/>
                  <a:gd name="T16" fmla="*/ 162 w 4632"/>
                  <a:gd name="T17" fmla="*/ 273 h 1657"/>
                  <a:gd name="T18" fmla="*/ 294 w 4632"/>
                  <a:gd name="T19" fmla="*/ 261 h 1657"/>
                  <a:gd name="T20" fmla="*/ 383 w 4632"/>
                  <a:gd name="T21" fmla="*/ 252 h 1657"/>
                  <a:gd name="T22" fmla="*/ 454 w 4632"/>
                  <a:gd name="T23" fmla="*/ 31 h 1657"/>
                  <a:gd name="T24" fmla="*/ 669 w 4632"/>
                  <a:gd name="T25" fmla="*/ 223 h 1657"/>
                  <a:gd name="T26" fmla="*/ 959 w 4632"/>
                  <a:gd name="T27" fmla="*/ 193 h 1657"/>
                  <a:gd name="T28" fmla="*/ 1170 w 4632"/>
                  <a:gd name="T29" fmla="*/ 53 h 1657"/>
                  <a:gd name="T30" fmla="*/ 1356 w 4632"/>
                  <a:gd name="T31" fmla="*/ 154 h 1657"/>
                  <a:gd name="T32" fmla="*/ 1604 w 4632"/>
                  <a:gd name="T33" fmla="*/ 131 h 1657"/>
                  <a:gd name="T34" fmla="*/ 1927 w 4632"/>
                  <a:gd name="T35" fmla="*/ 107 h 1657"/>
                  <a:gd name="T36" fmla="*/ 2263 w 4632"/>
                  <a:gd name="T37" fmla="*/ 90 h 1657"/>
                  <a:gd name="T38" fmla="*/ 2535 w 4632"/>
                  <a:gd name="T39" fmla="*/ 91 h 1657"/>
                  <a:gd name="T40" fmla="*/ 2737 w 4632"/>
                  <a:gd name="T41" fmla="*/ 93 h 1657"/>
                  <a:gd name="T42" fmla="*/ 3192 w 4632"/>
                  <a:gd name="T43" fmla="*/ 98 h 1657"/>
                  <a:gd name="T44" fmla="*/ 3677 w 4632"/>
                  <a:gd name="T45" fmla="*/ 103 h 1657"/>
                  <a:gd name="T46" fmla="*/ 3967 w 4632"/>
                  <a:gd name="T47" fmla="*/ 106 h 1657"/>
                  <a:gd name="T48" fmla="*/ 4156 w 4632"/>
                  <a:gd name="T49" fmla="*/ 96 h 1657"/>
                  <a:gd name="T50" fmla="*/ 4228 w 4632"/>
                  <a:gd name="T51" fmla="*/ 86 h 1657"/>
                  <a:gd name="T52" fmla="*/ 4544 w 4632"/>
                  <a:gd name="T53" fmla="*/ 553 h 1657"/>
                  <a:gd name="T54" fmla="*/ 4358 w 4632"/>
                  <a:gd name="T55" fmla="*/ 656 h 1657"/>
                  <a:gd name="T56" fmla="*/ 4189 w 4632"/>
                  <a:gd name="T57" fmla="*/ 731 h 1657"/>
                  <a:gd name="T58" fmla="*/ 4078 w 4632"/>
                  <a:gd name="T59" fmla="*/ 765 h 1657"/>
                  <a:gd name="T60" fmla="*/ 3978 w 4632"/>
                  <a:gd name="T61" fmla="*/ 779 h 1657"/>
                  <a:gd name="T62" fmla="*/ 3884 w 4632"/>
                  <a:gd name="T63" fmla="*/ 767 h 1657"/>
                  <a:gd name="T64" fmla="*/ 3619 w 4632"/>
                  <a:gd name="T65" fmla="*/ 749 h 1657"/>
                  <a:gd name="T66" fmla="*/ 3096 w 4632"/>
                  <a:gd name="T67" fmla="*/ 733 h 1657"/>
                  <a:gd name="T68" fmla="*/ 2531 w 4632"/>
                  <a:gd name="T69" fmla="*/ 727 h 1657"/>
                  <a:gd name="T70" fmla="*/ 2089 w 4632"/>
                  <a:gd name="T71" fmla="*/ 732 h 1657"/>
                  <a:gd name="T72" fmla="*/ 1782 w 4632"/>
                  <a:gd name="T73" fmla="*/ 742 h 1657"/>
                  <a:gd name="T74" fmla="*/ 1574 w 4632"/>
                  <a:gd name="T75" fmla="*/ 764 h 1657"/>
                  <a:gd name="T76" fmla="*/ 1442 w 4632"/>
                  <a:gd name="T77" fmla="*/ 791 h 1657"/>
                  <a:gd name="T78" fmla="*/ 1316 w 4632"/>
                  <a:gd name="T79" fmla="*/ 832 h 1657"/>
                  <a:gd name="T80" fmla="*/ 1191 w 4632"/>
                  <a:gd name="T81" fmla="*/ 893 h 1657"/>
                  <a:gd name="T82" fmla="*/ 1070 w 4632"/>
                  <a:gd name="T83" fmla="*/ 973 h 1657"/>
                  <a:gd name="T84" fmla="*/ 879 w 4632"/>
                  <a:gd name="T85" fmla="*/ 1130 h 1657"/>
                  <a:gd name="T86" fmla="*/ 599 w 4632"/>
                  <a:gd name="T87" fmla="*/ 1346 h 1657"/>
                  <a:gd name="T88" fmla="*/ 345 w 4632"/>
                  <a:gd name="T89" fmla="*/ 1530 h 1657"/>
                  <a:gd name="T90" fmla="*/ 185 w 4632"/>
                  <a:gd name="T91" fmla="*/ 1642 h 1657"/>
                  <a:gd name="T92" fmla="*/ 150 w 4632"/>
                  <a:gd name="T93" fmla="*/ 1647 h 1657"/>
                  <a:gd name="T94" fmla="*/ 136 w 4632"/>
                  <a:gd name="T95" fmla="*/ 1618 h 1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632" h="1657">
                    <a:moveTo>
                      <a:pt x="136" y="1618"/>
                    </a:moveTo>
                    <a:lnTo>
                      <a:pt x="121" y="706"/>
                    </a:lnTo>
                    <a:lnTo>
                      <a:pt x="116" y="707"/>
                    </a:lnTo>
                    <a:lnTo>
                      <a:pt x="102" y="707"/>
                    </a:lnTo>
                    <a:lnTo>
                      <a:pt x="93" y="707"/>
                    </a:lnTo>
                    <a:lnTo>
                      <a:pt x="83" y="706"/>
                    </a:lnTo>
                    <a:lnTo>
                      <a:pt x="72" y="705"/>
                    </a:lnTo>
                    <a:lnTo>
                      <a:pt x="61" y="703"/>
                    </a:lnTo>
                    <a:lnTo>
                      <a:pt x="49" y="700"/>
                    </a:lnTo>
                    <a:lnTo>
                      <a:pt x="39" y="695"/>
                    </a:lnTo>
                    <a:lnTo>
                      <a:pt x="28" y="688"/>
                    </a:lnTo>
                    <a:lnTo>
                      <a:pt x="19" y="681"/>
                    </a:lnTo>
                    <a:lnTo>
                      <a:pt x="15" y="676"/>
                    </a:lnTo>
                    <a:lnTo>
                      <a:pt x="11" y="672"/>
                    </a:lnTo>
                    <a:lnTo>
                      <a:pt x="8" y="666"/>
                    </a:lnTo>
                    <a:lnTo>
                      <a:pt x="5" y="659"/>
                    </a:lnTo>
                    <a:lnTo>
                      <a:pt x="3" y="654"/>
                    </a:lnTo>
                    <a:lnTo>
                      <a:pt x="2" y="646"/>
                    </a:lnTo>
                    <a:lnTo>
                      <a:pt x="1" y="639"/>
                    </a:lnTo>
                    <a:lnTo>
                      <a:pt x="0" y="630"/>
                    </a:lnTo>
                    <a:lnTo>
                      <a:pt x="0" y="589"/>
                    </a:lnTo>
                    <a:lnTo>
                      <a:pt x="0" y="538"/>
                    </a:lnTo>
                    <a:lnTo>
                      <a:pt x="0" y="482"/>
                    </a:lnTo>
                    <a:lnTo>
                      <a:pt x="0" y="424"/>
                    </a:lnTo>
                    <a:lnTo>
                      <a:pt x="0" y="371"/>
                    </a:lnTo>
                    <a:lnTo>
                      <a:pt x="0" y="327"/>
                    </a:lnTo>
                    <a:lnTo>
                      <a:pt x="0" y="297"/>
                    </a:lnTo>
                    <a:lnTo>
                      <a:pt x="0" y="285"/>
                    </a:lnTo>
                    <a:lnTo>
                      <a:pt x="17" y="285"/>
                    </a:lnTo>
                    <a:lnTo>
                      <a:pt x="33" y="284"/>
                    </a:lnTo>
                    <a:lnTo>
                      <a:pt x="52" y="282"/>
                    </a:lnTo>
                    <a:lnTo>
                      <a:pt x="72" y="281"/>
                    </a:lnTo>
                    <a:lnTo>
                      <a:pt x="93" y="280"/>
                    </a:lnTo>
                    <a:lnTo>
                      <a:pt x="115" y="278"/>
                    </a:lnTo>
                    <a:lnTo>
                      <a:pt x="138" y="275"/>
                    </a:lnTo>
                    <a:lnTo>
                      <a:pt x="162" y="273"/>
                    </a:lnTo>
                    <a:lnTo>
                      <a:pt x="162" y="53"/>
                    </a:lnTo>
                    <a:lnTo>
                      <a:pt x="273" y="53"/>
                    </a:lnTo>
                    <a:lnTo>
                      <a:pt x="273" y="263"/>
                    </a:lnTo>
                    <a:lnTo>
                      <a:pt x="294" y="261"/>
                    </a:lnTo>
                    <a:lnTo>
                      <a:pt x="316" y="259"/>
                    </a:lnTo>
                    <a:lnTo>
                      <a:pt x="338" y="256"/>
                    </a:lnTo>
                    <a:lnTo>
                      <a:pt x="360" y="254"/>
                    </a:lnTo>
                    <a:lnTo>
                      <a:pt x="383" y="252"/>
                    </a:lnTo>
                    <a:lnTo>
                      <a:pt x="407" y="250"/>
                    </a:lnTo>
                    <a:lnTo>
                      <a:pt x="430" y="247"/>
                    </a:lnTo>
                    <a:lnTo>
                      <a:pt x="454" y="245"/>
                    </a:lnTo>
                    <a:lnTo>
                      <a:pt x="454" y="31"/>
                    </a:lnTo>
                    <a:lnTo>
                      <a:pt x="535" y="31"/>
                    </a:lnTo>
                    <a:lnTo>
                      <a:pt x="535" y="236"/>
                    </a:lnTo>
                    <a:lnTo>
                      <a:pt x="601" y="230"/>
                    </a:lnTo>
                    <a:lnTo>
                      <a:pt x="669" y="223"/>
                    </a:lnTo>
                    <a:lnTo>
                      <a:pt x="739" y="215"/>
                    </a:lnTo>
                    <a:lnTo>
                      <a:pt x="811" y="207"/>
                    </a:lnTo>
                    <a:lnTo>
                      <a:pt x="885" y="201"/>
                    </a:lnTo>
                    <a:lnTo>
                      <a:pt x="959" y="193"/>
                    </a:lnTo>
                    <a:lnTo>
                      <a:pt x="1034" y="185"/>
                    </a:lnTo>
                    <a:lnTo>
                      <a:pt x="1110" y="177"/>
                    </a:lnTo>
                    <a:lnTo>
                      <a:pt x="1110" y="53"/>
                    </a:lnTo>
                    <a:lnTo>
                      <a:pt x="1170" y="53"/>
                    </a:lnTo>
                    <a:lnTo>
                      <a:pt x="1170" y="172"/>
                    </a:lnTo>
                    <a:lnTo>
                      <a:pt x="1232" y="165"/>
                    </a:lnTo>
                    <a:lnTo>
                      <a:pt x="1295" y="159"/>
                    </a:lnTo>
                    <a:lnTo>
                      <a:pt x="1356" y="154"/>
                    </a:lnTo>
                    <a:lnTo>
                      <a:pt x="1419" y="148"/>
                    </a:lnTo>
                    <a:lnTo>
                      <a:pt x="1481" y="143"/>
                    </a:lnTo>
                    <a:lnTo>
                      <a:pt x="1543" y="137"/>
                    </a:lnTo>
                    <a:lnTo>
                      <a:pt x="1604" y="131"/>
                    </a:lnTo>
                    <a:lnTo>
                      <a:pt x="1665" y="127"/>
                    </a:lnTo>
                    <a:lnTo>
                      <a:pt x="1665" y="0"/>
                    </a:lnTo>
                    <a:lnTo>
                      <a:pt x="1927" y="0"/>
                    </a:lnTo>
                    <a:lnTo>
                      <a:pt x="1927" y="107"/>
                    </a:lnTo>
                    <a:lnTo>
                      <a:pt x="2016" y="101"/>
                    </a:lnTo>
                    <a:lnTo>
                      <a:pt x="2102" y="97"/>
                    </a:lnTo>
                    <a:lnTo>
                      <a:pt x="2185" y="93"/>
                    </a:lnTo>
                    <a:lnTo>
                      <a:pt x="2263" y="90"/>
                    </a:lnTo>
                    <a:lnTo>
                      <a:pt x="2338" y="89"/>
                    </a:lnTo>
                    <a:lnTo>
                      <a:pt x="2409" y="88"/>
                    </a:lnTo>
                    <a:lnTo>
                      <a:pt x="2474" y="89"/>
                    </a:lnTo>
                    <a:lnTo>
                      <a:pt x="2535" y="91"/>
                    </a:lnTo>
                    <a:lnTo>
                      <a:pt x="2550" y="91"/>
                    </a:lnTo>
                    <a:lnTo>
                      <a:pt x="2591" y="91"/>
                    </a:lnTo>
                    <a:lnTo>
                      <a:pt x="2654" y="92"/>
                    </a:lnTo>
                    <a:lnTo>
                      <a:pt x="2737" y="93"/>
                    </a:lnTo>
                    <a:lnTo>
                      <a:pt x="2835" y="95"/>
                    </a:lnTo>
                    <a:lnTo>
                      <a:pt x="2947" y="96"/>
                    </a:lnTo>
                    <a:lnTo>
                      <a:pt x="3066" y="97"/>
                    </a:lnTo>
                    <a:lnTo>
                      <a:pt x="3192" y="98"/>
                    </a:lnTo>
                    <a:lnTo>
                      <a:pt x="3319" y="100"/>
                    </a:lnTo>
                    <a:lnTo>
                      <a:pt x="3445" y="101"/>
                    </a:lnTo>
                    <a:lnTo>
                      <a:pt x="3565" y="102"/>
                    </a:lnTo>
                    <a:lnTo>
                      <a:pt x="3677" y="103"/>
                    </a:lnTo>
                    <a:lnTo>
                      <a:pt x="3777" y="105"/>
                    </a:lnTo>
                    <a:lnTo>
                      <a:pt x="3860" y="106"/>
                    </a:lnTo>
                    <a:lnTo>
                      <a:pt x="3925" y="106"/>
                    </a:lnTo>
                    <a:lnTo>
                      <a:pt x="3967" y="106"/>
                    </a:lnTo>
                    <a:lnTo>
                      <a:pt x="4022" y="106"/>
                    </a:lnTo>
                    <a:lnTo>
                      <a:pt x="4074" y="102"/>
                    </a:lnTo>
                    <a:lnTo>
                      <a:pt x="4119" y="99"/>
                    </a:lnTo>
                    <a:lnTo>
                      <a:pt x="4156" y="96"/>
                    </a:lnTo>
                    <a:lnTo>
                      <a:pt x="4187" y="92"/>
                    </a:lnTo>
                    <a:lnTo>
                      <a:pt x="4210" y="89"/>
                    </a:lnTo>
                    <a:lnTo>
                      <a:pt x="4223" y="87"/>
                    </a:lnTo>
                    <a:lnTo>
                      <a:pt x="4228" y="86"/>
                    </a:lnTo>
                    <a:lnTo>
                      <a:pt x="4632" y="193"/>
                    </a:lnTo>
                    <a:lnTo>
                      <a:pt x="4622" y="505"/>
                    </a:lnTo>
                    <a:lnTo>
                      <a:pt x="4601" y="519"/>
                    </a:lnTo>
                    <a:lnTo>
                      <a:pt x="4544" y="553"/>
                    </a:lnTo>
                    <a:lnTo>
                      <a:pt x="4504" y="577"/>
                    </a:lnTo>
                    <a:lnTo>
                      <a:pt x="4461" y="602"/>
                    </a:lnTo>
                    <a:lnTo>
                      <a:pt x="4410" y="629"/>
                    </a:lnTo>
                    <a:lnTo>
                      <a:pt x="4358" y="656"/>
                    </a:lnTo>
                    <a:lnTo>
                      <a:pt x="4303" y="683"/>
                    </a:lnTo>
                    <a:lnTo>
                      <a:pt x="4245" y="708"/>
                    </a:lnTo>
                    <a:lnTo>
                      <a:pt x="4217" y="721"/>
                    </a:lnTo>
                    <a:lnTo>
                      <a:pt x="4189" y="731"/>
                    </a:lnTo>
                    <a:lnTo>
                      <a:pt x="4160" y="742"/>
                    </a:lnTo>
                    <a:lnTo>
                      <a:pt x="4132" y="751"/>
                    </a:lnTo>
                    <a:lnTo>
                      <a:pt x="4104" y="759"/>
                    </a:lnTo>
                    <a:lnTo>
                      <a:pt x="4078" y="765"/>
                    </a:lnTo>
                    <a:lnTo>
                      <a:pt x="4051" y="771"/>
                    </a:lnTo>
                    <a:lnTo>
                      <a:pt x="4025" y="775"/>
                    </a:lnTo>
                    <a:lnTo>
                      <a:pt x="4001" y="778"/>
                    </a:lnTo>
                    <a:lnTo>
                      <a:pt x="3978" y="779"/>
                    </a:lnTo>
                    <a:lnTo>
                      <a:pt x="3956" y="778"/>
                    </a:lnTo>
                    <a:lnTo>
                      <a:pt x="3936" y="774"/>
                    </a:lnTo>
                    <a:lnTo>
                      <a:pt x="3913" y="771"/>
                    </a:lnTo>
                    <a:lnTo>
                      <a:pt x="3884" y="767"/>
                    </a:lnTo>
                    <a:lnTo>
                      <a:pt x="3851" y="763"/>
                    </a:lnTo>
                    <a:lnTo>
                      <a:pt x="3813" y="760"/>
                    </a:lnTo>
                    <a:lnTo>
                      <a:pt x="3723" y="754"/>
                    </a:lnTo>
                    <a:lnTo>
                      <a:pt x="3619" y="749"/>
                    </a:lnTo>
                    <a:lnTo>
                      <a:pt x="3500" y="743"/>
                    </a:lnTo>
                    <a:lnTo>
                      <a:pt x="3373" y="740"/>
                    </a:lnTo>
                    <a:lnTo>
                      <a:pt x="3237" y="735"/>
                    </a:lnTo>
                    <a:lnTo>
                      <a:pt x="3096" y="733"/>
                    </a:lnTo>
                    <a:lnTo>
                      <a:pt x="2951" y="731"/>
                    </a:lnTo>
                    <a:lnTo>
                      <a:pt x="2808" y="729"/>
                    </a:lnTo>
                    <a:lnTo>
                      <a:pt x="2667" y="729"/>
                    </a:lnTo>
                    <a:lnTo>
                      <a:pt x="2531" y="727"/>
                    </a:lnTo>
                    <a:lnTo>
                      <a:pt x="2402" y="727"/>
                    </a:lnTo>
                    <a:lnTo>
                      <a:pt x="2284" y="729"/>
                    </a:lnTo>
                    <a:lnTo>
                      <a:pt x="2178" y="730"/>
                    </a:lnTo>
                    <a:lnTo>
                      <a:pt x="2089" y="732"/>
                    </a:lnTo>
                    <a:lnTo>
                      <a:pt x="2009" y="733"/>
                    </a:lnTo>
                    <a:lnTo>
                      <a:pt x="1931" y="735"/>
                    </a:lnTo>
                    <a:lnTo>
                      <a:pt x="1855" y="739"/>
                    </a:lnTo>
                    <a:lnTo>
                      <a:pt x="1782" y="742"/>
                    </a:lnTo>
                    <a:lnTo>
                      <a:pt x="1711" y="748"/>
                    </a:lnTo>
                    <a:lnTo>
                      <a:pt x="1642" y="754"/>
                    </a:lnTo>
                    <a:lnTo>
                      <a:pt x="1607" y="759"/>
                    </a:lnTo>
                    <a:lnTo>
                      <a:pt x="1574" y="764"/>
                    </a:lnTo>
                    <a:lnTo>
                      <a:pt x="1540" y="770"/>
                    </a:lnTo>
                    <a:lnTo>
                      <a:pt x="1507" y="775"/>
                    </a:lnTo>
                    <a:lnTo>
                      <a:pt x="1475" y="783"/>
                    </a:lnTo>
                    <a:lnTo>
                      <a:pt x="1442" y="791"/>
                    </a:lnTo>
                    <a:lnTo>
                      <a:pt x="1410" y="800"/>
                    </a:lnTo>
                    <a:lnTo>
                      <a:pt x="1378" y="810"/>
                    </a:lnTo>
                    <a:lnTo>
                      <a:pt x="1347" y="821"/>
                    </a:lnTo>
                    <a:lnTo>
                      <a:pt x="1316" y="832"/>
                    </a:lnTo>
                    <a:lnTo>
                      <a:pt x="1284" y="846"/>
                    </a:lnTo>
                    <a:lnTo>
                      <a:pt x="1253" y="860"/>
                    </a:lnTo>
                    <a:lnTo>
                      <a:pt x="1223" y="876"/>
                    </a:lnTo>
                    <a:lnTo>
                      <a:pt x="1191" y="893"/>
                    </a:lnTo>
                    <a:lnTo>
                      <a:pt x="1161" y="911"/>
                    </a:lnTo>
                    <a:lnTo>
                      <a:pt x="1130" y="930"/>
                    </a:lnTo>
                    <a:lnTo>
                      <a:pt x="1100" y="951"/>
                    </a:lnTo>
                    <a:lnTo>
                      <a:pt x="1070" y="973"/>
                    </a:lnTo>
                    <a:lnTo>
                      <a:pt x="1039" y="996"/>
                    </a:lnTo>
                    <a:lnTo>
                      <a:pt x="1009" y="1022"/>
                    </a:lnTo>
                    <a:lnTo>
                      <a:pt x="946" y="1076"/>
                    </a:lnTo>
                    <a:lnTo>
                      <a:pt x="879" y="1130"/>
                    </a:lnTo>
                    <a:lnTo>
                      <a:pt x="811" y="1185"/>
                    </a:lnTo>
                    <a:lnTo>
                      <a:pt x="740" y="1240"/>
                    </a:lnTo>
                    <a:lnTo>
                      <a:pt x="669" y="1293"/>
                    </a:lnTo>
                    <a:lnTo>
                      <a:pt x="599" y="1346"/>
                    </a:lnTo>
                    <a:lnTo>
                      <a:pt x="530" y="1397"/>
                    </a:lnTo>
                    <a:lnTo>
                      <a:pt x="464" y="1445"/>
                    </a:lnTo>
                    <a:lnTo>
                      <a:pt x="402" y="1490"/>
                    </a:lnTo>
                    <a:lnTo>
                      <a:pt x="345" y="1530"/>
                    </a:lnTo>
                    <a:lnTo>
                      <a:pt x="293" y="1567"/>
                    </a:lnTo>
                    <a:lnTo>
                      <a:pt x="249" y="1598"/>
                    </a:lnTo>
                    <a:lnTo>
                      <a:pt x="212" y="1623"/>
                    </a:lnTo>
                    <a:lnTo>
                      <a:pt x="185" y="1642"/>
                    </a:lnTo>
                    <a:lnTo>
                      <a:pt x="167" y="1654"/>
                    </a:lnTo>
                    <a:lnTo>
                      <a:pt x="162" y="1657"/>
                    </a:lnTo>
                    <a:lnTo>
                      <a:pt x="158" y="1655"/>
                    </a:lnTo>
                    <a:lnTo>
                      <a:pt x="150" y="1647"/>
                    </a:lnTo>
                    <a:lnTo>
                      <a:pt x="145" y="1642"/>
                    </a:lnTo>
                    <a:lnTo>
                      <a:pt x="141" y="1635"/>
                    </a:lnTo>
                    <a:lnTo>
                      <a:pt x="138" y="1627"/>
                    </a:lnTo>
                    <a:lnTo>
                      <a:pt x="136" y="1618"/>
                    </a:lnTo>
                    <a:close/>
                  </a:path>
                </a:pathLst>
              </a:custGeom>
              <a:solidFill>
                <a:srgbClr val="E1A8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80" name="Freeform 261"/>
              <p:cNvSpPr/>
              <p:nvPr/>
            </p:nvSpPr>
            <p:spPr bwMode="auto">
              <a:xfrm>
                <a:off x="5207351" y="2641062"/>
                <a:ext cx="1648728" cy="517518"/>
              </a:xfrm>
              <a:custGeom>
                <a:avLst/>
                <a:gdLst>
                  <a:gd name="T0" fmla="*/ 0 w 4322"/>
                  <a:gd name="T1" fmla="*/ 228 h 1581"/>
                  <a:gd name="T2" fmla="*/ 59 w 4322"/>
                  <a:gd name="T3" fmla="*/ 218 h 1581"/>
                  <a:gd name="T4" fmla="*/ 223 w 4322"/>
                  <a:gd name="T5" fmla="*/ 192 h 1581"/>
                  <a:gd name="T6" fmla="*/ 466 w 4322"/>
                  <a:gd name="T7" fmla="*/ 156 h 1581"/>
                  <a:gd name="T8" fmla="*/ 766 w 4322"/>
                  <a:gd name="T9" fmla="*/ 114 h 1581"/>
                  <a:gd name="T10" fmla="*/ 1100 w 4322"/>
                  <a:gd name="T11" fmla="*/ 72 h 1581"/>
                  <a:gd name="T12" fmla="*/ 1445 w 4322"/>
                  <a:gd name="T13" fmla="*/ 36 h 1581"/>
                  <a:gd name="T14" fmla="*/ 1614 w 4322"/>
                  <a:gd name="T15" fmla="*/ 21 h 1581"/>
                  <a:gd name="T16" fmla="*/ 1777 w 4322"/>
                  <a:gd name="T17" fmla="*/ 9 h 1581"/>
                  <a:gd name="T18" fmla="*/ 1930 w 4322"/>
                  <a:gd name="T19" fmla="*/ 3 h 1581"/>
                  <a:gd name="T20" fmla="*/ 2072 w 4322"/>
                  <a:gd name="T21" fmla="*/ 0 h 1581"/>
                  <a:gd name="T22" fmla="*/ 2340 w 4322"/>
                  <a:gd name="T23" fmla="*/ 3 h 1581"/>
                  <a:gd name="T24" fmla="*/ 2601 w 4322"/>
                  <a:gd name="T25" fmla="*/ 9 h 1581"/>
                  <a:gd name="T26" fmla="*/ 2846 w 4322"/>
                  <a:gd name="T27" fmla="*/ 19 h 1581"/>
                  <a:gd name="T28" fmla="*/ 3064 w 4322"/>
                  <a:gd name="T29" fmla="*/ 31 h 1581"/>
                  <a:gd name="T30" fmla="*/ 3249 w 4322"/>
                  <a:gd name="T31" fmla="*/ 42 h 1581"/>
                  <a:gd name="T32" fmla="*/ 3393 w 4322"/>
                  <a:gd name="T33" fmla="*/ 52 h 1581"/>
                  <a:gd name="T34" fmla="*/ 3485 w 4322"/>
                  <a:gd name="T35" fmla="*/ 59 h 1581"/>
                  <a:gd name="T36" fmla="*/ 3518 w 4322"/>
                  <a:gd name="T37" fmla="*/ 61 h 1581"/>
                  <a:gd name="T38" fmla="*/ 3600 w 4322"/>
                  <a:gd name="T39" fmla="*/ 82 h 1581"/>
                  <a:gd name="T40" fmla="*/ 3685 w 4322"/>
                  <a:gd name="T41" fmla="*/ 109 h 1581"/>
                  <a:gd name="T42" fmla="*/ 3787 w 4322"/>
                  <a:gd name="T43" fmla="*/ 142 h 1581"/>
                  <a:gd name="T44" fmla="*/ 3895 w 4322"/>
                  <a:gd name="T45" fmla="*/ 185 h 1581"/>
                  <a:gd name="T46" fmla="*/ 3946 w 4322"/>
                  <a:gd name="T47" fmla="*/ 208 h 1581"/>
                  <a:gd name="T48" fmla="*/ 3995 w 4322"/>
                  <a:gd name="T49" fmla="*/ 234 h 1581"/>
                  <a:gd name="T50" fmla="*/ 4040 w 4322"/>
                  <a:gd name="T51" fmla="*/ 261 h 1581"/>
                  <a:gd name="T52" fmla="*/ 4080 w 4322"/>
                  <a:gd name="T53" fmla="*/ 290 h 1581"/>
                  <a:gd name="T54" fmla="*/ 4112 w 4322"/>
                  <a:gd name="T55" fmla="*/ 319 h 1581"/>
                  <a:gd name="T56" fmla="*/ 4137 w 4322"/>
                  <a:gd name="T57" fmla="*/ 350 h 1581"/>
                  <a:gd name="T58" fmla="*/ 4212 w 4322"/>
                  <a:gd name="T59" fmla="*/ 472 h 1581"/>
                  <a:gd name="T60" fmla="*/ 4270 w 4322"/>
                  <a:gd name="T61" fmla="*/ 575 h 1581"/>
                  <a:gd name="T62" fmla="*/ 4309 w 4322"/>
                  <a:gd name="T63" fmla="*/ 649 h 1581"/>
                  <a:gd name="T64" fmla="*/ 4322 w 4322"/>
                  <a:gd name="T65" fmla="*/ 677 h 1581"/>
                  <a:gd name="T66" fmla="*/ 71 w 4322"/>
                  <a:gd name="T67" fmla="*/ 1270 h 1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322" h="1581">
                    <a:moveTo>
                      <a:pt x="64" y="1262"/>
                    </a:moveTo>
                    <a:lnTo>
                      <a:pt x="0" y="228"/>
                    </a:lnTo>
                    <a:lnTo>
                      <a:pt x="15" y="226"/>
                    </a:lnTo>
                    <a:lnTo>
                      <a:pt x="59" y="218"/>
                    </a:lnTo>
                    <a:lnTo>
                      <a:pt x="129" y="207"/>
                    </a:lnTo>
                    <a:lnTo>
                      <a:pt x="223" y="192"/>
                    </a:lnTo>
                    <a:lnTo>
                      <a:pt x="335" y="176"/>
                    </a:lnTo>
                    <a:lnTo>
                      <a:pt x="466" y="156"/>
                    </a:lnTo>
                    <a:lnTo>
                      <a:pt x="611" y="136"/>
                    </a:lnTo>
                    <a:lnTo>
                      <a:pt x="766" y="114"/>
                    </a:lnTo>
                    <a:lnTo>
                      <a:pt x="931" y="93"/>
                    </a:lnTo>
                    <a:lnTo>
                      <a:pt x="1100" y="72"/>
                    </a:lnTo>
                    <a:lnTo>
                      <a:pt x="1273" y="53"/>
                    </a:lnTo>
                    <a:lnTo>
                      <a:pt x="1445" y="36"/>
                    </a:lnTo>
                    <a:lnTo>
                      <a:pt x="1530" y="28"/>
                    </a:lnTo>
                    <a:lnTo>
                      <a:pt x="1614" y="21"/>
                    </a:lnTo>
                    <a:lnTo>
                      <a:pt x="1696" y="15"/>
                    </a:lnTo>
                    <a:lnTo>
                      <a:pt x="1777" y="9"/>
                    </a:lnTo>
                    <a:lnTo>
                      <a:pt x="1854" y="6"/>
                    </a:lnTo>
                    <a:lnTo>
                      <a:pt x="1930" y="3"/>
                    </a:lnTo>
                    <a:lnTo>
                      <a:pt x="2003" y="0"/>
                    </a:lnTo>
                    <a:lnTo>
                      <a:pt x="2072" y="0"/>
                    </a:lnTo>
                    <a:lnTo>
                      <a:pt x="2207" y="0"/>
                    </a:lnTo>
                    <a:lnTo>
                      <a:pt x="2340" y="3"/>
                    </a:lnTo>
                    <a:lnTo>
                      <a:pt x="2472" y="6"/>
                    </a:lnTo>
                    <a:lnTo>
                      <a:pt x="2601" y="9"/>
                    </a:lnTo>
                    <a:lnTo>
                      <a:pt x="2726" y="14"/>
                    </a:lnTo>
                    <a:lnTo>
                      <a:pt x="2846" y="19"/>
                    </a:lnTo>
                    <a:lnTo>
                      <a:pt x="2959" y="25"/>
                    </a:lnTo>
                    <a:lnTo>
                      <a:pt x="3064" y="31"/>
                    </a:lnTo>
                    <a:lnTo>
                      <a:pt x="3161" y="36"/>
                    </a:lnTo>
                    <a:lnTo>
                      <a:pt x="3249" y="42"/>
                    </a:lnTo>
                    <a:lnTo>
                      <a:pt x="3327" y="46"/>
                    </a:lnTo>
                    <a:lnTo>
                      <a:pt x="3393" y="52"/>
                    </a:lnTo>
                    <a:lnTo>
                      <a:pt x="3446" y="55"/>
                    </a:lnTo>
                    <a:lnTo>
                      <a:pt x="3485" y="59"/>
                    </a:lnTo>
                    <a:lnTo>
                      <a:pt x="3510" y="61"/>
                    </a:lnTo>
                    <a:lnTo>
                      <a:pt x="3518" y="61"/>
                    </a:lnTo>
                    <a:lnTo>
                      <a:pt x="3540" y="66"/>
                    </a:lnTo>
                    <a:lnTo>
                      <a:pt x="3600" y="82"/>
                    </a:lnTo>
                    <a:lnTo>
                      <a:pt x="3639" y="94"/>
                    </a:lnTo>
                    <a:lnTo>
                      <a:pt x="3685" y="109"/>
                    </a:lnTo>
                    <a:lnTo>
                      <a:pt x="3735" y="124"/>
                    </a:lnTo>
                    <a:lnTo>
                      <a:pt x="3787" y="142"/>
                    </a:lnTo>
                    <a:lnTo>
                      <a:pt x="3841" y="162"/>
                    </a:lnTo>
                    <a:lnTo>
                      <a:pt x="3895" y="185"/>
                    </a:lnTo>
                    <a:lnTo>
                      <a:pt x="3921" y="197"/>
                    </a:lnTo>
                    <a:lnTo>
                      <a:pt x="3946" y="208"/>
                    </a:lnTo>
                    <a:lnTo>
                      <a:pt x="3971" y="221"/>
                    </a:lnTo>
                    <a:lnTo>
                      <a:pt x="3995" y="234"/>
                    </a:lnTo>
                    <a:lnTo>
                      <a:pt x="4018" y="247"/>
                    </a:lnTo>
                    <a:lnTo>
                      <a:pt x="4040" y="261"/>
                    </a:lnTo>
                    <a:lnTo>
                      <a:pt x="4061" y="275"/>
                    </a:lnTo>
                    <a:lnTo>
                      <a:pt x="4080" y="290"/>
                    </a:lnTo>
                    <a:lnTo>
                      <a:pt x="4098" y="304"/>
                    </a:lnTo>
                    <a:lnTo>
                      <a:pt x="4112" y="319"/>
                    </a:lnTo>
                    <a:lnTo>
                      <a:pt x="4126" y="334"/>
                    </a:lnTo>
                    <a:lnTo>
                      <a:pt x="4137" y="350"/>
                    </a:lnTo>
                    <a:lnTo>
                      <a:pt x="4176" y="411"/>
                    </a:lnTo>
                    <a:lnTo>
                      <a:pt x="4212" y="472"/>
                    </a:lnTo>
                    <a:lnTo>
                      <a:pt x="4243" y="526"/>
                    </a:lnTo>
                    <a:lnTo>
                      <a:pt x="4270" y="575"/>
                    </a:lnTo>
                    <a:lnTo>
                      <a:pt x="4292" y="617"/>
                    </a:lnTo>
                    <a:lnTo>
                      <a:pt x="4309" y="649"/>
                    </a:lnTo>
                    <a:lnTo>
                      <a:pt x="4318" y="669"/>
                    </a:lnTo>
                    <a:lnTo>
                      <a:pt x="4322" y="677"/>
                    </a:lnTo>
                    <a:lnTo>
                      <a:pt x="4145" y="1581"/>
                    </a:lnTo>
                    <a:lnTo>
                      <a:pt x="71" y="1270"/>
                    </a:lnTo>
                    <a:lnTo>
                      <a:pt x="64" y="1262"/>
                    </a:lnTo>
                    <a:close/>
                  </a:path>
                </a:pathLst>
              </a:custGeom>
              <a:solidFill>
                <a:srgbClr val="FEE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86" name="Freeform 262"/>
              <p:cNvSpPr/>
              <p:nvPr/>
            </p:nvSpPr>
            <p:spPr bwMode="auto">
              <a:xfrm>
                <a:off x="5198191" y="2354824"/>
                <a:ext cx="1536523" cy="196931"/>
              </a:xfrm>
              <a:custGeom>
                <a:avLst/>
                <a:gdLst>
                  <a:gd name="T0" fmla="*/ 1323 w 4023"/>
                  <a:gd name="T1" fmla="*/ 535 h 604"/>
                  <a:gd name="T2" fmla="*/ 4023 w 4023"/>
                  <a:gd name="T3" fmla="*/ 546 h 604"/>
                  <a:gd name="T4" fmla="*/ 3954 w 4023"/>
                  <a:gd name="T5" fmla="*/ 534 h 604"/>
                  <a:gd name="T6" fmla="*/ 3773 w 4023"/>
                  <a:gd name="T7" fmla="*/ 499 h 604"/>
                  <a:gd name="T8" fmla="*/ 3513 w 4023"/>
                  <a:gd name="T9" fmla="*/ 449 h 604"/>
                  <a:gd name="T10" fmla="*/ 3210 w 4023"/>
                  <a:gd name="T11" fmla="*/ 387 h 604"/>
                  <a:gd name="T12" fmla="*/ 2898 w 4023"/>
                  <a:gd name="T13" fmla="*/ 320 h 604"/>
                  <a:gd name="T14" fmla="*/ 2614 w 4023"/>
                  <a:gd name="T15" fmla="*/ 253 h 604"/>
                  <a:gd name="T16" fmla="*/ 2493 w 4023"/>
                  <a:gd name="T17" fmla="*/ 221 h 604"/>
                  <a:gd name="T18" fmla="*/ 2392 w 4023"/>
                  <a:gd name="T19" fmla="*/ 192 h 604"/>
                  <a:gd name="T20" fmla="*/ 2314 w 4023"/>
                  <a:gd name="T21" fmla="*/ 165 h 604"/>
                  <a:gd name="T22" fmla="*/ 2266 w 4023"/>
                  <a:gd name="T23" fmla="*/ 141 h 604"/>
                  <a:gd name="T24" fmla="*/ 2166 w 4023"/>
                  <a:gd name="T25" fmla="*/ 73 h 604"/>
                  <a:gd name="T26" fmla="*/ 2106 w 4023"/>
                  <a:gd name="T27" fmla="*/ 32 h 604"/>
                  <a:gd name="T28" fmla="*/ 2082 w 4023"/>
                  <a:gd name="T29" fmla="*/ 21 h 604"/>
                  <a:gd name="T30" fmla="*/ 2059 w 4023"/>
                  <a:gd name="T31" fmla="*/ 12 h 604"/>
                  <a:gd name="T32" fmla="*/ 2031 w 4023"/>
                  <a:gd name="T33" fmla="*/ 7 h 604"/>
                  <a:gd name="T34" fmla="*/ 1995 w 4023"/>
                  <a:gd name="T35" fmla="*/ 2 h 604"/>
                  <a:gd name="T36" fmla="*/ 1944 w 4023"/>
                  <a:gd name="T37" fmla="*/ 0 h 604"/>
                  <a:gd name="T38" fmla="*/ 1876 w 4023"/>
                  <a:gd name="T39" fmla="*/ 3 h 604"/>
                  <a:gd name="T40" fmla="*/ 1721 w 4023"/>
                  <a:gd name="T41" fmla="*/ 16 h 604"/>
                  <a:gd name="T42" fmla="*/ 1586 w 4023"/>
                  <a:gd name="T43" fmla="*/ 30 h 604"/>
                  <a:gd name="T44" fmla="*/ 1529 w 4023"/>
                  <a:gd name="T45" fmla="*/ 37 h 604"/>
                  <a:gd name="T46" fmla="*/ 1501 w 4023"/>
                  <a:gd name="T47" fmla="*/ 48 h 604"/>
                  <a:gd name="T48" fmla="*/ 1425 w 4023"/>
                  <a:gd name="T49" fmla="*/ 79 h 604"/>
                  <a:gd name="T50" fmla="*/ 1316 w 4023"/>
                  <a:gd name="T51" fmla="*/ 125 h 604"/>
                  <a:gd name="T52" fmla="*/ 1185 w 4023"/>
                  <a:gd name="T53" fmla="*/ 179 h 604"/>
                  <a:gd name="T54" fmla="*/ 1044 w 4023"/>
                  <a:gd name="T55" fmla="*/ 236 h 604"/>
                  <a:gd name="T56" fmla="*/ 907 w 4023"/>
                  <a:gd name="T57" fmla="*/ 291 h 604"/>
                  <a:gd name="T58" fmla="*/ 785 w 4023"/>
                  <a:gd name="T59" fmla="*/ 338 h 604"/>
                  <a:gd name="T60" fmla="*/ 693 w 4023"/>
                  <a:gd name="T61" fmla="*/ 373 h 604"/>
                  <a:gd name="T62" fmla="*/ 608 w 4023"/>
                  <a:gd name="T63" fmla="*/ 398 h 604"/>
                  <a:gd name="T64" fmla="*/ 503 w 4023"/>
                  <a:gd name="T65" fmla="*/ 425 h 604"/>
                  <a:gd name="T66" fmla="*/ 273 w 4023"/>
                  <a:gd name="T67" fmla="*/ 474 h 604"/>
                  <a:gd name="T68" fmla="*/ 80 w 4023"/>
                  <a:gd name="T69" fmla="*/ 509 h 604"/>
                  <a:gd name="T70" fmla="*/ 0 w 4023"/>
                  <a:gd name="T71" fmla="*/ 524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23" h="604">
                    <a:moveTo>
                      <a:pt x="0" y="524"/>
                    </a:moveTo>
                    <a:lnTo>
                      <a:pt x="1323" y="535"/>
                    </a:lnTo>
                    <a:lnTo>
                      <a:pt x="3915" y="604"/>
                    </a:lnTo>
                    <a:lnTo>
                      <a:pt x="4023" y="546"/>
                    </a:lnTo>
                    <a:lnTo>
                      <a:pt x="4006" y="542"/>
                    </a:lnTo>
                    <a:lnTo>
                      <a:pt x="3954" y="534"/>
                    </a:lnTo>
                    <a:lnTo>
                      <a:pt x="3876" y="519"/>
                    </a:lnTo>
                    <a:lnTo>
                      <a:pt x="3773" y="499"/>
                    </a:lnTo>
                    <a:lnTo>
                      <a:pt x="3651" y="476"/>
                    </a:lnTo>
                    <a:lnTo>
                      <a:pt x="3513" y="449"/>
                    </a:lnTo>
                    <a:lnTo>
                      <a:pt x="3364" y="419"/>
                    </a:lnTo>
                    <a:lnTo>
                      <a:pt x="3210" y="387"/>
                    </a:lnTo>
                    <a:lnTo>
                      <a:pt x="3053" y="354"/>
                    </a:lnTo>
                    <a:lnTo>
                      <a:pt x="2898" y="320"/>
                    </a:lnTo>
                    <a:lnTo>
                      <a:pt x="2751" y="287"/>
                    </a:lnTo>
                    <a:lnTo>
                      <a:pt x="2614" y="253"/>
                    </a:lnTo>
                    <a:lnTo>
                      <a:pt x="2551" y="238"/>
                    </a:lnTo>
                    <a:lnTo>
                      <a:pt x="2493" y="221"/>
                    </a:lnTo>
                    <a:lnTo>
                      <a:pt x="2439" y="206"/>
                    </a:lnTo>
                    <a:lnTo>
                      <a:pt x="2392" y="192"/>
                    </a:lnTo>
                    <a:lnTo>
                      <a:pt x="2350" y="177"/>
                    </a:lnTo>
                    <a:lnTo>
                      <a:pt x="2314" y="165"/>
                    </a:lnTo>
                    <a:lnTo>
                      <a:pt x="2286" y="153"/>
                    </a:lnTo>
                    <a:lnTo>
                      <a:pt x="2266" y="141"/>
                    </a:lnTo>
                    <a:lnTo>
                      <a:pt x="2209" y="103"/>
                    </a:lnTo>
                    <a:lnTo>
                      <a:pt x="2166" y="73"/>
                    </a:lnTo>
                    <a:lnTo>
                      <a:pt x="2132" y="49"/>
                    </a:lnTo>
                    <a:lnTo>
                      <a:pt x="2106" y="32"/>
                    </a:lnTo>
                    <a:lnTo>
                      <a:pt x="2095" y="26"/>
                    </a:lnTo>
                    <a:lnTo>
                      <a:pt x="2082" y="21"/>
                    </a:lnTo>
                    <a:lnTo>
                      <a:pt x="2071" y="17"/>
                    </a:lnTo>
                    <a:lnTo>
                      <a:pt x="2059" y="12"/>
                    </a:lnTo>
                    <a:lnTo>
                      <a:pt x="2046" y="9"/>
                    </a:lnTo>
                    <a:lnTo>
                      <a:pt x="2031" y="7"/>
                    </a:lnTo>
                    <a:lnTo>
                      <a:pt x="2014" y="4"/>
                    </a:lnTo>
                    <a:lnTo>
                      <a:pt x="1995" y="2"/>
                    </a:lnTo>
                    <a:lnTo>
                      <a:pt x="1972" y="1"/>
                    </a:lnTo>
                    <a:lnTo>
                      <a:pt x="1944" y="0"/>
                    </a:lnTo>
                    <a:lnTo>
                      <a:pt x="1912" y="1"/>
                    </a:lnTo>
                    <a:lnTo>
                      <a:pt x="1876" y="3"/>
                    </a:lnTo>
                    <a:lnTo>
                      <a:pt x="1800" y="8"/>
                    </a:lnTo>
                    <a:lnTo>
                      <a:pt x="1721" y="16"/>
                    </a:lnTo>
                    <a:lnTo>
                      <a:pt x="1647" y="23"/>
                    </a:lnTo>
                    <a:lnTo>
                      <a:pt x="1586" y="30"/>
                    </a:lnTo>
                    <a:lnTo>
                      <a:pt x="1545" y="35"/>
                    </a:lnTo>
                    <a:lnTo>
                      <a:pt x="1529" y="37"/>
                    </a:lnTo>
                    <a:lnTo>
                      <a:pt x="1522" y="40"/>
                    </a:lnTo>
                    <a:lnTo>
                      <a:pt x="1501" y="48"/>
                    </a:lnTo>
                    <a:lnTo>
                      <a:pt x="1468" y="62"/>
                    </a:lnTo>
                    <a:lnTo>
                      <a:pt x="1425" y="79"/>
                    </a:lnTo>
                    <a:lnTo>
                      <a:pt x="1374" y="100"/>
                    </a:lnTo>
                    <a:lnTo>
                      <a:pt x="1316" y="125"/>
                    </a:lnTo>
                    <a:lnTo>
                      <a:pt x="1252" y="151"/>
                    </a:lnTo>
                    <a:lnTo>
                      <a:pt x="1185" y="179"/>
                    </a:lnTo>
                    <a:lnTo>
                      <a:pt x="1115" y="208"/>
                    </a:lnTo>
                    <a:lnTo>
                      <a:pt x="1044" y="236"/>
                    </a:lnTo>
                    <a:lnTo>
                      <a:pt x="974" y="265"/>
                    </a:lnTo>
                    <a:lnTo>
                      <a:pt x="907" y="291"/>
                    </a:lnTo>
                    <a:lnTo>
                      <a:pt x="843" y="316"/>
                    </a:lnTo>
                    <a:lnTo>
                      <a:pt x="785" y="338"/>
                    </a:lnTo>
                    <a:lnTo>
                      <a:pt x="735" y="357"/>
                    </a:lnTo>
                    <a:lnTo>
                      <a:pt x="693" y="373"/>
                    </a:lnTo>
                    <a:lnTo>
                      <a:pt x="654" y="386"/>
                    </a:lnTo>
                    <a:lnTo>
                      <a:pt x="608" y="398"/>
                    </a:lnTo>
                    <a:lnTo>
                      <a:pt x="557" y="412"/>
                    </a:lnTo>
                    <a:lnTo>
                      <a:pt x="503" y="425"/>
                    </a:lnTo>
                    <a:lnTo>
                      <a:pt x="388" y="451"/>
                    </a:lnTo>
                    <a:lnTo>
                      <a:pt x="273" y="474"/>
                    </a:lnTo>
                    <a:lnTo>
                      <a:pt x="167" y="493"/>
                    </a:lnTo>
                    <a:lnTo>
                      <a:pt x="80" y="509"/>
                    </a:lnTo>
                    <a:lnTo>
                      <a:pt x="22" y="519"/>
                    </a:lnTo>
                    <a:lnTo>
                      <a:pt x="0" y="524"/>
                    </a:lnTo>
                    <a:close/>
                  </a:path>
                </a:pathLst>
              </a:custGeom>
              <a:solidFill>
                <a:srgbClr val="495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87" name="Freeform 263"/>
              <p:cNvSpPr/>
              <p:nvPr/>
            </p:nvSpPr>
            <p:spPr bwMode="auto">
              <a:xfrm>
                <a:off x="5186741" y="2347954"/>
                <a:ext cx="1797572" cy="206091"/>
              </a:xfrm>
              <a:custGeom>
                <a:avLst/>
                <a:gdLst>
                  <a:gd name="T0" fmla="*/ 10 w 4709"/>
                  <a:gd name="T1" fmla="*/ 552 h 629"/>
                  <a:gd name="T2" fmla="*/ 84 w 4709"/>
                  <a:gd name="T3" fmla="*/ 537 h 629"/>
                  <a:gd name="T4" fmla="*/ 215 w 4709"/>
                  <a:gd name="T5" fmla="*/ 508 h 629"/>
                  <a:gd name="T6" fmla="*/ 385 w 4709"/>
                  <a:gd name="T7" fmla="*/ 470 h 629"/>
                  <a:gd name="T8" fmla="*/ 578 w 4709"/>
                  <a:gd name="T9" fmla="*/ 424 h 629"/>
                  <a:gd name="T10" fmla="*/ 774 w 4709"/>
                  <a:gd name="T11" fmla="*/ 375 h 629"/>
                  <a:gd name="T12" fmla="*/ 959 w 4709"/>
                  <a:gd name="T13" fmla="*/ 325 h 629"/>
                  <a:gd name="T14" fmla="*/ 1077 w 4709"/>
                  <a:gd name="T15" fmla="*/ 288 h 629"/>
                  <a:gd name="T16" fmla="*/ 1144 w 4709"/>
                  <a:gd name="T17" fmla="*/ 264 h 629"/>
                  <a:gd name="T18" fmla="*/ 1267 w 4709"/>
                  <a:gd name="T19" fmla="*/ 215 h 629"/>
                  <a:gd name="T20" fmla="*/ 1402 w 4709"/>
                  <a:gd name="T21" fmla="*/ 162 h 629"/>
                  <a:gd name="T22" fmla="*/ 1475 w 4709"/>
                  <a:gd name="T23" fmla="*/ 134 h 629"/>
                  <a:gd name="T24" fmla="*/ 1504 w 4709"/>
                  <a:gd name="T25" fmla="*/ 123 h 629"/>
                  <a:gd name="T26" fmla="*/ 1523 w 4709"/>
                  <a:gd name="T27" fmla="*/ 127 h 629"/>
                  <a:gd name="T28" fmla="*/ 1637 w 4709"/>
                  <a:gd name="T29" fmla="*/ 163 h 629"/>
                  <a:gd name="T30" fmla="*/ 1838 w 4709"/>
                  <a:gd name="T31" fmla="*/ 225 h 629"/>
                  <a:gd name="T32" fmla="*/ 2100 w 4709"/>
                  <a:gd name="T33" fmla="*/ 305 h 629"/>
                  <a:gd name="T34" fmla="*/ 2392 w 4709"/>
                  <a:gd name="T35" fmla="*/ 389 h 629"/>
                  <a:gd name="T36" fmla="*/ 2690 w 4709"/>
                  <a:gd name="T37" fmla="*/ 472 h 629"/>
                  <a:gd name="T38" fmla="*/ 2900 w 4709"/>
                  <a:gd name="T39" fmla="*/ 525 h 629"/>
                  <a:gd name="T40" fmla="*/ 3026 w 4709"/>
                  <a:gd name="T41" fmla="*/ 555 h 629"/>
                  <a:gd name="T42" fmla="*/ 3139 w 4709"/>
                  <a:gd name="T43" fmla="*/ 577 h 629"/>
                  <a:gd name="T44" fmla="*/ 3233 w 4709"/>
                  <a:gd name="T45" fmla="*/ 593 h 629"/>
                  <a:gd name="T46" fmla="*/ 3349 w 4709"/>
                  <a:gd name="T47" fmla="*/ 604 h 629"/>
                  <a:gd name="T48" fmla="*/ 3519 w 4709"/>
                  <a:gd name="T49" fmla="*/ 614 h 629"/>
                  <a:gd name="T50" fmla="*/ 3703 w 4709"/>
                  <a:gd name="T51" fmla="*/ 623 h 629"/>
                  <a:gd name="T52" fmla="*/ 3895 w 4709"/>
                  <a:gd name="T53" fmla="*/ 628 h 629"/>
                  <a:gd name="T54" fmla="*/ 4092 w 4709"/>
                  <a:gd name="T55" fmla="*/ 629 h 629"/>
                  <a:gd name="T56" fmla="*/ 4283 w 4709"/>
                  <a:gd name="T57" fmla="*/ 627 h 629"/>
                  <a:gd name="T58" fmla="*/ 4466 w 4709"/>
                  <a:gd name="T59" fmla="*/ 619 h 629"/>
                  <a:gd name="T60" fmla="*/ 4634 w 4709"/>
                  <a:gd name="T61" fmla="*/ 607 h 629"/>
                  <a:gd name="T62" fmla="*/ 4683 w 4709"/>
                  <a:gd name="T63" fmla="*/ 595 h 629"/>
                  <a:gd name="T64" fmla="*/ 4486 w 4709"/>
                  <a:gd name="T65" fmla="*/ 565 h 629"/>
                  <a:gd name="T66" fmla="*/ 4146 w 4709"/>
                  <a:gd name="T67" fmla="*/ 511 h 629"/>
                  <a:gd name="T68" fmla="*/ 3718 w 4709"/>
                  <a:gd name="T69" fmla="*/ 442 h 629"/>
                  <a:gd name="T70" fmla="*/ 3254 w 4709"/>
                  <a:gd name="T71" fmla="*/ 365 h 629"/>
                  <a:gd name="T72" fmla="*/ 2811 w 4709"/>
                  <a:gd name="T73" fmla="*/ 287 h 629"/>
                  <a:gd name="T74" fmla="*/ 2524 w 4709"/>
                  <a:gd name="T75" fmla="*/ 233 h 629"/>
                  <a:gd name="T76" fmla="*/ 2368 w 4709"/>
                  <a:gd name="T77" fmla="*/ 201 h 629"/>
                  <a:gd name="T78" fmla="*/ 2248 w 4709"/>
                  <a:gd name="T79" fmla="*/ 173 h 629"/>
                  <a:gd name="T80" fmla="*/ 2171 w 4709"/>
                  <a:gd name="T81" fmla="*/ 149 h 629"/>
                  <a:gd name="T82" fmla="*/ 2135 w 4709"/>
                  <a:gd name="T83" fmla="*/ 132 h 629"/>
                  <a:gd name="T84" fmla="*/ 2105 w 4709"/>
                  <a:gd name="T85" fmla="*/ 116 h 629"/>
                  <a:gd name="T86" fmla="*/ 2056 w 4709"/>
                  <a:gd name="T87" fmla="*/ 98 h 629"/>
                  <a:gd name="T88" fmla="*/ 1987 w 4709"/>
                  <a:gd name="T89" fmla="*/ 81 h 629"/>
                  <a:gd name="T90" fmla="*/ 1918 w 4709"/>
                  <a:gd name="T91" fmla="*/ 68 h 629"/>
                  <a:gd name="T92" fmla="*/ 1850 w 4709"/>
                  <a:gd name="T93" fmla="*/ 57 h 629"/>
                  <a:gd name="T94" fmla="*/ 1788 w 4709"/>
                  <a:gd name="T95" fmla="*/ 46 h 629"/>
                  <a:gd name="T96" fmla="*/ 1747 w 4709"/>
                  <a:gd name="T97" fmla="*/ 37 h 629"/>
                  <a:gd name="T98" fmla="*/ 1724 w 4709"/>
                  <a:gd name="T99" fmla="*/ 28 h 629"/>
                  <a:gd name="T100" fmla="*/ 1703 w 4709"/>
                  <a:gd name="T101" fmla="*/ 19 h 629"/>
                  <a:gd name="T102" fmla="*/ 1686 w 4709"/>
                  <a:gd name="T103" fmla="*/ 8 h 629"/>
                  <a:gd name="T104" fmla="*/ 1674 w 4709"/>
                  <a:gd name="T105" fmla="*/ 0 h 629"/>
                  <a:gd name="T106" fmla="*/ 1644 w 4709"/>
                  <a:gd name="T107" fmla="*/ 5 h 629"/>
                  <a:gd name="T108" fmla="*/ 1553 w 4709"/>
                  <a:gd name="T109" fmla="*/ 29 h 629"/>
                  <a:gd name="T110" fmla="*/ 1364 w 4709"/>
                  <a:gd name="T111" fmla="*/ 86 h 629"/>
                  <a:gd name="T112" fmla="*/ 1122 w 4709"/>
                  <a:gd name="T113" fmla="*/ 163 h 629"/>
                  <a:gd name="T114" fmla="*/ 849 w 4709"/>
                  <a:gd name="T115" fmla="*/ 252 h 629"/>
                  <a:gd name="T116" fmla="*/ 568 w 4709"/>
                  <a:gd name="T117" fmla="*/ 347 h 629"/>
                  <a:gd name="T118" fmla="*/ 307 w 4709"/>
                  <a:gd name="T119" fmla="*/ 440 h 629"/>
                  <a:gd name="T120" fmla="*/ 87 w 4709"/>
                  <a:gd name="T121" fmla="*/ 520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09" h="629">
                    <a:moveTo>
                      <a:pt x="0" y="555"/>
                    </a:moveTo>
                    <a:lnTo>
                      <a:pt x="10" y="552"/>
                    </a:lnTo>
                    <a:lnTo>
                      <a:pt x="39" y="547"/>
                    </a:lnTo>
                    <a:lnTo>
                      <a:pt x="84" y="537"/>
                    </a:lnTo>
                    <a:lnTo>
                      <a:pt x="144" y="523"/>
                    </a:lnTo>
                    <a:lnTo>
                      <a:pt x="215" y="508"/>
                    </a:lnTo>
                    <a:lnTo>
                      <a:pt x="296" y="490"/>
                    </a:lnTo>
                    <a:lnTo>
                      <a:pt x="385" y="470"/>
                    </a:lnTo>
                    <a:lnTo>
                      <a:pt x="479" y="448"/>
                    </a:lnTo>
                    <a:lnTo>
                      <a:pt x="578" y="424"/>
                    </a:lnTo>
                    <a:lnTo>
                      <a:pt x="677" y="400"/>
                    </a:lnTo>
                    <a:lnTo>
                      <a:pt x="774" y="375"/>
                    </a:lnTo>
                    <a:lnTo>
                      <a:pt x="870" y="349"/>
                    </a:lnTo>
                    <a:lnTo>
                      <a:pt x="959" y="325"/>
                    </a:lnTo>
                    <a:lnTo>
                      <a:pt x="1040" y="300"/>
                    </a:lnTo>
                    <a:lnTo>
                      <a:pt x="1077" y="288"/>
                    </a:lnTo>
                    <a:lnTo>
                      <a:pt x="1111" y="277"/>
                    </a:lnTo>
                    <a:lnTo>
                      <a:pt x="1144" y="264"/>
                    </a:lnTo>
                    <a:lnTo>
                      <a:pt x="1171" y="253"/>
                    </a:lnTo>
                    <a:lnTo>
                      <a:pt x="1267" y="215"/>
                    </a:lnTo>
                    <a:lnTo>
                      <a:pt x="1342" y="184"/>
                    </a:lnTo>
                    <a:lnTo>
                      <a:pt x="1402" y="162"/>
                    </a:lnTo>
                    <a:lnTo>
                      <a:pt x="1445" y="145"/>
                    </a:lnTo>
                    <a:lnTo>
                      <a:pt x="1475" y="134"/>
                    </a:lnTo>
                    <a:lnTo>
                      <a:pt x="1495" y="127"/>
                    </a:lnTo>
                    <a:lnTo>
                      <a:pt x="1504" y="123"/>
                    </a:lnTo>
                    <a:lnTo>
                      <a:pt x="1508" y="123"/>
                    </a:lnTo>
                    <a:lnTo>
                      <a:pt x="1523" y="127"/>
                    </a:lnTo>
                    <a:lnTo>
                      <a:pt x="1567" y="142"/>
                    </a:lnTo>
                    <a:lnTo>
                      <a:pt x="1637" y="163"/>
                    </a:lnTo>
                    <a:lnTo>
                      <a:pt x="1728" y="192"/>
                    </a:lnTo>
                    <a:lnTo>
                      <a:pt x="1838" y="225"/>
                    </a:lnTo>
                    <a:lnTo>
                      <a:pt x="1963" y="263"/>
                    </a:lnTo>
                    <a:lnTo>
                      <a:pt x="2100" y="305"/>
                    </a:lnTo>
                    <a:lnTo>
                      <a:pt x="2244" y="347"/>
                    </a:lnTo>
                    <a:lnTo>
                      <a:pt x="2392" y="389"/>
                    </a:lnTo>
                    <a:lnTo>
                      <a:pt x="2542" y="432"/>
                    </a:lnTo>
                    <a:lnTo>
                      <a:pt x="2690" y="472"/>
                    </a:lnTo>
                    <a:lnTo>
                      <a:pt x="2832" y="508"/>
                    </a:lnTo>
                    <a:lnTo>
                      <a:pt x="2900" y="525"/>
                    </a:lnTo>
                    <a:lnTo>
                      <a:pt x="2964" y="540"/>
                    </a:lnTo>
                    <a:lnTo>
                      <a:pt x="3026" y="555"/>
                    </a:lnTo>
                    <a:lnTo>
                      <a:pt x="3085" y="567"/>
                    </a:lnTo>
                    <a:lnTo>
                      <a:pt x="3139" y="577"/>
                    </a:lnTo>
                    <a:lnTo>
                      <a:pt x="3188" y="586"/>
                    </a:lnTo>
                    <a:lnTo>
                      <a:pt x="3233" y="593"/>
                    </a:lnTo>
                    <a:lnTo>
                      <a:pt x="3273" y="597"/>
                    </a:lnTo>
                    <a:lnTo>
                      <a:pt x="3349" y="604"/>
                    </a:lnTo>
                    <a:lnTo>
                      <a:pt x="3432" y="609"/>
                    </a:lnTo>
                    <a:lnTo>
                      <a:pt x="3519" y="614"/>
                    </a:lnTo>
                    <a:lnTo>
                      <a:pt x="3609" y="618"/>
                    </a:lnTo>
                    <a:lnTo>
                      <a:pt x="3703" y="623"/>
                    </a:lnTo>
                    <a:lnTo>
                      <a:pt x="3798" y="626"/>
                    </a:lnTo>
                    <a:lnTo>
                      <a:pt x="3895" y="628"/>
                    </a:lnTo>
                    <a:lnTo>
                      <a:pt x="3994" y="629"/>
                    </a:lnTo>
                    <a:lnTo>
                      <a:pt x="4092" y="629"/>
                    </a:lnTo>
                    <a:lnTo>
                      <a:pt x="4188" y="628"/>
                    </a:lnTo>
                    <a:lnTo>
                      <a:pt x="4283" y="627"/>
                    </a:lnTo>
                    <a:lnTo>
                      <a:pt x="4376" y="624"/>
                    </a:lnTo>
                    <a:lnTo>
                      <a:pt x="4466" y="619"/>
                    </a:lnTo>
                    <a:lnTo>
                      <a:pt x="4552" y="614"/>
                    </a:lnTo>
                    <a:lnTo>
                      <a:pt x="4634" y="607"/>
                    </a:lnTo>
                    <a:lnTo>
                      <a:pt x="4709" y="599"/>
                    </a:lnTo>
                    <a:lnTo>
                      <a:pt x="4683" y="595"/>
                    </a:lnTo>
                    <a:lnTo>
                      <a:pt x="4605" y="584"/>
                    </a:lnTo>
                    <a:lnTo>
                      <a:pt x="4486" y="565"/>
                    </a:lnTo>
                    <a:lnTo>
                      <a:pt x="4330" y="540"/>
                    </a:lnTo>
                    <a:lnTo>
                      <a:pt x="4146" y="511"/>
                    </a:lnTo>
                    <a:lnTo>
                      <a:pt x="3939" y="479"/>
                    </a:lnTo>
                    <a:lnTo>
                      <a:pt x="3718" y="442"/>
                    </a:lnTo>
                    <a:lnTo>
                      <a:pt x="3486" y="404"/>
                    </a:lnTo>
                    <a:lnTo>
                      <a:pt x="3254" y="365"/>
                    </a:lnTo>
                    <a:lnTo>
                      <a:pt x="3026" y="326"/>
                    </a:lnTo>
                    <a:lnTo>
                      <a:pt x="2811" y="287"/>
                    </a:lnTo>
                    <a:lnTo>
                      <a:pt x="2614" y="251"/>
                    </a:lnTo>
                    <a:lnTo>
                      <a:pt x="2524" y="233"/>
                    </a:lnTo>
                    <a:lnTo>
                      <a:pt x="2443" y="216"/>
                    </a:lnTo>
                    <a:lnTo>
                      <a:pt x="2368" y="201"/>
                    </a:lnTo>
                    <a:lnTo>
                      <a:pt x="2303" y="186"/>
                    </a:lnTo>
                    <a:lnTo>
                      <a:pt x="2248" y="173"/>
                    </a:lnTo>
                    <a:lnTo>
                      <a:pt x="2203" y="160"/>
                    </a:lnTo>
                    <a:lnTo>
                      <a:pt x="2171" y="149"/>
                    </a:lnTo>
                    <a:lnTo>
                      <a:pt x="2150" y="139"/>
                    </a:lnTo>
                    <a:lnTo>
                      <a:pt x="2135" y="132"/>
                    </a:lnTo>
                    <a:lnTo>
                      <a:pt x="2120" y="124"/>
                    </a:lnTo>
                    <a:lnTo>
                      <a:pt x="2105" y="116"/>
                    </a:lnTo>
                    <a:lnTo>
                      <a:pt x="2089" y="110"/>
                    </a:lnTo>
                    <a:lnTo>
                      <a:pt x="2056" y="98"/>
                    </a:lnTo>
                    <a:lnTo>
                      <a:pt x="2022" y="89"/>
                    </a:lnTo>
                    <a:lnTo>
                      <a:pt x="1987" y="81"/>
                    </a:lnTo>
                    <a:lnTo>
                      <a:pt x="1952" y="74"/>
                    </a:lnTo>
                    <a:lnTo>
                      <a:pt x="1918" y="68"/>
                    </a:lnTo>
                    <a:lnTo>
                      <a:pt x="1883" y="62"/>
                    </a:lnTo>
                    <a:lnTo>
                      <a:pt x="1850" y="57"/>
                    </a:lnTo>
                    <a:lnTo>
                      <a:pt x="1818" y="52"/>
                    </a:lnTo>
                    <a:lnTo>
                      <a:pt x="1788" y="46"/>
                    </a:lnTo>
                    <a:lnTo>
                      <a:pt x="1761" y="40"/>
                    </a:lnTo>
                    <a:lnTo>
                      <a:pt x="1747" y="37"/>
                    </a:lnTo>
                    <a:lnTo>
                      <a:pt x="1736" y="32"/>
                    </a:lnTo>
                    <a:lnTo>
                      <a:pt x="1724" y="28"/>
                    </a:lnTo>
                    <a:lnTo>
                      <a:pt x="1714" y="23"/>
                    </a:lnTo>
                    <a:lnTo>
                      <a:pt x="1703" y="19"/>
                    </a:lnTo>
                    <a:lnTo>
                      <a:pt x="1695" y="13"/>
                    </a:lnTo>
                    <a:lnTo>
                      <a:pt x="1686" y="8"/>
                    </a:lnTo>
                    <a:lnTo>
                      <a:pt x="1680" y="1"/>
                    </a:lnTo>
                    <a:lnTo>
                      <a:pt x="1674" y="0"/>
                    </a:lnTo>
                    <a:lnTo>
                      <a:pt x="1662" y="1"/>
                    </a:lnTo>
                    <a:lnTo>
                      <a:pt x="1644" y="5"/>
                    </a:lnTo>
                    <a:lnTo>
                      <a:pt x="1618" y="11"/>
                    </a:lnTo>
                    <a:lnTo>
                      <a:pt x="1553" y="29"/>
                    </a:lnTo>
                    <a:lnTo>
                      <a:pt x="1467" y="55"/>
                    </a:lnTo>
                    <a:lnTo>
                      <a:pt x="1364" y="86"/>
                    </a:lnTo>
                    <a:lnTo>
                      <a:pt x="1248" y="122"/>
                    </a:lnTo>
                    <a:lnTo>
                      <a:pt x="1122" y="163"/>
                    </a:lnTo>
                    <a:lnTo>
                      <a:pt x="987" y="206"/>
                    </a:lnTo>
                    <a:lnTo>
                      <a:pt x="849" y="252"/>
                    </a:lnTo>
                    <a:lnTo>
                      <a:pt x="707" y="299"/>
                    </a:lnTo>
                    <a:lnTo>
                      <a:pt x="568" y="347"/>
                    </a:lnTo>
                    <a:lnTo>
                      <a:pt x="435" y="394"/>
                    </a:lnTo>
                    <a:lnTo>
                      <a:pt x="307" y="440"/>
                    </a:lnTo>
                    <a:lnTo>
                      <a:pt x="190" y="482"/>
                    </a:lnTo>
                    <a:lnTo>
                      <a:pt x="87" y="520"/>
                    </a:lnTo>
                    <a:lnTo>
                      <a:pt x="0" y="555"/>
                    </a:lnTo>
                    <a:close/>
                  </a:path>
                </a:pathLst>
              </a:custGeom>
              <a:solidFill>
                <a:srgbClr val="D8E8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88" name="Freeform 264"/>
              <p:cNvSpPr/>
              <p:nvPr/>
            </p:nvSpPr>
            <p:spPr bwMode="auto">
              <a:xfrm>
                <a:off x="5182162" y="2478479"/>
                <a:ext cx="1151820" cy="59537"/>
              </a:xfrm>
              <a:custGeom>
                <a:avLst/>
                <a:gdLst>
                  <a:gd name="T0" fmla="*/ 0 w 3017"/>
                  <a:gd name="T1" fmla="*/ 161 h 183"/>
                  <a:gd name="T2" fmla="*/ 3017 w 3017"/>
                  <a:gd name="T3" fmla="*/ 183 h 183"/>
                  <a:gd name="T4" fmla="*/ 1645 w 3017"/>
                  <a:gd name="T5" fmla="*/ 0 h 183"/>
                  <a:gd name="T6" fmla="*/ 0 w 3017"/>
                  <a:gd name="T7" fmla="*/ 161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17" h="183">
                    <a:moveTo>
                      <a:pt x="0" y="161"/>
                    </a:moveTo>
                    <a:lnTo>
                      <a:pt x="3017" y="183"/>
                    </a:lnTo>
                    <a:lnTo>
                      <a:pt x="1645" y="0"/>
                    </a:lnTo>
                    <a:lnTo>
                      <a:pt x="0" y="161"/>
                    </a:lnTo>
                    <a:close/>
                  </a:path>
                </a:pathLst>
              </a:custGeom>
              <a:solidFill>
                <a:srgbClr val="3840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89" name="Freeform 265"/>
              <p:cNvSpPr>
                <a:spLocks noEditPoints="1"/>
              </p:cNvSpPr>
              <p:nvPr/>
            </p:nvSpPr>
            <p:spPr bwMode="auto">
              <a:xfrm>
                <a:off x="5111175" y="2345664"/>
                <a:ext cx="222120" cy="808335"/>
              </a:xfrm>
              <a:custGeom>
                <a:avLst/>
                <a:gdLst>
                  <a:gd name="T0" fmla="*/ 52 w 582"/>
                  <a:gd name="T1" fmla="*/ 658 h 2475"/>
                  <a:gd name="T2" fmla="*/ 20 w 582"/>
                  <a:gd name="T3" fmla="*/ 976 h 2475"/>
                  <a:gd name="T4" fmla="*/ 50 w 582"/>
                  <a:gd name="T5" fmla="*/ 1058 h 2475"/>
                  <a:gd name="T6" fmla="*/ 93 w 582"/>
                  <a:gd name="T7" fmla="*/ 1179 h 2475"/>
                  <a:gd name="T8" fmla="*/ 126 w 582"/>
                  <a:gd name="T9" fmla="*/ 1446 h 2475"/>
                  <a:gd name="T10" fmla="*/ 129 w 582"/>
                  <a:gd name="T11" fmla="*/ 1719 h 2475"/>
                  <a:gd name="T12" fmla="*/ 165 w 582"/>
                  <a:gd name="T13" fmla="*/ 2048 h 2475"/>
                  <a:gd name="T14" fmla="*/ 136 w 582"/>
                  <a:gd name="T15" fmla="*/ 2153 h 2475"/>
                  <a:gd name="T16" fmla="*/ 95 w 582"/>
                  <a:gd name="T17" fmla="*/ 2209 h 2475"/>
                  <a:gd name="T18" fmla="*/ 3 w 582"/>
                  <a:gd name="T19" fmla="*/ 2245 h 2475"/>
                  <a:gd name="T20" fmla="*/ 1 w 582"/>
                  <a:gd name="T21" fmla="*/ 2253 h 2475"/>
                  <a:gd name="T22" fmla="*/ 0 w 582"/>
                  <a:gd name="T23" fmla="*/ 2258 h 2475"/>
                  <a:gd name="T24" fmla="*/ 0 w 582"/>
                  <a:gd name="T25" fmla="*/ 2264 h 2475"/>
                  <a:gd name="T26" fmla="*/ 1 w 582"/>
                  <a:gd name="T27" fmla="*/ 2267 h 2475"/>
                  <a:gd name="T28" fmla="*/ 8 w 582"/>
                  <a:gd name="T29" fmla="*/ 2280 h 2475"/>
                  <a:gd name="T30" fmla="*/ 155 w 582"/>
                  <a:gd name="T31" fmla="*/ 2322 h 2475"/>
                  <a:gd name="T32" fmla="*/ 32 w 582"/>
                  <a:gd name="T33" fmla="*/ 2397 h 2475"/>
                  <a:gd name="T34" fmla="*/ 28 w 582"/>
                  <a:gd name="T35" fmla="*/ 2400 h 2475"/>
                  <a:gd name="T36" fmla="*/ 24 w 582"/>
                  <a:gd name="T37" fmla="*/ 2403 h 2475"/>
                  <a:gd name="T38" fmla="*/ 22 w 582"/>
                  <a:gd name="T39" fmla="*/ 2408 h 2475"/>
                  <a:gd name="T40" fmla="*/ 26 w 582"/>
                  <a:gd name="T41" fmla="*/ 2441 h 2475"/>
                  <a:gd name="T42" fmla="*/ 221 w 582"/>
                  <a:gd name="T43" fmla="*/ 2458 h 2475"/>
                  <a:gd name="T44" fmla="*/ 364 w 582"/>
                  <a:gd name="T45" fmla="*/ 2405 h 2475"/>
                  <a:gd name="T46" fmla="*/ 371 w 582"/>
                  <a:gd name="T47" fmla="*/ 2391 h 2475"/>
                  <a:gd name="T48" fmla="*/ 371 w 582"/>
                  <a:gd name="T49" fmla="*/ 2389 h 2475"/>
                  <a:gd name="T50" fmla="*/ 373 w 582"/>
                  <a:gd name="T51" fmla="*/ 2386 h 2475"/>
                  <a:gd name="T52" fmla="*/ 374 w 582"/>
                  <a:gd name="T53" fmla="*/ 2383 h 2475"/>
                  <a:gd name="T54" fmla="*/ 373 w 582"/>
                  <a:gd name="T55" fmla="*/ 2376 h 2475"/>
                  <a:gd name="T56" fmla="*/ 373 w 582"/>
                  <a:gd name="T57" fmla="*/ 2317 h 2475"/>
                  <a:gd name="T58" fmla="*/ 416 w 582"/>
                  <a:gd name="T59" fmla="*/ 2078 h 2475"/>
                  <a:gd name="T60" fmla="*/ 432 w 582"/>
                  <a:gd name="T61" fmla="*/ 1533 h 2475"/>
                  <a:gd name="T62" fmla="*/ 394 w 582"/>
                  <a:gd name="T63" fmla="*/ 1039 h 2475"/>
                  <a:gd name="T64" fmla="*/ 443 w 582"/>
                  <a:gd name="T65" fmla="*/ 957 h 2475"/>
                  <a:gd name="T66" fmla="*/ 582 w 582"/>
                  <a:gd name="T67" fmla="*/ 749 h 2475"/>
                  <a:gd name="T68" fmla="*/ 510 w 582"/>
                  <a:gd name="T69" fmla="*/ 496 h 2475"/>
                  <a:gd name="T70" fmla="*/ 458 w 582"/>
                  <a:gd name="T71" fmla="*/ 365 h 2475"/>
                  <a:gd name="T72" fmla="*/ 357 w 582"/>
                  <a:gd name="T73" fmla="*/ 319 h 2475"/>
                  <a:gd name="T74" fmla="*/ 327 w 582"/>
                  <a:gd name="T75" fmla="*/ 268 h 2475"/>
                  <a:gd name="T76" fmla="*/ 374 w 582"/>
                  <a:gd name="T77" fmla="*/ 125 h 2475"/>
                  <a:gd name="T78" fmla="*/ 268 w 582"/>
                  <a:gd name="T79" fmla="*/ 11 h 2475"/>
                  <a:gd name="T80" fmla="*/ 154 w 582"/>
                  <a:gd name="T81" fmla="*/ 12 h 2475"/>
                  <a:gd name="T82" fmla="*/ 137 w 582"/>
                  <a:gd name="T83" fmla="*/ 151 h 2475"/>
                  <a:gd name="T84" fmla="*/ 136 w 582"/>
                  <a:gd name="T85" fmla="*/ 153 h 2475"/>
                  <a:gd name="T86" fmla="*/ 136 w 582"/>
                  <a:gd name="T87" fmla="*/ 156 h 2475"/>
                  <a:gd name="T88" fmla="*/ 139 w 582"/>
                  <a:gd name="T89" fmla="*/ 219 h 2475"/>
                  <a:gd name="T90" fmla="*/ 146 w 582"/>
                  <a:gd name="T91" fmla="*/ 270 h 2475"/>
                  <a:gd name="T92" fmla="*/ 149 w 582"/>
                  <a:gd name="T93" fmla="*/ 279 h 2475"/>
                  <a:gd name="T94" fmla="*/ 154 w 582"/>
                  <a:gd name="T95" fmla="*/ 287 h 2475"/>
                  <a:gd name="T96" fmla="*/ 160 w 582"/>
                  <a:gd name="T97" fmla="*/ 298 h 2475"/>
                  <a:gd name="T98" fmla="*/ 167 w 582"/>
                  <a:gd name="T99" fmla="*/ 309 h 2475"/>
                  <a:gd name="T100" fmla="*/ 169 w 582"/>
                  <a:gd name="T101" fmla="*/ 313 h 2475"/>
                  <a:gd name="T102" fmla="*/ 171 w 582"/>
                  <a:gd name="T103" fmla="*/ 316 h 2475"/>
                  <a:gd name="T104" fmla="*/ 174 w 582"/>
                  <a:gd name="T105" fmla="*/ 318 h 2475"/>
                  <a:gd name="T106" fmla="*/ 175 w 582"/>
                  <a:gd name="T107" fmla="*/ 321 h 2475"/>
                  <a:gd name="T108" fmla="*/ 176 w 582"/>
                  <a:gd name="T109" fmla="*/ 323 h 2475"/>
                  <a:gd name="T110" fmla="*/ 180 w 582"/>
                  <a:gd name="T111" fmla="*/ 329 h 2475"/>
                  <a:gd name="T112" fmla="*/ 133 w 582"/>
                  <a:gd name="T113" fmla="*/ 385 h 2475"/>
                  <a:gd name="T114" fmla="*/ 95 w 582"/>
                  <a:gd name="T115" fmla="*/ 470 h 2475"/>
                  <a:gd name="T116" fmla="*/ 74 w 582"/>
                  <a:gd name="T117" fmla="*/ 521 h 2475"/>
                  <a:gd name="T118" fmla="*/ 90 w 582"/>
                  <a:gd name="T119" fmla="*/ 515 h 2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82" h="2475">
                    <a:moveTo>
                      <a:pt x="90" y="515"/>
                    </a:moveTo>
                    <a:lnTo>
                      <a:pt x="84" y="533"/>
                    </a:lnTo>
                    <a:lnTo>
                      <a:pt x="77" y="552"/>
                    </a:lnTo>
                    <a:lnTo>
                      <a:pt x="73" y="569"/>
                    </a:lnTo>
                    <a:lnTo>
                      <a:pt x="71" y="584"/>
                    </a:lnTo>
                    <a:lnTo>
                      <a:pt x="71" y="585"/>
                    </a:lnTo>
                    <a:lnTo>
                      <a:pt x="70" y="586"/>
                    </a:lnTo>
                    <a:lnTo>
                      <a:pt x="68" y="601"/>
                    </a:lnTo>
                    <a:lnTo>
                      <a:pt x="68" y="612"/>
                    </a:lnTo>
                    <a:lnTo>
                      <a:pt x="64" y="621"/>
                    </a:lnTo>
                    <a:lnTo>
                      <a:pt x="58" y="631"/>
                    </a:lnTo>
                    <a:lnTo>
                      <a:pt x="56" y="636"/>
                    </a:lnTo>
                    <a:lnTo>
                      <a:pt x="54" y="643"/>
                    </a:lnTo>
                    <a:lnTo>
                      <a:pt x="53" y="650"/>
                    </a:lnTo>
                    <a:lnTo>
                      <a:pt x="52" y="658"/>
                    </a:lnTo>
                    <a:lnTo>
                      <a:pt x="51" y="674"/>
                    </a:lnTo>
                    <a:lnTo>
                      <a:pt x="50" y="699"/>
                    </a:lnTo>
                    <a:lnTo>
                      <a:pt x="49" y="727"/>
                    </a:lnTo>
                    <a:lnTo>
                      <a:pt x="48" y="758"/>
                    </a:lnTo>
                    <a:lnTo>
                      <a:pt x="46" y="789"/>
                    </a:lnTo>
                    <a:lnTo>
                      <a:pt x="43" y="817"/>
                    </a:lnTo>
                    <a:lnTo>
                      <a:pt x="41" y="831"/>
                    </a:lnTo>
                    <a:lnTo>
                      <a:pt x="39" y="843"/>
                    </a:lnTo>
                    <a:lnTo>
                      <a:pt x="37" y="853"/>
                    </a:lnTo>
                    <a:lnTo>
                      <a:pt x="33" y="861"/>
                    </a:lnTo>
                    <a:lnTo>
                      <a:pt x="29" y="878"/>
                    </a:lnTo>
                    <a:lnTo>
                      <a:pt x="25" y="898"/>
                    </a:lnTo>
                    <a:lnTo>
                      <a:pt x="23" y="919"/>
                    </a:lnTo>
                    <a:lnTo>
                      <a:pt x="21" y="940"/>
                    </a:lnTo>
                    <a:lnTo>
                      <a:pt x="20" y="976"/>
                    </a:lnTo>
                    <a:lnTo>
                      <a:pt x="20" y="991"/>
                    </a:lnTo>
                    <a:lnTo>
                      <a:pt x="66" y="991"/>
                    </a:lnTo>
                    <a:lnTo>
                      <a:pt x="68" y="999"/>
                    </a:lnTo>
                    <a:lnTo>
                      <a:pt x="62" y="1000"/>
                    </a:lnTo>
                    <a:lnTo>
                      <a:pt x="57" y="1001"/>
                    </a:lnTo>
                    <a:lnTo>
                      <a:pt x="53" y="999"/>
                    </a:lnTo>
                    <a:lnTo>
                      <a:pt x="49" y="998"/>
                    </a:lnTo>
                    <a:lnTo>
                      <a:pt x="47" y="1000"/>
                    </a:lnTo>
                    <a:lnTo>
                      <a:pt x="45" y="1005"/>
                    </a:lnTo>
                    <a:lnTo>
                      <a:pt x="44" y="1010"/>
                    </a:lnTo>
                    <a:lnTo>
                      <a:pt x="44" y="1018"/>
                    </a:lnTo>
                    <a:lnTo>
                      <a:pt x="44" y="1026"/>
                    </a:lnTo>
                    <a:lnTo>
                      <a:pt x="45" y="1036"/>
                    </a:lnTo>
                    <a:lnTo>
                      <a:pt x="47" y="1047"/>
                    </a:lnTo>
                    <a:lnTo>
                      <a:pt x="50" y="1058"/>
                    </a:lnTo>
                    <a:lnTo>
                      <a:pt x="55" y="1076"/>
                    </a:lnTo>
                    <a:lnTo>
                      <a:pt x="62" y="1091"/>
                    </a:lnTo>
                    <a:lnTo>
                      <a:pt x="65" y="1097"/>
                    </a:lnTo>
                    <a:lnTo>
                      <a:pt x="69" y="1103"/>
                    </a:lnTo>
                    <a:lnTo>
                      <a:pt x="72" y="1106"/>
                    </a:lnTo>
                    <a:lnTo>
                      <a:pt x="75" y="1108"/>
                    </a:lnTo>
                    <a:lnTo>
                      <a:pt x="76" y="1109"/>
                    </a:lnTo>
                    <a:lnTo>
                      <a:pt x="78" y="1109"/>
                    </a:lnTo>
                    <a:lnTo>
                      <a:pt x="78" y="1111"/>
                    </a:lnTo>
                    <a:lnTo>
                      <a:pt x="79" y="1113"/>
                    </a:lnTo>
                    <a:lnTo>
                      <a:pt x="84" y="1123"/>
                    </a:lnTo>
                    <a:lnTo>
                      <a:pt x="87" y="1132"/>
                    </a:lnTo>
                    <a:lnTo>
                      <a:pt x="90" y="1143"/>
                    </a:lnTo>
                    <a:lnTo>
                      <a:pt x="91" y="1158"/>
                    </a:lnTo>
                    <a:lnTo>
                      <a:pt x="93" y="1179"/>
                    </a:lnTo>
                    <a:lnTo>
                      <a:pt x="97" y="1208"/>
                    </a:lnTo>
                    <a:lnTo>
                      <a:pt x="101" y="1236"/>
                    </a:lnTo>
                    <a:lnTo>
                      <a:pt x="103" y="1257"/>
                    </a:lnTo>
                    <a:lnTo>
                      <a:pt x="103" y="1275"/>
                    </a:lnTo>
                    <a:lnTo>
                      <a:pt x="106" y="1297"/>
                    </a:lnTo>
                    <a:lnTo>
                      <a:pt x="109" y="1320"/>
                    </a:lnTo>
                    <a:lnTo>
                      <a:pt x="111" y="1335"/>
                    </a:lnTo>
                    <a:lnTo>
                      <a:pt x="112" y="1353"/>
                    </a:lnTo>
                    <a:lnTo>
                      <a:pt x="114" y="1378"/>
                    </a:lnTo>
                    <a:lnTo>
                      <a:pt x="115" y="1403"/>
                    </a:lnTo>
                    <a:lnTo>
                      <a:pt x="117" y="1425"/>
                    </a:lnTo>
                    <a:lnTo>
                      <a:pt x="119" y="1431"/>
                    </a:lnTo>
                    <a:lnTo>
                      <a:pt x="121" y="1437"/>
                    </a:lnTo>
                    <a:lnTo>
                      <a:pt x="123" y="1441"/>
                    </a:lnTo>
                    <a:lnTo>
                      <a:pt x="126" y="1446"/>
                    </a:lnTo>
                    <a:lnTo>
                      <a:pt x="129" y="1451"/>
                    </a:lnTo>
                    <a:lnTo>
                      <a:pt x="131" y="1456"/>
                    </a:lnTo>
                    <a:lnTo>
                      <a:pt x="132" y="1462"/>
                    </a:lnTo>
                    <a:lnTo>
                      <a:pt x="132" y="1470"/>
                    </a:lnTo>
                    <a:lnTo>
                      <a:pt x="132" y="1505"/>
                    </a:lnTo>
                    <a:lnTo>
                      <a:pt x="130" y="1557"/>
                    </a:lnTo>
                    <a:lnTo>
                      <a:pt x="127" y="1608"/>
                    </a:lnTo>
                    <a:lnTo>
                      <a:pt x="126" y="1637"/>
                    </a:lnTo>
                    <a:lnTo>
                      <a:pt x="124" y="1651"/>
                    </a:lnTo>
                    <a:lnTo>
                      <a:pt x="122" y="1669"/>
                    </a:lnTo>
                    <a:lnTo>
                      <a:pt x="121" y="1678"/>
                    </a:lnTo>
                    <a:lnTo>
                      <a:pt x="121" y="1688"/>
                    </a:lnTo>
                    <a:lnTo>
                      <a:pt x="122" y="1698"/>
                    </a:lnTo>
                    <a:lnTo>
                      <a:pt x="125" y="1707"/>
                    </a:lnTo>
                    <a:lnTo>
                      <a:pt x="129" y="1719"/>
                    </a:lnTo>
                    <a:lnTo>
                      <a:pt x="132" y="1737"/>
                    </a:lnTo>
                    <a:lnTo>
                      <a:pt x="134" y="1759"/>
                    </a:lnTo>
                    <a:lnTo>
                      <a:pt x="136" y="1783"/>
                    </a:lnTo>
                    <a:lnTo>
                      <a:pt x="138" y="1829"/>
                    </a:lnTo>
                    <a:lnTo>
                      <a:pt x="139" y="1860"/>
                    </a:lnTo>
                    <a:lnTo>
                      <a:pt x="140" y="1883"/>
                    </a:lnTo>
                    <a:lnTo>
                      <a:pt x="143" y="1913"/>
                    </a:lnTo>
                    <a:lnTo>
                      <a:pt x="145" y="1945"/>
                    </a:lnTo>
                    <a:lnTo>
                      <a:pt x="146" y="1970"/>
                    </a:lnTo>
                    <a:lnTo>
                      <a:pt x="147" y="1983"/>
                    </a:lnTo>
                    <a:lnTo>
                      <a:pt x="149" y="1995"/>
                    </a:lnTo>
                    <a:lnTo>
                      <a:pt x="154" y="2009"/>
                    </a:lnTo>
                    <a:lnTo>
                      <a:pt x="158" y="2023"/>
                    </a:lnTo>
                    <a:lnTo>
                      <a:pt x="162" y="2036"/>
                    </a:lnTo>
                    <a:lnTo>
                      <a:pt x="165" y="2048"/>
                    </a:lnTo>
                    <a:lnTo>
                      <a:pt x="168" y="2060"/>
                    </a:lnTo>
                    <a:lnTo>
                      <a:pt x="169" y="2067"/>
                    </a:lnTo>
                    <a:lnTo>
                      <a:pt x="168" y="2075"/>
                    </a:lnTo>
                    <a:lnTo>
                      <a:pt x="167" y="2082"/>
                    </a:lnTo>
                    <a:lnTo>
                      <a:pt x="165" y="2090"/>
                    </a:lnTo>
                    <a:lnTo>
                      <a:pt x="162" y="2098"/>
                    </a:lnTo>
                    <a:lnTo>
                      <a:pt x="159" y="2104"/>
                    </a:lnTo>
                    <a:lnTo>
                      <a:pt x="155" y="2111"/>
                    </a:lnTo>
                    <a:lnTo>
                      <a:pt x="151" y="2118"/>
                    </a:lnTo>
                    <a:lnTo>
                      <a:pt x="145" y="2122"/>
                    </a:lnTo>
                    <a:lnTo>
                      <a:pt x="140" y="2128"/>
                    </a:lnTo>
                    <a:lnTo>
                      <a:pt x="137" y="2133"/>
                    </a:lnTo>
                    <a:lnTo>
                      <a:pt x="136" y="2140"/>
                    </a:lnTo>
                    <a:lnTo>
                      <a:pt x="135" y="2147"/>
                    </a:lnTo>
                    <a:lnTo>
                      <a:pt x="136" y="2153"/>
                    </a:lnTo>
                    <a:lnTo>
                      <a:pt x="138" y="2160"/>
                    </a:lnTo>
                    <a:lnTo>
                      <a:pt x="141" y="2166"/>
                    </a:lnTo>
                    <a:lnTo>
                      <a:pt x="145" y="2171"/>
                    </a:lnTo>
                    <a:lnTo>
                      <a:pt x="146" y="2174"/>
                    </a:lnTo>
                    <a:lnTo>
                      <a:pt x="147" y="2176"/>
                    </a:lnTo>
                    <a:lnTo>
                      <a:pt x="146" y="2178"/>
                    </a:lnTo>
                    <a:lnTo>
                      <a:pt x="145" y="2180"/>
                    </a:lnTo>
                    <a:lnTo>
                      <a:pt x="140" y="2184"/>
                    </a:lnTo>
                    <a:lnTo>
                      <a:pt x="134" y="2187"/>
                    </a:lnTo>
                    <a:lnTo>
                      <a:pt x="117" y="2191"/>
                    </a:lnTo>
                    <a:lnTo>
                      <a:pt x="103" y="2197"/>
                    </a:lnTo>
                    <a:lnTo>
                      <a:pt x="97" y="2201"/>
                    </a:lnTo>
                    <a:lnTo>
                      <a:pt x="95" y="2205"/>
                    </a:lnTo>
                    <a:lnTo>
                      <a:pt x="95" y="2207"/>
                    </a:lnTo>
                    <a:lnTo>
                      <a:pt x="95" y="2209"/>
                    </a:lnTo>
                    <a:lnTo>
                      <a:pt x="97" y="2211"/>
                    </a:lnTo>
                    <a:lnTo>
                      <a:pt x="99" y="2215"/>
                    </a:lnTo>
                    <a:lnTo>
                      <a:pt x="94" y="2215"/>
                    </a:lnTo>
                    <a:lnTo>
                      <a:pt x="90" y="2215"/>
                    </a:lnTo>
                    <a:lnTo>
                      <a:pt x="71" y="2215"/>
                    </a:lnTo>
                    <a:lnTo>
                      <a:pt x="49" y="2216"/>
                    </a:lnTo>
                    <a:lnTo>
                      <a:pt x="38" y="2218"/>
                    </a:lnTo>
                    <a:lnTo>
                      <a:pt x="28" y="2219"/>
                    </a:lnTo>
                    <a:lnTo>
                      <a:pt x="20" y="2223"/>
                    </a:lnTo>
                    <a:lnTo>
                      <a:pt x="15" y="2226"/>
                    </a:lnTo>
                    <a:lnTo>
                      <a:pt x="8" y="2235"/>
                    </a:lnTo>
                    <a:lnTo>
                      <a:pt x="3" y="2245"/>
                    </a:lnTo>
                    <a:lnTo>
                      <a:pt x="3" y="2245"/>
                    </a:lnTo>
                    <a:lnTo>
                      <a:pt x="3" y="2245"/>
                    </a:lnTo>
                    <a:lnTo>
                      <a:pt x="3" y="2245"/>
                    </a:lnTo>
                    <a:lnTo>
                      <a:pt x="3" y="2246"/>
                    </a:lnTo>
                    <a:lnTo>
                      <a:pt x="3" y="2247"/>
                    </a:lnTo>
                    <a:lnTo>
                      <a:pt x="3" y="2247"/>
                    </a:lnTo>
                    <a:lnTo>
                      <a:pt x="3" y="2247"/>
                    </a:lnTo>
                    <a:lnTo>
                      <a:pt x="3" y="2247"/>
                    </a:lnTo>
                    <a:lnTo>
                      <a:pt x="2" y="2249"/>
                    </a:lnTo>
                    <a:lnTo>
                      <a:pt x="2" y="2251"/>
                    </a:lnTo>
                    <a:lnTo>
                      <a:pt x="2" y="2251"/>
                    </a:lnTo>
                    <a:lnTo>
                      <a:pt x="2" y="2251"/>
                    </a:lnTo>
                    <a:lnTo>
                      <a:pt x="2" y="2251"/>
                    </a:lnTo>
                    <a:lnTo>
                      <a:pt x="1" y="2252"/>
                    </a:lnTo>
                    <a:lnTo>
                      <a:pt x="1" y="2252"/>
                    </a:lnTo>
                    <a:lnTo>
                      <a:pt x="1" y="2252"/>
                    </a:lnTo>
                    <a:lnTo>
                      <a:pt x="1" y="2252"/>
                    </a:lnTo>
                    <a:lnTo>
                      <a:pt x="1" y="2253"/>
                    </a:lnTo>
                    <a:lnTo>
                      <a:pt x="1" y="2253"/>
                    </a:lnTo>
                    <a:lnTo>
                      <a:pt x="1" y="2253"/>
                    </a:lnTo>
                    <a:lnTo>
                      <a:pt x="1" y="2254"/>
                    </a:lnTo>
                    <a:lnTo>
                      <a:pt x="1" y="2254"/>
                    </a:lnTo>
                    <a:lnTo>
                      <a:pt x="1" y="2254"/>
                    </a:lnTo>
                    <a:lnTo>
                      <a:pt x="1" y="2254"/>
                    </a:lnTo>
                    <a:lnTo>
                      <a:pt x="0" y="2256"/>
                    </a:lnTo>
                    <a:lnTo>
                      <a:pt x="0" y="2256"/>
                    </a:lnTo>
                    <a:lnTo>
                      <a:pt x="0" y="2257"/>
                    </a:lnTo>
                    <a:lnTo>
                      <a:pt x="0" y="2257"/>
                    </a:lnTo>
                    <a:lnTo>
                      <a:pt x="0" y="2257"/>
                    </a:lnTo>
                    <a:lnTo>
                      <a:pt x="0" y="2258"/>
                    </a:lnTo>
                    <a:lnTo>
                      <a:pt x="0" y="2258"/>
                    </a:lnTo>
                    <a:lnTo>
                      <a:pt x="0" y="2258"/>
                    </a:lnTo>
                    <a:lnTo>
                      <a:pt x="0" y="2258"/>
                    </a:lnTo>
                    <a:lnTo>
                      <a:pt x="0" y="2259"/>
                    </a:lnTo>
                    <a:lnTo>
                      <a:pt x="0" y="2259"/>
                    </a:lnTo>
                    <a:lnTo>
                      <a:pt x="0" y="2259"/>
                    </a:lnTo>
                    <a:lnTo>
                      <a:pt x="0" y="2259"/>
                    </a:lnTo>
                    <a:lnTo>
                      <a:pt x="0" y="2262"/>
                    </a:lnTo>
                    <a:lnTo>
                      <a:pt x="0" y="2262"/>
                    </a:lnTo>
                    <a:lnTo>
                      <a:pt x="0" y="2262"/>
                    </a:lnTo>
                    <a:lnTo>
                      <a:pt x="0" y="2263"/>
                    </a:lnTo>
                    <a:lnTo>
                      <a:pt x="0" y="2263"/>
                    </a:lnTo>
                    <a:lnTo>
                      <a:pt x="0" y="2263"/>
                    </a:lnTo>
                    <a:lnTo>
                      <a:pt x="0" y="2263"/>
                    </a:lnTo>
                    <a:lnTo>
                      <a:pt x="0" y="2263"/>
                    </a:lnTo>
                    <a:lnTo>
                      <a:pt x="0" y="2263"/>
                    </a:lnTo>
                    <a:lnTo>
                      <a:pt x="0" y="2264"/>
                    </a:lnTo>
                    <a:lnTo>
                      <a:pt x="0" y="2264"/>
                    </a:lnTo>
                    <a:lnTo>
                      <a:pt x="0" y="2264"/>
                    </a:lnTo>
                    <a:lnTo>
                      <a:pt x="0" y="2264"/>
                    </a:lnTo>
                    <a:lnTo>
                      <a:pt x="0" y="2265"/>
                    </a:lnTo>
                    <a:lnTo>
                      <a:pt x="0" y="2265"/>
                    </a:lnTo>
                    <a:lnTo>
                      <a:pt x="0" y="2265"/>
                    </a:lnTo>
                    <a:lnTo>
                      <a:pt x="0" y="2265"/>
                    </a:lnTo>
                    <a:lnTo>
                      <a:pt x="0" y="2266"/>
                    </a:lnTo>
                    <a:lnTo>
                      <a:pt x="0" y="2266"/>
                    </a:lnTo>
                    <a:lnTo>
                      <a:pt x="0" y="2266"/>
                    </a:lnTo>
                    <a:lnTo>
                      <a:pt x="0" y="2266"/>
                    </a:lnTo>
                    <a:lnTo>
                      <a:pt x="0" y="2267"/>
                    </a:lnTo>
                    <a:lnTo>
                      <a:pt x="0" y="2267"/>
                    </a:lnTo>
                    <a:lnTo>
                      <a:pt x="0" y="2267"/>
                    </a:lnTo>
                    <a:lnTo>
                      <a:pt x="1" y="2267"/>
                    </a:lnTo>
                    <a:lnTo>
                      <a:pt x="1" y="2267"/>
                    </a:lnTo>
                    <a:lnTo>
                      <a:pt x="1" y="2268"/>
                    </a:lnTo>
                    <a:lnTo>
                      <a:pt x="1" y="2268"/>
                    </a:lnTo>
                    <a:lnTo>
                      <a:pt x="1" y="2268"/>
                    </a:lnTo>
                    <a:lnTo>
                      <a:pt x="1" y="2268"/>
                    </a:lnTo>
                    <a:lnTo>
                      <a:pt x="1" y="2268"/>
                    </a:lnTo>
                    <a:lnTo>
                      <a:pt x="1" y="2269"/>
                    </a:lnTo>
                    <a:lnTo>
                      <a:pt x="1" y="2269"/>
                    </a:lnTo>
                    <a:lnTo>
                      <a:pt x="1" y="2269"/>
                    </a:lnTo>
                    <a:lnTo>
                      <a:pt x="1" y="2269"/>
                    </a:lnTo>
                    <a:lnTo>
                      <a:pt x="1" y="2269"/>
                    </a:lnTo>
                    <a:lnTo>
                      <a:pt x="1" y="2271"/>
                    </a:lnTo>
                    <a:lnTo>
                      <a:pt x="2" y="2271"/>
                    </a:lnTo>
                    <a:lnTo>
                      <a:pt x="2" y="2272"/>
                    </a:lnTo>
                    <a:lnTo>
                      <a:pt x="5" y="2276"/>
                    </a:lnTo>
                    <a:lnTo>
                      <a:pt x="8" y="2280"/>
                    </a:lnTo>
                    <a:lnTo>
                      <a:pt x="15" y="2283"/>
                    </a:lnTo>
                    <a:lnTo>
                      <a:pt x="21" y="2285"/>
                    </a:lnTo>
                    <a:lnTo>
                      <a:pt x="40" y="2291"/>
                    </a:lnTo>
                    <a:lnTo>
                      <a:pt x="66" y="2297"/>
                    </a:lnTo>
                    <a:lnTo>
                      <a:pt x="67" y="2297"/>
                    </a:lnTo>
                    <a:lnTo>
                      <a:pt x="83" y="2301"/>
                    </a:lnTo>
                    <a:lnTo>
                      <a:pt x="100" y="2302"/>
                    </a:lnTo>
                    <a:lnTo>
                      <a:pt x="117" y="2302"/>
                    </a:lnTo>
                    <a:lnTo>
                      <a:pt x="133" y="2302"/>
                    </a:lnTo>
                    <a:lnTo>
                      <a:pt x="158" y="2302"/>
                    </a:lnTo>
                    <a:lnTo>
                      <a:pt x="167" y="2301"/>
                    </a:lnTo>
                    <a:lnTo>
                      <a:pt x="167" y="2301"/>
                    </a:lnTo>
                    <a:lnTo>
                      <a:pt x="168" y="2305"/>
                    </a:lnTo>
                    <a:lnTo>
                      <a:pt x="163" y="2313"/>
                    </a:lnTo>
                    <a:lnTo>
                      <a:pt x="155" y="2322"/>
                    </a:lnTo>
                    <a:lnTo>
                      <a:pt x="149" y="2326"/>
                    </a:lnTo>
                    <a:lnTo>
                      <a:pt x="144" y="2330"/>
                    </a:lnTo>
                    <a:lnTo>
                      <a:pt x="139" y="2334"/>
                    </a:lnTo>
                    <a:lnTo>
                      <a:pt x="134" y="2336"/>
                    </a:lnTo>
                    <a:lnTo>
                      <a:pt x="126" y="2341"/>
                    </a:lnTo>
                    <a:lnTo>
                      <a:pt x="120" y="2345"/>
                    </a:lnTo>
                    <a:lnTo>
                      <a:pt x="114" y="2350"/>
                    </a:lnTo>
                    <a:lnTo>
                      <a:pt x="108" y="2355"/>
                    </a:lnTo>
                    <a:lnTo>
                      <a:pt x="96" y="2365"/>
                    </a:lnTo>
                    <a:lnTo>
                      <a:pt x="85" y="2374"/>
                    </a:lnTo>
                    <a:lnTo>
                      <a:pt x="74" y="2379"/>
                    </a:lnTo>
                    <a:lnTo>
                      <a:pt x="61" y="2384"/>
                    </a:lnTo>
                    <a:lnTo>
                      <a:pt x="46" y="2390"/>
                    </a:lnTo>
                    <a:lnTo>
                      <a:pt x="33" y="2397"/>
                    </a:lnTo>
                    <a:lnTo>
                      <a:pt x="32" y="2397"/>
                    </a:lnTo>
                    <a:lnTo>
                      <a:pt x="32" y="2397"/>
                    </a:lnTo>
                    <a:lnTo>
                      <a:pt x="31" y="2397"/>
                    </a:lnTo>
                    <a:lnTo>
                      <a:pt x="31" y="2398"/>
                    </a:lnTo>
                    <a:lnTo>
                      <a:pt x="31" y="2398"/>
                    </a:lnTo>
                    <a:lnTo>
                      <a:pt x="30" y="2398"/>
                    </a:lnTo>
                    <a:lnTo>
                      <a:pt x="30" y="2398"/>
                    </a:lnTo>
                    <a:lnTo>
                      <a:pt x="30" y="2398"/>
                    </a:lnTo>
                    <a:lnTo>
                      <a:pt x="30" y="2398"/>
                    </a:lnTo>
                    <a:lnTo>
                      <a:pt x="30" y="2399"/>
                    </a:lnTo>
                    <a:lnTo>
                      <a:pt x="29" y="2399"/>
                    </a:lnTo>
                    <a:lnTo>
                      <a:pt x="28" y="2399"/>
                    </a:lnTo>
                    <a:lnTo>
                      <a:pt x="28" y="2400"/>
                    </a:lnTo>
                    <a:lnTo>
                      <a:pt x="28" y="2400"/>
                    </a:lnTo>
                    <a:lnTo>
                      <a:pt x="28" y="2400"/>
                    </a:lnTo>
                    <a:lnTo>
                      <a:pt x="28" y="2400"/>
                    </a:lnTo>
                    <a:lnTo>
                      <a:pt x="27" y="2400"/>
                    </a:lnTo>
                    <a:lnTo>
                      <a:pt x="27" y="2400"/>
                    </a:lnTo>
                    <a:lnTo>
                      <a:pt x="27" y="2400"/>
                    </a:lnTo>
                    <a:lnTo>
                      <a:pt x="27" y="2401"/>
                    </a:lnTo>
                    <a:lnTo>
                      <a:pt x="27" y="2401"/>
                    </a:lnTo>
                    <a:lnTo>
                      <a:pt x="26" y="2401"/>
                    </a:lnTo>
                    <a:lnTo>
                      <a:pt x="26" y="2401"/>
                    </a:lnTo>
                    <a:lnTo>
                      <a:pt x="26" y="2401"/>
                    </a:lnTo>
                    <a:lnTo>
                      <a:pt x="25" y="2402"/>
                    </a:lnTo>
                    <a:lnTo>
                      <a:pt x="25" y="2402"/>
                    </a:lnTo>
                    <a:lnTo>
                      <a:pt x="25" y="2402"/>
                    </a:lnTo>
                    <a:lnTo>
                      <a:pt x="25" y="2402"/>
                    </a:lnTo>
                    <a:lnTo>
                      <a:pt x="25" y="2403"/>
                    </a:lnTo>
                    <a:lnTo>
                      <a:pt x="24" y="2403"/>
                    </a:lnTo>
                    <a:lnTo>
                      <a:pt x="24" y="2403"/>
                    </a:lnTo>
                    <a:lnTo>
                      <a:pt x="24" y="2405"/>
                    </a:lnTo>
                    <a:lnTo>
                      <a:pt x="23" y="2405"/>
                    </a:lnTo>
                    <a:lnTo>
                      <a:pt x="23" y="2406"/>
                    </a:lnTo>
                    <a:lnTo>
                      <a:pt x="23" y="2406"/>
                    </a:lnTo>
                    <a:lnTo>
                      <a:pt x="23" y="2406"/>
                    </a:lnTo>
                    <a:lnTo>
                      <a:pt x="23" y="2406"/>
                    </a:lnTo>
                    <a:lnTo>
                      <a:pt x="22" y="2406"/>
                    </a:lnTo>
                    <a:lnTo>
                      <a:pt x="22" y="2406"/>
                    </a:lnTo>
                    <a:lnTo>
                      <a:pt x="22" y="2406"/>
                    </a:lnTo>
                    <a:lnTo>
                      <a:pt x="22" y="2407"/>
                    </a:lnTo>
                    <a:lnTo>
                      <a:pt x="22" y="2407"/>
                    </a:lnTo>
                    <a:lnTo>
                      <a:pt x="22" y="2407"/>
                    </a:lnTo>
                    <a:lnTo>
                      <a:pt x="22" y="2407"/>
                    </a:lnTo>
                    <a:lnTo>
                      <a:pt x="22" y="2408"/>
                    </a:lnTo>
                    <a:lnTo>
                      <a:pt x="22" y="2408"/>
                    </a:lnTo>
                    <a:lnTo>
                      <a:pt x="22" y="2408"/>
                    </a:lnTo>
                    <a:lnTo>
                      <a:pt x="21" y="2408"/>
                    </a:lnTo>
                    <a:lnTo>
                      <a:pt x="21" y="2409"/>
                    </a:lnTo>
                    <a:lnTo>
                      <a:pt x="21" y="2409"/>
                    </a:lnTo>
                    <a:lnTo>
                      <a:pt x="21" y="2409"/>
                    </a:lnTo>
                    <a:lnTo>
                      <a:pt x="21" y="2409"/>
                    </a:lnTo>
                    <a:lnTo>
                      <a:pt x="21" y="2409"/>
                    </a:lnTo>
                    <a:lnTo>
                      <a:pt x="21" y="2409"/>
                    </a:lnTo>
                    <a:lnTo>
                      <a:pt x="21" y="2410"/>
                    </a:lnTo>
                    <a:lnTo>
                      <a:pt x="21" y="2410"/>
                    </a:lnTo>
                    <a:lnTo>
                      <a:pt x="20" y="2421"/>
                    </a:lnTo>
                    <a:lnTo>
                      <a:pt x="21" y="2430"/>
                    </a:lnTo>
                    <a:lnTo>
                      <a:pt x="22" y="2434"/>
                    </a:lnTo>
                    <a:lnTo>
                      <a:pt x="24" y="2438"/>
                    </a:lnTo>
                    <a:lnTo>
                      <a:pt x="26" y="2441"/>
                    </a:lnTo>
                    <a:lnTo>
                      <a:pt x="30" y="2445"/>
                    </a:lnTo>
                    <a:lnTo>
                      <a:pt x="39" y="2449"/>
                    </a:lnTo>
                    <a:lnTo>
                      <a:pt x="52" y="2454"/>
                    </a:lnTo>
                    <a:lnTo>
                      <a:pt x="71" y="2459"/>
                    </a:lnTo>
                    <a:lnTo>
                      <a:pt x="93" y="2464"/>
                    </a:lnTo>
                    <a:lnTo>
                      <a:pt x="116" y="2468"/>
                    </a:lnTo>
                    <a:lnTo>
                      <a:pt x="139" y="2472"/>
                    </a:lnTo>
                    <a:lnTo>
                      <a:pt x="160" y="2474"/>
                    </a:lnTo>
                    <a:lnTo>
                      <a:pt x="178" y="2475"/>
                    </a:lnTo>
                    <a:lnTo>
                      <a:pt x="184" y="2474"/>
                    </a:lnTo>
                    <a:lnTo>
                      <a:pt x="191" y="2473"/>
                    </a:lnTo>
                    <a:lnTo>
                      <a:pt x="197" y="2472"/>
                    </a:lnTo>
                    <a:lnTo>
                      <a:pt x="202" y="2469"/>
                    </a:lnTo>
                    <a:lnTo>
                      <a:pt x="212" y="2465"/>
                    </a:lnTo>
                    <a:lnTo>
                      <a:pt x="221" y="2458"/>
                    </a:lnTo>
                    <a:lnTo>
                      <a:pt x="229" y="2450"/>
                    </a:lnTo>
                    <a:lnTo>
                      <a:pt x="237" y="2444"/>
                    </a:lnTo>
                    <a:lnTo>
                      <a:pt x="247" y="2437"/>
                    </a:lnTo>
                    <a:lnTo>
                      <a:pt x="257" y="2430"/>
                    </a:lnTo>
                    <a:lnTo>
                      <a:pt x="276" y="2421"/>
                    </a:lnTo>
                    <a:lnTo>
                      <a:pt x="288" y="2417"/>
                    </a:lnTo>
                    <a:lnTo>
                      <a:pt x="293" y="2415"/>
                    </a:lnTo>
                    <a:lnTo>
                      <a:pt x="294" y="2415"/>
                    </a:lnTo>
                    <a:lnTo>
                      <a:pt x="301" y="2425"/>
                    </a:lnTo>
                    <a:lnTo>
                      <a:pt x="306" y="2424"/>
                    </a:lnTo>
                    <a:lnTo>
                      <a:pt x="319" y="2419"/>
                    </a:lnTo>
                    <a:lnTo>
                      <a:pt x="336" y="2415"/>
                    </a:lnTo>
                    <a:lnTo>
                      <a:pt x="352" y="2409"/>
                    </a:lnTo>
                    <a:lnTo>
                      <a:pt x="360" y="2407"/>
                    </a:lnTo>
                    <a:lnTo>
                      <a:pt x="364" y="2405"/>
                    </a:lnTo>
                    <a:lnTo>
                      <a:pt x="368" y="2402"/>
                    </a:lnTo>
                    <a:lnTo>
                      <a:pt x="369" y="2400"/>
                    </a:lnTo>
                    <a:lnTo>
                      <a:pt x="371" y="2396"/>
                    </a:lnTo>
                    <a:lnTo>
                      <a:pt x="370" y="2392"/>
                    </a:lnTo>
                    <a:lnTo>
                      <a:pt x="370" y="2392"/>
                    </a:lnTo>
                    <a:lnTo>
                      <a:pt x="370" y="2392"/>
                    </a:lnTo>
                    <a:lnTo>
                      <a:pt x="370" y="2391"/>
                    </a:lnTo>
                    <a:lnTo>
                      <a:pt x="371" y="2391"/>
                    </a:lnTo>
                    <a:lnTo>
                      <a:pt x="371" y="2391"/>
                    </a:lnTo>
                    <a:lnTo>
                      <a:pt x="371" y="2391"/>
                    </a:lnTo>
                    <a:lnTo>
                      <a:pt x="371" y="2391"/>
                    </a:lnTo>
                    <a:lnTo>
                      <a:pt x="371" y="2391"/>
                    </a:lnTo>
                    <a:lnTo>
                      <a:pt x="371" y="2391"/>
                    </a:lnTo>
                    <a:lnTo>
                      <a:pt x="371" y="2391"/>
                    </a:lnTo>
                    <a:lnTo>
                      <a:pt x="371" y="2391"/>
                    </a:lnTo>
                    <a:lnTo>
                      <a:pt x="371" y="2390"/>
                    </a:lnTo>
                    <a:lnTo>
                      <a:pt x="371" y="2390"/>
                    </a:lnTo>
                    <a:lnTo>
                      <a:pt x="371" y="2390"/>
                    </a:lnTo>
                    <a:lnTo>
                      <a:pt x="371" y="2390"/>
                    </a:lnTo>
                    <a:lnTo>
                      <a:pt x="371" y="2390"/>
                    </a:lnTo>
                    <a:lnTo>
                      <a:pt x="371" y="2390"/>
                    </a:lnTo>
                    <a:lnTo>
                      <a:pt x="371" y="2390"/>
                    </a:lnTo>
                    <a:lnTo>
                      <a:pt x="371" y="2390"/>
                    </a:lnTo>
                    <a:lnTo>
                      <a:pt x="371" y="2390"/>
                    </a:lnTo>
                    <a:lnTo>
                      <a:pt x="371" y="2389"/>
                    </a:lnTo>
                    <a:lnTo>
                      <a:pt x="371" y="2389"/>
                    </a:lnTo>
                    <a:lnTo>
                      <a:pt x="371" y="2389"/>
                    </a:lnTo>
                    <a:lnTo>
                      <a:pt x="371" y="2389"/>
                    </a:lnTo>
                    <a:lnTo>
                      <a:pt x="371" y="2389"/>
                    </a:lnTo>
                    <a:lnTo>
                      <a:pt x="371" y="2389"/>
                    </a:lnTo>
                    <a:lnTo>
                      <a:pt x="371" y="2389"/>
                    </a:lnTo>
                    <a:lnTo>
                      <a:pt x="372" y="2389"/>
                    </a:lnTo>
                    <a:lnTo>
                      <a:pt x="372" y="2389"/>
                    </a:lnTo>
                    <a:lnTo>
                      <a:pt x="372" y="2388"/>
                    </a:lnTo>
                    <a:lnTo>
                      <a:pt x="372" y="2388"/>
                    </a:lnTo>
                    <a:lnTo>
                      <a:pt x="372" y="2388"/>
                    </a:lnTo>
                    <a:lnTo>
                      <a:pt x="372" y="2388"/>
                    </a:lnTo>
                    <a:lnTo>
                      <a:pt x="372" y="2388"/>
                    </a:lnTo>
                    <a:lnTo>
                      <a:pt x="372" y="2387"/>
                    </a:lnTo>
                    <a:lnTo>
                      <a:pt x="372" y="2387"/>
                    </a:lnTo>
                    <a:lnTo>
                      <a:pt x="373" y="2387"/>
                    </a:lnTo>
                    <a:lnTo>
                      <a:pt x="373" y="2387"/>
                    </a:lnTo>
                    <a:lnTo>
                      <a:pt x="373" y="2387"/>
                    </a:lnTo>
                    <a:lnTo>
                      <a:pt x="373" y="2386"/>
                    </a:lnTo>
                    <a:lnTo>
                      <a:pt x="373" y="2386"/>
                    </a:lnTo>
                    <a:lnTo>
                      <a:pt x="373" y="2386"/>
                    </a:lnTo>
                    <a:lnTo>
                      <a:pt x="373" y="2386"/>
                    </a:lnTo>
                    <a:lnTo>
                      <a:pt x="373" y="2386"/>
                    </a:lnTo>
                    <a:lnTo>
                      <a:pt x="373" y="2386"/>
                    </a:lnTo>
                    <a:lnTo>
                      <a:pt x="373" y="2384"/>
                    </a:lnTo>
                    <a:lnTo>
                      <a:pt x="373" y="2384"/>
                    </a:lnTo>
                    <a:lnTo>
                      <a:pt x="373" y="2384"/>
                    </a:lnTo>
                    <a:lnTo>
                      <a:pt x="373" y="2384"/>
                    </a:lnTo>
                    <a:lnTo>
                      <a:pt x="373" y="2384"/>
                    </a:lnTo>
                    <a:lnTo>
                      <a:pt x="374" y="2384"/>
                    </a:lnTo>
                    <a:lnTo>
                      <a:pt x="374" y="2384"/>
                    </a:lnTo>
                    <a:lnTo>
                      <a:pt x="374" y="2384"/>
                    </a:lnTo>
                    <a:lnTo>
                      <a:pt x="374" y="2383"/>
                    </a:lnTo>
                    <a:lnTo>
                      <a:pt x="374" y="2383"/>
                    </a:lnTo>
                    <a:lnTo>
                      <a:pt x="374" y="2383"/>
                    </a:lnTo>
                    <a:lnTo>
                      <a:pt x="374" y="2382"/>
                    </a:lnTo>
                    <a:lnTo>
                      <a:pt x="374" y="2382"/>
                    </a:lnTo>
                    <a:lnTo>
                      <a:pt x="374" y="2382"/>
                    </a:lnTo>
                    <a:lnTo>
                      <a:pt x="374" y="2382"/>
                    </a:lnTo>
                    <a:lnTo>
                      <a:pt x="374" y="2382"/>
                    </a:lnTo>
                    <a:lnTo>
                      <a:pt x="374" y="2382"/>
                    </a:lnTo>
                    <a:lnTo>
                      <a:pt x="374" y="2382"/>
                    </a:lnTo>
                    <a:lnTo>
                      <a:pt x="374" y="2382"/>
                    </a:lnTo>
                    <a:lnTo>
                      <a:pt x="374" y="2381"/>
                    </a:lnTo>
                    <a:lnTo>
                      <a:pt x="374" y="2381"/>
                    </a:lnTo>
                    <a:lnTo>
                      <a:pt x="374" y="2381"/>
                    </a:lnTo>
                    <a:lnTo>
                      <a:pt x="374" y="2381"/>
                    </a:lnTo>
                    <a:lnTo>
                      <a:pt x="374" y="2381"/>
                    </a:lnTo>
                    <a:lnTo>
                      <a:pt x="374" y="2378"/>
                    </a:lnTo>
                    <a:lnTo>
                      <a:pt x="373" y="2376"/>
                    </a:lnTo>
                    <a:lnTo>
                      <a:pt x="371" y="2372"/>
                    </a:lnTo>
                    <a:lnTo>
                      <a:pt x="366" y="2369"/>
                    </a:lnTo>
                    <a:lnTo>
                      <a:pt x="374" y="2364"/>
                    </a:lnTo>
                    <a:lnTo>
                      <a:pt x="379" y="2360"/>
                    </a:lnTo>
                    <a:lnTo>
                      <a:pt x="382" y="2357"/>
                    </a:lnTo>
                    <a:lnTo>
                      <a:pt x="383" y="2353"/>
                    </a:lnTo>
                    <a:lnTo>
                      <a:pt x="382" y="2351"/>
                    </a:lnTo>
                    <a:lnTo>
                      <a:pt x="381" y="2348"/>
                    </a:lnTo>
                    <a:lnTo>
                      <a:pt x="374" y="2340"/>
                    </a:lnTo>
                    <a:lnTo>
                      <a:pt x="369" y="2331"/>
                    </a:lnTo>
                    <a:lnTo>
                      <a:pt x="367" y="2326"/>
                    </a:lnTo>
                    <a:lnTo>
                      <a:pt x="366" y="2324"/>
                    </a:lnTo>
                    <a:lnTo>
                      <a:pt x="367" y="2322"/>
                    </a:lnTo>
                    <a:lnTo>
                      <a:pt x="368" y="2320"/>
                    </a:lnTo>
                    <a:lnTo>
                      <a:pt x="373" y="2317"/>
                    </a:lnTo>
                    <a:lnTo>
                      <a:pt x="381" y="2311"/>
                    </a:lnTo>
                    <a:lnTo>
                      <a:pt x="383" y="2307"/>
                    </a:lnTo>
                    <a:lnTo>
                      <a:pt x="385" y="2305"/>
                    </a:lnTo>
                    <a:lnTo>
                      <a:pt x="385" y="2304"/>
                    </a:lnTo>
                    <a:lnTo>
                      <a:pt x="385" y="2302"/>
                    </a:lnTo>
                    <a:lnTo>
                      <a:pt x="383" y="2299"/>
                    </a:lnTo>
                    <a:lnTo>
                      <a:pt x="381" y="2293"/>
                    </a:lnTo>
                    <a:lnTo>
                      <a:pt x="381" y="2284"/>
                    </a:lnTo>
                    <a:lnTo>
                      <a:pt x="383" y="2272"/>
                    </a:lnTo>
                    <a:lnTo>
                      <a:pt x="387" y="2254"/>
                    </a:lnTo>
                    <a:lnTo>
                      <a:pt x="394" y="2230"/>
                    </a:lnTo>
                    <a:lnTo>
                      <a:pt x="399" y="2209"/>
                    </a:lnTo>
                    <a:lnTo>
                      <a:pt x="405" y="2174"/>
                    </a:lnTo>
                    <a:lnTo>
                      <a:pt x="411" y="2128"/>
                    </a:lnTo>
                    <a:lnTo>
                      <a:pt x="416" y="2078"/>
                    </a:lnTo>
                    <a:lnTo>
                      <a:pt x="421" y="2026"/>
                    </a:lnTo>
                    <a:lnTo>
                      <a:pt x="427" y="1979"/>
                    </a:lnTo>
                    <a:lnTo>
                      <a:pt x="429" y="1939"/>
                    </a:lnTo>
                    <a:lnTo>
                      <a:pt x="430" y="1911"/>
                    </a:lnTo>
                    <a:lnTo>
                      <a:pt x="430" y="1883"/>
                    </a:lnTo>
                    <a:lnTo>
                      <a:pt x="430" y="1843"/>
                    </a:lnTo>
                    <a:lnTo>
                      <a:pt x="430" y="1795"/>
                    </a:lnTo>
                    <a:lnTo>
                      <a:pt x="430" y="1745"/>
                    </a:lnTo>
                    <a:lnTo>
                      <a:pt x="430" y="1698"/>
                    </a:lnTo>
                    <a:lnTo>
                      <a:pt x="430" y="1658"/>
                    </a:lnTo>
                    <a:lnTo>
                      <a:pt x="429" y="1631"/>
                    </a:lnTo>
                    <a:lnTo>
                      <a:pt x="429" y="1621"/>
                    </a:lnTo>
                    <a:lnTo>
                      <a:pt x="430" y="1609"/>
                    </a:lnTo>
                    <a:lnTo>
                      <a:pt x="430" y="1579"/>
                    </a:lnTo>
                    <a:lnTo>
                      <a:pt x="432" y="1533"/>
                    </a:lnTo>
                    <a:lnTo>
                      <a:pt x="433" y="1476"/>
                    </a:lnTo>
                    <a:lnTo>
                      <a:pt x="434" y="1412"/>
                    </a:lnTo>
                    <a:lnTo>
                      <a:pt x="435" y="1349"/>
                    </a:lnTo>
                    <a:lnTo>
                      <a:pt x="435" y="1286"/>
                    </a:lnTo>
                    <a:lnTo>
                      <a:pt x="434" y="1231"/>
                    </a:lnTo>
                    <a:lnTo>
                      <a:pt x="434" y="1208"/>
                    </a:lnTo>
                    <a:lnTo>
                      <a:pt x="432" y="1186"/>
                    </a:lnTo>
                    <a:lnTo>
                      <a:pt x="431" y="1166"/>
                    </a:lnTo>
                    <a:lnTo>
                      <a:pt x="428" y="1148"/>
                    </a:lnTo>
                    <a:lnTo>
                      <a:pt x="422" y="1116"/>
                    </a:lnTo>
                    <a:lnTo>
                      <a:pt x="416" y="1091"/>
                    </a:lnTo>
                    <a:lnTo>
                      <a:pt x="409" y="1071"/>
                    </a:lnTo>
                    <a:lnTo>
                      <a:pt x="403" y="1056"/>
                    </a:lnTo>
                    <a:lnTo>
                      <a:pt x="397" y="1046"/>
                    </a:lnTo>
                    <a:lnTo>
                      <a:pt x="394" y="1039"/>
                    </a:lnTo>
                    <a:lnTo>
                      <a:pt x="392" y="1034"/>
                    </a:lnTo>
                    <a:lnTo>
                      <a:pt x="390" y="1028"/>
                    </a:lnTo>
                    <a:lnTo>
                      <a:pt x="389" y="1023"/>
                    </a:lnTo>
                    <a:lnTo>
                      <a:pt x="389" y="1016"/>
                    </a:lnTo>
                    <a:lnTo>
                      <a:pt x="388" y="1005"/>
                    </a:lnTo>
                    <a:lnTo>
                      <a:pt x="389" y="998"/>
                    </a:lnTo>
                    <a:lnTo>
                      <a:pt x="410" y="1001"/>
                    </a:lnTo>
                    <a:lnTo>
                      <a:pt x="427" y="1005"/>
                    </a:lnTo>
                    <a:lnTo>
                      <a:pt x="438" y="1006"/>
                    </a:lnTo>
                    <a:lnTo>
                      <a:pt x="441" y="1007"/>
                    </a:lnTo>
                    <a:lnTo>
                      <a:pt x="442" y="1001"/>
                    </a:lnTo>
                    <a:lnTo>
                      <a:pt x="443" y="989"/>
                    </a:lnTo>
                    <a:lnTo>
                      <a:pt x="443" y="975"/>
                    </a:lnTo>
                    <a:lnTo>
                      <a:pt x="442" y="961"/>
                    </a:lnTo>
                    <a:lnTo>
                      <a:pt x="443" y="957"/>
                    </a:lnTo>
                    <a:lnTo>
                      <a:pt x="445" y="951"/>
                    </a:lnTo>
                    <a:lnTo>
                      <a:pt x="450" y="945"/>
                    </a:lnTo>
                    <a:lnTo>
                      <a:pt x="455" y="936"/>
                    </a:lnTo>
                    <a:lnTo>
                      <a:pt x="471" y="914"/>
                    </a:lnTo>
                    <a:lnTo>
                      <a:pt x="491" y="890"/>
                    </a:lnTo>
                    <a:lnTo>
                      <a:pt x="510" y="868"/>
                    </a:lnTo>
                    <a:lnTo>
                      <a:pt x="531" y="843"/>
                    </a:lnTo>
                    <a:lnTo>
                      <a:pt x="541" y="830"/>
                    </a:lnTo>
                    <a:lnTo>
                      <a:pt x="551" y="816"/>
                    </a:lnTo>
                    <a:lnTo>
                      <a:pt x="562" y="802"/>
                    </a:lnTo>
                    <a:lnTo>
                      <a:pt x="571" y="786"/>
                    </a:lnTo>
                    <a:lnTo>
                      <a:pt x="576" y="776"/>
                    </a:lnTo>
                    <a:lnTo>
                      <a:pt x="579" y="767"/>
                    </a:lnTo>
                    <a:lnTo>
                      <a:pt x="581" y="758"/>
                    </a:lnTo>
                    <a:lnTo>
                      <a:pt x="582" y="749"/>
                    </a:lnTo>
                    <a:lnTo>
                      <a:pt x="582" y="734"/>
                    </a:lnTo>
                    <a:lnTo>
                      <a:pt x="582" y="720"/>
                    </a:lnTo>
                    <a:lnTo>
                      <a:pt x="578" y="696"/>
                    </a:lnTo>
                    <a:lnTo>
                      <a:pt x="570" y="658"/>
                    </a:lnTo>
                    <a:lnTo>
                      <a:pt x="560" y="619"/>
                    </a:lnTo>
                    <a:lnTo>
                      <a:pt x="553" y="594"/>
                    </a:lnTo>
                    <a:lnTo>
                      <a:pt x="546" y="578"/>
                    </a:lnTo>
                    <a:lnTo>
                      <a:pt x="535" y="562"/>
                    </a:lnTo>
                    <a:lnTo>
                      <a:pt x="527" y="547"/>
                    </a:lnTo>
                    <a:lnTo>
                      <a:pt x="524" y="538"/>
                    </a:lnTo>
                    <a:lnTo>
                      <a:pt x="523" y="529"/>
                    </a:lnTo>
                    <a:lnTo>
                      <a:pt x="520" y="517"/>
                    </a:lnTo>
                    <a:lnTo>
                      <a:pt x="518" y="509"/>
                    </a:lnTo>
                    <a:lnTo>
                      <a:pt x="514" y="503"/>
                    </a:lnTo>
                    <a:lnTo>
                      <a:pt x="510" y="496"/>
                    </a:lnTo>
                    <a:lnTo>
                      <a:pt x="506" y="490"/>
                    </a:lnTo>
                    <a:lnTo>
                      <a:pt x="501" y="485"/>
                    </a:lnTo>
                    <a:lnTo>
                      <a:pt x="497" y="479"/>
                    </a:lnTo>
                    <a:lnTo>
                      <a:pt x="493" y="472"/>
                    </a:lnTo>
                    <a:lnTo>
                      <a:pt x="489" y="466"/>
                    </a:lnTo>
                    <a:lnTo>
                      <a:pt x="487" y="458"/>
                    </a:lnTo>
                    <a:lnTo>
                      <a:pt x="485" y="450"/>
                    </a:lnTo>
                    <a:lnTo>
                      <a:pt x="484" y="441"/>
                    </a:lnTo>
                    <a:lnTo>
                      <a:pt x="483" y="431"/>
                    </a:lnTo>
                    <a:lnTo>
                      <a:pt x="482" y="421"/>
                    </a:lnTo>
                    <a:lnTo>
                      <a:pt x="479" y="410"/>
                    </a:lnTo>
                    <a:lnTo>
                      <a:pt x="475" y="398"/>
                    </a:lnTo>
                    <a:lnTo>
                      <a:pt x="471" y="386"/>
                    </a:lnTo>
                    <a:lnTo>
                      <a:pt x="464" y="375"/>
                    </a:lnTo>
                    <a:lnTo>
                      <a:pt x="458" y="365"/>
                    </a:lnTo>
                    <a:lnTo>
                      <a:pt x="452" y="356"/>
                    </a:lnTo>
                    <a:lnTo>
                      <a:pt x="444" y="351"/>
                    </a:lnTo>
                    <a:lnTo>
                      <a:pt x="438" y="346"/>
                    </a:lnTo>
                    <a:lnTo>
                      <a:pt x="430" y="344"/>
                    </a:lnTo>
                    <a:lnTo>
                      <a:pt x="422" y="343"/>
                    </a:lnTo>
                    <a:lnTo>
                      <a:pt x="414" y="342"/>
                    </a:lnTo>
                    <a:lnTo>
                      <a:pt x="407" y="342"/>
                    </a:lnTo>
                    <a:lnTo>
                      <a:pt x="400" y="342"/>
                    </a:lnTo>
                    <a:lnTo>
                      <a:pt x="395" y="341"/>
                    </a:lnTo>
                    <a:lnTo>
                      <a:pt x="392" y="337"/>
                    </a:lnTo>
                    <a:lnTo>
                      <a:pt x="389" y="334"/>
                    </a:lnTo>
                    <a:lnTo>
                      <a:pt x="384" y="331"/>
                    </a:lnTo>
                    <a:lnTo>
                      <a:pt x="375" y="326"/>
                    </a:lnTo>
                    <a:lnTo>
                      <a:pt x="366" y="323"/>
                    </a:lnTo>
                    <a:lnTo>
                      <a:pt x="357" y="319"/>
                    </a:lnTo>
                    <a:lnTo>
                      <a:pt x="346" y="317"/>
                    </a:lnTo>
                    <a:lnTo>
                      <a:pt x="336" y="316"/>
                    </a:lnTo>
                    <a:lnTo>
                      <a:pt x="326" y="317"/>
                    </a:lnTo>
                    <a:lnTo>
                      <a:pt x="330" y="315"/>
                    </a:lnTo>
                    <a:lnTo>
                      <a:pt x="330" y="314"/>
                    </a:lnTo>
                    <a:lnTo>
                      <a:pt x="330" y="312"/>
                    </a:lnTo>
                    <a:lnTo>
                      <a:pt x="331" y="312"/>
                    </a:lnTo>
                    <a:lnTo>
                      <a:pt x="326" y="288"/>
                    </a:lnTo>
                    <a:lnTo>
                      <a:pt x="324" y="289"/>
                    </a:lnTo>
                    <a:lnTo>
                      <a:pt x="316" y="290"/>
                    </a:lnTo>
                    <a:lnTo>
                      <a:pt x="317" y="283"/>
                    </a:lnTo>
                    <a:lnTo>
                      <a:pt x="319" y="270"/>
                    </a:lnTo>
                    <a:lnTo>
                      <a:pt x="321" y="271"/>
                    </a:lnTo>
                    <a:lnTo>
                      <a:pt x="323" y="271"/>
                    </a:lnTo>
                    <a:lnTo>
                      <a:pt x="327" y="268"/>
                    </a:lnTo>
                    <a:lnTo>
                      <a:pt x="334" y="263"/>
                    </a:lnTo>
                    <a:lnTo>
                      <a:pt x="340" y="256"/>
                    </a:lnTo>
                    <a:lnTo>
                      <a:pt x="346" y="246"/>
                    </a:lnTo>
                    <a:lnTo>
                      <a:pt x="351" y="236"/>
                    </a:lnTo>
                    <a:lnTo>
                      <a:pt x="354" y="225"/>
                    </a:lnTo>
                    <a:lnTo>
                      <a:pt x="360" y="206"/>
                    </a:lnTo>
                    <a:lnTo>
                      <a:pt x="368" y="177"/>
                    </a:lnTo>
                    <a:lnTo>
                      <a:pt x="370" y="170"/>
                    </a:lnTo>
                    <a:lnTo>
                      <a:pt x="371" y="163"/>
                    </a:lnTo>
                    <a:lnTo>
                      <a:pt x="371" y="159"/>
                    </a:lnTo>
                    <a:lnTo>
                      <a:pt x="370" y="154"/>
                    </a:lnTo>
                    <a:lnTo>
                      <a:pt x="372" y="152"/>
                    </a:lnTo>
                    <a:lnTo>
                      <a:pt x="372" y="150"/>
                    </a:lnTo>
                    <a:lnTo>
                      <a:pt x="373" y="141"/>
                    </a:lnTo>
                    <a:lnTo>
                      <a:pt x="374" y="125"/>
                    </a:lnTo>
                    <a:lnTo>
                      <a:pt x="374" y="105"/>
                    </a:lnTo>
                    <a:lnTo>
                      <a:pt x="372" y="82"/>
                    </a:lnTo>
                    <a:lnTo>
                      <a:pt x="370" y="71"/>
                    </a:lnTo>
                    <a:lnTo>
                      <a:pt x="367" y="59"/>
                    </a:lnTo>
                    <a:lnTo>
                      <a:pt x="364" y="48"/>
                    </a:lnTo>
                    <a:lnTo>
                      <a:pt x="359" y="38"/>
                    </a:lnTo>
                    <a:lnTo>
                      <a:pt x="352" y="29"/>
                    </a:lnTo>
                    <a:lnTo>
                      <a:pt x="344" y="23"/>
                    </a:lnTo>
                    <a:lnTo>
                      <a:pt x="340" y="19"/>
                    </a:lnTo>
                    <a:lnTo>
                      <a:pt x="335" y="17"/>
                    </a:lnTo>
                    <a:lnTo>
                      <a:pt x="329" y="16"/>
                    </a:lnTo>
                    <a:lnTo>
                      <a:pt x="324" y="14"/>
                    </a:lnTo>
                    <a:lnTo>
                      <a:pt x="301" y="11"/>
                    </a:lnTo>
                    <a:lnTo>
                      <a:pt x="283" y="10"/>
                    </a:lnTo>
                    <a:lnTo>
                      <a:pt x="268" y="11"/>
                    </a:lnTo>
                    <a:lnTo>
                      <a:pt x="256" y="14"/>
                    </a:lnTo>
                    <a:lnTo>
                      <a:pt x="245" y="15"/>
                    </a:lnTo>
                    <a:lnTo>
                      <a:pt x="236" y="16"/>
                    </a:lnTo>
                    <a:lnTo>
                      <a:pt x="232" y="15"/>
                    </a:lnTo>
                    <a:lnTo>
                      <a:pt x="228" y="15"/>
                    </a:lnTo>
                    <a:lnTo>
                      <a:pt x="224" y="12"/>
                    </a:lnTo>
                    <a:lnTo>
                      <a:pt x="220" y="10"/>
                    </a:lnTo>
                    <a:lnTo>
                      <a:pt x="210" y="6"/>
                    </a:lnTo>
                    <a:lnTo>
                      <a:pt x="201" y="1"/>
                    </a:lnTo>
                    <a:lnTo>
                      <a:pt x="190" y="0"/>
                    </a:lnTo>
                    <a:lnTo>
                      <a:pt x="181" y="0"/>
                    </a:lnTo>
                    <a:lnTo>
                      <a:pt x="170" y="1"/>
                    </a:lnTo>
                    <a:lnTo>
                      <a:pt x="162" y="6"/>
                    </a:lnTo>
                    <a:lnTo>
                      <a:pt x="157" y="9"/>
                    </a:lnTo>
                    <a:lnTo>
                      <a:pt x="154" y="12"/>
                    </a:lnTo>
                    <a:lnTo>
                      <a:pt x="149" y="17"/>
                    </a:lnTo>
                    <a:lnTo>
                      <a:pt x="146" y="21"/>
                    </a:lnTo>
                    <a:lnTo>
                      <a:pt x="142" y="29"/>
                    </a:lnTo>
                    <a:lnTo>
                      <a:pt x="140" y="38"/>
                    </a:lnTo>
                    <a:lnTo>
                      <a:pt x="139" y="48"/>
                    </a:lnTo>
                    <a:lnTo>
                      <a:pt x="139" y="59"/>
                    </a:lnTo>
                    <a:lnTo>
                      <a:pt x="141" y="79"/>
                    </a:lnTo>
                    <a:lnTo>
                      <a:pt x="145" y="97"/>
                    </a:lnTo>
                    <a:lnTo>
                      <a:pt x="144" y="112"/>
                    </a:lnTo>
                    <a:lnTo>
                      <a:pt x="143" y="124"/>
                    </a:lnTo>
                    <a:lnTo>
                      <a:pt x="142" y="135"/>
                    </a:lnTo>
                    <a:lnTo>
                      <a:pt x="141" y="142"/>
                    </a:lnTo>
                    <a:lnTo>
                      <a:pt x="139" y="148"/>
                    </a:lnTo>
                    <a:lnTo>
                      <a:pt x="137" y="151"/>
                    </a:lnTo>
                    <a:lnTo>
                      <a:pt x="137" y="151"/>
                    </a:lnTo>
                    <a:lnTo>
                      <a:pt x="136" y="151"/>
                    </a:lnTo>
                    <a:lnTo>
                      <a:pt x="136" y="151"/>
                    </a:lnTo>
                    <a:lnTo>
                      <a:pt x="136" y="151"/>
                    </a:lnTo>
                    <a:lnTo>
                      <a:pt x="136" y="151"/>
                    </a:lnTo>
                    <a:lnTo>
                      <a:pt x="136" y="151"/>
                    </a:lnTo>
                    <a:lnTo>
                      <a:pt x="136" y="151"/>
                    </a:lnTo>
                    <a:lnTo>
                      <a:pt x="136" y="151"/>
                    </a:lnTo>
                    <a:lnTo>
                      <a:pt x="136" y="152"/>
                    </a:lnTo>
                    <a:lnTo>
                      <a:pt x="136" y="152"/>
                    </a:lnTo>
                    <a:lnTo>
                      <a:pt x="136" y="153"/>
                    </a:lnTo>
                    <a:lnTo>
                      <a:pt x="136" y="153"/>
                    </a:lnTo>
                    <a:lnTo>
                      <a:pt x="136" y="153"/>
                    </a:lnTo>
                    <a:lnTo>
                      <a:pt x="136" y="153"/>
                    </a:lnTo>
                    <a:lnTo>
                      <a:pt x="136" y="153"/>
                    </a:lnTo>
                    <a:lnTo>
                      <a:pt x="136" y="153"/>
                    </a:lnTo>
                    <a:lnTo>
                      <a:pt x="136" y="153"/>
                    </a:lnTo>
                    <a:lnTo>
                      <a:pt x="136" y="154"/>
                    </a:lnTo>
                    <a:lnTo>
                      <a:pt x="136" y="155"/>
                    </a:lnTo>
                    <a:lnTo>
                      <a:pt x="136" y="155"/>
                    </a:lnTo>
                    <a:lnTo>
                      <a:pt x="136" y="155"/>
                    </a:lnTo>
                    <a:lnTo>
                      <a:pt x="136" y="155"/>
                    </a:lnTo>
                    <a:lnTo>
                      <a:pt x="136" y="155"/>
                    </a:lnTo>
                    <a:lnTo>
                      <a:pt x="136" y="155"/>
                    </a:lnTo>
                    <a:lnTo>
                      <a:pt x="136" y="155"/>
                    </a:lnTo>
                    <a:lnTo>
                      <a:pt x="136" y="156"/>
                    </a:lnTo>
                    <a:lnTo>
                      <a:pt x="136" y="156"/>
                    </a:lnTo>
                    <a:lnTo>
                      <a:pt x="136" y="156"/>
                    </a:lnTo>
                    <a:lnTo>
                      <a:pt x="136" y="156"/>
                    </a:lnTo>
                    <a:lnTo>
                      <a:pt x="136" y="156"/>
                    </a:lnTo>
                    <a:lnTo>
                      <a:pt x="136" y="156"/>
                    </a:lnTo>
                    <a:lnTo>
                      <a:pt x="136" y="156"/>
                    </a:lnTo>
                    <a:lnTo>
                      <a:pt x="136" y="156"/>
                    </a:lnTo>
                    <a:lnTo>
                      <a:pt x="136" y="156"/>
                    </a:lnTo>
                    <a:lnTo>
                      <a:pt x="136" y="156"/>
                    </a:lnTo>
                    <a:lnTo>
                      <a:pt x="136" y="156"/>
                    </a:lnTo>
                    <a:lnTo>
                      <a:pt x="138" y="163"/>
                    </a:lnTo>
                    <a:lnTo>
                      <a:pt x="141" y="170"/>
                    </a:lnTo>
                    <a:lnTo>
                      <a:pt x="141" y="173"/>
                    </a:lnTo>
                    <a:lnTo>
                      <a:pt x="142" y="177"/>
                    </a:lnTo>
                    <a:lnTo>
                      <a:pt x="141" y="180"/>
                    </a:lnTo>
                    <a:lnTo>
                      <a:pt x="140" y="183"/>
                    </a:lnTo>
                    <a:lnTo>
                      <a:pt x="139" y="189"/>
                    </a:lnTo>
                    <a:lnTo>
                      <a:pt x="139" y="197"/>
                    </a:lnTo>
                    <a:lnTo>
                      <a:pt x="139" y="208"/>
                    </a:lnTo>
                    <a:lnTo>
                      <a:pt x="139" y="219"/>
                    </a:lnTo>
                    <a:lnTo>
                      <a:pt x="141" y="244"/>
                    </a:lnTo>
                    <a:lnTo>
                      <a:pt x="144" y="264"/>
                    </a:lnTo>
                    <a:lnTo>
                      <a:pt x="144" y="265"/>
                    </a:lnTo>
                    <a:lnTo>
                      <a:pt x="145" y="265"/>
                    </a:lnTo>
                    <a:lnTo>
                      <a:pt x="145" y="266"/>
                    </a:lnTo>
                    <a:lnTo>
                      <a:pt x="145" y="266"/>
                    </a:lnTo>
                    <a:lnTo>
                      <a:pt x="145" y="267"/>
                    </a:lnTo>
                    <a:lnTo>
                      <a:pt x="145" y="267"/>
                    </a:lnTo>
                    <a:lnTo>
                      <a:pt x="145" y="267"/>
                    </a:lnTo>
                    <a:lnTo>
                      <a:pt x="145" y="268"/>
                    </a:lnTo>
                    <a:lnTo>
                      <a:pt x="145" y="268"/>
                    </a:lnTo>
                    <a:lnTo>
                      <a:pt x="145" y="269"/>
                    </a:lnTo>
                    <a:lnTo>
                      <a:pt x="146" y="269"/>
                    </a:lnTo>
                    <a:lnTo>
                      <a:pt x="146" y="270"/>
                    </a:lnTo>
                    <a:lnTo>
                      <a:pt x="146" y="270"/>
                    </a:lnTo>
                    <a:lnTo>
                      <a:pt x="146" y="271"/>
                    </a:lnTo>
                    <a:lnTo>
                      <a:pt x="146" y="271"/>
                    </a:lnTo>
                    <a:lnTo>
                      <a:pt x="146" y="271"/>
                    </a:lnTo>
                    <a:lnTo>
                      <a:pt x="147" y="273"/>
                    </a:lnTo>
                    <a:lnTo>
                      <a:pt x="147" y="273"/>
                    </a:lnTo>
                    <a:lnTo>
                      <a:pt x="147" y="274"/>
                    </a:lnTo>
                    <a:lnTo>
                      <a:pt x="147" y="274"/>
                    </a:lnTo>
                    <a:lnTo>
                      <a:pt x="147" y="275"/>
                    </a:lnTo>
                    <a:lnTo>
                      <a:pt x="147" y="275"/>
                    </a:lnTo>
                    <a:lnTo>
                      <a:pt x="148" y="275"/>
                    </a:lnTo>
                    <a:lnTo>
                      <a:pt x="148" y="277"/>
                    </a:lnTo>
                    <a:lnTo>
                      <a:pt x="148" y="277"/>
                    </a:lnTo>
                    <a:lnTo>
                      <a:pt x="149" y="278"/>
                    </a:lnTo>
                    <a:lnTo>
                      <a:pt x="149" y="279"/>
                    </a:lnTo>
                    <a:lnTo>
                      <a:pt x="149" y="279"/>
                    </a:lnTo>
                    <a:lnTo>
                      <a:pt x="149" y="279"/>
                    </a:lnTo>
                    <a:lnTo>
                      <a:pt x="151" y="280"/>
                    </a:lnTo>
                    <a:lnTo>
                      <a:pt x="151" y="280"/>
                    </a:lnTo>
                    <a:lnTo>
                      <a:pt x="151" y="281"/>
                    </a:lnTo>
                    <a:lnTo>
                      <a:pt x="151" y="281"/>
                    </a:lnTo>
                    <a:lnTo>
                      <a:pt x="152" y="283"/>
                    </a:lnTo>
                    <a:lnTo>
                      <a:pt x="152" y="283"/>
                    </a:lnTo>
                    <a:lnTo>
                      <a:pt x="152" y="284"/>
                    </a:lnTo>
                    <a:lnTo>
                      <a:pt x="152" y="284"/>
                    </a:lnTo>
                    <a:lnTo>
                      <a:pt x="153" y="284"/>
                    </a:lnTo>
                    <a:lnTo>
                      <a:pt x="153" y="285"/>
                    </a:lnTo>
                    <a:lnTo>
                      <a:pt x="153" y="285"/>
                    </a:lnTo>
                    <a:lnTo>
                      <a:pt x="153" y="286"/>
                    </a:lnTo>
                    <a:lnTo>
                      <a:pt x="153" y="286"/>
                    </a:lnTo>
                    <a:lnTo>
                      <a:pt x="154" y="287"/>
                    </a:lnTo>
                    <a:lnTo>
                      <a:pt x="154" y="287"/>
                    </a:lnTo>
                    <a:lnTo>
                      <a:pt x="154" y="288"/>
                    </a:lnTo>
                    <a:lnTo>
                      <a:pt x="155" y="288"/>
                    </a:lnTo>
                    <a:lnTo>
                      <a:pt x="155" y="288"/>
                    </a:lnTo>
                    <a:lnTo>
                      <a:pt x="155" y="289"/>
                    </a:lnTo>
                    <a:lnTo>
                      <a:pt x="155" y="289"/>
                    </a:lnTo>
                    <a:lnTo>
                      <a:pt x="156" y="290"/>
                    </a:lnTo>
                    <a:lnTo>
                      <a:pt x="156" y="292"/>
                    </a:lnTo>
                    <a:lnTo>
                      <a:pt x="157" y="292"/>
                    </a:lnTo>
                    <a:lnTo>
                      <a:pt x="157" y="293"/>
                    </a:lnTo>
                    <a:lnTo>
                      <a:pt x="157" y="293"/>
                    </a:lnTo>
                    <a:lnTo>
                      <a:pt x="159" y="296"/>
                    </a:lnTo>
                    <a:lnTo>
                      <a:pt x="159" y="296"/>
                    </a:lnTo>
                    <a:lnTo>
                      <a:pt x="159" y="297"/>
                    </a:lnTo>
                    <a:lnTo>
                      <a:pt x="160" y="298"/>
                    </a:lnTo>
                    <a:lnTo>
                      <a:pt x="160" y="298"/>
                    </a:lnTo>
                    <a:lnTo>
                      <a:pt x="161" y="299"/>
                    </a:lnTo>
                    <a:lnTo>
                      <a:pt x="162" y="300"/>
                    </a:lnTo>
                    <a:lnTo>
                      <a:pt x="162" y="302"/>
                    </a:lnTo>
                    <a:lnTo>
                      <a:pt x="163" y="303"/>
                    </a:lnTo>
                    <a:lnTo>
                      <a:pt x="163" y="303"/>
                    </a:lnTo>
                    <a:lnTo>
                      <a:pt x="165" y="305"/>
                    </a:lnTo>
                    <a:lnTo>
                      <a:pt x="165" y="306"/>
                    </a:lnTo>
                    <a:lnTo>
                      <a:pt x="165" y="306"/>
                    </a:lnTo>
                    <a:lnTo>
                      <a:pt x="166" y="307"/>
                    </a:lnTo>
                    <a:lnTo>
                      <a:pt x="166" y="307"/>
                    </a:lnTo>
                    <a:lnTo>
                      <a:pt x="166" y="308"/>
                    </a:lnTo>
                    <a:lnTo>
                      <a:pt x="166" y="308"/>
                    </a:lnTo>
                    <a:lnTo>
                      <a:pt x="167" y="308"/>
                    </a:lnTo>
                    <a:lnTo>
                      <a:pt x="167" y="309"/>
                    </a:lnTo>
                    <a:lnTo>
                      <a:pt x="167" y="309"/>
                    </a:lnTo>
                    <a:lnTo>
                      <a:pt x="168" y="311"/>
                    </a:lnTo>
                    <a:lnTo>
                      <a:pt x="168" y="311"/>
                    </a:lnTo>
                    <a:lnTo>
                      <a:pt x="168" y="312"/>
                    </a:lnTo>
                    <a:lnTo>
                      <a:pt x="168" y="312"/>
                    </a:lnTo>
                    <a:lnTo>
                      <a:pt x="168" y="312"/>
                    </a:lnTo>
                    <a:lnTo>
                      <a:pt x="168" y="312"/>
                    </a:lnTo>
                    <a:lnTo>
                      <a:pt x="168" y="312"/>
                    </a:lnTo>
                    <a:lnTo>
                      <a:pt x="169" y="312"/>
                    </a:lnTo>
                    <a:lnTo>
                      <a:pt x="169" y="312"/>
                    </a:lnTo>
                    <a:lnTo>
                      <a:pt x="169" y="313"/>
                    </a:lnTo>
                    <a:lnTo>
                      <a:pt x="169" y="313"/>
                    </a:lnTo>
                    <a:lnTo>
                      <a:pt x="169" y="313"/>
                    </a:lnTo>
                    <a:lnTo>
                      <a:pt x="169" y="313"/>
                    </a:lnTo>
                    <a:lnTo>
                      <a:pt x="169" y="313"/>
                    </a:lnTo>
                    <a:lnTo>
                      <a:pt x="170" y="314"/>
                    </a:lnTo>
                    <a:lnTo>
                      <a:pt x="170" y="314"/>
                    </a:lnTo>
                    <a:lnTo>
                      <a:pt x="170" y="314"/>
                    </a:lnTo>
                    <a:lnTo>
                      <a:pt x="170" y="314"/>
                    </a:lnTo>
                    <a:lnTo>
                      <a:pt x="170" y="314"/>
                    </a:lnTo>
                    <a:lnTo>
                      <a:pt x="170" y="314"/>
                    </a:lnTo>
                    <a:lnTo>
                      <a:pt x="170" y="315"/>
                    </a:lnTo>
                    <a:lnTo>
                      <a:pt x="170" y="315"/>
                    </a:lnTo>
                    <a:lnTo>
                      <a:pt x="171" y="315"/>
                    </a:lnTo>
                    <a:lnTo>
                      <a:pt x="171" y="315"/>
                    </a:lnTo>
                    <a:lnTo>
                      <a:pt x="171" y="315"/>
                    </a:lnTo>
                    <a:lnTo>
                      <a:pt x="171" y="315"/>
                    </a:lnTo>
                    <a:lnTo>
                      <a:pt x="171" y="315"/>
                    </a:lnTo>
                    <a:lnTo>
                      <a:pt x="171" y="316"/>
                    </a:lnTo>
                    <a:lnTo>
                      <a:pt x="171" y="316"/>
                    </a:lnTo>
                    <a:lnTo>
                      <a:pt x="171" y="316"/>
                    </a:lnTo>
                    <a:lnTo>
                      <a:pt x="171" y="316"/>
                    </a:lnTo>
                    <a:lnTo>
                      <a:pt x="172" y="316"/>
                    </a:lnTo>
                    <a:lnTo>
                      <a:pt x="172" y="316"/>
                    </a:lnTo>
                    <a:lnTo>
                      <a:pt x="172" y="316"/>
                    </a:lnTo>
                    <a:lnTo>
                      <a:pt x="172" y="317"/>
                    </a:lnTo>
                    <a:lnTo>
                      <a:pt x="172" y="317"/>
                    </a:lnTo>
                    <a:lnTo>
                      <a:pt x="172" y="317"/>
                    </a:lnTo>
                    <a:lnTo>
                      <a:pt x="172" y="317"/>
                    </a:lnTo>
                    <a:lnTo>
                      <a:pt x="172" y="317"/>
                    </a:lnTo>
                    <a:lnTo>
                      <a:pt x="172" y="317"/>
                    </a:lnTo>
                    <a:lnTo>
                      <a:pt x="172" y="317"/>
                    </a:lnTo>
                    <a:lnTo>
                      <a:pt x="172" y="318"/>
                    </a:lnTo>
                    <a:lnTo>
                      <a:pt x="172" y="318"/>
                    </a:lnTo>
                    <a:lnTo>
                      <a:pt x="174" y="318"/>
                    </a:lnTo>
                    <a:lnTo>
                      <a:pt x="174" y="318"/>
                    </a:lnTo>
                    <a:lnTo>
                      <a:pt x="174" y="318"/>
                    </a:lnTo>
                    <a:lnTo>
                      <a:pt x="174" y="318"/>
                    </a:lnTo>
                    <a:lnTo>
                      <a:pt x="174" y="318"/>
                    </a:lnTo>
                    <a:lnTo>
                      <a:pt x="174" y="319"/>
                    </a:lnTo>
                    <a:lnTo>
                      <a:pt x="174" y="319"/>
                    </a:lnTo>
                    <a:lnTo>
                      <a:pt x="174" y="319"/>
                    </a:lnTo>
                    <a:lnTo>
                      <a:pt x="174" y="319"/>
                    </a:lnTo>
                    <a:lnTo>
                      <a:pt x="174" y="319"/>
                    </a:lnTo>
                    <a:lnTo>
                      <a:pt x="174" y="319"/>
                    </a:lnTo>
                    <a:lnTo>
                      <a:pt x="174" y="319"/>
                    </a:lnTo>
                    <a:lnTo>
                      <a:pt x="175" y="319"/>
                    </a:lnTo>
                    <a:lnTo>
                      <a:pt x="175" y="319"/>
                    </a:lnTo>
                    <a:lnTo>
                      <a:pt x="175" y="321"/>
                    </a:lnTo>
                    <a:lnTo>
                      <a:pt x="175" y="321"/>
                    </a:lnTo>
                    <a:lnTo>
                      <a:pt x="175" y="321"/>
                    </a:lnTo>
                    <a:lnTo>
                      <a:pt x="175" y="321"/>
                    </a:lnTo>
                    <a:lnTo>
                      <a:pt x="175" y="321"/>
                    </a:lnTo>
                    <a:lnTo>
                      <a:pt x="175" y="322"/>
                    </a:lnTo>
                    <a:lnTo>
                      <a:pt x="176" y="322"/>
                    </a:lnTo>
                    <a:lnTo>
                      <a:pt x="176" y="322"/>
                    </a:lnTo>
                    <a:lnTo>
                      <a:pt x="176" y="322"/>
                    </a:lnTo>
                    <a:lnTo>
                      <a:pt x="176" y="322"/>
                    </a:lnTo>
                    <a:lnTo>
                      <a:pt x="176" y="322"/>
                    </a:lnTo>
                    <a:lnTo>
                      <a:pt x="176" y="322"/>
                    </a:lnTo>
                    <a:lnTo>
                      <a:pt x="176" y="322"/>
                    </a:lnTo>
                    <a:lnTo>
                      <a:pt x="176" y="322"/>
                    </a:lnTo>
                    <a:lnTo>
                      <a:pt x="176" y="323"/>
                    </a:lnTo>
                    <a:lnTo>
                      <a:pt x="176" y="323"/>
                    </a:lnTo>
                    <a:lnTo>
                      <a:pt x="176" y="323"/>
                    </a:lnTo>
                    <a:lnTo>
                      <a:pt x="176" y="323"/>
                    </a:lnTo>
                    <a:lnTo>
                      <a:pt x="176" y="323"/>
                    </a:lnTo>
                    <a:lnTo>
                      <a:pt x="177" y="323"/>
                    </a:lnTo>
                    <a:lnTo>
                      <a:pt x="177" y="323"/>
                    </a:lnTo>
                    <a:lnTo>
                      <a:pt x="177" y="323"/>
                    </a:lnTo>
                    <a:lnTo>
                      <a:pt x="177" y="324"/>
                    </a:lnTo>
                    <a:lnTo>
                      <a:pt x="177" y="324"/>
                    </a:lnTo>
                    <a:lnTo>
                      <a:pt x="177" y="324"/>
                    </a:lnTo>
                    <a:lnTo>
                      <a:pt x="177" y="324"/>
                    </a:lnTo>
                    <a:lnTo>
                      <a:pt x="177" y="324"/>
                    </a:lnTo>
                    <a:lnTo>
                      <a:pt x="177" y="324"/>
                    </a:lnTo>
                    <a:lnTo>
                      <a:pt x="177" y="324"/>
                    </a:lnTo>
                    <a:lnTo>
                      <a:pt x="177" y="324"/>
                    </a:lnTo>
                    <a:lnTo>
                      <a:pt x="179" y="327"/>
                    </a:lnTo>
                    <a:lnTo>
                      <a:pt x="180" y="329"/>
                    </a:lnTo>
                    <a:lnTo>
                      <a:pt x="181" y="334"/>
                    </a:lnTo>
                    <a:lnTo>
                      <a:pt x="182" y="338"/>
                    </a:lnTo>
                    <a:lnTo>
                      <a:pt x="182" y="344"/>
                    </a:lnTo>
                    <a:lnTo>
                      <a:pt x="182" y="351"/>
                    </a:lnTo>
                    <a:lnTo>
                      <a:pt x="180" y="362"/>
                    </a:lnTo>
                    <a:lnTo>
                      <a:pt x="178" y="372"/>
                    </a:lnTo>
                    <a:lnTo>
                      <a:pt x="177" y="373"/>
                    </a:lnTo>
                    <a:lnTo>
                      <a:pt x="176" y="373"/>
                    </a:lnTo>
                    <a:lnTo>
                      <a:pt x="168" y="377"/>
                    </a:lnTo>
                    <a:lnTo>
                      <a:pt x="160" y="380"/>
                    </a:lnTo>
                    <a:lnTo>
                      <a:pt x="154" y="381"/>
                    </a:lnTo>
                    <a:lnTo>
                      <a:pt x="148" y="380"/>
                    </a:lnTo>
                    <a:lnTo>
                      <a:pt x="144" y="380"/>
                    </a:lnTo>
                    <a:lnTo>
                      <a:pt x="139" y="382"/>
                    </a:lnTo>
                    <a:lnTo>
                      <a:pt x="133" y="385"/>
                    </a:lnTo>
                    <a:lnTo>
                      <a:pt x="127" y="390"/>
                    </a:lnTo>
                    <a:lnTo>
                      <a:pt x="121" y="392"/>
                    </a:lnTo>
                    <a:lnTo>
                      <a:pt x="115" y="393"/>
                    </a:lnTo>
                    <a:lnTo>
                      <a:pt x="112" y="394"/>
                    </a:lnTo>
                    <a:lnTo>
                      <a:pt x="109" y="395"/>
                    </a:lnTo>
                    <a:lnTo>
                      <a:pt x="107" y="399"/>
                    </a:lnTo>
                    <a:lnTo>
                      <a:pt x="103" y="404"/>
                    </a:lnTo>
                    <a:lnTo>
                      <a:pt x="98" y="417"/>
                    </a:lnTo>
                    <a:lnTo>
                      <a:pt x="93" y="429"/>
                    </a:lnTo>
                    <a:lnTo>
                      <a:pt x="92" y="434"/>
                    </a:lnTo>
                    <a:lnTo>
                      <a:pt x="91" y="440"/>
                    </a:lnTo>
                    <a:lnTo>
                      <a:pt x="90" y="446"/>
                    </a:lnTo>
                    <a:lnTo>
                      <a:pt x="91" y="451"/>
                    </a:lnTo>
                    <a:lnTo>
                      <a:pt x="93" y="461"/>
                    </a:lnTo>
                    <a:lnTo>
                      <a:pt x="95" y="470"/>
                    </a:lnTo>
                    <a:lnTo>
                      <a:pt x="94" y="472"/>
                    </a:lnTo>
                    <a:lnTo>
                      <a:pt x="94" y="475"/>
                    </a:lnTo>
                    <a:lnTo>
                      <a:pt x="92" y="479"/>
                    </a:lnTo>
                    <a:lnTo>
                      <a:pt x="92" y="481"/>
                    </a:lnTo>
                    <a:lnTo>
                      <a:pt x="91" y="482"/>
                    </a:lnTo>
                    <a:lnTo>
                      <a:pt x="89" y="484"/>
                    </a:lnTo>
                    <a:lnTo>
                      <a:pt x="81" y="491"/>
                    </a:lnTo>
                    <a:lnTo>
                      <a:pt x="75" y="501"/>
                    </a:lnTo>
                    <a:lnTo>
                      <a:pt x="72" y="507"/>
                    </a:lnTo>
                    <a:lnTo>
                      <a:pt x="70" y="511"/>
                    </a:lnTo>
                    <a:lnTo>
                      <a:pt x="69" y="516"/>
                    </a:lnTo>
                    <a:lnTo>
                      <a:pt x="70" y="519"/>
                    </a:lnTo>
                    <a:lnTo>
                      <a:pt x="71" y="521"/>
                    </a:lnTo>
                    <a:lnTo>
                      <a:pt x="72" y="521"/>
                    </a:lnTo>
                    <a:lnTo>
                      <a:pt x="74" y="521"/>
                    </a:lnTo>
                    <a:lnTo>
                      <a:pt x="77" y="521"/>
                    </a:lnTo>
                    <a:lnTo>
                      <a:pt x="83" y="519"/>
                    </a:lnTo>
                    <a:lnTo>
                      <a:pt x="88" y="516"/>
                    </a:lnTo>
                    <a:lnTo>
                      <a:pt x="88" y="516"/>
                    </a:lnTo>
                    <a:lnTo>
                      <a:pt x="89" y="515"/>
                    </a:lnTo>
                    <a:lnTo>
                      <a:pt x="89" y="515"/>
                    </a:lnTo>
                    <a:lnTo>
                      <a:pt x="89" y="515"/>
                    </a:lnTo>
                    <a:lnTo>
                      <a:pt x="89" y="515"/>
                    </a:lnTo>
                    <a:lnTo>
                      <a:pt x="89" y="515"/>
                    </a:lnTo>
                    <a:lnTo>
                      <a:pt x="89" y="515"/>
                    </a:lnTo>
                    <a:lnTo>
                      <a:pt x="89" y="515"/>
                    </a:lnTo>
                    <a:lnTo>
                      <a:pt x="89" y="515"/>
                    </a:lnTo>
                    <a:lnTo>
                      <a:pt x="89" y="515"/>
                    </a:lnTo>
                    <a:lnTo>
                      <a:pt x="89" y="515"/>
                    </a:lnTo>
                    <a:lnTo>
                      <a:pt x="90" y="515"/>
                    </a:lnTo>
                    <a:lnTo>
                      <a:pt x="90" y="515"/>
                    </a:lnTo>
                    <a:lnTo>
                      <a:pt x="90" y="515"/>
                    </a:lnTo>
                    <a:lnTo>
                      <a:pt x="90" y="515"/>
                    </a:lnTo>
                    <a:lnTo>
                      <a:pt x="90" y="515"/>
                    </a:lnTo>
                    <a:lnTo>
                      <a:pt x="90" y="515"/>
                    </a:lnTo>
                    <a:close/>
                    <a:moveTo>
                      <a:pt x="329" y="232"/>
                    </a:moveTo>
                    <a:lnTo>
                      <a:pt x="327" y="233"/>
                    </a:lnTo>
                    <a:lnTo>
                      <a:pt x="326" y="233"/>
                    </a:lnTo>
                    <a:lnTo>
                      <a:pt x="326" y="235"/>
                    </a:lnTo>
                    <a:lnTo>
                      <a:pt x="327" y="233"/>
                    </a:lnTo>
                    <a:lnTo>
                      <a:pt x="329" y="232"/>
                    </a:lnTo>
                    <a:close/>
                  </a:path>
                </a:pathLst>
              </a:custGeom>
              <a:solidFill>
                <a:srgbClr val="4D48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90" name="Freeform 266"/>
              <p:cNvSpPr/>
              <p:nvPr/>
            </p:nvSpPr>
            <p:spPr bwMode="auto">
              <a:xfrm>
                <a:off x="6524043" y="2659381"/>
                <a:ext cx="332036" cy="499198"/>
              </a:xfrm>
              <a:custGeom>
                <a:avLst/>
                <a:gdLst>
                  <a:gd name="T0" fmla="*/ 0 w 869"/>
                  <a:gd name="T1" fmla="*/ 0 h 1525"/>
                  <a:gd name="T2" fmla="*/ 28 w 869"/>
                  <a:gd name="T3" fmla="*/ 3 h 1525"/>
                  <a:gd name="T4" fmla="*/ 48 w 869"/>
                  <a:gd name="T5" fmla="*/ 4 h 1525"/>
                  <a:gd name="T6" fmla="*/ 60 w 869"/>
                  <a:gd name="T7" fmla="*/ 5 h 1525"/>
                  <a:gd name="T8" fmla="*/ 65 w 869"/>
                  <a:gd name="T9" fmla="*/ 5 h 1525"/>
                  <a:gd name="T10" fmla="*/ 87 w 869"/>
                  <a:gd name="T11" fmla="*/ 10 h 1525"/>
                  <a:gd name="T12" fmla="*/ 147 w 869"/>
                  <a:gd name="T13" fmla="*/ 26 h 1525"/>
                  <a:gd name="T14" fmla="*/ 186 w 869"/>
                  <a:gd name="T15" fmla="*/ 38 h 1525"/>
                  <a:gd name="T16" fmla="*/ 232 w 869"/>
                  <a:gd name="T17" fmla="*/ 53 h 1525"/>
                  <a:gd name="T18" fmla="*/ 282 w 869"/>
                  <a:gd name="T19" fmla="*/ 68 h 1525"/>
                  <a:gd name="T20" fmla="*/ 334 w 869"/>
                  <a:gd name="T21" fmla="*/ 86 h 1525"/>
                  <a:gd name="T22" fmla="*/ 388 w 869"/>
                  <a:gd name="T23" fmla="*/ 106 h 1525"/>
                  <a:gd name="T24" fmla="*/ 442 w 869"/>
                  <a:gd name="T25" fmla="*/ 129 h 1525"/>
                  <a:gd name="T26" fmla="*/ 468 w 869"/>
                  <a:gd name="T27" fmla="*/ 141 h 1525"/>
                  <a:gd name="T28" fmla="*/ 493 w 869"/>
                  <a:gd name="T29" fmla="*/ 152 h 1525"/>
                  <a:gd name="T30" fmla="*/ 518 w 869"/>
                  <a:gd name="T31" fmla="*/ 165 h 1525"/>
                  <a:gd name="T32" fmla="*/ 542 w 869"/>
                  <a:gd name="T33" fmla="*/ 178 h 1525"/>
                  <a:gd name="T34" fmla="*/ 565 w 869"/>
                  <a:gd name="T35" fmla="*/ 191 h 1525"/>
                  <a:gd name="T36" fmla="*/ 587 w 869"/>
                  <a:gd name="T37" fmla="*/ 205 h 1525"/>
                  <a:gd name="T38" fmla="*/ 608 w 869"/>
                  <a:gd name="T39" fmla="*/ 219 h 1525"/>
                  <a:gd name="T40" fmla="*/ 627 w 869"/>
                  <a:gd name="T41" fmla="*/ 234 h 1525"/>
                  <a:gd name="T42" fmla="*/ 645 w 869"/>
                  <a:gd name="T43" fmla="*/ 248 h 1525"/>
                  <a:gd name="T44" fmla="*/ 659 w 869"/>
                  <a:gd name="T45" fmla="*/ 263 h 1525"/>
                  <a:gd name="T46" fmla="*/ 673 w 869"/>
                  <a:gd name="T47" fmla="*/ 278 h 1525"/>
                  <a:gd name="T48" fmla="*/ 684 w 869"/>
                  <a:gd name="T49" fmla="*/ 294 h 1525"/>
                  <a:gd name="T50" fmla="*/ 723 w 869"/>
                  <a:gd name="T51" fmla="*/ 355 h 1525"/>
                  <a:gd name="T52" fmla="*/ 759 w 869"/>
                  <a:gd name="T53" fmla="*/ 416 h 1525"/>
                  <a:gd name="T54" fmla="*/ 790 w 869"/>
                  <a:gd name="T55" fmla="*/ 470 h 1525"/>
                  <a:gd name="T56" fmla="*/ 817 w 869"/>
                  <a:gd name="T57" fmla="*/ 519 h 1525"/>
                  <a:gd name="T58" fmla="*/ 839 w 869"/>
                  <a:gd name="T59" fmla="*/ 561 h 1525"/>
                  <a:gd name="T60" fmla="*/ 856 w 869"/>
                  <a:gd name="T61" fmla="*/ 593 h 1525"/>
                  <a:gd name="T62" fmla="*/ 865 w 869"/>
                  <a:gd name="T63" fmla="*/ 613 h 1525"/>
                  <a:gd name="T64" fmla="*/ 869 w 869"/>
                  <a:gd name="T65" fmla="*/ 621 h 1525"/>
                  <a:gd name="T66" fmla="*/ 692 w 869"/>
                  <a:gd name="T67" fmla="*/ 1525 h 1525"/>
                  <a:gd name="T68" fmla="*/ 0 w 869"/>
                  <a:gd name="T69" fmla="*/ 1471 h 1525"/>
                  <a:gd name="T70" fmla="*/ 0 w 869"/>
                  <a:gd name="T71" fmla="*/ 0 h 1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69" h="1525">
                    <a:moveTo>
                      <a:pt x="0" y="0"/>
                    </a:moveTo>
                    <a:lnTo>
                      <a:pt x="28" y="3"/>
                    </a:lnTo>
                    <a:lnTo>
                      <a:pt x="48" y="4"/>
                    </a:lnTo>
                    <a:lnTo>
                      <a:pt x="60" y="5"/>
                    </a:lnTo>
                    <a:lnTo>
                      <a:pt x="65" y="5"/>
                    </a:lnTo>
                    <a:lnTo>
                      <a:pt x="87" y="10"/>
                    </a:lnTo>
                    <a:lnTo>
                      <a:pt x="147" y="26"/>
                    </a:lnTo>
                    <a:lnTo>
                      <a:pt x="186" y="38"/>
                    </a:lnTo>
                    <a:lnTo>
                      <a:pt x="232" y="53"/>
                    </a:lnTo>
                    <a:lnTo>
                      <a:pt x="282" y="68"/>
                    </a:lnTo>
                    <a:lnTo>
                      <a:pt x="334" y="86"/>
                    </a:lnTo>
                    <a:lnTo>
                      <a:pt x="388" y="106"/>
                    </a:lnTo>
                    <a:lnTo>
                      <a:pt x="442" y="129"/>
                    </a:lnTo>
                    <a:lnTo>
                      <a:pt x="468" y="141"/>
                    </a:lnTo>
                    <a:lnTo>
                      <a:pt x="493" y="152"/>
                    </a:lnTo>
                    <a:lnTo>
                      <a:pt x="518" y="165"/>
                    </a:lnTo>
                    <a:lnTo>
                      <a:pt x="542" y="178"/>
                    </a:lnTo>
                    <a:lnTo>
                      <a:pt x="565" y="191"/>
                    </a:lnTo>
                    <a:lnTo>
                      <a:pt x="587" y="205"/>
                    </a:lnTo>
                    <a:lnTo>
                      <a:pt x="608" y="219"/>
                    </a:lnTo>
                    <a:lnTo>
                      <a:pt x="627" y="234"/>
                    </a:lnTo>
                    <a:lnTo>
                      <a:pt x="645" y="248"/>
                    </a:lnTo>
                    <a:lnTo>
                      <a:pt x="659" y="263"/>
                    </a:lnTo>
                    <a:lnTo>
                      <a:pt x="673" y="278"/>
                    </a:lnTo>
                    <a:lnTo>
                      <a:pt x="684" y="294"/>
                    </a:lnTo>
                    <a:lnTo>
                      <a:pt x="723" y="355"/>
                    </a:lnTo>
                    <a:lnTo>
                      <a:pt x="759" y="416"/>
                    </a:lnTo>
                    <a:lnTo>
                      <a:pt x="790" y="470"/>
                    </a:lnTo>
                    <a:lnTo>
                      <a:pt x="817" y="519"/>
                    </a:lnTo>
                    <a:lnTo>
                      <a:pt x="839" y="561"/>
                    </a:lnTo>
                    <a:lnTo>
                      <a:pt x="856" y="593"/>
                    </a:lnTo>
                    <a:lnTo>
                      <a:pt x="865" y="613"/>
                    </a:lnTo>
                    <a:lnTo>
                      <a:pt x="869" y="621"/>
                    </a:lnTo>
                    <a:lnTo>
                      <a:pt x="692" y="1525"/>
                    </a:lnTo>
                    <a:lnTo>
                      <a:pt x="0" y="14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FB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91" name="Rectangle 267"/>
              <p:cNvSpPr>
                <a:spLocks noChangeArrowheads="1"/>
              </p:cNvSpPr>
              <p:nvPr/>
            </p:nvSpPr>
            <p:spPr bwMode="auto">
              <a:xfrm>
                <a:off x="6510304" y="2542596"/>
                <a:ext cx="792305" cy="322876"/>
              </a:xfrm>
              <a:prstGeom prst="rect">
                <a:avLst/>
              </a:prstGeom>
              <a:solidFill>
                <a:srgbClr val="AEA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92" name="Freeform 268"/>
              <p:cNvSpPr/>
              <p:nvPr/>
            </p:nvSpPr>
            <p:spPr bwMode="auto">
              <a:xfrm>
                <a:off x="2509848" y="2434971"/>
                <a:ext cx="2239522" cy="361804"/>
              </a:xfrm>
              <a:custGeom>
                <a:avLst/>
                <a:gdLst>
                  <a:gd name="T0" fmla="*/ 1334 w 5867"/>
                  <a:gd name="T1" fmla="*/ 14 h 1105"/>
                  <a:gd name="T2" fmla="*/ 2035 w 5867"/>
                  <a:gd name="T3" fmla="*/ 40 h 1105"/>
                  <a:gd name="T4" fmla="*/ 2453 w 5867"/>
                  <a:gd name="T5" fmla="*/ 62 h 1105"/>
                  <a:gd name="T6" fmla="*/ 2869 w 5867"/>
                  <a:gd name="T7" fmla="*/ 91 h 1105"/>
                  <a:gd name="T8" fmla="*/ 3284 w 5867"/>
                  <a:gd name="T9" fmla="*/ 128 h 1105"/>
                  <a:gd name="T10" fmla="*/ 3699 w 5867"/>
                  <a:gd name="T11" fmla="*/ 176 h 1105"/>
                  <a:gd name="T12" fmla="*/ 4114 w 5867"/>
                  <a:gd name="T13" fmla="*/ 234 h 1105"/>
                  <a:gd name="T14" fmla="*/ 4530 w 5867"/>
                  <a:gd name="T15" fmla="*/ 305 h 1105"/>
                  <a:gd name="T16" fmla="*/ 4946 w 5867"/>
                  <a:gd name="T17" fmla="*/ 389 h 1105"/>
                  <a:gd name="T18" fmla="*/ 5286 w 5867"/>
                  <a:gd name="T19" fmla="*/ 470 h 1105"/>
                  <a:gd name="T20" fmla="*/ 5471 w 5867"/>
                  <a:gd name="T21" fmla="*/ 517 h 1105"/>
                  <a:gd name="T22" fmla="*/ 5655 w 5867"/>
                  <a:gd name="T23" fmla="*/ 568 h 1105"/>
                  <a:gd name="T24" fmla="*/ 5750 w 5867"/>
                  <a:gd name="T25" fmla="*/ 600 h 1105"/>
                  <a:gd name="T26" fmla="*/ 5792 w 5867"/>
                  <a:gd name="T27" fmla="*/ 631 h 1105"/>
                  <a:gd name="T28" fmla="*/ 5823 w 5867"/>
                  <a:gd name="T29" fmla="*/ 670 h 1105"/>
                  <a:gd name="T30" fmla="*/ 5845 w 5867"/>
                  <a:gd name="T31" fmla="*/ 717 h 1105"/>
                  <a:gd name="T32" fmla="*/ 5859 w 5867"/>
                  <a:gd name="T33" fmla="*/ 768 h 1105"/>
                  <a:gd name="T34" fmla="*/ 5865 w 5867"/>
                  <a:gd name="T35" fmla="*/ 824 h 1105"/>
                  <a:gd name="T36" fmla="*/ 5867 w 5867"/>
                  <a:gd name="T37" fmla="*/ 882 h 1105"/>
                  <a:gd name="T38" fmla="*/ 5858 w 5867"/>
                  <a:gd name="T39" fmla="*/ 999 h 1105"/>
                  <a:gd name="T40" fmla="*/ 5842 w 5867"/>
                  <a:gd name="T41" fmla="*/ 1105 h 1105"/>
                  <a:gd name="T42" fmla="*/ 5796 w 5867"/>
                  <a:gd name="T43" fmla="*/ 979 h 1105"/>
                  <a:gd name="T44" fmla="*/ 5803 w 5867"/>
                  <a:gd name="T45" fmla="*/ 879 h 1105"/>
                  <a:gd name="T46" fmla="*/ 5801 w 5867"/>
                  <a:gd name="T47" fmla="*/ 815 h 1105"/>
                  <a:gd name="T48" fmla="*/ 5795 w 5867"/>
                  <a:gd name="T49" fmla="*/ 768 h 1105"/>
                  <a:gd name="T50" fmla="*/ 5783 w 5867"/>
                  <a:gd name="T51" fmla="*/ 728 h 1105"/>
                  <a:gd name="T52" fmla="*/ 5763 w 5867"/>
                  <a:gd name="T53" fmla="*/ 693 h 1105"/>
                  <a:gd name="T54" fmla="*/ 5736 w 5867"/>
                  <a:gd name="T55" fmla="*/ 667 h 1105"/>
                  <a:gd name="T56" fmla="*/ 5648 w 5867"/>
                  <a:gd name="T57" fmla="*/ 635 h 1105"/>
                  <a:gd name="T58" fmla="*/ 5450 w 5867"/>
                  <a:gd name="T59" fmla="*/ 578 h 1105"/>
                  <a:gd name="T60" fmla="*/ 5251 w 5867"/>
                  <a:gd name="T61" fmla="*/ 527 h 1105"/>
                  <a:gd name="T62" fmla="*/ 5050 w 5867"/>
                  <a:gd name="T63" fmla="*/ 479 h 1105"/>
                  <a:gd name="T64" fmla="*/ 4850 w 5867"/>
                  <a:gd name="T65" fmla="*/ 434 h 1105"/>
                  <a:gd name="T66" fmla="*/ 4650 w 5867"/>
                  <a:gd name="T67" fmla="*/ 389 h 1105"/>
                  <a:gd name="T68" fmla="*/ 4290 w 5867"/>
                  <a:gd name="T69" fmla="*/ 316 h 1105"/>
                  <a:gd name="T70" fmla="*/ 3928 w 5867"/>
                  <a:gd name="T71" fmla="*/ 256 h 1105"/>
                  <a:gd name="T72" fmla="*/ 3566 w 5867"/>
                  <a:gd name="T73" fmla="*/ 208 h 1105"/>
                  <a:gd name="T74" fmla="*/ 3202 w 5867"/>
                  <a:gd name="T75" fmla="*/ 170 h 1105"/>
                  <a:gd name="T76" fmla="*/ 2839 w 5867"/>
                  <a:gd name="T77" fmla="*/ 141 h 1105"/>
                  <a:gd name="T78" fmla="*/ 2474 w 5867"/>
                  <a:gd name="T79" fmla="*/ 119 h 1105"/>
                  <a:gd name="T80" fmla="*/ 1988 w 5867"/>
                  <a:gd name="T81" fmla="*/ 98 h 1105"/>
                  <a:gd name="T82" fmla="*/ 1257 w 5867"/>
                  <a:gd name="T83" fmla="*/ 79 h 1105"/>
                  <a:gd name="T84" fmla="*/ 79 w 5867"/>
                  <a:gd name="T85" fmla="*/ 387 h 1105"/>
                  <a:gd name="T86" fmla="*/ 17 w 5867"/>
                  <a:gd name="T87" fmla="*/ 343 h 1105"/>
                  <a:gd name="T88" fmla="*/ 130 w 5867"/>
                  <a:gd name="T89" fmla="*/ 285 h 1105"/>
                  <a:gd name="T90" fmla="*/ 282 w 5867"/>
                  <a:gd name="T91" fmla="*/ 203 h 1105"/>
                  <a:gd name="T92" fmla="*/ 452 w 5867"/>
                  <a:gd name="T93" fmla="*/ 116 h 1105"/>
                  <a:gd name="T94" fmla="*/ 612 w 5867"/>
                  <a:gd name="T95" fmla="*/ 42 h 1105"/>
                  <a:gd name="T96" fmla="*/ 681 w 5867"/>
                  <a:gd name="T97" fmla="*/ 17 h 1105"/>
                  <a:gd name="T98" fmla="*/ 738 w 5867"/>
                  <a:gd name="T99" fmla="*/ 2 h 1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867" h="1105">
                    <a:moveTo>
                      <a:pt x="769" y="0"/>
                    </a:moveTo>
                    <a:lnTo>
                      <a:pt x="1052" y="7"/>
                    </a:lnTo>
                    <a:lnTo>
                      <a:pt x="1334" y="14"/>
                    </a:lnTo>
                    <a:lnTo>
                      <a:pt x="1616" y="23"/>
                    </a:lnTo>
                    <a:lnTo>
                      <a:pt x="1895" y="33"/>
                    </a:lnTo>
                    <a:lnTo>
                      <a:pt x="2035" y="40"/>
                    </a:lnTo>
                    <a:lnTo>
                      <a:pt x="2174" y="47"/>
                    </a:lnTo>
                    <a:lnTo>
                      <a:pt x="2313" y="55"/>
                    </a:lnTo>
                    <a:lnTo>
                      <a:pt x="2453" y="62"/>
                    </a:lnTo>
                    <a:lnTo>
                      <a:pt x="2592" y="71"/>
                    </a:lnTo>
                    <a:lnTo>
                      <a:pt x="2731" y="81"/>
                    </a:lnTo>
                    <a:lnTo>
                      <a:pt x="2869" y="91"/>
                    </a:lnTo>
                    <a:lnTo>
                      <a:pt x="3008" y="103"/>
                    </a:lnTo>
                    <a:lnTo>
                      <a:pt x="3146" y="115"/>
                    </a:lnTo>
                    <a:lnTo>
                      <a:pt x="3284" y="128"/>
                    </a:lnTo>
                    <a:lnTo>
                      <a:pt x="3422" y="143"/>
                    </a:lnTo>
                    <a:lnTo>
                      <a:pt x="3561" y="158"/>
                    </a:lnTo>
                    <a:lnTo>
                      <a:pt x="3699" y="176"/>
                    </a:lnTo>
                    <a:lnTo>
                      <a:pt x="3837" y="194"/>
                    </a:lnTo>
                    <a:lnTo>
                      <a:pt x="3975" y="213"/>
                    </a:lnTo>
                    <a:lnTo>
                      <a:pt x="4114" y="234"/>
                    </a:lnTo>
                    <a:lnTo>
                      <a:pt x="4252" y="256"/>
                    </a:lnTo>
                    <a:lnTo>
                      <a:pt x="4391" y="280"/>
                    </a:lnTo>
                    <a:lnTo>
                      <a:pt x="4530" y="305"/>
                    </a:lnTo>
                    <a:lnTo>
                      <a:pt x="4668" y="331"/>
                    </a:lnTo>
                    <a:lnTo>
                      <a:pt x="4807" y="359"/>
                    </a:lnTo>
                    <a:lnTo>
                      <a:pt x="4946" y="389"/>
                    </a:lnTo>
                    <a:lnTo>
                      <a:pt x="5085" y="421"/>
                    </a:lnTo>
                    <a:lnTo>
                      <a:pt x="5224" y="454"/>
                    </a:lnTo>
                    <a:lnTo>
                      <a:pt x="5286" y="470"/>
                    </a:lnTo>
                    <a:lnTo>
                      <a:pt x="5347" y="485"/>
                    </a:lnTo>
                    <a:lnTo>
                      <a:pt x="5409" y="501"/>
                    </a:lnTo>
                    <a:lnTo>
                      <a:pt x="5471" y="517"/>
                    </a:lnTo>
                    <a:lnTo>
                      <a:pt x="5533" y="533"/>
                    </a:lnTo>
                    <a:lnTo>
                      <a:pt x="5593" y="550"/>
                    </a:lnTo>
                    <a:lnTo>
                      <a:pt x="5655" y="568"/>
                    </a:lnTo>
                    <a:lnTo>
                      <a:pt x="5716" y="586"/>
                    </a:lnTo>
                    <a:lnTo>
                      <a:pt x="5733" y="593"/>
                    </a:lnTo>
                    <a:lnTo>
                      <a:pt x="5750" y="600"/>
                    </a:lnTo>
                    <a:lnTo>
                      <a:pt x="5765" y="609"/>
                    </a:lnTo>
                    <a:lnTo>
                      <a:pt x="5779" y="619"/>
                    </a:lnTo>
                    <a:lnTo>
                      <a:pt x="5792" y="631"/>
                    </a:lnTo>
                    <a:lnTo>
                      <a:pt x="5803" y="643"/>
                    </a:lnTo>
                    <a:lnTo>
                      <a:pt x="5814" y="656"/>
                    </a:lnTo>
                    <a:lnTo>
                      <a:pt x="5823" y="670"/>
                    </a:lnTo>
                    <a:lnTo>
                      <a:pt x="5832" y="685"/>
                    </a:lnTo>
                    <a:lnTo>
                      <a:pt x="5839" y="700"/>
                    </a:lnTo>
                    <a:lnTo>
                      <a:pt x="5845" y="717"/>
                    </a:lnTo>
                    <a:lnTo>
                      <a:pt x="5851" y="733"/>
                    </a:lnTo>
                    <a:lnTo>
                      <a:pt x="5855" y="750"/>
                    </a:lnTo>
                    <a:lnTo>
                      <a:pt x="5859" y="768"/>
                    </a:lnTo>
                    <a:lnTo>
                      <a:pt x="5862" y="787"/>
                    </a:lnTo>
                    <a:lnTo>
                      <a:pt x="5864" y="805"/>
                    </a:lnTo>
                    <a:lnTo>
                      <a:pt x="5865" y="824"/>
                    </a:lnTo>
                    <a:lnTo>
                      <a:pt x="5866" y="843"/>
                    </a:lnTo>
                    <a:lnTo>
                      <a:pt x="5867" y="863"/>
                    </a:lnTo>
                    <a:lnTo>
                      <a:pt x="5867" y="882"/>
                    </a:lnTo>
                    <a:lnTo>
                      <a:pt x="5865" y="921"/>
                    </a:lnTo>
                    <a:lnTo>
                      <a:pt x="5862" y="960"/>
                    </a:lnTo>
                    <a:lnTo>
                      <a:pt x="5858" y="999"/>
                    </a:lnTo>
                    <a:lnTo>
                      <a:pt x="5853" y="1036"/>
                    </a:lnTo>
                    <a:lnTo>
                      <a:pt x="5847" y="1071"/>
                    </a:lnTo>
                    <a:lnTo>
                      <a:pt x="5842" y="1105"/>
                    </a:lnTo>
                    <a:lnTo>
                      <a:pt x="5780" y="1088"/>
                    </a:lnTo>
                    <a:lnTo>
                      <a:pt x="5788" y="1039"/>
                    </a:lnTo>
                    <a:lnTo>
                      <a:pt x="5796" y="979"/>
                    </a:lnTo>
                    <a:lnTo>
                      <a:pt x="5799" y="946"/>
                    </a:lnTo>
                    <a:lnTo>
                      <a:pt x="5802" y="913"/>
                    </a:lnTo>
                    <a:lnTo>
                      <a:pt x="5803" y="879"/>
                    </a:lnTo>
                    <a:lnTo>
                      <a:pt x="5803" y="847"/>
                    </a:lnTo>
                    <a:lnTo>
                      <a:pt x="5802" y="830"/>
                    </a:lnTo>
                    <a:lnTo>
                      <a:pt x="5801" y="815"/>
                    </a:lnTo>
                    <a:lnTo>
                      <a:pt x="5800" y="798"/>
                    </a:lnTo>
                    <a:lnTo>
                      <a:pt x="5797" y="784"/>
                    </a:lnTo>
                    <a:lnTo>
                      <a:pt x="5795" y="768"/>
                    </a:lnTo>
                    <a:lnTo>
                      <a:pt x="5791" y="754"/>
                    </a:lnTo>
                    <a:lnTo>
                      <a:pt x="5787" y="740"/>
                    </a:lnTo>
                    <a:lnTo>
                      <a:pt x="5783" y="728"/>
                    </a:lnTo>
                    <a:lnTo>
                      <a:pt x="5776" y="715"/>
                    </a:lnTo>
                    <a:lnTo>
                      <a:pt x="5770" y="704"/>
                    </a:lnTo>
                    <a:lnTo>
                      <a:pt x="5763" y="693"/>
                    </a:lnTo>
                    <a:lnTo>
                      <a:pt x="5754" y="684"/>
                    </a:lnTo>
                    <a:lnTo>
                      <a:pt x="5745" y="675"/>
                    </a:lnTo>
                    <a:lnTo>
                      <a:pt x="5736" y="667"/>
                    </a:lnTo>
                    <a:lnTo>
                      <a:pt x="5724" y="662"/>
                    </a:lnTo>
                    <a:lnTo>
                      <a:pt x="5713" y="656"/>
                    </a:lnTo>
                    <a:lnTo>
                      <a:pt x="5648" y="635"/>
                    </a:lnTo>
                    <a:lnTo>
                      <a:pt x="5582" y="616"/>
                    </a:lnTo>
                    <a:lnTo>
                      <a:pt x="5516" y="596"/>
                    </a:lnTo>
                    <a:lnTo>
                      <a:pt x="5450" y="578"/>
                    </a:lnTo>
                    <a:lnTo>
                      <a:pt x="5384" y="560"/>
                    </a:lnTo>
                    <a:lnTo>
                      <a:pt x="5317" y="544"/>
                    </a:lnTo>
                    <a:lnTo>
                      <a:pt x="5251" y="527"/>
                    </a:lnTo>
                    <a:lnTo>
                      <a:pt x="5184" y="510"/>
                    </a:lnTo>
                    <a:lnTo>
                      <a:pt x="5117" y="494"/>
                    </a:lnTo>
                    <a:lnTo>
                      <a:pt x="5050" y="479"/>
                    </a:lnTo>
                    <a:lnTo>
                      <a:pt x="4984" y="463"/>
                    </a:lnTo>
                    <a:lnTo>
                      <a:pt x="4917" y="449"/>
                    </a:lnTo>
                    <a:lnTo>
                      <a:pt x="4850" y="434"/>
                    </a:lnTo>
                    <a:lnTo>
                      <a:pt x="4783" y="418"/>
                    </a:lnTo>
                    <a:lnTo>
                      <a:pt x="4717" y="404"/>
                    </a:lnTo>
                    <a:lnTo>
                      <a:pt x="4650" y="389"/>
                    </a:lnTo>
                    <a:lnTo>
                      <a:pt x="4530" y="363"/>
                    </a:lnTo>
                    <a:lnTo>
                      <a:pt x="4410" y="338"/>
                    </a:lnTo>
                    <a:lnTo>
                      <a:pt x="4290" y="316"/>
                    </a:lnTo>
                    <a:lnTo>
                      <a:pt x="4169" y="295"/>
                    </a:lnTo>
                    <a:lnTo>
                      <a:pt x="4049" y="275"/>
                    </a:lnTo>
                    <a:lnTo>
                      <a:pt x="3928" y="256"/>
                    </a:lnTo>
                    <a:lnTo>
                      <a:pt x="3808" y="239"/>
                    </a:lnTo>
                    <a:lnTo>
                      <a:pt x="3687" y="222"/>
                    </a:lnTo>
                    <a:lnTo>
                      <a:pt x="3566" y="208"/>
                    </a:lnTo>
                    <a:lnTo>
                      <a:pt x="3445" y="194"/>
                    </a:lnTo>
                    <a:lnTo>
                      <a:pt x="3324" y="181"/>
                    </a:lnTo>
                    <a:lnTo>
                      <a:pt x="3202" y="170"/>
                    </a:lnTo>
                    <a:lnTo>
                      <a:pt x="3082" y="160"/>
                    </a:lnTo>
                    <a:lnTo>
                      <a:pt x="2961" y="149"/>
                    </a:lnTo>
                    <a:lnTo>
                      <a:pt x="2839" y="141"/>
                    </a:lnTo>
                    <a:lnTo>
                      <a:pt x="2718" y="133"/>
                    </a:lnTo>
                    <a:lnTo>
                      <a:pt x="2597" y="126"/>
                    </a:lnTo>
                    <a:lnTo>
                      <a:pt x="2474" y="119"/>
                    </a:lnTo>
                    <a:lnTo>
                      <a:pt x="2353" y="113"/>
                    </a:lnTo>
                    <a:lnTo>
                      <a:pt x="2232" y="108"/>
                    </a:lnTo>
                    <a:lnTo>
                      <a:pt x="1988" y="98"/>
                    </a:lnTo>
                    <a:lnTo>
                      <a:pt x="1744" y="91"/>
                    </a:lnTo>
                    <a:lnTo>
                      <a:pt x="1501" y="85"/>
                    </a:lnTo>
                    <a:lnTo>
                      <a:pt x="1257" y="79"/>
                    </a:lnTo>
                    <a:lnTo>
                      <a:pt x="1013" y="74"/>
                    </a:lnTo>
                    <a:lnTo>
                      <a:pt x="770" y="68"/>
                    </a:lnTo>
                    <a:lnTo>
                      <a:pt x="79" y="387"/>
                    </a:lnTo>
                    <a:lnTo>
                      <a:pt x="64" y="984"/>
                    </a:lnTo>
                    <a:lnTo>
                      <a:pt x="0" y="984"/>
                    </a:lnTo>
                    <a:lnTo>
                      <a:pt x="17" y="343"/>
                    </a:lnTo>
                    <a:lnTo>
                      <a:pt x="48" y="327"/>
                    </a:lnTo>
                    <a:lnTo>
                      <a:pt x="86" y="308"/>
                    </a:lnTo>
                    <a:lnTo>
                      <a:pt x="130" y="285"/>
                    </a:lnTo>
                    <a:lnTo>
                      <a:pt x="177" y="259"/>
                    </a:lnTo>
                    <a:lnTo>
                      <a:pt x="228" y="232"/>
                    </a:lnTo>
                    <a:lnTo>
                      <a:pt x="282" y="203"/>
                    </a:lnTo>
                    <a:lnTo>
                      <a:pt x="338" y="173"/>
                    </a:lnTo>
                    <a:lnTo>
                      <a:pt x="395" y="144"/>
                    </a:lnTo>
                    <a:lnTo>
                      <a:pt x="452" y="116"/>
                    </a:lnTo>
                    <a:lnTo>
                      <a:pt x="507" y="88"/>
                    </a:lnTo>
                    <a:lnTo>
                      <a:pt x="561" y="64"/>
                    </a:lnTo>
                    <a:lnTo>
                      <a:pt x="612" y="42"/>
                    </a:lnTo>
                    <a:lnTo>
                      <a:pt x="636" y="32"/>
                    </a:lnTo>
                    <a:lnTo>
                      <a:pt x="659" y="24"/>
                    </a:lnTo>
                    <a:lnTo>
                      <a:pt x="681" y="17"/>
                    </a:lnTo>
                    <a:lnTo>
                      <a:pt x="702" y="10"/>
                    </a:lnTo>
                    <a:lnTo>
                      <a:pt x="721" y="5"/>
                    </a:lnTo>
                    <a:lnTo>
                      <a:pt x="738" y="2"/>
                    </a:lnTo>
                    <a:lnTo>
                      <a:pt x="754" y="0"/>
                    </a:lnTo>
                    <a:lnTo>
                      <a:pt x="769" y="0"/>
                    </a:lnTo>
                    <a:close/>
                  </a:path>
                </a:pathLst>
              </a:custGeom>
              <a:solidFill>
                <a:srgbClr val="61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93" name="Rectangle 269"/>
              <p:cNvSpPr>
                <a:spLocks noChangeArrowheads="1"/>
              </p:cNvSpPr>
              <p:nvPr/>
            </p:nvSpPr>
            <p:spPr bwMode="auto">
              <a:xfrm>
                <a:off x="4401306" y="2574654"/>
                <a:ext cx="22899" cy="162583"/>
              </a:xfrm>
              <a:prstGeom prst="rect">
                <a:avLst/>
              </a:prstGeom>
              <a:solidFill>
                <a:srgbClr val="61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94" name="Rectangle 270"/>
              <p:cNvSpPr>
                <a:spLocks noChangeArrowheads="1"/>
              </p:cNvSpPr>
              <p:nvPr/>
            </p:nvSpPr>
            <p:spPr bwMode="auto">
              <a:xfrm>
                <a:off x="4048661" y="2517407"/>
                <a:ext cx="22899" cy="162583"/>
              </a:xfrm>
              <a:prstGeom prst="rect">
                <a:avLst/>
              </a:prstGeom>
              <a:solidFill>
                <a:srgbClr val="61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95" name="Rectangle 271"/>
              <p:cNvSpPr>
                <a:spLocks noChangeArrowheads="1"/>
              </p:cNvSpPr>
              <p:nvPr/>
            </p:nvSpPr>
            <p:spPr bwMode="auto">
              <a:xfrm>
                <a:off x="3654798" y="2480769"/>
                <a:ext cx="25189" cy="162583"/>
              </a:xfrm>
              <a:prstGeom prst="rect">
                <a:avLst/>
              </a:prstGeom>
              <a:solidFill>
                <a:srgbClr val="61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96" name="Rectangle 272"/>
              <p:cNvSpPr>
                <a:spLocks noChangeArrowheads="1"/>
              </p:cNvSpPr>
              <p:nvPr/>
            </p:nvSpPr>
            <p:spPr bwMode="auto">
              <a:xfrm>
                <a:off x="2800666" y="2446420"/>
                <a:ext cx="22899" cy="180902"/>
              </a:xfrm>
              <a:prstGeom prst="rect">
                <a:avLst/>
              </a:prstGeom>
              <a:solidFill>
                <a:srgbClr val="61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97" name="Rectangle 273"/>
              <p:cNvSpPr>
                <a:spLocks noChangeArrowheads="1"/>
              </p:cNvSpPr>
              <p:nvPr/>
            </p:nvSpPr>
            <p:spPr bwMode="auto">
              <a:xfrm>
                <a:off x="3128121" y="2453290"/>
                <a:ext cx="22899" cy="178612"/>
              </a:xfrm>
              <a:prstGeom prst="rect">
                <a:avLst/>
              </a:prstGeom>
              <a:solidFill>
                <a:srgbClr val="61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98" name="Rectangle 274"/>
              <p:cNvSpPr>
                <a:spLocks noChangeArrowheads="1"/>
              </p:cNvSpPr>
              <p:nvPr/>
            </p:nvSpPr>
            <p:spPr bwMode="auto">
              <a:xfrm>
                <a:off x="2663272" y="2499088"/>
                <a:ext cx="22899" cy="178612"/>
              </a:xfrm>
              <a:prstGeom prst="rect">
                <a:avLst/>
              </a:prstGeom>
              <a:solidFill>
                <a:srgbClr val="61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799" name="Freeform 275"/>
              <p:cNvSpPr/>
              <p:nvPr/>
            </p:nvSpPr>
            <p:spPr bwMode="auto">
              <a:xfrm>
                <a:off x="6702655" y="2826544"/>
                <a:ext cx="968628" cy="375544"/>
              </a:xfrm>
              <a:custGeom>
                <a:avLst/>
                <a:gdLst>
                  <a:gd name="T0" fmla="*/ 2536 w 2536"/>
                  <a:gd name="T1" fmla="*/ 60 h 1148"/>
                  <a:gd name="T2" fmla="*/ 337 w 2536"/>
                  <a:gd name="T3" fmla="*/ 0 h 1148"/>
                  <a:gd name="T4" fmla="*/ 300 w 2536"/>
                  <a:gd name="T5" fmla="*/ 24 h 1148"/>
                  <a:gd name="T6" fmla="*/ 267 w 2536"/>
                  <a:gd name="T7" fmla="*/ 49 h 1148"/>
                  <a:gd name="T8" fmla="*/ 235 w 2536"/>
                  <a:gd name="T9" fmla="*/ 76 h 1148"/>
                  <a:gd name="T10" fmla="*/ 207 w 2536"/>
                  <a:gd name="T11" fmla="*/ 104 h 1148"/>
                  <a:gd name="T12" fmla="*/ 180 w 2536"/>
                  <a:gd name="T13" fmla="*/ 131 h 1148"/>
                  <a:gd name="T14" fmla="*/ 156 w 2536"/>
                  <a:gd name="T15" fmla="*/ 162 h 1148"/>
                  <a:gd name="T16" fmla="*/ 135 w 2536"/>
                  <a:gd name="T17" fmla="*/ 193 h 1148"/>
                  <a:gd name="T18" fmla="*/ 115 w 2536"/>
                  <a:gd name="T19" fmla="*/ 224 h 1148"/>
                  <a:gd name="T20" fmla="*/ 97 w 2536"/>
                  <a:gd name="T21" fmla="*/ 256 h 1148"/>
                  <a:gd name="T22" fmla="*/ 81 w 2536"/>
                  <a:gd name="T23" fmla="*/ 290 h 1148"/>
                  <a:gd name="T24" fmla="*/ 67 w 2536"/>
                  <a:gd name="T25" fmla="*/ 325 h 1148"/>
                  <a:gd name="T26" fmla="*/ 54 w 2536"/>
                  <a:gd name="T27" fmla="*/ 359 h 1148"/>
                  <a:gd name="T28" fmla="*/ 44 w 2536"/>
                  <a:gd name="T29" fmla="*/ 395 h 1148"/>
                  <a:gd name="T30" fmla="*/ 34 w 2536"/>
                  <a:gd name="T31" fmla="*/ 431 h 1148"/>
                  <a:gd name="T32" fmla="*/ 26 w 2536"/>
                  <a:gd name="T33" fmla="*/ 467 h 1148"/>
                  <a:gd name="T34" fmla="*/ 20 w 2536"/>
                  <a:gd name="T35" fmla="*/ 505 h 1148"/>
                  <a:gd name="T36" fmla="*/ 14 w 2536"/>
                  <a:gd name="T37" fmla="*/ 543 h 1148"/>
                  <a:gd name="T38" fmla="*/ 9 w 2536"/>
                  <a:gd name="T39" fmla="*/ 582 h 1148"/>
                  <a:gd name="T40" fmla="*/ 6 w 2536"/>
                  <a:gd name="T41" fmla="*/ 621 h 1148"/>
                  <a:gd name="T42" fmla="*/ 4 w 2536"/>
                  <a:gd name="T43" fmla="*/ 661 h 1148"/>
                  <a:gd name="T44" fmla="*/ 2 w 2536"/>
                  <a:gd name="T45" fmla="*/ 701 h 1148"/>
                  <a:gd name="T46" fmla="*/ 1 w 2536"/>
                  <a:gd name="T47" fmla="*/ 741 h 1148"/>
                  <a:gd name="T48" fmla="*/ 0 w 2536"/>
                  <a:gd name="T49" fmla="*/ 781 h 1148"/>
                  <a:gd name="T50" fmla="*/ 0 w 2536"/>
                  <a:gd name="T51" fmla="*/ 821 h 1148"/>
                  <a:gd name="T52" fmla="*/ 1 w 2536"/>
                  <a:gd name="T53" fmla="*/ 903 h 1148"/>
                  <a:gd name="T54" fmla="*/ 3 w 2536"/>
                  <a:gd name="T55" fmla="*/ 985 h 1148"/>
                  <a:gd name="T56" fmla="*/ 4 w 2536"/>
                  <a:gd name="T57" fmla="*/ 1067 h 1148"/>
                  <a:gd name="T58" fmla="*/ 5 w 2536"/>
                  <a:gd name="T59" fmla="*/ 1148 h 1148"/>
                  <a:gd name="T60" fmla="*/ 2536 w 2536"/>
                  <a:gd name="T61" fmla="*/ 1148 h 1148"/>
                  <a:gd name="T62" fmla="*/ 2536 w 2536"/>
                  <a:gd name="T63" fmla="*/ 60 h 1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536" h="1148">
                    <a:moveTo>
                      <a:pt x="2536" y="60"/>
                    </a:moveTo>
                    <a:lnTo>
                      <a:pt x="337" y="0"/>
                    </a:lnTo>
                    <a:lnTo>
                      <a:pt x="300" y="24"/>
                    </a:lnTo>
                    <a:lnTo>
                      <a:pt x="267" y="49"/>
                    </a:lnTo>
                    <a:lnTo>
                      <a:pt x="235" y="76"/>
                    </a:lnTo>
                    <a:lnTo>
                      <a:pt x="207" y="104"/>
                    </a:lnTo>
                    <a:lnTo>
                      <a:pt x="180" y="131"/>
                    </a:lnTo>
                    <a:lnTo>
                      <a:pt x="156" y="162"/>
                    </a:lnTo>
                    <a:lnTo>
                      <a:pt x="135" y="193"/>
                    </a:lnTo>
                    <a:lnTo>
                      <a:pt x="115" y="224"/>
                    </a:lnTo>
                    <a:lnTo>
                      <a:pt x="97" y="256"/>
                    </a:lnTo>
                    <a:lnTo>
                      <a:pt x="81" y="290"/>
                    </a:lnTo>
                    <a:lnTo>
                      <a:pt x="67" y="325"/>
                    </a:lnTo>
                    <a:lnTo>
                      <a:pt x="54" y="359"/>
                    </a:lnTo>
                    <a:lnTo>
                      <a:pt x="44" y="395"/>
                    </a:lnTo>
                    <a:lnTo>
                      <a:pt x="34" y="431"/>
                    </a:lnTo>
                    <a:lnTo>
                      <a:pt x="26" y="467"/>
                    </a:lnTo>
                    <a:lnTo>
                      <a:pt x="20" y="505"/>
                    </a:lnTo>
                    <a:lnTo>
                      <a:pt x="14" y="543"/>
                    </a:lnTo>
                    <a:lnTo>
                      <a:pt x="9" y="582"/>
                    </a:lnTo>
                    <a:lnTo>
                      <a:pt x="6" y="621"/>
                    </a:lnTo>
                    <a:lnTo>
                      <a:pt x="4" y="661"/>
                    </a:lnTo>
                    <a:lnTo>
                      <a:pt x="2" y="701"/>
                    </a:lnTo>
                    <a:lnTo>
                      <a:pt x="1" y="741"/>
                    </a:lnTo>
                    <a:lnTo>
                      <a:pt x="0" y="781"/>
                    </a:lnTo>
                    <a:lnTo>
                      <a:pt x="0" y="821"/>
                    </a:lnTo>
                    <a:lnTo>
                      <a:pt x="1" y="903"/>
                    </a:lnTo>
                    <a:lnTo>
                      <a:pt x="3" y="985"/>
                    </a:lnTo>
                    <a:lnTo>
                      <a:pt x="4" y="1067"/>
                    </a:lnTo>
                    <a:lnTo>
                      <a:pt x="5" y="1148"/>
                    </a:lnTo>
                    <a:lnTo>
                      <a:pt x="2536" y="1148"/>
                    </a:lnTo>
                    <a:lnTo>
                      <a:pt x="2536" y="60"/>
                    </a:lnTo>
                    <a:close/>
                  </a:path>
                </a:pathLst>
              </a:custGeom>
              <a:solidFill>
                <a:srgbClr val="C0BE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00" name="Freeform 276"/>
              <p:cNvSpPr/>
              <p:nvPr/>
            </p:nvSpPr>
            <p:spPr bwMode="auto">
              <a:xfrm>
                <a:off x="6824020" y="2865472"/>
                <a:ext cx="112205" cy="146554"/>
              </a:xfrm>
              <a:custGeom>
                <a:avLst/>
                <a:gdLst>
                  <a:gd name="T0" fmla="*/ 34 w 291"/>
                  <a:gd name="T1" fmla="*/ 0 h 448"/>
                  <a:gd name="T2" fmla="*/ 257 w 291"/>
                  <a:gd name="T3" fmla="*/ 0 h 448"/>
                  <a:gd name="T4" fmla="*/ 263 w 291"/>
                  <a:gd name="T5" fmla="*/ 0 h 448"/>
                  <a:gd name="T6" fmla="*/ 270 w 291"/>
                  <a:gd name="T7" fmla="*/ 2 h 448"/>
                  <a:gd name="T8" fmla="*/ 276 w 291"/>
                  <a:gd name="T9" fmla="*/ 5 h 448"/>
                  <a:gd name="T10" fmla="*/ 280 w 291"/>
                  <a:gd name="T11" fmla="*/ 10 h 448"/>
                  <a:gd name="T12" fmla="*/ 284 w 291"/>
                  <a:gd name="T13" fmla="*/ 15 h 448"/>
                  <a:gd name="T14" fmla="*/ 287 w 291"/>
                  <a:gd name="T15" fmla="*/ 21 h 448"/>
                  <a:gd name="T16" fmla="*/ 290 w 291"/>
                  <a:gd name="T17" fmla="*/ 28 h 448"/>
                  <a:gd name="T18" fmla="*/ 291 w 291"/>
                  <a:gd name="T19" fmla="*/ 35 h 448"/>
                  <a:gd name="T20" fmla="*/ 291 w 291"/>
                  <a:gd name="T21" fmla="*/ 413 h 448"/>
                  <a:gd name="T22" fmla="*/ 290 w 291"/>
                  <a:gd name="T23" fmla="*/ 419 h 448"/>
                  <a:gd name="T24" fmla="*/ 287 w 291"/>
                  <a:gd name="T25" fmla="*/ 426 h 448"/>
                  <a:gd name="T26" fmla="*/ 284 w 291"/>
                  <a:gd name="T27" fmla="*/ 433 h 448"/>
                  <a:gd name="T28" fmla="*/ 280 w 291"/>
                  <a:gd name="T29" fmla="*/ 438 h 448"/>
                  <a:gd name="T30" fmla="*/ 276 w 291"/>
                  <a:gd name="T31" fmla="*/ 443 h 448"/>
                  <a:gd name="T32" fmla="*/ 270 w 291"/>
                  <a:gd name="T33" fmla="*/ 445 h 448"/>
                  <a:gd name="T34" fmla="*/ 263 w 291"/>
                  <a:gd name="T35" fmla="*/ 447 h 448"/>
                  <a:gd name="T36" fmla="*/ 257 w 291"/>
                  <a:gd name="T37" fmla="*/ 448 h 448"/>
                  <a:gd name="T38" fmla="*/ 34 w 291"/>
                  <a:gd name="T39" fmla="*/ 448 h 448"/>
                  <a:gd name="T40" fmla="*/ 27 w 291"/>
                  <a:gd name="T41" fmla="*/ 447 h 448"/>
                  <a:gd name="T42" fmla="*/ 21 w 291"/>
                  <a:gd name="T43" fmla="*/ 445 h 448"/>
                  <a:gd name="T44" fmla="*/ 15 w 291"/>
                  <a:gd name="T45" fmla="*/ 443 h 448"/>
                  <a:gd name="T46" fmla="*/ 10 w 291"/>
                  <a:gd name="T47" fmla="*/ 438 h 448"/>
                  <a:gd name="T48" fmla="*/ 6 w 291"/>
                  <a:gd name="T49" fmla="*/ 433 h 448"/>
                  <a:gd name="T50" fmla="*/ 3 w 291"/>
                  <a:gd name="T51" fmla="*/ 426 h 448"/>
                  <a:gd name="T52" fmla="*/ 1 w 291"/>
                  <a:gd name="T53" fmla="*/ 419 h 448"/>
                  <a:gd name="T54" fmla="*/ 0 w 291"/>
                  <a:gd name="T55" fmla="*/ 413 h 448"/>
                  <a:gd name="T56" fmla="*/ 0 w 291"/>
                  <a:gd name="T57" fmla="*/ 35 h 448"/>
                  <a:gd name="T58" fmla="*/ 1 w 291"/>
                  <a:gd name="T59" fmla="*/ 28 h 448"/>
                  <a:gd name="T60" fmla="*/ 3 w 291"/>
                  <a:gd name="T61" fmla="*/ 21 h 448"/>
                  <a:gd name="T62" fmla="*/ 6 w 291"/>
                  <a:gd name="T63" fmla="*/ 15 h 448"/>
                  <a:gd name="T64" fmla="*/ 10 w 291"/>
                  <a:gd name="T65" fmla="*/ 10 h 448"/>
                  <a:gd name="T66" fmla="*/ 15 w 291"/>
                  <a:gd name="T67" fmla="*/ 5 h 448"/>
                  <a:gd name="T68" fmla="*/ 21 w 291"/>
                  <a:gd name="T69" fmla="*/ 2 h 448"/>
                  <a:gd name="T70" fmla="*/ 27 w 291"/>
                  <a:gd name="T71" fmla="*/ 0 h 448"/>
                  <a:gd name="T72" fmla="*/ 34 w 291"/>
                  <a:gd name="T73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1" h="448">
                    <a:moveTo>
                      <a:pt x="34" y="0"/>
                    </a:moveTo>
                    <a:lnTo>
                      <a:pt x="257" y="0"/>
                    </a:lnTo>
                    <a:lnTo>
                      <a:pt x="263" y="0"/>
                    </a:lnTo>
                    <a:lnTo>
                      <a:pt x="270" y="2"/>
                    </a:lnTo>
                    <a:lnTo>
                      <a:pt x="276" y="5"/>
                    </a:lnTo>
                    <a:lnTo>
                      <a:pt x="280" y="10"/>
                    </a:lnTo>
                    <a:lnTo>
                      <a:pt x="284" y="15"/>
                    </a:lnTo>
                    <a:lnTo>
                      <a:pt x="287" y="21"/>
                    </a:lnTo>
                    <a:lnTo>
                      <a:pt x="290" y="28"/>
                    </a:lnTo>
                    <a:lnTo>
                      <a:pt x="291" y="35"/>
                    </a:lnTo>
                    <a:lnTo>
                      <a:pt x="291" y="413"/>
                    </a:lnTo>
                    <a:lnTo>
                      <a:pt x="290" y="419"/>
                    </a:lnTo>
                    <a:lnTo>
                      <a:pt x="287" y="426"/>
                    </a:lnTo>
                    <a:lnTo>
                      <a:pt x="284" y="433"/>
                    </a:lnTo>
                    <a:lnTo>
                      <a:pt x="280" y="438"/>
                    </a:lnTo>
                    <a:lnTo>
                      <a:pt x="276" y="443"/>
                    </a:lnTo>
                    <a:lnTo>
                      <a:pt x="270" y="445"/>
                    </a:lnTo>
                    <a:lnTo>
                      <a:pt x="263" y="447"/>
                    </a:lnTo>
                    <a:lnTo>
                      <a:pt x="257" y="448"/>
                    </a:lnTo>
                    <a:lnTo>
                      <a:pt x="34" y="448"/>
                    </a:lnTo>
                    <a:lnTo>
                      <a:pt x="27" y="447"/>
                    </a:lnTo>
                    <a:lnTo>
                      <a:pt x="21" y="445"/>
                    </a:lnTo>
                    <a:lnTo>
                      <a:pt x="15" y="443"/>
                    </a:lnTo>
                    <a:lnTo>
                      <a:pt x="10" y="438"/>
                    </a:lnTo>
                    <a:lnTo>
                      <a:pt x="6" y="433"/>
                    </a:lnTo>
                    <a:lnTo>
                      <a:pt x="3" y="426"/>
                    </a:lnTo>
                    <a:lnTo>
                      <a:pt x="1" y="419"/>
                    </a:lnTo>
                    <a:lnTo>
                      <a:pt x="0" y="413"/>
                    </a:lnTo>
                    <a:lnTo>
                      <a:pt x="0" y="35"/>
                    </a:lnTo>
                    <a:lnTo>
                      <a:pt x="1" y="28"/>
                    </a:lnTo>
                    <a:lnTo>
                      <a:pt x="3" y="21"/>
                    </a:lnTo>
                    <a:lnTo>
                      <a:pt x="6" y="15"/>
                    </a:lnTo>
                    <a:lnTo>
                      <a:pt x="10" y="10"/>
                    </a:lnTo>
                    <a:lnTo>
                      <a:pt x="15" y="5"/>
                    </a:lnTo>
                    <a:lnTo>
                      <a:pt x="21" y="2"/>
                    </a:lnTo>
                    <a:lnTo>
                      <a:pt x="27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495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01" name="Freeform 277"/>
              <p:cNvSpPr/>
              <p:nvPr/>
            </p:nvSpPr>
            <p:spPr bwMode="auto">
              <a:xfrm>
                <a:off x="6986603" y="2865472"/>
                <a:ext cx="112205" cy="146554"/>
              </a:xfrm>
              <a:custGeom>
                <a:avLst/>
                <a:gdLst>
                  <a:gd name="T0" fmla="*/ 34 w 290"/>
                  <a:gd name="T1" fmla="*/ 0 h 448"/>
                  <a:gd name="T2" fmla="*/ 257 w 290"/>
                  <a:gd name="T3" fmla="*/ 0 h 448"/>
                  <a:gd name="T4" fmla="*/ 263 w 290"/>
                  <a:gd name="T5" fmla="*/ 0 h 448"/>
                  <a:gd name="T6" fmla="*/ 269 w 290"/>
                  <a:gd name="T7" fmla="*/ 2 h 448"/>
                  <a:gd name="T8" fmla="*/ 276 w 290"/>
                  <a:gd name="T9" fmla="*/ 5 h 448"/>
                  <a:gd name="T10" fmla="*/ 281 w 290"/>
                  <a:gd name="T11" fmla="*/ 10 h 448"/>
                  <a:gd name="T12" fmla="*/ 285 w 290"/>
                  <a:gd name="T13" fmla="*/ 15 h 448"/>
                  <a:gd name="T14" fmla="*/ 288 w 290"/>
                  <a:gd name="T15" fmla="*/ 21 h 448"/>
                  <a:gd name="T16" fmla="*/ 289 w 290"/>
                  <a:gd name="T17" fmla="*/ 28 h 448"/>
                  <a:gd name="T18" fmla="*/ 290 w 290"/>
                  <a:gd name="T19" fmla="*/ 35 h 448"/>
                  <a:gd name="T20" fmla="*/ 290 w 290"/>
                  <a:gd name="T21" fmla="*/ 413 h 448"/>
                  <a:gd name="T22" fmla="*/ 289 w 290"/>
                  <a:gd name="T23" fmla="*/ 419 h 448"/>
                  <a:gd name="T24" fmla="*/ 288 w 290"/>
                  <a:gd name="T25" fmla="*/ 426 h 448"/>
                  <a:gd name="T26" fmla="*/ 285 w 290"/>
                  <a:gd name="T27" fmla="*/ 433 h 448"/>
                  <a:gd name="T28" fmla="*/ 281 w 290"/>
                  <a:gd name="T29" fmla="*/ 438 h 448"/>
                  <a:gd name="T30" fmla="*/ 276 w 290"/>
                  <a:gd name="T31" fmla="*/ 443 h 448"/>
                  <a:gd name="T32" fmla="*/ 269 w 290"/>
                  <a:gd name="T33" fmla="*/ 445 h 448"/>
                  <a:gd name="T34" fmla="*/ 263 w 290"/>
                  <a:gd name="T35" fmla="*/ 447 h 448"/>
                  <a:gd name="T36" fmla="*/ 257 w 290"/>
                  <a:gd name="T37" fmla="*/ 448 h 448"/>
                  <a:gd name="T38" fmla="*/ 34 w 290"/>
                  <a:gd name="T39" fmla="*/ 448 h 448"/>
                  <a:gd name="T40" fmla="*/ 27 w 290"/>
                  <a:gd name="T41" fmla="*/ 447 h 448"/>
                  <a:gd name="T42" fmla="*/ 20 w 290"/>
                  <a:gd name="T43" fmla="*/ 445 h 448"/>
                  <a:gd name="T44" fmla="*/ 15 w 290"/>
                  <a:gd name="T45" fmla="*/ 443 h 448"/>
                  <a:gd name="T46" fmla="*/ 10 w 290"/>
                  <a:gd name="T47" fmla="*/ 438 h 448"/>
                  <a:gd name="T48" fmla="*/ 6 w 290"/>
                  <a:gd name="T49" fmla="*/ 433 h 448"/>
                  <a:gd name="T50" fmla="*/ 3 w 290"/>
                  <a:gd name="T51" fmla="*/ 426 h 448"/>
                  <a:gd name="T52" fmla="*/ 0 w 290"/>
                  <a:gd name="T53" fmla="*/ 419 h 448"/>
                  <a:gd name="T54" fmla="*/ 0 w 290"/>
                  <a:gd name="T55" fmla="*/ 413 h 448"/>
                  <a:gd name="T56" fmla="*/ 0 w 290"/>
                  <a:gd name="T57" fmla="*/ 35 h 448"/>
                  <a:gd name="T58" fmla="*/ 0 w 290"/>
                  <a:gd name="T59" fmla="*/ 28 h 448"/>
                  <a:gd name="T60" fmla="*/ 3 w 290"/>
                  <a:gd name="T61" fmla="*/ 21 h 448"/>
                  <a:gd name="T62" fmla="*/ 6 w 290"/>
                  <a:gd name="T63" fmla="*/ 15 h 448"/>
                  <a:gd name="T64" fmla="*/ 10 w 290"/>
                  <a:gd name="T65" fmla="*/ 10 h 448"/>
                  <a:gd name="T66" fmla="*/ 15 w 290"/>
                  <a:gd name="T67" fmla="*/ 5 h 448"/>
                  <a:gd name="T68" fmla="*/ 20 w 290"/>
                  <a:gd name="T69" fmla="*/ 2 h 448"/>
                  <a:gd name="T70" fmla="*/ 27 w 290"/>
                  <a:gd name="T71" fmla="*/ 0 h 448"/>
                  <a:gd name="T72" fmla="*/ 34 w 290"/>
                  <a:gd name="T73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0" h="448">
                    <a:moveTo>
                      <a:pt x="34" y="0"/>
                    </a:moveTo>
                    <a:lnTo>
                      <a:pt x="257" y="0"/>
                    </a:lnTo>
                    <a:lnTo>
                      <a:pt x="263" y="0"/>
                    </a:lnTo>
                    <a:lnTo>
                      <a:pt x="269" y="2"/>
                    </a:lnTo>
                    <a:lnTo>
                      <a:pt x="276" y="5"/>
                    </a:lnTo>
                    <a:lnTo>
                      <a:pt x="281" y="10"/>
                    </a:lnTo>
                    <a:lnTo>
                      <a:pt x="285" y="15"/>
                    </a:lnTo>
                    <a:lnTo>
                      <a:pt x="288" y="21"/>
                    </a:lnTo>
                    <a:lnTo>
                      <a:pt x="289" y="28"/>
                    </a:lnTo>
                    <a:lnTo>
                      <a:pt x="290" y="35"/>
                    </a:lnTo>
                    <a:lnTo>
                      <a:pt x="290" y="413"/>
                    </a:lnTo>
                    <a:lnTo>
                      <a:pt x="289" y="419"/>
                    </a:lnTo>
                    <a:lnTo>
                      <a:pt x="288" y="426"/>
                    </a:lnTo>
                    <a:lnTo>
                      <a:pt x="285" y="433"/>
                    </a:lnTo>
                    <a:lnTo>
                      <a:pt x="281" y="438"/>
                    </a:lnTo>
                    <a:lnTo>
                      <a:pt x="276" y="443"/>
                    </a:lnTo>
                    <a:lnTo>
                      <a:pt x="269" y="445"/>
                    </a:lnTo>
                    <a:lnTo>
                      <a:pt x="263" y="447"/>
                    </a:lnTo>
                    <a:lnTo>
                      <a:pt x="257" y="448"/>
                    </a:lnTo>
                    <a:lnTo>
                      <a:pt x="34" y="448"/>
                    </a:lnTo>
                    <a:lnTo>
                      <a:pt x="27" y="447"/>
                    </a:lnTo>
                    <a:lnTo>
                      <a:pt x="20" y="445"/>
                    </a:lnTo>
                    <a:lnTo>
                      <a:pt x="15" y="443"/>
                    </a:lnTo>
                    <a:lnTo>
                      <a:pt x="10" y="438"/>
                    </a:lnTo>
                    <a:lnTo>
                      <a:pt x="6" y="433"/>
                    </a:lnTo>
                    <a:lnTo>
                      <a:pt x="3" y="426"/>
                    </a:lnTo>
                    <a:lnTo>
                      <a:pt x="0" y="419"/>
                    </a:lnTo>
                    <a:lnTo>
                      <a:pt x="0" y="413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3" y="21"/>
                    </a:lnTo>
                    <a:lnTo>
                      <a:pt x="6" y="15"/>
                    </a:lnTo>
                    <a:lnTo>
                      <a:pt x="10" y="10"/>
                    </a:lnTo>
                    <a:lnTo>
                      <a:pt x="15" y="5"/>
                    </a:lnTo>
                    <a:lnTo>
                      <a:pt x="20" y="2"/>
                    </a:lnTo>
                    <a:lnTo>
                      <a:pt x="27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495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02" name="Freeform 278"/>
              <p:cNvSpPr/>
              <p:nvPr/>
            </p:nvSpPr>
            <p:spPr bwMode="auto">
              <a:xfrm>
                <a:off x="7149186" y="2865472"/>
                <a:ext cx="109915" cy="146554"/>
              </a:xfrm>
              <a:custGeom>
                <a:avLst/>
                <a:gdLst>
                  <a:gd name="T0" fmla="*/ 34 w 290"/>
                  <a:gd name="T1" fmla="*/ 0 h 448"/>
                  <a:gd name="T2" fmla="*/ 256 w 290"/>
                  <a:gd name="T3" fmla="*/ 0 h 448"/>
                  <a:gd name="T4" fmla="*/ 263 w 290"/>
                  <a:gd name="T5" fmla="*/ 0 h 448"/>
                  <a:gd name="T6" fmla="*/ 269 w 290"/>
                  <a:gd name="T7" fmla="*/ 2 h 448"/>
                  <a:gd name="T8" fmla="*/ 275 w 290"/>
                  <a:gd name="T9" fmla="*/ 5 h 448"/>
                  <a:gd name="T10" fmla="*/ 280 w 290"/>
                  <a:gd name="T11" fmla="*/ 10 h 448"/>
                  <a:gd name="T12" fmla="*/ 285 w 290"/>
                  <a:gd name="T13" fmla="*/ 15 h 448"/>
                  <a:gd name="T14" fmla="*/ 288 w 290"/>
                  <a:gd name="T15" fmla="*/ 21 h 448"/>
                  <a:gd name="T16" fmla="*/ 290 w 290"/>
                  <a:gd name="T17" fmla="*/ 28 h 448"/>
                  <a:gd name="T18" fmla="*/ 290 w 290"/>
                  <a:gd name="T19" fmla="*/ 35 h 448"/>
                  <a:gd name="T20" fmla="*/ 290 w 290"/>
                  <a:gd name="T21" fmla="*/ 413 h 448"/>
                  <a:gd name="T22" fmla="*/ 290 w 290"/>
                  <a:gd name="T23" fmla="*/ 419 h 448"/>
                  <a:gd name="T24" fmla="*/ 288 w 290"/>
                  <a:gd name="T25" fmla="*/ 426 h 448"/>
                  <a:gd name="T26" fmla="*/ 285 w 290"/>
                  <a:gd name="T27" fmla="*/ 433 h 448"/>
                  <a:gd name="T28" fmla="*/ 280 w 290"/>
                  <a:gd name="T29" fmla="*/ 438 h 448"/>
                  <a:gd name="T30" fmla="*/ 275 w 290"/>
                  <a:gd name="T31" fmla="*/ 443 h 448"/>
                  <a:gd name="T32" fmla="*/ 269 w 290"/>
                  <a:gd name="T33" fmla="*/ 445 h 448"/>
                  <a:gd name="T34" fmla="*/ 263 w 290"/>
                  <a:gd name="T35" fmla="*/ 447 h 448"/>
                  <a:gd name="T36" fmla="*/ 256 w 290"/>
                  <a:gd name="T37" fmla="*/ 448 h 448"/>
                  <a:gd name="T38" fmla="*/ 34 w 290"/>
                  <a:gd name="T39" fmla="*/ 448 h 448"/>
                  <a:gd name="T40" fmla="*/ 27 w 290"/>
                  <a:gd name="T41" fmla="*/ 447 h 448"/>
                  <a:gd name="T42" fmla="*/ 20 w 290"/>
                  <a:gd name="T43" fmla="*/ 445 h 448"/>
                  <a:gd name="T44" fmla="*/ 15 w 290"/>
                  <a:gd name="T45" fmla="*/ 443 h 448"/>
                  <a:gd name="T46" fmla="*/ 10 w 290"/>
                  <a:gd name="T47" fmla="*/ 438 h 448"/>
                  <a:gd name="T48" fmla="*/ 5 w 290"/>
                  <a:gd name="T49" fmla="*/ 433 h 448"/>
                  <a:gd name="T50" fmla="*/ 2 w 290"/>
                  <a:gd name="T51" fmla="*/ 426 h 448"/>
                  <a:gd name="T52" fmla="*/ 0 w 290"/>
                  <a:gd name="T53" fmla="*/ 419 h 448"/>
                  <a:gd name="T54" fmla="*/ 0 w 290"/>
                  <a:gd name="T55" fmla="*/ 413 h 448"/>
                  <a:gd name="T56" fmla="*/ 0 w 290"/>
                  <a:gd name="T57" fmla="*/ 35 h 448"/>
                  <a:gd name="T58" fmla="*/ 0 w 290"/>
                  <a:gd name="T59" fmla="*/ 28 h 448"/>
                  <a:gd name="T60" fmla="*/ 2 w 290"/>
                  <a:gd name="T61" fmla="*/ 21 h 448"/>
                  <a:gd name="T62" fmla="*/ 5 w 290"/>
                  <a:gd name="T63" fmla="*/ 15 h 448"/>
                  <a:gd name="T64" fmla="*/ 10 w 290"/>
                  <a:gd name="T65" fmla="*/ 10 h 448"/>
                  <a:gd name="T66" fmla="*/ 15 w 290"/>
                  <a:gd name="T67" fmla="*/ 5 h 448"/>
                  <a:gd name="T68" fmla="*/ 20 w 290"/>
                  <a:gd name="T69" fmla="*/ 2 h 448"/>
                  <a:gd name="T70" fmla="*/ 27 w 290"/>
                  <a:gd name="T71" fmla="*/ 0 h 448"/>
                  <a:gd name="T72" fmla="*/ 34 w 290"/>
                  <a:gd name="T73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0" h="448">
                    <a:moveTo>
                      <a:pt x="34" y="0"/>
                    </a:moveTo>
                    <a:lnTo>
                      <a:pt x="256" y="0"/>
                    </a:lnTo>
                    <a:lnTo>
                      <a:pt x="263" y="0"/>
                    </a:lnTo>
                    <a:lnTo>
                      <a:pt x="269" y="2"/>
                    </a:lnTo>
                    <a:lnTo>
                      <a:pt x="275" y="5"/>
                    </a:lnTo>
                    <a:lnTo>
                      <a:pt x="280" y="10"/>
                    </a:lnTo>
                    <a:lnTo>
                      <a:pt x="285" y="15"/>
                    </a:lnTo>
                    <a:lnTo>
                      <a:pt x="288" y="21"/>
                    </a:lnTo>
                    <a:lnTo>
                      <a:pt x="290" y="28"/>
                    </a:lnTo>
                    <a:lnTo>
                      <a:pt x="290" y="35"/>
                    </a:lnTo>
                    <a:lnTo>
                      <a:pt x="290" y="413"/>
                    </a:lnTo>
                    <a:lnTo>
                      <a:pt x="290" y="419"/>
                    </a:lnTo>
                    <a:lnTo>
                      <a:pt x="288" y="426"/>
                    </a:lnTo>
                    <a:lnTo>
                      <a:pt x="285" y="433"/>
                    </a:lnTo>
                    <a:lnTo>
                      <a:pt x="280" y="438"/>
                    </a:lnTo>
                    <a:lnTo>
                      <a:pt x="275" y="443"/>
                    </a:lnTo>
                    <a:lnTo>
                      <a:pt x="269" y="445"/>
                    </a:lnTo>
                    <a:lnTo>
                      <a:pt x="263" y="447"/>
                    </a:lnTo>
                    <a:lnTo>
                      <a:pt x="256" y="448"/>
                    </a:lnTo>
                    <a:lnTo>
                      <a:pt x="34" y="448"/>
                    </a:lnTo>
                    <a:lnTo>
                      <a:pt x="27" y="447"/>
                    </a:lnTo>
                    <a:lnTo>
                      <a:pt x="20" y="445"/>
                    </a:lnTo>
                    <a:lnTo>
                      <a:pt x="15" y="443"/>
                    </a:lnTo>
                    <a:lnTo>
                      <a:pt x="10" y="438"/>
                    </a:lnTo>
                    <a:lnTo>
                      <a:pt x="5" y="433"/>
                    </a:lnTo>
                    <a:lnTo>
                      <a:pt x="2" y="426"/>
                    </a:lnTo>
                    <a:lnTo>
                      <a:pt x="0" y="419"/>
                    </a:lnTo>
                    <a:lnTo>
                      <a:pt x="0" y="413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2" y="21"/>
                    </a:lnTo>
                    <a:lnTo>
                      <a:pt x="5" y="15"/>
                    </a:lnTo>
                    <a:lnTo>
                      <a:pt x="10" y="10"/>
                    </a:lnTo>
                    <a:lnTo>
                      <a:pt x="15" y="5"/>
                    </a:lnTo>
                    <a:lnTo>
                      <a:pt x="20" y="2"/>
                    </a:lnTo>
                    <a:lnTo>
                      <a:pt x="27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495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03" name="Freeform 279"/>
              <p:cNvSpPr/>
              <p:nvPr/>
            </p:nvSpPr>
            <p:spPr bwMode="auto">
              <a:xfrm>
                <a:off x="7311769" y="2865472"/>
                <a:ext cx="109915" cy="146554"/>
              </a:xfrm>
              <a:custGeom>
                <a:avLst/>
                <a:gdLst>
                  <a:gd name="T0" fmla="*/ 33 w 289"/>
                  <a:gd name="T1" fmla="*/ 0 h 448"/>
                  <a:gd name="T2" fmla="*/ 256 w 289"/>
                  <a:gd name="T3" fmla="*/ 0 h 448"/>
                  <a:gd name="T4" fmla="*/ 262 w 289"/>
                  <a:gd name="T5" fmla="*/ 0 h 448"/>
                  <a:gd name="T6" fmla="*/ 270 w 289"/>
                  <a:gd name="T7" fmla="*/ 2 h 448"/>
                  <a:gd name="T8" fmla="*/ 275 w 289"/>
                  <a:gd name="T9" fmla="*/ 5 h 448"/>
                  <a:gd name="T10" fmla="*/ 280 w 289"/>
                  <a:gd name="T11" fmla="*/ 10 h 448"/>
                  <a:gd name="T12" fmla="*/ 284 w 289"/>
                  <a:gd name="T13" fmla="*/ 15 h 448"/>
                  <a:gd name="T14" fmla="*/ 287 w 289"/>
                  <a:gd name="T15" fmla="*/ 21 h 448"/>
                  <a:gd name="T16" fmla="*/ 289 w 289"/>
                  <a:gd name="T17" fmla="*/ 28 h 448"/>
                  <a:gd name="T18" fmla="*/ 289 w 289"/>
                  <a:gd name="T19" fmla="*/ 35 h 448"/>
                  <a:gd name="T20" fmla="*/ 289 w 289"/>
                  <a:gd name="T21" fmla="*/ 413 h 448"/>
                  <a:gd name="T22" fmla="*/ 289 w 289"/>
                  <a:gd name="T23" fmla="*/ 419 h 448"/>
                  <a:gd name="T24" fmla="*/ 287 w 289"/>
                  <a:gd name="T25" fmla="*/ 426 h 448"/>
                  <a:gd name="T26" fmla="*/ 284 w 289"/>
                  <a:gd name="T27" fmla="*/ 433 h 448"/>
                  <a:gd name="T28" fmla="*/ 280 w 289"/>
                  <a:gd name="T29" fmla="*/ 438 h 448"/>
                  <a:gd name="T30" fmla="*/ 275 w 289"/>
                  <a:gd name="T31" fmla="*/ 443 h 448"/>
                  <a:gd name="T32" fmla="*/ 270 w 289"/>
                  <a:gd name="T33" fmla="*/ 445 h 448"/>
                  <a:gd name="T34" fmla="*/ 262 w 289"/>
                  <a:gd name="T35" fmla="*/ 447 h 448"/>
                  <a:gd name="T36" fmla="*/ 256 w 289"/>
                  <a:gd name="T37" fmla="*/ 448 h 448"/>
                  <a:gd name="T38" fmla="*/ 33 w 289"/>
                  <a:gd name="T39" fmla="*/ 448 h 448"/>
                  <a:gd name="T40" fmla="*/ 27 w 289"/>
                  <a:gd name="T41" fmla="*/ 447 h 448"/>
                  <a:gd name="T42" fmla="*/ 21 w 289"/>
                  <a:gd name="T43" fmla="*/ 445 h 448"/>
                  <a:gd name="T44" fmla="*/ 14 w 289"/>
                  <a:gd name="T45" fmla="*/ 443 h 448"/>
                  <a:gd name="T46" fmla="*/ 9 w 289"/>
                  <a:gd name="T47" fmla="*/ 438 h 448"/>
                  <a:gd name="T48" fmla="*/ 5 w 289"/>
                  <a:gd name="T49" fmla="*/ 433 h 448"/>
                  <a:gd name="T50" fmla="*/ 2 w 289"/>
                  <a:gd name="T51" fmla="*/ 426 h 448"/>
                  <a:gd name="T52" fmla="*/ 0 w 289"/>
                  <a:gd name="T53" fmla="*/ 419 h 448"/>
                  <a:gd name="T54" fmla="*/ 0 w 289"/>
                  <a:gd name="T55" fmla="*/ 413 h 448"/>
                  <a:gd name="T56" fmla="*/ 0 w 289"/>
                  <a:gd name="T57" fmla="*/ 35 h 448"/>
                  <a:gd name="T58" fmla="*/ 0 w 289"/>
                  <a:gd name="T59" fmla="*/ 28 h 448"/>
                  <a:gd name="T60" fmla="*/ 2 w 289"/>
                  <a:gd name="T61" fmla="*/ 21 h 448"/>
                  <a:gd name="T62" fmla="*/ 5 w 289"/>
                  <a:gd name="T63" fmla="*/ 15 h 448"/>
                  <a:gd name="T64" fmla="*/ 9 w 289"/>
                  <a:gd name="T65" fmla="*/ 10 h 448"/>
                  <a:gd name="T66" fmla="*/ 14 w 289"/>
                  <a:gd name="T67" fmla="*/ 5 h 448"/>
                  <a:gd name="T68" fmla="*/ 21 w 289"/>
                  <a:gd name="T69" fmla="*/ 2 h 448"/>
                  <a:gd name="T70" fmla="*/ 27 w 289"/>
                  <a:gd name="T71" fmla="*/ 0 h 448"/>
                  <a:gd name="T72" fmla="*/ 33 w 289"/>
                  <a:gd name="T73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89" h="448">
                    <a:moveTo>
                      <a:pt x="33" y="0"/>
                    </a:moveTo>
                    <a:lnTo>
                      <a:pt x="256" y="0"/>
                    </a:lnTo>
                    <a:lnTo>
                      <a:pt x="262" y="0"/>
                    </a:lnTo>
                    <a:lnTo>
                      <a:pt x="270" y="2"/>
                    </a:lnTo>
                    <a:lnTo>
                      <a:pt x="275" y="5"/>
                    </a:lnTo>
                    <a:lnTo>
                      <a:pt x="280" y="10"/>
                    </a:lnTo>
                    <a:lnTo>
                      <a:pt x="284" y="15"/>
                    </a:lnTo>
                    <a:lnTo>
                      <a:pt x="287" y="21"/>
                    </a:lnTo>
                    <a:lnTo>
                      <a:pt x="289" y="28"/>
                    </a:lnTo>
                    <a:lnTo>
                      <a:pt x="289" y="35"/>
                    </a:lnTo>
                    <a:lnTo>
                      <a:pt x="289" y="413"/>
                    </a:lnTo>
                    <a:lnTo>
                      <a:pt x="289" y="419"/>
                    </a:lnTo>
                    <a:lnTo>
                      <a:pt x="287" y="426"/>
                    </a:lnTo>
                    <a:lnTo>
                      <a:pt x="284" y="433"/>
                    </a:lnTo>
                    <a:lnTo>
                      <a:pt x="280" y="438"/>
                    </a:lnTo>
                    <a:lnTo>
                      <a:pt x="275" y="443"/>
                    </a:lnTo>
                    <a:lnTo>
                      <a:pt x="270" y="445"/>
                    </a:lnTo>
                    <a:lnTo>
                      <a:pt x="262" y="447"/>
                    </a:lnTo>
                    <a:lnTo>
                      <a:pt x="256" y="448"/>
                    </a:lnTo>
                    <a:lnTo>
                      <a:pt x="33" y="448"/>
                    </a:lnTo>
                    <a:lnTo>
                      <a:pt x="27" y="447"/>
                    </a:lnTo>
                    <a:lnTo>
                      <a:pt x="21" y="445"/>
                    </a:lnTo>
                    <a:lnTo>
                      <a:pt x="14" y="443"/>
                    </a:lnTo>
                    <a:lnTo>
                      <a:pt x="9" y="438"/>
                    </a:lnTo>
                    <a:lnTo>
                      <a:pt x="5" y="433"/>
                    </a:lnTo>
                    <a:lnTo>
                      <a:pt x="2" y="426"/>
                    </a:lnTo>
                    <a:lnTo>
                      <a:pt x="0" y="419"/>
                    </a:lnTo>
                    <a:lnTo>
                      <a:pt x="0" y="413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2" y="21"/>
                    </a:lnTo>
                    <a:lnTo>
                      <a:pt x="5" y="15"/>
                    </a:lnTo>
                    <a:lnTo>
                      <a:pt x="9" y="10"/>
                    </a:lnTo>
                    <a:lnTo>
                      <a:pt x="14" y="5"/>
                    </a:lnTo>
                    <a:lnTo>
                      <a:pt x="21" y="2"/>
                    </a:lnTo>
                    <a:lnTo>
                      <a:pt x="27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495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04" name="Freeform 280"/>
              <p:cNvSpPr/>
              <p:nvPr/>
            </p:nvSpPr>
            <p:spPr bwMode="auto">
              <a:xfrm>
                <a:off x="7474352" y="2865472"/>
                <a:ext cx="109915" cy="146554"/>
              </a:xfrm>
              <a:custGeom>
                <a:avLst/>
                <a:gdLst>
                  <a:gd name="T0" fmla="*/ 34 w 291"/>
                  <a:gd name="T1" fmla="*/ 0 h 448"/>
                  <a:gd name="T2" fmla="*/ 257 w 291"/>
                  <a:gd name="T3" fmla="*/ 0 h 448"/>
                  <a:gd name="T4" fmla="*/ 264 w 291"/>
                  <a:gd name="T5" fmla="*/ 0 h 448"/>
                  <a:gd name="T6" fmla="*/ 270 w 291"/>
                  <a:gd name="T7" fmla="*/ 2 h 448"/>
                  <a:gd name="T8" fmla="*/ 275 w 291"/>
                  <a:gd name="T9" fmla="*/ 5 h 448"/>
                  <a:gd name="T10" fmla="*/ 281 w 291"/>
                  <a:gd name="T11" fmla="*/ 10 h 448"/>
                  <a:gd name="T12" fmla="*/ 285 w 291"/>
                  <a:gd name="T13" fmla="*/ 15 h 448"/>
                  <a:gd name="T14" fmla="*/ 288 w 291"/>
                  <a:gd name="T15" fmla="*/ 21 h 448"/>
                  <a:gd name="T16" fmla="*/ 290 w 291"/>
                  <a:gd name="T17" fmla="*/ 28 h 448"/>
                  <a:gd name="T18" fmla="*/ 291 w 291"/>
                  <a:gd name="T19" fmla="*/ 35 h 448"/>
                  <a:gd name="T20" fmla="*/ 291 w 291"/>
                  <a:gd name="T21" fmla="*/ 413 h 448"/>
                  <a:gd name="T22" fmla="*/ 290 w 291"/>
                  <a:gd name="T23" fmla="*/ 419 h 448"/>
                  <a:gd name="T24" fmla="*/ 288 w 291"/>
                  <a:gd name="T25" fmla="*/ 426 h 448"/>
                  <a:gd name="T26" fmla="*/ 285 w 291"/>
                  <a:gd name="T27" fmla="*/ 433 h 448"/>
                  <a:gd name="T28" fmla="*/ 281 w 291"/>
                  <a:gd name="T29" fmla="*/ 438 h 448"/>
                  <a:gd name="T30" fmla="*/ 275 w 291"/>
                  <a:gd name="T31" fmla="*/ 443 h 448"/>
                  <a:gd name="T32" fmla="*/ 270 w 291"/>
                  <a:gd name="T33" fmla="*/ 445 h 448"/>
                  <a:gd name="T34" fmla="*/ 264 w 291"/>
                  <a:gd name="T35" fmla="*/ 447 h 448"/>
                  <a:gd name="T36" fmla="*/ 257 w 291"/>
                  <a:gd name="T37" fmla="*/ 448 h 448"/>
                  <a:gd name="T38" fmla="*/ 34 w 291"/>
                  <a:gd name="T39" fmla="*/ 448 h 448"/>
                  <a:gd name="T40" fmla="*/ 28 w 291"/>
                  <a:gd name="T41" fmla="*/ 447 h 448"/>
                  <a:gd name="T42" fmla="*/ 21 w 291"/>
                  <a:gd name="T43" fmla="*/ 445 h 448"/>
                  <a:gd name="T44" fmla="*/ 15 w 291"/>
                  <a:gd name="T45" fmla="*/ 443 h 448"/>
                  <a:gd name="T46" fmla="*/ 10 w 291"/>
                  <a:gd name="T47" fmla="*/ 438 h 448"/>
                  <a:gd name="T48" fmla="*/ 6 w 291"/>
                  <a:gd name="T49" fmla="*/ 433 h 448"/>
                  <a:gd name="T50" fmla="*/ 2 w 291"/>
                  <a:gd name="T51" fmla="*/ 426 h 448"/>
                  <a:gd name="T52" fmla="*/ 1 w 291"/>
                  <a:gd name="T53" fmla="*/ 419 h 448"/>
                  <a:gd name="T54" fmla="*/ 0 w 291"/>
                  <a:gd name="T55" fmla="*/ 413 h 448"/>
                  <a:gd name="T56" fmla="*/ 0 w 291"/>
                  <a:gd name="T57" fmla="*/ 35 h 448"/>
                  <a:gd name="T58" fmla="*/ 1 w 291"/>
                  <a:gd name="T59" fmla="*/ 28 h 448"/>
                  <a:gd name="T60" fmla="*/ 2 w 291"/>
                  <a:gd name="T61" fmla="*/ 21 h 448"/>
                  <a:gd name="T62" fmla="*/ 6 w 291"/>
                  <a:gd name="T63" fmla="*/ 15 h 448"/>
                  <a:gd name="T64" fmla="*/ 10 w 291"/>
                  <a:gd name="T65" fmla="*/ 10 h 448"/>
                  <a:gd name="T66" fmla="*/ 15 w 291"/>
                  <a:gd name="T67" fmla="*/ 5 h 448"/>
                  <a:gd name="T68" fmla="*/ 21 w 291"/>
                  <a:gd name="T69" fmla="*/ 2 h 448"/>
                  <a:gd name="T70" fmla="*/ 28 w 291"/>
                  <a:gd name="T71" fmla="*/ 0 h 448"/>
                  <a:gd name="T72" fmla="*/ 34 w 291"/>
                  <a:gd name="T73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91" h="448">
                    <a:moveTo>
                      <a:pt x="34" y="0"/>
                    </a:moveTo>
                    <a:lnTo>
                      <a:pt x="257" y="0"/>
                    </a:lnTo>
                    <a:lnTo>
                      <a:pt x="264" y="0"/>
                    </a:lnTo>
                    <a:lnTo>
                      <a:pt x="270" y="2"/>
                    </a:lnTo>
                    <a:lnTo>
                      <a:pt x="275" y="5"/>
                    </a:lnTo>
                    <a:lnTo>
                      <a:pt x="281" y="10"/>
                    </a:lnTo>
                    <a:lnTo>
                      <a:pt x="285" y="15"/>
                    </a:lnTo>
                    <a:lnTo>
                      <a:pt x="288" y="21"/>
                    </a:lnTo>
                    <a:lnTo>
                      <a:pt x="290" y="28"/>
                    </a:lnTo>
                    <a:lnTo>
                      <a:pt x="291" y="35"/>
                    </a:lnTo>
                    <a:lnTo>
                      <a:pt x="291" y="413"/>
                    </a:lnTo>
                    <a:lnTo>
                      <a:pt x="290" y="419"/>
                    </a:lnTo>
                    <a:lnTo>
                      <a:pt x="288" y="426"/>
                    </a:lnTo>
                    <a:lnTo>
                      <a:pt x="285" y="433"/>
                    </a:lnTo>
                    <a:lnTo>
                      <a:pt x="281" y="438"/>
                    </a:lnTo>
                    <a:lnTo>
                      <a:pt x="275" y="443"/>
                    </a:lnTo>
                    <a:lnTo>
                      <a:pt x="270" y="445"/>
                    </a:lnTo>
                    <a:lnTo>
                      <a:pt x="264" y="447"/>
                    </a:lnTo>
                    <a:lnTo>
                      <a:pt x="257" y="448"/>
                    </a:lnTo>
                    <a:lnTo>
                      <a:pt x="34" y="448"/>
                    </a:lnTo>
                    <a:lnTo>
                      <a:pt x="28" y="447"/>
                    </a:lnTo>
                    <a:lnTo>
                      <a:pt x="21" y="445"/>
                    </a:lnTo>
                    <a:lnTo>
                      <a:pt x="15" y="443"/>
                    </a:lnTo>
                    <a:lnTo>
                      <a:pt x="10" y="438"/>
                    </a:lnTo>
                    <a:lnTo>
                      <a:pt x="6" y="433"/>
                    </a:lnTo>
                    <a:lnTo>
                      <a:pt x="2" y="426"/>
                    </a:lnTo>
                    <a:lnTo>
                      <a:pt x="1" y="419"/>
                    </a:lnTo>
                    <a:lnTo>
                      <a:pt x="0" y="413"/>
                    </a:lnTo>
                    <a:lnTo>
                      <a:pt x="0" y="35"/>
                    </a:lnTo>
                    <a:lnTo>
                      <a:pt x="1" y="28"/>
                    </a:lnTo>
                    <a:lnTo>
                      <a:pt x="2" y="21"/>
                    </a:lnTo>
                    <a:lnTo>
                      <a:pt x="6" y="15"/>
                    </a:lnTo>
                    <a:lnTo>
                      <a:pt x="10" y="10"/>
                    </a:lnTo>
                    <a:lnTo>
                      <a:pt x="15" y="5"/>
                    </a:lnTo>
                    <a:lnTo>
                      <a:pt x="21" y="2"/>
                    </a:lnTo>
                    <a:lnTo>
                      <a:pt x="28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495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05" name="Freeform 281"/>
              <p:cNvSpPr/>
              <p:nvPr/>
            </p:nvSpPr>
            <p:spPr bwMode="auto">
              <a:xfrm>
                <a:off x="7039271" y="2993706"/>
                <a:ext cx="977787" cy="238150"/>
              </a:xfrm>
              <a:custGeom>
                <a:avLst/>
                <a:gdLst>
                  <a:gd name="T0" fmla="*/ 2559 w 2559"/>
                  <a:gd name="T1" fmla="*/ 90 h 729"/>
                  <a:gd name="T2" fmla="*/ 2484 w 2559"/>
                  <a:gd name="T3" fmla="*/ 87 h 729"/>
                  <a:gd name="T4" fmla="*/ 2289 w 2559"/>
                  <a:gd name="T5" fmla="*/ 76 h 729"/>
                  <a:gd name="T6" fmla="*/ 2006 w 2559"/>
                  <a:gd name="T7" fmla="*/ 61 h 729"/>
                  <a:gd name="T8" fmla="*/ 1677 w 2559"/>
                  <a:gd name="T9" fmla="*/ 44 h 729"/>
                  <a:gd name="T10" fmla="*/ 1336 w 2559"/>
                  <a:gd name="T11" fmla="*/ 28 h 729"/>
                  <a:gd name="T12" fmla="*/ 1022 w 2559"/>
                  <a:gd name="T13" fmla="*/ 13 h 729"/>
                  <a:gd name="T14" fmla="*/ 771 w 2559"/>
                  <a:gd name="T15" fmla="*/ 3 h 729"/>
                  <a:gd name="T16" fmla="*/ 623 w 2559"/>
                  <a:gd name="T17" fmla="*/ 0 h 729"/>
                  <a:gd name="T18" fmla="*/ 583 w 2559"/>
                  <a:gd name="T19" fmla="*/ 3 h 729"/>
                  <a:gd name="T20" fmla="*/ 550 w 2559"/>
                  <a:gd name="T21" fmla="*/ 12 h 729"/>
                  <a:gd name="T22" fmla="*/ 523 w 2559"/>
                  <a:gd name="T23" fmla="*/ 27 h 729"/>
                  <a:gd name="T24" fmla="*/ 501 w 2559"/>
                  <a:gd name="T25" fmla="*/ 46 h 729"/>
                  <a:gd name="T26" fmla="*/ 483 w 2559"/>
                  <a:gd name="T27" fmla="*/ 68 h 729"/>
                  <a:gd name="T28" fmla="*/ 468 w 2559"/>
                  <a:gd name="T29" fmla="*/ 94 h 729"/>
                  <a:gd name="T30" fmla="*/ 445 w 2559"/>
                  <a:gd name="T31" fmla="*/ 153 h 729"/>
                  <a:gd name="T32" fmla="*/ 424 w 2559"/>
                  <a:gd name="T33" fmla="*/ 216 h 729"/>
                  <a:gd name="T34" fmla="*/ 413 w 2559"/>
                  <a:gd name="T35" fmla="*/ 249 h 729"/>
                  <a:gd name="T36" fmla="*/ 399 w 2559"/>
                  <a:gd name="T37" fmla="*/ 280 h 729"/>
                  <a:gd name="T38" fmla="*/ 382 w 2559"/>
                  <a:gd name="T39" fmla="*/ 309 h 729"/>
                  <a:gd name="T40" fmla="*/ 362 w 2559"/>
                  <a:gd name="T41" fmla="*/ 337 h 729"/>
                  <a:gd name="T42" fmla="*/ 337 w 2559"/>
                  <a:gd name="T43" fmla="*/ 361 h 729"/>
                  <a:gd name="T44" fmla="*/ 307 w 2559"/>
                  <a:gd name="T45" fmla="*/ 381 h 729"/>
                  <a:gd name="T46" fmla="*/ 169 w 2559"/>
                  <a:gd name="T47" fmla="*/ 457 h 729"/>
                  <a:gd name="T48" fmla="*/ 105 w 2559"/>
                  <a:gd name="T49" fmla="*/ 494 h 729"/>
                  <a:gd name="T50" fmla="*/ 52 w 2559"/>
                  <a:gd name="T51" fmla="*/ 530 h 729"/>
                  <a:gd name="T52" fmla="*/ 31 w 2559"/>
                  <a:gd name="T53" fmla="*/ 547 h 729"/>
                  <a:gd name="T54" fmla="*/ 15 w 2559"/>
                  <a:gd name="T55" fmla="*/ 562 h 729"/>
                  <a:gd name="T56" fmla="*/ 5 w 2559"/>
                  <a:gd name="T57" fmla="*/ 578 h 729"/>
                  <a:gd name="T58" fmla="*/ 0 w 2559"/>
                  <a:gd name="T59" fmla="*/ 591 h 729"/>
                  <a:gd name="T60" fmla="*/ 4 w 2559"/>
                  <a:gd name="T61" fmla="*/ 605 h 729"/>
                  <a:gd name="T62" fmla="*/ 14 w 2559"/>
                  <a:gd name="T63" fmla="*/ 617 h 729"/>
                  <a:gd name="T64" fmla="*/ 32 w 2559"/>
                  <a:gd name="T65" fmla="*/ 627 h 729"/>
                  <a:gd name="T66" fmla="*/ 59 w 2559"/>
                  <a:gd name="T67" fmla="*/ 636 h 729"/>
                  <a:gd name="T68" fmla="*/ 101 w 2559"/>
                  <a:gd name="T69" fmla="*/ 645 h 729"/>
                  <a:gd name="T70" fmla="*/ 160 w 2559"/>
                  <a:gd name="T71" fmla="*/ 652 h 729"/>
                  <a:gd name="T72" fmla="*/ 324 w 2559"/>
                  <a:gd name="T73" fmla="*/ 664 h 729"/>
                  <a:gd name="T74" fmla="*/ 528 w 2559"/>
                  <a:gd name="T75" fmla="*/ 674 h 729"/>
                  <a:gd name="T76" fmla="*/ 754 w 2559"/>
                  <a:gd name="T77" fmla="*/ 681 h 729"/>
                  <a:gd name="T78" fmla="*/ 980 w 2559"/>
                  <a:gd name="T79" fmla="*/ 686 h 729"/>
                  <a:gd name="T80" fmla="*/ 1189 w 2559"/>
                  <a:gd name="T81" fmla="*/ 690 h 729"/>
                  <a:gd name="T82" fmla="*/ 1357 w 2559"/>
                  <a:gd name="T83" fmla="*/ 691 h 729"/>
                  <a:gd name="T84" fmla="*/ 1467 w 2559"/>
                  <a:gd name="T85" fmla="*/ 691 h 729"/>
                  <a:gd name="T86" fmla="*/ 1627 w 2559"/>
                  <a:gd name="T87" fmla="*/ 694 h 729"/>
                  <a:gd name="T88" fmla="*/ 1799 w 2559"/>
                  <a:gd name="T89" fmla="*/ 703 h 729"/>
                  <a:gd name="T90" fmla="*/ 1966 w 2559"/>
                  <a:gd name="T91" fmla="*/ 714 h 729"/>
                  <a:gd name="T92" fmla="*/ 2107 w 2559"/>
                  <a:gd name="T93" fmla="*/ 728 h 729"/>
                  <a:gd name="T94" fmla="*/ 2138 w 2559"/>
                  <a:gd name="T95" fmla="*/ 728 h 729"/>
                  <a:gd name="T96" fmla="*/ 2173 w 2559"/>
                  <a:gd name="T97" fmla="*/ 721 h 729"/>
                  <a:gd name="T98" fmla="*/ 2279 w 2559"/>
                  <a:gd name="T99" fmla="*/ 592 h 729"/>
                  <a:gd name="T100" fmla="*/ 2380 w 2559"/>
                  <a:gd name="T101" fmla="*/ 462 h 729"/>
                  <a:gd name="T102" fmla="*/ 2473 w 2559"/>
                  <a:gd name="T103" fmla="*/ 328 h 729"/>
                  <a:gd name="T104" fmla="*/ 2559 w 2559"/>
                  <a:gd name="T105" fmla="*/ 194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559" h="729">
                    <a:moveTo>
                      <a:pt x="2559" y="194"/>
                    </a:moveTo>
                    <a:lnTo>
                      <a:pt x="2559" y="90"/>
                    </a:lnTo>
                    <a:lnTo>
                      <a:pt x="2540" y="89"/>
                    </a:lnTo>
                    <a:lnTo>
                      <a:pt x="2484" y="87"/>
                    </a:lnTo>
                    <a:lnTo>
                      <a:pt x="2400" y="82"/>
                    </a:lnTo>
                    <a:lnTo>
                      <a:pt x="2289" y="76"/>
                    </a:lnTo>
                    <a:lnTo>
                      <a:pt x="2156" y="69"/>
                    </a:lnTo>
                    <a:lnTo>
                      <a:pt x="2006" y="61"/>
                    </a:lnTo>
                    <a:lnTo>
                      <a:pt x="1845" y="53"/>
                    </a:lnTo>
                    <a:lnTo>
                      <a:pt x="1677" y="44"/>
                    </a:lnTo>
                    <a:lnTo>
                      <a:pt x="1505" y="37"/>
                    </a:lnTo>
                    <a:lnTo>
                      <a:pt x="1336" y="28"/>
                    </a:lnTo>
                    <a:lnTo>
                      <a:pt x="1173" y="21"/>
                    </a:lnTo>
                    <a:lnTo>
                      <a:pt x="1022" y="13"/>
                    </a:lnTo>
                    <a:lnTo>
                      <a:pt x="886" y="8"/>
                    </a:lnTo>
                    <a:lnTo>
                      <a:pt x="771" y="3"/>
                    </a:lnTo>
                    <a:lnTo>
                      <a:pt x="682" y="1"/>
                    </a:lnTo>
                    <a:lnTo>
                      <a:pt x="623" y="0"/>
                    </a:lnTo>
                    <a:lnTo>
                      <a:pt x="602" y="0"/>
                    </a:lnTo>
                    <a:lnTo>
                      <a:pt x="583" y="3"/>
                    </a:lnTo>
                    <a:lnTo>
                      <a:pt x="565" y="6"/>
                    </a:lnTo>
                    <a:lnTo>
                      <a:pt x="550" y="12"/>
                    </a:lnTo>
                    <a:lnTo>
                      <a:pt x="536" y="19"/>
                    </a:lnTo>
                    <a:lnTo>
                      <a:pt x="523" y="27"/>
                    </a:lnTo>
                    <a:lnTo>
                      <a:pt x="511" y="35"/>
                    </a:lnTo>
                    <a:lnTo>
                      <a:pt x="501" y="46"/>
                    </a:lnTo>
                    <a:lnTo>
                      <a:pt x="491" y="56"/>
                    </a:lnTo>
                    <a:lnTo>
                      <a:pt x="483" y="68"/>
                    </a:lnTo>
                    <a:lnTo>
                      <a:pt x="475" y="80"/>
                    </a:lnTo>
                    <a:lnTo>
                      <a:pt x="468" y="94"/>
                    </a:lnTo>
                    <a:lnTo>
                      <a:pt x="456" y="123"/>
                    </a:lnTo>
                    <a:lnTo>
                      <a:pt x="445" y="153"/>
                    </a:lnTo>
                    <a:lnTo>
                      <a:pt x="435" y="185"/>
                    </a:lnTo>
                    <a:lnTo>
                      <a:pt x="424" y="216"/>
                    </a:lnTo>
                    <a:lnTo>
                      <a:pt x="419" y="233"/>
                    </a:lnTo>
                    <a:lnTo>
                      <a:pt x="413" y="249"/>
                    </a:lnTo>
                    <a:lnTo>
                      <a:pt x="406" y="264"/>
                    </a:lnTo>
                    <a:lnTo>
                      <a:pt x="399" y="280"/>
                    </a:lnTo>
                    <a:lnTo>
                      <a:pt x="392" y="294"/>
                    </a:lnTo>
                    <a:lnTo>
                      <a:pt x="382" y="309"/>
                    </a:lnTo>
                    <a:lnTo>
                      <a:pt x="373" y="323"/>
                    </a:lnTo>
                    <a:lnTo>
                      <a:pt x="362" y="337"/>
                    </a:lnTo>
                    <a:lnTo>
                      <a:pt x="350" y="349"/>
                    </a:lnTo>
                    <a:lnTo>
                      <a:pt x="337" y="361"/>
                    </a:lnTo>
                    <a:lnTo>
                      <a:pt x="323" y="371"/>
                    </a:lnTo>
                    <a:lnTo>
                      <a:pt x="307" y="381"/>
                    </a:lnTo>
                    <a:lnTo>
                      <a:pt x="238" y="419"/>
                    </a:lnTo>
                    <a:lnTo>
                      <a:pt x="169" y="457"/>
                    </a:lnTo>
                    <a:lnTo>
                      <a:pt x="135" y="476"/>
                    </a:lnTo>
                    <a:lnTo>
                      <a:pt x="105" y="494"/>
                    </a:lnTo>
                    <a:lnTo>
                      <a:pt x="77" y="512"/>
                    </a:lnTo>
                    <a:lnTo>
                      <a:pt x="52" y="530"/>
                    </a:lnTo>
                    <a:lnTo>
                      <a:pt x="41" y="538"/>
                    </a:lnTo>
                    <a:lnTo>
                      <a:pt x="31" y="547"/>
                    </a:lnTo>
                    <a:lnTo>
                      <a:pt x="22" y="555"/>
                    </a:lnTo>
                    <a:lnTo>
                      <a:pt x="15" y="562"/>
                    </a:lnTo>
                    <a:lnTo>
                      <a:pt x="10" y="570"/>
                    </a:lnTo>
                    <a:lnTo>
                      <a:pt x="5" y="578"/>
                    </a:lnTo>
                    <a:lnTo>
                      <a:pt x="2" y="585"/>
                    </a:lnTo>
                    <a:lnTo>
                      <a:pt x="0" y="591"/>
                    </a:lnTo>
                    <a:lnTo>
                      <a:pt x="2" y="598"/>
                    </a:lnTo>
                    <a:lnTo>
                      <a:pt x="4" y="605"/>
                    </a:lnTo>
                    <a:lnTo>
                      <a:pt x="8" y="611"/>
                    </a:lnTo>
                    <a:lnTo>
                      <a:pt x="14" y="617"/>
                    </a:lnTo>
                    <a:lnTo>
                      <a:pt x="21" y="623"/>
                    </a:lnTo>
                    <a:lnTo>
                      <a:pt x="32" y="627"/>
                    </a:lnTo>
                    <a:lnTo>
                      <a:pt x="44" y="633"/>
                    </a:lnTo>
                    <a:lnTo>
                      <a:pt x="59" y="636"/>
                    </a:lnTo>
                    <a:lnTo>
                      <a:pt x="78" y="640"/>
                    </a:lnTo>
                    <a:lnTo>
                      <a:pt x="101" y="645"/>
                    </a:lnTo>
                    <a:lnTo>
                      <a:pt x="129" y="648"/>
                    </a:lnTo>
                    <a:lnTo>
                      <a:pt x="160" y="652"/>
                    </a:lnTo>
                    <a:lnTo>
                      <a:pt x="236" y="658"/>
                    </a:lnTo>
                    <a:lnTo>
                      <a:pt x="324" y="664"/>
                    </a:lnTo>
                    <a:lnTo>
                      <a:pt x="422" y="669"/>
                    </a:lnTo>
                    <a:lnTo>
                      <a:pt x="528" y="674"/>
                    </a:lnTo>
                    <a:lnTo>
                      <a:pt x="640" y="677"/>
                    </a:lnTo>
                    <a:lnTo>
                      <a:pt x="754" y="681"/>
                    </a:lnTo>
                    <a:lnTo>
                      <a:pt x="868" y="684"/>
                    </a:lnTo>
                    <a:lnTo>
                      <a:pt x="980" y="686"/>
                    </a:lnTo>
                    <a:lnTo>
                      <a:pt x="1088" y="687"/>
                    </a:lnTo>
                    <a:lnTo>
                      <a:pt x="1189" y="690"/>
                    </a:lnTo>
                    <a:lnTo>
                      <a:pt x="1279" y="690"/>
                    </a:lnTo>
                    <a:lnTo>
                      <a:pt x="1357" y="691"/>
                    </a:lnTo>
                    <a:lnTo>
                      <a:pt x="1421" y="691"/>
                    </a:lnTo>
                    <a:lnTo>
                      <a:pt x="1467" y="691"/>
                    </a:lnTo>
                    <a:lnTo>
                      <a:pt x="1544" y="692"/>
                    </a:lnTo>
                    <a:lnTo>
                      <a:pt x="1627" y="694"/>
                    </a:lnTo>
                    <a:lnTo>
                      <a:pt x="1713" y="699"/>
                    </a:lnTo>
                    <a:lnTo>
                      <a:pt x="1799" y="703"/>
                    </a:lnTo>
                    <a:lnTo>
                      <a:pt x="1884" y="709"/>
                    </a:lnTo>
                    <a:lnTo>
                      <a:pt x="1966" y="714"/>
                    </a:lnTo>
                    <a:lnTo>
                      <a:pt x="2041" y="721"/>
                    </a:lnTo>
                    <a:lnTo>
                      <a:pt x="2107" y="728"/>
                    </a:lnTo>
                    <a:lnTo>
                      <a:pt x="2123" y="729"/>
                    </a:lnTo>
                    <a:lnTo>
                      <a:pt x="2138" y="728"/>
                    </a:lnTo>
                    <a:lnTo>
                      <a:pt x="2156" y="725"/>
                    </a:lnTo>
                    <a:lnTo>
                      <a:pt x="2173" y="721"/>
                    </a:lnTo>
                    <a:lnTo>
                      <a:pt x="2227" y="657"/>
                    </a:lnTo>
                    <a:lnTo>
                      <a:pt x="2279" y="592"/>
                    </a:lnTo>
                    <a:lnTo>
                      <a:pt x="2331" y="528"/>
                    </a:lnTo>
                    <a:lnTo>
                      <a:pt x="2380" y="462"/>
                    </a:lnTo>
                    <a:lnTo>
                      <a:pt x="2427" y="395"/>
                    </a:lnTo>
                    <a:lnTo>
                      <a:pt x="2473" y="328"/>
                    </a:lnTo>
                    <a:lnTo>
                      <a:pt x="2517" y="261"/>
                    </a:lnTo>
                    <a:lnTo>
                      <a:pt x="2559" y="1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10" name="Freeform 286"/>
              <p:cNvSpPr/>
              <p:nvPr/>
            </p:nvSpPr>
            <p:spPr bwMode="auto">
              <a:xfrm>
                <a:off x="2491529" y="2636482"/>
                <a:ext cx="528967" cy="549576"/>
              </a:xfrm>
              <a:custGeom>
                <a:avLst/>
                <a:gdLst>
                  <a:gd name="T0" fmla="*/ 459 w 1386"/>
                  <a:gd name="T1" fmla="*/ 826 h 1678"/>
                  <a:gd name="T2" fmla="*/ 419 w 1386"/>
                  <a:gd name="T3" fmla="*/ 758 h 1678"/>
                  <a:gd name="T4" fmla="*/ 383 w 1386"/>
                  <a:gd name="T5" fmla="*/ 700 h 1678"/>
                  <a:gd name="T6" fmla="*/ 348 w 1386"/>
                  <a:gd name="T7" fmla="*/ 653 h 1678"/>
                  <a:gd name="T8" fmla="*/ 278 w 1386"/>
                  <a:gd name="T9" fmla="*/ 579 h 1678"/>
                  <a:gd name="T10" fmla="*/ 171 w 1386"/>
                  <a:gd name="T11" fmla="*/ 473 h 1678"/>
                  <a:gd name="T12" fmla="*/ 78 w 1386"/>
                  <a:gd name="T13" fmla="*/ 386 h 1678"/>
                  <a:gd name="T14" fmla="*/ 14 w 1386"/>
                  <a:gd name="T15" fmla="*/ 329 h 1678"/>
                  <a:gd name="T16" fmla="*/ 4 w 1386"/>
                  <a:gd name="T17" fmla="*/ 309 h 1678"/>
                  <a:gd name="T18" fmla="*/ 852 w 1386"/>
                  <a:gd name="T19" fmla="*/ 97 h 1678"/>
                  <a:gd name="T20" fmla="*/ 866 w 1386"/>
                  <a:gd name="T21" fmla="*/ 129 h 1678"/>
                  <a:gd name="T22" fmla="*/ 903 w 1386"/>
                  <a:gd name="T23" fmla="*/ 218 h 1678"/>
                  <a:gd name="T24" fmla="*/ 960 w 1386"/>
                  <a:gd name="T25" fmla="*/ 356 h 1678"/>
                  <a:gd name="T26" fmla="*/ 1031 w 1386"/>
                  <a:gd name="T27" fmla="*/ 536 h 1678"/>
                  <a:gd name="T28" fmla="*/ 1111 w 1386"/>
                  <a:gd name="T29" fmla="*/ 749 h 1678"/>
                  <a:gd name="T30" fmla="*/ 1193 w 1386"/>
                  <a:gd name="T31" fmla="*/ 988 h 1678"/>
                  <a:gd name="T32" fmla="*/ 1275 w 1386"/>
                  <a:gd name="T33" fmla="*/ 1243 h 1678"/>
                  <a:gd name="T34" fmla="*/ 1313 w 1386"/>
                  <a:gd name="T35" fmla="*/ 1375 h 1678"/>
                  <a:gd name="T36" fmla="*/ 1350 w 1386"/>
                  <a:gd name="T37" fmla="*/ 1509 h 1678"/>
                  <a:gd name="T38" fmla="*/ 1365 w 1386"/>
                  <a:gd name="T39" fmla="*/ 1579 h 1678"/>
                  <a:gd name="T40" fmla="*/ 1376 w 1386"/>
                  <a:gd name="T41" fmla="*/ 1633 h 1678"/>
                  <a:gd name="T42" fmla="*/ 1384 w 1386"/>
                  <a:gd name="T43" fmla="*/ 1666 h 1678"/>
                  <a:gd name="T44" fmla="*/ 1386 w 1386"/>
                  <a:gd name="T45" fmla="*/ 1678 h 1678"/>
                  <a:gd name="T46" fmla="*/ 1372 w 1386"/>
                  <a:gd name="T47" fmla="*/ 1641 h 1678"/>
                  <a:gd name="T48" fmla="*/ 1335 w 1386"/>
                  <a:gd name="T49" fmla="*/ 1544 h 1678"/>
                  <a:gd name="T50" fmla="*/ 1280 w 1386"/>
                  <a:gd name="T51" fmla="*/ 1405 h 1678"/>
                  <a:gd name="T52" fmla="*/ 1212 w 1386"/>
                  <a:gd name="T53" fmla="*/ 1245 h 1678"/>
                  <a:gd name="T54" fmla="*/ 1137 w 1386"/>
                  <a:gd name="T55" fmla="*/ 1079 h 1678"/>
                  <a:gd name="T56" fmla="*/ 1098 w 1386"/>
                  <a:gd name="T57" fmla="*/ 1002 h 1678"/>
                  <a:gd name="T58" fmla="*/ 1059 w 1386"/>
                  <a:gd name="T59" fmla="*/ 931 h 1678"/>
                  <a:gd name="T60" fmla="*/ 1022 w 1386"/>
                  <a:gd name="T61" fmla="*/ 867 h 1678"/>
                  <a:gd name="T62" fmla="*/ 985 w 1386"/>
                  <a:gd name="T63" fmla="*/ 816 h 1678"/>
                  <a:gd name="T64" fmla="*/ 951 w 1386"/>
                  <a:gd name="T65" fmla="*/ 778 h 1678"/>
                  <a:gd name="T66" fmla="*/ 919 w 1386"/>
                  <a:gd name="T67" fmla="*/ 756 h 1678"/>
                  <a:gd name="T68" fmla="*/ 893 w 1386"/>
                  <a:gd name="T69" fmla="*/ 746 h 1678"/>
                  <a:gd name="T70" fmla="*/ 868 w 1386"/>
                  <a:gd name="T71" fmla="*/ 740 h 1678"/>
                  <a:gd name="T72" fmla="*/ 842 w 1386"/>
                  <a:gd name="T73" fmla="*/ 739 h 1678"/>
                  <a:gd name="T74" fmla="*/ 817 w 1386"/>
                  <a:gd name="T75" fmla="*/ 740 h 1678"/>
                  <a:gd name="T76" fmla="*/ 791 w 1386"/>
                  <a:gd name="T77" fmla="*/ 744 h 1678"/>
                  <a:gd name="T78" fmla="*/ 765 w 1386"/>
                  <a:gd name="T79" fmla="*/ 750 h 1678"/>
                  <a:gd name="T80" fmla="*/ 712 w 1386"/>
                  <a:gd name="T81" fmla="*/ 770 h 1678"/>
                  <a:gd name="T82" fmla="*/ 601 w 1386"/>
                  <a:gd name="T83" fmla="*/ 819 h 1678"/>
                  <a:gd name="T84" fmla="*/ 543 w 1386"/>
                  <a:gd name="T85" fmla="*/ 844 h 1678"/>
                  <a:gd name="T86" fmla="*/ 480 w 1386"/>
                  <a:gd name="T87" fmla="*/ 864 h 1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86" h="1678">
                    <a:moveTo>
                      <a:pt x="480" y="864"/>
                    </a:moveTo>
                    <a:lnTo>
                      <a:pt x="459" y="826"/>
                    </a:lnTo>
                    <a:lnTo>
                      <a:pt x="439" y="790"/>
                    </a:lnTo>
                    <a:lnTo>
                      <a:pt x="419" y="758"/>
                    </a:lnTo>
                    <a:lnTo>
                      <a:pt x="400" y="727"/>
                    </a:lnTo>
                    <a:lnTo>
                      <a:pt x="383" y="700"/>
                    </a:lnTo>
                    <a:lnTo>
                      <a:pt x="365" y="675"/>
                    </a:lnTo>
                    <a:lnTo>
                      <a:pt x="348" y="653"/>
                    </a:lnTo>
                    <a:lnTo>
                      <a:pt x="332" y="635"/>
                    </a:lnTo>
                    <a:lnTo>
                      <a:pt x="278" y="579"/>
                    </a:lnTo>
                    <a:lnTo>
                      <a:pt x="225" y="525"/>
                    </a:lnTo>
                    <a:lnTo>
                      <a:pt x="171" y="473"/>
                    </a:lnTo>
                    <a:lnTo>
                      <a:pt x="122" y="426"/>
                    </a:lnTo>
                    <a:lnTo>
                      <a:pt x="78" y="386"/>
                    </a:lnTo>
                    <a:lnTo>
                      <a:pt x="42" y="353"/>
                    </a:lnTo>
                    <a:lnTo>
                      <a:pt x="14" y="329"/>
                    </a:lnTo>
                    <a:lnTo>
                      <a:pt x="0" y="315"/>
                    </a:lnTo>
                    <a:lnTo>
                      <a:pt x="4" y="309"/>
                    </a:lnTo>
                    <a:lnTo>
                      <a:pt x="721" y="0"/>
                    </a:lnTo>
                    <a:lnTo>
                      <a:pt x="852" y="97"/>
                    </a:lnTo>
                    <a:lnTo>
                      <a:pt x="855" y="106"/>
                    </a:lnTo>
                    <a:lnTo>
                      <a:pt x="866" y="129"/>
                    </a:lnTo>
                    <a:lnTo>
                      <a:pt x="883" y="166"/>
                    </a:lnTo>
                    <a:lnTo>
                      <a:pt x="903" y="218"/>
                    </a:lnTo>
                    <a:lnTo>
                      <a:pt x="930" y="281"/>
                    </a:lnTo>
                    <a:lnTo>
                      <a:pt x="960" y="356"/>
                    </a:lnTo>
                    <a:lnTo>
                      <a:pt x="994" y="441"/>
                    </a:lnTo>
                    <a:lnTo>
                      <a:pt x="1031" y="536"/>
                    </a:lnTo>
                    <a:lnTo>
                      <a:pt x="1070" y="638"/>
                    </a:lnTo>
                    <a:lnTo>
                      <a:pt x="1111" y="749"/>
                    </a:lnTo>
                    <a:lnTo>
                      <a:pt x="1151" y="866"/>
                    </a:lnTo>
                    <a:lnTo>
                      <a:pt x="1193" y="988"/>
                    </a:lnTo>
                    <a:lnTo>
                      <a:pt x="1235" y="1114"/>
                    </a:lnTo>
                    <a:lnTo>
                      <a:pt x="1275" y="1243"/>
                    </a:lnTo>
                    <a:lnTo>
                      <a:pt x="1295" y="1309"/>
                    </a:lnTo>
                    <a:lnTo>
                      <a:pt x="1313" y="1375"/>
                    </a:lnTo>
                    <a:lnTo>
                      <a:pt x="1332" y="1442"/>
                    </a:lnTo>
                    <a:lnTo>
                      <a:pt x="1350" y="1509"/>
                    </a:lnTo>
                    <a:lnTo>
                      <a:pt x="1358" y="1546"/>
                    </a:lnTo>
                    <a:lnTo>
                      <a:pt x="1365" y="1579"/>
                    </a:lnTo>
                    <a:lnTo>
                      <a:pt x="1371" y="1608"/>
                    </a:lnTo>
                    <a:lnTo>
                      <a:pt x="1376" y="1633"/>
                    </a:lnTo>
                    <a:lnTo>
                      <a:pt x="1380" y="1652"/>
                    </a:lnTo>
                    <a:lnTo>
                      <a:pt x="1384" y="1666"/>
                    </a:lnTo>
                    <a:lnTo>
                      <a:pt x="1385" y="1675"/>
                    </a:lnTo>
                    <a:lnTo>
                      <a:pt x="1386" y="1678"/>
                    </a:lnTo>
                    <a:lnTo>
                      <a:pt x="1382" y="1669"/>
                    </a:lnTo>
                    <a:lnTo>
                      <a:pt x="1372" y="1641"/>
                    </a:lnTo>
                    <a:lnTo>
                      <a:pt x="1356" y="1600"/>
                    </a:lnTo>
                    <a:lnTo>
                      <a:pt x="1335" y="1544"/>
                    </a:lnTo>
                    <a:lnTo>
                      <a:pt x="1309" y="1479"/>
                    </a:lnTo>
                    <a:lnTo>
                      <a:pt x="1280" y="1405"/>
                    </a:lnTo>
                    <a:lnTo>
                      <a:pt x="1248" y="1326"/>
                    </a:lnTo>
                    <a:lnTo>
                      <a:pt x="1212" y="1245"/>
                    </a:lnTo>
                    <a:lnTo>
                      <a:pt x="1175" y="1161"/>
                    </a:lnTo>
                    <a:lnTo>
                      <a:pt x="1137" y="1079"/>
                    </a:lnTo>
                    <a:lnTo>
                      <a:pt x="1117" y="1040"/>
                    </a:lnTo>
                    <a:lnTo>
                      <a:pt x="1098" y="1002"/>
                    </a:lnTo>
                    <a:lnTo>
                      <a:pt x="1078" y="965"/>
                    </a:lnTo>
                    <a:lnTo>
                      <a:pt x="1059" y="931"/>
                    </a:lnTo>
                    <a:lnTo>
                      <a:pt x="1040" y="897"/>
                    </a:lnTo>
                    <a:lnTo>
                      <a:pt x="1022" y="867"/>
                    </a:lnTo>
                    <a:lnTo>
                      <a:pt x="1003" y="840"/>
                    </a:lnTo>
                    <a:lnTo>
                      <a:pt x="985" y="816"/>
                    </a:lnTo>
                    <a:lnTo>
                      <a:pt x="967" y="795"/>
                    </a:lnTo>
                    <a:lnTo>
                      <a:pt x="951" y="778"/>
                    </a:lnTo>
                    <a:lnTo>
                      <a:pt x="935" y="765"/>
                    </a:lnTo>
                    <a:lnTo>
                      <a:pt x="919" y="756"/>
                    </a:lnTo>
                    <a:lnTo>
                      <a:pt x="907" y="750"/>
                    </a:lnTo>
                    <a:lnTo>
                      <a:pt x="893" y="746"/>
                    </a:lnTo>
                    <a:lnTo>
                      <a:pt x="880" y="742"/>
                    </a:lnTo>
                    <a:lnTo>
                      <a:pt x="868" y="740"/>
                    </a:lnTo>
                    <a:lnTo>
                      <a:pt x="855" y="739"/>
                    </a:lnTo>
                    <a:lnTo>
                      <a:pt x="842" y="739"/>
                    </a:lnTo>
                    <a:lnTo>
                      <a:pt x="829" y="739"/>
                    </a:lnTo>
                    <a:lnTo>
                      <a:pt x="817" y="740"/>
                    </a:lnTo>
                    <a:lnTo>
                      <a:pt x="804" y="741"/>
                    </a:lnTo>
                    <a:lnTo>
                      <a:pt x="791" y="744"/>
                    </a:lnTo>
                    <a:lnTo>
                      <a:pt x="778" y="747"/>
                    </a:lnTo>
                    <a:lnTo>
                      <a:pt x="765" y="750"/>
                    </a:lnTo>
                    <a:lnTo>
                      <a:pt x="739" y="759"/>
                    </a:lnTo>
                    <a:lnTo>
                      <a:pt x="712" y="770"/>
                    </a:lnTo>
                    <a:lnTo>
                      <a:pt x="658" y="794"/>
                    </a:lnTo>
                    <a:lnTo>
                      <a:pt x="601" y="819"/>
                    </a:lnTo>
                    <a:lnTo>
                      <a:pt x="573" y="833"/>
                    </a:lnTo>
                    <a:lnTo>
                      <a:pt x="543" y="844"/>
                    </a:lnTo>
                    <a:lnTo>
                      <a:pt x="511" y="855"/>
                    </a:lnTo>
                    <a:lnTo>
                      <a:pt x="480" y="864"/>
                    </a:lnTo>
                    <a:close/>
                  </a:path>
                </a:pathLst>
              </a:custGeom>
              <a:solidFill>
                <a:srgbClr val="8F5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11" name="Freeform 287"/>
              <p:cNvSpPr/>
              <p:nvPr/>
            </p:nvSpPr>
            <p:spPr bwMode="auto">
              <a:xfrm>
                <a:off x="2491529" y="2627322"/>
                <a:ext cx="2267001" cy="219830"/>
              </a:xfrm>
              <a:custGeom>
                <a:avLst/>
                <a:gdLst>
                  <a:gd name="T0" fmla="*/ 163 w 5941"/>
                  <a:gd name="T1" fmla="*/ 491 h 670"/>
                  <a:gd name="T2" fmla="*/ 91 w 5941"/>
                  <a:gd name="T3" fmla="*/ 423 h 670"/>
                  <a:gd name="T4" fmla="*/ 35 w 5941"/>
                  <a:gd name="T5" fmla="*/ 372 h 670"/>
                  <a:gd name="T6" fmla="*/ 4 w 5941"/>
                  <a:gd name="T7" fmla="*/ 344 h 670"/>
                  <a:gd name="T8" fmla="*/ 788 w 5941"/>
                  <a:gd name="T9" fmla="*/ 0 h 670"/>
                  <a:gd name="T10" fmla="*/ 847 w 5941"/>
                  <a:gd name="T11" fmla="*/ 2 h 670"/>
                  <a:gd name="T12" fmla="*/ 1010 w 5941"/>
                  <a:gd name="T13" fmla="*/ 9 h 670"/>
                  <a:gd name="T14" fmla="*/ 1256 w 5941"/>
                  <a:gd name="T15" fmla="*/ 17 h 670"/>
                  <a:gd name="T16" fmla="*/ 1564 w 5941"/>
                  <a:gd name="T17" fmla="*/ 27 h 670"/>
                  <a:gd name="T18" fmla="*/ 1916 w 5941"/>
                  <a:gd name="T19" fmla="*/ 37 h 670"/>
                  <a:gd name="T20" fmla="*/ 2289 w 5941"/>
                  <a:gd name="T21" fmla="*/ 46 h 670"/>
                  <a:gd name="T22" fmla="*/ 2665 w 5941"/>
                  <a:gd name="T23" fmla="*/ 51 h 670"/>
                  <a:gd name="T24" fmla="*/ 3020 w 5941"/>
                  <a:gd name="T25" fmla="*/ 54 h 670"/>
                  <a:gd name="T26" fmla="*/ 3196 w 5941"/>
                  <a:gd name="T27" fmla="*/ 58 h 670"/>
                  <a:gd name="T28" fmla="*/ 3381 w 5941"/>
                  <a:gd name="T29" fmla="*/ 68 h 670"/>
                  <a:gd name="T30" fmla="*/ 3572 w 5941"/>
                  <a:gd name="T31" fmla="*/ 85 h 670"/>
                  <a:gd name="T32" fmla="*/ 3770 w 5941"/>
                  <a:gd name="T33" fmla="*/ 107 h 670"/>
                  <a:gd name="T34" fmla="*/ 3969 w 5941"/>
                  <a:gd name="T35" fmla="*/ 133 h 670"/>
                  <a:gd name="T36" fmla="*/ 4169 w 5941"/>
                  <a:gd name="T37" fmla="*/ 162 h 670"/>
                  <a:gd name="T38" fmla="*/ 4559 w 5941"/>
                  <a:gd name="T39" fmla="*/ 224 h 670"/>
                  <a:gd name="T40" fmla="*/ 4921 w 5941"/>
                  <a:gd name="T41" fmla="*/ 287 h 670"/>
                  <a:gd name="T42" fmla="*/ 5236 w 5941"/>
                  <a:gd name="T43" fmla="*/ 340 h 670"/>
                  <a:gd name="T44" fmla="*/ 5487 w 5941"/>
                  <a:gd name="T45" fmla="*/ 380 h 670"/>
                  <a:gd name="T46" fmla="*/ 5584 w 5941"/>
                  <a:gd name="T47" fmla="*/ 391 h 670"/>
                  <a:gd name="T48" fmla="*/ 5656 w 5941"/>
                  <a:gd name="T49" fmla="*/ 394 h 670"/>
                  <a:gd name="T50" fmla="*/ 5711 w 5941"/>
                  <a:gd name="T51" fmla="*/ 395 h 670"/>
                  <a:gd name="T52" fmla="*/ 5759 w 5941"/>
                  <a:gd name="T53" fmla="*/ 400 h 670"/>
                  <a:gd name="T54" fmla="*/ 5800 w 5941"/>
                  <a:gd name="T55" fmla="*/ 405 h 670"/>
                  <a:gd name="T56" fmla="*/ 5835 w 5941"/>
                  <a:gd name="T57" fmla="*/ 414 h 670"/>
                  <a:gd name="T58" fmla="*/ 5863 w 5941"/>
                  <a:gd name="T59" fmla="*/ 423 h 670"/>
                  <a:gd name="T60" fmla="*/ 5886 w 5941"/>
                  <a:gd name="T61" fmla="*/ 434 h 670"/>
                  <a:gd name="T62" fmla="*/ 5904 w 5941"/>
                  <a:gd name="T63" fmla="*/ 445 h 670"/>
                  <a:gd name="T64" fmla="*/ 5917 w 5941"/>
                  <a:gd name="T65" fmla="*/ 457 h 670"/>
                  <a:gd name="T66" fmla="*/ 5928 w 5941"/>
                  <a:gd name="T67" fmla="*/ 469 h 670"/>
                  <a:gd name="T68" fmla="*/ 5935 w 5941"/>
                  <a:gd name="T69" fmla="*/ 480 h 670"/>
                  <a:gd name="T70" fmla="*/ 5941 w 5941"/>
                  <a:gd name="T71" fmla="*/ 500 h 670"/>
                  <a:gd name="T72" fmla="*/ 5941 w 5941"/>
                  <a:gd name="T73" fmla="*/ 519 h 670"/>
                  <a:gd name="T74" fmla="*/ 5937 w 5941"/>
                  <a:gd name="T75" fmla="*/ 563 h 670"/>
                  <a:gd name="T76" fmla="*/ 5935 w 5941"/>
                  <a:gd name="T77" fmla="*/ 610 h 670"/>
                  <a:gd name="T78" fmla="*/ 5936 w 5941"/>
                  <a:gd name="T79" fmla="*/ 670 h 670"/>
                  <a:gd name="T80" fmla="*/ 5740 w 5941"/>
                  <a:gd name="T81" fmla="*/ 645 h 670"/>
                  <a:gd name="T82" fmla="*/ 5461 w 5941"/>
                  <a:gd name="T83" fmla="*/ 610 h 670"/>
                  <a:gd name="T84" fmla="*/ 5128 w 5941"/>
                  <a:gd name="T85" fmla="*/ 567 h 670"/>
                  <a:gd name="T86" fmla="*/ 4767 w 5941"/>
                  <a:gd name="T87" fmla="*/ 522 h 670"/>
                  <a:gd name="T88" fmla="*/ 4405 w 5941"/>
                  <a:gd name="T89" fmla="*/ 477 h 670"/>
                  <a:gd name="T90" fmla="*/ 4070 w 5941"/>
                  <a:gd name="T91" fmla="*/ 435 h 670"/>
                  <a:gd name="T92" fmla="*/ 3790 w 5941"/>
                  <a:gd name="T93" fmla="*/ 401 h 670"/>
                  <a:gd name="T94" fmla="*/ 3591 w 5941"/>
                  <a:gd name="T95" fmla="*/ 376 h 670"/>
                  <a:gd name="T96" fmla="*/ 3486 w 5941"/>
                  <a:gd name="T97" fmla="*/ 366 h 670"/>
                  <a:gd name="T98" fmla="*/ 3344 w 5941"/>
                  <a:gd name="T99" fmla="*/ 356 h 670"/>
                  <a:gd name="T100" fmla="*/ 2975 w 5941"/>
                  <a:gd name="T101" fmla="*/ 337 h 670"/>
                  <a:gd name="T102" fmla="*/ 2532 w 5941"/>
                  <a:gd name="T103" fmla="*/ 318 h 670"/>
                  <a:gd name="T104" fmla="*/ 2062 w 5941"/>
                  <a:gd name="T105" fmla="*/ 303 h 670"/>
                  <a:gd name="T106" fmla="*/ 1612 w 5941"/>
                  <a:gd name="T107" fmla="*/ 289 h 670"/>
                  <a:gd name="T108" fmla="*/ 1233 w 5941"/>
                  <a:gd name="T109" fmla="*/ 278 h 670"/>
                  <a:gd name="T110" fmla="*/ 970 w 5941"/>
                  <a:gd name="T111" fmla="*/ 271 h 670"/>
                  <a:gd name="T112" fmla="*/ 872 w 5941"/>
                  <a:gd name="T113" fmla="*/ 269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941" h="670">
                    <a:moveTo>
                      <a:pt x="204" y="529"/>
                    </a:moveTo>
                    <a:lnTo>
                      <a:pt x="163" y="491"/>
                    </a:lnTo>
                    <a:lnTo>
                      <a:pt x="125" y="455"/>
                    </a:lnTo>
                    <a:lnTo>
                      <a:pt x="91" y="423"/>
                    </a:lnTo>
                    <a:lnTo>
                      <a:pt x="60" y="395"/>
                    </a:lnTo>
                    <a:lnTo>
                      <a:pt x="35" y="372"/>
                    </a:lnTo>
                    <a:lnTo>
                      <a:pt x="15" y="355"/>
                    </a:lnTo>
                    <a:lnTo>
                      <a:pt x="4" y="344"/>
                    </a:lnTo>
                    <a:lnTo>
                      <a:pt x="0" y="340"/>
                    </a:lnTo>
                    <a:lnTo>
                      <a:pt x="788" y="0"/>
                    </a:lnTo>
                    <a:lnTo>
                      <a:pt x="803" y="1"/>
                    </a:lnTo>
                    <a:lnTo>
                      <a:pt x="847" y="2"/>
                    </a:lnTo>
                    <a:lnTo>
                      <a:pt x="917" y="5"/>
                    </a:lnTo>
                    <a:lnTo>
                      <a:pt x="1010" y="9"/>
                    </a:lnTo>
                    <a:lnTo>
                      <a:pt x="1123" y="12"/>
                    </a:lnTo>
                    <a:lnTo>
                      <a:pt x="1256" y="17"/>
                    </a:lnTo>
                    <a:lnTo>
                      <a:pt x="1403" y="22"/>
                    </a:lnTo>
                    <a:lnTo>
                      <a:pt x="1564" y="27"/>
                    </a:lnTo>
                    <a:lnTo>
                      <a:pt x="1736" y="32"/>
                    </a:lnTo>
                    <a:lnTo>
                      <a:pt x="1916" y="37"/>
                    </a:lnTo>
                    <a:lnTo>
                      <a:pt x="2101" y="41"/>
                    </a:lnTo>
                    <a:lnTo>
                      <a:pt x="2289" y="46"/>
                    </a:lnTo>
                    <a:lnTo>
                      <a:pt x="2477" y="49"/>
                    </a:lnTo>
                    <a:lnTo>
                      <a:pt x="2665" y="51"/>
                    </a:lnTo>
                    <a:lnTo>
                      <a:pt x="2846" y="54"/>
                    </a:lnTo>
                    <a:lnTo>
                      <a:pt x="3020" y="54"/>
                    </a:lnTo>
                    <a:lnTo>
                      <a:pt x="3107" y="55"/>
                    </a:lnTo>
                    <a:lnTo>
                      <a:pt x="3196" y="58"/>
                    </a:lnTo>
                    <a:lnTo>
                      <a:pt x="3287" y="63"/>
                    </a:lnTo>
                    <a:lnTo>
                      <a:pt x="3381" y="68"/>
                    </a:lnTo>
                    <a:lnTo>
                      <a:pt x="3476" y="76"/>
                    </a:lnTo>
                    <a:lnTo>
                      <a:pt x="3572" y="85"/>
                    </a:lnTo>
                    <a:lnTo>
                      <a:pt x="3671" y="96"/>
                    </a:lnTo>
                    <a:lnTo>
                      <a:pt x="3770" y="107"/>
                    </a:lnTo>
                    <a:lnTo>
                      <a:pt x="3869" y="119"/>
                    </a:lnTo>
                    <a:lnTo>
                      <a:pt x="3969" y="133"/>
                    </a:lnTo>
                    <a:lnTo>
                      <a:pt x="4069" y="147"/>
                    </a:lnTo>
                    <a:lnTo>
                      <a:pt x="4169" y="162"/>
                    </a:lnTo>
                    <a:lnTo>
                      <a:pt x="4365" y="192"/>
                    </a:lnTo>
                    <a:lnTo>
                      <a:pt x="4559" y="224"/>
                    </a:lnTo>
                    <a:lnTo>
                      <a:pt x="4744" y="256"/>
                    </a:lnTo>
                    <a:lnTo>
                      <a:pt x="4921" y="287"/>
                    </a:lnTo>
                    <a:lnTo>
                      <a:pt x="5086" y="315"/>
                    </a:lnTo>
                    <a:lnTo>
                      <a:pt x="5236" y="340"/>
                    </a:lnTo>
                    <a:lnTo>
                      <a:pt x="5371" y="363"/>
                    </a:lnTo>
                    <a:lnTo>
                      <a:pt x="5487" y="380"/>
                    </a:lnTo>
                    <a:lnTo>
                      <a:pt x="5539" y="386"/>
                    </a:lnTo>
                    <a:lnTo>
                      <a:pt x="5584" y="391"/>
                    </a:lnTo>
                    <a:lnTo>
                      <a:pt x="5622" y="393"/>
                    </a:lnTo>
                    <a:lnTo>
                      <a:pt x="5656" y="394"/>
                    </a:lnTo>
                    <a:lnTo>
                      <a:pt x="5684" y="394"/>
                    </a:lnTo>
                    <a:lnTo>
                      <a:pt x="5711" y="395"/>
                    </a:lnTo>
                    <a:lnTo>
                      <a:pt x="5736" y="397"/>
                    </a:lnTo>
                    <a:lnTo>
                      <a:pt x="5759" y="400"/>
                    </a:lnTo>
                    <a:lnTo>
                      <a:pt x="5780" y="402"/>
                    </a:lnTo>
                    <a:lnTo>
                      <a:pt x="5800" y="405"/>
                    </a:lnTo>
                    <a:lnTo>
                      <a:pt x="5818" y="410"/>
                    </a:lnTo>
                    <a:lnTo>
                      <a:pt x="5835" y="414"/>
                    </a:lnTo>
                    <a:lnTo>
                      <a:pt x="5849" y="419"/>
                    </a:lnTo>
                    <a:lnTo>
                      <a:pt x="5863" y="423"/>
                    </a:lnTo>
                    <a:lnTo>
                      <a:pt x="5875" y="429"/>
                    </a:lnTo>
                    <a:lnTo>
                      <a:pt x="5886" y="434"/>
                    </a:lnTo>
                    <a:lnTo>
                      <a:pt x="5895" y="440"/>
                    </a:lnTo>
                    <a:lnTo>
                      <a:pt x="5904" y="445"/>
                    </a:lnTo>
                    <a:lnTo>
                      <a:pt x="5911" y="451"/>
                    </a:lnTo>
                    <a:lnTo>
                      <a:pt x="5917" y="457"/>
                    </a:lnTo>
                    <a:lnTo>
                      <a:pt x="5924" y="463"/>
                    </a:lnTo>
                    <a:lnTo>
                      <a:pt x="5928" y="469"/>
                    </a:lnTo>
                    <a:lnTo>
                      <a:pt x="5932" y="474"/>
                    </a:lnTo>
                    <a:lnTo>
                      <a:pt x="5935" y="480"/>
                    </a:lnTo>
                    <a:lnTo>
                      <a:pt x="5939" y="490"/>
                    </a:lnTo>
                    <a:lnTo>
                      <a:pt x="5941" y="500"/>
                    </a:lnTo>
                    <a:lnTo>
                      <a:pt x="5941" y="515"/>
                    </a:lnTo>
                    <a:lnTo>
                      <a:pt x="5941" y="519"/>
                    </a:lnTo>
                    <a:lnTo>
                      <a:pt x="5939" y="531"/>
                    </a:lnTo>
                    <a:lnTo>
                      <a:pt x="5937" y="563"/>
                    </a:lnTo>
                    <a:lnTo>
                      <a:pt x="5936" y="584"/>
                    </a:lnTo>
                    <a:lnTo>
                      <a:pt x="5935" y="610"/>
                    </a:lnTo>
                    <a:lnTo>
                      <a:pt x="5935" y="639"/>
                    </a:lnTo>
                    <a:lnTo>
                      <a:pt x="5936" y="670"/>
                    </a:lnTo>
                    <a:lnTo>
                      <a:pt x="5850" y="659"/>
                    </a:lnTo>
                    <a:lnTo>
                      <a:pt x="5740" y="645"/>
                    </a:lnTo>
                    <a:lnTo>
                      <a:pt x="5610" y="628"/>
                    </a:lnTo>
                    <a:lnTo>
                      <a:pt x="5461" y="610"/>
                    </a:lnTo>
                    <a:lnTo>
                      <a:pt x="5300" y="589"/>
                    </a:lnTo>
                    <a:lnTo>
                      <a:pt x="5128" y="567"/>
                    </a:lnTo>
                    <a:lnTo>
                      <a:pt x="4949" y="545"/>
                    </a:lnTo>
                    <a:lnTo>
                      <a:pt x="4767" y="522"/>
                    </a:lnTo>
                    <a:lnTo>
                      <a:pt x="4584" y="499"/>
                    </a:lnTo>
                    <a:lnTo>
                      <a:pt x="4405" y="477"/>
                    </a:lnTo>
                    <a:lnTo>
                      <a:pt x="4232" y="455"/>
                    </a:lnTo>
                    <a:lnTo>
                      <a:pt x="4070" y="435"/>
                    </a:lnTo>
                    <a:lnTo>
                      <a:pt x="3921" y="416"/>
                    </a:lnTo>
                    <a:lnTo>
                      <a:pt x="3790" y="401"/>
                    </a:lnTo>
                    <a:lnTo>
                      <a:pt x="3678" y="386"/>
                    </a:lnTo>
                    <a:lnTo>
                      <a:pt x="3591" y="376"/>
                    </a:lnTo>
                    <a:lnTo>
                      <a:pt x="3543" y="372"/>
                    </a:lnTo>
                    <a:lnTo>
                      <a:pt x="3486" y="366"/>
                    </a:lnTo>
                    <a:lnTo>
                      <a:pt x="3419" y="362"/>
                    </a:lnTo>
                    <a:lnTo>
                      <a:pt x="3344" y="356"/>
                    </a:lnTo>
                    <a:lnTo>
                      <a:pt x="3172" y="346"/>
                    </a:lnTo>
                    <a:lnTo>
                      <a:pt x="2975" y="337"/>
                    </a:lnTo>
                    <a:lnTo>
                      <a:pt x="2760" y="327"/>
                    </a:lnTo>
                    <a:lnTo>
                      <a:pt x="2532" y="318"/>
                    </a:lnTo>
                    <a:lnTo>
                      <a:pt x="2296" y="310"/>
                    </a:lnTo>
                    <a:lnTo>
                      <a:pt x="2062" y="303"/>
                    </a:lnTo>
                    <a:lnTo>
                      <a:pt x="1832" y="295"/>
                    </a:lnTo>
                    <a:lnTo>
                      <a:pt x="1612" y="289"/>
                    </a:lnTo>
                    <a:lnTo>
                      <a:pt x="1412" y="282"/>
                    </a:lnTo>
                    <a:lnTo>
                      <a:pt x="1233" y="278"/>
                    </a:lnTo>
                    <a:lnTo>
                      <a:pt x="1084" y="275"/>
                    </a:lnTo>
                    <a:lnTo>
                      <a:pt x="970" y="271"/>
                    </a:lnTo>
                    <a:lnTo>
                      <a:pt x="898" y="269"/>
                    </a:lnTo>
                    <a:lnTo>
                      <a:pt x="872" y="269"/>
                    </a:lnTo>
                    <a:lnTo>
                      <a:pt x="204" y="529"/>
                    </a:lnTo>
                    <a:close/>
                  </a:path>
                </a:pathLst>
              </a:custGeom>
              <a:solidFill>
                <a:srgbClr val="A9A6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12" name="Freeform 288"/>
              <p:cNvSpPr/>
              <p:nvPr/>
            </p:nvSpPr>
            <p:spPr bwMode="auto">
              <a:xfrm>
                <a:off x="2491529" y="2636482"/>
                <a:ext cx="350355" cy="164873"/>
              </a:xfrm>
              <a:custGeom>
                <a:avLst/>
                <a:gdLst>
                  <a:gd name="T0" fmla="*/ 204 w 917"/>
                  <a:gd name="T1" fmla="*/ 501 h 501"/>
                  <a:gd name="T2" fmla="*/ 163 w 917"/>
                  <a:gd name="T3" fmla="*/ 463 h 501"/>
                  <a:gd name="T4" fmla="*/ 125 w 917"/>
                  <a:gd name="T5" fmla="*/ 427 h 501"/>
                  <a:gd name="T6" fmla="*/ 91 w 917"/>
                  <a:gd name="T7" fmla="*/ 395 h 501"/>
                  <a:gd name="T8" fmla="*/ 60 w 917"/>
                  <a:gd name="T9" fmla="*/ 367 h 501"/>
                  <a:gd name="T10" fmla="*/ 35 w 917"/>
                  <a:gd name="T11" fmla="*/ 344 h 501"/>
                  <a:gd name="T12" fmla="*/ 15 w 917"/>
                  <a:gd name="T13" fmla="*/ 327 h 501"/>
                  <a:gd name="T14" fmla="*/ 4 w 917"/>
                  <a:gd name="T15" fmla="*/ 316 h 501"/>
                  <a:gd name="T16" fmla="*/ 0 w 917"/>
                  <a:gd name="T17" fmla="*/ 312 h 501"/>
                  <a:gd name="T18" fmla="*/ 724 w 917"/>
                  <a:gd name="T19" fmla="*/ 0 h 501"/>
                  <a:gd name="T20" fmla="*/ 855 w 917"/>
                  <a:gd name="T21" fmla="*/ 97 h 501"/>
                  <a:gd name="T22" fmla="*/ 859 w 917"/>
                  <a:gd name="T23" fmla="*/ 107 h 501"/>
                  <a:gd name="T24" fmla="*/ 872 w 917"/>
                  <a:gd name="T25" fmla="*/ 135 h 501"/>
                  <a:gd name="T26" fmla="*/ 891 w 917"/>
                  <a:gd name="T27" fmla="*/ 181 h 501"/>
                  <a:gd name="T28" fmla="*/ 917 w 917"/>
                  <a:gd name="T29" fmla="*/ 242 h 501"/>
                  <a:gd name="T30" fmla="*/ 872 w 917"/>
                  <a:gd name="T31" fmla="*/ 241 h 501"/>
                  <a:gd name="T32" fmla="*/ 204 w 917"/>
                  <a:gd name="T33" fmla="*/ 501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7" h="501">
                    <a:moveTo>
                      <a:pt x="204" y="501"/>
                    </a:moveTo>
                    <a:lnTo>
                      <a:pt x="163" y="463"/>
                    </a:lnTo>
                    <a:lnTo>
                      <a:pt x="125" y="427"/>
                    </a:lnTo>
                    <a:lnTo>
                      <a:pt x="91" y="395"/>
                    </a:lnTo>
                    <a:lnTo>
                      <a:pt x="60" y="367"/>
                    </a:lnTo>
                    <a:lnTo>
                      <a:pt x="35" y="344"/>
                    </a:lnTo>
                    <a:lnTo>
                      <a:pt x="15" y="327"/>
                    </a:lnTo>
                    <a:lnTo>
                      <a:pt x="4" y="316"/>
                    </a:lnTo>
                    <a:lnTo>
                      <a:pt x="0" y="312"/>
                    </a:lnTo>
                    <a:lnTo>
                      <a:pt x="724" y="0"/>
                    </a:lnTo>
                    <a:lnTo>
                      <a:pt x="855" y="97"/>
                    </a:lnTo>
                    <a:lnTo>
                      <a:pt x="859" y="107"/>
                    </a:lnTo>
                    <a:lnTo>
                      <a:pt x="872" y="135"/>
                    </a:lnTo>
                    <a:lnTo>
                      <a:pt x="891" y="181"/>
                    </a:lnTo>
                    <a:lnTo>
                      <a:pt x="917" y="242"/>
                    </a:lnTo>
                    <a:lnTo>
                      <a:pt x="872" y="241"/>
                    </a:lnTo>
                    <a:lnTo>
                      <a:pt x="204" y="5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13" name="Freeform 289"/>
              <p:cNvSpPr/>
              <p:nvPr/>
            </p:nvSpPr>
            <p:spPr bwMode="auto">
              <a:xfrm>
                <a:off x="6258415" y="2098355"/>
                <a:ext cx="622853" cy="201511"/>
              </a:xfrm>
              <a:custGeom>
                <a:avLst/>
                <a:gdLst>
                  <a:gd name="T0" fmla="*/ 1630 w 1630"/>
                  <a:gd name="T1" fmla="*/ 614 h 614"/>
                  <a:gd name="T2" fmla="*/ 1601 w 1630"/>
                  <a:gd name="T3" fmla="*/ 610 h 614"/>
                  <a:gd name="T4" fmla="*/ 1531 w 1630"/>
                  <a:gd name="T5" fmla="*/ 603 h 614"/>
                  <a:gd name="T6" fmla="*/ 1434 w 1630"/>
                  <a:gd name="T7" fmla="*/ 590 h 614"/>
                  <a:gd name="T8" fmla="*/ 1319 w 1630"/>
                  <a:gd name="T9" fmla="*/ 576 h 614"/>
                  <a:gd name="T10" fmla="*/ 1196 w 1630"/>
                  <a:gd name="T11" fmla="*/ 560 h 614"/>
                  <a:gd name="T12" fmla="*/ 1073 w 1630"/>
                  <a:gd name="T13" fmla="*/ 546 h 614"/>
                  <a:gd name="T14" fmla="*/ 961 w 1630"/>
                  <a:gd name="T15" fmla="*/ 535 h 614"/>
                  <a:gd name="T16" fmla="*/ 867 w 1630"/>
                  <a:gd name="T17" fmla="*/ 528 h 614"/>
                  <a:gd name="T18" fmla="*/ 795 w 1630"/>
                  <a:gd name="T19" fmla="*/ 528 h 614"/>
                  <a:gd name="T20" fmla="*/ 708 w 1630"/>
                  <a:gd name="T21" fmla="*/ 532 h 614"/>
                  <a:gd name="T22" fmla="*/ 554 w 1630"/>
                  <a:gd name="T23" fmla="*/ 545 h 614"/>
                  <a:gd name="T24" fmla="*/ 337 w 1630"/>
                  <a:gd name="T25" fmla="*/ 567 h 614"/>
                  <a:gd name="T26" fmla="*/ 160 w 1630"/>
                  <a:gd name="T27" fmla="*/ 587 h 614"/>
                  <a:gd name="T28" fmla="*/ 73 w 1630"/>
                  <a:gd name="T29" fmla="*/ 597 h 614"/>
                  <a:gd name="T30" fmla="*/ 22 w 1630"/>
                  <a:gd name="T31" fmla="*/ 606 h 614"/>
                  <a:gd name="T32" fmla="*/ 0 w 1630"/>
                  <a:gd name="T33" fmla="*/ 65 h 614"/>
                  <a:gd name="T34" fmla="*/ 48 w 1630"/>
                  <a:gd name="T35" fmla="*/ 50 h 614"/>
                  <a:gd name="T36" fmla="*/ 102 w 1630"/>
                  <a:gd name="T37" fmla="*/ 38 h 614"/>
                  <a:gd name="T38" fmla="*/ 160 w 1630"/>
                  <a:gd name="T39" fmla="*/ 28 h 614"/>
                  <a:gd name="T40" fmla="*/ 218 w 1630"/>
                  <a:gd name="T41" fmla="*/ 23 h 614"/>
                  <a:gd name="T42" fmla="*/ 295 w 1630"/>
                  <a:gd name="T43" fmla="*/ 21 h 614"/>
                  <a:gd name="T44" fmla="*/ 406 w 1630"/>
                  <a:gd name="T45" fmla="*/ 17 h 614"/>
                  <a:gd name="T46" fmla="*/ 542 w 1630"/>
                  <a:gd name="T47" fmla="*/ 11 h 614"/>
                  <a:gd name="T48" fmla="*/ 689 w 1630"/>
                  <a:gd name="T49" fmla="*/ 7 h 614"/>
                  <a:gd name="T50" fmla="*/ 835 w 1630"/>
                  <a:gd name="T51" fmla="*/ 2 h 614"/>
                  <a:gd name="T52" fmla="*/ 969 w 1630"/>
                  <a:gd name="T53" fmla="*/ 0 h 614"/>
                  <a:gd name="T54" fmla="*/ 1079 w 1630"/>
                  <a:gd name="T55" fmla="*/ 2 h 614"/>
                  <a:gd name="T56" fmla="*/ 1151 w 1630"/>
                  <a:gd name="T57" fmla="*/ 8 h 614"/>
                  <a:gd name="T58" fmla="*/ 1267 w 1630"/>
                  <a:gd name="T59" fmla="*/ 24 h 614"/>
                  <a:gd name="T60" fmla="*/ 1400 w 1630"/>
                  <a:gd name="T61" fmla="*/ 42 h 614"/>
                  <a:gd name="T62" fmla="*/ 1464 w 1630"/>
                  <a:gd name="T63" fmla="*/ 52 h 614"/>
                  <a:gd name="T64" fmla="*/ 1522 w 1630"/>
                  <a:gd name="T65" fmla="*/ 65 h 614"/>
                  <a:gd name="T66" fmla="*/ 1573 w 1630"/>
                  <a:gd name="T67" fmla="*/ 78 h 614"/>
                  <a:gd name="T68" fmla="*/ 1611 w 1630"/>
                  <a:gd name="T69" fmla="*/ 94 h 614"/>
                  <a:gd name="T70" fmla="*/ 1630 w 1630"/>
                  <a:gd name="T71" fmla="*/ 104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630" h="614">
                    <a:moveTo>
                      <a:pt x="1630" y="104"/>
                    </a:moveTo>
                    <a:lnTo>
                      <a:pt x="1630" y="614"/>
                    </a:lnTo>
                    <a:lnTo>
                      <a:pt x="1623" y="613"/>
                    </a:lnTo>
                    <a:lnTo>
                      <a:pt x="1601" y="610"/>
                    </a:lnTo>
                    <a:lnTo>
                      <a:pt x="1570" y="607"/>
                    </a:lnTo>
                    <a:lnTo>
                      <a:pt x="1531" y="603"/>
                    </a:lnTo>
                    <a:lnTo>
                      <a:pt x="1485" y="597"/>
                    </a:lnTo>
                    <a:lnTo>
                      <a:pt x="1434" y="590"/>
                    </a:lnTo>
                    <a:lnTo>
                      <a:pt x="1378" y="584"/>
                    </a:lnTo>
                    <a:lnTo>
                      <a:pt x="1319" y="576"/>
                    </a:lnTo>
                    <a:lnTo>
                      <a:pt x="1258" y="568"/>
                    </a:lnTo>
                    <a:lnTo>
                      <a:pt x="1196" y="560"/>
                    </a:lnTo>
                    <a:lnTo>
                      <a:pt x="1133" y="552"/>
                    </a:lnTo>
                    <a:lnTo>
                      <a:pt x="1073" y="546"/>
                    </a:lnTo>
                    <a:lnTo>
                      <a:pt x="1015" y="540"/>
                    </a:lnTo>
                    <a:lnTo>
                      <a:pt x="961" y="535"/>
                    </a:lnTo>
                    <a:lnTo>
                      <a:pt x="911" y="531"/>
                    </a:lnTo>
                    <a:lnTo>
                      <a:pt x="867" y="528"/>
                    </a:lnTo>
                    <a:lnTo>
                      <a:pt x="830" y="528"/>
                    </a:lnTo>
                    <a:lnTo>
                      <a:pt x="795" y="528"/>
                    </a:lnTo>
                    <a:lnTo>
                      <a:pt x="754" y="530"/>
                    </a:lnTo>
                    <a:lnTo>
                      <a:pt x="708" y="532"/>
                    </a:lnTo>
                    <a:lnTo>
                      <a:pt x="659" y="536"/>
                    </a:lnTo>
                    <a:lnTo>
                      <a:pt x="554" y="545"/>
                    </a:lnTo>
                    <a:lnTo>
                      <a:pt x="444" y="556"/>
                    </a:lnTo>
                    <a:lnTo>
                      <a:pt x="337" y="567"/>
                    </a:lnTo>
                    <a:lnTo>
                      <a:pt x="240" y="578"/>
                    </a:lnTo>
                    <a:lnTo>
                      <a:pt x="160" y="587"/>
                    </a:lnTo>
                    <a:lnTo>
                      <a:pt x="103" y="594"/>
                    </a:lnTo>
                    <a:lnTo>
                      <a:pt x="73" y="597"/>
                    </a:lnTo>
                    <a:lnTo>
                      <a:pt x="46" y="602"/>
                    </a:lnTo>
                    <a:lnTo>
                      <a:pt x="22" y="606"/>
                    </a:lnTo>
                    <a:lnTo>
                      <a:pt x="0" y="609"/>
                    </a:lnTo>
                    <a:lnTo>
                      <a:pt x="0" y="65"/>
                    </a:lnTo>
                    <a:lnTo>
                      <a:pt x="23" y="58"/>
                    </a:lnTo>
                    <a:lnTo>
                      <a:pt x="48" y="50"/>
                    </a:lnTo>
                    <a:lnTo>
                      <a:pt x="75" y="43"/>
                    </a:lnTo>
                    <a:lnTo>
                      <a:pt x="102" y="38"/>
                    </a:lnTo>
                    <a:lnTo>
                      <a:pt x="131" y="32"/>
                    </a:lnTo>
                    <a:lnTo>
                      <a:pt x="160" y="28"/>
                    </a:lnTo>
                    <a:lnTo>
                      <a:pt x="189" y="26"/>
                    </a:lnTo>
                    <a:lnTo>
                      <a:pt x="218" y="23"/>
                    </a:lnTo>
                    <a:lnTo>
                      <a:pt x="252" y="22"/>
                    </a:lnTo>
                    <a:lnTo>
                      <a:pt x="295" y="21"/>
                    </a:lnTo>
                    <a:lnTo>
                      <a:pt x="347" y="19"/>
                    </a:lnTo>
                    <a:lnTo>
                      <a:pt x="406" y="17"/>
                    </a:lnTo>
                    <a:lnTo>
                      <a:pt x="472" y="14"/>
                    </a:lnTo>
                    <a:lnTo>
                      <a:pt x="542" y="11"/>
                    </a:lnTo>
                    <a:lnTo>
                      <a:pt x="615" y="9"/>
                    </a:lnTo>
                    <a:lnTo>
                      <a:pt x="689" y="7"/>
                    </a:lnTo>
                    <a:lnTo>
                      <a:pt x="763" y="4"/>
                    </a:lnTo>
                    <a:lnTo>
                      <a:pt x="835" y="2"/>
                    </a:lnTo>
                    <a:lnTo>
                      <a:pt x="904" y="1"/>
                    </a:lnTo>
                    <a:lnTo>
                      <a:pt x="969" y="0"/>
                    </a:lnTo>
                    <a:lnTo>
                      <a:pt x="1028" y="1"/>
                    </a:lnTo>
                    <a:lnTo>
                      <a:pt x="1079" y="2"/>
                    </a:lnTo>
                    <a:lnTo>
                      <a:pt x="1120" y="4"/>
                    </a:lnTo>
                    <a:lnTo>
                      <a:pt x="1151" y="8"/>
                    </a:lnTo>
                    <a:lnTo>
                      <a:pt x="1206" y="15"/>
                    </a:lnTo>
                    <a:lnTo>
                      <a:pt x="1267" y="24"/>
                    </a:lnTo>
                    <a:lnTo>
                      <a:pt x="1333" y="32"/>
                    </a:lnTo>
                    <a:lnTo>
                      <a:pt x="1400" y="42"/>
                    </a:lnTo>
                    <a:lnTo>
                      <a:pt x="1433" y="47"/>
                    </a:lnTo>
                    <a:lnTo>
                      <a:pt x="1464" y="52"/>
                    </a:lnTo>
                    <a:lnTo>
                      <a:pt x="1494" y="58"/>
                    </a:lnTo>
                    <a:lnTo>
                      <a:pt x="1522" y="65"/>
                    </a:lnTo>
                    <a:lnTo>
                      <a:pt x="1550" y="71"/>
                    </a:lnTo>
                    <a:lnTo>
                      <a:pt x="1573" y="78"/>
                    </a:lnTo>
                    <a:lnTo>
                      <a:pt x="1594" y="85"/>
                    </a:lnTo>
                    <a:lnTo>
                      <a:pt x="1611" y="94"/>
                    </a:lnTo>
                    <a:lnTo>
                      <a:pt x="1621" y="98"/>
                    </a:lnTo>
                    <a:lnTo>
                      <a:pt x="1630" y="104"/>
                    </a:lnTo>
                    <a:close/>
                  </a:path>
                </a:pathLst>
              </a:custGeom>
              <a:solidFill>
                <a:srgbClr val="B326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14" name="Freeform 290"/>
              <p:cNvSpPr/>
              <p:nvPr/>
            </p:nvSpPr>
            <p:spPr bwMode="auto">
              <a:xfrm>
                <a:off x="6253835" y="2091485"/>
                <a:ext cx="629723" cy="43508"/>
              </a:xfrm>
              <a:custGeom>
                <a:avLst/>
                <a:gdLst>
                  <a:gd name="T0" fmla="*/ 909 w 1650"/>
                  <a:gd name="T1" fmla="*/ 2 h 133"/>
                  <a:gd name="T2" fmla="*/ 1070 w 1650"/>
                  <a:gd name="T3" fmla="*/ 5 h 133"/>
                  <a:gd name="T4" fmla="*/ 1218 w 1650"/>
                  <a:gd name="T5" fmla="*/ 14 h 133"/>
                  <a:gd name="T6" fmla="*/ 1349 w 1650"/>
                  <a:gd name="T7" fmla="*/ 25 h 133"/>
                  <a:gd name="T8" fmla="*/ 1461 w 1650"/>
                  <a:gd name="T9" fmla="*/ 39 h 133"/>
                  <a:gd name="T10" fmla="*/ 1550 w 1650"/>
                  <a:gd name="T11" fmla="*/ 56 h 133"/>
                  <a:gd name="T12" fmla="*/ 1599 w 1650"/>
                  <a:gd name="T13" fmla="*/ 71 h 133"/>
                  <a:gd name="T14" fmla="*/ 1623 w 1650"/>
                  <a:gd name="T15" fmla="*/ 81 h 133"/>
                  <a:gd name="T16" fmla="*/ 1640 w 1650"/>
                  <a:gd name="T17" fmla="*/ 91 h 133"/>
                  <a:gd name="T18" fmla="*/ 1649 w 1650"/>
                  <a:gd name="T19" fmla="*/ 101 h 133"/>
                  <a:gd name="T20" fmla="*/ 1650 w 1650"/>
                  <a:gd name="T21" fmla="*/ 110 h 133"/>
                  <a:gd name="T22" fmla="*/ 1646 w 1650"/>
                  <a:gd name="T23" fmla="*/ 117 h 133"/>
                  <a:gd name="T24" fmla="*/ 1635 w 1650"/>
                  <a:gd name="T25" fmla="*/ 127 h 133"/>
                  <a:gd name="T26" fmla="*/ 1606 w 1650"/>
                  <a:gd name="T27" fmla="*/ 124 h 133"/>
                  <a:gd name="T28" fmla="*/ 1552 w 1650"/>
                  <a:gd name="T29" fmla="*/ 108 h 133"/>
                  <a:gd name="T30" fmla="*/ 1479 w 1650"/>
                  <a:gd name="T31" fmla="*/ 93 h 133"/>
                  <a:gd name="T32" fmla="*/ 1388 w 1650"/>
                  <a:gd name="T33" fmla="*/ 81 h 133"/>
                  <a:gd name="T34" fmla="*/ 1282 w 1650"/>
                  <a:gd name="T35" fmla="*/ 70 h 133"/>
                  <a:gd name="T36" fmla="*/ 1163 w 1650"/>
                  <a:gd name="T37" fmla="*/ 61 h 133"/>
                  <a:gd name="T38" fmla="*/ 1034 w 1650"/>
                  <a:gd name="T39" fmla="*/ 55 h 133"/>
                  <a:gd name="T40" fmla="*/ 894 w 1650"/>
                  <a:gd name="T41" fmla="*/ 52 h 133"/>
                  <a:gd name="T42" fmla="*/ 750 w 1650"/>
                  <a:gd name="T43" fmla="*/ 52 h 133"/>
                  <a:gd name="T44" fmla="*/ 612 w 1650"/>
                  <a:gd name="T45" fmla="*/ 55 h 133"/>
                  <a:gd name="T46" fmla="*/ 483 w 1650"/>
                  <a:gd name="T47" fmla="*/ 61 h 133"/>
                  <a:gd name="T48" fmla="*/ 365 w 1650"/>
                  <a:gd name="T49" fmla="*/ 69 h 133"/>
                  <a:gd name="T50" fmla="*/ 261 w 1650"/>
                  <a:gd name="T51" fmla="*/ 80 h 133"/>
                  <a:gd name="T52" fmla="*/ 170 w 1650"/>
                  <a:gd name="T53" fmla="*/ 92 h 133"/>
                  <a:gd name="T54" fmla="*/ 96 w 1650"/>
                  <a:gd name="T55" fmla="*/ 106 h 133"/>
                  <a:gd name="T56" fmla="*/ 42 w 1650"/>
                  <a:gd name="T57" fmla="*/ 123 h 133"/>
                  <a:gd name="T58" fmla="*/ 13 w 1650"/>
                  <a:gd name="T59" fmla="*/ 125 h 133"/>
                  <a:gd name="T60" fmla="*/ 3 w 1650"/>
                  <a:gd name="T61" fmla="*/ 117 h 133"/>
                  <a:gd name="T62" fmla="*/ 0 w 1650"/>
                  <a:gd name="T63" fmla="*/ 110 h 133"/>
                  <a:gd name="T64" fmla="*/ 1 w 1650"/>
                  <a:gd name="T65" fmla="*/ 101 h 133"/>
                  <a:gd name="T66" fmla="*/ 10 w 1650"/>
                  <a:gd name="T67" fmla="*/ 91 h 133"/>
                  <a:gd name="T68" fmla="*/ 25 w 1650"/>
                  <a:gd name="T69" fmla="*/ 81 h 133"/>
                  <a:gd name="T70" fmla="*/ 50 w 1650"/>
                  <a:gd name="T71" fmla="*/ 71 h 133"/>
                  <a:gd name="T72" fmla="*/ 100 w 1650"/>
                  <a:gd name="T73" fmla="*/ 56 h 133"/>
                  <a:gd name="T74" fmla="*/ 188 w 1650"/>
                  <a:gd name="T75" fmla="*/ 39 h 133"/>
                  <a:gd name="T76" fmla="*/ 300 w 1650"/>
                  <a:gd name="T77" fmla="*/ 25 h 133"/>
                  <a:gd name="T78" fmla="*/ 431 w 1650"/>
                  <a:gd name="T79" fmla="*/ 14 h 133"/>
                  <a:gd name="T80" fmla="*/ 580 w 1650"/>
                  <a:gd name="T81" fmla="*/ 5 h 133"/>
                  <a:gd name="T82" fmla="*/ 741 w 1650"/>
                  <a:gd name="T83" fmla="*/ 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50" h="133">
                    <a:moveTo>
                      <a:pt x="824" y="0"/>
                    </a:moveTo>
                    <a:lnTo>
                      <a:pt x="909" y="2"/>
                    </a:lnTo>
                    <a:lnTo>
                      <a:pt x="991" y="3"/>
                    </a:lnTo>
                    <a:lnTo>
                      <a:pt x="1070" y="5"/>
                    </a:lnTo>
                    <a:lnTo>
                      <a:pt x="1145" y="9"/>
                    </a:lnTo>
                    <a:lnTo>
                      <a:pt x="1218" y="14"/>
                    </a:lnTo>
                    <a:lnTo>
                      <a:pt x="1286" y="18"/>
                    </a:lnTo>
                    <a:lnTo>
                      <a:pt x="1349" y="25"/>
                    </a:lnTo>
                    <a:lnTo>
                      <a:pt x="1408" y="32"/>
                    </a:lnTo>
                    <a:lnTo>
                      <a:pt x="1461" y="39"/>
                    </a:lnTo>
                    <a:lnTo>
                      <a:pt x="1508" y="47"/>
                    </a:lnTo>
                    <a:lnTo>
                      <a:pt x="1550" y="56"/>
                    </a:lnTo>
                    <a:lnTo>
                      <a:pt x="1585" y="65"/>
                    </a:lnTo>
                    <a:lnTo>
                      <a:pt x="1599" y="71"/>
                    </a:lnTo>
                    <a:lnTo>
                      <a:pt x="1613" y="75"/>
                    </a:lnTo>
                    <a:lnTo>
                      <a:pt x="1623" y="81"/>
                    </a:lnTo>
                    <a:lnTo>
                      <a:pt x="1633" y="85"/>
                    </a:lnTo>
                    <a:lnTo>
                      <a:pt x="1640" y="91"/>
                    </a:lnTo>
                    <a:lnTo>
                      <a:pt x="1645" y="96"/>
                    </a:lnTo>
                    <a:lnTo>
                      <a:pt x="1649" y="101"/>
                    </a:lnTo>
                    <a:lnTo>
                      <a:pt x="1650" y="106"/>
                    </a:lnTo>
                    <a:lnTo>
                      <a:pt x="1650" y="110"/>
                    </a:lnTo>
                    <a:lnTo>
                      <a:pt x="1649" y="113"/>
                    </a:lnTo>
                    <a:lnTo>
                      <a:pt x="1646" y="117"/>
                    </a:lnTo>
                    <a:lnTo>
                      <a:pt x="1643" y="120"/>
                    </a:lnTo>
                    <a:lnTo>
                      <a:pt x="1635" y="127"/>
                    </a:lnTo>
                    <a:lnTo>
                      <a:pt x="1624" y="133"/>
                    </a:lnTo>
                    <a:lnTo>
                      <a:pt x="1606" y="124"/>
                    </a:lnTo>
                    <a:lnTo>
                      <a:pt x="1582" y="117"/>
                    </a:lnTo>
                    <a:lnTo>
                      <a:pt x="1552" y="108"/>
                    </a:lnTo>
                    <a:lnTo>
                      <a:pt x="1518" y="101"/>
                    </a:lnTo>
                    <a:lnTo>
                      <a:pt x="1479" y="93"/>
                    </a:lnTo>
                    <a:lnTo>
                      <a:pt x="1435" y="86"/>
                    </a:lnTo>
                    <a:lnTo>
                      <a:pt x="1388" y="81"/>
                    </a:lnTo>
                    <a:lnTo>
                      <a:pt x="1337" y="74"/>
                    </a:lnTo>
                    <a:lnTo>
                      <a:pt x="1282" y="70"/>
                    </a:lnTo>
                    <a:lnTo>
                      <a:pt x="1224" y="65"/>
                    </a:lnTo>
                    <a:lnTo>
                      <a:pt x="1163" y="61"/>
                    </a:lnTo>
                    <a:lnTo>
                      <a:pt x="1099" y="57"/>
                    </a:lnTo>
                    <a:lnTo>
                      <a:pt x="1034" y="55"/>
                    </a:lnTo>
                    <a:lnTo>
                      <a:pt x="965" y="53"/>
                    </a:lnTo>
                    <a:lnTo>
                      <a:pt x="894" y="52"/>
                    </a:lnTo>
                    <a:lnTo>
                      <a:pt x="822" y="51"/>
                    </a:lnTo>
                    <a:lnTo>
                      <a:pt x="750" y="52"/>
                    </a:lnTo>
                    <a:lnTo>
                      <a:pt x="680" y="53"/>
                    </a:lnTo>
                    <a:lnTo>
                      <a:pt x="612" y="55"/>
                    </a:lnTo>
                    <a:lnTo>
                      <a:pt x="547" y="57"/>
                    </a:lnTo>
                    <a:lnTo>
                      <a:pt x="483" y="61"/>
                    </a:lnTo>
                    <a:lnTo>
                      <a:pt x="423" y="64"/>
                    </a:lnTo>
                    <a:lnTo>
                      <a:pt x="365" y="69"/>
                    </a:lnTo>
                    <a:lnTo>
                      <a:pt x="311" y="74"/>
                    </a:lnTo>
                    <a:lnTo>
                      <a:pt x="261" y="80"/>
                    </a:lnTo>
                    <a:lnTo>
                      <a:pt x="214" y="85"/>
                    </a:lnTo>
                    <a:lnTo>
                      <a:pt x="170" y="92"/>
                    </a:lnTo>
                    <a:lnTo>
                      <a:pt x="131" y="100"/>
                    </a:lnTo>
                    <a:lnTo>
                      <a:pt x="96" y="106"/>
                    </a:lnTo>
                    <a:lnTo>
                      <a:pt x="67" y="114"/>
                    </a:lnTo>
                    <a:lnTo>
                      <a:pt x="42" y="123"/>
                    </a:lnTo>
                    <a:lnTo>
                      <a:pt x="22" y="131"/>
                    </a:lnTo>
                    <a:lnTo>
                      <a:pt x="13" y="125"/>
                    </a:lnTo>
                    <a:lnTo>
                      <a:pt x="5" y="120"/>
                    </a:lnTo>
                    <a:lnTo>
                      <a:pt x="3" y="117"/>
                    </a:lnTo>
                    <a:lnTo>
                      <a:pt x="1" y="113"/>
                    </a:lnTo>
                    <a:lnTo>
                      <a:pt x="0" y="110"/>
                    </a:lnTo>
                    <a:lnTo>
                      <a:pt x="0" y="106"/>
                    </a:lnTo>
                    <a:lnTo>
                      <a:pt x="1" y="101"/>
                    </a:lnTo>
                    <a:lnTo>
                      <a:pt x="4" y="96"/>
                    </a:lnTo>
                    <a:lnTo>
                      <a:pt x="10" y="91"/>
                    </a:lnTo>
                    <a:lnTo>
                      <a:pt x="17" y="85"/>
                    </a:lnTo>
                    <a:lnTo>
                      <a:pt x="25" y="81"/>
                    </a:lnTo>
                    <a:lnTo>
                      <a:pt x="37" y="75"/>
                    </a:lnTo>
                    <a:lnTo>
                      <a:pt x="50" y="71"/>
                    </a:lnTo>
                    <a:lnTo>
                      <a:pt x="65" y="65"/>
                    </a:lnTo>
                    <a:lnTo>
                      <a:pt x="100" y="56"/>
                    </a:lnTo>
                    <a:lnTo>
                      <a:pt x="140" y="47"/>
                    </a:lnTo>
                    <a:lnTo>
                      <a:pt x="188" y="39"/>
                    </a:lnTo>
                    <a:lnTo>
                      <a:pt x="242" y="32"/>
                    </a:lnTo>
                    <a:lnTo>
                      <a:pt x="300" y="25"/>
                    </a:lnTo>
                    <a:lnTo>
                      <a:pt x="363" y="18"/>
                    </a:lnTo>
                    <a:lnTo>
                      <a:pt x="431" y="14"/>
                    </a:lnTo>
                    <a:lnTo>
                      <a:pt x="503" y="9"/>
                    </a:lnTo>
                    <a:lnTo>
                      <a:pt x="580" y="5"/>
                    </a:lnTo>
                    <a:lnTo>
                      <a:pt x="658" y="3"/>
                    </a:lnTo>
                    <a:lnTo>
                      <a:pt x="741" y="2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F8C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15" name="Freeform 291"/>
              <p:cNvSpPr/>
              <p:nvPr/>
            </p:nvSpPr>
            <p:spPr bwMode="auto">
              <a:xfrm>
                <a:off x="6253835" y="2265518"/>
                <a:ext cx="629723" cy="41218"/>
              </a:xfrm>
              <a:custGeom>
                <a:avLst/>
                <a:gdLst>
                  <a:gd name="T0" fmla="*/ 909 w 1650"/>
                  <a:gd name="T1" fmla="*/ 1 h 132"/>
                  <a:gd name="T2" fmla="*/ 1070 w 1650"/>
                  <a:gd name="T3" fmla="*/ 4 h 132"/>
                  <a:gd name="T4" fmla="*/ 1218 w 1650"/>
                  <a:gd name="T5" fmla="*/ 13 h 132"/>
                  <a:gd name="T6" fmla="*/ 1349 w 1650"/>
                  <a:gd name="T7" fmla="*/ 24 h 132"/>
                  <a:gd name="T8" fmla="*/ 1461 w 1650"/>
                  <a:gd name="T9" fmla="*/ 39 h 132"/>
                  <a:gd name="T10" fmla="*/ 1550 w 1650"/>
                  <a:gd name="T11" fmla="*/ 55 h 132"/>
                  <a:gd name="T12" fmla="*/ 1599 w 1650"/>
                  <a:gd name="T13" fmla="*/ 70 h 132"/>
                  <a:gd name="T14" fmla="*/ 1623 w 1650"/>
                  <a:gd name="T15" fmla="*/ 80 h 132"/>
                  <a:gd name="T16" fmla="*/ 1640 w 1650"/>
                  <a:gd name="T17" fmla="*/ 90 h 132"/>
                  <a:gd name="T18" fmla="*/ 1649 w 1650"/>
                  <a:gd name="T19" fmla="*/ 101 h 132"/>
                  <a:gd name="T20" fmla="*/ 1650 w 1650"/>
                  <a:gd name="T21" fmla="*/ 110 h 132"/>
                  <a:gd name="T22" fmla="*/ 1646 w 1650"/>
                  <a:gd name="T23" fmla="*/ 116 h 132"/>
                  <a:gd name="T24" fmla="*/ 1635 w 1650"/>
                  <a:gd name="T25" fmla="*/ 126 h 132"/>
                  <a:gd name="T26" fmla="*/ 1606 w 1650"/>
                  <a:gd name="T27" fmla="*/ 123 h 132"/>
                  <a:gd name="T28" fmla="*/ 1552 w 1650"/>
                  <a:gd name="T29" fmla="*/ 107 h 132"/>
                  <a:gd name="T30" fmla="*/ 1479 w 1650"/>
                  <a:gd name="T31" fmla="*/ 92 h 132"/>
                  <a:gd name="T32" fmla="*/ 1388 w 1650"/>
                  <a:gd name="T33" fmla="*/ 80 h 132"/>
                  <a:gd name="T34" fmla="*/ 1282 w 1650"/>
                  <a:gd name="T35" fmla="*/ 69 h 132"/>
                  <a:gd name="T36" fmla="*/ 1163 w 1650"/>
                  <a:gd name="T37" fmla="*/ 60 h 132"/>
                  <a:gd name="T38" fmla="*/ 1034 w 1650"/>
                  <a:gd name="T39" fmla="*/ 54 h 132"/>
                  <a:gd name="T40" fmla="*/ 894 w 1650"/>
                  <a:gd name="T41" fmla="*/ 51 h 132"/>
                  <a:gd name="T42" fmla="*/ 750 w 1650"/>
                  <a:gd name="T43" fmla="*/ 51 h 132"/>
                  <a:gd name="T44" fmla="*/ 612 w 1650"/>
                  <a:gd name="T45" fmla="*/ 54 h 132"/>
                  <a:gd name="T46" fmla="*/ 483 w 1650"/>
                  <a:gd name="T47" fmla="*/ 60 h 132"/>
                  <a:gd name="T48" fmla="*/ 365 w 1650"/>
                  <a:gd name="T49" fmla="*/ 69 h 132"/>
                  <a:gd name="T50" fmla="*/ 261 w 1650"/>
                  <a:gd name="T51" fmla="*/ 79 h 132"/>
                  <a:gd name="T52" fmla="*/ 170 w 1650"/>
                  <a:gd name="T53" fmla="*/ 92 h 132"/>
                  <a:gd name="T54" fmla="*/ 96 w 1650"/>
                  <a:gd name="T55" fmla="*/ 107 h 132"/>
                  <a:gd name="T56" fmla="*/ 42 w 1650"/>
                  <a:gd name="T57" fmla="*/ 122 h 132"/>
                  <a:gd name="T58" fmla="*/ 13 w 1650"/>
                  <a:gd name="T59" fmla="*/ 125 h 132"/>
                  <a:gd name="T60" fmla="*/ 3 w 1650"/>
                  <a:gd name="T61" fmla="*/ 116 h 132"/>
                  <a:gd name="T62" fmla="*/ 0 w 1650"/>
                  <a:gd name="T63" fmla="*/ 109 h 132"/>
                  <a:gd name="T64" fmla="*/ 1 w 1650"/>
                  <a:gd name="T65" fmla="*/ 101 h 132"/>
                  <a:gd name="T66" fmla="*/ 10 w 1650"/>
                  <a:gd name="T67" fmla="*/ 90 h 132"/>
                  <a:gd name="T68" fmla="*/ 25 w 1650"/>
                  <a:gd name="T69" fmla="*/ 80 h 132"/>
                  <a:gd name="T70" fmla="*/ 50 w 1650"/>
                  <a:gd name="T71" fmla="*/ 70 h 132"/>
                  <a:gd name="T72" fmla="*/ 100 w 1650"/>
                  <a:gd name="T73" fmla="*/ 55 h 132"/>
                  <a:gd name="T74" fmla="*/ 188 w 1650"/>
                  <a:gd name="T75" fmla="*/ 39 h 132"/>
                  <a:gd name="T76" fmla="*/ 300 w 1650"/>
                  <a:gd name="T77" fmla="*/ 24 h 132"/>
                  <a:gd name="T78" fmla="*/ 431 w 1650"/>
                  <a:gd name="T79" fmla="*/ 13 h 132"/>
                  <a:gd name="T80" fmla="*/ 580 w 1650"/>
                  <a:gd name="T81" fmla="*/ 4 h 132"/>
                  <a:gd name="T82" fmla="*/ 741 w 1650"/>
                  <a:gd name="T83" fmla="*/ 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50" h="132">
                    <a:moveTo>
                      <a:pt x="824" y="0"/>
                    </a:moveTo>
                    <a:lnTo>
                      <a:pt x="909" y="1"/>
                    </a:lnTo>
                    <a:lnTo>
                      <a:pt x="991" y="2"/>
                    </a:lnTo>
                    <a:lnTo>
                      <a:pt x="1070" y="4"/>
                    </a:lnTo>
                    <a:lnTo>
                      <a:pt x="1145" y="8"/>
                    </a:lnTo>
                    <a:lnTo>
                      <a:pt x="1218" y="13"/>
                    </a:lnTo>
                    <a:lnTo>
                      <a:pt x="1286" y="17"/>
                    </a:lnTo>
                    <a:lnTo>
                      <a:pt x="1349" y="24"/>
                    </a:lnTo>
                    <a:lnTo>
                      <a:pt x="1408" y="31"/>
                    </a:lnTo>
                    <a:lnTo>
                      <a:pt x="1461" y="39"/>
                    </a:lnTo>
                    <a:lnTo>
                      <a:pt x="1508" y="46"/>
                    </a:lnTo>
                    <a:lnTo>
                      <a:pt x="1550" y="55"/>
                    </a:lnTo>
                    <a:lnTo>
                      <a:pt x="1585" y="64"/>
                    </a:lnTo>
                    <a:lnTo>
                      <a:pt x="1599" y="70"/>
                    </a:lnTo>
                    <a:lnTo>
                      <a:pt x="1613" y="74"/>
                    </a:lnTo>
                    <a:lnTo>
                      <a:pt x="1623" y="80"/>
                    </a:lnTo>
                    <a:lnTo>
                      <a:pt x="1633" y="84"/>
                    </a:lnTo>
                    <a:lnTo>
                      <a:pt x="1640" y="90"/>
                    </a:lnTo>
                    <a:lnTo>
                      <a:pt x="1645" y="96"/>
                    </a:lnTo>
                    <a:lnTo>
                      <a:pt x="1649" y="101"/>
                    </a:lnTo>
                    <a:lnTo>
                      <a:pt x="1650" y="106"/>
                    </a:lnTo>
                    <a:lnTo>
                      <a:pt x="1650" y="110"/>
                    </a:lnTo>
                    <a:lnTo>
                      <a:pt x="1649" y="113"/>
                    </a:lnTo>
                    <a:lnTo>
                      <a:pt x="1646" y="116"/>
                    </a:lnTo>
                    <a:lnTo>
                      <a:pt x="1643" y="119"/>
                    </a:lnTo>
                    <a:lnTo>
                      <a:pt x="1635" y="126"/>
                    </a:lnTo>
                    <a:lnTo>
                      <a:pt x="1624" y="132"/>
                    </a:lnTo>
                    <a:lnTo>
                      <a:pt x="1606" y="123"/>
                    </a:lnTo>
                    <a:lnTo>
                      <a:pt x="1582" y="116"/>
                    </a:lnTo>
                    <a:lnTo>
                      <a:pt x="1552" y="107"/>
                    </a:lnTo>
                    <a:lnTo>
                      <a:pt x="1518" y="100"/>
                    </a:lnTo>
                    <a:lnTo>
                      <a:pt x="1479" y="92"/>
                    </a:lnTo>
                    <a:lnTo>
                      <a:pt x="1435" y="85"/>
                    </a:lnTo>
                    <a:lnTo>
                      <a:pt x="1388" y="80"/>
                    </a:lnTo>
                    <a:lnTo>
                      <a:pt x="1337" y="73"/>
                    </a:lnTo>
                    <a:lnTo>
                      <a:pt x="1282" y="69"/>
                    </a:lnTo>
                    <a:lnTo>
                      <a:pt x="1224" y="64"/>
                    </a:lnTo>
                    <a:lnTo>
                      <a:pt x="1163" y="60"/>
                    </a:lnTo>
                    <a:lnTo>
                      <a:pt x="1099" y="56"/>
                    </a:lnTo>
                    <a:lnTo>
                      <a:pt x="1034" y="54"/>
                    </a:lnTo>
                    <a:lnTo>
                      <a:pt x="965" y="52"/>
                    </a:lnTo>
                    <a:lnTo>
                      <a:pt x="894" y="51"/>
                    </a:lnTo>
                    <a:lnTo>
                      <a:pt x="822" y="51"/>
                    </a:lnTo>
                    <a:lnTo>
                      <a:pt x="750" y="51"/>
                    </a:lnTo>
                    <a:lnTo>
                      <a:pt x="680" y="52"/>
                    </a:lnTo>
                    <a:lnTo>
                      <a:pt x="612" y="54"/>
                    </a:lnTo>
                    <a:lnTo>
                      <a:pt x="547" y="56"/>
                    </a:lnTo>
                    <a:lnTo>
                      <a:pt x="483" y="60"/>
                    </a:lnTo>
                    <a:lnTo>
                      <a:pt x="423" y="63"/>
                    </a:lnTo>
                    <a:lnTo>
                      <a:pt x="365" y="69"/>
                    </a:lnTo>
                    <a:lnTo>
                      <a:pt x="311" y="73"/>
                    </a:lnTo>
                    <a:lnTo>
                      <a:pt x="261" y="79"/>
                    </a:lnTo>
                    <a:lnTo>
                      <a:pt x="214" y="85"/>
                    </a:lnTo>
                    <a:lnTo>
                      <a:pt x="170" y="92"/>
                    </a:lnTo>
                    <a:lnTo>
                      <a:pt x="131" y="99"/>
                    </a:lnTo>
                    <a:lnTo>
                      <a:pt x="96" y="107"/>
                    </a:lnTo>
                    <a:lnTo>
                      <a:pt x="67" y="114"/>
                    </a:lnTo>
                    <a:lnTo>
                      <a:pt x="42" y="122"/>
                    </a:lnTo>
                    <a:lnTo>
                      <a:pt x="22" y="130"/>
                    </a:lnTo>
                    <a:lnTo>
                      <a:pt x="13" y="125"/>
                    </a:lnTo>
                    <a:lnTo>
                      <a:pt x="5" y="119"/>
                    </a:lnTo>
                    <a:lnTo>
                      <a:pt x="3" y="116"/>
                    </a:lnTo>
                    <a:lnTo>
                      <a:pt x="1" y="112"/>
                    </a:lnTo>
                    <a:lnTo>
                      <a:pt x="0" y="109"/>
                    </a:lnTo>
                    <a:lnTo>
                      <a:pt x="0" y="106"/>
                    </a:lnTo>
                    <a:lnTo>
                      <a:pt x="1" y="101"/>
                    </a:lnTo>
                    <a:lnTo>
                      <a:pt x="4" y="96"/>
                    </a:lnTo>
                    <a:lnTo>
                      <a:pt x="10" y="90"/>
                    </a:lnTo>
                    <a:lnTo>
                      <a:pt x="17" y="84"/>
                    </a:lnTo>
                    <a:lnTo>
                      <a:pt x="25" y="80"/>
                    </a:lnTo>
                    <a:lnTo>
                      <a:pt x="37" y="74"/>
                    </a:lnTo>
                    <a:lnTo>
                      <a:pt x="50" y="70"/>
                    </a:lnTo>
                    <a:lnTo>
                      <a:pt x="65" y="64"/>
                    </a:lnTo>
                    <a:lnTo>
                      <a:pt x="100" y="55"/>
                    </a:lnTo>
                    <a:lnTo>
                      <a:pt x="140" y="46"/>
                    </a:lnTo>
                    <a:lnTo>
                      <a:pt x="188" y="39"/>
                    </a:lnTo>
                    <a:lnTo>
                      <a:pt x="242" y="31"/>
                    </a:lnTo>
                    <a:lnTo>
                      <a:pt x="300" y="24"/>
                    </a:lnTo>
                    <a:lnTo>
                      <a:pt x="363" y="17"/>
                    </a:lnTo>
                    <a:lnTo>
                      <a:pt x="431" y="13"/>
                    </a:lnTo>
                    <a:lnTo>
                      <a:pt x="503" y="8"/>
                    </a:lnTo>
                    <a:lnTo>
                      <a:pt x="580" y="4"/>
                    </a:lnTo>
                    <a:lnTo>
                      <a:pt x="658" y="2"/>
                    </a:lnTo>
                    <a:lnTo>
                      <a:pt x="741" y="1"/>
                    </a:lnTo>
                    <a:lnTo>
                      <a:pt x="824" y="0"/>
                    </a:lnTo>
                    <a:close/>
                  </a:path>
                </a:pathLst>
              </a:custGeom>
              <a:solidFill>
                <a:srgbClr val="F8C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17" name="Freeform 293"/>
              <p:cNvSpPr/>
              <p:nvPr/>
            </p:nvSpPr>
            <p:spPr bwMode="auto">
              <a:xfrm>
                <a:off x="3052555" y="3144840"/>
                <a:ext cx="1726585" cy="66407"/>
              </a:xfrm>
              <a:custGeom>
                <a:avLst/>
                <a:gdLst>
                  <a:gd name="T0" fmla="*/ 25 w 4527"/>
                  <a:gd name="T1" fmla="*/ 0 h 206"/>
                  <a:gd name="T2" fmla="*/ 72 w 4527"/>
                  <a:gd name="T3" fmla="*/ 2 h 206"/>
                  <a:gd name="T4" fmla="*/ 204 w 4527"/>
                  <a:gd name="T5" fmla="*/ 8 h 206"/>
                  <a:gd name="T6" fmla="*/ 409 w 4527"/>
                  <a:gd name="T7" fmla="*/ 18 h 206"/>
                  <a:gd name="T8" fmla="*/ 677 w 4527"/>
                  <a:gd name="T9" fmla="*/ 30 h 206"/>
                  <a:gd name="T10" fmla="*/ 995 w 4527"/>
                  <a:gd name="T11" fmla="*/ 44 h 206"/>
                  <a:gd name="T12" fmla="*/ 1351 w 4527"/>
                  <a:gd name="T13" fmla="*/ 60 h 206"/>
                  <a:gd name="T14" fmla="*/ 1735 w 4527"/>
                  <a:gd name="T15" fmla="*/ 78 h 206"/>
                  <a:gd name="T16" fmla="*/ 2135 w 4527"/>
                  <a:gd name="T17" fmla="*/ 96 h 206"/>
                  <a:gd name="T18" fmla="*/ 2539 w 4527"/>
                  <a:gd name="T19" fmla="*/ 115 h 206"/>
                  <a:gd name="T20" fmla="*/ 2935 w 4527"/>
                  <a:gd name="T21" fmla="*/ 133 h 206"/>
                  <a:gd name="T22" fmla="*/ 3312 w 4527"/>
                  <a:gd name="T23" fmla="*/ 149 h 206"/>
                  <a:gd name="T24" fmla="*/ 3660 w 4527"/>
                  <a:gd name="T25" fmla="*/ 165 h 206"/>
                  <a:gd name="T26" fmla="*/ 3964 w 4527"/>
                  <a:gd name="T27" fmla="*/ 179 h 206"/>
                  <a:gd name="T28" fmla="*/ 4214 w 4527"/>
                  <a:gd name="T29" fmla="*/ 191 h 206"/>
                  <a:gd name="T30" fmla="*/ 4399 w 4527"/>
                  <a:gd name="T31" fmla="*/ 198 h 206"/>
                  <a:gd name="T32" fmla="*/ 4507 w 4527"/>
                  <a:gd name="T33" fmla="*/ 204 h 206"/>
                  <a:gd name="T34" fmla="*/ 4527 w 4527"/>
                  <a:gd name="T35" fmla="*/ 205 h 206"/>
                  <a:gd name="T36" fmla="*/ 4524 w 4527"/>
                  <a:gd name="T37" fmla="*/ 206 h 206"/>
                  <a:gd name="T38" fmla="*/ 4496 w 4527"/>
                  <a:gd name="T39" fmla="*/ 206 h 206"/>
                  <a:gd name="T40" fmla="*/ 4448 w 4527"/>
                  <a:gd name="T41" fmla="*/ 206 h 206"/>
                  <a:gd name="T42" fmla="*/ 4294 w 4527"/>
                  <a:gd name="T43" fmla="*/ 205 h 206"/>
                  <a:gd name="T44" fmla="*/ 4074 w 4527"/>
                  <a:gd name="T45" fmla="*/ 203 h 206"/>
                  <a:gd name="T46" fmla="*/ 3799 w 4527"/>
                  <a:gd name="T47" fmla="*/ 200 h 206"/>
                  <a:gd name="T48" fmla="*/ 3480 w 4527"/>
                  <a:gd name="T49" fmla="*/ 195 h 206"/>
                  <a:gd name="T50" fmla="*/ 3130 w 4527"/>
                  <a:gd name="T51" fmla="*/ 190 h 206"/>
                  <a:gd name="T52" fmla="*/ 2761 w 4527"/>
                  <a:gd name="T53" fmla="*/ 184 h 206"/>
                  <a:gd name="T54" fmla="*/ 2386 w 4527"/>
                  <a:gd name="T55" fmla="*/ 177 h 206"/>
                  <a:gd name="T56" fmla="*/ 2015 w 4527"/>
                  <a:gd name="T57" fmla="*/ 172 h 206"/>
                  <a:gd name="T58" fmla="*/ 1662 w 4527"/>
                  <a:gd name="T59" fmla="*/ 165 h 206"/>
                  <a:gd name="T60" fmla="*/ 1338 w 4527"/>
                  <a:gd name="T61" fmla="*/ 159 h 206"/>
                  <a:gd name="T62" fmla="*/ 1054 w 4527"/>
                  <a:gd name="T63" fmla="*/ 154 h 206"/>
                  <a:gd name="T64" fmla="*/ 823 w 4527"/>
                  <a:gd name="T65" fmla="*/ 149 h 206"/>
                  <a:gd name="T66" fmla="*/ 658 w 4527"/>
                  <a:gd name="T67" fmla="*/ 146 h 206"/>
                  <a:gd name="T68" fmla="*/ 569 w 4527"/>
                  <a:gd name="T69" fmla="*/ 143 h 206"/>
                  <a:gd name="T70" fmla="*/ 474 w 4527"/>
                  <a:gd name="T71" fmla="*/ 139 h 206"/>
                  <a:gd name="T72" fmla="*/ 377 w 4527"/>
                  <a:gd name="T73" fmla="*/ 138 h 206"/>
                  <a:gd name="T74" fmla="*/ 281 w 4527"/>
                  <a:gd name="T75" fmla="*/ 137 h 206"/>
                  <a:gd name="T76" fmla="*/ 193 w 4527"/>
                  <a:gd name="T77" fmla="*/ 138 h 206"/>
                  <a:gd name="T78" fmla="*/ 115 w 4527"/>
                  <a:gd name="T79" fmla="*/ 138 h 206"/>
                  <a:gd name="T80" fmla="*/ 54 w 4527"/>
                  <a:gd name="T81" fmla="*/ 139 h 206"/>
                  <a:gd name="T82" fmla="*/ 14 w 4527"/>
                  <a:gd name="T83" fmla="*/ 140 h 206"/>
                  <a:gd name="T84" fmla="*/ 0 w 4527"/>
                  <a:gd name="T85" fmla="*/ 140 h 206"/>
                  <a:gd name="T86" fmla="*/ 25 w 4527"/>
                  <a:gd name="T87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527" h="206">
                    <a:moveTo>
                      <a:pt x="25" y="0"/>
                    </a:moveTo>
                    <a:lnTo>
                      <a:pt x="72" y="2"/>
                    </a:lnTo>
                    <a:lnTo>
                      <a:pt x="204" y="8"/>
                    </a:lnTo>
                    <a:lnTo>
                      <a:pt x="409" y="18"/>
                    </a:lnTo>
                    <a:lnTo>
                      <a:pt x="677" y="30"/>
                    </a:lnTo>
                    <a:lnTo>
                      <a:pt x="995" y="44"/>
                    </a:lnTo>
                    <a:lnTo>
                      <a:pt x="1351" y="60"/>
                    </a:lnTo>
                    <a:lnTo>
                      <a:pt x="1735" y="78"/>
                    </a:lnTo>
                    <a:lnTo>
                      <a:pt x="2135" y="96"/>
                    </a:lnTo>
                    <a:lnTo>
                      <a:pt x="2539" y="115"/>
                    </a:lnTo>
                    <a:lnTo>
                      <a:pt x="2935" y="133"/>
                    </a:lnTo>
                    <a:lnTo>
                      <a:pt x="3312" y="149"/>
                    </a:lnTo>
                    <a:lnTo>
                      <a:pt x="3660" y="165"/>
                    </a:lnTo>
                    <a:lnTo>
                      <a:pt x="3964" y="179"/>
                    </a:lnTo>
                    <a:lnTo>
                      <a:pt x="4214" y="191"/>
                    </a:lnTo>
                    <a:lnTo>
                      <a:pt x="4399" y="198"/>
                    </a:lnTo>
                    <a:lnTo>
                      <a:pt x="4507" y="204"/>
                    </a:lnTo>
                    <a:lnTo>
                      <a:pt x="4527" y="205"/>
                    </a:lnTo>
                    <a:lnTo>
                      <a:pt x="4524" y="206"/>
                    </a:lnTo>
                    <a:lnTo>
                      <a:pt x="4496" y="206"/>
                    </a:lnTo>
                    <a:lnTo>
                      <a:pt x="4448" y="206"/>
                    </a:lnTo>
                    <a:lnTo>
                      <a:pt x="4294" y="205"/>
                    </a:lnTo>
                    <a:lnTo>
                      <a:pt x="4074" y="203"/>
                    </a:lnTo>
                    <a:lnTo>
                      <a:pt x="3799" y="200"/>
                    </a:lnTo>
                    <a:lnTo>
                      <a:pt x="3480" y="195"/>
                    </a:lnTo>
                    <a:lnTo>
                      <a:pt x="3130" y="190"/>
                    </a:lnTo>
                    <a:lnTo>
                      <a:pt x="2761" y="184"/>
                    </a:lnTo>
                    <a:lnTo>
                      <a:pt x="2386" y="177"/>
                    </a:lnTo>
                    <a:lnTo>
                      <a:pt x="2015" y="172"/>
                    </a:lnTo>
                    <a:lnTo>
                      <a:pt x="1662" y="165"/>
                    </a:lnTo>
                    <a:lnTo>
                      <a:pt x="1338" y="159"/>
                    </a:lnTo>
                    <a:lnTo>
                      <a:pt x="1054" y="154"/>
                    </a:lnTo>
                    <a:lnTo>
                      <a:pt x="823" y="149"/>
                    </a:lnTo>
                    <a:lnTo>
                      <a:pt x="658" y="146"/>
                    </a:lnTo>
                    <a:lnTo>
                      <a:pt x="569" y="143"/>
                    </a:lnTo>
                    <a:lnTo>
                      <a:pt x="474" y="139"/>
                    </a:lnTo>
                    <a:lnTo>
                      <a:pt x="377" y="138"/>
                    </a:lnTo>
                    <a:lnTo>
                      <a:pt x="281" y="137"/>
                    </a:lnTo>
                    <a:lnTo>
                      <a:pt x="193" y="138"/>
                    </a:lnTo>
                    <a:lnTo>
                      <a:pt x="115" y="138"/>
                    </a:lnTo>
                    <a:lnTo>
                      <a:pt x="54" y="139"/>
                    </a:lnTo>
                    <a:lnTo>
                      <a:pt x="14" y="140"/>
                    </a:lnTo>
                    <a:lnTo>
                      <a:pt x="0" y="14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794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19" name="Freeform 295"/>
              <p:cNvSpPr/>
              <p:nvPr/>
            </p:nvSpPr>
            <p:spPr bwMode="auto">
              <a:xfrm>
                <a:off x="4337189" y="2897530"/>
                <a:ext cx="29769" cy="219830"/>
              </a:xfrm>
              <a:custGeom>
                <a:avLst/>
                <a:gdLst>
                  <a:gd name="T0" fmla="*/ 0 w 79"/>
                  <a:gd name="T1" fmla="*/ 0 h 671"/>
                  <a:gd name="T2" fmla="*/ 46 w 79"/>
                  <a:gd name="T3" fmla="*/ 671 h 671"/>
                  <a:gd name="T4" fmla="*/ 79 w 79"/>
                  <a:gd name="T5" fmla="*/ 0 h 671"/>
                  <a:gd name="T6" fmla="*/ 0 w 79"/>
                  <a:gd name="T7" fmla="*/ 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9" h="671">
                    <a:moveTo>
                      <a:pt x="0" y="0"/>
                    </a:moveTo>
                    <a:lnTo>
                      <a:pt x="46" y="671"/>
                    </a:lnTo>
                    <a:lnTo>
                      <a:pt x="7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948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23" name="Freeform 299"/>
              <p:cNvSpPr/>
              <p:nvPr/>
            </p:nvSpPr>
            <p:spPr bwMode="auto">
              <a:xfrm>
                <a:off x="5342455" y="2755557"/>
                <a:ext cx="215251" cy="125945"/>
              </a:xfrm>
              <a:custGeom>
                <a:avLst/>
                <a:gdLst>
                  <a:gd name="T0" fmla="*/ 495 w 565"/>
                  <a:gd name="T1" fmla="*/ 0 h 387"/>
                  <a:gd name="T2" fmla="*/ 509 w 565"/>
                  <a:gd name="T3" fmla="*/ 1 h 387"/>
                  <a:gd name="T4" fmla="*/ 522 w 565"/>
                  <a:gd name="T5" fmla="*/ 4 h 387"/>
                  <a:gd name="T6" fmla="*/ 544 w 565"/>
                  <a:gd name="T7" fmla="*/ 18 h 387"/>
                  <a:gd name="T8" fmla="*/ 554 w 565"/>
                  <a:gd name="T9" fmla="*/ 26 h 387"/>
                  <a:gd name="T10" fmla="*/ 560 w 565"/>
                  <a:gd name="T11" fmla="*/ 36 h 387"/>
                  <a:gd name="T12" fmla="*/ 564 w 565"/>
                  <a:gd name="T13" fmla="*/ 47 h 387"/>
                  <a:gd name="T14" fmla="*/ 565 w 565"/>
                  <a:gd name="T15" fmla="*/ 59 h 387"/>
                  <a:gd name="T16" fmla="*/ 565 w 565"/>
                  <a:gd name="T17" fmla="*/ 335 h 387"/>
                  <a:gd name="T18" fmla="*/ 562 w 565"/>
                  <a:gd name="T19" fmla="*/ 346 h 387"/>
                  <a:gd name="T20" fmla="*/ 557 w 565"/>
                  <a:gd name="T21" fmla="*/ 357 h 387"/>
                  <a:gd name="T22" fmla="*/ 549 w 565"/>
                  <a:gd name="T23" fmla="*/ 366 h 387"/>
                  <a:gd name="T24" fmla="*/ 540 w 565"/>
                  <a:gd name="T25" fmla="*/ 374 h 387"/>
                  <a:gd name="T26" fmla="*/ 528 w 565"/>
                  <a:gd name="T27" fmla="*/ 380 h 387"/>
                  <a:gd name="T28" fmla="*/ 516 w 565"/>
                  <a:gd name="T29" fmla="*/ 385 h 387"/>
                  <a:gd name="T30" fmla="*/ 502 w 565"/>
                  <a:gd name="T31" fmla="*/ 387 h 387"/>
                  <a:gd name="T32" fmla="*/ 71 w 565"/>
                  <a:gd name="T33" fmla="*/ 387 h 387"/>
                  <a:gd name="T34" fmla="*/ 57 w 565"/>
                  <a:gd name="T35" fmla="*/ 386 h 387"/>
                  <a:gd name="T36" fmla="*/ 43 w 565"/>
                  <a:gd name="T37" fmla="*/ 383 h 387"/>
                  <a:gd name="T38" fmla="*/ 32 w 565"/>
                  <a:gd name="T39" fmla="*/ 377 h 387"/>
                  <a:gd name="T40" fmla="*/ 21 w 565"/>
                  <a:gd name="T41" fmla="*/ 370 h 387"/>
                  <a:gd name="T42" fmla="*/ 13 w 565"/>
                  <a:gd name="T43" fmla="*/ 362 h 387"/>
                  <a:gd name="T44" fmla="*/ 6 w 565"/>
                  <a:gd name="T45" fmla="*/ 351 h 387"/>
                  <a:gd name="T46" fmla="*/ 1 w 565"/>
                  <a:gd name="T47" fmla="*/ 340 h 387"/>
                  <a:gd name="T48" fmla="*/ 0 w 565"/>
                  <a:gd name="T49" fmla="*/ 328 h 387"/>
                  <a:gd name="T50" fmla="*/ 0 w 565"/>
                  <a:gd name="T51" fmla="*/ 53 h 387"/>
                  <a:gd name="T52" fmla="*/ 3 w 565"/>
                  <a:gd name="T53" fmla="*/ 41 h 387"/>
                  <a:gd name="T54" fmla="*/ 9 w 565"/>
                  <a:gd name="T55" fmla="*/ 31 h 387"/>
                  <a:gd name="T56" fmla="*/ 16 w 565"/>
                  <a:gd name="T57" fmla="*/ 21 h 387"/>
                  <a:gd name="T58" fmla="*/ 26 w 565"/>
                  <a:gd name="T59" fmla="*/ 13 h 387"/>
                  <a:gd name="T60" fmla="*/ 37 w 565"/>
                  <a:gd name="T61" fmla="*/ 7 h 387"/>
                  <a:gd name="T62" fmla="*/ 49 w 565"/>
                  <a:gd name="T63" fmla="*/ 2 h 387"/>
                  <a:gd name="T64" fmla="*/ 64 w 565"/>
                  <a:gd name="T65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65" h="387">
                    <a:moveTo>
                      <a:pt x="71" y="0"/>
                    </a:moveTo>
                    <a:lnTo>
                      <a:pt x="495" y="0"/>
                    </a:lnTo>
                    <a:lnTo>
                      <a:pt x="502" y="0"/>
                    </a:lnTo>
                    <a:lnTo>
                      <a:pt x="509" y="1"/>
                    </a:lnTo>
                    <a:lnTo>
                      <a:pt x="516" y="2"/>
                    </a:lnTo>
                    <a:lnTo>
                      <a:pt x="522" y="4"/>
                    </a:lnTo>
                    <a:lnTo>
                      <a:pt x="534" y="10"/>
                    </a:lnTo>
                    <a:lnTo>
                      <a:pt x="544" y="18"/>
                    </a:lnTo>
                    <a:lnTo>
                      <a:pt x="549" y="21"/>
                    </a:lnTo>
                    <a:lnTo>
                      <a:pt x="554" y="26"/>
                    </a:lnTo>
                    <a:lnTo>
                      <a:pt x="557" y="31"/>
                    </a:lnTo>
                    <a:lnTo>
                      <a:pt x="560" y="36"/>
                    </a:lnTo>
                    <a:lnTo>
                      <a:pt x="562" y="41"/>
                    </a:lnTo>
                    <a:lnTo>
                      <a:pt x="564" y="47"/>
                    </a:lnTo>
                    <a:lnTo>
                      <a:pt x="565" y="53"/>
                    </a:lnTo>
                    <a:lnTo>
                      <a:pt x="565" y="59"/>
                    </a:lnTo>
                    <a:lnTo>
                      <a:pt x="565" y="328"/>
                    </a:lnTo>
                    <a:lnTo>
                      <a:pt x="565" y="335"/>
                    </a:lnTo>
                    <a:lnTo>
                      <a:pt x="564" y="340"/>
                    </a:lnTo>
                    <a:lnTo>
                      <a:pt x="562" y="346"/>
                    </a:lnTo>
                    <a:lnTo>
                      <a:pt x="560" y="351"/>
                    </a:lnTo>
                    <a:lnTo>
                      <a:pt x="557" y="357"/>
                    </a:lnTo>
                    <a:lnTo>
                      <a:pt x="554" y="362"/>
                    </a:lnTo>
                    <a:lnTo>
                      <a:pt x="549" y="366"/>
                    </a:lnTo>
                    <a:lnTo>
                      <a:pt x="544" y="370"/>
                    </a:lnTo>
                    <a:lnTo>
                      <a:pt x="540" y="374"/>
                    </a:lnTo>
                    <a:lnTo>
                      <a:pt x="534" y="377"/>
                    </a:lnTo>
                    <a:lnTo>
                      <a:pt x="528" y="380"/>
                    </a:lnTo>
                    <a:lnTo>
                      <a:pt x="522" y="383"/>
                    </a:lnTo>
                    <a:lnTo>
                      <a:pt x="516" y="385"/>
                    </a:lnTo>
                    <a:lnTo>
                      <a:pt x="509" y="386"/>
                    </a:lnTo>
                    <a:lnTo>
                      <a:pt x="502" y="387"/>
                    </a:lnTo>
                    <a:lnTo>
                      <a:pt x="495" y="387"/>
                    </a:lnTo>
                    <a:lnTo>
                      <a:pt x="71" y="387"/>
                    </a:lnTo>
                    <a:lnTo>
                      <a:pt x="64" y="387"/>
                    </a:lnTo>
                    <a:lnTo>
                      <a:pt x="57" y="386"/>
                    </a:lnTo>
                    <a:lnTo>
                      <a:pt x="49" y="385"/>
                    </a:lnTo>
                    <a:lnTo>
                      <a:pt x="43" y="383"/>
                    </a:lnTo>
                    <a:lnTo>
                      <a:pt x="37" y="380"/>
                    </a:lnTo>
                    <a:lnTo>
                      <a:pt x="32" y="377"/>
                    </a:lnTo>
                    <a:lnTo>
                      <a:pt x="26" y="374"/>
                    </a:lnTo>
                    <a:lnTo>
                      <a:pt x="21" y="370"/>
                    </a:lnTo>
                    <a:lnTo>
                      <a:pt x="16" y="366"/>
                    </a:lnTo>
                    <a:lnTo>
                      <a:pt x="13" y="362"/>
                    </a:lnTo>
                    <a:lnTo>
                      <a:pt x="9" y="357"/>
                    </a:lnTo>
                    <a:lnTo>
                      <a:pt x="6" y="351"/>
                    </a:lnTo>
                    <a:lnTo>
                      <a:pt x="3" y="346"/>
                    </a:lnTo>
                    <a:lnTo>
                      <a:pt x="1" y="340"/>
                    </a:lnTo>
                    <a:lnTo>
                      <a:pt x="0" y="335"/>
                    </a:lnTo>
                    <a:lnTo>
                      <a:pt x="0" y="328"/>
                    </a:lnTo>
                    <a:lnTo>
                      <a:pt x="0" y="59"/>
                    </a:lnTo>
                    <a:lnTo>
                      <a:pt x="0" y="53"/>
                    </a:lnTo>
                    <a:lnTo>
                      <a:pt x="1" y="47"/>
                    </a:lnTo>
                    <a:lnTo>
                      <a:pt x="3" y="41"/>
                    </a:lnTo>
                    <a:lnTo>
                      <a:pt x="6" y="36"/>
                    </a:lnTo>
                    <a:lnTo>
                      <a:pt x="9" y="31"/>
                    </a:lnTo>
                    <a:lnTo>
                      <a:pt x="13" y="26"/>
                    </a:lnTo>
                    <a:lnTo>
                      <a:pt x="16" y="21"/>
                    </a:lnTo>
                    <a:lnTo>
                      <a:pt x="21" y="18"/>
                    </a:lnTo>
                    <a:lnTo>
                      <a:pt x="26" y="13"/>
                    </a:lnTo>
                    <a:lnTo>
                      <a:pt x="32" y="10"/>
                    </a:lnTo>
                    <a:lnTo>
                      <a:pt x="37" y="7"/>
                    </a:lnTo>
                    <a:lnTo>
                      <a:pt x="43" y="4"/>
                    </a:lnTo>
                    <a:lnTo>
                      <a:pt x="49" y="2"/>
                    </a:lnTo>
                    <a:lnTo>
                      <a:pt x="57" y="1"/>
                    </a:lnTo>
                    <a:lnTo>
                      <a:pt x="64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495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24" name="Freeform 300"/>
              <p:cNvSpPr/>
              <p:nvPr/>
            </p:nvSpPr>
            <p:spPr bwMode="auto">
              <a:xfrm>
                <a:off x="5614953" y="2755557"/>
                <a:ext cx="215251" cy="125945"/>
              </a:xfrm>
              <a:custGeom>
                <a:avLst/>
                <a:gdLst>
                  <a:gd name="T0" fmla="*/ 494 w 564"/>
                  <a:gd name="T1" fmla="*/ 0 h 387"/>
                  <a:gd name="T2" fmla="*/ 508 w 564"/>
                  <a:gd name="T3" fmla="*/ 1 h 387"/>
                  <a:gd name="T4" fmla="*/ 522 w 564"/>
                  <a:gd name="T5" fmla="*/ 4 h 387"/>
                  <a:gd name="T6" fmla="*/ 544 w 564"/>
                  <a:gd name="T7" fmla="*/ 18 h 387"/>
                  <a:gd name="T8" fmla="*/ 553 w 564"/>
                  <a:gd name="T9" fmla="*/ 26 h 387"/>
                  <a:gd name="T10" fmla="*/ 559 w 564"/>
                  <a:gd name="T11" fmla="*/ 36 h 387"/>
                  <a:gd name="T12" fmla="*/ 563 w 564"/>
                  <a:gd name="T13" fmla="*/ 47 h 387"/>
                  <a:gd name="T14" fmla="*/ 564 w 564"/>
                  <a:gd name="T15" fmla="*/ 59 h 387"/>
                  <a:gd name="T16" fmla="*/ 564 w 564"/>
                  <a:gd name="T17" fmla="*/ 335 h 387"/>
                  <a:gd name="T18" fmla="*/ 561 w 564"/>
                  <a:gd name="T19" fmla="*/ 346 h 387"/>
                  <a:gd name="T20" fmla="*/ 556 w 564"/>
                  <a:gd name="T21" fmla="*/ 357 h 387"/>
                  <a:gd name="T22" fmla="*/ 549 w 564"/>
                  <a:gd name="T23" fmla="*/ 366 h 387"/>
                  <a:gd name="T24" fmla="*/ 539 w 564"/>
                  <a:gd name="T25" fmla="*/ 374 h 387"/>
                  <a:gd name="T26" fmla="*/ 528 w 564"/>
                  <a:gd name="T27" fmla="*/ 380 h 387"/>
                  <a:gd name="T28" fmla="*/ 515 w 564"/>
                  <a:gd name="T29" fmla="*/ 385 h 387"/>
                  <a:gd name="T30" fmla="*/ 502 w 564"/>
                  <a:gd name="T31" fmla="*/ 387 h 387"/>
                  <a:gd name="T32" fmla="*/ 71 w 564"/>
                  <a:gd name="T33" fmla="*/ 387 h 387"/>
                  <a:gd name="T34" fmla="*/ 56 w 564"/>
                  <a:gd name="T35" fmla="*/ 386 h 387"/>
                  <a:gd name="T36" fmla="*/ 43 w 564"/>
                  <a:gd name="T37" fmla="*/ 383 h 387"/>
                  <a:gd name="T38" fmla="*/ 31 w 564"/>
                  <a:gd name="T39" fmla="*/ 377 h 387"/>
                  <a:gd name="T40" fmla="*/ 21 w 564"/>
                  <a:gd name="T41" fmla="*/ 370 h 387"/>
                  <a:gd name="T42" fmla="*/ 12 w 564"/>
                  <a:gd name="T43" fmla="*/ 362 h 387"/>
                  <a:gd name="T44" fmla="*/ 5 w 564"/>
                  <a:gd name="T45" fmla="*/ 351 h 387"/>
                  <a:gd name="T46" fmla="*/ 1 w 564"/>
                  <a:gd name="T47" fmla="*/ 340 h 387"/>
                  <a:gd name="T48" fmla="*/ 0 w 564"/>
                  <a:gd name="T49" fmla="*/ 328 h 387"/>
                  <a:gd name="T50" fmla="*/ 0 w 564"/>
                  <a:gd name="T51" fmla="*/ 53 h 387"/>
                  <a:gd name="T52" fmla="*/ 3 w 564"/>
                  <a:gd name="T53" fmla="*/ 41 h 387"/>
                  <a:gd name="T54" fmla="*/ 8 w 564"/>
                  <a:gd name="T55" fmla="*/ 31 h 387"/>
                  <a:gd name="T56" fmla="*/ 15 w 564"/>
                  <a:gd name="T57" fmla="*/ 21 h 387"/>
                  <a:gd name="T58" fmla="*/ 26 w 564"/>
                  <a:gd name="T59" fmla="*/ 13 h 387"/>
                  <a:gd name="T60" fmla="*/ 36 w 564"/>
                  <a:gd name="T61" fmla="*/ 7 h 387"/>
                  <a:gd name="T62" fmla="*/ 49 w 564"/>
                  <a:gd name="T63" fmla="*/ 2 h 387"/>
                  <a:gd name="T64" fmla="*/ 64 w 564"/>
                  <a:gd name="T65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64" h="387">
                    <a:moveTo>
                      <a:pt x="71" y="0"/>
                    </a:moveTo>
                    <a:lnTo>
                      <a:pt x="494" y="0"/>
                    </a:lnTo>
                    <a:lnTo>
                      <a:pt x="502" y="0"/>
                    </a:lnTo>
                    <a:lnTo>
                      <a:pt x="508" y="1"/>
                    </a:lnTo>
                    <a:lnTo>
                      <a:pt x="515" y="2"/>
                    </a:lnTo>
                    <a:lnTo>
                      <a:pt x="522" y="4"/>
                    </a:lnTo>
                    <a:lnTo>
                      <a:pt x="533" y="10"/>
                    </a:lnTo>
                    <a:lnTo>
                      <a:pt x="544" y="18"/>
                    </a:lnTo>
                    <a:lnTo>
                      <a:pt x="549" y="21"/>
                    </a:lnTo>
                    <a:lnTo>
                      <a:pt x="553" y="26"/>
                    </a:lnTo>
                    <a:lnTo>
                      <a:pt x="556" y="31"/>
                    </a:lnTo>
                    <a:lnTo>
                      <a:pt x="559" y="36"/>
                    </a:lnTo>
                    <a:lnTo>
                      <a:pt x="561" y="41"/>
                    </a:lnTo>
                    <a:lnTo>
                      <a:pt x="563" y="47"/>
                    </a:lnTo>
                    <a:lnTo>
                      <a:pt x="564" y="53"/>
                    </a:lnTo>
                    <a:lnTo>
                      <a:pt x="564" y="59"/>
                    </a:lnTo>
                    <a:lnTo>
                      <a:pt x="564" y="328"/>
                    </a:lnTo>
                    <a:lnTo>
                      <a:pt x="564" y="335"/>
                    </a:lnTo>
                    <a:lnTo>
                      <a:pt x="563" y="340"/>
                    </a:lnTo>
                    <a:lnTo>
                      <a:pt x="561" y="346"/>
                    </a:lnTo>
                    <a:lnTo>
                      <a:pt x="559" y="351"/>
                    </a:lnTo>
                    <a:lnTo>
                      <a:pt x="556" y="357"/>
                    </a:lnTo>
                    <a:lnTo>
                      <a:pt x="553" y="362"/>
                    </a:lnTo>
                    <a:lnTo>
                      <a:pt x="549" y="366"/>
                    </a:lnTo>
                    <a:lnTo>
                      <a:pt x="544" y="370"/>
                    </a:lnTo>
                    <a:lnTo>
                      <a:pt x="539" y="374"/>
                    </a:lnTo>
                    <a:lnTo>
                      <a:pt x="533" y="377"/>
                    </a:lnTo>
                    <a:lnTo>
                      <a:pt x="528" y="380"/>
                    </a:lnTo>
                    <a:lnTo>
                      <a:pt x="522" y="383"/>
                    </a:lnTo>
                    <a:lnTo>
                      <a:pt x="515" y="385"/>
                    </a:lnTo>
                    <a:lnTo>
                      <a:pt x="508" y="386"/>
                    </a:lnTo>
                    <a:lnTo>
                      <a:pt x="502" y="387"/>
                    </a:lnTo>
                    <a:lnTo>
                      <a:pt x="494" y="387"/>
                    </a:lnTo>
                    <a:lnTo>
                      <a:pt x="71" y="387"/>
                    </a:lnTo>
                    <a:lnTo>
                      <a:pt x="64" y="387"/>
                    </a:lnTo>
                    <a:lnTo>
                      <a:pt x="56" y="386"/>
                    </a:lnTo>
                    <a:lnTo>
                      <a:pt x="49" y="385"/>
                    </a:lnTo>
                    <a:lnTo>
                      <a:pt x="43" y="383"/>
                    </a:lnTo>
                    <a:lnTo>
                      <a:pt x="36" y="380"/>
                    </a:lnTo>
                    <a:lnTo>
                      <a:pt x="31" y="377"/>
                    </a:lnTo>
                    <a:lnTo>
                      <a:pt x="26" y="374"/>
                    </a:lnTo>
                    <a:lnTo>
                      <a:pt x="21" y="370"/>
                    </a:lnTo>
                    <a:lnTo>
                      <a:pt x="15" y="366"/>
                    </a:lnTo>
                    <a:lnTo>
                      <a:pt x="12" y="362"/>
                    </a:lnTo>
                    <a:lnTo>
                      <a:pt x="8" y="357"/>
                    </a:lnTo>
                    <a:lnTo>
                      <a:pt x="5" y="351"/>
                    </a:lnTo>
                    <a:lnTo>
                      <a:pt x="3" y="346"/>
                    </a:lnTo>
                    <a:lnTo>
                      <a:pt x="1" y="340"/>
                    </a:lnTo>
                    <a:lnTo>
                      <a:pt x="0" y="335"/>
                    </a:lnTo>
                    <a:lnTo>
                      <a:pt x="0" y="328"/>
                    </a:lnTo>
                    <a:lnTo>
                      <a:pt x="0" y="59"/>
                    </a:lnTo>
                    <a:lnTo>
                      <a:pt x="0" y="53"/>
                    </a:lnTo>
                    <a:lnTo>
                      <a:pt x="1" y="47"/>
                    </a:lnTo>
                    <a:lnTo>
                      <a:pt x="3" y="41"/>
                    </a:lnTo>
                    <a:lnTo>
                      <a:pt x="5" y="36"/>
                    </a:lnTo>
                    <a:lnTo>
                      <a:pt x="8" y="31"/>
                    </a:lnTo>
                    <a:lnTo>
                      <a:pt x="12" y="26"/>
                    </a:lnTo>
                    <a:lnTo>
                      <a:pt x="15" y="21"/>
                    </a:lnTo>
                    <a:lnTo>
                      <a:pt x="21" y="18"/>
                    </a:lnTo>
                    <a:lnTo>
                      <a:pt x="26" y="13"/>
                    </a:lnTo>
                    <a:lnTo>
                      <a:pt x="31" y="10"/>
                    </a:lnTo>
                    <a:lnTo>
                      <a:pt x="36" y="7"/>
                    </a:lnTo>
                    <a:lnTo>
                      <a:pt x="43" y="4"/>
                    </a:lnTo>
                    <a:lnTo>
                      <a:pt x="49" y="2"/>
                    </a:lnTo>
                    <a:lnTo>
                      <a:pt x="56" y="1"/>
                    </a:lnTo>
                    <a:lnTo>
                      <a:pt x="64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495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25" name="Freeform 301"/>
              <p:cNvSpPr/>
              <p:nvPr/>
            </p:nvSpPr>
            <p:spPr bwMode="auto">
              <a:xfrm>
                <a:off x="5887451" y="2755557"/>
                <a:ext cx="215251" cy="125945"/>
              </a:xfrm>
              <a:custGeom>
                <a:avLst/>
                <a:gdLst>
                  <a:gd name="T0" fmla="*/ 495 w 565"/>
                  <a:gd name="T1" fmla="*/ 0 h 387"/>
                  <a:gd name="T2" fmla="*/ 508 w 565"/>
                  <a:gd name="T3" fmla="*/ 1 h 387"/>
                  <a:gd name="T4" fmla="*/ 522 w 565"/>
                  <a:gd name="T5" fmla="*/ 4 h 387"/>
                  <a:gd name="T6" fmla="*/ 544 w 565"/>
                  <a:gd name="T7" fmla="*/ 18 h 387"/>
                  <a:gd name="T8" fmla="*/ 553 w 565"/>
                  <a:gd name="T9" fmla="*/ 26 h 387"/>
                  <a:gd name="T10" fmla="*/ 560 w 565"/>
                  <a:gd name="T11" fmla="*/ 36 h 387"/>
                  <a:gd name="T12" fmla="*/ 564 w 565"/>
                  <a:gd name="T13" fmla="*/ 47 h 387"/>
                  <a:gd name="T14" fmla="*/ 565 w 565"/>
                  <a:gd name="T15" fmla="*/ 59 h 387"/>
                  <a:gd name="T16" fmla="*/ 565 w 565"/>
                  <a:gd name="T17" fmla="*/ 335 h 387"/>
                  <a:gd name="T18" fmla="*/ 562 w 565"/>
                  <a:gd name="T19" fmla="*/ 346 h 387"/>
                  <a:gd name="T20" fmla="*/ 557 w 565"/>
                  <a:gd name="T21" fmla="*/ 357 h 387"/>
                  <a:gd name="T22" fmla="*/ 549 w 565"/>
                  <a:gd name="T23" fmla="*/ 366 h 387"/>
                  <a:gd name="T24" fmla="*/ 540 w 565"/>
                  <a:gd name="T25" fmla="*/ 374 h 387"/>
                  <a:gd name="T26" fmla="*/ 528 w 565"/>
                  <a:gd name="T27" fmla="*/ 380 h 387"/>
                  <a:gd name="T28" fmla="*/ 516 w 565"/>
                  <a:gd name="T29" fmla="*/ 385 h 387"/>
                  <a:gd name="T30" fmla="*/ 502 w 565"/>
                  <a:gd name="T31" fmla="*/ 387 h 387"/>
                  <a:gd name="T32" fmla="*/ 71 w 565"/>
                  <a:gd name="T33" fmla="*/ 387 h 387"/>
                  <a:gd name="T34" fmla="*/ 57 w 565"/>
                  <a:gd name="T35" fmla="*/ 386 h 387"/>
                  <a:gd name="T36" fmla="*/ 43 w 565"/>
                  <a:gd name="T37" fmla="*/ 383 h 387"/>
                  <a:gd name="T38" fmla="*/ 32 w 565"/>
                  <a:gd name="T39" fmla="*/ 377 h 387"/>
                  <a:gd name="T40" fmla="*/ 21 w 565"/>
                  <a:gd name="T41" fmla="*/ 370 h 387"/>
                  <a:gd name="T42" fmla="*/ 13 w 565"/>
                  <a:gd name="T43" fmla="*/ 362 h 387"/>
                  <a:gd name="T44" fmla="*/ 5 w 565"/>
                  <a:gd name="T45" fmla="*/ 351 h 387"/>
                  <a:gd name="T46" fmla="*/ 1 w 565"/>
                  <a:gd name="T47" fmla="*/ 340 h 387"/>
                  <a:gd name="T48" fmla="*/ 0 w 565"/>
                  <a:gd name="T49" fmla="*/ 328 h 387"/>
                  <a:gd name="T50" fmla="*/ 0 w 565"/>
                  <a:gd name="T51" fmla="*/ 53 h 387"/>
                  <a:gd name="T52" fmla="*/ 3 w 565"/>
                  <a:gd name="T53" fmla="*/ 41 h 387"/>
                  <a:gd name="T54" fmla="*/ 8 w 565"/>
                  <a:gd name="T55" fmla="*/ 31 h 387"/>
                  <a:gd name="T56" fmla="*/ 16 w 565"/>
                  <a:gd name="T57" fmla="*/ 21 h 387"/>
                  <a:gd name="T58" fmla="*/ 26 w 565"/>
                  <a:gd name="T59" fmla="*/ 13 h 387"/>
                  <a:gd name="T60" fmla="*/ 37 w 565"/>
                  <a:gd name="T61" fmla="*/ 7 h 387"/>
                  <a:gd name="T62" fmla="*/ 49 w 565"/>
                  <a:gd name="T63" fmla="*/ 2 h 387"/>
                  <a:gd name="T64" fmla="*/ 64 w 565"/>
                  <a:gd name="T65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65" h="387">
                    <a:moveTo>
                      <a:pt x="71" y="0"/>
                    </a:moveTo>
                    <a:lnTo>
                      <a:pt x="495" y="0"/>
                    </a:lnTo>
                    <a:lnTo>
                      <a:pt x="502" y="0"/>
                    </a:lnTo>
                    <a:lnTo>
                      <a:pt x="508" y="1"/>
                    </a:lnTo>
                    <a:lnTo>
                      <a:pt x="516" y="2"/>
                    </a:lnTo>
                    <a:lnTo>
                      <a:pt x="522" y="4"/>
                    </a:lnTo>
                    <a:lnTo>
                      <a:pt x="534" y="10"/>
                    </a:lnTo>
                    <a:lnTo>
                      <a:pt x="544" y="18"/>
                    </a:lnTo>
                    <a:lnTo>
                      <a:pt x="549" y="21"/>
                    </a:lnTo>
                    <a:lnTo>
                      <a:pt x="553" y="26"/>
                    </a:lnTo>
                    <a:lnTo>
                      <a:pt x="557" y="31"/>
                    </a:lnTo>
                    <a:lnTo>
                      <a:pt x="560" y="36"/>
                    </a:lnTo>
                    <a:lnTo>
                      <a:pt x="562" y="41"/>
                    </a:lnTo>
                    <a:lnTo>
                      <a:pt x="564" y="47"/>
                    </a:lnTo>
                    <a:lnTo>
                      <a:pt x="565" y="53"/>
                    </a:lnTo>
                    <a:lnTo>
                      <a:pt x="565" y="59"/>
                    </a:lnTo>
                    <a:lnTo>
                      <a:pt x="565" y="328"/>
                    </a:lnTo>
                    <a:lnTo>
                      <a:pt x="565" y="335"/>
                    </a:lnTo>
                    <a:lnTo>
                      <a:pt x="564" y="340"/>
                    </a:lnTo>
                    <a:lnTo>
                      <a:pt x="562" y="346"/>
                    </a:lnTo>
                    <a:lnTo>
                      <a:pt x="560" y="351"/>
                    </a:lnTo>
                    <a:lnTo>
                      <a:pt x="557" y="357"/>
                    </a:lnTo>
                    <a:lnTo>
                      <a:pt x="553" y="362"/>
                    </a:lnTo>
                    <a:lnTo>
                      <a:pt x="549" y="366"/>
                    </a:lnTo>
                    <a:lnTo>
                      <a:pt x="544" y="370"/>
                    </a:lnTo>
                    <a:lnTo>
                      <a:pt x="540" y="374"/>
                    </a:lnTo>
                    <a:lnTo>
                      <a:pt x="534" y="377"/>
                    </a:lnTo>
                    <a:lnTo>
                      <a:pt x="528" y="380"/>
                    </a:lnTo>
                    <a:lnTo>
                      <a:pt x="522" y="383"/>
                    </a:lnTo>
                    <a:lnTo>
                      <a:pt x="516" y="385"/>
                    </a:lnTo>
                    <a:lnTo>
                      <a:pt x="508" y="386"/>
                    </a:lnTo>
                    <a:lnTo>
                      <a:pt x="502" y="387"/>
                    </a:lnTo>
                    <a:lnTo>
                      <a:pt x="495" y="387"/>
                    </a:lnTo>
                    <a:lnTo>
                      <a:pt x="71" y="387"/>
                    </a:lnTo>
                    <a:lnTo>
                      <a:pt x="64" y="387"/>
                    </a:lnTo>
                    <a:lnTo>
                      <a:pt x="57" y="386"/>
                    </a:lnTo>
                    <a:lnTo>
                      <a:pt x="49" y="385"/>
                    </a:lnTo>
                    <a:lnTo>
                      <a:pt x="43" y="383"/>
                    </a:lnTo>
                    <a:lnTo>
                      <a:pt x="37" y="380"/>
                    </a:lnTo>
                    <a:lnTo>
                      <a:pt x="32" y="377"/>
                    </a:lnTo>
                    <a:lnTo>
                      <a:pt x="26" y="374"/>
                    </a:lnTo>
                    <a:lnTo>
                      <a:pt x="21" y="370"/>
                    </a:lnTo>
                    <a:lnTo>
                      <a:pt x="16" y="366"/>
                    </a:lnTo>
                    <a:lnTo>
                      <a:pt x="13" y="362"/>
                    </a:lnTo>
                    <a:lnTo>
                      <a:pt x="8" y="357"/>
                    </a:lnTo>
                    <a:lnTo>
                      <a:pt x="5" y="351"/>
                    </a:lnTo>
                    <a:lnTo>
                      <a:pt x="3" y="346"/>
                    </a:lnTo>
                    <a:lnTo>
                      <a:pt x="1" y="340"/>
                    </a:lnTo>
                    <a:lnTo>
                      <a:pt x="0" y="335"/>
                    </a:lnTo>
                    <a:lnTo>
                      <a:pt x="0" y="328"/>
                    </a:lnTo>
                    <a:lnTo>
                      <a:pt x="0" y="59"/>
                    </a:lnTo>
                    <a:lnTo>
                      <a:pt x="0" y="53"/>
                    </a:lnTo>
                    <a:lnTo>
                      <a:pt x="1" y="47"/>
                    </a:lnTo>
                    <a:lnTo>
                      <a:pt x="3" y="41"/>
                    </a:lnTo>
                    <a:lnTo>
                      <a:pt x="5" y="36"/>
                    </a:lnTo>
                    <a:lnTo>
                      <a:pt x="8" y="31"/>
                    </a:lnTo>
                    <a:lnTo>
                      <a:pt x="13" y="26"/>
                    </a:lnTo>
                    <a:lnTo>
                      <a:pt x="16" y="21"/>
                    </a:lnTo>
                    <a:lnTo>
                      <a:pt x="21" y="18"/>
                    </a:lnTo>
                    <a:lnTo>
                      <a:pt x="26" y="13"/>
                    </a:lnTo>
                    <a:lnTo>
                      <a:pt x="32" y="10"/>
                    </a:lnTo>
                    <a:lnTo>
                      <a:pt x="37" y="7"/>
                    </a:lnTo>
                    <a:lnTo>
                      <a:pt x="43" y="4"/>
                    </a:lnTo>
                    <a:lnTo>
                      <a:pt x="49" y="2"/>
                    </a:lnTo>
                    <a:lnTo>
                      <a:pt x="57" y="1"/>
                    </a:lnTo>
                    <a:lnTo>
                      <a:pt x="64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495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826" name="Freeform 302"/>
              <p:cNvSpPr/>
              <p:nvPr/>
            </p:nvSpPr>
            <p:spPr bwMode="auto">
              <a:xfrm>
                <a:off x="6162239" y="2755557"/>
                <a:ext cx="215251" cy="125945"/>
              </a:xfrm>
              <a:custGeom>
                <a:avLst/>
                <a:gdLst>
                  <a:gd name="T0" fmla="*/ 494 w 564"/>
                  <a:gd name="T1" fmla="*/ 0 h 387"/>
                  <a:gd name="T2" fmla="*/ 508 w 564"/>
                  <a:gd name="T3" fmla="*/ 1 h 387"/>
                  <a:gd name="T4" fmla="*/ 521 w 564"/>
                  <a:gd name="T5" fmla="*/ 4 h 387"/>
                  <a:gd name="T6" fmla="*/ 543 w 564"/>
                  <a:gd name="T7" fmla="*/ 18 h 387"/>
                  <a:gd name="T8" fmla="*/ 553 w 564"/>
                  <a:gd name="T9" fmla="*/ 26 h 387"/>
                  <a:gd name="T10" fmla="*/ 559 w 564"/>
                  <a:gd name="T11" fmla="*/ 36 h 387"/>
                  <a:gd name="T12" fmla="*/ 563 w 564"/>
                  <a:gd name="T13" fmla="*/ 47 h 387"/>
                  <a:gd name="T14" fmla="*/ 564 w 564"/>
                  <a:gd name="T15" fmla="*/ 59 h 387"/>
                  <a:gd name="T16" fmla="*/ 564 w 564"/>
                  <a:gd name="T17" fmla="*/ 335 h 387"/>
                  <a:gd name="T18" fmla="*/ 561 w 564"/>
                  <a:gd name="T19" fmla="*/ 346 h 387"/>
                  <a:gd name="T20" fmla="*/ 556 w 564"/>
                  <a:gd name="T21" fmla="*/ 357 h 387"/>
                  <a:gd name="T22" fmla="*/ 549 w 564"/>
                  <a:gd name="T23" fmla="*/ 366 h 387"/>
                  <a:gd name="T24" fmla="*/ 539 w 564"/>
                  <a:gd name="T25" fmla="*/ 374 h 387"/>
                  <a:gd name="T26" fmla="*/ 528 w 564"/>
                  <a:gd name="T27" fmla="*/ 380 h 387"/>
                  <a:gd name="T28" fmla="*/ 515 w 564"/>
                  <a:gd name="T29" fmla="*/ 385 h 387"/>
                  <a:gd name="T30" fmla="*/ 502 w 564"/>
                  <a:gd name="T31" fmla="*/ 387 h 387"/>
                  <a:gd name="T32" fmla="*/ 71 w 564"/>
                  <a:gd name="T33" fmla="*/ 387 h 387"/>
                  <a:gd name="T34" fmla="*/ 56 w 564"/>
                  <a:gd name="T35" fmla="*/ 386 h 387"/>
                  <a:gd name="T36" fmla="*/ 42 w 564"/>
                  <a:gd name="T37" fmla="*/ 383 h 387"/>
                  <a:gd name="T38" fmla="*/ 31 w 564"/>
                  <a:gd name="T39" fmla="*/ 377 h 387"/>
                  <a:gd name="T40" fmla="*/ 20 w 564"/>
                  <a:gd name="T41" fmla="*/ 370 h 387"/>
                  <a:gd name="T42" fmla="*/ 12 w 564"/>
                  <a:gd name="T43" fmla="*/ 362 h 387"/>
                  <a:gd name="T44" fmla="*/ 5 w 564"/>
                  <a:gd name="T45" fmla="*/ 351 h 387"/>
                  <a:gd name="T46" fmla="*/ 1 w 564"/>
                  <a:gd name="T47" fmla="*/ 340 h 387"/>
                  <a:gd name="T48" fmla="*/ 0 w 564"/>
                  <a:gd name="T49" fmla="*/ 328 h 387"/>
                  <a:gd name="T50" fmla="*/ 0 w 564"/>
                  <a:gd name="T51" fmla="*/ 53 h 387"/>
                  <a:gd name="T52" fmla="*/ 3 w 564"/>
                  <a:gd name="T53" fmla="*/ 41 h 387"/>
                  <a:gd name="T54" fmla="*/ 8 w 564"/>
                  <a:gd name="T55" fmla="*/ 31 h 387"/>
                  <a:gd name="T56" fmla="*/ 15 w 564"/>
                  <a:gd name="T57" fmla="*/ 21 h 387"/>
                  <a:gd name="T58" fmla="*/ 26 w 564"/>
                  <a:gd name="T59" fmla="*/ 13 h 387"/>
                  <a:gd name="T60" fmla="*/ 36 w 564"/>
                  <a:gd name="T61" fmla="*/ 7 h 387"/>
                  <a:gd name="T62" fmla="*/ 49 w 564"/>
                  <a:gd name="T63" fmla="*/ 2 h 387"/>
                  <a:gd name="T64" fmla="*/ 63 w 564"/>
                  <a:gd name="T65" fmla="*/ 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64" h="387">
                    <a:moveTo>
                      <a:pt x="71" y="0"/>
                    </a:moveTo>
                    <a:lnTo>
                      <a:pt x="494" y="0"/>
                    </a:lnTo>
                    <a:lnTo>
                      <a:pt x="502" y="0"/>
                    </a:lnTo>
                    <a:lnTo>
                      <a:pt x="508" y="1"/>
                    </a:lnTo>
                    <a:lnTo>
                      <a:pt x="515" y="2"/>
                    </a:lnTo>
                    <a:lnTo>
                      <a:pt x="521" y="4"/>
                    </a:lnTo>
                    <a:lnTo>
                      <a:pt x="533" y="10"/>
                    </a:lnTo>
                    <a:lnTo>
                      <a:pt x="543" y="18"/>
                    </a:lnTo>
                    <a:lnTo>
                      <a:pt x="549" y="21"/>
                    </a:lnTo>
                    <a:lnTo>
                      <a:pt x="553" y="26"/>
                    </a:lnTo>
                    <a:lnTo>
                      <a:pt x="556" y="31"/>
                    </a:lnTo>
                    <a:lnTo>
                      <a:pt x="559" y="36"/>
                    </a:lnTo>
                    <a:lnTo>
                      <a:pt x="561" y="41"/>
                    </a:lnTo>
                    <a:lnTo>
                      <a:pt x="563" y="47"/>
                    </a:lnTo>
                    <a:lnTo>
                      <a:pt x="564" y="53"/>
                    </a:lnTo>
                    <a:lnTo>
                      <a:pt x="564" y="59"/>
                    </a:lnTo>
                    <a:lnTo>
                      <a:pt x="564" y="328"/>
                    </a:lnTo>
                    <a:lnTo>
                      <a:pt x="564" y="335"/>
                    </a:lnTo>
                    <a:lnTo>
                      <a:pt x="563" y="340"/>
                    </a:lnTo>
                    <a:lnTo>
                      <a:pt x="561" y="346"/>
                    </a:lnTo>
                    <a:lnTo>
                      <a:pt x="559" y="351"/>
                    </a:lnTo>
                    <a:lnTo>
                      <a:pt x="556" y="357"/>
                    </a:lnTo>
                    <a:lnTo>
                      <a:pt x="553" y="362"/>
                    </a:lnTo>
                    <a:lnTo>
                      <a:pt x="549" y="366"/>
                    </a:lnTo>
                    <a:lnTo>
                      <a:pt x="543" y="370"/>
                    </a:lnTo>
                    <a:lnTo>
                      <a:pt x="539" y="374"/>
                    </a:lnTo>
                    <a:lnTo>
                      <a:pt x="533" y="377"/>
                    </a:lnTo>
                    <a:lnTo>
                      <a:pt x="528" y="380"/>
                    </a:lnTo>
                    <a:lnTo>
                      <a:pt x="521" y="383"/>
                    </a:lnTo>
                    <a:lnTo>
                      <a:pt x="515" y="385"/>
                    </a:lnTo>
                    <a:lnTo>
                      <a:pt x="508" y="386"/>
                    </a:lnTo>
                    <a:lnTo>
                      <a:pt x="502" y="387"/>
                    </a:lnTo>
                    <a:lnTo>
                      <a:pt x="494" y="387"/>
                    </a:lnTo>
                    <a:lnTo>
                      <a:pt x="71" y="387"/>
                    </a:lnTo>
                    <a:lnTo>
                      <a:pt x="63" y="387"/>
                    </a:lnTo>
                    <a:lnTo>
                      <a:pt x="56" y="386"/>
                    </a:lnTo>
                    <a:lnTo>
                      <a:pt x="49" y="385"/>
                    </a:lnTo>
                    <a:lnTo>
                      <a:pt x="42" y="383"/>
                    </a:lnTo>
                    <a:lnTo>
                      <a:pt x="36" y="380"/>
                    </a:lnTo>
                    <a:lnTo>
                      <a:pt x="31" y="377"/>
                    </a:lnTo>
                    <a:lnTo>
                      <a:pt x="26" y="374"/>
                    </a:lnTo>
                    <a:lnTo>
                      <a:pt x="20" y="370"/>
                    </a:lnTo>
                    <a:lnTo>
                      <a:pt x="15" y="366"/>
                    </a:lnTo>
                    <a:lnTo>
                      <a:pt x="12" y="362"/>
                    </a:lnTo>
                    <a:lnTo>
                      <a:pt x="8" y="357"/>
                    </a:lnTo>
                    <a:lnTo>
                      <a:pt x="5" y="351"/>
                    </a:lnTo>
                    <a:lnTo>
                      <a:pt x="3" y="346"/>
                    </a:lnTo>
                    <a:lnTo>
                      <a:pt x="1" y="340"/>
                    </a:lnTo>
                    <a:lnTo>
                      <a:pt x="0" y="335"/>
                    </a:lnTo>
                    <a:lnTo>
                      <a:pt x="0" y="328"/>
                    </a:lnTo>
                    <a:lnTo>
                      <a:pt x="0" y="59"/>
                    </a:lnTo>
                    <a:lnTo>
                      <a:pt x="0" y="53"/>
                    </a:lnTo>
                    <a:lnTo>
                      <a:pt x="1" y="47"/>
                    </a:lnTo>
                    <a:lnTo>
                      <a:pt x="3" y="41"/>
                    </a:lnTo>
                    <a:lnTo>
                      <a:pt x="5" y="36"/>
                    </a:lnTo>
                    <a:lnTo>
                      <a:pt x="8" y="31"/>
                    </a:lnTo>
                    <a:lnTo>
                      <a:pt x="12" y="26"/>
                    </a:lnTo>
                    <a:lnTo>
                      <a:pt x="15" y="21"/>
                    </a:lnTo>
                    <a:lnTo>
                      <a:pt x="20" y="18"/>
                    </a:lnTo>
                    <a:lnTo>
                      <a:pt x="26" y="13"/>
                    </a:lnTo>
                    <a:lnTo>
                      <a:pt x="31" y="10"/>
                    </a:lnTo>
                    <a:lnTo>
                      <a:pt x="36" y="7"/>
                    </a:lnTo>
                    <a:lnTo>
                      <a:pt x="42" y="4"/>
                    </a:lnTo>
                    <a:lnTo>
                      <a:pt x="49" y="2"/>
                    </a:lnTo>
                    <a:lnTo>
                      <a:pt x="56" y="1"/>
                    </a:lnTo>
                    <a:lnTo>
                      <a:pt x="63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495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pic>
        <p:nvPicPr>
          <p:cNvPr id="11" name="Picture 3" descr="MCj04403900000[1]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882" y="3155431"/>
            <a:ext cx="1246188" cy="132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 descr="MCj04136260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551" y="3458046"/>
            <a:ext cx="1189038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1" name="AutoShape 5"/>
          <p:cNvSpPr>
            <a:spLocks noChangeArrowheads="1"/>
          </p:cNvSpPr>
          <p:nvPr/>
        </p:nvSpPr>
        <p:spPr bwMode="auto">
          <a:xfrm>
            <a:off x="2681457" y="3458046"/>
            <a:ext cx="3781425" cy="885825"/>
          </a:xfrm>
          <a:prstGeom prst="triangle">
            <a:avLst>
              <a:gd name="adj" fmla="val 50000"/>
            </a:avLst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2394119" y="4191786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B</a:t>
            </a:r>
            <a:endParaRPr lang="en-US" altLang="zh-CN" b="1" i="1" dirty="0">
              <a:latin typeface="Times New Roman" panose="02020603050405020304" pitchFamily="18" charset="0"/>
            </a:endParaRPr>
          </a:p>
        </p:txBody>
      </p:sp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6484563" y="4191786"/>
            <a:ext cx="3254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C</a:t>
            </a:r>
            <a:endParaRPr lang="en-US" altLang="zh-CN" b="1" i="1" dirty="0">
              <a:latin typeface="Times New Roman" panose="02020603050405020304" pitchFamily="18" charset="0"/>
            </a:endParaRPr>
          </a:p>
        </p:txBody>
      </p:sp>
      <p:sp>
        <p:nvSpPr>
          <p:cNvPr id="75785" name="Text Box 10"/>
          <p:cNvSpPr txBox="1">
            <a:spLocks noChangeArrowheads="1"/>
          </p:cNvSpPr>
          <p:nvPr/>
        </p:nvSpPr>
        <p:spPr bwMode="auto">
          <a:xfrm>
            <a:off x="627673" y="640886"/>
            <a:ext cx="792040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图，位于海上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两处的两艘救生船接到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处遇险船只的报警，当时测得∠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如果这两艘救生船以同样的速度同时出发，能不能同时赶到出事地点（不考虑风浪因素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）？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6" name="组合 3"/>
          <p:cNvGrpSpPr/>
          <p:nvPr/>
        </p:nvGrpSpPr>
        <p:grpSpPr bwMode="auto">
          <a:xfrm>
            <a:off x="-4445" y="-60325"/>
            <a:ext cx="2006600" cy="478473"/>
            <a:chOff x="206" y="40"/>
            <a:chExt cx="3160" cy="753"/>
          </a:xfrm>
        </p:grpSpPr>
        <p:cxnSp>
          <p:nvCxnSpPr>
            <p:cNvPr id="17" name="直线连接符 13"/>
            <p:cNvCxnSpPr/>
            <p:nvPr/>
          </p:nvCxnSpPr>
          <p:spPr>
            <a:xfrm>
              <a:off x="206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25" name="Text Box 7"/>
          <p:cNvSpPr txBox="1">
            <a:spLocks noChangeArrowheads="1"/>
          </p:cNvSpPr>
          <p:nvPr/>
        </p:nvSpPr>
        <p:spPr bwMode="auto">
          <a:xfrm>
            <a:off x="4443950" y="3187026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 smtClean="0">
                <a:latin typeface="Times New Roman" panose="02020603050405020304" pitchFamily="18" charset="0"/>
              </a:rPr>
              <a:t>A</a:t>
            </a:r>
            <a:endParaRPr lang="en-US" altLang="zh-CN" b="1" i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83951E-6 L 0.23993 -0.189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97" y="-94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6.17284E-7 L -0.26945 -0.2006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72" y="-100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Rot="1" noChangeArrowheads="1"/>
          </p:cNvSpPr>
          <p:nvPr/>
        </p:nvSpPr>
        <p:spPr bwMode="auto">
          <a:xfrm>
            <a:off x="682810" y="566513"/>
            <a:ext cx="5969798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7" rIns="51435" bIns="25717"/>
          <a:lstStyle>
            <a:lvl1pPr marL="257175" indent="-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图，已知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CD∥OB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OD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939745" y="1006340"/>
            <a:ext cx="731290" cy="52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3cm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5"/>
          <p:cNvGrpSpPr/>
          <p:nvPr/>
        </p:nvGrpSpPr>
        <p:grpSpPr bwMode="auto">
          <a:xfrm>
            <a:off x="1228" y="-51828"/>
            <a:ext cx="2006600" cy="477838"/>
            <a:chOff x="248" y="58"/>
            <a:chExt cx="3160" cy="752"/>
          </a:xfrm>
        </p:grpSpPr>
        <p:sp>
          <p:nvSpPr>
            <p:cNvPr id="12" name="文本框 15"/>
            <p:cNvSpPr txBox="1">
              <a:spLocks noChangeArrowheads="1"/>
            </p:cNvSpPr>
            <p:nvPr/>
          </p:nvSpPr>
          <p:spPr bwMode="auto">
            <a:xfrm>
              <a:off x="980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2"/>
            <p:cNvGrpSpPr/>
            <p:nvPr/>
          </p:nvGrpSpPr>
          <p:grpSpPr bwMode="auto">
            <a:xfrm>
              <a:off x="248" y="199"/>
              <a:ext cx="3160" cy="578"/>
              <a:chOff x="248" y="199"/>
              <a:chExt cx="3160" cy="578"/>
            </a:xfrm>
          </p:grpSpPr>
          <p:cxnSp>
            <p:nvCxnSpPr>
              <p:cNvPr id="14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9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8" y="58368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126" y="528017"/>
            <a:ext cx="1799844" cy="1269492"/>
          </a:xfrm>
          <a:prstGeom prst="rect">
            <a:avLst/>
          </a:prstGeom>
        </p:spPr>
      </p:pic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529177" y="1744179"/>
            <a:ext cx="828371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图，把一张长方形的纸沿着对角线折叠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，重合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部分是一个等腰三角形吗？为什么？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485176" y="2466987"/>
            <a:ext cx="3175000" cy="2601912"/>
            <a:chOff x="4686300" y="1782763"/>
            <a:chExt cx="3175000" cy="2601912"/>
          </a:xfrm>
        </p:grpSpPr>
        <p:pic>
          <p:nvPicPr>
            <p:cNvPr id="19" name="图片 23556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5850" y="1782763"/>
              <a:ext cx="2709863" cy="2235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4746625" y="4016375"/>
              <a:ext cx="3603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latin typeface="+mn-lt"/>
                </a:rPr>
                <a:t>B</a:t>
              </a:r>
              <a:endParaRPr lang="zh-CN" altLang="en-US" b="1" i="1" dirty="0">
                <a:latin typeface="+mn-lt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7405688" y="3944938"/>
              <a:ext cx="36036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latin typeface="+mn-lt"/>
                </a:rPr>
                <a:t>C</a:t>
              </a:r>
              <a:endParaRPr lang="zh-CN" altLang="en-US" b="1" i="1" dirty="0">
                <a:latin typeface="+mn-lt"/>
              </a:endParaRPr>
            </a:p>
          </p:txBody>
        </p:sp>
        <p:sp>
          <p:nvSpPr>
            <p:cNvPr id="22" name="文本框 21"/>
            <p:cNvSpPr txBox="1">
              <a:spLocks noChangeArrowheads="1"/>
            </p:cNvSpPr>
            <p:nvPr/>
          </p:nvSpPr>
          <p:spPr bwMode="auto">
            <a:xfrm>
              <a:off x="4686300" y="2344738"/>
              <a:ext cx="3603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latin typeface="+mn-lt"/>
                </a:rPr>
                <a:t>A</a:t>
              </a:r>
              <a:endParaRPr lang="zh-CN" altLang="en-US" b="1" i="1" dirty="0">
                <a:latin typeface="+mn-lt"/>
              </a:endParaRPr>
            </a:p>
          </p:txBody>
        </p:sp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7500938" y="2344738"/>
              <a:ext cx="360362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latin typeface="+mn-lt"/>
                </a:rPr>
                <a:t>D</a:t>
              </a:r>
              <a:endParaRPr lang="zh-CN" altLang="en-US" b="1" i="1" dirty="0">
                <a:latin typeface="+mn-lt"/>
              </a:endParaRPr>
            </a:p>
          </p:txBody>
        </p:sp>
        <p:sp>
          <p:nvSpPr>
            <p:cNvPr id="24" name="文本框 23"/>
            <p:cNvSpPr txBox="1">
              <a:spLocks noChangeArrowheads="1"/>
            </p:cNvSpPr>
            <p:nvPr/>
          </p:nvSpPr>
          <p:spPr bwMode="auto">
            <a:xfrm>
              <a:off x="5689600" y="2579688"/>
              <a:ext cx="3603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latin typeface="+mn-lt"/>
                </a:rPr>
                <a:t>E</a:t>
              </a:r>
              <a:endParaRPr lang="zh-CN" altLang="en-US" b="1" i="1" dirty="0">
                <a:latin typeface="+mn-lt"/>
              </a:endParaRPr>
            </a:p>
          </p:txBody>
        </p:sp>
      </p:grp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882569" y="2714125"/>
            <a:ext cx="12682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855194" y="3113996"/>
            <a:ext cx="532218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由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折叠可知</a:t>
            </a:r>
            <a:r>
              <a:rPr lang="zh-CN" altLang="en-US" sz="2400" b="1" dirty="0">
                <a:latin typeface="+mn-lt"/>
              </a:rPr>
              <a:t>，</a:t>
            </a:r>
            <a:r>
              <a:rPr lang="en-US" altLang="zh-CN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</a:rPr>
              <a:t>EBD</a:t>
            </a:r>
            <a:r>
              <a:rPr lang="en-US" altLang="zh-CN" sz="2400" b="1" dirty="0">
                <a:latin typeface="+mn-lt"/>
              </a:rPr>
              <a:t>=∠</a:t>
            </a:r>
            <a:r>
              <a:rPr lang="en-US" altLang="zh-CN" sz="2400" b="1" i="1" dirty="0">
                <a:latin typeface="+mn-lt"/>
              </a:rPr>
              <a:t>CBD</a:t>
            </a:r>
            <a:r>
              <a:rPr lang="en-US" altLang="zh-CN" sz="2400" b="1" dirty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855194" y="3622741"/>
            <a:ext cx="3047171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AD</a:t>
            </a:r>
            <a:r>
              <a:rPr lang="en-US" altLang="zh-CN" sz="2400" b="1" dirty="0">
                <a:latin typeface="+mn-lt"/>
              </a:rPr>
              <a:t>∥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858810" y="4092041"/>
            <a:ext cx="459260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EDB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EBD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是等腰三角形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6273" y="3613949"/>
            <a:ext cx="2863284" cy="493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EDB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" y="1761435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5" grpId="0"/>
      <p:bldP spid="26" grpId="0"/>
      <p:bldP spid="27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48032" y="1069182"/>
            <a:ext cx="8551822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+mn-ea"/>
              </a:rPr>
              <a:t>例</a:t>
            </a:r>
            <a:r>
              <a:rPr lang="en-US" altLang="zh-CN" sz="2400" b="1" noProof="1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+mn-ea"/>
              </a:rPr>
              <a:t>3  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如图，在△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中，∠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ACB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＝90°，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是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边上的高，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AE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是∠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BAC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的平分线，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AE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与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交于点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F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，求证：△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CEF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是等腰三角形．</a:t>
            </a:r>
            <a:endParaRPr lang="zh-CN" altLang="en-US" sz="2400" b="1" noProof="1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448032" y="2449405"/>
            <a:ext cx="7726363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1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en-US" altLang="zh-CN" sz="2000" b="1" dirty="0">
                <a:latin typeface="+mn-lt"/>
              </a:rPr>
              <a:t>∵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90°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°.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边上的高，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BAC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90°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BAC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的平分线，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EAC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，即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CFE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indent="0">
              <a:lnSpc>
                <a:spcPct val="11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是等腰三角形．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9607" y="-48729"/>
            <a:ext cx="2006600" cy="478472"/>
            <a:chOff x="123" y="68"/>
            <a:chExt cx="3160" cy="753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6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85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55195" y="556898"/>
            <a:ext cx="7315201" cy="492440"/>
            <a:chOff x="584432" y="556898"/>
            <a:chExt cx="7315201" cy="492440"/>
          </a:xfrm>
        </p:grpSpPr>
        <p:sp>
          <p:nvSpPr>
            <p:cNvPr id="87056" name="文本框 1"/>
            <p:cNvSpPr txBox="1">
              <a:spLocks noChangeArrowheads="1"/>
            </p:cNvSpPr>
            <p:nvPr/>
          </p:nvSpPr>
          <p:spPr bwMode="auto">
            <a:xfrm>
              <a:off x="2468796" y="563517"/>
              <a:ext cx="5430837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通过</a:t>
              </a:r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计算角</a:t>
              </a: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相等来证明等腰三角形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3" name="组合 6"/>
            <p:cNvGrpSpPr/>
            <p:nvPr/>
          </p:nvGrpSpPr>
          <p:grpSpPr bwMode="auto">
            <a:xfrm>
              <a:off x="584432" y="556898"/>
              <a:ext cx="2274656" cy="492440"/>
              <a:chOff x="402069" y="545931"/>
              <a:chExt cx="2273908" cy="492762"/>
            </a:xfrm>
          </p:grpSpPr>
          <p:grpSp>
            <p:nvGrpSpPr>
              <p:cNvPr id="24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966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25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素养考点  </a:t>
                </a:r>
                <a:r>
                  <a:rPr kumimoji="0" lang="en-US" altLang="zh-CN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3</a:t>
                </a:r>
                <a:endPara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5485" y="2258584"/>
            <a:ext cx="2368296" cy="179984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"/>
          <p:cNvGrpSpPr/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7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9" name="矩形 18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2" name="图片 21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>
            <a:off x="1362075" y="1553423"/>
            <a:ext cx="6629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800" b="1" noProof="1" smtClean="0">
                <a:solidFill>
                  <a:srgbClr val="BECE37">
                    <a:lumMod val="75000"/>
                  </a:srgb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 noProof="1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800" b="1" noProof="1" smtClean="0">
                <a:solidFill>
                  <a:srgbClr val="FF0000"/>
                </a:solidFill>
                <a:latin typeface="宋体" panose="02010600030101010101" pitchFamily="2" charset="-122"/>
                <a:cs typeface="仿宋_GB2312" panose="02010609030101010101" pitchFamily="49" charset="-122"/>
              </a:rPr>
              <a:t>等角对等边</a:t>
            </a:r>
            <a:r>
              <a:rPr lang="zh-CN" altLang="en-US" sz="2800" b="1" noProof="1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cs typeface="仿宋_GB2312" panose="02010609030101010101" pitchFamily="49" charset="-122"/>
              </a:rPr>
              <a:t>是判定等腰三角形的重要依据，它的前提条件是</a:t>
            </a:r>
            <a:r>
              <a:rPr lang="en-US" altLang="zh-CN" sz="2800" b="1" noProof="1">
                <a:solidFill>
                  <a:prstClr val="black"/>
                </a:solidFill>
                <a:latin typeface="宋体" panose="02010600030101010101" pitchFamily="2" charset="-122"/>
                <a:cs typeface="仿宋_GB2312" panose="02010609030101010101" pitchFamily="49" charset="-122"/>
              </a:rPr>
              <a:t>“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cs typeface="仿宋_GB2312" panose="02010609030101010101" pitchFamily="49" charset="-122"/>
              </a:rPr>
              <a:t>在同一个三角形中</a:t>
            </a:r>
            <a:r>
              <a:rPr lang="en-US" altLang="zh-CN" sz="2800" b="1" noProof="1">
                <a:solidFill>
                  <a:prstClr val="black"/>
                </a:solidFill>
                <a:latin typeface="宋体" panose="02010600030101010101" pitchFamily="2" charset="-122"/>
                <a:cs typeface="仿宋_GB2312" panose="02010609030101010101" pitchFamily="49" charset="-122"/>
              </a:rPr>
              <a:t>”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cs typeface="仿宋_GB2312" panose="02010609030101010101" pitchFamily="49" charset="-122"/>
              </a:rPr>
              <a:t>．</a:t>
            </a:r>
            <a:endParaRPr lang="zh-CN" altLang="en-US" sz="2800" b="1" noProof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矩形 6"/>
          <p:cNvSpPr>
            <a:spLocks noChangeArrowheads="1"/>
          </p:cNvSpPr>
          <p:nvPr/>
        </p:nvSpPr>
        <p:spPr bwMode="auto">
          <a:xfrm>
            <a:off x="718339" y="582434"/>
            <a:ext cx="84923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图所示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边上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,∠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DAE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EAC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=36°,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则图中共有等腰三角形的个数是	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 　　　　　 　　　　　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A.4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	B.5	C.6	D.7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429625" y="1301750"/>
            <a:ext cx="428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微软雅黑" panose="020B0503020204020204" pitchFamily="34" charset="-122"/>
              </a:rPr>
              <a:t>C</a:t>
            </a:r>
            <a:r>
              <a:rPr lang="zh-CN" altLang="en-US" sz="2400" b="1" dirty="0">
                <a:solidFill>
                  <a:srgbClr val="7030A0"/>
                </a:solidFill>
                <a:latin typeface="+mn-lt"/>
                <a:ea typeface="微软雅黑" panose="020B0503020204020204" pitchFamily="34" charset="-122"/>
              </a:rPr>
              <a:t> </a:t>
            </a:r>
            <a:endParaRPr lang="zh-CN" altLang="en-US" sz="2400" b="1" dirty="0">
              <a:solidFill>
                <a:srgbClr val="7030A0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89091" name="矩形 2"/>
          <p:cNvSpPr>
            <a:spLocks noChangeArrowheads="1"/>
          </p:cNvSpPr>
          <p:nvPr/>
        </p:nvSpPr>
        <p:spPr bwMode="auto">
          <a:xfrm>
            <a:off x="1554163" y="2895600"/>
            <a:ext cx="59293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93" name="文本框 1"/>
          <p:cNvSpPr txBox="1">
            <a:spLocks noChangeArrowheads="1"/>
          </p:cNvSpPr>
          <p:nvPr/>
        </p:nvSpPr>
        <p:spPr bwMode="auto">
          <a:xfrm>
            <a:off x="718339" y="2915150"/>
            <a:ext cx="7596188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解析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: 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∵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AB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=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AC</a:t>
            </a:r>
            <a:r>
              <a:rPr lang="zh-CN" altLang="en-US" sz="2400" b="1" i="1" dirty="0" smtClean="0">
                <a:latin typeface="+mn-lt"/>
                <a:sym typeface="微软雅黑" panose="020B0503020204020204" pitchFamily="34" charset="-122"/>
              </a:rPr>
              <a:t>，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∠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ABC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=36°</a:t>
            </a:r>
            <a:r>
              <a:rPr lang="zh-CN" altLang="en-US" sz="2400" b="1" dirty="0" smtClean="0">
                <a:latin typeface="+mn-lt"/>
                <a:sym typeface="微软雅黑" panose="020B0503020204020204" pitchFamily="34" charset="-122"/>
              </a:rPr>
              <a:t>，</a:t>
            </a:r>
            <a:endParaRPr lang="en-US" altLang="zh-CN" sz="2400" b="1" dirty="0" smtClean="0">
              <a:latin typeface="+mn-lt"/>
              <a:sym typeface="微软雅黑" panose="020B0503020204020204" pitchFamily="3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=108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°,∴∠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BAD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DAE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EAC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=36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+mn-lt"/>
              <a:sym typeface="微软雅黑" panose="020B0503020204020204" pitchFamily="34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∴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等腰三角形有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ADE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ACE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ACD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ABE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共有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个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12" name="组合 5"/>
          <p:cNvGrpSpPr/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4" name="组合 2"/>
            <p:cNvGrpSpPr/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64" y="65205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6B"/>
              </a:clrFrom>
              <a:clrTo>
                <a:srgbClr val="FFFF6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177" y="1845118"/>
            <a:ext cx="2103120" cy="102412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9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419100" y="1049338"/>
            <a:ext cx="871537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4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已知等腰三角形底边长为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底边上的高的长为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，求作等腰△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使底边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，底边上的高为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h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0114" name="组合 5"/>
          <p:cNvGrpSpPr/>
          <p:nvPr/>
        </p:nvGrpSpPr>
        <p:grpSpPr bwMode="auto">
          <a:xfrm>
            <a:off x="2112963" y="2335213"/>
            <a:ext cx="2430462" cy="0"/>
            <a:chOff x="3373" y="3114"/>
            <a:chExt cx="3827" cy="0"/>
          </a:xfrm>
        </p:grpSpPr>
        <p:cxnSp>
          <p:nvCxnSpPr>
            <p:cNvPr id="27" name="直接连接符 26"/>
            <p:cNvCxnSpPr/>
            <p:nvPr/>
          </p:nvCxnSpPr>
          <p:spPr bwMode="auto">
            <a:xfrm>
              <a:off x="3373" y="3114"/>
              <a:ext cx="1445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8" name="直接连接符 27"/>
            <p:cNvCxnSpPr/>
            <p:nvPr/>
          </p:nvCxnSpPr>
          <p:spPr bwMode="auto">
            <a:xfrm>
              <a:off x="5225" y="3114"/>
              <a:ext cx="1975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90117" name="TextBox 29"/>
          <p:cNvSpPr txBox="1">
            <a:spLocks noChangeArrowheads="1"/>
          </p:cNvSpPr>
          <p:nvPr/>
        </p:nvSpPr>
        <p:spPr bwMode="auto">
          <a:xfrm>
            <a:off x="2563813" y="1955800"/>
            <a:ext cx="2968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</a:endParaRPr>
          </a:p>
        </p:txBody>
      </p:sp>
      <p:sp>
        <p:nvSpPr>
          <p:cNvPr id="90118" name="TextBox 30"/>
          <p:cNvSpPr txBox="1">
            <a:spLocks noChangeArrowheads="1"/>
          </p:cNvSpPr>
          <p:nvPr/>
        </p:nvSpPr>
        <p:spPr bwMode="auto">
          <a:xfrm>
            <a:off x="3760788" y="1990725"/>
            <a:ext cx="3095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</a:rPr>
              <a:t>h</a:t>
            </a:r>
            <a:endParaRPr lang="en-US" altLang="zh-CN" b="1" i="1" dirty="0">
              <a:latin typeface="Times New Roman" panose="02020603050405020304" pitchFamily="18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82322" y="2456371"/>
            <a:ext cx="5667019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作法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en-US" altLang="zh-CN" sz="2100" b="1" dirty="0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 smtClean="0">
                <a:latin typeface="+mn-lt"/>
              </a:rPr>
              <a:t>1</a:t>
            </a:r>
            <a:r>
              <a:rPr lang="en-US" altLang="zh-CN" sz="2100" b="1" dirty="0">
                <a:latin typeface="+mn-lt"/>
              </a:rPr>
              <a:t>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作线段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i="1" dirty="0">
                <a:latin typeface="+mn-lt"/>
              </a:rPr>
              <a:t>.</a:t>
            </a:r>
            <a:endParaRPr lang="en-US" altLang="zh-CN" sz="2100" b="1" i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</a:rPr>
              <a:t>2.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作线段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垂直平分线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，交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AB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于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</a:rPr>
              <a:t>3.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MN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上取一点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，使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h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</a:rPr>
              <a:t>4.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，则△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即为所求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cxnSp>
        <p:nvCxnSpPr>
          <p:cNvPr id="45" name="直接连接符 44"/>
          <p:cNvCxnSpPr/>
          <p:nvPr/>
        </p:nvCxnSpPr>
        <p:spPr bwMode="auto">
          <a:xfrm>
            <a:off x="7364413" y="1693863"/>
            <a:ext cx="0" cy="291782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" name="弧形 50"/>
          <p:cNvSpPr/>
          <p:nvPr/>
        </p:nvSpPr>
        <p:spPr bwMode="auto">
          <a:xfrm rot="608670">
            <a:off x="7011988" y="3354388"/>
            <a:ext cx="482600" cy="396875"/>
          </a:xfrm>
          <a:prstGeom prst="arc">
            <a:avLst>
              <a:gd name="adj1" fmla="val 14382122"/>
              <a:gd name="adj2" fmla="val 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53" name="弧形 52"/>
          <p:cNvSpPr/>
          <p:nvPr/>
        </p:nvSpPr>
        <p:spPr bwMode="auto">
          <a:xfrm rot="19760225">
            <a:off x="7156450" y="3373438"/>
            <a:ext cx="484188" cy="396875"/>
          </a:xfrm>
          <a:prstGeom prst="arc">
            <a:avLst>
              <a:gd name="adj1" fmla="val 14382122"/>
              <a:gd name="adj2" fmla="val 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54" name="弧形 53"/>
          <p:cNvSpPr/>
          <p:nvPr/>
        </p:nvSpPr>
        <p:spPr bwMode="auto">
          <a:xfrm rot="6530748">
            <a:off x="7066757" y="3979069"/>
            <a:ext cx="484187" cy="396875"/>
          </a:xfrm>
          <a:prstGeom prst="arc">
            <a:avLst>
              <a:gd name="adj1" fmla="val 14382122"/>
              <a:gd name="adj2" fmla="val 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55" name="弧形 54"/>
          <p:cNvSpPr/>
          <p:nvPr/>
        </p:nvSpPr>
        <p:spPr bwMode="auto">
          <a:xfrm rot="10800000">
            <a:off x="7205663" y="4017963"/>
            <a:ext cx="482600" cy="396875"/>
          </a:xfrm>
          <a:prstGeom prst="arc">
            <a:avLst>
              <a:gd name="adj1" fmla="val 14382122"/>
              <a:gd name="adj2" fmla="val 0"/>
            </a:avLst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cxnSp>
        <p:nvCxnSpPr>
          <p:cNvPr id="59" name="直接连接符 58"/>
          <p:cNvCxnSpPr>
            <a:cxnSpLocks noChangeShapeType="1"/>
          </p:cNvCxnSpPr>
          <p:nvPr/>
        </p:nvCxnSpPr>
        <p:spPr bwMode="auto">
          <a:xfrm flipV="1">
            <a:off x="6878638" y="2559050"/>
            <a:ext cx="485775" cy="13493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63"/>
          <p:cNvCxnSpPr>
            <a:cxnSpLocks noChangeShapeType="1"/>
          </p:cNvCxnSpPr>
          <p:nvPr/>
        </p:nvCxnSpPr>
        <p:spPr bwMode="auto">
          <a:xfrm flipH="1" flipV="1">
            <a:off x="7364413" y="2559050"/>
            <a:ext cx="431800" cy="134937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组合 69"/>
          <p:cNvGrpSpPr/>
          <p:nvPr/>
        </p:nvGrpSpPr>
        <p:grpSpPr bwMode="auto">
          <a:xfrm>
            <a:off x="6608763" y="3800475"/>
            <a:ext cx="1487487" cy="390525"/>
            <a:chOff x="6588224" y="4509120"/>
            <a:chExt cx="1983623" cy="520250"/>
          </a:xfrm>
        </p:grpSpPr>
        <p:cxnSp>
          <p:nvCxnSpPr>
            <p:cNvPr id="36" name="直接连接符 35"/>
            <p:cNvCxnSpPr/>
            <p:nvPr/>
          </p:nvCxnSpPr>
          <p:spPr bwMode="auto">
            <a:xfrm>
              <a:off x="6948113" y="4652929"/>
              <a:ext cx="1223623" cy="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90129" name="TextBox 66"/>
            <p:cNvSpPr txBox="1">
              <a:spLocks noChangeArrowheads="1"/>
            </p:cNvSpPr>
            <p:nvPr/>
          </p:nvSpPr>
          <p:spPr bwMode="auto">
            <a:xfrm>
              <a:off x="6588224" y="4509120"/>
              <a:ext cx="446891" cy="49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0" name="TextBox 67"/>
            <p:cNvSpPr txBox="1">
              <a:spLocks noChangeArrowheads="1"/>
            </p:cNvSpPr>
            <p:nvPr/>
          </p:nvSpPr>
          <p:spPr bwMode="auto">
            <a:xfrm>
              <a:off x="8124956" y="4538148"/>
              <a:ext cx="446891" cy="49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71"/>
          <p:cNvGrpSpPr/>
          <p:nvPr/>
        </p:nvGrpSpPr>
        <p:grpSpPr bwMode="auto">
          <a:xfrm>
            <a:off x="7223125" y="2386013"/>
            <a:ext cx="569913" cy="368300"/>
            <a:chOff x="7408778" y="2622398"/>
            <a:chExt cx="759236" cy="490750"/>
          </a:xfrm>
        </p:grpSpPr>
        <p:cxnSp>
          <p:nvCxnSpPr>
            <p:cNvPr id="90132" name="直接连接符 56"/>
            <p:cNvCxnSpPr>
              <a:cxnSpLocks noChangeShapeType="1"/>
            </p:cNvCxnSpPr>
            <p:nvPr/>
          </p:nvCxnSpPr>
          <p:spPr bwMode="auto">
            <a:xfrm>
              <a:off x="7408778" y="2852936"/>
              <a:ext cx="360040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0133" name="TextBox 68"/>
            <p:cNvSpPr txBox="1">
              <a:spLocks noChangeArrowheads="1"/>
            </p:cNvSpPr>
            <p:nvPr/>
          </p:nvSpPr>
          <p:spPr bwMode="auto">
            <a:xfrm>
              <a:off x="7721374" y="2622398"/>
              <a:ext cx="446640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69"/>
          <p:cNvGrpSpPr/>
          <p:nvPr/>
        </p:nvGrpSpPr>
        <p:grpSpPr bwMode="auto">
          <a:xfrm>
            <a:off x="7069138" y="3417888"/>
            <a:ext cx="385762" cy="1325562"/>
            <a:chOff x="8112985" y="3754501"/>
            <a:chExt cx="514602" cy="1769731"/>
          </a:xfrm>
        </p:grpSpPr>
        <p:sp>
          <p:nvSpPr>
            <p:cNvPr id="90135" name="TextBox 66"/>
            <p:cNvSpPr txBox="1">
              <a:spLocks noChangeArrowheads="1"/>
            </p:cNvSpPr>
            <p:nvPr/>
          </p:nvSpPr>
          <p:spPr bwMode="auto">
            <a:xfrm>
              <a:off x="8112985" y="3754501"/>
              <a:ext cx="514602" cy="491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M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36" name="TextBox 67"/>
            <p:cNvSpPr txBox="1">
              <a:spLocks noChangeArrowheads="1"/>
            </p:cNvSpPr>
            <p:nvPr/>
          </p:nvSpPr>
          <p:spPr bwMode="auto">
            <a:xfrm>
              <a:off x="8159869" y="5032973"/>
              <a:ext cx="463819" cy="491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N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67"/>
          <p:cNvSpPr txBox="1">
            <a:spLocks noChangeArrowheads="1"/>
          </p:cNvSpPr>
          <p:nvPr/>
        </p:nvSpPr>
        <p:spPr bwMode="auto">
          <a:xfrm>
            <a:off x="7332663" y="3830638"/>
            <a:ext cx="347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0" name="组合 2"/>
          <p:cNvGrpSpPr/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4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464859" y="537657"/>
            <a:ext cx="6087829" cy="492440"/>
            <a:chOff x="454258" y="520565"/>
            <a:chExt cx="6087829" cy="492440"/>
          </a:xfrm>
        </p:grpSpPr>
        <p:sp>
          <p:nvSpPr>
            <p:cNvPr id="90150" name="文本框 9"/>
            <p:cNvSpPr txBox="1">
              <a:spLocks noChangeArrowheads="1"/>
            </p:cNvSpPr>
            <p:nvPr/>
          </p:nvSpPr>
          <p:spPr bwMode="auto">
            <a:xfrm>
              <a:off x="2468562" y="527230"/>
              <a:ext cx="40735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利用尺规作图作等腰三角形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57" name="组合 6"/>
            <p:cNvGrpSpPr/>
            <p:nvPr/>
          </p:nvGrpSpPr>
          <p:grpSpPr bwMode="auto">
            <a:xfrm>
              <a:off x="454258" y="520565"/>
              <a:ext cx="2274656" cy="492440"/>
              <a:chOff x="402069" y="545931"/>
              <a:chExt cx="2273908" cy="492762"/>
            </a:xfrm>
          </p:grpSpPr>
          <p:grpSp>
            <p:nvGrpSpPr>
              <p:cNvPr id="58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966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60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素养考点  </a:t>
                </a:r>
                <a:r>
                  <a:rPr kumimoji="0" lang="en-US" altLang="zh-CN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4</a:t>
                </a:r>
                <a:endPara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3"/>
          <p:cNvSpPr>
            <a:spLocks noChangeArrowheads="1"/>
          </p:cNvSpPr>
          <p:nvPr/>
        </p:nvSpPr>
        <p:spPr bwMode="auto">
          <a:xfrm>
            <a:off x="353417" y="911927"/>
            <a:ext cx="843288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例5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 </a:t>
            </a: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如图，在</a:t>
            </a:r>
            <a:r>
              <a:rPr lang="en-US" altLang="zh-CN" sz="2400" b="1" dirty="0" err="1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dirty="0" err="1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ACB</a:t>
            </a: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的平分线交于点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O</a:t>
            </a:r>
            <a:r>
              <a:rPr lang="en-US" altLang="zh-CN" sz="2400" b="1" dirty="0" err="1"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过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O</a:t>
            </a: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作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EF∥BC</a:t>
            </a: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交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E</a:t>
            </a: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，交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F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探究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EF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FC</a:t>
            </a:r>
            <a:r>
              <a:rPr lang="en-US" altLang="en-US" sz="2400" b="1" dirty="0" err="1">
                <a:latin typeface="+mn-lt"/>
                <a:ea typeface="楷体" panose="02010609060101010101" pitchFamily="49" charset="-122"/>
              </a:rPr>
              <a:t>之间的关系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6693694" y="3361574"/>
            <a:ext cx="1919287" cy="1525588"/>
            <a:chOff x="0" y="0"/>
            <a:chExt cx="1612" cy="1281"/>
          </a:xfrm>
        </p:grpSpPr>
        <p:sp>
          <p:nvSpPr>
            <p:cNvPr id="91139" name="Text Box 8"/>
            <p:cNvSpPr txBox="1">
              <a:spLocks noChangeArrowheads="1"/>
            </p:cNvSpPr>
            <p:nvPr/>
          </p:nvSpPr>
          <p:spPr bwMode="auto">
            <a:xfrm>
              <a:off x="768" y="624"/>
              <a:ext cx="357" cy="243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2" charset="-122"/>
                </a:rPr>
                <a:t>O</a:t>
              </a:r>
              <a:endParaRPr lang="zh-CN" altLang="zh-CN" b="1" i="1">
                <a:latin typeface="+mn-lt"/>
                <a:ea typeface="黑体" panose="02010609060101010101" pitchFamily="2" charset="-122"/>
              </a:endParaRPr>
            </a:p>
          </p:txBody>
        </p:sp>
        <p:grpSp>
          <p:nvGrpSpPr>
            <p:cNvPr id="91140" name="Group 9"/>
            <p:cNvGrpSpPr/>
            <p:nvPr/>
          </p:nvGrpSpPr>
          <p:grpSpPr bwMode="auto">
            <a:xfrm>
              <a:off x="0" y="0"/>
              <a:ext cx="1612" cy="1281"/>
              <a:chOff x="0" y="0"/>
              <a:chExt cx="1612" cy="1281"/>
            </a:xfrm>
          </p:grpSpPr>
          <p:sp>
            <p:nvSpPr>
              <p:cNvPr id="21509" name="Line 10"/>
              <p:cNvSpPr>
                <a:spLocks noChangeShapeType="1"/>
              </p:cNvSpPr>
              <p:nvPr/>
            </p:nvSpPr>
            <p:spPr bwMode="auto">
              <a:xfrm>
                <a:off x="492" y="836"/>
                <a:ext cx="751" cy="4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  <p:sp>
            <p:nvSpPr>
              <p:cNvPr id="21510" name="Line 11"/>
              <p:cNvSpPr>
                <a:spLocks noChangeShapeType="1"/>
              </p:cNvSpPr>
              <p:nvPr/>
            </p:nvSpPr>
            <p:spPr bwMode="auto">
              <a:xfrm flipV="1">
                <a:off x="317" y="836"/>
                <a:ext cx="621" cy="21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  <p:sp>
            <p:nvSpPr>
              <p:cNvPr id="21511" name="Line 12"/>
              <p:cNvSpPr>
                <a:spLocks noChangeShapeType="1"/>
              </p:cNvSpPr>
              <p:nvPr/>
            </p:nvSpPr>
            <p:spPr bwMode="auto">
              <a:xfrm>
                <a:off x="931" y="836"/>
                <a:ext cx="360" cy="227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  <p:sp>
            <p:nvSpPr>
              <p:cNvPr id="91144" name="Text Box 13"/>
              <p:cNvSpPr txBox="1">
                <a:spLocks noChangeArrowheads="1"/>
              </p:cNvSpPr>
              <p:nvPr/>
            </p:nvSpPr>
            <p:spPr bwMode="auto">
              <a:xfrm>
                <a:off x="849" y="0"/>
                <a:ext cx="455" cy="322"/>
              </a:xfrm>
              <a:prstGeom prst="rect">
                <a:avLst/>
              </a:prstGeom>
              <a:noFill/>
              <a:ln>
                <a:noFill/>
              </a:ln>
              <a:effectLst>
                <a:outerShdw algn="ctr" rotWithShape="0">
                  <a:srgbClr val="C0C0C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fontAlgn="ctr"/>
                <a:r>
                  <a:rPr lang="zh-CN" altLang="zh-CN" b="1" i="1">
                    <a:latin typeface="+mn-lt"/>
                    <a:ea typeface="黑体" panose="02010609060101010101" pitchFamily="2" charset="-122"/>
                  </a:rPr>
                  <a:t>A</a:t>
                </a:r>
                <a:endParaRPr lang="zh-CN" altLang="zh-CN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1145" name="Text Box 14"/>
              <p:cNvSpPr txBox="1">
                <a:spLocks noChangeArrowheads="1"/>
              </p:cNvSpPr>
              <p:nvPr/>
            </p:nvSpPr>
            <p:spPr bwMode="auto">
              <a:xfrm>
                <a:off x="0" y="959"/>
                <a:ext cx="454" cy="322"/>
              </a:xfrm>
              <a:prstGeom prst="rect">
                <a:avLst/>
              </a:prstGeom>
              <a:noFill/>
              <a:ln>
                <a:noFill/>
              </a:ln>
              <a:effectLst>
                <a:outerShdw algn="ctr" rotWithShape="0">
                  <a:srgbClr val="C0C0C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fontAlgn="ctr"/>
                <a:r>
                  <a:rPr lang="zh-CN" altLang="zh-CN" b="1" i="1">
                    <a:latin typeface="+mn-lt"/>
                    <a:ea typeface="黑体" panose="02010609060101010101" pitchFamily="2" charset="-122"/>
                  </a:rPr>
                  <a:t>B</a:t>
                </a:r>
                <a:endParaRPr lang="zh-CN" altLang="zh-CN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1146" name="Text Box 15"/>
              <p:cNvSpPr txBox="1">
                <a:spLocks noChangeArrowheads="1"/>
              </p:cNvSpPr>
              <p:nvPr/>
            </p:nvSpPr>
            <p:spPr bwMode="auto">
              <a:xfrm>
                <a:off x="1158" y="943"/>
                <a:ext cx="454" cy="322"/>
              </a:xfrm>
              <a:prstGeom prst="rect">
                <a:avLst/>
              </a:prstGeom>
              <a:noFill/>
              <a:ln>
                <a:noFill/>
              </a:ln>
              <a:effectLst>
                <a:outerShdw algn="ctr" rotWithShape="0">
                  <a:srgbClr val="C0C0C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fontAlgn="ctr"/>
                <a:r>
                  <a:rPr lang="zh-CN" altLang="zh-CN" b="1" i="1">
                    <a:latin typeface="+mn-lt"/>
                    <a:ea typeface="黑体" panose="02010609060101010101" pitchFamily="2" charset="-122"/>
                  </a:rPr>
                  <a:t>C</a:t>
                </a:r>
                <a:endParaRPr lang="zh-CN" altLang="zh-CN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1147" name="Text Box 16"/>
              <p:cNvSpPr txBox="1">
                <a:spLocks noChangeArrowheads="1"/>
              </p:cNvSpPr>
              <p:nvPr/>
            </p:nvSpPr>
            <p:spPr bwMode="auto">
              <a:xfrm>
                <a:off x="183" y="641"/>
                <a:ext cx="289" cy="216"/>
              </a:xfrm>
              <a:prstGeom prst="rect">
                <a:avLst/>
              </a:prstGeom>
              <a:noFill/>
              <a:ln>
                <a:noFill/>
              </a:ln>
              <a:effectLst>
                <a:outerShdw algn="ctr" rotWithShape="0">
                  <a:srgbClr val="C0C0C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fontAlgn="ctr"/>
                <a:r>
                  <a:rPr lang="zh-CN" altLang="zh-CN" b="1" i="1">
                    <a:latin typeface="+mn-lt"/>
                    <a:ea typeface="黑体" panose="02010609060101010101" pitchFamily="2" charset="-122"/>
                  </a:rPr>
                  <a:t>E</a:t>
                </a:r>
                <a:endParaRPr lang="zh-CN" altLang="zh-CN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1148" name="Text Box 17"/>
              <p:cNvSpPr txBox="1">
                <a:spLocks noChangeArrowheads="1"/>
              </p:cNvSpPr>
              <p:nvPr/>
            </p:nvSpPr>
            <p:spPr bwMode="auto">
              <a:xfrm>
                <a:off x="1081" y="671"/>
                <a:ext cx="454" cy="322"/>
              </a:xfrm>
              <a:prstGeom prst="rect">
                <a:avLst/>
              </a:prstGeom>
              <a:noFill/>
              <a:ln>
                <a:noFill/>
              </a:ln>
              <a:effectLst>
                <a:outerShdw algn="ctr" rotWithShape="0">
                  <a:srgbClr val="C0C0C0"/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 fontAlgn="ctr"/>
                <a:r>
                  <a:rPr lang="zh-CN" altLang="zh-CN" b="1" i="1">
                    <a:latin typeface="+mn-lt"/>
                    <a:ea typeface="黑体" panose="02010609060101010101" pitchFamily="2" charset="-122"/>
                  </a:rPr>
                  <a:t>F</a:t>
                </a:r>
                <a:endParaRPr lang="zh-CN" altLang="zh-CN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21517" name="Line 18"/>
              <p:cNvSpPr>
                <a:spLocks noChangeShapeType="1"/>
              </p:cNvSpPr>
              <p:nvPr/>
            </p:nvSpPr>
            <p:spPr bwMode="auto">
              <a:xfrm flipV="1">
                <a:off x="292" y="219"/>
                <a:ext cx="756" cy="844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  <p:sp>
            <p:nvSpPr>
              <p:cNvPr id="21518" name="Line 19"/>
              <p:cNvSpPr>
                <a:spLocks noChangeShapeType="1"/>
              </p:cNvSpPr>
              <p:nvPr/>
            </p:nvSpPr>
            <p:spPr bwMode="auto">
              <a:xfrm>
                <a:off x="1048" y="219"/>
                <a:ext cx="235" cy="852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  <p:sp>
            <p:nvSpPr>
              <p:cNvPr id="21519" name="Line 20"/>
              <p:cNvSpPr>
                <a:spLocks noChangeShapeType="1"/>
              </p:cNvSpPr>
              <p:nvPr/>
            </p:nvSpPr>
            <p:spPr bwMode="auto">
              <a:xfrm>
                <a:off x="292" y="1062"/>
                <a:ext cx="999" cy="4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  <a:effectLst>
                <a:outerShdw algn="ctr" rotWithShape="0">
                  <a:srgbClr val="C0C0C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 sz="1350" b="1" i="1">
                  <a:latin typeface="+mn-lt"/>
                </a:endParaRPr>
              </a:p>
            </p:txBody>
          </p:sp>
        </p:grpSp>
      </p:grp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501372" y="2263974"/>
            <a:ext cx="4668838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EF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CF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理由如下</a:t>
            </a:r>
            <a:r>
              <a:rPr lang="zh-CN" altLang="en-US" sz="2000" b="1" dirty="0">
                <a:latin typeface="+mn-lt"/>
                <a:sym typeface="宋体" panose="02010600030101010101" pitchFamily="2" charset="-122"/>
              </a:rPr>
              <a:t>：</a:t>
            </a:r>
            <a:r>
              <a:rPr lang="zh-CN" altLang="en-US" sz="2000" b="1" dirty="0">
                <a:latin typeface="+mn-lt"/>
              </a:rPr>
              <a:t>∵ </a:t>
            </a:r>
            <a:r>
              <a:rPr lang="zh-CN" altLang="en-US" sz="2000" b="1" i="1" dirty="0">
                <a:latin typeface="+mn-lt"/>
              </a:rPr>
              <a:t>EF</a:t>
            </a:r>
            <a:r>
              <a:rPr lang="en-US" altLang="zh-CN" sz="2000" b="1" i="1" dirty="0">
                <a:latin typeface="+mn-lt"/>
              </a:rPr>
              <a:t>∥</a:t>
            </a:r>
            <a:r>
              <a:rPr lang="zh-CN" altLang="en-US" sz="2000" b="1" i="1" dirty="0">
                <a:latin typeface="+mn-lt"/>
              </a:rPr>
              <a:t>BC</a:t>
            </a:r>
            <a:r>
              <a:rPr lang="en-US" altLang="zh-CN" sz="2000" b="1" dirty="0">
                <a:latin typeface="+mn-lt"/>
              </a:rPr>
              <a:t>,</a:t>
            </a:r>
            <a:endParaRPr lang="en-US" altLang="zh-CN" sz="2000" b="1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zh-CN" sz="2000" b="1" dirty="0">
                <a:latin typeface="+mn-lt"/>
              </a:rPr>
              <a:t>∴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EOB</a:t>
            </a:r>
            <a:r>
              <a:rPr lang="en-US" altLang="zh-CN" sz="2000" b="1" dirty="0">
                <a:latin typeface="+mn-lt"/>
              </a:rPr>
              <a:t>=∠</a:t>
            </a:r>
            <a:r>
              <a:rPr lang="en-US" altLang="zh-CN" sz="2000" b="1" i="1" dirty="0">
                <a:latin typeface="+mn-lt"/>
              </a:rPr>
              <a:t>CBO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FOC=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en-US" altLang="zh-CN" sz="2000" b="1" i="1" dirty="0">
                <a:latin typeface="+mn-lt"/>
              </a:rPr>
              <a:t>BCO</a:t>
            </a:r>
            <a:r>
              <a:rPr lang="en-US" altLang="zh-CN" sz="2000" b="1" dirty="0">
                <a:latin typeface="+mn-lt"/>
              </a:rPr>
              <a:t>.</a:t>
            </a:r>
            <a:r>
              <a:rPr lang="zh-CN" altLang="zh-CN" sz="2000" b="1" dirty="0">
                <a:latin typeface="+mn-lt"/>
              </a:rPr>
              <a:t> </a:t>
            </a:r>
            <a:endParaRPr lang="zh-CN" altLang="zh-CN" sz="2000" b="1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zh-CN" sz="2000" b="1" dirty="0">
                <a:latin typeface="+mn-lt"/>
              </a:rPr>
              <a:t>∵</a:t>
            </a:r>
            <a:r>
              <a:rPr lang="zh-CN" altLang="zh-CN" sz="2000" b="1" i="1" dirty="0">
                <a:latin typeface="+mn-lt"/>
              </a:rPr>
              <a:t> </a:t>
            </a:r>
            <a:r>
              <a:rPr lang="zh-CN" altLang="zh-CN" sz="2000" b="1" i="1" dirty="0" smtClean="0">
                <a:latin typeface="+mn-lt"/>
              </a:rPr>
              <a:t>BO</a:t>
            </a:r>
            <a:r>
              <a:rPr lang="zh-CN" altLang="en-US" sz="2000" b="1" dirty="0" smtClean="0">
                <a:latin typeface="+mn-lt"/>
              </a:rPr>
              <a:t>，</a:t>
            </a:r>
            <a:r>
              <a:rPr lang="zh-CN" altLang="zh-CN" sz="2000" b="1" i="1" dirty="0" smtClean="0">
                <a:latin typeface="+mn-lt"/>
              </a:rPr>
              <a:t>CO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分别平分</a:t>
            </a:r>
            <a:r>
              <a:rPr lang="en-US" altLang="zh-CN" sz="2000" b="1" dirty="0">
                <a:latin typeface="+mn-lt"/>
              </a:rPr>
              <a:t>∠</a:t>
            </a:r>
            <a:r>
              <a:rPr lang="zh-CN" altLang="zh-CN" sz="2000" b="1" i="1" dirty="0" smtClean="0">
                <a:latin typeface="+mn-lt"/>
              </a:rPr>
              <a:t>ABC</a:t>
            </a:r>
            <a:r>
              <a:rPr lang="zh-CN" altLang="en-US" sz="2000" b="1" dirty="0" smtClean="0">
                <a:latin typeface="+mn-lt"/>
              </a:rPr>
              <a:t>，</a:t>
            </a:r>
            <a:r>
              <a:rPr lang="en-US" altLang="zh-CN" sz="2000" b="1" dirty="0" smtClean="0">
                <a:latin typeface="+mn-lt"/>
              </a:rPr>
              <a:t>∠</a:t>
            </a:r>
            <a:r>
              <a:rPr lang="zh-CN" altLang="zh-CN" sz="2000" b="1" i="1" dirty="0">
                <a:latin typeface="+mn-lt"/>
              </a:rPr>
              <a:t>ACB</a:t>
            </a:r>
            <a:r>
              <a:rPr lang="zh-CN" altLang="zh-CN" sz="2000" b="1" dirty="0">
                <a:latin typeface="+mn-lt"/>
              </a:rPr>
              <a:t>，</a:t>
            </a:r>
            <a:endParaRPr lang="zh-CN" altLang="zh-CN" sz="2000" b="1" dirty="0"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zh-CN" sz="20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CBO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ABO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，∠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BCO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ACO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zh-CN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EOB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ABO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 ，∠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FOC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ACO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zh-CN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OE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CF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OF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zh-CN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∴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EF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EO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FO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＝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BE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  <a:sym typeface="宋体" panose="02010600030101010101" pitchFamily="2" charset="-122"/>
            </a:endParaRPr>
          </a:p>
        </p:txBody>
      </p:sp>
      <p:grpSp>
        <p:nvGrpSpPr>
          <p:cNvPr id="91153" name="Group 27"/>
          <p:cNvGrpSpPr/>
          <p:nvPr/>
        </p:nvGrpSpPr>
        <p:grpSpPr bwMode="auto">
          <a:xfrm>
            <a:off x="5288280" y="3146296"/>
            <a:ext cx="1535113" cy="1814513"/>
            <a:chOff x="0" y="0"/>
            <a:chExt cx="1289" cy="1524"/>
          </a:xfrm>
        </p:grpSpPr>
        <p:sp>
          <p:nvSpPr>
            <p:cNvPr id="21522" name="Line 28"/>
            <p:cNvSpPr>
              <a:spLocks noChangeShapeType="1"/>
            </p:cNvSpPr>
            <p:nvPr/>
          </p:nvSpPr>
          <p:spPr bwMode="auto">
            <a:xfrm>
              <a:off x="381" y="945"/>
              <a:ext cx="529" cy="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>
              <a:outerShdw algn="ctr" rotWithShape="0">
                <a:srgbClr val="C0C0C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latin typeface="+mn-lt"/>
              </a:endParaRPr>
            </a:p>
          </p:txBody>
        </p:sp>
        <p:sp>
          <p:nvSpPr>
            <p:cNvPr id="21523" name="未知"/>
            <p:cNvSpPr>
              <a:spLocks noChangeArrowheads="1"/>
            </p:cNvSpPr>
            <p:nvPr/>
          </p:nvSpPr>
          <p:spPr bwMode="auto">
            <a:xfrm>
              <a:off x="259" y="277"/>
              <a:ext cx="768" cy="973"/>
            </a:xfrm>
            <a:custGeom>
              <a:avLst/>
              <a:gdLst/>
              <a:ahLst/>
              <a:cxnLst>
                <a:cxn ang="0">
                  <a:pos x="10981" y="0"/>
                </a:cxn>
                <a:cxn ang="0">
                  <a:pos x="0" y="21600"/>
                </a:cxn>
                <a:cxn ang="0">
                  <a:pos x="21600" y="21600"/>
                </a:cxn>
                <a:cxn ang="0">
                  <a:pos x="10981" y="0"/>
                </a:cxn>
              </a:cxnLst>
              <a:rect l="0" t="0" r="r" b="b"/>
              <a:pathLst>
                <a:path w="21600" h="21600">
                  <a:moveTo>
                    <a:pt x="10981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10981" y="0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</a:ln>
            <a:effectLst>
              <a:outerShdw algn="ctr" rotWithShape="0">
                <a:srgbClr val="C0C0C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latin typeface="+mn-lt"/>
              </a:endParaRPr>
            </a:p>
          </p:txBody>
        </p:sp>
        <p:sp>
          <p:nvSpPr>
            <p:cNvPr id="21524" name="Line 30"/>
            <p:cNvSpPr>
              <a:spLocks noChangeShapeType="1"/>
            </p:cNvSpPr>
            <p:nvPr/>
          </p:nvSpPr>
          <p:spPr bwMode="auto">
            <a:xfrm flipV="1">
              <a:off x="259" y="940"/>
              <a:ext cx="391" cy="30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>
              <a:outerShdw algn="ctr" rotWithShape="0">
                <a:srgbClr val="C0C0C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latin typeface="+mn-lt"/>
              </a:endParaRPr>
            </a:p>
          </p:txBody>
        </p:sp>
        <p:sp>
          <p:nvSpPr>
            <p:cNvPr id="21525" name="Line 31"/>
            <p:cNvSpPr>
              <a:spLocks noChangeShapeType="1"/>
            </p:cNvSpPr>
            <p:nvPr/>
          </p:nvSpPr>
          <p:spPr bwMode="auto">
            <a:xfrm>
              <a:off x="672" y="951"/>
              <a:ext cx="379" cy="309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</a:ln>
            <a:effectLst>
              <a:outerShdw algn="ctr" rotWithShape="0">
                <a:srgbClr val="C0C0C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latin typeface="+mn-lt"/>
              </a:endParaRPr>
            </a:p>
          </p:txBody>
        </p:sp>
        <p:sp>
          <p:nvSpPr>
            <p:cNvPr id="91158" name="Text Box 32"/>
            <p:cNvSpPr txBox="1">
              <a:spLocks noChangeArrowheads="1"/>
            </p:cNvSpPr>
            <p:nvPr/>
          </p:nvSpPr>
          <p:spPr bwMode="auto">
            <a:xfrm>
              <a:off x="469" y="0"/>
              <a:ext cx="361" cy="381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2" charset="-122"/>
                </a:rPr>
                <a:t>A</a:t>
              </a:r>
              <a:endParaRPr lang="zh-CN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1159" name="Text Box 33"/>
            <p:cNvSpPr txBox="1">
              <a:spLocks noChangeArrowheads="1"/>
            </p:cNvSpPr>
            <p:nvPr/>
          </p:nvSpPr>
          <p:spPr bwMode="auto">
            <a:xfrm>
              <a:off x="0" y="1143"/>
              <a:ext cx="362" cy="381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2" charset="-122"/>
                </a:rPr>
                <a:t>B</a:t>
              </a:r>
              <a:endParaRPr lang="zh-CN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1160" name="Text Box 34"/>
            <p:cNvSpPr txBox="1">
              <a:spLocks noChangeArrowheads="1"/>
            </p:cNvSpPr>
            <p:nvPr/>
          </p:nvSpPr>
          <p:spPr bwMode="auto">
            <a:xfrm>
              <a:off x="928" y="1104"/>
              <a:ext cx="361" cy="381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2" charset="-122"/>
                </a:rPr>
                <a:t>C</a:t>
              </a:r>
              <a:endParaRPr lang="zh-CN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1161" name="Text Box 35"/>
            <p:cNvSpPr txBox="1">
              <a:spLocks noChangeArrowheads="1"/>
            </p:cNvSpPr>
            <p:nvPr/>
          </p:nvSpPr>
          <p:spPr bwMode="auto">
            <a:xfrm>
              <a:off x="480" y="711"/>
              <a:ext cx="336" cy="192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2" charset="-122"/>
                </a:rPr>
                <a:t>O</a:t>
              </a:r>
              <a:endParaRPr lang="zh-CN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1162" name="Text Box 36"/>
            <p:cNvSpPr txBox="1">
              <a:spLocks noChangeArrowheads="1"/>
            </p:cNvSpPr>
            <p:nvPr/>
          </p:nvSpPr>
          <p:spPr bwMode="auto">
            <a:xfrm>
              <a:off x="0" y="759"/>
              <a:ext cx="361" cy="382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2" charset="-122"/>
                </a:rPr>
                <a:t>E</a:t>
              </a:r>
              <a:endParaRPr lang="zh-CN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1163" name="Text Box 37"/>
            <p:cNvSpPr txBox="1">
              <a:spLocks noChangeArrowheads="1"/>
            </p:cNvSpPr>
            <p:nvPr/>
          </p:nvSpPr>
          <p:spPr bwMode="auto">
            <a:xfrm>
              <a:off x="864" y="759"/>
              <a:ext cx="336" cy="286"/>
            </a:xfrm>
            <a:prstGeom prst="rect">
              <a:avLst/>
            </a:prstGeom>
            <a:noFill/>
            <a:ln>
              <a:noFill/>
            </a:ln>
            <a:effectLst>
              <a:outerShdw algn="ctr" rotWithShape="0">
                <a:srgbClr val="C0C0C0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ctr"/>
              <a:r>
                <a:rPr lang="zh-CN" altLang="zh-CN" b="1" i="1">
                  <a:latin typeface="+mn-lt"/>
                  <a:ea typeface="黑体" panose="02010609060101010101" pitchFamily="2" charset="-122"/>
                </a:rPr>
                <a:t>F</a:t>
              </a:r>
              <a:endParaRPr lang="zh-CN" altLang="zh-CN" b="1" i="1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组合 18"/>
          <p:cNvGrpSpPr/>
          <p:nvPr/>
        </p:nvGrpSpPr>
        <p:grpSpPr bwMode="auto">
          <a:xfrm>
            <a:off x="6477000" y="1515209"/>
            <a:ext cx="2552700" cy="1657350"/>
            <a:chOff x="6358" y="6587"/>
            <a:chExt cx="5160" cy="3480"/>
          </a:xfrm>
        </p:grpSpPr>
        <p:sp>
          <p:nvSpPr>
            <p:cNvPr id="91165" name="AutoShape 22"/>
            <p:cNvSpPr>
              <a:spLocks noChangeArrowheads="1"/>
            </p:cNvSpPr>
            <p:nvPr/>
          </p:nvSpPr>
          <p:spPr bwMode="auto">
            <a:xfrm>
              <a:off x="6358" y="6587"/>
              <a:ext cx="5160" cy="3480"/>
            </a:xfrm>
            <a:prstGeom prst="cloudCallout">
              <a:avLst>
                <a:gd name="adj1" fmla="val -2337"/>
                <a:gd name="adj2" fmla="val 91810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 algn="ctr"/>
              <a:endParaRPr lang="zh-CN" altLang="zh-CN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91166" name="文本框 17"/>
            <p:cNvSpPr txBox="1">
              <a:spLocks noChangeArrowheads="1"/>
            </p:cNvSpPr>
            <p:nvPr/>
          </p:nvSpPr>
          <p:spPr bwMode="auto">
            <a:xfrm>
              <a:off x="6949" y="7097"/>
              <a:ext cx="4521" cy="2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solidFill>
                    <a:srgbClr val="0000FF"/>
                  </a:solidFill>
                  <a:latin typeface="+mn-lt"/>
                  <a:ea typeface="楷体" panose="02010609060101010101" pitchFamily="49" charset="-122"/>
                </a:rPr>
                <a:t>若</a:t>
              </a:r>
              <a:r>
                <a:rPr lang="zh-CN" altLang="zh-CN" b="1" i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zh-CN" altLang="zh-CN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≠</a:t>
              </a:r>
              <a:r>
                <a:rPr lang="zh-CN" altLang="zh-CN" b="1" i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AC</a:t>
              </a:r>
              <a:r>
                <a:rPr lang="zh-CN" altLang="en-US" b="1" dirty="0">
                  <a:solidFill>
                    <a:srgbClr val="0000FF"/>
                  </a:solidFill>
                  <a:latin typeface="+mn-lt"/>
                  <a:ea typeface="楷体" panose="02010609060101010101" pitchFamily="49" charset="-122"/>
                </a:rPr>
                <a:t>，其他条件不变，图中还有等腰三角形吗？结论还成立吗？</a:t>
              </a:r>
              <a:endParaRPr lang="zh-CN" altLang="en-US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91179" name="文本框 2"/>
          <p:cNvSpPr txBox="1">
            <a:spLocks noChangeArrowheads="1"/>
          </p:cNvSpPr>
          <p:nvPr/>
        </p:nvSpPr>
        <p:spPr bwMode="auto">
          <a:xfrm>
            <a:off x="2369480" y="473869"/>
            <a:ext cx="6134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利用等腰三角形的判定证明线段之间的关系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3" name="组合 2"/>
          <p:cNvGrpSpPr/>
          <p:nvPr/>
        </p:nvGrpSpPr>
        <p:grpSpPr bwMode="auto">
          <a:xfrm>
            <a:off x="-9607" y="-66521"/>
            <a:ext cx="2006600" cy="478472"/>
            <a:chOff x="123" y="40"/>
            <a:chExt cx="3160" cy="753"/>
          </a:xfrm>
        </p:grpSpPr>
        <p:cxnSp>
          <p:nvCxnSpPr>
            <p:cNvPr id="5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56" name="Freeform 74"/>
            <p:cNvSpPr>
              <a:spLocks noChangeAspect="1" noEditPoints="1"/>
            </p:cNvSpPr>
            <p:nvPr/>
          </p:nvSpPr>
          <p:spPr bwMode="auto">
            <a:xfrm>
              <a:off x="248" y="185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57" name="组合 6"/>
          <p:cNvGrpSpPr/>
          <p:nvPr/>
        </p:nvGrpSpPr>
        <p:grpSpPr bwMode="auto">
          <a:xfrm>
            <a:off x="391517" y="473869"/>
            <a:ext cx="2274656" cy="492440"/>
            <a:chOff x="402069" y="545931"/>
            <a:chExt cx="2273908" cy="492762"/>
          </a:xfrm>
        </p:grpSpPr>
        <p:grpSp>
          <p:nvGrpSpPr>
            <p:cNvPr id="58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59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rPr>
                <a:t>5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3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3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3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3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3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7977" y="-66521"/>
            <a:ext cx="2006600" cy="477837"/>
            <a:chOff x="123" y="40"/>
            <a:chExt cx="3160" cy="752"/>
          </a:xfrm>
        </p:grpSpPr>
        <p:cxnSp>
          <p:nvCxnSpPr>
            <p:cNvPr id="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2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4" name="矩形 13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16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7" name="图片 16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>
            <a:off x="992717" y="1503312"/>
            <a:ext cx="75567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en-US" altLang="zh-CN" sz="2400" b="1" noProof="1" smtClean="0">
                <a:solidFill>
                  <a:srgbClr val="BECE37">
                    <a:lumMod val="75000"/>
                  </a:srgbClr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noProof="1" smtClean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判定</a:t>
            </a:r>
            <a:r>
              <a:rPr lang="zh-CN" altLang="en-US" sz="2400" b="1" noProof="1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线段之间的数量关系，一般做法是通过证明线段所在的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两个三角形全等</a:t>
            </a:r>
            <a:r>
              <a:rPr lang="zh-CN" altLang="en-US" sz="2400" b="1" noProof="1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或利用同一个三角形中</a:t>
            </a:r>
            <a:r>
              <a:rPr lang="zh-CN" altLang="en-US" sz="2400" b="1" noProof="1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cs typeface="仿宋_GB2312" panose="02010609030101010101" pitchFamily="49" charset="-122"/>
                <a:sym typeface="+mn-ea"/>
              </a:rPr>
              <a:t>等角对等边</a:t>
            </a:r>
            <a:r>
              <a:rPr lang="zh-CN" altLang="en-US" sz="2400" b="1" noProof="1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”，运用转化思想，解决问题</a:t>
            </a:r>
            <a:r>
              <a:rPr lang="en-US" altLang="zh-CN" sz="2400" b="1" noProof="1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zh-CN" altLang="en-US" sz="2400" b="1" noProof="1">
              <a:solidFill>
                <a:prstClr val="black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1" name="Text Box 33"/>
          <p:cNvSpPr txBox="1">
            <a:spLocks noChangeArrowheads="1"/>
          </p:cNvSpPr>
          <p:nvPr/>
        </p:nvSpPr>
        <p:spPr bwMode="auto">
          <a:xfrm>
            <a:off x="3664440" y="3156627"/>
            <a:ext cx="2743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MN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endParaRPr lang="en-US" altLang="zh-CN" sz="2100" b="1" i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3187" name="Group 2"/>
          <p:cNvGrpSpPr/>
          <p:nvPr/>
        </p:nvGrpSpPr>
        <p:grpSpPr bwMode="auto">
          <a:xfrm>
            <a:off x="507086" y="1607682"/>
            <a:ext cx="3045865" cy="2417947"/>
            <a:chOff x="0" y="0"/>
            <a:chExt cx="2557" cy="2029"/>
          </a:xfrm>
        </p:grpSpPr>
        <p:grpSp>
          <p:nvGrpSpPr>
            <p:cNvPr id="93188" name="Group 3"/>
            <p:cNvGrpSpPr/>
            <p:nvPr/>
          </p:nvGrpSpPr>
          <p:grpSpPr bwMode="auto">
            <a:xfrm>
              <a:off x="0" y="0"/>
              <a:ext cx="2557" cy="2029"/>
              <a:chOff x="0" y="0"/>
              <a:chExt cx="2557" cy="2029"/>
            </a:xfrm>
          </p:grpSpPr>
          <p:grpSp>
            <p:nvGrpSpPr>
              <p:cNvPr id="93189" name="Group 4"/>
              <p:cNvGrpSpPr/>
              <p:nvPr/>
            </p:nvGrpSpPr>
            <p:grpSpPr bwMode="auto">
              <a:xfrm>
                <a:off x="0" y="0"/>
                <a:ext cx="2557" cy="2029"/>
                <a:chOff x="0" y="0"/>
                <a:chExt cx="2202" cy="1973"/>
              </a:xfrm>
            </p:grpSpPr>
            <p:grpSp>
              <p:nvGrpSpPr>
                <p:cNvPr id="93190" name="Group 16"/>
                <p:cNvGrpSpPr/>
                <p:nvPr/>
              </p:nvGrpSpPr>
              <p:grpSpPr bwMode="auto">
                <a:xfrm>
                  <a:off x="0" y="0"/>
                  <a:ext cx="2202" cy="1973"/>
                  <a:chOff x="0" y="0"/>
                  <a:chExt cx="2202" cy="2219"/>
                </a:xfrm>
              </p:grpSpPr>
              <p:grpSp>
                <p:nvGrpSpPr>
                  <p:cNvPr id="93191" name="Group 8"/>
                  <p:cNvGrpSpPr/>
                  <p:nvPr/>
                </p:nvGrpSpPr>
                <p:grpSpPr bwMode="auto">
                  <a:xfrm>
                    <a:off x="253" y="336"/>
                    <a:ext cx="1680" cy="1536"/>
                    <a:chOff x="0" y="0"/>
                    <a:chExt cx="1680" cy="1536"/>
                  </a:xfrm>
                </p:grpSpPr>
                <p:sp>
                  <p:nvSpPr>
                    <p:cNvPr id="93192" name="AutoShape 4">
                      <a:hlinkClick r:id="rId1" action="ppaction://hlinksldjump"/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680" cy="1536"/>
                    </a:xfrm>
                    <a:prstGeom prst="triangle">
                      <a:avLst>
                        <a:gd name="adj" fmla="val 77440"/>
                      </a:avLst>
                    </a:prstGeom>
                    <a:solidFill>
                      <a:schemeClr val="bg1"/>
                    </a:solidFill>
                    <a:ln w="34925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/>
                    <a:lstStyle/>
                    <a:p>
                      <a:endParaRPr lang="zh-CN" altLang="en-US" sz="2400" b="1" i="1">
                        <a:latin typeface="+mn-lt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93193" name="Line 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0" y="1008"/>
                      <a:ext cx="1056" cy="528"/>
                    </a:xfrm>
                    <a:prstGeom prst="line">
                      <a:avLst/>
                    </a:prstGeom>
                    <a:noFill/>
                    <a:ln w="34925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 b="1" i="1">
                        <a:latin typeface="+mn-lt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93194" name="Line 6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056" y="1008"/>
                      <a:ext cx="624" cy="528"/>
                    </a:xfrm>
                    <a:prstGeom prst="line">
                      <a:avLst/>
                    </a:prstGeom>
                    <a:noFill/>
                    <a:ln w="34925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 b="1" i="1">
                        <a:latin typeface="+mn-lt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93195" name="Line 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32" y="1008"/>
                      <a:ext cx="1104" cy="0"/>
                    </a:xfrm>
                    <a:prstGeom prst="line">
                      <a:avLst/>
                    </a:prstGeom>
                    <a:noFill/>
                    <a:ln w="34925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sz="2400" b="1" i="1">
                        <a:latin typeface="+mn-lt"/>
                        <a:ea typeface="楷体" panose="02010609060101010101" pitchFamily="49" charset="-122"/>
                      </a:endParaRPr>
                    </a:p>
                  </p:txBody>
                </p:sp>
              </p:grpSp>
              <p:sp>
                <p:nvSpPr>
                  <p:cNvPr id="93196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66" y="969"/>
                    <a:ext cx="306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+mn-lt"/>
                        <a:ea typeface="楷体" panose="02010609060101010101" pitchFamily="49" charset="-122"/>
                      </a:rPr>
                      <a:t>O</a:t>
                    </a:r>
                    <a:endParaRPr lang="en-US" altLang="zh-CN" sz="2400" b="1" i="1" dirty="0"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93197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26" y="0"/>
                    <a:ext cx="282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+mn-lt"/>
                        <a:ea typeface="楷体" panose="02010609060101010101" pitchFamily="49" charset="-122"/>
                      </a:rPr>
                      <a:t>A</a:t>
                    </a:r>
                    <a:endParaRPr lang="en-US" altLang="zh-CN" sz="2400" b="1" i="1"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93198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1795"/>
                    <a:ext cx="282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+mn-lt"/>
                        <a:ea typeface="楷体" panose="02010609060101010101" pitchFamily="49" charset="-122"/>
                      </a:rPr>
                      <a:t>B</a:t>
                    </a:r>
                    <a:endParaRPr lang="en-US" altLang="zh-CN" sz="2400" b="1" i="1"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93199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920" y="1795"/>
                    <a:ext cx="282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+mn-lt"/>
                        <a:ea typeface="楷体" panose="02010609060101010101" pitchFamily="49" charset="-122"/>
                      </a:rPr>
                      <a:t>C</a:t>
                    </a:r>
                    <a:endParaRPr lang="en-US" altLang="zh-CN" sz="2400" b="1" i="1"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93200" name="Text Box 1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1" y="1008"/>
                    <a:ext cx="343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+mn-lt"/>
                        <a:ea typeface="楷体" panose="02010609060101010101" pitchFamily="49" charset="-122"/>
                      </a:rPr>
                      <a:t>M</a:t>
                    </a:r>
                    <a:endParaRPr lang="en-US" altLang="zh-CN" sz="2400" b="1" i="1" dirty="0"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93201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89" y="1076"/>
                    <a:ext cx="295" cy="42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+mn-lt"/>
                        <a:ea typeface="楷体" panose="02010609060101010101" pitchFamily="49" charset="-122"/>
                      </a:rPr>
                      <a:t>N</a:t>
                    </a:r>
                    <a:endParaRPr lang="en-US" altLang="zh-CN" sz="2400" b="1" i="1"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93202" name="Group 31"/>
                <p:cNvGrpSpPr/>
                <p:nvPr/>
              </p:nvGrpSpPr>
              <p:grpSpPr bwMode="auto">
                <a:xfrm>
                  <a:off x="480" y="1088"/>
                  <a:ext cx="624" cy="672"/>
                  <a:chOff x="0" y="-64"/>
                  <a:chExt cx="624" cy="672"/>
                </a:xfrm>
              </p:grpSpPr>
              <p:sp>
                <p:nvSpPr>
                  <p:cNvPr id="93203" name="Arc 2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40"/>
                    <a:ext cx="96" cy="144"/>
                  </a:xfrm>
                  <a:custGeom>
                    <a:avLst/>
                    <a:gdLst>
                      <a:gd name="T0" fmla="*/ -1 w 21600"/>
                      <a:gd name="T1" fmla="*/ 0 h 21600"/>
                      <a:gd name="T2" fmla="*/ 21600 w 21600"/>
                      <a:gd name="T3" fmla="*/ 21600 h 21600"/>
                      <a:gd name="T4" fmla="*/ -1 w 21600"/>
                      <a:gd name="T5" fmla="*/ 0 h 21600"/>
                      <a:gd name="T6" fmla="*/ 21600 w 21600"/>
                      <a:gd name="T7" fmla="*/ 21600 h 21600"/>
                      <a:gd name="T8" fmla="*/ 0 w 21600"/>
                      <a:gd name="T9" fmla="*/ 21600 h 21600"/>
                      <a:gd name="T10" fmla="*/ -1 w 21600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1600" h="21600" fill="none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>
                        <a:moveTo>
                          <a:pt x="-1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34925">
                    <a:solidFill>
                      <a:schemeClr val="tx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 i="1"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93204" name="Arc 26"/>
                  <p:cNvSpPr>
                    <a:spLocks noChangeArrowheads="1"/>
                  </p:cNvSpPr>
                  <p:nvPr/>
                </p:nvSpPr>
                <p:spPr bwMode="auto">
                  <a:xfrm rot="1882810">
                    <a:off x="96" y="382"/>
                    <a:ext cx="90" cy="144"/>
                  </a:xfrm>
                  <a:custGeom>
                    <a:avLst/>
                    <a:gdLst>
                      <a:gd name="T0" fmla="*/ -1 w 20195"/>
                      <a:gd name="T1" fmla="*/ 0 h 21600"/>
                      <a:gd name="T2" fmla="*/ 20195 w 20195"/>
                      <a:gd name="T3" fmla="*/ 13937 h 21600"/>
                      <a:gd name="T4" fmla="*/ -1 w 20195"/>
                      <a:gd name="T5" fmla="*/ 0 h 21600"/>
                      <a:gd name="T6" fmla="*/ 20195 w 20195"/>
                      <a:gd name="T7" fmla="*/ 13937 h 21600"/>
                      <a:gd name="T8" fmla="*/ 0 w 20195"/>
                      <a:gd name="T9" fmla="*/ 21600 h 21600"/>
                      <a:gd name="T10" fmla="*/ -1 w 20195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0195" h="21600" fill="none">
                        <a:moveTo>
                          <a:pt x="-1" y="0"/>
                        </a:moveTo>
                        <a:cubicBezTo>
                          <a:pt x="8973" y="0"/>
                          <a:pt x="17012" y="5548"/>
                          <a:pt x="20195" y="13937"/>
                        </a:cubicBezTo>
                      </a:path>
                      <a:path w="20195" h="21600" stroke="0">
                        <a:moveTo>
                          <a:pt x="-1" y="0"/>
                        </a:moveTo>
                        <a:cubicBezTo>
                          <a:pt x="8973" y="0"/>
                          <a:pt x="17012" y="5548"/>
                          <a:pt x="20195" y="13937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34925">
                    <a:solidFill>
                      <a:schemeClr val="tx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 i="1"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93205" name="Arc 27"/>
                  <p:cNvSpPr>
                    <a:spLocks noChangeArrowheads="1"/>
                  </p:cNvSpPr>
                  <p:nvPr/>
                </p:nvSpPr>
                <p:spPr bwMode="auto">
                  <a:xfrm rot="19717190" flipH="1">
                    <a:off x="534" y="48"/>
                    <a:ext cx="90" cy="144"/>
                  </a:xfrm>
                  <a:custGeom>
                    <a:avLst/>
                    <a:gdLst>
                      <a:gd name="T0" fmla="*/ -1 w 20195"/>
                      <a:gd name="T1" fmla="*/ 0 h 21600"/>
                      <a:gd name="T2" fmla="*/ 20195 w 20195"/>
                      <a:gd name="T3" fmla="*/ 13937 h 21600"/>
                      <a:gd name="T4" fmla="*/ -1 w 20195"/>
                      <a:gd name="T5" fmla="*/ 0 h 21600"/>
                      <a:gd name="T6" fmla="*/ 20195 w 20195"/>
                      <a:gd name="T7" fmla="*/ 13937 h 21600"/>
                      <a:gd name="T8" fmla="*/ 0 w 20195"/>
                      <a:gd name="T9" fmla="*/ 21600 h 21600"/>
                      <a:gd name="T10" fmla="*/ -1 w 20195"/>
                      <a:gd name="T11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0195" h="21600" fill="none">
                        <a:moveTo>
                          <a:pt x="-1" y="0"/>
                        </a:moveTo>
                        <a:cubicBezTo>
                          <a:pt x="8973" y="0"/>
                          <a:pt x="17012" y="5548"/>
                          <a:pt x="20195" y="13937"/>
                        </a:cubicBezTo>
                      </a:path>
                      <a:path w="20195" h="21600" stroke="0">
                        <a:moveTo>
                          <a:pt x="-1" y="0"/>
                        </a:moveTo>
                        <a:cubicBezTo>
                          <a:pt x="8973" y="0"/>
                          <a:pt x="17012" y="5548"/>
                          <a:pt x="20195" y="13937"/>
                        </a:cubicBezTo>
                        <a:lnTo>
                          <a:pt x="0" y="21600"/>
                        </a:lnTo>
                        <a:lnTo>
                          <a:pt x="-1" y="0"/>
                        </a:lnTo>
                        <a:close/>
                      </a:path>
                    </a:pathLst>
                  </a:custGeom>
                  <a:noFill/>
                  <a:ln w="34925">
                    <a:solidFill>
                      <a:schemeClr val="tx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sz="2400" b="1" i="1"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93206" name="Text Box 2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" y="14"/>
                    <a:ext cx="245" cy="3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dirty="0">
                        <a:solidFill>
                          <a:srgbClr val="FF0000"/>
                        </a:solidFill>
                        <a:latin typeface="+mn-lt"/>
                        <a:ea typeface="楷体" panose="02010609060101010101" pitchFamily="49" charset="-122"/>
                      </a:rPr>
                      <a:t>1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93207" name="Text Box 2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1" y="231"/>
                    <a:ext cx="245" cy="3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dirty="0">
                        <a:latin typeface="+mn-lt"/>
                        <a:ea typeface="楷体" panose="02010609060101010101" pitchFamily="49" charset="-122"/>
                      </a:rPr>
                      <a:t>2</a:t>
                    </a:r>
                    <a:endParaRPr lang="en-US" altLang="zh-CN" sz="2400" b="1" dirty="0"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93208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3" y="-64"/>
                    <a:ext cx="245" cy="3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dirty="0">
                        <a:solidFill>
                          <a:srgbClr val="FF0000"/>
                        </a:solidFill>
                        <a:latin typeface="+mn-lt"/>
                        <a:ea typeface="楷体" panose="02010609060101010101" pitchFamily="49" charset="-122"/>
                      </a:rPr>
                      <a:t>3</a:t>
                    </a:r>
                    <a:endParaRPr lang="en-US" altLang="zh-CN" sz="2400" b="1" dirty="0">
                      <a:solidFill>
                        <a:srgbClr val="FF0000"/>
                      </a:solidFill>
                      <a:latin typeface="+mn-lt"/>
                      <a:ea typeface="楷体" panose="02010609060101010101" pitchFamily="49" charset="-122"/>
                    </a:endParaRPr>
                  </a:p>
                </p:txBody>
              </p:sp>
            </p:grpSp>
          </p:grpSp>
          <p:sp>
            <p:nvSpPr>
              <p:cNvPr id="93209" name="Rectangle 24"/>
              <p:cNvSpPr>
                <a:spLocks noChangeArrowheads="1"/>
              </p:cNvSpPr>
              <p:nvPr/>
            </p:nvSpPr>
            <p:spPr bwMode="auto">
              <a:xfrm>
                <a:off x="1744" y="1399"/>
                <a:ext cx="205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4</a:t>
                </a:r>
                <a:endPara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93210" name="Rectangle 25"/>
              <p:cNvSpPr>
                <a:spLocks noChangeArrowheads="1"/>
              </p:cNvSpPr>
              <p:nvPr/>
            </p:nvSpPr>
            <p:spPr bwMode="auto">
              <a:xfrm>
                <a:off x="1904" y="1256"/>
                <a:ext cx="192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5</a:t>
                </a:r>
                <a:endPara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93211" name="Rectangle 26"/>
              <p:cNvSpPr>
                <a:spLocks noChangeArrowheads="1"/>
              </p:cNvSpPr>
              <p:nvPr/>
            </p:nvSpPr>
            <p:spPr bwMode="auto">
              <a:xfrm>
                <a:off x="1680" y="1103"/>
                <a:ext cx="192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6</a:t>
                </a:r>
                <a:endPara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93212" name="Group 27"/>
            <p:cNvGrpSpPr/>
            <p:nvPr/>
          </p:nvGrpSpPr>
          <p:grpSpPr bwMode="auto">
            <a:xfrm>
              <a:off x="1680" y="1244"/>
              <a:ext cx="507" cy="480"/>
              <a:chOff x="0" y="0"/>
              <a:chExt cx="507" cy="450"/>
            </a:xfrm>
          </p:grpSpPr>
          <p:sp>
            <p:nvSpPr>
              <p:cNvPr id="93213" name="Freeform 28"/>
              <p:cNvSpPr>
                <a:spLocks noChangeArrowheads="1"/>
              </p:cNvSpPr>
              <p:nvPr/>
            </p:nvSpPr>
            <p:spPr bwMode="auto">
              <a:xfrm>
                <a:off x="432" y="299"/>
                <a:ext cx="75" cy="85"/>
              </a:xfrm>
              <a:custGeom>
                <a:avLst/>
                <a:gdLst>
                  <a:gd name="T0" fmla="*/ 75 w 75"/>
                  <a:gd name="T1" fmla="*/ 0 h 85"/>
                  <a:gd name="T2" fmla="*/ 9 w 75"/>
                  <a:gd name="T3" fmla="*/ 13 h 85"/>
                  <a:gd name="T4" fmla="*/ 3 w 75"/>
                  <a:gd name="T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5" h="85">
                    <a:moveTo>
                      <a:pt x="75" y="0"/>
                    </a:moveTo>
                    <a:cubicBezTo>
                      <a:pt x="54" y="7"/>
                      <a:pt x="29" y="3"/>
                      <a:pt x="9" y="13"/>
                    </a:cubicBezTo>
                    <a:cubicBezTo>
                      <a:pt x="0" y="18"/>
                      <a:pt x="3" y="70"/>
                      <a:pt x="3" y="85"/>
                    </a:cubicBezTo>
                  </a:path>
                </a:pathLst>
              </a:custGeom>
              <a:noFill/>
              <a:ln w="1587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i="1"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93214" name="Freeform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" cy="59"/>
              </a:xfrm>
              <a:custGeom>
                <a:avLst/>
                <a:gdLst>
                  <a:gd name="T0" fmla="*/ 26 w 26"/>
                  <a:gd name="T1" fmla="*/ 0 h 59"/>
                  <a:gd name="T2" fmla="*/ 19 w 26"/>
                  <a:gd name="T3" fmla="*/ 46 h 59"/>
                  <a:gd name="T4" fmla="*/ 0 w 26"/>
                  <a:gd name="T5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59">
                    <a:moveTo>
                      <a:pt x="26" y="0"/>
                    </a:moveTo>
                    <a:cubicBezTo>
                      <a:pt x="24" y="15"/>
                      <a:pt x="25" y="32"/>
                      <a:pt x="19" y="46"/>
                    </a:cubicBezTo>
                    <a:cubicBezTo>
                      <a:pt x="16" y="53"/>
                      <a:pt x="0" y="59"/>
                      <a:pt x="0" y="59"/>
                    </a:cubicBezTo>
                  </a:path>
                </a:pathLst>
              </a:cu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i="1">
                  <a:latin typeface="+mn-lt"/>
                  <a:ea typeface="楷体" panose="02010609060101010101" pitchFamily="49" charset="-122"/>
                </a:endParaRPr>
              </a:p>
            </p:txBody>
          </p:sp>
          <p:sp>
            <p:nvSpPr>
              <p:cNvPr id="93215" name="Freeform 30"/>
              <p:cNvSpPr>
                <a:spLocks noChangeArrowheads="1"/>
              </p:cNvSpPr>
              <p:nvPr/>
            </p:nvSpPr>
            <p:spPr bwMode="auto">
              <a:xfrm>
                <a:off x="319" y="359"/>
                <a:ext cx="59" cy="91"/>
              </a:xfrm>
              <a:custGeom>
                <a:avLst/>
                <a:gdLst>
                  <a:gd name="T0" fmla="*/ 59 w 59"/>
                  <a:gd name="T1" fmla="*/ 0 h 91"/>
                  <a:gd name="T2" fmla="*/ 19 w 59"/>
                  <a:gd name="T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9" h="91">
                    <a:moveTo>
                      <a:pt x="59" y="0"/>
                    </a:moveTo>
                    <a:cubicBezTo>
                      <a:pt x="0" y="11"/>
                      <a:pt x="19" y="27"/>
                      <a:pt x="19" y="91"/>
                    </a:cubicBezTo>
                  </a:path>
                </a:pathLst>
              </a:custGeom>
              <a:noFill/>
              <a:ln w="190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 i="1">
                  <a:latin typeface="+mn-lt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93216" name="Text Box 9"/>
          <p:cNvSpPr txBox="1">
            <a:spLocks noChangeArrowheads="1"/>
          </p:cNvSpPr>
          <p:nvPr/>
        </p:nvSpPr>
        <p:spPr bwMode="auto">
          <a:xfrm>
            <a:off x="857042" y="503877"/>
            <a:ext cx="780442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el-GR" altLang="en-US" sz="2400" dirty="0">
                <a:latin typeface="+mn-lt"/>
                <a:ea typeface="楷体" panose="02010609060101010101" pitchFamily="49" charset="-122"/>
              </a:rPr>
              <a:t>Δ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中,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OC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，过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点作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3217" name="Text Box 19"/>
          <p:cNvSpPr txBox="1">
            <a:spLocks noChangeArrowheads="1"/>
          </p:cNvSpPr>
          <p:nvPr/>
        </p:nvSpPr>
        <p:spPr bwMode="auto">
          <a:xfrm>
            <a:off x="2400670" y="1076563"/>
            <a:ext cx="6114767" cy="46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l-GR" altLang="en-US" sz="2400" dirty="0">
                <a:latin typeface="+mn-lt"/>
                <a:ea typeface="楷体" panose="02010609060101010101" pitchFamily="49" charset="-122"/>
              </a:rPr>
              <a:t>Δ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AMN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的周长=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吗？为什么？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2803" name="Rectangle 35"/>
          <p:cNvSpPr>
            <a:spLocks noChangeArrowheads="1"/>
          </p:cNvSpPr>
          <p:nvPr/>
        </p:nvSpPr>
        <p:spPr bwMode="auto">
          <a:xfrm>
            <a:off x="3664440" y="3596907"/>
            <a:ext cx="2628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</a:t>
            </a:r>
            <a:r>
              <a:rPr lang="el-GR" altLang="en-US" sz="2100" b="1" dirty="0" smtClean="0">
                <a:latin typeface="+mn-lt"/>
                <a:ea typeface="仿宋" panose="02010609060101010101" pitchFamily="49" charset="-122"/>
              </a:rPr>
              <a:t>Δ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AMN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的周长=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2804" name="Rectangle 36"/>
          <p:cNvSpPr>
            <a:spLocks noChangeArrowheads="1"/>
          </p:cNvSpPr>
          <p:nvPr/>
        </p:nvSpPr>
        <p:spPr bwMode="auto">
          <a:xfrm>
            <a:off x="5922367" y="3592966"/>
            <a:ext cx="177805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+mn-lt"/>
              </a:rPr>
              <a:t>AM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MN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AN</a:t>
            </a:r>
            <a:endParaRPr lang="en-US" altLang="zh-CN" sz="2100" b="1" i="1" dirty="0">
              <a:latin typeface="+mn-lt"/>
            </a:endParaRPr>
          </a:p>
        </p:txBody>
      </p:sp>
      <p:sp>
        <p:nvSpPr>
          <p:cNvPr id="32809" name="Rectangle 41"/>
          <p:cNvSpPr>
            <a:spLocks noChangeArrowheads="1"/>
          </p:cNvSpPr>
          <p:nvPr/>
        </p:nvSpPr>
        <p:spPr bwMode="auto">
          <a:xfrm>
            <a:off x="4590531" y="3149185"/>
            <a:ext cx="119776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BM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CN.</a:t>
            </a:r>
            <a:endParaRPr lang="en-US" altLang="zh-CN" sz="2100" b="1" i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81956" name="组合 2"/>
          <p:cNvGrpSpPr/>
          <p:nvPr/>
        </p:nvGrpSpPr>
        <p:grpSpPr bwMode="auto">
          <a:xfrm>
            <a:off x="5567744" y="4013427"/>
            <a:ext cx="2487295" cy="415795"/>
            <a:chOff x="6735" y="6390"/>
            <a:chExt cx="3917" cy="655"/>
          </a:xfrm>
        </p:grpSpPr>
        <p:sp>
          <p:nvSpPr>
            <p:cNvPr id="93222" name="Rectangle 37"/>
            <p:cNvSpPr>
              <a:spLocks noChangeArrowheads="1"/>
            </p:cNvSpPr>
            <p:nvPr/>
          </p:nvSpPr>
          <p:spPr bwMode="auto">
            <a:xfrm>
              <a:off x="6735" y="6390"/>
              <a:ext cx="3020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= 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AM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BM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CN</a:t>
              </a:r>
              <a:endParaRPr lang="en-US" altLang="zh-CN" sz="2100" b="1" i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93226" name="Rectangle 43"/>
            <p:cNvSpPr>
              <a:spLocks noChangeArrowheads="1"/>
            </p:cNvSpPr>
            <p:nvPr/>
          </p:nvSpPr>
          <p:spPr bwMode="auto">
            <a:xfrm>
              <a:off x="9508" y="6390"/>
              <a:ext cx="1144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AN</a:t>
              </a:r>
              <a:endParaRPr lang="en-US" altLang="zh-CN" sz="2100" b="1" i="1" dirty="0">
                <a:solidFill>
                  <a:srgbClr val="FF0000"/>
                </a:solidFill>
                <a:latin typeface="+mn-lt"/>
              </a:endParaRPr>
            </a:p>
          </p:txBody>
        </p:sp>
      </p:grpSp>
      <p:grpSp>
        <p:nvGrpSpPr>
          <p:cNvPr id="81962" name="组合 3"/>
          <p:cNvGrpSpPr/>
          <p:nvPr/>
        </p:nvGrpSpPr>
        <p:grpSpPr bwMode="auto">
          <a:xfrm>
            <a:off x="5567744" y="4415774"/>
            <a:ext cx="1450627" cy="415290"/>
            <a:chOff x="6750" y="7110"/>
            <a:chExt cx="2285" cy="654"/>
          </a:xfrm>
        </p:grpSpPr>
        <p:sp>
          <p:nvSpPr>
            <p:cNvPr id="93228" name="Rectangle 40"/>
            <p:cNvSpPr>
              <a:spLocks noChangeArrowheads="1"/>
            </p:cNvSpPr>
            <p:nvPr/>
          </p:nvSpPr>
          <p:spPr bwMode="auto">
            <a:xfrm>
              <a:off x="6750" y="7110"/>
              <a:ext cx="1122" cy="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=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AB</a:t>
              </a:r>
              <a:endParaRPr lang="en-US" altLang="zh-CN" sz="2100" b="1" i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93229" name="Rectangle 44"/>
            <p:cNvSpPr>
              <a:spLocks noChangeArrowheads="1"/>
            </p:cNvSpPr>
            <p:nvPr/>
          </p:nvSpPr>
          <p:spPr bwMode="auto">
            <a:xfrm>
              <a:off x="7830" y="7110"/>
              <a:ext cx="1205" cy="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AC.</a:t>
              </a:r>
              <a:endParaRPr lang="en-US" altLang="zh-CN" sz="2100" b="1" i="1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93231" name="Rectangle 37"/>
          <p:cNvSpPr>
            <a:spLocks noChangeArrowheads="1"/>
          </p:cNvSpPr>
          <p:nvPr/>
        </p:nvSpPr>
        <p:spPr bwMode="auto">
          <a:xfrm>
            <a:off x="3664440" y="1601549"/>
            <a:ext cx="5188139" cy="1255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 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OB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平分∠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又 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MN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2=∠3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，∴∠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OM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BM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同理得：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ON=CN.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3232" name="Rectangle 38"/>
          <p:cNvSpPr>
            <a:spLocks noChangeArrowheads="1"/>
          </p:cNvSpPr>
          <p:nvPr/>
        </p:nvSpPr>
        <p:spPr bwMode="auto">
          <a:xfrm>
            <a:off x="5285257" y="1569792"/>
            <a:ext cx="2514076" cy="415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latin typeface="+mn-lt"/>
              </a:rPr>
              <a:t>  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  </a:t>
            </a:r>
            <a:r>
              <a:rPr lang="en-US" altLang="zh-CN" sz="2100" b="1">
                <a:latin typeface="+mn-lt"/>
              </a:rPr>
              <a:t>  </a:t>
            </a:r>
            <a:endParaRPr lang="en-US" altLang="zh-CN" sz="2100" b="1">
              <a:latin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64440" y="2772099"/>
            <a:ext cx="2894997" cy="422701"/>
            <a:chOff x="3756496" y="2772099"/>
            <a:chExt cx="2894997" cy="422701"/>
          </a:xfrm>
        </p:grpSpPr>
        <p:sp>
          <p:nvSpPr>
            <p:cNvPr id="93233" name="Text Box 39"/>
            <p:cNvSpPr txBox="1">
              <a:spLocks noChangeArrowheads="1"/>
            </p:cNvSpPr>
            <p:nvPr/>
          </p:nvSpPr>
          <p:spPr bwMode="auto">
            <a:xfrm>
              <a:off x="3756496" y="2772099"/>
              <a:ext cx="2894997" cy="415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100" b="1" dirty="0" smtClean="0">
                  <a:latin typeface="+mn-lt"/>
                  <a:ea typeface="仿宋" panose="02010609060101010101" pitchFamily="49" charset="-122"/>
                </a:rPr>
                <a:t>∵</a:t>
              </a:r>
              <a:r>
                <a:rPr lang="zh-CN" altLang="en-US" sz="2100" b="1" dirty="0" smtClean="0">
                  <a:latin typeface="+mn-lt"/>
                </a:rPr>
                <a:t>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MN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=</a:t>
              </a:r>
              <a:endParaRPr lang="en-US" altLang="zh-CN" sz="21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93234" name="Rectangle 41"/>
            <p:cNvSpPr>
              <a:spLocks noChangeArrowheads="1"/>
            </p:cNvSpPr>
            <p:nvPr/>
          </p:nvSpPr>
          <p:spPr bwMode="auto">
            <a:xfrm>
              <a:off x="4767015" y="2779302"/>
              <a:ext cx="1226618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OM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ON,</a:t>
              </a:r>
              <a:endParaRPr lang="en-US" altLang="zh-CN" sz="2100" b="1" i="1" dirty="0">
                <a:solidFill>
                  <a:srgbClr val="FF0000"/>
                </a:solidFill>
                <a:latin typeface="+mn-lt"/>
              </a:endParaRPr>
            </a:p>
          </p:txBody>
        </p:sp>
      </p:grp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93" y="53438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5"/>
          <p:cNvGrpSpPr/>
          <p:nvPr/>
        </p:nvGrpSpPr>
        <p:grpSpPr bwMode="auto">
          <a:xfrm>
            <a:off x="1228" y="-51828"/>
            <a:ext cx="2006600" cy="477838"/>
            <a:chOff x="248" y="58"/>
            <a:chExt cx="3160" cy="752"/>
          </a:xfrm>
        </p:grpSpPr>
        <p:sp>
          <p:nvSpPr>
            <p:cNvPr id="63" name="文本框 15"/>
            <p:cNvSpPr txBox="1">
              <a:spLocks noChangeArrowheads="1"/>
            </p:cNvSpPr>
            <p:nvPr/>
          </p:nvSpPr>
          <p:spPr bwMode="auto">
            <a:xfrm>
              <a:off x="1036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64" name="组合 2"/>
            <p:cNvGrpSpPr/>
            <p:nvPr/>
          </p:nvGrpSpPr>
          <p:grpSpPr bwMode="auto">
            <a:xfrm>
              <a:off x="248" y="199"/>
              <a:ext cx="3160" cy="578"/>
              <a:chOff x="248" y="199"/>
              <a:chExt cx="3160" cy="578"/>
            </a:xfrm>
          </p:grpSpPr>
          <p:cxnSp>
            <p:nvCxnSpPr>
              <p:cNvPr id="6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Freeform 74"/>
              <p:cNvSpPr>
                <a:spLocks noChangeAspect="1" noEditPoints="1"/>
              </p:cNvSpPr>
              <p:nvPr/>
            </p:nvSpPr>
            <p:spPr bwMode="auto">
              <a:xfrm>
                <a:off x="416" y="19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2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2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2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1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81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1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1" grpId="0"/>
      <p:bldP spid="32803" grpId="0"/>
      <p:bldP spid="32804" grpId="0"/>
      <p:bldP spid="3280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7397" y="1682022"/>
            <a:ext cx="2353056" cy="2017776"/>
          </a:xfrm>
          <a:prstGeom prst="rect">
            <a:avLst/>
          </a:prstGeom>
        </p:spPr>
      </p:pic>
      <p:sp>
        <p:nvSpPr>
          <p:cNvPr id="83969" name="TextBox 2"/>
          <p:cNvSpPr txBox="1">
            <a:spLocks noChangeArrowheads="1"/>
          </p:cNvSpPr>
          <p:nvPr/>
        </p:nvSpPr>
        <p:spPr bwMode="auto">
          <a:xfrm>
            <a:off x="208017" y="369129"/>
            <a:ext cx="877570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2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Rt△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=90°，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交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，则下列结论一定成立的是（　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2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EC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B．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EC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C．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D．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EC</a:t>
            </a:r>
            <a:endParaRPr lang="zh-CN" altLang="zh-CN" sz="2400" b="1" i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3982" name="文本框 6"/>
          <p:cNvSpPr txBox="1">
            <a:spLocks noChangeArrowheads="1"/>
          </p:cNvSpPr>
          <p:nvPr/>
        </p:nvSpPr>
        <p:spPr bwMode="auto">
          <a:xfrm>
            <a:off x="509693" y="1791056"/>
            <a:ext cx="7453313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400" b="1" dirty="0">
                <a:latin typeface="+mn-lt"/>
              </a:rPr>
              <a:t>∵∠</a:t>
            </a:r>
            <a:r>
              <a:rPr lang="zh-CN" altLang="en-US" sz="2400" b="1" i="1" dirty="0">
                <a:latin typeface="+mn-lt"/>
              </a:rPr>
              <a:t>ACB</a:t>
            </a:r>
            <a:r>
              <a:rPr lang="zh-CN" altLang="en-US" sz="2400" b="1" dirty="0">
                <a:latin typeface="+mn-lt"/>
              </a:rPr>
              <a:t>=90°，</a:t>
            </a:r>
            <a:r>
              <a:rPr lang="zh-CN" altLang="en-US" sz="2400" b="1" i="1" dirty="0">
                <a:latin typeface="+mn-lt"/>
              </a:rPr>
              <a:t>CD</a:t>
            </a:r>
            <a:r>
              <a:rPr lang="zh-CN" altLang="en-US" sz="2400" b="1" dirty="0">
                <a:latin typeface="+mn-lt"/>
              </a:rPr>
              <a:t>⊥</a:t>
            </a:r>
            <a:r>
              <a:rPr lang="zh-CN" altLang="en-US" sz="2400" b="1" i="1" dirty="0">
                <a:latin typeface="+mn-lt"/>
              </a:rPr>
              <a:t>AB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=90°，∠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=90°，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>
                <a:latin typeface="+mn-lt"/>
              </a:rPr>
              <a:t>∵</a:t>
            </a:r>
            <a:r>
              <a:rPr lang="zh-CN" altLang="en-US" sz="2400" b="1" i="1" dirty="0">
                <a:latin typeface="+mn-lt"/>
              </a:rPr>
              <a:t>CE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平分</a:t>
            </a:r>
            <a:r>
              <a:rPr lang="zh-CN" altLang="en-US" sz="2400" b="1" dirty="0">
                <a:latin typeface="+mn-lt"/>
              </a:rPr>
              <a:t>∠</a:t>
            </a:r>
            <a:r>
              <a:rPr lang="zh-CN" altLang="en-US" sz="2400" b="1" i="1" dirty="0">
                <a:latin typeface="+mn-lt"/>
              </a:rPr>
              <a:t>ACD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DCE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400" b="1" dirty="0">
                <a:latin typeface="+mn-lt"/>
              </a:rPr>
              <a:t>∵∠</a:t>
            </a:r>
            <a:r>
              <a:rPr lang="zh-CN" altLang="en-US" sz="2400" b="1" i="1" dirty="0">
                <a:latin typeface="+mn-lt"/>
              </a:rPr>
              <a:t>BEC</a:t>
            </a:r>
            <a:r>
              <a:rPr lang="zh-CN" altLang="en-US" sz="2400" b="1" dirty="0">
                <a:latin typeface="+mn-lt"/>
              </a:rPr>
              <a:t>=∠</a:t>
            </a:r>
            <a:r>
              <a:rPr lang="zh-CN" altLang="en-US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+∠</a:t>
            </a:r>
            <a:r>
              <a:rPr lang="zh-CN" altLang="en-US" sz="2400" b="1" i="1" dirty="0">
                <a:latin typeface="+mn-lt"/>
              </a:rPr>
              <a:t>ACE</a:t>
            </a:r>
            <a:r>
              <a:rPr lang="zh-CN" altLang="en-US" sz="2400" b="1" dirty="0">
                <a:latin typeface="+mn-lt"/>
              </a:rPr>
              <a:t>，∠</a:t>
            </a:r>
            <a:r>
              <a:rPr lang="zh-CN" altLang="en-US" sz="2400" b="1" i="1" dirty="0">
                <a:latin typeface="+mn-lt"/>
              </a:rPr>
              <a:t>BCE</a:t>
            </a:r>
            <a:r>
              <a:rPr lang="zh-CN" altLang="en-US" sz="2400" b="1" dirty="0">
                <a:latin typeface="+mn-lt"/>
              </a:rPr>
              <a:t>=∠</a:t>
            </a:r>
            <a:r>
              <a:rPr lang="zh-CN" altLang="en-US" sz="2400" b="1" i="1" dirty="0">
                <a:latin typeface="+mn-lt"/>
              </a:rPr>
              <a:t>BCD</a:t>
            </a:r>
            <a:r>
              <a:rPr lang="zh-CN" altLang="en-US" sz="2400" b="1" dirty="0">
                <a:latin typeface="+mn-lt"/>
              </a:rPr>
              <a:t>+∠</a:t>
            </a:r>
            <a:r>
              <a:rPr lang="zh-CN" altLang="en-US" sz="2400" b="1" i="1" dirty="0">
                <a:latin typeface="+mn-lt"/>
              </a:rPr>
              <a:t>DCE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BEC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26050" y="849260"/>
            <a:ext cx="447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9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39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39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39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39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39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82" grpId="0" build="p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文本框 99"/>
          <p:cNvSpPr txBox="1">
            <a:spLocks noChangeArrowheads="1"/>
          </p:cNvSpPr>
          <p:nvPr/>
        </p:nvSpPr>
        <p:spPr bwMode="auto">
          <a:xfrm>
            <a:off x="198932" y="828675"/>
            <a:ext cx="8783143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36°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分别是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,∠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的角平分线，则图中的等腰三角形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有（       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6259" name="文本占位符 11265"/>
          <p:cNvSpPr>
            <a:spLocks noGrp="1" noChangeArrowheads="1"/>
          </p:cNvSpPr>
          <p:nvPr/>
        </p:nvSpPr>
        <p:spPr bwMode="auto">
          <a:xfrm>
            <a:off x="227330" y="2574925"/>
            <a:ext cx="7204841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一个三角形的一个外角为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130°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，且它恰好等于一个不相邻的内角的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倍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这个三角形是（       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．钝角三角形   　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．直角三角形     　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．等腰三角形    　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．等边三角形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504158" y="3154715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494328" y="1528918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96267" name="组合 7"/>
          <p:cNvGrpSpPr/>
          <p:nvPr/>
        </p:nvGrpSpPr>
        <p:grpSpPr bwMode="auto">
          <a:xfrm>
            <a:off x="3331845" y="444738"/>
            <a:ext cx="2480310" cy="523234"/>
            <a:chOff x="5083" y="1100"/>
            <a:chExt cx="3905" cy="826"/>
          </a:xfrm>
        </p:grpSpPr>
        <p:grpSp>
          <p:nvGrpSpPr>
            <p:cNvPr id="9626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96274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9" b="5644"/>
          <a:stretch>
            <a:fillRect/>
          </a:stretch>
        </p:blipFill>
        <p:spPr>
          <a:xfrm>
            <a:off x="7394298" y="2015088"/>
            <a:ext cx="1520529" cy="1852119"/>
          </a:xfrm>
          <a:prstGeom prst="rect">
            <a:avLst/>
          </a:prstGeom>
        </p:spPr>
      </p:pic>
      <p:grpSp>
        <p:nvGrpSpPr>
          <p:cNvPr id="20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2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-36144"/>
            <a:ext cx="2017712" cy="477838"/>
            <a:chOff x="1588" y="7816"/>
            <a:chExt cx="2017712" cy="477838"/>
          </a:xfrm>
        </p:grpSpPr>
        <p:cxnSp>
          <p:nvCxnSpPr>
            <p:cNvPr id="3" name="直线连接符 14"/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552450" y="7816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157163" y="10001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427290" y="3196744"/>
            <a:ext cx="7542815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等腰三角形的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判定方法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并运用其进行证明和计算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22959" y="867634"/>
            <a:ext cx="7657195" cy="3657484"/>
            <a:chOff x="12584" y="640133"/>
            <a:chExt cx="7657195" cy="3657484"/>
          </a:xfrm>
        </p:grpSpPr>
        <p:grpSp>
          <p:nvGrpSpPr>
            <p:cNvPr id="10" name="组合 14"/>
            <p:cNvGrpSpPr/>
            <p:nvPr/>
          </p:nvGrpSpPr>
          <p:grpSpPr>
            <a:xfrm>
              <a:off x="12584" y="1641351"/>
              <a:ext cx="7657195" cy="2656266"/>
              <a:chOff x="314" y="2203"/>
              <a:chExt cx="13605" cy="5504"/>
            </a:xfrm>
          </p:grpSpPr>
          <p:sp>
            <p:nvSpPr>
              <p:cNvPr id="14" name="直接箭头连接符 13"/>
              <p:cNvSpPr/>
              <p:nvPr/>
            </p:nvSpPr>
            <p:spPr>
              <a:xfrm flipV="1">
                <a:off x="31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15" name="肘形连接符 14"/>
              <p:cNvSpPr/>
              <p:nvPr/>
            </p:nvSpPr>
            <p:spPr>
              <a:xfrm rot="5400000" flipH="1" flipV="1">
                <a:off x="10855" y="4642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3" name="直接箭头连接符 12"/>
            <p:cNvCxnSpPr/>
            <p:nvPr/>
          </p:nvCxnSpPr>
          <p:spPr>
            <a:xfrm flipV="1">
              <a:off x="7667172" y="640133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矩形 2"/>
          <p:cNvSpPr>
            <a:spLocks noChangeArrowheads="1"/>
          </p:cNvSpPr>
          <p:nvPr/>
        </p:nvSpPr>
        <p:spPr bwMode="auto">
          <a:xfrm>
            <a:off x="666572" y="1192811"/>
            <a:ext cx="7731691" cy="16512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通过学习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等腰三角形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判定方法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，使学生能从正反两个方面认识等腰三角形，养成科学的思维习惯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91" name="文本框 2"/>
          <p:cNvSpPr txBox="1">
            <a:spLocks noChangeArrowheads="1"/>
          </p:cNvSpPr>
          <p:nvPr/>
        </p:nvSpPr>
        <p:spPr bwMode="auto">
          <a:xfrm>
            <a:off x="295910" y="496501"/>
            <a:ext cx="862139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如图，直线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相交于点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，∠1=50°，点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在直线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上，直线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上存在点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，使以点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为顶点的三角形是等腰三角形，这样的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点有（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A．1个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B．2个      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C．3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D．4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498649" y="1604496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34" name="组合 10"/>
          <p:cNvGrpSpPr/>
          <p:nvPr/>
        </p:nvGrpSpPr>
        <p:grpSpPr bwMode="auto">
          <a:xfrm>
            <a:off x="5057776" y="2691036"/>
            <a:ext cx="3040063" cy="1890713"/>
            <a:chOff x="5582" y="4230"/>
            <a:chExt cx="6381" cy="3969"/>
          </a:xfrm>
        </p:grpSpPr>
        <p:grpSp>
          <p:nvGrpSpPr>
            <p:cNvPr id="35" name="组合 8"/>
            <p:cNvGrpSpPr/>
            <p:nvPr/>
          </p:nvGrpSpPr>
          <p:grpSpPr bwMode="auto">
            <a:xfrm>
              <a:off x="5582" y="4230"/>
              <a:ext cx="6381" cy="3969"/>
              <a:chOff x="5582" y="4230"/>
              <a:chExt cx="6381" cy="3969"/>
            </a:xfrm>
          </p:grpSpPr>
          <p:grpSp>
            <p:nvGrpSpPr>
              <p:cNvPr id="37" name="组合 6"/>
              <p:cNvGrpSpPr/>
              <p:nvPr/>
            </p:nvGrpSpPr>
            <p:grpSpPr bwMode="auto">
              <a:xfrm>
                <a:off x="5582" y="4230"/>
                <a:ext cx="6381" cy="3969"/>
                <a:chOff x="5582" y="4230"/>
                <a:chExt cx="6381" cy="3969"/>
              </a:xfrm>
            </p:grpSpPr>
            <p:cxnSp>
              <p:nvCxnSpPr>
                <p:cNvPr id="39" name="直接连接符 4"/>
                <p:cNvCxnSpPr>
                  <a:cxnSpLocks noChangeShapeType="1"/>
                </p:cNvCxnSpPr>
                <p:nvPr/>
              </p:nvCxnSpPr>
              <p:spPr bwMode="auto">
                <a:xfrm flipV="1">
                  <a:off x="5582" y="4230"/>
                  <a:ext cx="5103" cy="396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40" name="直接连接符 3"/>
                <p:cNvCxnSpPr>
                  <a:cxnSpLocks noChangeShapeType="1"/>
                </p:cNvCxnSpPr>
                <p:nvPr/>
              </p:nvCxnSpPr>
              <p:spPr bwMode="auto">
                <a:xfrm flipV="1">
                  <a:off x="6095" y="6804"/>
                  <a:ext cx="5868" cy="7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38" name="弧形 7"/>
              <p:cNvSpPr>
                <a:spLocks noChangeArrowheads="1"/>
              </p:cNvSpPr>
              <p:nvPr/>
            </p:nvSpPr>
            <p:spPr bwMode="auto">
              <a:xfrm>
                <a:off x="7493" y="6176"/>
                <a:ext cx="454" cy="1247"/>
              </a:xfrm>
              <a:custGeom>
                <a:avLst/>
                <a:gdLst>
                  <a:gd name="T0" fmla="*/ 395 w 454"/>
                  <a:gd name="T1" fmla="*/ 206 h 1247"/>
                  <a:gd name="T2" fmla="*/ 453 w 454"/>
                  <a:gd name="T3" fmla="*/ 623 h 1247"/>
                  <a:gd name="T4" fmla="*/ 227 w 454"/>
                  <a:gd name="T5" fmla="*/ 623 h 1247"/>
                  <a:gd name="T6" fmla="*/ 395 w 454"/>
                  <a:gd name="T7" fmla="*/ 206 h 1247"/>
                  <a:gd name="T8" fmla="*/ 453 w 454"/>
                  <a:gd name="T9" fmla="*/ 623 h 1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1247" stroke="0">
                    <a:moveTo>
                      <a:pt x="395" y="206"/>
                    </a:moveTo>
                    <a:cubicBezTo>
                      <a:pt x="431" y="317"/>
                      <a:pt x="453" y="463"/>
                      <a:pt x="453" y="623"/>
                    </a:cubicBezTo>
                    <a:lnTo>
                      <a:pt x="227" y="623"/>
                    </a:lnTo>
                    <a:close/>
                  </a:path>
                  <a:path w="454" h="1247" fill="none">
                    <a:moveTo>
                      <a:pt x="395" y="206"/>
                    </a:moveTo>
                    <a:cubicBezTo>
                      <a:pt x="431" y="317"/>
                      <a:pt x="453" y="463"/>
                      <a:pt x="453" y="623"/>
                    </a:cubicBez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 i="1"/>
              </a:p>
            </p:txBody>
          </p:sp>
        </p:grpSp>
        <p:sp>
          <p:nvSpPr>
            <p:cNvPr id="36" name="文本框 9"/>
            <p:cNvSpPr txBox="1">
              <a:spLocks noChangeArrowheads="1"/>
            </p:cNvSpPr>
            <p:nvPr/>
          </p:nvSpPr>
          <p:spPr bwMode="auto">
            <a:xfrm>
              <a:off x="8018" y="6213"/>
              <a:ext cx="120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cxnSp>
        <p:nvCxnSpPr>
          <p:cNvPr id="41" name="直接连接符 40"/>
          <p:cNvCxnSpPr>
            <a:cxnSpLocks noChangeShapeType="1"/>
          </p:cNvCxnSpPr>
          <p:nvPr/>
        </p:nvCxnSpPr>
        <p:spPr bwMode="auto">
          <a:xfrm flipH="1" flipV="1">
            <a:off x="6323014" y="3551461"/>
            <a:ext cx="482600" cy="3825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流程图: 联系 41"/>
          <p:cNvSpPr>
            <a:spLocks noChangeArrowheads="1"/>
          </p:cNvSpPr>
          <p:nvPr/>
        </p:nvSpPr>
        <p:spPr bwMode="auto">
          <a:xfrm>
            <a:off x="6323014" y="3549874"/>
            <a:ext cx="57150" cy="5715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 b="1" i="1"/>
          </a:p>
        </p:txBody>
      </p:sp>
      <p:cxnSp>
        <p:nvCxnSpPr>
          <p:cNvPr id="43" name="直接连接符 42"/>
          <p:cNvCxnSpPr>
            <a:cxnSpLocks noChangeShapeType="1"/>
            <a:endCxn id="50" idx="3"/>
          </p:cNvCxnSpPr>
          <p:nvPr/>
        </p:nvCxnSpPr>
        <p:spPr bwMode="auto">
          <a:xfrm flipH="1">
            <a:off x="5240339" y="3934049"/>
            <a:ext cx="1525587" cy="511175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" name="文本框 5"/>
          <p:cNvSpPr txBox="1">
            <a:spLocks noChangeArrowheads="1"/>
          </p:cNvSpPr>
          <p:nvPr/>
        </p:nvSpPr>
        <p:spPr bwMode="auto">
          <a:xfrm>
            <a:off x="5794376" y="3899124"/>
            <a:ext cx="36420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i="1">
                <a:latin typeface="Times New Roman" panose="02020603050405020304" pitchFamily="18" charset="0"/>
                <a:ea typeface="黑体" panose="02010609060101010101" pitchFamily="2" charset="-122"/>
              </a:rPr>
              <a:t>O</a:t>
            </a:r>
            <a:endParaRPr lang="zh-CN" altLang="en-US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5" name="文本框 11"/>
          <p:cNvSpPr txBox="1">
            <a:spLocks noChangeArrowheads="1"/>
          </p:cNvSpPr>
          <p:nvPr/>
        </p:nvSpPr>
        <p:spPr bwMode="auto">
          <a:xfrm>
            <a:off x="7954964" y="3822924"/>
            <a:ext cx="3193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i="1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endParaRPr lang="zh-CN" altLang="en-US" sz="21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6" name="文本框 12"/>
          <p:cNvSpPr txBox="1">
            <a:spLocks noChangeArrowheads="1"/>
          </p:cNvSpPr>
          <p:nvPr/>
        </p:nvSpPr>
        <p:spPr bwMode="auto">
          <a:xfrm>
            <a:off x="7361239" y="2651349"/>
            <a:ext cx="3193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i="1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zh-CN" altLang="en-US" sz="21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7" name="流程图: 联系 14"/>
          <p:cNvSpPr>
            <a:spLocks noChangeArrowheads="1"/>
          </p:cNvSpPr>
          <p:nvPr/>
        </p:nvSpPr>
        <p:spPr bwMode="auto">
          <a:xfrm>
            <a:off x="6748464" y="3903886"/>
            <a:ext cx="57150" cy="57150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 b="1" i="1"/>
          </a:p>
        </p:txBody>
      </p:sp>
      <p:sp>
        <p:nvSpPr>
          <p:cNvPr id="48" name="文本框 15"/>
          <p:cNvSpPr txBox="1">
            <a:spLocks noChangeArrowheads="1"/>
          </p:cNvSpPr>
          <p:nvPr/>
        </p:nvSpPr>
        <p:spPr bwMode="auto">
          <a:xfrm>
            <a:off x="6869114" y="3903886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endParaRPr lang="en-US" altLang="zh-CN" b="1" i="1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" name="流程图: 联系 48"/>
          <p:cNvSpPr>
            <a:spLocks noChangeArrowheads="1"/>
          </p:cNvSpPr>
          <p:nvPr/>
        </p:nvSpPr>
        <p:spPr bwMode="auto">
          <a:xfrm>
            <a:off x="6627814" y="3314924"/>
            <a:ext cx="57150" cy="5715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 b="1" i="1"/>
          </a:p>
        </p:txBody>
      </p:sp>
      <p:sp>
        <p:nvSpPr>
          <p:cNvPr id="50" name="流程图: 联系 49"/>
          <p:cNvSpPr>
            <a:spLocks noChangeArrowheads="1"/>
          </p:cNvSpPr>
          <p:nvPr/>
        </p:nvSpPr>
        <p:spPr bwMode="auto">
          <a:xfrm>
            <a:off x="5230814" y="4396011"/>
            <a:ext cx="57150" cy="5715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 b="1" i="1"/>
          </a:p>
        </p:txBody>
      </p:sp>
      <p:sp>
        <p:nvSpPr>
          <p:cNvPr id="51" name="流程图: 联系 50"/>
          <p:cNvSpPr>
            <a:spLocks noChangeArrowheads="1"/>
          </p:cNvSpPr>
          <p:nvPr/>
        </p:nvSpPr>
        <p:spPr bwMode="auto">
          <a:xfrm>
            <a:off x="6981826" y="3041874"/>
            <a:ext cx="57150" cy="57150"/>
          </a:xfrm>
          <a:prstGeom prst="flowChartConnector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 b="1" i="1"/>
          </a:p>
        </p:txBody>
      </p:sp>
      <p:cxnSp>
        <p:nvCxnSpPr>
          <p:cNvPr id="52" name="直接连接符 51"/>
          <p:cNvCxnSpPr>
            <a:cxnSpLocks noChangeShapeType="1"/>
            <a:endCxn id="50" idx="3"/>
          </p:cNvCxnSpPr>
          <p:nvPr/>
        </p:nvCxnSpPr>
        <p:spPr bwMode="auto">
          <a:xfrm flipH="1" flipV="1">
            <a:off x="6657976" y="3338736"/>
            <a:ext cx="128588" cy="58261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3" name="直接连接符 52"/>
          <p:cNvCxnSpPr>
            <a:cxnSpLocks noChangeShapeType="1"/>
            <a:endCxn id="49" idx="7"/>
          </p:cNvCxnSpPr>
          <p:nvPr/>
        </p:nvCxnSpPr>
        <p:spPr bwMode="auto">
          <a:xfrm flipV="1">
            <a:off x="6765926" y="3068861"/>
            <a:ext cx="271463" cy="86518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2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63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64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65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2" grpId="0" bldLvl="0" animBg="1"/>
      <p:bldP spid="49" grpId="0" bldLvl="0" animBg="1"/>
      <p:bldP spid="50" grpId="0" bldLvl="0" animBg="1"/>
      <p:bldP spid="5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ext Box 5"/>
          <p:cNvSpPr txBox="1">
            <a:spLocks noChangeArrowheads="1"/>
          </p:cNvSpPr>
          <p:nvPr/>
        </p:nvSpPr>
        <p:spPr bwMode="auto">
          <a:xfrm>
            <a:off x="295910" y="548809"/>
            <a:ext cx="858202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如图，已知∠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=36°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DBC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=36°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=72°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，则∠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DBC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=_____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BDC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=_____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，图中的等腰三角形有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_______________________.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7755123" y="612724"/>
            <a:ext cx="9191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36°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1371660" y="1107976"/>
            <a:ext cx="9175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72°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4845157" y="1066111"/>
            <a:ext cx="113137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5815120" y="1066111"/>
            <a:ext cx="1260989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DBA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6758095" y="1064523"/>
            <a:ext cx="1196181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BCD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8318" name="Rectangle 3"/>
          <p:cNvSpPr>
            <a:spLocks noGrp="1" noRot="1" noChangeArrowheads="1"/>
          </p:cNvSpPr>
          <p:nvPr/>
        </p:nvSpPr>
        <p:spPr bwMode="auto">
          <a:xfrm>
            <a:off x="297815" y="3483389"/>
            <a:ext cx="8284210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7" rIns="51435" bIns="25717"/>
          <a:lstStyle>
            <a:lvl1pPr marL="257175" indent="-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100" b="1" i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zh-CN" altLang="en-US" sz="2100" b="1" i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zh-CN" altLang="en-US" sz="2100" b="1" i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的平分线交于点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，过点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作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MN∥BC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交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，交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，若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BM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CN</a:t>
            </a:r>
            <a:r>
              <a:rPr lang="zh-CN" altLang="en-US" sz="21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9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，则线段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MN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的长为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_____.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513348" y="4403214"/>
            <a:ext cx="9175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8322" name="文本框 5"/>
          <p:cNvSpPr txBox="1">
            <a:spLocks noChangeArrowheads="1"/>
          </p:cNvSpPr>
          <p:nvPr/>
        </p:nvSpPr>
        <p:spPr bwMode="auto">
          <a:xfrm>
            <a:off x="5630863" y="3072438"/>
            <a:ext cx="112723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5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题图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5" name="组合 47"/>
          <p:cNvGrpSpPr/>
          <p:nvPr/>
        </p:nvGrpSpPr>
        <p:grpSpPr bwMode="auto">
          <a:xfrm>
            <a:off x="1343318" y="1692690"/>
            <a:ext cx="1060450" cy="1931988"/>
            <a:chOff x="6530730" y="3158392"/>
            <a:chExt cx="2422247" cy="3715599"/>
          </a:xfrm>
        </p:grpSpPr>
        <p:sp>
          <p:nvSpPr>
            <p:cNvPr id="36" name="任意多边形 33"/>
            <p:cNvSpPr>
              <a:spLocks noChangeArrowheads="1"/>
            </p:cNvSpPr>
            <p:nvPr/>
          </p:nvSpPr>
          <p:spPr bwMode="auto">
            <a:xfrm>
              <a:off x="6995886" y="3541486"/>
              <a:ext cx="1727200" cy="2627085"/>
            </a:xfrm>
            <a:custGeom>
              <a:avLst/>
              <a:gdLst>
                <a:gd name="T0" fmla="*/ 870857 w 1727200"/>
                <a:gd name="T1" fmla="*/ 0 h 2627085"/>
                <a:gd name="T2" fmla="*/ 0 w 1727200"/>
                <a:gd name="T3" fmla="*/ 2627085 h 2627085"/>
                <a:gd name="T4" fmla="*/ 1727200 w 1727200"/>
                <a:gd name="T5" fmla="*/ 2627085 h 2627085"/>
                <a:gd name="T6" fmla="*/ 870857 w 1727200"/>
                <a:gd name="T7" fmla="*/ 0 h 2627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7200" h="2627085">
                  <a:moveTo>
                    <a:pt x="870857" y="0"/>
                  </a:moveTo>
                  <a:lnTo>
                    <a:pt x="0" y="2627085"/>
                  </a:lnTo>
                  <a:lnTo>
                    <a:pt x="1727200" y="2627085"/>
                  </a:lnTo>
                  <a:lnTo>
                    <a:pt x="870857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cxnSp>
          <p:nvCxnSpPr>
            <p:cNvPr id="37" name="直接连接符 35"/>
            <p:cNvCxnSpPr>
              <a:cxnSpLocks noChangeShapeType="1"/>
              <a:stCxn id="36" idx="1"/>
            </p:cNvCxnSpPr>
            <p:nvPr/>
          </p:nvCxnSpPr>
          <p:spPr bwMode="auto">
            <a:xfrm flipV="1">
              <a:off x="6995886" y="5157192"/>
              <a:ext cx="1392538" cy="101137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TextBox 37"/>
            <p:cNvSpPr txBox="1">
              <a:spLocks noChangeArrowheads="1"/>
            </p:cNvSpPr>
            <p:nvPr/>
          </p:nvSpPr>
          <p:spPr bwMode="auto">
            <a:xfrm>
              <a:off x="7988003" y="3158392"/>
              <a:ext cx="400209" cy="7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9" name="TextBox 40"/>
            <p:cNvSpPr txBox="1">
              <a:spLocks noChangeArrowheads="1"/>
            </p:cNvSpPr>
            <p:nvPr/>
          </p:nvSpPr>
          <p:spPr bwMode="auto">
            <a:xfrm>
              <a:off x="6530730" y="5991671"/>
              <a:ext cx="400209" cy="7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0" name="TextBox 41"/>
            <p:cNvSpPr txBox="1">
              <a:spLocks noChangeArrowheads="1"/>
            </p:cNvSpPr>
            <p:nvPr/>
          </p:nvSpPr>
          <p:spPr bwMode="auto">
            <a:xfrm>
              <a:off x="8532440" y="6077631"/>
              <a:ext cx="420537" cy="7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1" name="TextBox 42"/>
            <p:cNvSpPr txBox="1">
              <a:spLocks noChangeArrowheads="1"/>
            </p:cNvSpPr>
            <p:nvPr/>
          </p:nvSpPr>
          <p:spPr bwMode="auto">
            <a:xfrm>
              <a:off x="8355494" y="4767535"/>
              <a:ext cx="439594" cy="7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42" name="文本框 4"/>
          <p:cNvSpPr txBox="1">
            <a:spLocks noChangeArrowheads="1"/>
          </p:cNvSpPr>
          <p:nvPr/>
        </p:nvSpPr>
        <p:spPr bwMode="auto">
          <a:xfrm>
            <a:off x="460668" y="2529303"/>
            <a:ext cx="112723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题图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911" y="2013656"/>
            <a:ext cx="2231136" cy="1080516"/>
          </a:xfrm>
          <a:prstGeom prst="rect">
            <a:avLst/>
          </a:prstGeom>
        </p:spPr>
      </p:pic>
      <p:grpSp>
        <p:nvGrpSpPr>
          <p:cNvPr id="51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52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53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54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 Box 2"/>
          <p:cNvSpPr txBox="1">
            <a:spLocks noChangeArrowheads="1"/>
          </p:cNvSpPr>
          <p:nvPr/>
        </p:nvSpPr>
        <p:spPr bwMode="auto">
          <a:xfrm>
            <a:off x="360680" y="986552"/>
            <a:ext cx="854455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上午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10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时，一条船从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处出发以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海里每小时的速度向正北航行，中午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时到达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处，从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望灯塔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，测得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NAC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=40°，∠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NBC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=80°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处到灯塔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的距离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529251" y="2546876"/>
            <a:ext cx="5130800" cy="2431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sz="2000" b="1" dirty="0">
                <a:latin typeface="+mn-lt"/>
              </a:rPr>
              <a:t>∵∠</a:t>
            </a:r>
            <a:r>
              <a:rPr lang="zh-CN" altLang="zh-CN" sz="2000" b="1" i="1" dirty="0">
                <a:latin typeface="+mn-lt"/>
              </a:rPr>
              <a:t>NBC</a:t>
            </a:r>
            <a:r>
              <a:rPr lang="zh-CN" altLang="zh-CN" sz="2000" b="1" dirty="0">
                <a:latin typeface="+mn-lt"/>
              </a:rPr>
              <a:t>=∠</a:t>
            </a:r>
            <a:r>
              <a:rPr lang="zh-CN" altLang="zh-CN" sz="2000" b="1" i="1" dirty="0">
                <a:latin typeface="+mn-lt"/>
              </a:rPr>
              <a:t>A</a:t>
            </a:r>
            <a:r>
              <a:rPr lang="zh-CN" altLang="zh-CN" sz="2000" b="1" dirty="0">
                <a:latin typeface="+mn-lt"/>
              </a:rPr>
              <a:t>+∠</a:t>
            </a:r>
            <a:r>
              <a:rPr lang="zh-CN" altLang="zh-CN" sz="2000" b="1" i="1" dirty="0">
                <a:latin typeface="+mn-lt"/>
              </a:rPr>
              <a:t>C</a:t>
            </a:r>
            <a:r>
              <a:rPr lang="zh-CN" altLang="zh-CN" sz="2000" b="1" dirty="0">
                <a:latin typeface="+mn-lt"/>
              </a:rPr>
              <a:t>， 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    </a:t>
            </a:r>
            <a:endParaRPr lang="zh-CN" altLang="zh-CN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zh-CN" sz="2000" b="1" dirty="0">
                <a:latin typeface="+mn-lt"/>
              </a:rPr>
              <a:t>∴∠</a:t>
            </a:r>
            <a:r>
              <a:rPr lang="zh-CN" altLang="zh-CN" sz="2000" b="1" i="1" dirty="0">
                <a:latin typeface="+mn-lt"/>
              </a:rPr>
              <a:t>C</a:t>
            </a:r>
            <a:r>
              <a:rPr lang="zh-CN" altLang="zh-CN" sz="2000" b="1" dirty="0">
                <a:latin typeface="+mn-lt"/>
              </a:rPr>
              <a:t>=80</a:t>
            </a:r>
            <a:r>
              <a:rPr lang="zh-CN" altLang="zh-CN" sz="2000" b="1" dirty="0" smtClean="0">
                <a:latin typeface="+mn-lt"/>
              </a:rPr>
              <a:t>°</a:t>
            </a:r>
            <a:r>
              <a:rPr lang="en-US" altLang="zh-CN" sz="2000" b="1" dirty="0" smtClean="0">
                <a:latin typeface="+mn-lt"/>
              </a:rPr>
              <a:t>–</a:t>
            </a:r>
            <a:r>
              <a:rPr lang="zh-CN" altLang="zh-CN" sz="2000" b="1" dirty="0" smtClean="0">
                <a:latin typeface="+mn-lt"/>
              </a:rPr>
              <a:t> </a:t>
            </a:r>
            <a:r>
              <a:rPr lang="zh-CN" altLang="zh-CN" sz="2000" b="1" dirty="0">
                <a:latin typeface="+mn-lt"/>
              </a:rPr>
              <a:t>40°= 40°，</a:t>
            </a:r>
            <a:endParaRPr lang="zh-CN" altLang="zh-CN" sz="2000" b="1" dirty="0">
              <a:latin typeface="+mn-lt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zh-CN" sz="2000" b="1" dirty="0">
                <a:latin typeface="+mn-lt"/>
              </a:rPr>
              <a:t>∴ ∠</a:t>
            </a:r>
            <a:r>
              <a:rPr lang="zh-CN" altLang="zh-CN" sz="2000" b="1" i="1" dirty="0">
                <a:latin typeface="+mn-lt"/>
              </a:rPr>
              <a:t>C</a:t>
            </a:r>
            <a:r>
              <a:rPr lang="zh-CN" altLang="zh-CN" sz="2000" b="1" dirty="0">
                <a:latin typeface="+mn-lt"/>
              </a:rPr>
              <a:t> = ∠</a:t>
            </a:r>
            <a:r>
              <a:rPr lang="zh-CN" altLang="zh-CN" sz="2000" b="1" i="1" dirty="0">
                <a:latin typeface="+mn-lt"/>
              </a:rPr>
              <a:t>A</a:t>
            </a:r>
            <a:r>
              <a:rPr lang="zh-CN" altLang="zh-CN" sz="2000" b="1" dirty="0">
                <a:latin typeface="+mn-lt"/>
              </a:rPr>
              <a:t>，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∴ </a:t>
            </a:r>
            <a:r>
              <a:rPr lang="zh-CN" altLang="zh-CN" sz="2000" b="1" i="1" dirty="0" smtClean="0">
                <a:solidFill>
                  <a:srgbClr val="FF0000"/>
                </a:solidFill>
                <a:latin typeface="+mn-lt"/>
              </a:rPr>
              <a:t>BA</a:t>
            </a:r>
            <a:r>
              <a:rPr lang="zh-CN" altLang="zh-CN" sz="20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zh-CN" sz="2000" b="1" i="1" dirty="0" smtClean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等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角对等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边</a:t>
            </a:r>
            <a:r>
              <a:rPr lang="en-US" altLang="zh-CN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20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zh-CN" sz="2000" b="1" dirty="0">
                <a:latin typeface="+mn-lt"/>
              </a:rPr>
              <a:t>∵</a:t>
            </a:r>
            <a:r>
              <a:rPr lang="zh-CN" altLang="zh-CN" sz="2000" b="1" i="1" dirty="0">
                <a:latin typeface="+mn-lt"/>
              </a:rPr>
              <a:t>AB</a:t>
            </a:r>
            <a:r>
              <a:rPr lang="zh-CN" altLang="zh-CN" sz="2000" b="1" dirty="0">
                <a:latin typeface="+mn-lt"/>
              </a:rPr>
              <a:t>=20</a:t>
            </a:r>
            <a:r>
              <a:rPr lang="zh-CN" altLang="zh-CN" sz="2000" b="1" dirty="0" smtClean="0">
                <a:latin typeface="+mn-lt"/>
              </a:rPr>
              <a:t>×</a:t>
            </a:r>
            <a:r>
              <a:rPr lang="en-US" altLang="zh-CN" sz="2000" b="1" dirty="0" smtClean="0">
                <a:latin typeface="+mn-lt"/>
              </a:rPr>
              <a:t>(</a:t>
            </a:r>
            <a:r>
              <a:rPr lang="zh-CN" altLang="zh-CN" sz="2000" b="1" dirty="0" smtClean="0">
                <a:latin typeface="+mn-lt"/>
              </a:rPr>
              <a:t>12</a:t>
            </a:r>
            <a:r>
              <a:rPr lang="en-US" altLang="zh-CN" sz="2000" b="1" dirty="0" smtClean="0">
                <a:latin typeface="+mn-lt"/>
              </a:rPr>
              <a:t>–</a:t>
            </a:r>
            <a:r>
              <a:rPr lang="zh-CN" altLang="zh-CN" sz="2000" b="1" dirty="0" smtClean="0">
                <a:latin typeface="+mn-lt"/>
              </a:rPr>
              <a:t>10</a:t>
            </a:r>
            <a:r>
              <a:rPr lang="en-US" altLang="zh-CN" sz="2000" b="1" dirty="0" smtClean="0">
                <a:latin typeface="+mn-lt"/>
              </a:rPr>
              <a:t>)</a:t>
            </a:r>
            <a:r>
              <a:rPr lang="zh-CN" altLang="zh-CN" sz="2000" b="1" dirty="0" smtClean="0">
                <a:latin typeface="+mn-lt"/>
              </a:rPr>
              <a:t>=</a:t>
            </a:r>
            <a:r>
              <a:rPr lang="zh-CN" altLang="zh-CN" sz="2000" b="1" dirty="0">
                <a:latin typeface="+mn-lt"/>
              </a:rPr>
              <a:t>40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海里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),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zh-CN" sz="20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=40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海里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zh-CN" altLang="zh-CN" sz="2000" b="1" i="1" dirty="0">
                <a:latin typeface="+mn-lt"/>
              </a:rPr>
              <a:t>B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处</a:t>
            </a:r>
            <a:r>
              <a:rPr lang="zh-CN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距离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灯塔</a:t>
            </a:r>
            <a:r>
              <a:rPr lang="zh-CN" altLang="zh-CN" sz="2000" b="1" i="1" dirty="0" smtClean="0">
                <a:latin typeface="+mn-lt"/>
              </a:rPr>
              <a:t>C</a:t>
            </a: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为</a:t>
            </a:r>
            <a:r>
              <a:rPr lang="zh-CN" altLang="zh-CN" sz="2000" b="1" dirty="0" smtClean="0">
                <a:latin typeface="+mn-lt"/>
              </a:rPr>
              <a:t>40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海里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</p:txBody>
      </p:sp>
      <p:grpSp>
        <p:nvGrpSpPr>
          <p:cNvPr id="99331" name="Group 5"/>
          <p:cNvGrpSpPr/>
          <p:nvPr/>
        </p:nvGrpSpPr>
        <p:grpSpPr bwMode="auto">
          <a:xfrm>
            <a:off x="714375" y="2781300"/>
            <a:ext cx="2114550" cy="1911350"/>
            <a:chOff x="0" y="0"/>
            <a:chExt cx="1776" cy="1605"/>
          </a:xfrm>
        </p:grpSpPr>
        <p:sp>
          <p:nvSpPr>
            <p:cNvPr id="99332" name="Text Box 6"/>
            <p:cNvSpPr txBox="1">
              <a:spLocks noChangeArrowheads="1"/>
            </p:cNvSpPr>
            <p:nvPr/>
          </p:nvSpPr>
          <p:spPr bwMode="auto">
            <a:xfrm>
              <a:off x="624" y="144"/>
              <a:ext cx="59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b="1" dirty="0">
                  <a:latin typeface="+mn-lt"/>
                  <a:ea typeface="楷体_GB2312" panose="02010609030101010101" pitchFamily="49" charset="-122"/>
                </a:rPr>
                <a:t>80°</a:t>
              </a:r>
              <a:endParaRPr lang="zh-CN" altLang="zh-CN" b="1" dirty="0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99333" name="Text Box 7"/>
            <p:cNvSpPr txBox="1">
              <a:spLocks noChangeArrowheads="1"/>
            </p:cNvSpPr>
            <p:nvPr/>
          </p:nvSpPr>
          <p:spPr bwMode="auto">
            <a:xfrm>
              <a:off x="816" y="816"/>
              <a:ext cx="62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b="1">
                  <a:latin typeface="+mn-lt"/>
                  <a:ea typeface="楷体_GB2312" panose="02010609030101010101" pitchFamily="49" charset="-122"/>
                </a:rPr>
                <a:t>40°</a:t>
              </a:r>
              <a:endParaRPr lang="zh-CN" altLang="zh-CN" b="1">
                <a:latin typeface="+mn-lt"/>
                <a:ea typeface="楷体_GB2312" panose="02010609030101010101" pitchFamily="49" charset="-122"/>
              </a:endParaRPr>
            </a:p>
          </p:txBody>
        </p:sp>
        <p:grpSp>
          <p:nvGrpSpPr>
            <p:cNvPr id="99334" name="Group 8"/>
            <p:cNvGrpSpPr/>
            <p:nvPr/>
          </p:nvGrpSpPr>
          <p:grpSpPr bwMode="auto">
            <a:xfrm>
              <a:off x="0" y="0"/>
              <a:ext cx="1776" cy="1605"/>
              <a:chOff x="0" y="0"/>
              <a:chExt cx="1776" cy="1605"/>
            </a:xfrm>
          </p:grpSpPr>
          <p:sp>
            <p:nvSpPr>
              <p:cNvPr id="99335" name="Line 9"/>
              <p:cNvSpPr>
                <a:spLocks noChangeShapeType="1"/>
              </p:cNvSpPr>
              <p:nvPr/>
            </p:nvSpPr>
            <p:spPr bwMode="auto">
              <a:xfrm>
                <a:off x="1104" y="144"/>
                <a:ext cx="0" cy="12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99336" name="Line 10"/>
              <p:cNvSpPr>
                <a:spLocks noChangeShapeType="1"/>
              </p:cNvSpPr>
              <p:nvPr/>
            </p:nvSpPr>
            <p:spPr bwMode="auto">
              <a:xfrm>
                <a:off x="288" y="336"/>
                <a:ext cx="816" cy="110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99337" name="Text Box 11"/>
              <p:cNvSpPr txBox="1">
                <a:spLocks noChangeArrowheads="1"/>
              </p:cNvSpPr>
              <p:nvPr/>
            </p:nvSpPr>
            <p:spPr bwMode="auto">
              <a:xfrm>
                <a:off x="1152" y="0"/>
                <a:ext cx="288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b="1" i="1" dirty="0">
                    <a:latin typeface="Times New Roman" panose="02020603050405020304" pitchFamily="18" charset="0"/>
                  </a:rPr>
                  <a:t>N</a:t>
                </a:r>
                <a:endParaRPr lang="zh-CN" altLang="zh-CN" b="1" i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9338" name="Text Box 12"/>
              <p:cNvSpPr txBox="1">
                <a:spLocks noChangeArrowheads="1"/>
              </p:cNvSpPr>
              <p:nvPr/>
            </p:nvSpPr>
            <p:spPr bwMode="auto">
              <a:xfrm>
                <a:off x="1200" y="528"/>
                <a:ext cx="33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b="1" i="1" dirty="0">
                    <a:latin typeface="Times New Roman" panose="02020603050405020304" pitchFamily="18" charset="0"/>
                  </a:rPr>
                  <a:t>B</a:t>
                </a:r>
                <a:endParaRPr lang="zh-CN" altLang="zh-CN" b="1" i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9339" name="Text Box 13"/>
              <p:cNvSpPr txBox="1">
                <a:spLocks noChangeArrowheads="1"/>
              </p:cNvSpPr>
              <p:nvPr/>
            </p:nvSpPr>
            <p:spPr bwMode="auto">
              <a:xfrm>
                <a:off x="1104" y="1296"/>
                <a:ext cx="43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b="1" i="1" dirty="0">
                    <a:latin typeface="Times New Roman" panose="02020603050405020304" pitchFamily="18" charset="0"/>
                  </a:rPr>
                  <a:t>A</a:t>
                </a:r>
                <a:endParaRPr lang="zh-CN" altLang="zh-CN" b="1" i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9340" name="Text Box 14"/>
              <p:cNvSpPr txBox="1">
                <a:spLocks noChangeArrowheads="1"/>
              </p:cNvSpPr>
              <p:nvPr/>
            </p:nvSpPr>
            <p:spPr bwMode="auto">
              <a:xfrm>
                <a:off x="0" y="192"/>
                <a:ext cx="288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b="1" i="1" dirty="0">
                    <a:latin typeface="Times New Roman" panose="02020603050405020304" pitchFamily="18" charset="0"/>
                  </a:rPr>
                  <a:t>C</a:t>
                </a:r>
                <a:endParaRPr lang="zh-CN" altLang="zh-CN" b="1" i="1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9341" name="Arc 15"/>
              <p:cNvSpPr>
                <a:spLocks noChangeArrowheads="1"/>
              </p:cNvSpPr>
              <p:nvPr/>
            </p:nvSpPr>
            <p:spPr bwMode="auto">
              <a:xfrm flipH="1">
                <a:off x="816" y="384"/>
                <a:ext cx="288" cy="192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  <a:gd name="T10" fmla="*/ -1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99342" name="Arc 16"/>
              <p:cNvSpPr>
                <a:spLocks noChangeArrowheads="1"/>
              </p:cNvSpPr>
              <p:nvPr/>
            </p:nvSpPr>
            <p:spPr bwMode="auto">
              <a:xfrm flipH="1">
                <a:off x="912" y="1104"/>
                <a:ext cx="192" cy="96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  <a:gd name="T10" fmla="*/ -1 w 21600"/>
                  <a:gd name="T11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99343" name="Text Box 17"/>
              <p:cNvSpPr txBox="1">
                <a:spLocks noChangeArrowheads="1"/>
              </p:cNvSpPr>
              <p:nvPr/>
            </p:nvSpPr>
            <p:spPr bwMode="auto">
              <a:xfrm>
                <a:off x="1344" y="48"/>
                <a:ext cx="43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>
                    <a:latin typeface="Times New Roman" panose="02020603050405020304" pitchFamily="18" charset="0"/>
                  </a:rPr>
                  <a:t>北</a:t>
                </a:r>
                <a:endParaRPr lang="zh-CN" altLang="en-US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9344" name="Line 18"/>
              <p:cNvSpPr>
                <a:spLocks noChangeShapeType="1"/>
              </p:cNvSpPr>
              <p:nvPr/>
            </p:nvSpPr>
            <p:spPr bwMode="auto">
              <a:xfrm>
                <a:off x="288" y="336"/>
                <a:ext cx="816" cy="33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</p:grpSp>
      </p:grpSp>
      <p:grpSp>
        <p:nvGrpSpPr>
          <p:cNvPr id="99350" name="组合 6"/>
          <p:cNvGrpSpPr/>
          <p:nvPr/>
        </p:nvGrpSpPr>
        <p:grpSpPr bwMode="auto">
          <a:xfrm>
            <a:off x="3331845" y="511863"/>
            <a:ext cx="2480310" cy="522923"/>
            <a:chOff x="5060" y="904"/>
            <a:chExt cx="3905" cy="823"/>
          </a:xfrm>
        </p:grpSpPr>
        <p:grpSp>
          <p:nvGrpSpPr>
            <p:cNvPr id="99351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9357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37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8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39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3"/>
          <p:cNvSpPr>
            <a:spLocks noGrp="1" noRot="1" noChangeArrowheads="1"/>
          </p:cNvSpPr>
          <p:nvPr/>
        </p:nvSpPr>
        <p:spPr bwMode="auto">
          <a:xfrm>
            <a:off x="411955" y="516692"/>
            <a:ext cx="8429624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7" rIns="51435" bIns="25717"/>
          <a:lstStyle/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A类）已知如图，四边形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，求证：∠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（B类）已知如图，四边形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求证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：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10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12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471" y="2998850"/>
            <a:ext cx="2520696" cy="165963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536" y="919023"/>
            <a:ext cx="2520696" cy="1659636"/>
          </a:xfrm>
          <a:prstGeom prst="rect">
            <a:avLst/>
          </a:prstGeom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76250" y="640790"/>
            <a:ext cx="6827049" cy="358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zh-CN" sz="2100" dirty="0">
                <a:solidFill>
                  <a:srgbClr val="0000FF"/>
                </a:solidFill>
                <a:latin typeface="+mn-lt"/>
              </a:rPr>
              <a:t>（</a:t>
            </a:r>
            <a:r>
              <a:rPr lang="zh-CN" altLang="zh-CN" sz="2100" b="1" dirty="0">
                <a:solidFill>
                  <a:srgbClr val="0000FF"/>
                </a:solidFill>
                <a:latin typeface="+mn-lt"/>
              </a:rPr>
              <a:t>A类）</a:t>
            </a:r>
            <a:r>
              <a:rPr lang="zh-CN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连接</a:t>
            </a:r>
            <a:r>
              <a:rPr lang="zh-CN" altLang="zh-CN" sz="2100" b="1" i="1" dirty="0">
                <a:latin typeface="+mn-lt"/>
              </a:rPr>
              <a:t>AC</a:t>
            </a:r>
            <a:r>
              <a:rPr lang="zh-CN" altLang="zh-CN" sz="2100" b="1" dirty="0">
                <a:latin typeface="+mn-lt"/>
              </a:rPr>
              <a:t>，</a:t>
            </a:r>
            <a:endParaRPr lang="zh-CN" altLang="zh-CN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latin typeface="+mn-lt"/>
              </a:rPr>
              <a:t>∵</a:t>
            </a:r>
            <a:r>
              <a:rPr lang="zh-CN" altLang="zh-CN" sz="2100" b="1" i="1" dirty="0">
                <a:latin typeface="+mn-lt"/>
              </a:rPr>
              <a:t>AB</a:t>
            </a:r>
            <a:r>
              <a:rPr lang="zh-CN" altLang="zh-CN" sz="2100" b="1" dirty="0" smtClean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zh-CN" altLang="zh-CN" sz="2100" b="1" i="1" dirty="0" smtClean="0">
                <a:latin typeface="+mn-lt"/>
              </a:rPr>
              <a:t>C</a:t>
            </a:r>
            <a:r>
              <a:rPr lang="zh-CN" altLang="zh-CN" sz="2100" b="1" dirty="0">
                <a:latin typeface="+mn-lt"/>
              </a:rPr>
              <a:t>，</a:t>
            </a:r>
            <a:r>
              <a:rPr lang="zh-CN" altLang="zh-CN" sz="2100" b="1" i="1" dirty="0">
                <a:latin typeface="+mn-lt"/>
              </a:rPr>
              <a:t>AD</a:t>
            </a:r>
            <a:r>
              <a:rPr lang="zh-CN" altLang="zh-CN" sz="2100" b="1" dirty="0">
                <a:latin typeface="+mn-lt"/>
              </a:rPr>
              <a:t>=</a:t>
            </a:r>
            <a:r>
              <a:rPr lang="zh-CN" altLang="zh-CN" sz="2100" b="1" i="1" dirty="0">
                <a:latin typeface="+mn-lt"/>
              </a:rPr>
              <a:t>CD</a:t>
            </a:r>
            <a:r>
              <a:rPr lang="zh-CN" altLang="zh-CN" sz="2100" b="1" dirty="0">
                <a:latin typeface="+mn-lt"/>
              </a:rPr>
              <a:t>，</a:t>
            </a:r>
            <a:endParaRPr lang="zh-CN" altLang="zh-CN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zh-CN" altLang="zh-CN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zh-CN" sz="21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D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</a:rPr>
              <a:t>；</a:t>
            </a:r>
            <a:endParaRPr lang="zh-CN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0000FF"/>
                </a:solidFill>
                <a:latin typeface="+mn-lt"/>
              </a:rPr>
              <a:t>（B类</a:t>
            </a:r>
            <a:r>
              <a:rPr lang="zh-CN" altLang="zh-CN" sz="2100" b="1" dirty="0" smtClean="0">
                <a:solidFill>
                  <a:srgbClr val="0000FF"/>
                </a:solidFill>
                <a:latin typeface="+mn-lt"/>
              </a:rPr>
              <a:t>）</a:t>
            </a:r>
            <a:r>
              <a:rPr lang="zh-CN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连接</a:t>
            </a:r>
            <a:r>
              <a:rPr lang="zh-CN" altLang="zh-CN" sz="2100" b="1" i="1" dirty="0">
                <a:latin typeface="+mn-lt"/>
              </a:rPr>
              <a:t>AC</a:t>
            </a:r>
            <a:r>
              <a:rPr lang="zh-CN" altLang="zh-CN" sz="2100" b="1" dirty="0" smtClean="0"/>
              <a:t>，</a:t>
            </a:r>
            <a:endParaRPr lang="en-US" altLang="zh-CN" sz="2100" b="1" dirty="0" smtClean="0">
              <a:solidFill>
                <a:srgbClr val="0000FF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zh-CN" sz="2100" b="1" dirty="0" smtClean="0">
                <a:latin typeface="+mn-lt"/>
              </a:rPr>
              <a:t>∵</a:t>
            </a:r>
            <a:r>
              <a:rPr lang="zh-CN" altLang="zh-CN" sz="2100" b="1" i="1" dirty="0">
                <a:latin typeface="+mn-lt"/>
              </a:rPr>
              <a:t>AB</a:t>
            </a:r>
            <a:r>
              <a:rPr lang="zh-CN" altLang="zh-CN" sz="2100" b="1" dirty="0" smtClean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zh-CN" altLang="zh-CN" sz="2100" b="1" i="1" dirty="0" smtClean="0">
                <a:latin typeface="+mn-lt"/>
              </a:rPr>
              <a:t>C</a:t>
            </a:r>
            <a:r>
              <a:rPr lang="zh-CN" altLang="zh-CN" sz="2100" b="1" dirty="0">
                <a:latin typeface="+mn-lt"/>
              </a:rPr>
              <a:t>，</a:t>
            </a:r>
            <a:endParaRPr lang="zh-CN" altLang="zh-CN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zh-CN" sz="2100" b="1" dirty="0" smtClean="0">
                <a:latin typeface="+mn-lt"/>
              </a:rPr>
              <a:t>∵∠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zh-CN" altLang="zh-CN" sz="2100" b="1" i="1" dirty="0" smtClean="0">
                <a:latin typeface="+mn-lt"/>
              </a:rPr>
              <a:t>A</a:t>
            </a:r>
            <a:r>
              <a:rPr lang="en-US" altLang="zh-CN" sz="2100" b="1" i="1" dirty="0" smtClean="0">
                <a:latin typeface="+mn-lt"/>
              </a:rPr>
              <a:t>D</a:t>
            </a:r>
            <a:r>
              <a:rPr lang="zh-CN" altLang="zh-CN" sz="2100" b="1" dirty="0" smtClean="0">
                <a:latin typeface="+mn-lt"/>
              </a:rPr>
              <a:t>=∠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zh-CN" altLang="zh-CN" sz="2100" b="1" i="1" dirty="0" smtClean="0">
                <a:latin typeface="+mn-lt"/>
              </a:rPr>
              <a:t>C</a:t>
            </a:r>
            <a:r>
              <a:rPr lang="en-US" altLang="zh-CN" sz="2100" b="1" i="1" dirty="0" smtClean="0">
                <a:latin typeface="+mn-lt"/>
              </a:rPr>
              <a:t>D</a:t>
            </a:r>
            <a:r>
              <a:rPr lang="zh-CN" altLang="zh-CN" sz="2100" b="1" dirty="0" smtClean="0">
                <a:latin typeface="+mn-lt"/>
              </a:rPr>
              <a:t>，</a:t>
            </a:r>
            <a:r>
              <a:rPr lang="zh-CN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BCA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+∠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DCA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，∴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zh-CN" sz="2100" b="1" i="1" dirty="0">
                <a:solidFill>
                  <a:srgbClr val="FF0000"/>
                </a:solidFill>
                <a:latin typeface="+mn-lt"/>
              </a:rPr>
              <a:t>CD</a:t>
            </a:r>
            <a:r>
              <a:rPr lang="zh-CN" altLang="zh-CN" sz="21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zh-CN" sz="2100" b="1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155355" y="1269547"/>
            <a:ext cx="0" cy="955497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29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0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矩形 8"/>
          <p:cNvSpPr>
            <a:spLocks noChangeArrowheads="1"/>
          </p:cNvSpPr>
          <p:nvPr/>
        </p:nvSpPr>
        <p:spPr bwMode="auto">
          <a:xfrm>
            <a:off x="246378" y="965598"/>
            <a:ext cx="8783321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AB=AC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，倘若不留神，它的一部分被墨水涂没了，只留下一条底边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和一个底角∠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，请问，有没有办法把原来的等腰三角形画出来？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402" name="等腰三角形 9"/>
          <p:cNvSpPr>
            <a:spLocks noChangeArrowheads="1"/>
          </p:cNvSpPr>
          <p:nvPr/>
        </p:nvSpPr>
        <p:spPr bwMode="auto">
          <a:xfrm>
            <a:off x="6669881" y="2661444"/>
            <a:ext cx="1135063" cy="1512887"/>
          </a:xfrm>
          <a:prstGeom prst="triangle">
            <a:avLst>
              <a:gd name="adj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02403" name="TextBox 10"/>
          <p:cNvSpPr txBox="1">
            <a:spLocks noChangeArrowheads="1"/>
          </p:cNvSpPr>
          <p:nvPr/>
        </p:nvSpPr>
        <p:spPr bwMode="auto">
          <a:xfrm>
            <a:off x="7103269" y="2337594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latin typeface="Times New Roman" panose="02020603050405020304" pitchFamily="18" charset="0"/>
              </a:rPr>
              <a:t>A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04" name="TextBox 11"/>
          <p:cNvSpPr txBox="1">
            <a:spLocks noChangeArrowheads="1"/>
          </p:cNvSpPr>
          <p:nvPr/>
        </p:nvSpPr>
        <p:spPr bwMode="auto">
          <a:xfrm>
            <a:off x="6455569" y="4152106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05" name="TextBox 12"/>
          <p:cNvSpPr txBox="1">
            <a:spLocks noChangeArrowheads="1"/>
          </p:cNvSpPr>
          <p:nvPr/>
        </p:nvSpPr>
        <p:spPr bwMode="auto">
          <a:xfrm>
            <a:off x="7728744" y="4129881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06" name="任意多边形 13"/>
          <p:cNvSpPr>
            <a:spLocks noChangeArrowheads="1"/>
          </p:cNvSpPr>
          <p:nvPr/>
        </p:nvSpPr>
        <p:spPr bwMode="auto">
          <a:xfrm>
            <a:off x="6455569" y="2337594"/>
            <a:ext cx="1187450" cy="1854200"/>
          </a:xfrm>
          <a:custGeom>
            <a:avLst/>
            <a:gdLst>
              <a:gd name="T0" fmla="*/ 246743 w 1640115"/>
              <a:gd name="T1" fmla="*/ 2467429 h 2467429"/>
              <a:gd name="T2" fmla="*/ 957943 w 1640115"/>
              <a:gd name="T3" fmla="*/ 2177143 h 2467429"/>
              <a:gd name="T4" fmla="*/ 1582058 w 1640115"/>
              <a:gd name="T5" fmla="*/ 2104572 h 2467429"/>
              <a:gd name="T6" fmla="*/ 1611086 w 1640115"/>
              <a:gd name="T7" fmla="*/ 1016000 h 2467429"/>
              <a:gd name="T8" fmla="*/ 1640115 w 1640115"/>
              <a:gd name="T9" fmla="*/ 580572 h 2467429"/>
              <a:gd name="T10" fmla="*/ 1465943 w 1640115"/>
              <a:gd name="T11" fmla="*/ 420915 h 2467429"/>
              <a:gd name="T12" fmla="*/ 1349829 w 1640115"/>
              <a:gd name="T13" fmla="*/ 130629 h 2467429"/>
              <a:gd name="T14" fmla="*/ 798286 w 1640115"/>
              <a:gd name="T15" fmla="*/ 0 h 2467429"/>
              <a:gd name="T16" fmla="*/ 420915 w 1640115"/>
              <a:gd name="T17" fmla="*/ 435429 h 2467429"/>
              <a:gd name="T18" fmla="*/ 188686 w 1640115"/>
              <a:gd name="T19" fmla="*/ 841829 h 2467429"/>
              <a:gd name="T20" fmla="*/ 203200 w 1640115"/>
              <a:gd name="T21" fmla="*/ 1480457 h 2467429"/>
              <a:gd name="T22" fmla="*/ 0 w 1640115"/>
              <a:gd name="T23" fmla="*/ 1625600 h 2467429"/>
              <a:gd name="T24" fmla="*/ 14515 w 1640115"/>
              <a:gd name="T25" fmla="*/ 1828800 h 2467429"/>
              <a:gd name="T26" fmla="*/ 43543 w 1640115"/>
              <a:gd name="T27" fmla="*/ 1886857 h 2467429"/>
              <a:gd name="T28" fmla="*/ 116115 w 1640115"/>
              <a:gd name="T29" fmla="*/ 1973943 h 2467429"/>
              <a:gd name="T30" fmla="*/ 145143 w 1640115"/>
              <a:gd name="T31" fmla="*/ 2017486 h 2467429"/>
              <a:gd name="T32" fmla="*/ 174172 w 1640115"/>
              <a:gd name="T33" fmla="*/ 2191657 h 2467429"/>
              <a:gd name="T34" fmla="*/ 290286 w 1640115"/>
              <a:gd name="T35" fmla="*/ 2467429 h 2467429"/>
              <a:gd name="T36" fmla="*/ 304800 w 1640115"/>
              <a:gd name="T37" fmla="*/ 2423886 h 2467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40115" h="2467429">
                <a:moveTo>
                  <a:pt x="246743" y="2467429"/>
                </a:moveTo>
                <a:lnTo>
                  <a:pt x="957943" y="2177143"/>
                </a:lnTo>
                <a:lnTo>
                  <a:pt x="1582058" y="2104572"/>
                </a:lnTo>
                <a:lnTo>
                  <a:pt x="1611086" y="1016000"/>
                </a:lnTo>
                <a:lnTo>
                  <a:pt x="1640115" y="580572"/>
                </a:lnTo>
                <a:lnTo>
                  <a:pt x="1465943" y="420915"/>
                </a:lnTo>
                <a:lnTo>
                  <a:pt x="1349829" y="130629"/>
                </a:lnTo>
                <a:lnTo>
                  <a:pt x="798286" y="0"/>
                </a:lnTo>
                <a:lnTo>
                  <a:pt x="420915" y="435429"/>
                </a:lnTo>
                <a:lnTo>
                  <a:pt x="188686" y="841829"/>
                </a:lnTo>
                <a:lnTo>
                  <a:pt x="203200" y="1480457"/>
                </a:lnTo>
                <a:lnTo>
                  <a:pt x="0" y="1625600"/>
                </a:lnTo>
                <a:cubicBezTo>
                  <a:pt x="4838" y="1693333"/>
                  <a:pt x="3351" y="1761818"/>
                  <a:pt x="14515" y="1828800"/>
                </a:cubicBezTo>
                <a:cubicBezTo>
                  <a:pt x="18072" y="1850142"/>
                  <a:pt x="32808" y="1868071"/>
                  <a:pt x="43543" y="1886857"/>
                </a:cubicBezTo>
                <a:cubicBezTo>
                  <a:pt x="70485" y="1934006"/>
                  <a:pt x="76090" y="1933918"/>
                  <a:pt x="116115" y="1973943"/>
                </a:cubicBezTo>
                <a:cubicBezTo>
                  <a:pt x="132159" y="2022076"/>
                  <a:pt x="115330" y="2017486"/>
                  <a:pt x="145143" y="2017486"/>
                </a:cubicBezTo>
                <a:lnTo>
                  <a:pt x="174172" y="2191657"/>
                </a:lnTo>
                <a:lnTo>
                  <a:pt x="290286" y="2467429"/>
                </a:lnTo>
                <a:lnTo>
                  <a:pt x="304800" y="2423886"/>
                </a:ln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1"/>
          <p:cNvSpPr/>
          <p:nvPr/>
        </p:nvSpPr>
        <p:spPr>
          <a:xfrm>
            <a:off x="360680" y="2330940"/>
            <a:ext cx="5611495" cy="240065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defRPr/>
            </a:pPr>
            <a:r>
              <a:rPr lang="en-US" altLang="zh-CN" sz="2000" b="1" noProof="1" smtClean="0">
                <a:solidFill>
                  <a:srgbClr val="0000FF"/>
                </a:solidFill>
                <a:latin typeface="+mn-lt"/>
              </a:rPr>
              <a:t>3</a:t>
            </a:r>
            <a:r>
              <a:rPr lang="zh-CN" altLang="en-US" sz="2000" b="1" noProof="1">
                <a:solidFill>
                  <a:srgbClr val="0000FF"/>
                </a:solidFill>
                <a:latin typeface="+mn-lt"/>
              </a:rPr>
              <a:t>种“补出”方法</a:t>
            </a:r>
            <a:r>
              <a:rPr lang="zh-CN" altLang="en-US" sz="2000" b="1" noProof="1" smtClean="0">
                <a:solidFill>
                  <a:srgbClr val="0000FF"/>
                </a:solidFill>
                <a:latin typeface="+mn-lt"/>
              </a:rPr>
              <a:t>：</a:t>
            </a:r>
            <a:endParaRPr lang="en-US" altLang="zh-CN" sz="2000" b="1" noProof="1" smtClean="0">
              <a:solidFill>
                <a:srgbClr val="0000FF"/>
              </a:solidFill>
              <a:latin typeface="+mn-lt"/>
            </a:endParaRPr>
          </a:p>
          <a:p>
            <a:pPr eaLnBrk="0" hangingPunct="0">
              <a:lnSpc>
                <a:spcPct val="125000"/>
              </a:lnSpc>
              <a:defRPr/>
            </a:pPr>
            <a:r>
              <a:rPr lang="zh-CN" altLang="en-US" sz="2000" b="1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</a:t>
            </a:r>
            <a:r>
              <a:rPr lang="en-US" altLang="zh-CN" sz="2000" b="1" noProof="1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1</a:t>
            </a:r>
            <a:r>
              <a:rPr lang="zh-CN" altLang="en-US" sz="2000" b="1" noProof="1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量出∠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度数，画出∠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 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与</a:t>
            </a:r>
            <a:r>
              <a:rPr lang="zh-CN" altLang="en-US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的边相交得到顶点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000" b="1" noProof="1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25000"/>
              </a:lnSpc>
              <a:defRPr/>
            </a:pPr>
            <a:r>
              <a:rPr lang="zh-CN" altLang="en-US" sz="20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</a:t>
            </a:r>
            <a:r>
              <a:rPr lang="en-US" altLang="zh-CN" sz="2000" b="1" noProof="1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000" b="1" noProof="1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边上的垂直平分线，与∠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的一边相交得到顶点</a:t>
            </a:r>
            <a:r>
              <a:rPr lang="en-US" altLang="zh-CN" sz="20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000" b="1" noProof="1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25000"/>
              </a:lnSpc>
              <a:defRPr/>
            </a:pPr>
            <a:r>
              <a:rPr lang="zh-CN" altLang="en-US" sz="20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</a:t>
            </a:r>
            <a:r>
              <a:rPr lang="en-US" altLang="zh-CN" sz="2000" b="1" noProof="1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zh-CN" altLang="en-US" sz="2000" b="1" noProof="1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对折</a:t>
            </a:r>
            <a:r>
              <a:rPr lang="zh-CN" altLang="en-US" sz="2000" b="1" noProof="1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000" b="1" noProof="1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02408" name="组合 2"/>
          <p:cNvGrpSpPr/>
          <p:nvPr/>
        </p:nvGrpSpPr>
        <p:grpSpPr bwMode="auto">
          <a:xfrm>
            <a:off x="3332957" y="454025"/>
            <a:ext cx="2478087" cy="522288"/>
            <a:chOff x="5060" y="905"/>
            <a:chExt cx="3904" cy="822"/>
          </a:xfrm>
        </p:grpSpPr>
        <p:grpSp>
          <p:nvGrpSpPr>
            <p:cNvPr id="102409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02415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28" name="文本框 20"/>
            <p:cNvSpPr txBox="1">
              <a:spLocks noChangeArrowheads="1"/>
            </p:cNvSpPr>
            <p:nvPr/>
          </p:nvSpPr>
          <p:spPr bwMode="auto">
            <a:xfrm>
              <a:off x="101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9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30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/>
              <p:cNvSpPr>
                <a:spLocks noChangeAspect="1" noEditPoints="1"/>
              </p:cNvSpPr>
              <p:nvPr/>
            </p:nvSpPr>
            <p:spPr bwMode="auto">
              <a:xfrm>
                <a:off x="430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9104" y="2017713"/>
            <a:ext cx="1684021" cy="830997"/>
          </a:xfrm>
          <a:prstGeom prst="rect">
            <a:avLst/>
          </a:prstGeom>
          <a:noFill/>
          <a:ln w="25400">
            <a:solidFill>
              <a:schemeClr val="tx1"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等腰三角形的判定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95714" y="1010206"/>
            <a:ext cx="1594644" cy="415498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等角对等边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5" name="左大括号 9"/>
          <p:cNvSpPr/>
          <p:nvPr/>
        </p:nvSpPr>
        <p:spPr bwMode="auto">
          <a:xfrm>
            <a:off x="2258184" y="1220788"/>
            <a:ext cx="109537" cy="2216150"/>
          </a:xfrm>
          <a:prstGeom prst="leftBrace">
            <a:avLst>
              <a:gd name="adj1" fmla="val 7306"/>
              <a:gd name="adj2" fmla="val 50000"/>
            </a:avLst>
          </a:prstGeom>
          <a:noFill/>
          <a:ln w="25400">
            <a:solidFill>
              <a:schemeClr val="accent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2100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461419" y="3114676"/>
            <a:ext cx="765175" cy="412750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定义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538662" y="915988"/>
            <a:ext cx="3443287" cy="501356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注意是指同一个三角形中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736180" y="3030538"/>
            <a:ext cx="4493420" cy="501356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有两边相等的三角形是等腰三角形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右箭头 8"/>
          <p:cNvSpPr/>
          <p:nvPr/>
        </p:nvSpPr>
        <p:spPr bwMode="auto">
          <a:xfrm>
            <a:off x="3995738" y="1089025"/>
            <a:ext cx="407987" cy="2714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0" name="右箭头 9"/>
          <p:cNvSpPr/>
          <p:nvPr/>
        </p:nvSpPr>
        <p:spPr bwMode="auto">
          <a:xfrm>
            <a:off x="3239691" y="3185320"/>
            <a:ext cx="387350" cy="27146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grpSp>
        <p:nvGrpSpPr>
          <p:cNvPr id="14" name="组合 1"/>
          <p:cNvGrpSpPr/>
          <p:nvPr/>
        </p:nvGrpSpPr>
        <p:grpSpPr bwMode="auto">
          <a:xfrm>
            <a:off x="0" y="-65833"/>
            <a:ext cx="2006600" cy="477838"/>
            <a:chOff x="227" y="33"/>
            <a:chExt cx="3160" cy="752"/>
          </a:xfrm>
        </p:grpSpPr>
        <p:cxnSp>
          <p:nvCxnSpPr>
            <p:cNvPr id="15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5365" grpId="0" bldLvl="0" animBg="1"/>
      <p:bldP spid="20" grpId="0" bldLvl="0" animBg="1"/>
      <p:bldP spid="27" grpId="0" bldLvl="0" animBg="1"/>
      <p:bldP spid="30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矩形 1"/>
          <p:cNvSpPr>
            <a:spLocks noChangeArrowheads="1"/>
          </p:cNvSpPr>
          <p:nvPr/>
        </p:nvSpPr>
        <p:spPr bwMode="auto">
          <a:xfrm>
            <a:off x="390819" y="949806"/>
            <a:ext cx="84556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图，在△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那么它们所对的边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有什么数量关系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Group 15"/>
          <p:cNvGrpSpPr/>
          <p:nvPr/>
        </p:nvGrpSpPr>
        <p:grpSpPr bwMode="auto">
          <a:xfrm>
            <a:off x="5132388" y="2087563"/>
            <a:ext cx="2957512" cy="1204912"/>
            <a:chOff x="2392" y="1925"/>
            <a:chExt cx="2484" cy="1012"/>
          </a:xfrm>
        </p:grpSpPr>
        <p:sp>
          <p:nvSpPr>
            <p:cNvPr id="77828" name="Line 16"/>
            <p:cNvSpPr>
              <a:spLocks noChangeShapeType="1"/>
            </p:cNvSpPr>
            <p:nvPr/>
          </p:nvSpPr>
          <p:spPr bwMode="auto">
            <a:xfrm>
              <a:off x="2558" y="2830"/>
              <a:ext cx="210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7829" name="Line 17"/>
            <p:cNvSpPr>
              <a:spLocks noChangeShapeType="1"/>
            </p:cNvSpPr>
            <p:nvPr/>
          </p:nvSpPr>
          <p:spPr bwMode="auto">
            <a:xfrm>
              <a:off x="3627" y="2166"/>
              <a:ext cx="1032" cy="6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7830" name="Line 18"/>
            <p:cNvSpPr>
              <a:spLocks noChangeShapeType="1"/>
            </p:cNvSpPr>
            <p:nvPr/>
          </p:nvSpPr>
          <p:spPr bwMode="auto">
            <a:xfrm flipH="1">
              <a:off x="2558" y="2166"/>
              <a:ext cx="1069" cy="6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77831" name="Group 19"/>
            <p:cNvGrpSpPr/>
            <p:nvPr/>
          </p:nvGrpSpPr>
          <p:grpSpPr bwMode="auto">
            <a:xfrm>
              <a:off x="4644" y="2669"/>
              <a:ext cx="232" cy="233"/>
              <a:chOff x="4598" y="2867"/>
              <a:chExt cx="108" cy="233"/>
            </a:xfrm>
          </p:grpSpPr>
          <p:sp>
            <p:nvSpPr>
              <p:cNvPr id="77832" name="Rectangle 20"/>
              <p:cNvSpPr>
                <a:spLocks noChangeArrowheads="1"/>
              </p:cNvSpPr>
              <p:nvPr/>
            </p:nvSpPr>
            <p:spPr bwMode="auto">
              <a:xfrm>
                <a:off x="4598" y="2867"/>
                <a:ext cx="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3" name="Rectangle 21"/>
              <p:cNvSpPr>
                <a:spLocks noChangeArrowheads="1"/>
              </p:cNvSpPr>
              <p:nvPr/>
            </p:nvSpPr>
            <p:spPr bwMode="auto">
              <a:xfrm>
                <a:off x="4598" y="2867"/>
                <a:ext cx="10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7834" name="Group 22"/>
            <p:cNvGrpSpPr/>
            <p:nvPr/>
          </p:nvGrpSpPr>
          <p:grpSpPr bwMode="auto">
            <a:xfrm>
              <a:off x="3602" y="1925"/>
              <a:ext cx="129" cy="233"/>
              <a:chOff x="3602" y="1925"/>
              <a:chExt cx="129" cy="233"/>
            </a:xfrm>
          </p:grpSpPr>
          <p:sp>
            <p:nvSpPr>
              <p:cNvPr id="77835" name="Rectangle 23"/>
              <p:cNvSpPr>
                <a:spLocks noChangeArrowheads="1"/>
              </p:cNvSpPr>
              <p:nvPr/>
            </p:nvSpPr>
            <p:spPr bwMode="auto">
              <a:xfrm>
                <a:off x="3602" y="1925"/>
                <a:ext cx="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6" name="Rectangle 24"/>
              <p:cNvSpPr>
                <a:spLocks noChangeArrowheads="1"/>
              </p:cNvSpPr>
              <p:nvPr/>
            </p:nvSpPr>
            <p:spPr bwMode="auto">
              <a:xfrm>
                <a:off x="3602" y="1925"/>
                <a:ext cx="129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7837" name="Group 25"/>
            <p:cNvGrpSpPr/>
            <p:nvPr/>
          </p:nvGrpSpPr>
          <p:grpSpPr bwMode="auto">
            <a:xfrm>
              <a:off x="2392" y="2704"/>
              <a:ext cx="129" cy="233"/>
              <a:chOff x="2497" y="2855"/>
              <a:chExt cx="129" cy="233"/>
            </a:xfrm>
          </p:grpSpPr>
          <p:sp>
            <p:nvSpPr>
              <p:cNvPr id="77838" name="Rectangle 26"/>
              <p:cNvSpPr>
                <a:spLocks noChangeArrowheads="1"/>
              </p:cNvSpPr>
              <p:nvPr/>
            </p:nvSpPr>
            <p:spPr bwMode="auto">
              <a:xfrm>
                <a:off x="2497" y="2855"/>
                <a:ext cx="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9" name="Rectangle 27"/>
              <p:cNvSpPr>
                <a:spLocks noChangeArrowheads="1"/>
              </p:cNvSpPr>
              <p:nvPr/>
            </p:nvSpPr>
            <p:spPr bwMode="auto">
              <a:xfrm>
                <a:off x="2497" y="2855"/>
                <a:ext cx="129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7" name="矩形 1"/>
          <p:cNvSpPr/>
          <p:nvPr/>
        </p:nvSpPr>
        <p:spPr>
          <a:xfrm>
            <a:off x="903486" y="2448059"/>
            <a:ext cx="3656170" cy="2419124"/>
          </a:xfrm>
          <a:prstGeom prst="rect">
            <a:avLst/>
          </a:prstGeom>
          <a:solidFill>
            <a:schemeClr val="accent3"/>
          </a:solidFill>
          <a:ln w="25400">
            <a:solidFill>
              <a:srgbClr val="CC0066"/>
            </a:solidFill>
            <a:prstDash val="dash"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b="1" noProof="1" smtClean="0">
                <a:ea typeface="宋体" panose="02010600030101010101" pitchFamily="2" charset="-122"/>
              </a:rPr>
              <a:t>                     </a:t>
            </a:r>
            <a:r>
              <a:rPr lang="zh-CN" altLang="en-US" sz="2100" b="1" noProof="1" smtClean="0">
                <a:ea typeface="楷体" panose="02010609060101010101" pitchFamily="49" charset="-122"/>
              </a:rPr>
              <a:t>请同学用直尺和量角器，画</a:t>
            </a:r>
            <a:r>
              <a:rPr lang="zh-CN" altLang="en-US" sz="2100" b="1" noProof="1">
                <a:ea typeface="楷体" panose="02010609060101010101" pitchFamily="49" charset="-122"/>
              </a:rPr>
              <a:t>一个△</a:t>
            </a:r>
            <a:r>
              <a:rPr lang="en-US" altLang="zh-CN" sz="2100" b="1" i="1" noProof="1">
                <a:ea typeface="楷体" panose="02010609060101010101" pitchFamily="49" charset="-122"/>
              </a:rPr>
              <a:t>ABC</a:t>
            </a:r>
            <a:r>
              <a:rPr lang="zh-CN" altLang="en-US" sz="2100" b="1" noProof="1">
                <a:ea typeface="楷体" panose="02010609060101010101" pitchFamily="49" charset="-122"/>
              </a:rPr>
              <a:t>，其中</a:t>
            </a:r>
            <a:r>
              <a:rPr lang="en-US" altLang="zh-CN" sz="2100" b="1" noProof="1">
                <a:ea typeface="楷体" panose="02010609060101010101" pitchFamily="49" charset="-122"/>
              </a:rPr>
              <a:t>∠</a:t>
            </a:r>
            <a:r>
              <a:rPr lang="en-US" altLang="zh-CN" sz="2100" b="1" i="1" noProof="1">
                <a:ea typeface="楷体" panose="02010609060101010101" pitchFamily="49" charset="-122"/>
              </a:rPr>
              <a:t>B</a:t>
            </a:r>
            <a:r>
              <a:rPr lang="en-US" altLang="zh-CN" sz="2100" b="1" noProof="1">
                <a:ea typeface="楷体" panose="02010609060101010101" pitchFamily="49" charset="-122"/>
              </a:rPr>
              <a:t>=∠</a:t>
            </a:r>
            <a:r>
              <a:rPr lang="en-US" altLang="zh-CN" sz="2100" b="1" i="1" noProof="1">
                <a:ea typeface="楷体" panose="02010609060101010101" pitchFamily="49" charset="-122"/>
              </a:rPr>
              <a:t>C</a:t>
            </a:r>
            <a:r>
              <a:rPr lang="en-US" altLang="zh-CN" sz="2100" b="1" noProof="1">
                <a:ea typeface="楷体" panose="02010609060101010101" pitchFamily="49" charset="-122"/>
              </a:rPr>
              <a:t>=30</a:t>
            </a:r>
            <a:r>
              <a:rPr lang="zh-CN" altLang="en-US" sz="2100" b="1" noProof="1">
                <a:ea typeface="楷体" panose="02010609060101010101" pitchFamily="49" charset="-122"/>
              </a:rPr>
              <a:t>°，请你量一量</a:t>
            </a:r>
            <a:r>
              <a:rPr lang="en-US" altLang="zh-CN" sz="2100" b="1" i="1" noProof="1">
                <a:ea typeface="楷体" panose="02010609060101010101" pitchFamily="49" charset="-122"/>
              </a:rPr>
              <a:t>AB</a:t>
            </a:r>
            <a:r>
              <a:rPr lang="zh-CN" altLang="en-US" sz="2100" b="1" noProof="1">
                <a:ea typeface="楷体" panose="02010609060101010101" pitchFamily="49" charset="-122"/>
              </a:rPr>
              <a:t>与</a:t>
            </a:r>
            <a:r>
              <a:rPr lang="en-US" altLang="zh-CN" sz="2100" b="1" i="1" noProof="1">
                <a:ea typeface="楷体" panose="02010609060101010101" pitchFamily="49" charset="-122"/>
              </a:rPr>
              <a:t>AC</a:t>
            </a:r>
            <a:r>
              <a:rPr lang="zh-CN" altLang="en-US" sz="2100" b="1" noProof="1">
                <a:ea typeface="楷体" panose="02010609060101010101" pitchFamily="49" charset="-122"/>
              </a:rPr>
              <a:t>的长度，它们之间有什么数量关系，你能得出什么结论？</a:t>
            </a:r>
            <a:endParaRPr lang="zh-CN" altLang="en-US" sz="2100" b="1" noProof="1"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127750" y="3389313"/>
            <a:ext cx="10567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153025" y="3957638"/>
            <a:ext cx="3278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你能验证你的结论吗？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26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>
              <a:spLocks noChangeArrowheads="1"/>
            </p:cNvSpPr>
            <p:nvPr/>
          </p:nvSpPr>
          <p:spPr bwMode="auto">
            <a:xfrm>
              <a:off x="982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65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2" name="圆角矩形 31"/>
          <p:cNvSpPr>
            <a:spLocks noChangeArrowheads="1"/>
          </p:cNvSpPr>
          <p:nvPr/>
        </p:nvSpPr>
        <p:spPr bwMode="auto">
          <a:xfrm>
            <a:off x="831413" y="2437094"/>
            <a:ext cx="1244600" cy="387351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小活动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6151"/>
          <p:cNvSpPr txBox="1">
            <a:spLocks noChangeArrowheads="1"/>
          </p:cNvSpPr>
          <p:nvPr/>
        </p:nvSpPr>
        <p:spPr bwMode="auto">
          <a:xfrm>
            <a:off x="3859090" y="455895"/>
            <a:ext cx="2632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等腰三角形的判定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0" name="组合 4"/>
          <p:cNvGrpSpPr/>
          <p:nvPr/>
        </p:nvGrpSpPr>
        <p:grpSpPr bwMode="auto">
          <a:xfrm>
            <a:off x="2076013" y="488369"/>
            <a:ext cx="1685925" cy="434606"/>
            <a:chOff x="3485" y="1129"/>
            <a:chExt cx="2654" cy="683"/>
          </a:xfrm>
        </p:grpSpPr>
        <p:sp>
          <p:nvSpPr>
            <p:cNvPr id="31" name="圆角矩形 30"/>
            <p:cNvSpPr/>
            <p:nvPr/>
          </p:nvSpPr>
          <p:spPr>
            <a:xfrm>
              <a:off x="3485" y="1129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solidFill>
                  <a:prstClr val="black"/>
                </a:solidFill>
                <a:ea typeface="黑体" panose="02010609060101010101" pitchFamily="2" charset="-122"/>
              </a:endParaRPr>
            </a:p>
          </p:txBody>
        </p: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3937" y="1203"/>
              <a:ext cx="1752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2" charset="-122"/>
                </a:rPr>
                <a:t>知识</a:t>
              </a:r>
              <a:r>
                <a:rPr lang="zh-CN" altLang="en-US" sz="2400" b="1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2" charset="-122"/>
                </a:rPr>
                <a:t>点</a:t>
              </a:r>
              <a:endParaRPr lang="zh-CN" altLang="en-US" sz="2400" b="1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  <p:bldP spid="9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1364281" y="1290142"/>
            <a:ext cx="286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与△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1644711" y="1777504"/>
            <a:ext cx="2914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1=∠2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1364281" y="3106242"/>
            <a:ext cx="42739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 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≌ 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ACD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AAS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）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 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>
            <a:off x="1616136" y="2209304"/>
            <a:ext cx="159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1690749" y="2683967"/>
            <a:ext cx="1309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1364281" y="3598367"/>
            <a:ext cx="1571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AB=AC.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2" name="AutoShape 10"/>
          <p:cNvSpPr/>
          <p:nvPr/>
        </p:nvSpPr>
        <p:spPr bwMode="auto">
          <a:xfrm>
            <a:off x="1427224" y="1939429"/>
            <a:ext cx="161925" cy="1081088"/>
          </a:xfrm>
          <a:prstGeom prst="leftBrace">
            <a:avLst>
              <a:gd name="adj1" fmla="val 55328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" name="Text Box 21"/>
          <p:cNvSpPr txBox="1">
            <a:spLocks noChangeArrowheads="1"/>
          </p:cNvSpPr>
          <p:nvPr/>
        </p:nvSpPr>
        <p:spPr bwMode="auto">
          <a:xfrm>
            <a:off x="1211324" y="858342"/>
            <a:ext cx="4618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过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平分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BAC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于点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8857" name="Text Box 23"/>
          <p:cNvSpPr txBox="1">
            <a:spLocks noChangeArrowheads="1"/>
          </p:cNvSpPr>
          <p:nvPr/>
        </p:nvSpPr>
        <p:spPr bwMode="auto">
          <a:xfrm>
            <a:off x="482661" y="858342"/>
            <a:ext cx="8905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8858" name="Group 15"/>
          <p:cNvGrpSpPr/>
          <p:nvPr/>
        </p:nvGrpSpPr>
        <p:grpSpPr bwMode="auto">
          <a:xfrm>
            <a:off x="5284027" y="2527658"/>
            <a:ext cx="2957512" cy="1204913"/>
            <a:chOff x="2392" y="1925"/>
            <a:chExt cx="2484" cy="1012"/>
          </a:xfrm>
        </p:grpSpPr>
        <p:sp>
          <p:nvSpPr>
            <p:cNvPr id="78859" name="Line 16"/>
            <p:cNvSpPr>
              <a:spLocks noChangeShapeType="1"/>
            </p:cNvSpPr>
            <p:nvPr/>
          </p:nvSpPr>
          <p:spPr bwMode="auto">
            <a:xfrm>
              <a:off x="2558" y="2830"/>
              <a:ext cx="2101" cy="1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0" name="Line 17"/>
            <p:cNvSpPr>
              <a:spLocks noChangeShapeType="1"/>
            </p:cNvSpPr>
            <p:nvPr/>
          </p:nvSpPr>
          <p:spPr bwMode="auto">
            <a:xfrm>
              <a:off x="3627" y="2166"/>
              <a:ext cx="1032" cy="6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1" name="Line 18"/>
            <p:cNvSpPr>
              <a:spLocks noChangeShapeType="1"/>
            </p:cNvSpPr>
            <p:nvPr/>
          </p:nvSpPr>
          <p:spPr bwMode="auto">
            <a:xfrm flipH="1">
              <a:off x="2558" y="2166"/>
              <a:ext cx="1069" cy="66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8862" name="Group 19"/>
            <p:cNvGrpSpPr/>
            <p:nvPr/>
          </p:nvGrpSpPr>
          <p:grpSpPr bwMode="auto">
            <a:xfrm>
              <a:off x="4644" y="2669"/>
              <a:ext cx="232" cy="233"/>
              <a:chOff x="4598" y="2867"/>
              <a:chExt cx="108" cy="233"/>
            </a:xfrm>
          </p:grpSpPr>
          <p:sp>
            <p:nvSpPr>
              <p:cNvPr id="78863" name="Rectangle 20"/>
              <p:cNvSpPr>
                <a:spLocks noChangeArrowheads="1"/>
              </p:cNvSpPr>
              <p:nvPr/>
            </p:nvSpPr>
            <p:spPr bwMode="auto">
              <a:xfrm>
                <a:off x="4598" y="2867"/>
                <a:ext cx="50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864" name="Rectangle 21"/>
              <p:cNvSpPr>
                <a:spLocks noChangeArrowheads="1"/>
              </p:cNvSpPr>
              <p:nvPr/>
            </p:nvSpPr>
            <p:spPr bwMode="auto">
              <a:xfrm>
                <a:off x="4598" y="2867"/>
                <a:ext cx="10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8865" name="Group 22"/>
            <p:cNvGrpSpPr/>
            <p:nvPr/>
          </p:nvGrpSpPr>
          <p:grpSpPr bwMode="auto">
            <a:xfrm>
              <a:off x="3602" y="1925"/>
              <a:ext cx="128" cy="233"/>
              <a:chOff x="3602" y="1925"/>
              <a:chExt cx="128" cy="233"/>
            </a:xfrm>
          </p:grpSpPr>
          <p:sp>
            <p:nvSpPr>
              <p:cNvPr id="78866" name="Rectangle 23"/>
              <p:cNvSpPr>
                <a:spLocks noChangeArrowheads="1"/>
              </p:cNvSpPr>
              <p:nvPr/>
            </p:nvSpPr>
            <p:spPr bwMode="auto">
              <a:xfrm>
                <a:off x="3602" y="1925"/>
                <a:ext cx="107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867" name="Rectangle 24"/>
              <p:cNvSpPr>
                <a:spLocks noChangeArrowheads="1"/>
              </p:cNvSpPr>
              <p:nvPr/>
            </p:nvSpPr>
            <p:spPr bwMode="auto">
              <a:xfrm>
                <a:off x="3602" y="1925"/>
                <a:ext cx="12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8868" name="Group 25"/>
            <p:cNvGrpSpPr/>
            <p:nvPr/>
          </p:nvGrpSpPr>
          <p:grpSpPr bwMode="auto">
            <a:xfrm>
              <a:off x="2392" y="2704"/>
              <a:ext cx="128" cy="233"/>
              <a:chOff x="2497" y="2855"/>
              <a:chExt cx="128" cy="233"/>
            </a:xfrm>
          </p:grpSpPr>
          <p:sp>
            <p:nvSpPr>
              <p:cNvPr id="78869" name="Rectangle 26"/>
              <p:cNvSpPr>
                <a:spLocks noChangeArrowheads="1"/>
              </p:cNvSpPr>
              <p:nvPr/>
            </p:nvSpPr>
            <p:spPr bwMode="auto">
              <a:xfrm>
                <a:off x="2497" y="2855"/>
                <a:ext cx="107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8870" name="Rectangle 27"/>
              <p:cNvSpPr>
                <a:spLocks noChangeArrowheads="1"/>
              </p:cNvSpPr>
              <p:nvPr/>
            </p:nvSpPr>
            <p:spPr bwMode="auto">
              <a:xfrm>
                <a:off x="2497" y="2855"/>
                <a:ext cx="128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组合 47"/>
          <p:cNvGrpSpPr/>
          <p:nvPr/>
        </p:nvGrpSpPr>
        <p:grpSpPr bwMode="auto">
          <a:xfrm>
            <a:off x="6531802" y="2789596"/>
            <a:ext cx="519112" cy="1127125"/>
            <a:chOff x="6091640" y="4949777"/>
            <a:chExt cx="692540" cy="1503413"/>
          </a:xfrm>
        </p:grpSpPr>
        <p:grpSp>
          <p:nvGrpSpPr>
            <p:cNvPr id="78872" name="Group 4"/>
            <p:cNvGrpSpPr/>
            <p:nvPr/>
          </p:nvGrpSpPr>
          <p:grpSpPr bwMode="auto">
            <a:xfrm>
              <a:off x="6227763" y="4986339"/>
              <a:ext cx="377825" cy="1466851"/>
              <a:chOff x="3923" y="1949"/>
              <a:chExt cx="238" cy="924"/>
            </a:xfrm>
          </p:grpSpPr>
          <p:sp>
            <p:nvSpPr>
              <p:cNvPr id="78873" name="Line 5"/>
              <p:cNvSpPr>
                <a:spLocks noChangeShapeType="1"/>
              </p:cNvSpPr>
              <p:nvPr/>
            </p:nvSpPr>
            <p:spPr bwMode="auto">
              <a:xfrm>
                <a:off x="4024" y="1949"/>
                <a:ext cx="1" cy="66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78874" name="Group 6"/>
              <p:cNvGrpSpPr/>
              <p:nvPr/>
            </p:nvGrpSpPr>
            <p:grpSpPr bwMode="auto">
              <a:xfrm>
                <a:off x="4039" y="1989"/>
                <a:ext cx="107" cy="385"/>
                <a:chOff x="3663" y="2227"/>
                <a:chExt cx="107" cy="385"/>
              </a:xfrm>
            </p:grpSpPr>
            <p:sp>
              <p:nvSpPr>
                <p:cNvPr id="78875" name="Rectangle 7"/>
                <p:cNvSpPr>
                  <a:spLocks noChangeArrowheads="1"/>
                </p:cNvSpPr>
                <p:nvPr/>
              </p:nvSpPr>
              <p:spPr bwMode="auto">
                <a:xfrm>
                  <a:off x="3663" y="2227"/>
                  <a:ext cx="107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endParaRPr lang="zh-CN" altLang="zh-CN" sz="100"/>
                </a:p>
              </p:txBody>
            </p:sp>
            <p:sp>
              <p:nvSpPr>
                <p:cNvPr id="78876" name="Rectangle 8"/>
                <p:cNvSpPr>
                  <a:spLocks noChangeArrowheads="1"/>
                </p:cNvSpPr>
                <p:nvPr/>
              </p:nvSpPr>
              <p:spPr bwMode="auto">
                <a:xfrm>
                  <a:off x="3663" y="2379"/>
                  <a:ext cx="106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2</a:t>
                  </a:r>
                  <a:endPara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8877" name="Group 9"/>
              <p:cNvGrpSpPr/>
              <p:nvPr/>
            </p:nvGrpSpPr>
            <p:grpSpPr bwMode="auto">
              <a:xfrm>
                <a:off x="3923" y="1994"/>
                <a:ext cx="107" cy="380"/>
                <a:chOff x="3554" y="2215"/>
                <a:chExt cx="107" cy="380"/>
              </a:xfrm>
            </p:grpSpPr>
            <p:sp>
              <p:nvSpPr>
                <p:cNvPr id="78878" name="Rectangle 10"/>
                <p:cNvSpPr>
                  <a:spLocks noChangeArrowheads="1"/>
                </p:cNvSpPr>
                <p:nvPr/>
              </p:nvSpPr>
              <p:spPr bwMode="auto">
                <a:xfrm>
                  <a:off x="3554" y="2215"/>
                  <a:ext cx="107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endParaRPr lang="zh-CN" altLang="zh-CN" sz="100"/>
                </a:p>
              </p:txBody>
            </p:sp>
            <p:sp>
              <p:nvSpPr>
                <p:cNvPr id="78879" name="Rectangle 11"/>
                <p:cNvSpPr>
                  <a:spLocks noChangeArrowheads="1"/>
                </p:cNvSpPr>
                <p:nvPr/>
              </p:nvSpPr>
              <p:spPr bwMode="auto">
                <a:xfrm>
                  <a:off x="3554" y="2362"/>
                  <a:ext cx="106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zh-CN" b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1</a:t>
                  </a:r>
                  <a:endPara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8880" name="Group 12"/>
              <p:cNvGrpSpPr/>
              <p:nvPr/>
            </p:nvGrpSpPr>
            <p:grpSpPr bwMode="auto">
              <a:xfrm>
                <a:off x="3934" y="2560"/>
                <a:ext cx="227" cy="313"/>
                <a:chOff x="3578" y="2879"/>
                <a:chExt cx="106" cy="313"/>
              </a:xfrm>
            </p:grpSpPr>
            <p:sp>
              <p:nvSpPr>
                <p:cNvPr id="78881" name="Rectangle 13"/>
                <p:cNvSpPr>
                  <a:spLocks noChangeArrowheads="1"/>
                </p:cNvSpPr>
                <p:nvPr/>
              </p:nvSpPr>
              <p:spPr bwMode="auto">
                <a:xfrm>
                  <a:off x="3578" y="2879"/>
                  <a:ext cx="50" cy="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endParaRPr lang="zh-CN" altLang="zh-CN" sz="100"/>
                </a:p>
              </p:txBody>
            </p:sp>
            <p:sp>
              <p:nvSpPr>
                <p:cNvPr id="78882" name="Rectangle 14"/>
                <p:cNvSpPr>
                  <a:spLocks noChangeArrowheads="1"/>
                </p:cNvSpPr>
                <p:nvPr/>
              </p:nvSpPr>
              <p:spPr bwMode="auto">
                <a:xfrm>
                  <a:off x="3578" y="2959"/>
                  <a:ext cx="106" cy="2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r>
                    <a:rPr lang="en-US" altLang="zh-CN" b="1" i="1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D</a:t>
                  </a:r>
                  <a:endPara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78883" name="TextBox 49"/>
            <p:cNvSpPr txBox="1">
              <a:spLocks noChangeArrowheads="1"/>
            </p:cNvSpPr>
            <p:nvPr/>
          </p:nvSpPr>
          <p:spPr bwMode="auto">
            <a:xfrm rot="-4595715">
              <a:off x="6061912" y="4979501"/>
              <a:ext cx="550334" cy="490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（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84" name="TextBox 50"/>
            <p:cNvSpPr txBox="1">
              <a:spLocks noChangeArrowheads="1"/>
            </p:cNvSpPr>
            <p:nvPr/>
          </p:nvSpPr>
          <p:spPr bwMode="auto">
            <a:xfrm rot="-5720083">
              <a:off x="6263571" y="5003362"/>
              <a:ext cx="550334" cy="490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（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3"/>
          <p:cNvGrpSpPr/>
          <p:nvPr/>
        </p:nvGrpSpPr>
        <p:grpSpPr bwMode="auto">
          <a:xfrm>
            <a:off x="6855822" y="981224"/>
            <a:ext cx="1909791" cy="1457176"/>
            <a:chOff x="7507" y="7030"/>
            <a:chExt cx="3856" cy="2835"/>
          </a:xfrm>
        </p:grpSpPr>
        <p:sp>
          <p:nvSpPr>
            <p:cNvPr id="78886" name="云形标注 1"/>
            <p:cNvSpPr>
              <a:spLocks noChangeArrowheads="1"/>
            </p:cNvSpPr>
            <p:nvPr/>
          </p:nvSpPr>
          <p:spPr bwMode="auto">
            <a:xfrm>
              <a:off x="7507" y="7030"/>
              <a:ext cx="3856" cy="2835"/>
            </a:xfrm>
            <a:prstGeom prst="cloudCallout">
              <a:avLst>
                <a:gd name="adj1" fmla="val -64182"/>
                <a:gd name="adj2" fmla="val 63821"/>
              </a:avLst>
            </a:prstGeom>
            <a:solidFill>
              <a:srgbClr val="D6F5F5"/>
            </a:solidFill>
            <a:ln w="9525">
              <a:solidFill>
                <a:srgbClr val="66FF99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78887" name="文本框 2"/>
            <p:cNvSpPr txBox="1">
              <a:spLocks noChangeArrowheads="1"/>
            </p:cNvSpPr>
            <p:nvPr/>
          </p:nvSpPr>
          <p:spPr bwMode="auto">
            <a:xfrm>
              <a:off x="8123" y="7445"/>
              <a:ext cx="3240" cy="1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2000" b="1" dirty="0">
                  <a:latin typeface="+mn-lt"/>
                </a:rPr>
                <a:t>△</a:t>
              </a:r>
              <a:r>
                <a:rPr lang="en-US" altLang="zh-CN" sz="2000" b="1" i="1" dirty="0">
                  <a:latin typeface="+mn-lt"/>
                </a:rPr>
                <a:t>ABC</a:t>
              </a:r>
              <a:r>
                <a:rPr lang="zh-CN" altLang="en-US" sz="2000" b="1" dirty="0">
                  <a:latin typeface="+mn-lt"/>
                </a:rPr>
                <a:t>是等腰三角形</a:t>
              </a:r>
              <a:r>
                <a:rPr lang="en-US" altLang="zh-CN" sz="2000" b="1" dirty="0">
                  <a:latin typeface="+mn-lt"/>
                </a:rPr>
                <a:t>.</a:t>
              </a:r>
              <a:endParaRPr lang="en-US" altLang="zh-CN" sz="2000" b="1" dirty="0">
                <a:latin typeface="+mn-lt"/>
              </a:endParaRPr>
            </a:p>
          </p:txBody>
        </p:sp>
      </p:grpSp>
      <p:grpSp>
        <p:nvGrpSpPr>
          <p:cNvPr id="49" name="组合 3"/>
          <p:cNvGrpSpPr/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50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15"/>
            <p:cNvSpPr txBox="1">
              <a:spLocks noChangeArrowheads="1"/>
            </p:cNvSpPr>
            <p:nvPr/>
          </p:nvSpPr>
          <p:spPr bwMode="auto">
            <a:xfrm>
              <a:off x="982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52" name="Freeform 74"/>
            <p:cNvSpPr>
              <a:spLocks noChangeAspect="1" noEditPoints="1"/>
            </p:cNvSpPr>
            <p:nvPr/>
          </p:nvSpPr>
          <p:spPr bwMode="auto">
            <a:xfrm>
              <a:off x="365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  <p:bldP spid="32" grpId="0" bldLvl="0" animBg="1"/>
      <p:bldP spid="3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1001713" y="3691175"/>
            <a:ext cx="39798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 ∴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AC=AB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     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(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即△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为等腰三角形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2688818" y="3376575"/>
            <a:ext cx="28087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∵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B=∠C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(     </a:t>
            </a:r>
            <a:r>
              <a:rPr lang="en-US" altLang="zh-CN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)</a:t>
            </a:r>
            <a:endParaRPr lang="en-US" altLang="zh-CN" sz="2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12"/>
          <p:cNvSpPr>
            <a:spLocks noChangeArrowheads="1"/>
          </p:cNvSpPr>
          <p:nvPr/>
        </p:nvSpPr>
        <p:spPr bwMode="auto">
          <a:xfrm>
            <a:off x="939609" y="1263888"/>
            <a:ext cx="2885008" cy="411034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等腰三角形的判定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方法：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44550" y="1674922"/>
            <a:ext cx="7571581" cy="13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如果</a:t>
            </a:r>
            <a:r>
              <a:rPr lang="zh-CN" altLang="en-US" sz="2100" b="1" dirty="0">
                <a:latin typeface="宋体" panose="02010600030101010101" pitchFamily="2" charset="-122"/>
              </a:rPr>
              <a:t>一个三角形有两个角相等</a:t>
            </a:r>
            <a:r>
              <a:rPr lang="en-US" altLang="zh-CN" sz="2100" b="1" dirty="0">
                <a:latin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宋体" panose="02010600030101010101" pitchFamily="2" charset="-122"/>
              </a:rPr>
              <a:t>那么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这两个角所对的边也相等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简写成“等角对等边”，这又是一个判定两条线段相等的根据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之一）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4543663" y="3372494"/>
            <a:ext cx="749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+mn-lt"/>
              </a:rPr>
              <a:t>已知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2818767" y="3798896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n-lt"/>
              </a:rPr>
              <a:t>等角对等边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014587" y="3443310"/>
            <a:ext cx="2098501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 在△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中， 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18238" y="2941875"/>
            <a:ext cx="2214562" cy="1608137"/>
            <a:chOff x="5599113" y="2420938"/>
            <a:chExt cx="2214562" cy="1608137"/>
          </a:xfrm>
        </p:grpSpPr>
        <p:sp>
          <p:nvSpPr>
            <p:cNvPr id="24" name="Line 6"/>
            <p:cNvSpPr>
              <a:spLocks noChangeShapeType="1"/>
            </p:cNvSpPr>
            <p:nvPr/>
          </p:nvSpPr>
          <p:spPr bwMode="auto">
            <a:xfrm flipV="1">
              <a:off x="6084888" y="3140075"/>
              <a:ext cx="971550" cy="37782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7"/>
            <p:cNvSpPr>
              <a:spLocks noChangeShapeType="1"/>
            </p:cNvSpPr>
            <p:nvPr/>
          </p:nvSpPr>
          <p:spPr bwMode="auto">
            <a:xfrm flipH="1" flipV="1">
              <a:off x="6354763" y="3140075"/>
              <a:ext cx="923925" cy="41592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9884" name="Group 12"/>
            <p:cNvGrpSpPr/>
            <p:nvPr/>
          </p:nvGrpSpPr>
          <p:grpSpPr bwMode="auto">
            <a:xfrm>
              <a:off x="5599113" y="2420938"/>
              <a:ext cx="2214562" cy="1608137"/>
              <a:chOff x="0" y="0"/>
              <a:chExt cx="1860" cy="1350"/>
            </a:xfrm>
          </p:grpSpPr>
          <p:sp>
            <p:nvSpPr>
              <p:cNvPr id="79885" name="Line 13"/>
              <p:cNvSpPr>
                <a:spLocks noChangeShapeType="1"/>
              </p:cNvSpPr>
              <p:nvPr/>
            </p:nvSpPr>
            <p:spPr bwMode="auto">
              <a:xfrm>
                <a:off x="106" y="1056"/>
                <a:ext cx="163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6" name="Text Box 14"/>
              <p:cNvSpPr txBox="1">
                <a:spLocks noChangeArrowheads="1"/>
              </p:cNvSpPr>
              <p:nvPr/>
            </p:nvSpPr>
            <p:spPr bwMode="auto">
              <a:xfrm>
                <a:off x="0" y="1041"/>
                <a:ext cx="27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7" name="Text Box 15"/>
              <p:cNvSpPr txBox="1">
                <a:spLocks noChangeArrowheads="1"/>
              </p:cNvSpPr>
              <p:nvPr/>
            </p:nvSpPr>
            <p:spPr bwMode="auto">
              <a:xfrm>
                <a:off x="1601" y="1041"/>
                <a:ext cx="259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8" name="Line 16"/>
              <p:cNvSpPr>
                <a:spLocks noChangeShapeType="1"/>
              </p:cNvSpPr>
              <p:nvPr/>
            </p:nvSpPr>
            <p:spPr bwMode="auto">
              <a:xfrm flipV="1">
                <a:off x="106" y="240"/>
                <a:ext cx="816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9" name="Line 17"/>
              <p:cNvSpPr>
                <a:spLocks noChangeShapeType="1"/>
              </p:cNvSpPr>
              <p:nvPr/>
            </p:nvSpPr>
            <p:spPr bwMode="auto">
              <a:xfrm flipH="1" flipV="1">
                <a:off x="922" y="240"/>
                <a:ext cx="816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90" name="Text Box 18"/>
              <p:cNvSpPr txBox="1">
                <a:spLocks noChangeArrowheads="1"/>
              </p:cNvSpPr>
              <p:nvPr/>
            </p:nvSpPr>
            <p:spPr bwMode="auto">
              <a:xfrm>
                <a:off x="784" y="0"/>
                <a:ext cx="305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7" name="Text Box 19"/>
            <p:cNvSpPr txBox="1">
              <a:spLocks noChangeArrowheads="1"/>
            </p:cNvSpPr>
            <p:nvPr/>
          </p:nvSpPr>
          <p:spPr bwMode="auto">
            <a:xfrm rot="9360000">
              <a:off x="5868988" y="3409950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(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8" name="Text Box 20"/>
            <p:cNvSpPr txBox="1">
              <a:spLocks noChangeArrowheads="1"/>
            </p:cNvSpPr>
            <p:nvPr/>
          </p:nvSpPr>
          <p:spPr bwMode="auto">
            <a:xfrm rot="900000">
              <a:off x="7218363" y="3390900"/>
              <a:ext cx="325437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2450" y="440442"/>
            <a:ext cx="8286750" cy="4321318"/>
            <a:chOff x="552450" y="466725"/>
            <a:chExt cx="8286750" cy="4057650"/>
          </a:xfrm>
        </p:grpSpPr>
        <p:sp>
          <p:nvSpPr>
            <p:cNvPr id="40" name="剪去同侧角的矩形 39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44" name="矩形 112"/>
          <p:cNvSpPr>
            <a:spLocks noChangeArrowheads="1"/>
          </p:cNvSpPr>
          <p:nvPr/>
        </p:nvSpPr>
        <p:spPr bwMode="auto">
          <a:xfrm>
            <a:off x="922021" y="2971316"/>
            <a:ext cx="1250156" cy="37793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应用格式：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1" name="组合 3"/>
          <p:cNvGrpSpPr/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32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15"/>
            <p:cNvSpPr txBox="1">
              <a:spLocks noChangeArrowheads="1"/>
            </p:cNvSpPr>
            <p:nvPr/>
          </p:nvSpPr>
          <p:spPr bwMode="auto">
            <a:xfrm>
              <a:off x="982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46" name="Freeform 74"/>
            <p:cNvSpPr>
              <a:spLocks noChangeAspect="1" noEditPoints="1"/>
            </p:cNvSpPr>
            <p:nvPr/>
          </p:nvSpPr>
          <p:spPr bwMode="auto">
            <a:xfrm>
              <a:off x="365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26" grpId="0" build="p"/>
      <p:bldP spid="19" grpId="0" bldLvl="0"/>
      <p:bldP spid="20" grpId="0"/>
      <p:bldP spid="21" grpId="0" build="p"/>
      <p:bldP spid="22" grpId="0" build="p"/>
      <p:bldP spid="23" grpId="0" build="p"/>
      <p:bldP spid="44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Group 3"/>
          <p:cNvGrpSpPr/>
          <p:nvPr/>
        </p:nvGrpSpPr>
        <p:grpSpPr bwMode="auto">
          <a:xfrm>
            <a:off x="793094" y="1222806"/>
            <a:ext cx="2359025" cy="2740025"/>
            <a:chOff x="41" y="0"/>
            <a:chExt cx="1982" cy="2654"/>
          </a:xfrm>
        </p:grpSpPr>
        <p:grpSp>
          <p:nvGrpSpPr>
            <p:cNvPr id="80898" name="Group 4"/>
            <p:cNvGrpSpPr/>
            <p:nvPr/>
          </p:nvGrpSpPr>
          <p:grpSpPr bwMode="auto">
            <a:xfrm>
              <a:off x="41" y="0"/>
              <a:ext cx="1982" cy="1793"/>
              <a:chOff x="41" y="0"/>
              <a:chExt cx="1982" cy="1793"/>
            </a:xfrm>
          </p:grpSpPr>
          <p:sp>
            <p:nvSpPr>
              <p:cNvPr id="80899" name="Line 5"/>
              <p:cNvSpPr>
                <a:spLocks noChangeShapeType="1"/>
              </p:cNvSpPr>
              <p:nvPr/>
            </p:nvSpPr>
            <p:spPr bwMode="auto">
              <a:xfrm flipH="1">
                <a:off x="288" y="360"/>
                <a:ext cx="1104" cy="110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0" name="Line 6"/>
              <p:cNvSpPr>
                <a:spLocks noChangeShapeType="1"/>
              </p:cNvSpPr>
              <p:nvPr/>
            </p:nvSpPr>
            <p:spPr bwMode="auto">
              <a:xfrm>
                <a:off x="288" y="1464"/>
                <a:ext cx="144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1" name="Line 7"/>
              <p:cNvSpPr>
                <a:spLocks noChangeShapeType="1"/>
              </p:cNvSpPr>
              <p:nvPr/>
            </p:nvSpPr>
            <p:spPr bwMode="auto">
              <a:xfrm>
                <a:off x="1392" y="360"/>
                <a:ext cx="336" cy="110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2" name="Line 8"/>
              <p:cNvSpPr>
                <a:spLocks noChangeShapeType="1"/>
              </p:cNvSpPr>
              <p:nvPr/>
            </p:nvSpPr>
            <p:spPr bwMode="auto">
              <a:xfrm flipH="1">
                <a:off x="1056" y="360"/>
                <a:ext cx="336" cy="110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3" name="Rectangle 9"/>
              <p:cNvSpPr>
                <a:spLocks noChangeArrowheads="1"/>
              </p:cNvSpPr>
              <p:nvPr/>
            </p:nvSpPr>
            <p:spPr bwMode="auto">
              <a:xfrm>
                <a:off x="1248" y="0"/>
                <a:ext cx="303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A</a:t>
                </a:r>
                <a:endParaRPr lang="en-US" altLang="zh-CN" sz="21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904" name="Rectangle 10"/>
              <p:cNvSpPr>
                <a:spLocks noChangeArrowheads="1"/>
              </p:cNvSpPr>
              <p:nvPr/>
            </p:nvSpPr>
            <p:spPr bwMode="auto">
              <a:xfrm>
                <a:off x="41" y="1325"/>
                <a:ext cx="303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B</a:t>
                </a:r>
                <a:endParaRPr lang="en-US" altLang="zh-CN" sz="21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905" name="Rectangle 11"/>
              <p:cNvSpPr>
                <a:spLocks noChangeArrowheads="1"/>
              </p:cNvSpPr>
              <p:nvPr/>
            </p:nvSpPr>
            <p:spPr bwMode="auto">
              <a:xfrm>
                <a:off x="1720" y="1325"/>
                <a:ext cx="303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C</a:t>
                </a:r>
                <a:endParaRPr lang="en-US" altLang="zh-CN" sz="21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906" name="Rectangle 12"/>
              <p:cNvSpPr>
                <a:spLocks noChangeArrowheads="1"/>
              </p:cNvSpPr>
              <p:nvPr/>
            </p:nvSpPr>
            <p:spPr bwMode="auto">
              <a:xfrm>
                <a:off x="912" y="1392"/>
                <a:ext cx="315" cy="4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D</a:t>
                </a:r>
                <a:endParaRPr lang="en-US" altLang="zh-CN" sz="21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907" name="Arc 13"/>
              <p:cNvSpPr>
                <a:spLocks noChangeArrowheads="1"/>
              </p:cNvSpPr>
              <p:nvPr/>
            </p:nvSpPr>
            <p:spPr bwMode="auto">
              <a:xfrm flipH="1" flipV="1">
                <a:off x="1344" y="504"/>
                <a:ext cx="96" cy="48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8" name="Arc 14"/>
              <p:cNvSpPr>
                <a:spLocks noChangeArrowheads="1"/>
              </p:cNvSpPr>
              <p:nvPr/>
            </p:nvSpPr>
            <p:spPr bwMode="auto">
              <a:xfrm flipH="1" flipV="1">
                <a:off x="1248" y="504"/>
                <a:ext cx="96" cy="48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09" name="Text Box 15"/>
              <p:cNvSpPr txBox="1">
                <a:spLocks noChangeArrowheads="1"/>
              </p:cNvSpPr>
              <p:nvPr/>
            </p:nvSpPr>
            <p:spPr bwMode="auto">
              <a:xfrm>
                <a:off x="1296" y="520"/>
                <a:ext cx="288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Times New Roman" panose="02020603050405020304" pitchFamily="18" charset="0"/>
                  </a:rPr>
                  <a:t>2</a:t>
                </a:r>
                <a:endParaRPr lang="en-US" altLang="zh-CN" sz="21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910" name="Rectangle 16"/>
              <p:cNvSpPr>
                <a:spLocks noChangeArrowheads="1"/>
              </p:cNvSpPr>
              <p:nvPr/>
            </p:nvSpPr>
            <p:spPr bwMode="auto">
              <a:xfrm>
                <a:off x="1104" y="520"/>
                <a:ext cx="266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>
                    <a:latin typeface="Times New Roman" panose="02020603050405020304" pitchFamily="18" charset="0"/>
                  </a:rPr>
                  <a:t>1</a:t>
                </a:r>
                <a:endParaRPr lang="en-US" altLang="zh-CN" sz="21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0911" name="Rectangle 17"/>
            <p:cNvSpPr>
              <a:spLocks noChangeArrowheads="1"/>
            </p:cNvSpPr>
            <p:nvPr/>
          </p:nvSpPr>
          <p:spPr bwMode="auto">
            <a:xfrm>
              <a:off x="96" y="1752"/>
              <a:ext cx="1824" cy="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100" b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∵∠</a:t>
              </a:r>
              <a:r>
                <a:rPr lang="en-US" altLang="zh-CN" sz="2100" b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1=∠2 ,               ∴</a:t>
              </a:r>
              <a:r>
                <a:rPr lang="en-US" altLang="zh-CN" sz="2100" b="1" i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 BD=DC</a:t>
              </a:r>
              <a:endParaRPr lang="en-US" altLang="zh-CN" sz="2100" b="1" i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2047875" y="3502887"/>
            <a:ext cx="28003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（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等角对等边</a:t>
            </a:r>
            <a:r>
              <a:rPr lang="zh-CN" altLang="en-US" sz="2100" b="1" dirty="0">
                <a:latin typeface="宋体" panose="02010600030101010101" pitchFamily="2" charset="-122"/>
              </a:rPr>
              <a:t>）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grpSp>
        <p:nvGrpSpPr>
          <p:cNvPr id="80913" name="Group 19"/>
          <p:cNvGrpSpPr/>
          <p:nvPr/>
        </p:nvGrpSpPr>
        <p:grpSpPr bwMode="auto">
          <a:xfrm>
            <a:off x="5124450" y="1370013"/>
            <a:ext cx="2303463" cy="2587625"/>
            <a:chOff x="0" y="0"/>
            <a:chExt cx="1935" cy="2457"/>
          </a:xfrm>
        </p:grpSpPr>
        <p:sp>
          <p:nvSpPr>
            <p:cNvPr id="80914" name="Rectangle 20"/>
            <p:cNvSpPr>
              <a:spLocks noChangeArrowheads="1"/>
            </p:cNvSpPr>
            <p:nvPr/>
          </p:nvSpPr>
          <p:spPr bwMode="auto">
            <a:xfrm>
              <a:off x="0" y="1574"/>
              <a:ext cx="1824" cy="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100" b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∵</a:t>
              </a:r>
              <a:r>
                <a:rPr lang="zh-CN" altLang="en-US" sz="2100" b="1" dirty="0">
                  <a:solidFill>
                    <a:srgbClr val="000E18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∠</a:t>
              </a:r>
              <a:r>
                <a:rPr lang="en-US" altLang="zh-CN" sz="2100" b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1=</a:t>
              </a:r>
              <a:r>
                <a:rPr lang="en-US" altLang="zh-CN" sz="2100" b="1" dirty="0">
                  <a:solidFill>
                    <a:srgbClr val="000E18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∠2,</a:t>
              </a:r>
              <a:r>
                <a:rPr lang="en-US" altLang="zh-CN" sz="2100" b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                ∴</a:t>
              </a:r>
              <a:r>
                <a:rPr lang="en-US" altLang="zh-CN" sz="2100" b="1" i="1" dirty="0">
                  <a:solidFill>
                    <a:srgbClr val="000E18"/>
                  </a:solidFill>
                  <a:latin typeface="Times New Roman" panose="02020603050405020304" pitchFamily="18" charset="0"/>
                </a:rPr>
                <a:t> DC=BC</a:t>
              </a:r>
              <a:endParaRPr lang="en-US" altLang="zh-CN" sz="2100" b="1" i="1" dirty="0">
                <a:solidFill>
                  <a:srgbClr val="000E1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0915" name="Group 21"/>
            <p:cNvGrpSpPr/>
            <p:nvPr/>
          </p:nvGrpSpPr>
          <p:grpSpPr bwMode="auto">
            <a:xfrm>
              <a:off x="93" y="0"/>
              <a:ext cx="1842" cy="1388"/>
              <a:chOff x="93" y="0"/>
              <a:chExt cx="1842" cy="1388"/>
            </a:xfrm>
          </p:grpSpPr>
          <p:sp>
            <p:nvSpPr>
              <p:cNvPr id="80916" name="Line 22"/>
              <p:cNvSpPr>
                <a:spLocks noChangeShapeType="1"/>
              </p:cNvSpPr>
              <p:nvPr/>
            </p:nvSpPr>
            <p:spPr bwMode="auto">
              <a:xfrm>
                <a:off x="336" y="1200"/>
                <a:ext cx="110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17" name="Line 23"/>
              <p:cNvSpPr>
                <a:spLocks noChangeShapeType="1"/>
              </p:cNvSpPr>
              <p:nvPr/>
            </p:nvSpPr>
            <p:spPr bwMode="auto">
              <a:xfrm flipV="1">
                <a:off x="336" y="624"/>
                <a:ext cx="144" cy="57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18" name="Line 24"/>
              <p:cNvSpPr>
                <a:spLocks noChangeShapeType="1"/>
              </p:cNvSpPr>
              <p:nvPr/>
            </p:nvSpPr>
            <p:spPr bwMode="auto">
              <a:xfrm flipV="1">
                <a:off x="480" y="240"/>
                <a:ext cx="120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19" name="Line 25"/>
              <p:cNvSpPr>
                <a:spLocks noChangeShapeType="1"/>
              </p:cNvSpPr>
              <p:nvPr/>
            </p:nvSpPr>
            <p:spPr bwMode="auto">
              <a:xfrm flipV="1">
                <a:off x="336" y="240"/>
                <a:ext cx="1344" cy="9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20" name="Line 26"/>
              <p:cNvSpPr>
                <a:spLocks noChangeShapeType="1"/>
              </p:cNvSpPr>
              <p:nvPr/>
            </p:nvSpPr>
            <p:spPr bwMode="auto">
              <a:xfrm flipH="1">
                <a:off x="1440" y="240"/>
                <a:ext cx="240" cy="9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21" name="Rectangle 27"/>
              <p:cNvSpPr>
                <a:spLocks noChangeArrowheads="1"/>
              </p:cNvSpPr>
              <p:nvPr/>
            </p:nvSpPr>
            <p:spPr bwMode="auto">
              <a:xfrm>
                <a:off x="93" y="954"/>
                <a:ext cx="303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隶书" panose="02010509060101010101" pitchFamily="49" charset="-122"/>
                  </a:rPr>
                  <a:t>A</a:t>
                </a:r>
                <a:endParaRPr lang="en-US" altLang="zh-CN" sz="2100" b="1" i="1">
                  <a:latin typeface="Times New Roman" panose="02020603050405020304" pitchFamily="18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0922" name="Rectangle 28"/>
              <p:cNvSpPr>
                <a:spLocks noChangeArrowheads="1"/>
              </p:cNvSpPr>
              <p:nvPr/>
            </p:nvSpPr>
            <p:spPr bwMode="auto">
              <a:xfrm>
                <a:off x="1440" y="995"/>
                <a:ext cx="303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隶书" panose="02010509060101010101" pitchFamily="49" charset="-122"/>
                  </a:rPr>
                  <a:t>B</a:t>
                </a:r>
                <a:endParaRPr lang="en-US" altLang="zh-CN" sz="2100" b="1" i="1">
                  <a:latin typeface="Times New Roman" panose="02020603050405020304" pitchFamily="18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0923" name="Rectangle 29"/>
              <p:cNvSpPr>
                <a:spLocks noChangeArrowheads="1"/>
              </p:cNvSpPr>
              <p:nvPr/>
            </p:nvSpPr>
            <p:spPr bwMode="auto">
              <a:xfrm>
                <a:off x="1632" y="0"/>
                <a:ext cx="303" cy="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隶书" panose="02010509060101010101" pitchFamily="49" charset="-122"/>
                  </a:rPr>
                  <a:t>C</a:t>
                </a:r>
                <a:endParaRPr lang="en-US" altLang="zh-CN" sz="2100" b="1" i="1">
                  <a:latin typeface="Times New Roman" panose="02020603050405020304" pitchFamily="18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0924" name="Rectangle 30"/>
              <p:cNvSpPr>
                <a:spLocks noChangeArrowheads="1"/>
              </p:cNvSpPr>
              <p:nvPr/>
            </p:nvSpPr>
            <p:spPr bwMode="auto">
              <a:xfrm>
                <a:off x="245" y="325"/>
                <a:ext cx="315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隶书" panose="02010509060101010101" pitchFamily="49" charset="-122"/>
                  </a:rPr>
                  <a:t>D</a:t>
                </a:r>
                <a:endParaRPr lang="en-US" altLang="zh-CN" sz="2100" b="1" i="1">
                  <a:latin typeface="Times New Roman" panose="02020603050405020304" pitchFamily="18" charset="0"/>
                  <a:ea typeface="隶书" panose="02010509060101010101" pitchFamily="49" charset="-122"/>
                </a:endParaRPr>
              </a:p>
            </p:txBody>
          </p:sp>
          <p:sp>
            <p:nvSpPr>
              <p:cNvPr id="80925" name="Arc 31"/>
              <p:cNvSpPr>
                <a:spLocks noChangeArrowheads="1"/>
              </p:cNvSpPr>
              <p:nvPr/>
            </p:nvSpPr>
            <p:spPr bwMode="auto">
              <a:xfrm>
                <a:off x="384" y="1008"/>
                <a:ext cx="96" cy="96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26" name="Arc 32"/>
              <p:cNvSpPr>
                <a:spLocks noChangeArrowheads="1"/>
              </p:cNvSpPr>
              <p:nvPr/>
            </p:nvSpPr>
            <p:spPr bwMode="auto">
              <a:xfrm>
                <a:off x="528" y="1056"/>
                <a:ext cx="48" cy="144"/>
              </a:xfrm>
              <a:custGeom>
                <a:avLst/>
                <a:gdLst>
                  <a:gd name="T0" fmla="*/ -1 w 21600"/>
                  <a:gd name="T1" fmla="*/ 0 h 21600"/>
                  <a:gd name="T2" fmla="*/ 21600 w 21600"/>
                  <a:gd name="T3" fmla="*/ 21600 h 21600"/>
                  <a:gd name="T4" fmla="*/ -1 w 21600"/>
                  <a:gd name="T5" fmla="*/ 0 h 21600"/>
                  <a:gd name="T6" fmla="*/ 21600 w 21600"/>
                  <a:gd name="T7" fmla="*/ 21600 h 21600"/>
                  <a:gd name="T8" fmla="*/ 0 w 21600"/>
                  <a:gd name="T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 fill="none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927" name="Text Box 33"/>
              <p:cNvSpPr txBox="1">
                <a:spLocks noChangeArrowheads="1"/>
              </p:cNvSpPr>
              <p:nvPr/>
            </p:nvSpPr>
            <p:spPr bwMode="auto">
              <a:xfrm>
                <a:off x="576" y="959"/>
                <a:ext cx="192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Times New Roman" panose="02020603050405020304" pitchFamily="18" charset="0"/>
                  </a:rPr>
                  <a:t>2</a:t>
                </a:r>
                <a:endParaRPr lang="en-US" altLang="zh-CN" sz="21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0928" name="Rectangle 34"/>
              <p:cNvSpPr>
                <a:spLocks noChangeArrowheads="1"/>
              </p:cNvSpPr>
              <p:nvPr/>
            </p:nvSpPr>
            <p:spPr bwMode="auto">
              <a:xfrm>
                <a:off x="390" y="701"/>
                <a:ext cx="266" cy="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dirty="0">
                    <a:latin typeface="Times New Roman" panose="02020603050405020304" pitchFamily="18" charset="0"/>
                  </a:rPr>
                  <a:t>1</a:t>
                </a:r>
                <a:endParaRPr lang="en-US" altLang="zh-CN" sz="2100" b="1" dirty="0"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4" name="Text Box 35"/>
          <p:cNvSpPr txBox="1">
            <a:spLocks noChangeArrowheads="1"/>
          </p:cNvSpPr>
          <p:nvPr/>
        </p:nvSpPr>
        <p:spPr bwMode="auto">
          <a:xfrm>
            <a:off x="6267229" y="3499593"/>
            <a:ext cx="28003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（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等角对等边</a:t>
            </a:r>
            <a:r>
              <a:rPr lang="zh-CN" altLang="en-US" sz="2100" b="1" dirty="0">
                <a:latin typeface="宋体" panose="02010600030101010101" pitchFamily="2" charset="-122"/>
              </a:rPr>
              <a:t>）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sp>
        <p:nvSpPr>
          <p:cNvPr id="35" name="Text Box 36"/>
          <p:cNvSpPr txBox="1">
            <a:spLocks noChangeArrowheads="1"/>
          </p:cNvSpPr>
          <p:nvPr/>
        </p:nvSpPr>
        <p:spPr bwMode="auto">
          <a:xfrm>
            <a:off x="1958974" y="4086226"/>
            <a:ext cx="5287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错，因为都不是在同一个三角形中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0931" name="Text Box 2"/>
          <p:cNvSpPr txBox="1">
            <a:spLocks noChangeArrowheads="1"/>
          </p:cNvSpPr>
          <p:nvPr/>
        </p:nvSpPr>
        <p:spPr bwMode="auto">
          <a:xfrm>
            <a:off x="467052" y="590552"/>
            <a:ext cx="4743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solidFill>
                  <a:srgbClr val="000E1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srgbClr val="000E1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400" b="1" dirty="0">
                <a:solidFill>
                  <a:srgbClr val="000E1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E1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下列推理正确吗</a:t>
            </a:r>
            <a:r>
              <a:rPr lang="en-US" altLang="zh-CN" sz="2400" b="1" dirty="0">
                <a:solidFill>
                  <a:srgbClr val="000E1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 </a:t>
            </a:r>
            <a:endParaRPr lang="en-US" altLang="zh-CN" sz="2400" b="1" dirty="0">
              <a:solidFill>
                <a:srgbClr val="000E1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3"/>
          <p:cNvGrpSpPr/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42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15"/>
            <p:cNvSpPr txBox="1">
              <a:spLocks noChangeArrowheads="1"/>
            </p:cNvSpPr>
            <p:nvPr/>
          </p:nvSpPr>
          <p:spPr bwMode="auto">
            <a:xfrm>
              <a:off x="982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44" name="Freeform 74"/>
            <p:cNvSpPr>
              <a:spLocks noChangeAspect="1" noEditPoints="1"/>
            </p:cNvSpPr>
            <p:nvPr/>
          </p:nvSpPr>
          <p:spPr bwMode="auto">
            <a:xfrm>
              <a:off x="365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4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460375" y="992567"/>
            <a:ext cx="8255000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求证：如果三角形一个外角的平分线平行于三角形的一边，那么这个三角形是等腰三角形．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447675" y="1853126"/>
            <a:ext cx="77485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已知： 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如图，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CAE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的外角，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1=∠2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AD∥BC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 </a:t>
            </a:r>
            <a:endParaRPr lang="zh-CN" altLang="en-US" sz="20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419100" y="2221994"/>
            <a:ext cx="21130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求证：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AB=AC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0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461169" y="2610962"/>
            <a:ext cx="501772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证明：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∵</a:t>
            </a:r>
            <a:r>
              <a:rPr lang="en-US" altLang="zh-CN" sz="2000" b="1" i="1" dirty="0">
                <a:latin typeface="+mn-lt"/>
                <a:cs typeface="Times New Roman" panose="02020603050405020304" pitchFamily="18" charset="0"/>
              </a:rPr>
              <a:t>AD∥BC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，</a:t>
            </a:r>
            <a:endParaRPr lang="zh-CN" altLang="en-US" sz="2000" b="1" dirty="0"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∴∠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1=∠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B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（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两直线平行，同位角相等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），</a:t>
            </a:r>
            <a:endParaRPr lang="zh-CN" altLang="en-US" sz="2000" b="1" dirty="0"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∠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2=∠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C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（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两直线平行，内错角相等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）．</a:t>
            </a:r>
            <a:endParaRPr lang="zh-CN" altLang="en-US" sz="2000" b="1" dirty="0"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∵∠</a:t>
            </a:r>
            <a:r>
              <a:rPr lang="en-US" altLang="zh-CN" sz="2000" b="1" dirty="0">
                <a:latin typeface="+mn-lt"/>
                <a:cs typeface="Times New Roman" panose="02020603050405020304" pitchFamily="18" charset="0"/>
              </a:rPr>
              <a:t>1=∠2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，</a:t>
            </a:r>
            <a:endParaRPr lang="zh-CN" altLang="en-US" sz="2000" b="1" dirty="0"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=∠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AC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（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等角对等边</a:t>
            </a:r>
            <a:r>
              <a:rPr lang="zh-CN" altLang="en-US" sz="2000" b="1" dirty="0">
                <a:latin typeface="+mn-lt"/>
                <a:cs typeface="Times New Roman" panose="02020603050405020304" pitchFamily="18" charset="0"/>
              </a:rPr>
              <a:t>）． </a:t>
            </a:r>
            <a:endParaRPr lang="zh-CN" altLang="en-US" sz="2000" b="1" dirty="0"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2" name="组合 42"/>
          <p:cNvGrpSpPr/>
          <p:nvPr/>
        </p:nvGrpSpPr>
        <p:grpSpPr bwMode="auto">
          <a:xfrm>
            <a:off x="6003925" y="2220913"/>
            <a:ext cx="1865313" cy="2625725"/>
            <a:chOff x="6228184" y="2910430"/>
            <a:chExt cx="2487891" cy="3500163"/>
          </a:xfrm>
        </p:grpSpPr>
        <p:grpSp>
          <p:nvGrpSpPr>
            <p:cNvPr id="81926" name="组合 36"/>
            <p:cNvGrpSpPr/>
            <p:nvPr/>
          </p:nvGrpSpPr>
          <p:grpSpPr bwMode="auto">
            <a:xfrm>
              <a:off x="6228184" y="2910430"/>
              <a:ext cx="2487891" cy="3500163"/>
              <a:chOff x="2555776" y="2910430"/>
              <a:chExt cx="2487891" cy="3500163"/>
            </a:xfrm>
          </p:grpSpPr>
          <p:sp>
            <p:nvSpPr>
              <p:cNvPr id="81927" name="任意多边形 22"/>
              <p:cNvSpPr>
                <a:spLocks noChangeArrowheads="1"/>
              </p:cNvSpPr>
              <p:nvPr/>
            </p:nvSpPr>
            <p:spPr bwMode="auto">
              <a:xfrm>
                <a:off x="2915816" y="3212976"/>
                <a:ext cx="1814286" cy="2815771"/>
              </a:xfrm>
              <a:custGeom>
                <a:avLst/>
                <a:gdLst>
                  <a:gd name="T0" fmla="*/ 1262743 w 1814286"/>
                  <a:gd name="T1" fmla="*/ 0 h 2815771"/>
                  <a:gd name="T2" fmla="*/ 0 w 1814286"/>
                  <a:gd name="T3" fmla="*/ 2815771 h 2815771"/>
                  <a:gd name="T4" fmla="*/ 1698171 w 1814286"/>
                  <a:gd name="T5" fmla="*/ 2801257 h 2815771"/>
                  <a:gd name="T6" fmla="*/ 769257 w 1814286"/>
                  <a:gd name="T7" fmla="*/ 1059543 h 2815771"/>
                  <a:gd name="T8" fmla="*/ 1814286 w 1814286"/>
                  <a:gd name="T9" fmla="*/ 1059543 h 2815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14286" h="2815771">
                    <a:moveTo>
                      <a:pt x="1262743" y="0"/>
                    </a:moveTo>
                    <a:lnTo>
                      <a:pt x="0" y="2815771"/>
                    </a:lnTo>
                    <a:lnTo>
                      <a:pt x="1698171" y="2801257"/>
                    </a:lnTo>
                    <a:lnTo>
                      <a:pt x="769257" y="1059543"/>
                    </a:lnTo>
                    <a:lnTo>
                      <a:pt x="1814286" y="105954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1928" name="TextBox 23"/>
              <p:cNvSpPr txBox="1">
                <a:spLocks noChangeArrowheads="1"/>
              </p:cNvSpPr>
              <p:nvPr/>
            </p:nvSpPr>
            <p:spPr bwMode="auto">
              <a:xfrm>
                <a:off x="3275856" y="3933056"/>
                <a:ext cx="447103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29" name="TextBox 29"/>
              <p:cNvSpPr txBox="1">
                <a:spLocks noChangeArrowheads="1"/>
              </p:cNvSpPr>
              <p:nvPr/>
            </p:nvSpPr>
            <p:spPr bwMode="auto">
              <a:xfrm>
                <a:off x="2555776" y="5919663"/>
                <a:ext cx="447103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30" name="TextBox 30"/>
              <p:cNvSpPr txBox="1">
                <a:spLocks noChangeArrowheads="1"/>
              </p:cNvSpPr>
              <p:nvPr/>
            </p:nvSpPr>
            <p:spPr bwMode="auto">
              <a:xfrm>
                <a:off x="4596564" y="5847655"/>
                <a:ext cx="447103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C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31" name="TextBox 31"/>
              <p:cNvSpPr txBox="1">
                <a:spLocks noChangeArrowheads="1"/>
              </p:cNvSpPr>
              <p:nvPr/>
            </p:nvSpPr>
            <p:spPr bwMode="auto">
              <a:xfrm>
                <a:off x="4164516" y="2910430"/>
                <a:ext cx="447103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E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32" name="TextBox 32"/>
              <p:cNvSpPr txBox="1">
                <a:spLocks noChangeArrowheads="1"/>
              </p:cNvSpPr>
              <p:nvPr/>
            </p:nvSpPr>
            <p:spPr bwMode="auto">
              <a:xfrm rot="9293955">
                <a:off x="3716855" y="3907310"/>
                <a:ext cx="550411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（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33" name="TextBox 33"/>
              <p:cNvSpPr txBox="1">
                <a:spLocks noChangeArrowheads="1"/>
              </p:cNvSpPr>
              <p:nvPr/>
            </p:nvSpPr>
            <p:spPr bwMode="auto">
              <a:xfrm rot="-9565738">
                <a:off x="3701304" y="4191683"/>
                <a:ext cx="550411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（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934" name="TextBox 34"/>
              <p:cNvSpPr txBox="1">
                <a:spLocks noChangeArrowheads="1"/>
              </p:cNvSpPr>
              <p:nvPr/>
            </p:nvSpPr>
            <p:spPr bwMode="auto">
              <a:xfrm>
                <a:off x="3924395" y="3789661"/>
                <a:ext cx="396296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latin typeface="Times New Roman" panose="02020603050405020304" pitchFamily="18" charset="0"/>
                  </a:rPr>
                  <a:t>1</a:t>
                </a:r>
                <a:endParaRPr lang="en-US" altLang="zh-CN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1935" name="TextBox 35"/>
              <p:cNvSpPr txBox="1">
                <a:spLocks noChangeArrowheads="1"/>
              </p:cNvSpPr>
              <p:nvPr/>
            </p:nvSpPr>
            <p:spPr bwMode="auto">
              <a:xfrm>
                <a:off x="3995842" y="4264191"/>
                <a:ext cx="396296" cy="490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>
                    <a:latin typeface="Times New Roman" panose="02020603050405020304" pitchFamily="18" charset="0"/>
                  </a:rPr>
                  <a:t>2</a:t>
                </a:r>
                <a:endParaRPr lang="en-US" altLang="zh-CN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1936" name="TextBox 41"/>
            <p:cNvSpPr txBox="1">
              <a:spLocks noChangeArrowheads="1"/>
            </p:cNvSpPr>
            <p:nvPr/>
          </p:nvSpPr>
          <p:spPr bwMode="auto">
            <a:xfrm>
              <a:off x="8214598" y="4221088"/>
              <a:ext cx="464039" cy="490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24877" y="515066"/>
            <a:ext cx="8415232" cy="492440"/>
            <a:chOff x="324877" y="515066"/>
            <a:chExt cx="8415232" cy="492440"/>
          </a:xfrm>
        </p:grpSpPr>
        <p:sp>
          <p:nvSpPr>
            <p:cNvPr id="81949" name="文本框 4"/>
            <p:cNvSpPr txBox="1">
              <a:spLocks noChangeArrowheads="1"/>
            </p:cNvSpPr>
            <p:nvPr/>
          </p:nvSpPr>
          <p:spPr bwMode="auto">
            <a:xfrm>
              <a:off x="2250409" y="517524"/>
              <a:ext cx="64897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利用等腰三角形的判定定理判定三角形的形状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44" name="组合 6"/>
            <p:cNvGrpSpPr/>
            <p:nvPr/>
          </p:nvGrpSpPr>
          <p:grpSpPr bwMode="auto">
            <a:xfrm>
              <a:off x="324877" y="515066"/>
              <a:ext cx="2274656" cy="492440"/>
              <a:chOff x="402069" y="545931"/>
              <a:chExt cx="2273908" cy="492762"/>
            </a:xfrm>
          </p:grpSpPr>
          <p:grpSp>
            <p:nvGrpSpPr>
              <p:cNvPr id="45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6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1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5" name="组合 3"/>
          <p:cNvGrpSpPr/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36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5"/>
            <p:cNvSpPr txBox="1">
              <a:spLocks noChangeArrowheads="1"/>
            </p:cNvSpPr>
            <p:nvPr/>
          </p:nvSpPr>
          <p:spPr bwMode="auto">
            <a:xfrm>
              <a:off x="982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365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3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60419"/>
          <p:cNvSpPr txBox="1">
            <a:spLocks noChangeArrowheads="1"/>
          </p:cNvSpPr>
          <p:nvPr/>
        </p:nvSpPr>
        <p:spPr bwMode="auto">
          <a:xfrm>
            <a:off x="832431" y="561115"/>
            <a:ext cx="7500443" cy="1178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：如图，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相交于点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求证：△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AED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是等腰三角形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0432" name="文本框 60431"/>
          <p:cNvSpPr txBox="1">
            <a:spLocks noChangeArrowheads="1"/>
          </p:cNvSpPr>
          <p:nvPr/>
        </p:nvSpPr>
        <p:spPr bwMode="auto">
          <a:xfrm>
            <a:off x="695185" y="1879131"/>
            <a:ext cx="5126467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 smtClean="0">
                <a:latin typeface="+mn-lt"/>
              </a:rPr>
              <a:t>AB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DC</a:t>
            </a:r>
            <a:r>
              <a:rPr lang="zh-CN" altLang="en-US" sz="2400" b="1" dirty="0" smtClean="0">
                <a:latin typeface="+mn-lt"/>
              </a:rPr>
              <a:t>，</a:t>
            </a:r>
            <a:r>
              <a:rPr lang="en-US" altLang="zh-CN" sz="2400" b="1" i="1" dirty="0" smtClean="0">
                <a:latin typeface="+mn-lt"/>
              </a:rPr>
              <a:t>BD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CA</a:t>
            </a:r>
            <a:r>
              <a:rPr lang="zh-CN" altLang="en-US" sz="2400" b="1" dirty="0" smtClean="0">
                <a:latin typeface="+mn-lt"/>
              </a:rPr>
              <a:t>，</a:t>
            </a:r>
            <a:r>
              <a:rPr lang="en-US" altLang="zh-CN" sz="2400" b="1" i="1" dirty="0" smtClean="0">
                <a:latin typeface="+mn-lt"/>
              </a:rPr>
              <a:t>AD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DA</a:t>
            </a:r>
            <a:r>
              <a:rPr lang="en-US" altLang="zh-CN" sz="2400" b="1" dirty="0">
                <a:latin typeface="+mn-lt"/>
              </a:rPr>
              <a:t>,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60433" name="文本框 60432"/>
          <p:cNvSpPr txBox="1">
            <a:spLocks noChangeArrowheads="1"/>
          </p:cNvSpPr>
          <p:nvPr/>
        </p:nvSpPr>
        <p:spPr bwMode="auto">
          <a:xfrm>
            <a:off x="695185" y="2385134"/>
            <a:ext cx="3436902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DCA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(SSS),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0434" name="文本框 60433"/>
          <p:cNvSpPr txBox="1">
            <a:spLocks noChangeArrowheads="1"/>
          </p:cNvSpPr>
          <p:nvPr/>
        </p:nvSpPr>
        <p:spPr bwMode="auto">
          <a:xfrm>
            <a:off x="695185" y="2863475"/>
            <a:ext cx="6847552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全等三角形的对应角相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等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),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0435" name="文本框 60434"/>
          <p:cNvSpPr txBox="1">
            <a:spLocks noChangeArrowheads="1"/>
          </p:cNvSpPr>
          <p:nvPr/>
        </p:nvSpPr>
        <p:spPr bwMode="auto">
          <a:xfrm>
            <a:off x="695185" y="3459502"/>
            <a:ext cx="3547509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DE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等角对等边）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,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0437" name="文本框 60436"/>
          <p:cNvSpPr txBox="1">
            <a:spLocks noChangeArrowheads="1"/>
          </p:cNvSpPr>
          <p:nvPr/>
        </p:nvSpPr>
        <p:spPr bwMode="auto">
          <a:xfrm>
            <a:off x="695185" y="4006107"/>
            <a:ext cx="3388812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en-US" sz="2400" b="1" dirty="0">
                <a:latin typeface="+mn-lt"/>
              </a:rPr>
              <a:t>∴ △</a:t>
            </a:r>
            <a:r>
              <a:rPr lang="en-US" altLang="zh-CN" sz="2400" b="1" i="1" dirty="0">
                <a:latin typeface="+mn-lt"/>
              </a:rPr>
              <a:t>AED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等腰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三角形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23" name="组合 5"/>
          <p:cNvGrpSpPr/>
          <p:nvPr/>
        </p:nvGrpSpPr>
        <p:grpSpPr bwMode="auto">
          <a:xfrm>
            <a:off x="-7564" y="-60724"/>
            <a:ext cx="2006600" cy="477838"/>
            <a:chOff x="248" y="44"/>
            <a:chExt cx="3160" cy="752"/>
          </a:xfrm>
        </p:grpSpPr>
        <p:sp>
          <p:nvSpPr>
            <p:cNvPr id="24" name="文本框 15"/>
            <p:cNvSpPr txBox="1">
              <a:spLocks noChangeArrowheads="1"/>
            </p:cNvSpPr>
            <p:nvPr/>
          </p:nvSpPr>
          <p:spPr bwMode="auto">
            <a:xfrm>
              <a:off x="1050" y="44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5" name="组合 2"/>
            <p:cNvGrpSpPr/>
            <p:nvPr/>
          </p:nvGrpSpPr>
          <p:grpSpPr bwMode="auto">
            <a:xfrm>
              <a:off x="248" y="185"/>
              <a:ext cx="3160" cy="592"/>
              <a:chOff x="248" y="185"/>
              <a:chExt cx="3160" cy="592"/>
            </a:xfrm>
          </p:grpSpPr>
          <p:cxnSp>
            <p:nvCxnSpPr>
              <p:cNvPr id="26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458" y="185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94" y="59213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915" y="1164729"/>
            <a:ext cx="2723618" cy="1597267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2" grpId="0"/>
      <p:bldP spid="60433" grpId="0"/>
      <p:bldP spid="60434" grpId="0"/>
      <p:bldP spid="60435" grpId="0"/>
      <p:bldP spid="604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482322" y="1101725"/>
            <a:ext cx="7277378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2  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已知：如图，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AD</a:t>
            </a:r>
            <a:r>
              <a:rPr kumimoji="1"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∥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BD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平分∠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ABC.</a:t>
            </a:r>
            <a:endParaRPr kumimoji="1" lang="en-US" altLang="zh-CN" sz="2400" b="1" i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  <a:buFontTx/>
              <a:buNone/>
              <a:defRPr/>
            </a:pP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求证：</a:t>
            </a:r>
            <a:r>
              <a:rPr kumimoji="1"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kumimoji="1" lang="en-US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kumimoji="1"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AD.</a:t>
            </a:r>
            <a:endParaRPr kumimoji="1" lang="en-US" altLang="zh-CN" sz="2400" b="1" i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83970" name="Group 2"/>
          <p:cNvGrpSpPr/>
          <p:nvPr/>
        </p:nvGrpSpPr>
        <p:grpSpPr bwMode="auto">
          <a:xfrm>
            <a:off x="4656339" y="2149920"/>
            <a:ext cx="2536825" cy="1573212"/>
            <a:chOff x="0" y="0"/>
            <a:chExt cx="2544" cy="1302"/>
          </a:xfrm>
        </p:grpSpPr>
        <p:grpSp>
          <p:nvGrpSpPr>
            <p:cNvPr id="83971" name="Group 3"/>
            <p:cNvGrpSpPr/>
            <p:nvPr/>
          </p:nvGrpSpPr>
          <p:grpSpPr bwMode="auto">
            <a:xfrm>
              <a:off x="288" y="240"/>
              <a:ext cx="1968" cy="816"/>
              <a:chOff x="0" y="0"/>
              <a:chExt cx="1968" cy="816"/>
            </a:xfrm>
          </p:grpSpPr>
          <p:sp>
            <p:nvSpPr>
              <p:cNvPr id="83972" name="AutoShape 4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1968" cy="816"/>
              </a:xfrm>
              <a:custGeom>
                <a:avLst/>
                <a:gdLst>
                  <a:gd name="T0" fmla="*/ 0 w 21600"/>
                  <a:gd name="T1" fmla="*/ 0 h 21600"/>
                  <a:gd name="T2" fmla="*/ 5400 w 21600"/>
                  <a:gd name="T3" fmla="*/ 21600 h 21600"/>
                  <a:gd name="T4" fmla="*/ 16200 w 21600"/>
                  <a:gd name="T5" fmla="*/ 21600 h 21600"/>
                  <a:gd name="T6" fmla="*/ 21600 w 21600"/>
                  <a:gd name="T7" fmla="*/ 0 h 21600"/>
                  <a:gd name="T8" fmla="*/ 0 w 21600"/>
                  <a:gd name="T9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 i="1"/>
              </a:p>
            </p:txBody>
          </p:sp>
          <p:sp>
            <p:nvSpPr>
              <p:cNvPr id="83973" name="Line 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1488" cy="81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/>
              </a:p>
            </p:txBody>
          </p:sp>
        </p:grpSp>
        <p:sp>
          <p:nvSpPr>
            <p:cNvPr id="83974" name="Text Box 6"/>
            <p:cNvSpPr txBox="1">
              <a:spLocks noChangeArrowheads="1"/>
            </p:cNvSpPr>
            <p:nvPr/>
          </p:nvSpPr>
          <p:spPr bwMode="auto">
            <a:xfrm>
              <a:off x="0" y="912"/>
              <a:ext cx="288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83975" name="Text Box 7"/>
            <p:cNvSpPr txBox="1">
              <a:spLocks noChangeArrowheads="1"/>
            </p:cNvSpPr>
            <p:nvPr/>
          </p:nvSpPr>
          <p:spPr bwMode="auto">
            <a:xfrm>
              <a:off x="383" y="0"/>
              <a:ext cx="289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83976" name="Text Box 8"/>
            <p:cNvSpPr txBox="1">
              <a:spLocks noChangeArrowheads="1"/>
            </p:cNvSpPr>
            <p:nvPr/>
          </p:nvSpPr>
          <p:spPr bwMode="auto">
            <a:xfrm>
              <a:off x="1776" y="0"/>
              <a:ext cx="291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D</a:t>
              </a:r>
              <a:endPara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83977" name="Text Box 9"/>
            <p:cNvSpPr txBox="1">
              <a:spLocks noChangeArrowheads="1"/>
            </p:cNvSpPr>
            <p:nvPr/>
          </p:nvSpPr>
          <p:spPr bwMode="auto">
            <a:xfrm>
              <a:off x="2256" y="960"/>
              <a:ext cx="288" cy="3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475740" y="2068176"/>
            <a:ext cx="4391535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400" b="1" dirty="0">
                <a:latin typeface="+mn-lt"/>
              </a:rPr>
              <a:t>∵ </a:t>
            </a:r>
            <a:r>
              <a:rPr lang="en-US" altLang="zh-CN" sz="2400" b="1" i="1" dirty="0">
                <a:latin typeface="+mn-lt"/>
              </a:rPr>
              <a:t>AD</a:t>
            </a:r>
            <a:r>
              <a:rPr lang="en-US" altLang="zh-CN" sz="2400" b="1" dirty="0">
                <a:latin typeface="+mn-lt"/>
              </a:rPr>
              <a:t>∥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∵ </a:t>
            </a:r>
            <a:r>
              <a:rPr lang="en-US" altLang="zh-CN" sz="2400" b="1" i="1" dirty="0">
                <a:latin typeface="+mn-lt"/>
              </a:rPr>
              <a:t>BD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平分</a:t>
            </a:r>
            <a:r>
              <a:rPr lang="zh-CN" altLang="en-US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∴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AD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053682" y="4145402"/>
            <a:ext cx="4517583" cy="461665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总结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400" b="1" dirty="0">
                <a:latin typeface="宋体" panose="02010600030101010101" pitchFamily="2" charset="-122"/>
              </a:rPr>
              <a:t>平分角</a:t>
            </a:r>
            <a:r>
              <a:rPr lang="en-US" altLang="zh-CN" sz="2400" b="1" dirty="0">
                <a:latin typeface="宋体" panose="02010600030101010101" pitchFamily="2" charset="-122"/>
              </a:rPr>
              <a:t>+</a:t>
            </a:r>
            <a:r>
              <a:rPr lang="zh-CN" altLang="en-US" sz="2400" b="1" dirty="0">
                <a:latin typeface="宋体" panose="02010600030101010101" pitchFamily="2" charset="-122"/>
              </a:rPr>
              <a:t>平行</a:t>
            </a:r>
            <a:r>
              <a:rPr lang="en-US" altLang="zh-CN" sz="2400" b="1" dirty="0">
                <a:latin typeface="宋体" panose="02010600030101010101" pitchFamily="2" charset="-122"/>
              </a:rPr>
              <a:t>=</a:t>
            </a:r>
            <a:r>
              <a:rPr lang="zh-CN" altLang="en-US" sz="2400" b="1" dirty="0">
                <a:latin typeface="宋体" panose="02010600030101010101" pitchFamily="2" charset="-122"/>
              </a:rPr>
              <a:t>等腰三角形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815" y="-39833"/>
            <a:ext cx="2006600" cy="478472"/>
            <a:chOff x="123" y="82"/>
            <a:chExt cx="3160" cy="753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912" y="8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90" y="199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7777" y="545896"/>
            <a:ext cx="6996630" cy="503105"/>
            <a:chOff x="667777" y="545896"/>
            <a:chExt cx="6996630" cy="503105"/>
          </a:xfrm>
        </p:grpSpPr>
        <p:sp>
          <p:nvSpPr>
            <p:cNvPr id="83992" name="文本框 4"/>
            <p:cNvSpPr txBox="1">
              <a:spLocks noChangeArrowheads="1"/>
            </p:cNvSpPr>
            <p:nvPr/>
          </p:nvSpPr>
          <p:spPr bwMode="auto">
            <a:xfrm>
              <a:off x="2700294" y="545896"/>
              <a:ext cx="4964113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由平行及角平分线识别等腰三角形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6" name="组合 6"/>
            <p:cNvGrpSpPr/>
            <p:nvPr/>
          </p:nvGrpSpPr>
          <p:grpSpPr bwMode="auto">
            <a:xfrm>
              <a:off x="667777" y="556561"/>
              <a:ext cx="2274656" cy="492440"/>
              <a:chOff x="402069" y="545931"/>
              <a:chExt cx="2273908" cy="492762"/>
            </a:xfrm>
          </p:grpSpPr>
          <p:grpSp>
            <p:nvGrpSpPr>
              <p:cNvPr id="39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966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0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素养考点  </a:t>
                </a:r>
                <a:r>
                  <a:rPr kumimoji="0" lang="en-US" altLang="zh-CN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2</a:t>
                </a:r>
                <a:endPara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allAtOnce"/>
      <p:bldP spid="2" grpId="0" animBg="1"/>
    </p:bldLst>
  </p:timing>
</p:sld>
</file>

<file path=ppt/tags/tag1.xml><?xml version="1.0" encoding="utf-8"?>
<p:tagLst xmlns:p="http://schemas.openxmlformats.org/presentationml/2006/main">
  <p:tag name="KSO_WM_DOC_GUID" val="{e2e84b00-d063-4bd1-813e-265b2ecf677e}"/>
  <p:tag name="KSO_WPP_MARK_KEY" val="93813059-8686-494c-82c8-b7200c46b02b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4020</Words>
  <Application>WPS 演示</Application>
  <PresentationFormat>全屏显示(16:9)</PresentationFormat>
  <Paragraphs>574</Paragraphs>
  <Slides>26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Times New Roman</vt:lpstr>
      <vt:lpstr>楷体</vt:lpstr>
      <vt:lpstr>Yuanti SC</vt:lpstr>
      <vt:lpstr>Segoe Print</vt:lpstr>
      <vt:lpstr>仿宋</vt:lpstr>
      <vt:lpstr>隶书</vt:lpstr>
      <vt:lpstr>Arial Unicode MS</vt:lpstr>
      <vt:lpstr>Calibri</vt:lpstr>
      <vt:lpstr>仿宋_GB2312</vt:lpstr>
      <vt:lpstr>楷体_GB2312</vt:lpstr>
      <vt:lpstr>《七彩课堂》课件模板（新）</vt:lpstr>
      <vt:lpstr>2_《七彩课堂》课件模板（新）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1299</cp:revision>
  <dcterms:created xsi:type="dcterms:W3CDTF">2016-01-14T07:05:00Z</dcterms:created>
  <dcterms:modified xsi:type="dcterms:W3CDTF">2023-04-26T06:00:10Z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B9DE72289FEC43648A36FC9103B58221_12</vt:lpwstr>
  </property>
</Properties>
</file>