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5"/>
  </p:notesMasterIdLst>
  <p:handoutMasterIdLst>
    <p:handoutMasterId r:id="rId28"/>
  </p:handoutMasterIdLst>
  <p:sldIdLst>
    <p:sldId id="688" r:id="rId4"/>
    <p:sldId id="717" r:id="rId6"/>
    <p:sldId id="690" r:id="rId7"/>
    <p:sldId id="691" r:id="rId8"/>
    <p:sldId id="692" r:id="rId9"/>
    <p:sldId id="693" r:id="rId10"/>
    <p:sldId id="694" r:id="rId11"/>
    <p:sldId id="695" r:id="rId12"/>
    <p:sldId id="696" r:id="rId13"/>
    <p:sldId id="697" r:id="rId14"/>
    <p:sldId id="698" r:id="rId15"/>
    <p:sldId id="699" r:id="rId16"/>
    <p:sldId id="701" r:id="rId17"/>
    <p:sldId id="702" r:id="rId18"/>
    <p:sldId id="703" r:id="rId19"/>
    <p:sldId id="704" r:id="rId20"/>
    <p:sldId id="706" r:id="rId21"/>
    <p:sldId id="707" r:id="rId22"/>
    <p:sldId id="708" r:id="rId23"/>
    <p:sldId id="709" r:id="rId24"/>
    <p:sldId id="710" r:id="rId25"/>
    <p:sldId id="711" r:id="rId26"/>
    <p:sldId id="712" r:id="rId27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6" userDrawn="1">
          <p15:clr>
            <a:srgbClr val="A4A3A4"/>
          </p15:clr>
        </p15:guide>
        <p15:guide id="2" pos="28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96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198" y="-84"/>
      </p:cViewPr>
      <p:guideLst>
        <p:guide orient="horz" pos="1486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26.wmf"/><Relationship Id="rId4" Type="http://schemas.openxmlformats.org/officeDocument/2006/relationships/image" Target="../media/image25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F9EBC2BA-6471-4F5B-B0FC-D8681CE328F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6063FC5C-322D-4926-9F26-8C92E1ACE2C9}" type="slidenum">
              <a:rPr lang="en-US" altLang="en-US"/>
            </a:fld>
            <a:endParaRPr lang="en-US" altLang="en-US"/>
          </a:p>
        </p:txBody>
      </p:sp>
      <p:pic>
        <p:nvPicPr>
          <p:cNvPr id="69639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8B5AAC75-C2AC-42A3-AFEB-B629C0BFA80B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>
                <a:ea typeface="黑体" panose="02010609060101010101" pitchFamily="2" charset="-122"/>
              </a:rPr>
              <a:t>www.czsx.com.cn</a:t>
            </a:r>
            <a:endParaRPr lang="en-US" altLang="zh-CN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63FC5C-322D-4926-9F26-8C92E1ACE2C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7A9BFBCB-EB9B-4982-9AE4-AEFD7D024B15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68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>
                <a:ea typeface="黑体" panose="02010609060101010101" pitchFamily="2" charset="-122"/>
              </a:rPr>
              <a:t>巩固定义</a:t>
            </a:r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fld id="{4FBAEBB4-3B84-4E8B-8B15-BDEC265B0E55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zh-CN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6023991" y="8720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分式方程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849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2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8.wmf"/><Relationship Id="rId11" Type="http://schemas.openxmlformats.org/officeDocument/2006/relationships/notesSlide" Target="../notesSlides/notesSlide4.xml"/><Relationship Id="rId10" Type="http://schemas.openxmlformats.org/officeDocument/2006/relationships/vmlDrawing" Target="../drawings/vmlDrawing6.vml"/><Relationship Id="rId1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wmf"/><Relationship Id="rId8" Type="http://schemas.openxmlformats.org/officeDocument/2006/relationships/oleObject" Target="../embeddings/oleObject20.bin"/><Relationship Id="rId7" Type="http://schemas.openxmlformats.org/officeDocument/2006/relationships/image" Target="../media/image24.wmf"/><Relationship Id="rId6" Type="http://schemas.openxmlformats.org/officeDocument/2006/relationships/oleObject" Target="../embeddings/oleObject19.bin"/><Relationship Id="rId5" Type="http://schemas.openxmlformats.org/officeDocument/2006/relationships/image" Target="../media/image15.png"/><Relationship Id="rId4" Type="http://schemas.openxmlformats.org/officeDocument/2006/relationships/image" Target="../media/image23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22.wmf"/><Relationship Id="rId13" Type="http://schemas.openxmlformats.org/officeDocument/2006/relationships/vmlDrawing" Target="../drawings/vmlDrawing7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6.wmf"/><Relationship Id="rId10" Type="http://schemas.openxmlformats.org/officeDocument/2006/relationships/oleObject" Target="../embeddings/oleObject21.bin"/><Relationship Id="rId1" Type="http://schemas.openxmlformats.org/officeDocument/2006/relationships/oleObject" Target="../embeddings/oleObject1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wmf"/><Relationship Id="rId5" Type="http://schemas.openxmlformats.org/officeDocument/2006/relationships/oleObject" Target="../embeddings/oleObject24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27.wmf"/><Relationship Id="rId1" Type="http://schemas.openxmlformats.org/officeDocument/2006/relationships/oleObject" Target="../embeddings/oleObject22.bin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30.wmf"/><Relationship Id="rId1" Type="http://schemas.openxmlformats.org/officeDocument/2006/relationships/oleObject" Target="../embeddings/oleObject25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32.wmf"/><Relationship Id="rId1" Type="http://schemas.openxmlformats.org/officeDocument/2006/relationships/oleObject" Target="../embeddings/oleObject26.bin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5.wmf"/><Relationship Id="rId1" Type="http://schemas.openxmlformats.org/officeDocument/2006/relationships/oleObject" Target="../embeddings/oleObject29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wmf"/><Relationship Id="rId1" Type="http://schemas.openxmlformats.org/officeDocument/2006/relationships/oleObject" Target="../embeddings/oleObject31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2.bin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7.wmf"/><Relationship Id="rId13" Type="http://schemas.openxmlformats.org/officeDocument/2006/relationships/vmlDrawing" Target="../drawings/vmlDrawing2.vml"/><Relationship Id="rId12" Type="http://schemas.openxmlformats.org/officeDocument/2006/relationships/slideLayout" Target="../slideLayouts/slideLayout1.xml"/><Relationship Id="rId11" Type="http://schemas.openxmlformats.org/officeDocument/2006/relationships/audio" Target="../media/audio1.wav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1.xml"/><Relationship Id="rId7" Type="http://schemas.openxmlformats.org/officeDocument/2006/relationships/audio" Target="../media/audio1.wav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emf"/><Relationship Id="rId1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ChangeArrowheads="1"/>
          </p:cNvSpPr>
          <p:nvPr/>
        </p:nvSpPr>
        <p:spPr bwMode="auto">
          <a:xfrm>
            <a:off x="446496" y="560248"/>
            <a:ext cx="3744936" cy="46166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解分式方程的一般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8723" name="Rectangle 3"/>
          <p:cNvSpPr>
            <a:spLocks noChangeArrowheads="1"/>
          </p:cNvSpPr>
          <p:nvPr/>
        </p:nvSpPr>
        <p:spPr bwMode="auto">
          <a:xfrm>
            <a:off x="316319" y="1047313"/>
            <a:ext cx="845856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在方程的两边都乘以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最简公分母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，约去分母，化成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整式方程</a:t>
            </a: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3333CC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解这个整式方程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3333CC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把整式方程的根代入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最简公分母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，看结果是不是为零，使</a:t>
            </a:r>
            <a:r>
              <a:rPr lang="zh-CN" altLang="en-US" sz="24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最简公分母为零的根是原方程的增根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，必须舍去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写出原方程的根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6" name="文本框 1"/>
          <p:cNvSpPr txBox="1">
            <a:spLocks noChangeArrowheads="1"/>
          </p:cNvSpPr>
          <p:nvPr/>
        </p:nvSpPr>
        <p:spPr bwMode="auto">
          <a:xfrm>
            <a:off x="999484" y="3891051"/>
            <a:ext cx="6994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accent4">
                    <a:lumMod val="75000"/>
                  </a:schemeClr>
                </a:solidFill>
                <a:latin typeface="+mn-lt"/>
                <a:ea typeface="楷体" panose="02010609060101010101" pitchFamily="49" charset="-122"/>
              </a:rPr>
              <a:t>利用分式方程可以解决生活中的实际问题吗？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-3816" y="-68233"/>
            <a:ext cx="2006600" cy="493712"/>
            <a:chOff x="100" y="40"/>
            <a:chExt cx="3160" cy="778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583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46269" y="2769659"/>
            <a:ext cx="861456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km</a:t>
            </a:r>
            <a:r>
              <a:rPr lang="zh-CN" altLang="en-US" sz="2400" b="1" dirty="0">
                <a:ea typeface="仿宋" panose="02010609060101010101" pitchFamily="49" charset="-122"/>
              </a:rPr>
              <a:t>所用的</a:t>
            </a:r>
            <a:r>
              <a:rPr lang="zh-CN" altLang="en-US" sz="2400" b="1" dirty="0" smtClean="0">
                <a:ea typeface="仿宋" panose="02010609060101010101" pitchFamily="49" charset="-122"/>
              </a:rPr>
              <a:t>时间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h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；提速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后列车的平均速度为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km/h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，提速后列车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运行    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km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用时间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      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h.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根据行驶时间的等量关系可以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列出方程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: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8611" name="矩形 1"/>
          <p:cNvSpPr>
            <a:spLocks noChangeArrowheads="1"/>
          </p:cNvSpPr>
          <p:nvPr/>
        </p:nvSpPr>
        <p:spPr bwMode="auto">
          <a:xfrm>
            <a:off x="261909" y="976284"/>
            <a:ext cx="857374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某列车平均提速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v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km/h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，用相同的时间，列车提速前行驶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，提速后比提速前多行驶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50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，提速前列车的平均速度为多少？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600" y="4169329"/>
            <a:ext cx="1201739" cy="682542"/>
            <a:chOff x="3638550" y="4032250"/>
            <a:chExt cx="1112838" cy="591568"/>
          </a:xfrm>
        </p:grpSpPr>
        <p:sp>
          <p:nvSpPr>
            <p:cNvPr id="12316" name="Rectangle 7"/>
            <p:cNvSpPr/>
            <p:nvPr/>
          </p:nvSpPr>
          <p:spPr>
            <a:xfrm>
              <a:off x="3641725" y="4278313"/>
              <a:ext cx="214313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x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12320" name="Rectangle 14"/>
            <p:cNvSpPr/>
            <p:nvPr/>
          </p:nvSpPr>
          <p:spPr>
            <a:xfrm>
              <a:off x="4130675" y="4303713"/>
              <a:ext cx="500063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x</a:t>
              </a:r>
              <a:r>
                <a:rPr lang="en-US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+</a:t>
              </a:r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v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12318" name="Line 12"/>
            <p:cNvSpPr>
              <a:spLocks noChangeShapeType="1"/>
            </p:cNvSpPr>
            <p:nvPr/>
          </p:nvSpPr>
          <p:spPr bwMode="auto">
            <a:xfrm>
              <a:off x="4103688" y="4344988"/>
              <a:ext cx="461962" cy="0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21" name="Rectangle 15"/>
            <p:cNvSpPr/>
            <p:nvPr/>
          </p:nvSpPr>
          <p:spPr>
            <a:xfrm>
              <a:off x="4097338" y="4032250"/>
              <a:ext cx="654050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s</a:t>
              </a:r>
              <a:r>
                <a:rPr lang="en-US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+50</a:t>
              </a:r>
              <a:endParaRPr lang="zh-CN" altLang="zh-CN" sz="2400" b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58377" name="Rectangle 6"/>
            <p:cNvSpPr/>
            <p:nvPr/>
          </p:nvSpPr>
          <p:spPr>
            <a:xfrm>
              <a:off x="3886200" y="4183063"/>
              <a:ext cx="161802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2400" b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=</a:t>
              </a:r>
              <a:endParaRPr lang="zh-CN" altLang="zh-CN" sz="2400" b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  <p:sp>
          <p:nvSpPr>
            <p:cNvPr id="12315" name="Line 5"/>
            <p:cNvSpPr>
              <a:spLocks noChangeShapeType="1"/>
            </p:cNvSpPr>
            <p:nvPr/>
          </p:nvSpPr>
          <p:spPr bwMode="auto">
            <a:xfrm>
              <a:off x="3638550" y="4360863"/>
              <a:ext cx="131763" cy="1587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14" name="Rectangle 8"/>
            <p:cNvSpPr/>
            <p:nvPr/>
          </p:nvSpPr>
          <p:spPr>
            <a:xfrm>
              <a:off x="3649663" y="4033838"/>
              <a:ext cx="111332" cy="320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400" b="1" i="1" noProof="1">
                  <a:solidFill>
                    <a:srgbClr val="FF0000"/>
                  </a:solidFill>
                  <a:latin typeface="+mn-lt"/>
                  <a:ea typeface="楷体_GB2312" panose="02010609030101010101" pitchFamily="49" charset="-122"/>
                </a:rPr>
                <a:t>s</a:t>
              </a:r>
              <a:endParaRPr lang="zh-CN" altLang="zh-CN" sz="2400" b="1" i="1" noProof="1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81780" y="2312179"/>
            <a:ext cx="8511929" cy="52084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</a:rPr>
              <a:t>提速前列车的平均速度为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</a:rPr>
              <a:t>km/h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400" b="1" dirty="0">
                <a:ea typeface="仿宋" panose="02010609060101010101" pitchFamily="49" charset="-122"/>
              </a:rPr>
              <a:t>提速前列车行驶</a:t>
            </a:r>
            <a:endParaRPr lang="zh-CN" altLang="en-US" sz="2400" b="1" noProof="1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18662" y="3305189"/>
            <a:ext cx="127443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s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+50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）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62818" y="3197765"/>
            <a:ext cx="1084262" cy="609402"/>
            <a:chOff x="2662238" y="3678238"/>
            <a:chExt cx="1084262" cy="609402"/>
          </a:xfrm>
        </p:grpSpPr>
        <p:sp>
          <p:nvSpPr>
            <p:cNvPr id="12304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662238" y="3678238"/>
              <a:ext cx="857250" cy="455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05" name="Line 12"/>
            <p:cNvSpPr>
              <a:spLocks noChangeShapeType="1"/>
            </p:cNvSpPr>
            <p:nvPr/>
          </p:nvSpPr>
          <p:spPr bwMode="auto">
            <a:xfrm>
              <a:off x="2936875" y="4032250"/>
              <a:ext cx="427038" cy="0"/>
            </a:xfrm>
            <a:prstGeom prst="line">
              <a:avLst/>
            </a:prstGeom>
            <a:noFill/>
            <a:ln w="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2307" name="Rectangle 14"/>
            <p:cNvSpPr/>
            <p:nvPr/>
          </p:nvSpPr>
          <p:spPr>
            <a:xfrm>
              <a:off x="2966572" y="3979863"/>
              <a:ext cx="60325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000" b="1" noProof="1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v</a:t>
              </a:r>
              <a:endParaRPr lang="zh-CN" altLang="zh-CN" sz="2000" b="1" i="1" noProof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12308" name="Rectangle 15"/>
            <p:cNvSpPr/>
            <p:nvPr/>
          </p:nvSpPr>
          <p:spPr>
            <a:xfrm>
              <a:off x="2946400" y="3679825"/>
              <a:ext cx="800100" cy="30777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sz="2000" b="1" i="1" noProof="1">
                  <a:solidFill>
                    <a:srgbClr val="FF0000"/>
                  </a:solidFill>
                  <a:latin typeface="+mn-lt"/>
                </a:rPr>
                <a:t>s</a:t>
              </a:r>
              <a:r>
                <a:rPr lang="en-US" altLang="zh-CN" sz="2000" b="1" noProof="1">
                  <a:solidFill>
                    <a:srgbClr val="FF0000"/>
                  </a:solidFill>
                  <a:latin typeface="+mn-lt"/>
                </a:rPr>
                <a:t>+50</a:t>
              </a:r>
              <a:endParaRPr lang="zh-CN" altLang="zh-CN" sz="2000" b="1" noProof="1">
                <a:solidFill>
                  <a:srgbClr val="FF0000"/>
                </a:solidFill>
                <a:latin typeface="+mn-lt"/>
              </a:endParaRPr>
            </a:p>
          </p:txBody>
        </p:sp>
      </p:grpSp>
      <p:graphicFrame>
        <p:nvGraphicFramePr>
          <p:cNvPr id="12326" name="Object 38"/>
          <p:cNvGraphicFramePr>
            <a:graphicFrameLocks noChangeAspect="1"/>
          </p:cNvGraphicFramePr>
          <p:nvPr/>
        </p:nvGraphicFramePr>
        <p:xfrm>
          <a:off x="2933524" y="2769659"/>
          <a:ext cx="238125" cy="60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624" name="Equation" r:id="rId1" imgW="5791200" imgH="14630400" progId="Equation.DSMT4">
                  <p:embed/>
                </p:oleObj>
              </mc:Choice>
              <mc:Fallback>
                <p:oleObj name="Equation" r:id="rId1" imgW="5791200" imgH="14630400" progId="Equation.DSMT4">
                  <p:embed/>
                  <p:pic>
                    <p:nvPicPr>
                      <p:cNvPr id="0" name="图片 1086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3524" y="2769659"/>
                        <a:ext cx="238125" cy="601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38" name="文本框 1"/>
          <p:cNvSpPr txBox="1">
            <a:spLocks noChangeArrowheads="1"/>
          </p:cNvSpPr>
          <p:nvPr/>
        </p:nvSpPr>
        <p:spPr bwMode="auto">
          <a:xfrm>
            <a:off x="2874873" y="550703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利用分式方程解答行程问题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2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33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6" name="组合 6"/>
          <p:cNvGrpSpPr/>
          <p:nvPr/>
        </p:nvGrpSpPr>
        <p:grpSpPr bwMode="auto">
          <a:xfrm>
            <a:off x="861336" y="522288"/>
            <a:ext cx="2274656" cy="492440"/>
            <a:chOff x="402069" y="545931"/>
            <a:chExt cx="2273908" cy="492762"/>
          </a:xfrm>
        </p:grpSpPr>
        <p:grpSp>
          <p:nvGrpSpPr>
            <p:cNvPr id="4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96600"/>
                  </a:solidFill>
                  <a:effectLst/>
                  <a:uLnTx/>
                  <a:uFillTx/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素养考点  </a:t>
              </a:r>
              <a:r>
                <a:rPr kumimoji="0" lang="en-US" altLang="zh-CN" sz="2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</a:rPr>
                <a:t>2</a:t>
              </a:r>
              <a:endParaRPr kumimoji="0" lang="zh-CN" alt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6876292" y="2824466"/>
            <a:ext cx="103627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（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x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+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v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）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7" grpId="0"/>
      <p:bldP spid="43" grpId="0"/>
      <p:bldP spid="36" grpId="0"/>
      <p:bldP spid="3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3"/>
          <p:cNvSpPr txBox="1">
            <a:spLocks noChangeArrowheads="1"/>
          </p:cNvSpPr>
          <p:nvPr/>
        </p:nvSpPr>
        <p:spPr bwMode="auto">
          <a:xfrm>
            <a:off x="952500" y="657225"/>
            <a:ext cx="666749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去分母得：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+50)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去括号，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sx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sv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+50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移项、合并同类项，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xv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：由于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都是正数，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时，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i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err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）≠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原分式方程的解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提速前列车的平均速度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为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km/h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9634" name="对象 8197"/>
          <p:cNvGraphicFramePr/>
          <p:nvPr/>
        </p:nvGraphicFramePr>
        <p:xfrm>
          <a:off x="4276725" y="2203450"/>
          <a:ext cx="650875" cy="530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74" name="Equation" r:id="rId1" imgW="19507200" imgH="14630400" progId="Equation.DSMT4">
                  <p:embed/>
                </p:oleObj>
              </mc:Choice>
              <mc:Fallback>
                <p:oleObj name="Equation" r:id="rId1" imgW="19507200" imgH="14630400" progId="Equation.DSMT4">
                  <p:embed/>
                  <p:pic>
                    <p:nvPicPr>
                      <p:cNvPr id="0" name="图片 109873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2203450"/>
                        <a:ext cx="650875" cy="530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对象 8198"/>
          <p:cNvGraphicFramePr/>
          <p:nvPr/>
        </p:nvGraphicFramePr>
        <p:xfrm>
          <a:off x="4519613" y="2857500"/>
          <a:ext cx="5873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75" name="Equation" r:id="rId3" imgW="17983200" imgH="14630400" progId="Equation.DSMT4">
                  <p:embed/>
                </p:oleObj>
              </mc:Choice>
              <mc:Fallback>
                <p:oleObj name="Equation" r:id="rId3" imgW="17983200" imgH="14630400" progId="Equation.DSMT4">
                  <p:embed/>
                  <p:pic>
                    <p:nvPicPr>
                      <p:cNvPr id="0" name="图片 109874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9613" y="2857500"/>
                        <a:ext cx="587375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6" name="对象 8199"/>
          <p:cNvGraphicFramePr/>
          <p:nvPr/>
        </p:nvGraphicFramePr>
        <p:xfrm>
          <a:off x="1098550" y="3333750"/>
          <a:ext cx="5635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76" name="Equation" r:id="rId5" imgW="17983200" imgH="14630400" progId="Equation.DSMT4">
                  <p:embed/>
                </p:oleObj>
              </mc:Choice>
              <mc:Fallback>
                <p:oleObj name="Equation" r:id="rId5" imgW="17983200" imgH="14630400" progId="Equation.DSMT4">
                  <p:embed/>
                  <p:pic>
                    <p:nvPicPr>
                      <p:cNvPr id="0" name="图片 109875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8550" y="3333750"/>
                        <a:ext cx="5635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7" name="对象 8200"/>
          <p:cNvGraphicFramePr/>
          <p:nvPr/>
        </p:nvGraphicFramePr>
        <p:xfrm>
          <a:off x="5108895" y="3867532"/>
          <a:ext cx="431509" cy="581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77" name="Equation" r:id="rId7" imgW="7924800" imgH="14630400" progId="Equation.DSMT4">
                  <p:embed/>
                </p:oleObj>
              </mc:Choice>
              <mc:Fallback>
                <p:oleObj name="Equation" r:id="rId7" imgW="7924800" imgH="14630400" progId="Equation.DSMT4">
                  <p:embed/>
                  <p:pic>
                    <p:nvPicPr>
                      <p:cNvPr id="0" name="图片 109876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8895" y="3867532"/>
                        <a:ext cx="431509" cy="581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3"/>
          <p:cNvGrpSpPr/>
          <p:nvPr/>
        </p:nvGrpSpPr>
        <p:grpSpPr bwMode="auto">
          <a:xfrm>
            <a:off x="-2942" y="-60325"/>
            <a:ext cx="2006600" cy="478473"/>
            <a:chOff x="248" y="40"/>
            <a:chExt cx="3160" cy="753"/>
          </a:xfrm>
        </p:grpSpPr>
        <p:cxnSp>
          <p:nvCxnSpPr>
            <p:cNvPr id="1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6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96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96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96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ChangeArrowheads="1"/>
          </p:cNvSpPr>
          <p:nvPr/>
        </p:nvSpPr>
        <p:spPr bwMode="auto">
          <a:xfrm>
            <a:off x="623930" y="404624"/>
            <a:ext cx="82391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25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年级学生去距学校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km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的博物馆参观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，一部分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学生骑自行车先走，过了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t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h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，其余学生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乘汽车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出发，结果他们同时到达．已知汽车的速度是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学生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骑车速度的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倍，求学生骑车的速度．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321" name="Text Box 4"/>
          <p:cNvSpPr txBox="1">
            <a:spLocks noChangeArrowheads="1"/>
          </p:cNvSpPr>
          <p:nvPr/>
        </p:nvSpPr>
        <p:spPr bwMode="auto">
          <a:xfrm>
            <a:off x="787428" y="2318390"/>
            <a:ext cx="65740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设学生骑车的速度是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km/h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，由题意得，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322" name="Object 5"/>
          <p:cNvGraphicFramePr>
            <a:graphicFrameLocks noChangeAspect="1"/>
          </p:cNvGraphicFramePr>
          <p:nvPr/>
        </p:nvGraphicFramePr>
        <p:xfrm>
          <a:off x="6796458" y="2214454"/>
          <a:ext cx="122872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29" name="Equation" r:id="rId1" imgW="39319200" imgH="21031200" progId="Equation.DSMT4">
                  <p:embed/>
                </p:oleObj>
              </mc:Choice>
              <mc:Fallback>
                <p:oleObj name="Equation" r:id="rId1" imgW="39319200" imgH="21031200" progId="Equation.DSMT4">
                  <p:embed/>
                  <p:pic>
                    <p:nvPicPr>
                      <p:cNvPr id="0" name="图片 1109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96458" y="2214454"/>
                        <a:ext cx="1228725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4" name="矩形 13323"/>
          <p:cNvSpPr>
            <a:spLocks noChangeArrowheads="1"/>
          </p:cNvSpPr>
          <p:nvPr/>
        </p:nvSpPr>
        <p:spPr bwMode="auto">
          <a:xfrm>
            <a:off x="1013318" y="2812956"/>
            <a:ext cx="5229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，得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s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tx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328" name="组合 13327"/>
          <p:cNvGrpSpPr/>
          <p:nvPr/>
        </p:nvGrpSpPr>
        <p:grpSpPr bwMode="auto">
          <a:xfrm>
            <a:off x="5194178" y="2636456"/>
            <a:ext cx="2752265" cy="657225"/>
            <a:chOff x="3815" y="3205"/>
            <a:chExt cx="2312" cy="552"/>
          </a:xfrm>
        </p:grpSpPr>
        <p:sp>
          <p:nvSpPr>
            <p:cNvPr id="70663" name="矩形 13325"/>
            <p:cNvSpPr>
              <a:spLocks noChangeArrowheads="1"/>
            </p:cNvSpPr>
            <p:nvPr/>
          </p:nvSpPr>
          <p:spPr bwMode="auto">
            <a:xfrm>
              <a:off x="3815" y="3349"/>
              <a:ext cx="231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解得</a:t>
              </a:r>
              <a:r>
                <a:rPr lang="zh-CN" altLang="en-US" sz="2400" b="1" dirty="0">
                  <a:latin typeface="+mn-lt"/>
                </a:rPr>
                <a:t>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x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=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．　　</a:t>
              </a:r>
              <a:endParaRPr lang="zh-CN" altLang="en-US" sz="2400" b="1" dirty="0">
                <a:solidFill>
                  <a:srgbClr val="FF0000"/>
                </a:solidFill>
                <a:latin typeface="+mn-lt"/>
              </a:endParaRPr>
            </a:p>
          </p:txBody>
        </p:sp>
        <p:graphicFrame>
          <p:nvGraphicFramePr>
            <p:cNvPr id="70664" name="Object 7"/>
            <p:cNvGraphicFramePr>
              <a:graphicFrameLocks noChangeAspect="1"/>
            </p:cNvGraphicFramePr>
            <p:nvPr/>
          </p:nvGraphicFramePr>
          <p:xfrm>
            <a:off x="4864" y="3205"/>
            <a:ext cx="256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30" name="Equation" r:id="rId3" imgW="9753600" imgH="21031200" progId="Equation.DSMT4">
                    <p:embed/>
                  </p:oleObj>
                </mc:Choice>
                <mc:Fallback>
                  <p:oleObj name="Equation" r:id="rId3" imgW="9753600" imgH="21031200" progId="Equation.DSMT4">
                    <p:embed/>
                    <p:pic>
                      <p:nvPicPr>
                        <p:cNvPr id="0" name="图片 1109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64" y="3205"/>
                          <a:ext cx="256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组合 5"/>
          <p:cNvGrpSpPr/>
          <p:nvPr/>
        </p:nvGrpSpPr>
        <p:grpSpPr bwMode="auto">
          <a:xfrm>
            <a:off x="-6758" y="-51828"/>
            <a:ext cx="2006600" cy="477838"/>
            <a:chOff x="248" y="58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6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6" y="47582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组合 33807"/>
          <p:cNvGrpSpPr/>
          <p:nvPr/>
        </p:nvGrpSpPr>
        <p:grpSpPr bwMode="auto">
          <a:xfrm>
            <a:off x="937913" y="3198704"/>
            <a:ext cx="6838094" cy="628650"/>
            <a:chOff x="438" y="2941"/>
            <a:chExt cx="5406" cy="552"/>
          </a:xfrm>
        </p:grpSpPr>
        <p:sp>
          <p:nvSpPr>
            <p:cNvPr id="21" name="矩形 33805"/>
            <p:cNvSpPr>
              <a:spLocks noChangeArrowheads="1"/>
            </p:cNvSpPr>
            <p:nvPr/>
          </p:nvSpPr>
          <p:spPr bwMode="auto">
            <a:xfrm>
              <a:off x="438" y="3069"/>
              <a:ext cx="5406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检验：由于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t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都是正数， 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        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时，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≠0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，</a:t>
              </a:r>
              <a:endPara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Object 9"/>
            <p:cNvGraphicFramePr>
              <a:graphicFrameLocks noChangeAspect="1"/>
            </p:cNvGraphicFramePr>
            <p:nvPr/>
          </p:nvGraphicFramePr>
          <p:xfrm>
            <a:off x="3910" y="2941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31" name="" r:id="rId6" imgW="381000" imgH="875665" progId="Equation.DSMT4">
                    <p:embed/>
                  </p:oleObj>
                </mc:Choice>
                <mc:Fallback>
                  <p:oleObj name="" r:id="rId6" imgW="381000" imgH="875665" progId="Equation.DSMT4">
                    <p:embed/>
                    <p:pic>
                      <p:nvPicPr>
                        <p:cNvPr id="0" name="图片 1109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10" y="2941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3" name="组合 22"/>
          <p:cNvGrpSpPr/>
          <p:nvPr/>
        </p:nvGrpSpPr>
        <p:grpSpPr bwMode="auto">
          <a:xfrm>
            <a:off x="1013320" y="3757901"/>
            <a:ext cx="6387702" cy="657225"/>
            <a:chOff x="526" y="2847"/>
            <a:chExt cx="5365" cy="552"/>
          </a:xfrm>
        </p:grpSpPr>
        <p:sp>
          <p:nvSpPr>
            <p:cNvPr id="24" name="矩形 33809"/>
            <p:cNvSpPr>
              <a:spLocks noChangeArrowheads="1"/>
            </p:cNvSpPr>
            <p:nvPr/>
          </p:nvSpPr>
          <p:spPr bwMode="auto">
            <a:xfrm>
              <a:off x="526" y="2989"/>
              <a:ext cx="536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所以，</a:t>
              </a:r>
              <a:r>
                <a:rPr lang="en-US" altLang="zh-CN" sz="2400" b="1" i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x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=   </a:t>
              </a:r>
              <a:r>
                <a:rPr lang="en-US" altLang="zh-CN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是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原分式方程的解，且符合题意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5" name="Object 10"/>
            <p:cNvGraphicFramePr>
              <a:graphicFrameLocks noChangeAspect="1"/>
            </p:cNvGraphicFramePr>
            <p:nvPr/>
          </p:nvGraphicFramePr>
          <p:xfrm>
            <a:off x="1819" y="2847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32" name="Equation" r:id="rId8" imgW="381000" imgH="875665" progId="Equation.DSMT4">
                    <p:embed/>
                  </p:oleObj>
                </mc:Choice>
                <mc:Fallback>
                  <p:oleObj name="Equation" r:id="rId8" imgW="381000" imgH="875665" progId="Equation.DSMT4">
                    <p:embed/>
                    <p:pic>
                      <p:nvPicPr>
                        <p:cNvPr id="0" name="图片 1109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9" y="2847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6" name="组合 25"/>
          <p:cNvGrpSpPr/>
          <p:nvPr/>
        </p:nvGrpSpPr>
        <p:grpSpPr bwMode="auto">
          <a:xfrm>
            <a:off x="954989" y="4299882"/>
            <a:ext cx="5275954" cy="657225"/>
            <a:chOff x="327" y="3368"/>
            <a:chExt cx="4432" cy="552"/>
          </a:xfrm>
        </p:grpSpPr>
        <p:sp>
          <p:nvSpPr>
            <p:cNvPr id="27" name="矩形 33813"/>
            <p:cNvSpPr>
              <a:spLocks noChangeArrowheads="1"/>
            </p:cNvSpPr>
            <p:nvPr/>
          </p:nvSpPr>
          <p:spPr bwMode="auto">
            <a:xfrm>
              <a:off x="327" y="3517"/>
              <a:ext cx="443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答：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</a:rPr>
                <a:t>学生骑车的速度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</a:rPr>
                <a:t>是    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</a:rPr>
                <a:t>km/h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．　　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endParaRPr>
            </a:p>
          </p:txBody>
        </p:sp>
        <p:graphicFrame>
          <p:nvGraphicFramePr>
            <p:cNvPr id="28" name="Object 11"/>
            <p:cNvGraphicFramePr>
              <a:graphicFrameLocks noChangeAspect="1"/>
            </p:cNvGraphicFramePr>
            <p:nvPr/>
          </p:nvGraphicFramePr>
          <p:xfrm>
            <a:off x="2995" y="3368"/>
            <a:ext cx="240" cy="5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0933" name="" r:id="rId10" imgW="381000" imgH="875665" progId="Equation.DSMT4">
                    <p:embed/>
                  </p:oleObj>
                </mc:Choice>
                <mc:Fallback>
                  <p:oleObj name="" r:id="rId10" imgW="381000" imgH="875665" progId="Equation.DSMT4">
                    <p:embed/>
                    <p:pic>
                      <p:nvPicPr>
                        <p:cNvPr id="0" name="图片 1109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5" y="3368"/>
                          <a:ext cx="240" cy="5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/>
      <p:bldP spid="133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68350" y="1322388"/>
            <a:ext cx="7251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方程                                      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k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72706" name="Object 18"/>
          <p:cNvGraphicFramePr/>
          <p:nvPr/>
        </p:nvGraphicFramePr>
        <p:xfrm>
          <a:off x="3276600" y="1214289"/>
          <a:ext cx="2608263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4" name="Equation" r:id="rId1" imgW="51816000" imgH="14630400" progId="Equation.DSMT4">
                  <p:embed/>
                </p:oleObj>
              </mc:Choice>
              <mc:Fallback>
                <p:oleObj name="Equation" r:id="rId1" imgW="51816000" imgH="14630400" progId="Equation.DSMT4">
                  <p:embed/>
                  <p:pic>
                    <p:nvPicPr>
                      <p:cNvPr id="0" name="图片 112863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14289"/>
                        <a:ext cx="2608263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9"/>
          <p:cNvGraphicFramePr/>
          <p:nvPr/>
        </p:nvGraphicFramePr>
        <p:xfrm>
          <a:off x="4810371" y="3704344"/>
          <a:ext cx="712787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5" name="Equation" r:id="rId3" imgW="18592800" imgH="14630400" progId="Equation.DSMT4">
                  <p:embed/>
                </p:oleObj>
              </mc:Choice>
              <mc:Fallback>
                <p:oleObj name="Equation" r:id="rId3" imgW="18592800" imgH="14630400" progId="Equation.DSMT4">
                  <p:embed/>
                  <p:pic>
                    <p:nvPicPr>
                      <p:cNvPr id="0" name="图片 11286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371" y="3704344"/>
                        <a:ext cx="712787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4"/>
          <p:cNvGraphicFramePr/>
          <p:nvPr/>
        </p:nvGraphicFramePr>
        <p:xfrm>
          <a:off x="2898198" y="4229655"/>
          <a:ext cx="712787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6" name="Equation" r:id="rId5" imgW="18592800" imgH="14630400" progId="Equation.DSMT4">
                  <p:embed/>
                </p:oleObj>
              </mc:Choice>
              <mc:Fallback>
                <p:oleObj name="Equation" r:id="rId5" imgW="18592800" imgH="14630400" progId="Equation.DSMT4">
                  <p:embed/>
                  <p:pic>
                    <p:nvPicPr>
                      <p:cNvPr id="0" name="图片 112865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8198" y="4229655"/>
                        <a:ext cx="712787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21" name="文本框 3"/>
          <p:cNvSpPr txBox="1">
            <a:spLocks noChangeArrowheads="1"/>
          </p:cNvSpPr>
          <p:nvPr/>
        </p:nvSpPr>
        <p:spPr bwMode="auto">
          <a:xfrm>
            <a:off x="2632075" y="622300"/>
            <a:ext cx="583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利用分式方程的根求字母的值或取值范围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9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20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32643" y="1955188"/>
            <a:ext cx="770735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方程的两边同时乘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整理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,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因为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 –3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+1) ·3=4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 –3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)(–3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)=4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所以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k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或         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原分式方程无解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6"/>
          <p:cNvGrpSpPr/>
          <p:nvPr/>
        </p:nvGrpSpPr>
        <p:grpSpPr bwMode="auto">
          <a:xfrm>
            <a:off x="705647" y="584200"/>
            <a:ext cx="2274656" cy="492440"/>
            <a:chOff x="402069" y="545931"/>
            <a:chExt cx="2273908" cy="492762"/>
          </a:xfrm>
        </p:grpSpPr>
        <p:grpSp>
          <p:nvGrpSpPr>
            <p:cNvPr id="2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3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3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64984" y="720725"/>
            <a:ext cx="8183765" cy="1306692"/>
            <a:chOff x="864984" y="720725"/>
            <a:chExt cx="8183765" cy="1306692"/>
          </a:xfrm>
        </p:grpSpPr>
        <p:sp>
          <p:nvSpPr>
            <p:cNvPr id="16398" name="Text Box 14"/>
            <p:cNvSpPr txBox="1">
              <a:spLocks noChangeArrowheads="1"/>
            </p:cNvSpPr>
            <p:nvPr/>
          </p:nvSpPr>
          <p:spPr bwMode="auto">
            <a:xfrm>
              <a:off x="864984" y="827088"/>
              <a:ext cx="818376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如果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关于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的方程 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                        无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解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,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m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的值等于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（      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 eaLnBrk="0" hangingPunct="0"/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 eaLnBrk="0" hangingPunct="0"/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. –3                        B. –2                     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C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. –1                       D. 3</a:t>
              </a:r>
              <a:endPara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73730" name="Object 15"/>
            <p:cNvGraphicFramePr/>
            <p:nvPr/>
          </p:nvGraphicFramePr>
          <p:xfrm>
            <a:off x="3276600" y="720725"/>
            <a:ext cx="1738313" cy="5984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736" name="Equation" r:id="rId1" imgW="36880800" imgH="14630400" progId="Equation.DSMT4">
                    <p:embed/>
                  </p:oleObj>
                </mc:Choice>
                <mc:Fallback>
                  <p:oleObj name="Equation" r:id="rId1" imgW="36880800" imgH="14630400" progId="Equation.DSMT4">
                    <p:embed/>
                    <p:pic>
                      <p:nvPicPr>
                        <p:cNvPr id="0" name="图片 11373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76600" y="720725"/>
                          <a:ext cx="1738313" cy="5984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025774" y="813542"/>
            <a:ext cx="315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41159" y="2349500"/>
            <a:ext cx="791706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程的两边都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乘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–3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–3–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移项并合并同类项得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=5+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，由于方程无解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5+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m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–2.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6535" y="-51828"/>
            <a:ext cx="2006600" cy="477838"/>
            <a:chOff x="248" y="58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87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69" y="7921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4766" name="TextBox 2"/>
              <p:cNvSpPr txBox="1">
                <a:spLocks noChangeArrowheads="1"/>
              </p:cNvSpPr>
              <p:nvPr/>
            </p:nvSpPr>
            <p:spPr bwMode="auto">
              <a:xfrm>
                <a:off x="372005" y="930562"/>
                <a:ext cx="8815387" cy="3273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甲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、乙两船从相距300km的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、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两地同时出发相向而行，甲船从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地顺流航行180km时与从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地逆流航行的乙船相遇，水流的速度为6km/h，若甲、乙两船在静水中的速度均为</a:t>
                </a:r>
                <a:r>
                  <a:rPr lang="zh-CN" altLang="zh-CN" sz="2400" b="1" i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km/h，则求两船在静水中的速度可列方程为（　　）</a:t>
                </a:r>
                <a:endParaRPr lang="zh-CN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endParaRP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A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 smtClean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	     </m:t>
                    </m:r>
                  </m:oMath>
                </a14:m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                    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B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dirty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  </a:t>
                </a:r>
                <a:endPara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endParaRPr>
              </a:p>
              <a:p>
                <a:pPr eaLnBrk="0" fontAlgn="ctr" hangingPunct="0">
                  <a:lnSpc>
                    <a:spcPct val="125000"/>
                  </a:lnSpc>
                </a:pP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C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        	</a:t>
                </a:r>
                <a:r>
                  <a:rPr lang="en-US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                             </a:t>
                </a:r>
                <a:r>
                  <a:rPr lang="zh-CN" altLang="zh-CN" sz="2400" b="1" dirty="0" smtClean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D</a:t>
                </a:r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．</a:t>
                </a: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𝟏𝟖𝟎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zh-CN" altLang="zh-CN" sz="2400" b="1" i="1" dirty="0">
                        <a:solidFill>
                          <a:prstClr val="black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𝟏𝟐𝟎</m:t>
                        </m:r>
                      </m:num>
                      <m:den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𝒙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a:rPr lang="en-US" altLang="zh-CN" sz="2400" b="1" i="1" dirty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𝟔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prstClr val="black"/>
                    </a:solidFill>
                    <a:latin typeface="+mn-lt"/>
                    <a:ea typeface="楷体" panose="02010609060101010101" pitchFamily="49" charset="-122"/>
                  </a:rPr>
                  <a:t>       </a:t>
                </a:r>
                <a:endParaRPr lang="zh-CN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766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2005" y="930562"/>
                <a:ext cx="8815387" cy="3273020"/>
              </a:xfrm>
              <a:prstGeom prst="rect">
                <a:avLst/>
              </a:prstGeom>
              <a:blipFill rotWithShape="1">
                <a:blip r:embed="rId1"/>
                <a:stretch>
                  <a:fillRect l="-6" t="-9" r="2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777" name="文本框 3"/>
          <p:cNvSpPr txBox="1">
            <a:spLocks noChangeArrowheads="1"/>
          </p:cNvSpPr>
          <p:nvPr/>
        </p:nvSpPr>
        <p:spPr bwMode="auto">
          <a:xfrm>
            <a:off x="5222916" y="2389772"/>
            <a:ext cx="287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7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2"/>
          <p:cNvSpPr txBox="1">
            <a:spLocks noChangeArrowheads="1"/>
          </p:cNvSpPr>
          <p:nvPr/>
        </p:nvSpPr>
        <p:spPr bwMode="auto">
          <a:xfrm>
            <a:off x="428626" y="1265238"/>
            <a:ext cx="6789182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下列方程中属于分式方程的有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        ）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zh-CN" altLang="en-GB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属于一元分式方程的有</a:t>
            </a:r>
            <a:r>
              <a:rPr lang="zh-CN" altLang="en-GB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        ）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spcBef>
                <a:spcPts val="24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①                              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②                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③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④  </a:t>
            </a:r>
            <a:r>
              <a:rPr lang="en-GB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GB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GB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+</a:t>
            </a:r>
            <a:r>
              <a:rPr lang="en-GB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GB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GB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–1=0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5039519" y="1265238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4032717" y="1790700"/>
            <a:ext cx="628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75780" name="Object 2"/>
          <p:cNvGraphicFramePr/>
          <p:nvPr/>
        </p:nvGraphicFramePr>
        <p:xfrm>
          <a:off x="1094105" y="2355850"/>
          <a:ext cx="1632317" cy="7480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0" name="" r:id="rId1" imgW="888365" imgH="393700" progId="Equation.DSMT4">
                  <p:embed/>
                </p:oleObj>
              </mc:Choice>
              <mc:Fallback>
                <p:oleObj name="" r:id="rId1" imgW="888365" imgH="393700" progId="Equation.DSMT4">
                  <p:embed/>
                  <p:pic>
                    <p:nvPicPr>
                      <p:cNvPr id="0" name="图片 114899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4105" y="2355850"/>
                        <a:ext cx="1632317" cy="74807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1" name="Object 3"/>
          <p:cNvGraphicFramePr/>
          <p:nvPr/>
        </p:nvGraphicFramePr>
        <p:xfrm>
          <a:off x="4738602" y="2251075"/>
          <a:ext cx="1944688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1" name="" r:id="rId3" imgW="1256665" imgH="393700" progId="Equation.DSMT4">
                  <p:embed/>
                </p:oleObj>
              </mc:Choice>
              <mc:Fallback>
                <p:oleObj name="" r:id="rId3" imgW="1256665" imgH="393700" progId="Equation.DSMT4">
                  <p:embed/>
                  <p:pic>
                    <p:nvPicPr>
                      <p:cNvPr id="0" name="图片 114900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8602" y="2251075"/>
                        <a:ext cx="1944688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2" name="Object 4"/>
          <p:cNvGraphicFramePr/>
          <p:nvPr/>
        </p:nvGraphicFramePr>
        <p:xfrm>
          <a:off x="1065213" y="3287247"/>
          <a:ext cx="1620837" cy="86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02" name="" r:id="rId5" imgW="622300" imgH="419100" progId="Equation.DSMT4">
                  <p:embed/>
                </p:oleObj>
              </mc:Choice>
              <mc:Fallback>
                <p:oleObj name="" r:id="rId5" imgW="622300" imgH="419100" progId="Equation.DSMT4">
                  <p:embed/>
                  <p:pic>
                    <p:nvPicPr>
                      <p:cNvPr id="0" name="图片 11490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13" y="3287247"/>
                        <a:ext cx="1620837" cy="865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788" name="组合 7"/>
          <p:cNvGrpSpPr/>
          <p:nvPr/>
        </p:nvGrpSpPr>
        <p:grpSpPr bwMode="auto">
          <a:xfrm>
            <a:off x="3332163" y="536575"/>
            <a:ext cx="2479675" cy="520700"/>
            <a:chOff x="5083" y="1100"/>
            <a:chExt cx="3904" cy="822"/>
          </a:xfrm>
        </p:grpSpPr>
        <p:grpSp>
          <p:nvGrpSpPr>
            <p:cNvPr id="7578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79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基础巩固题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3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5379800" y="1259033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3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  <p:bldP spid="58372" grpId="0" build="p"/>
      <p:bldP spid="3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935038" y="863461"/>
            <a:ext cx="4368800" cy="862012"/>
            <a:chOff x="1014" y="905"/>
            <a:chExt cx="2706" cy="501"/>
          </a:xfrm>
        </p:grpSpPr>
        <p:sp>
          <p:nvSpPr>
            <p:cNvPr id="847874" name="Text Box 2"/>
            <p:cNvSpPr txBox="1">
              <a:spLocks noChangeArrowheads="1"/>
            </p:cNvSpPr>
            <p:nvPr/>
          </p:nvSpPr>
          <p:spPr bwMode="auto">
            <a:xfrm>
              <a:off x="1014" y="1063"/>
              <a:ext cx="1072" cy="26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2.</a:t>
              </a:r>
              <a:r>
                <a:rPr kumimoji="1"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解方程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： </a:t>
              </a:r>
              <a:endPara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78851" name="Object 3"/>
            <p:cNvGraphicFramePr/>
            <p:nvPr/>
          </p:nvGraphicFramePr>
          <p:xfrm>
            <a:off x="2143" y="905"/>
            <a:ext cx="1577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854" name="" r:id="rId1" imgW="989965" imgH="317500" progId="Equation.DSMT4">
                    <p:embed/>
                  </p:oleObj>
                </mc:Choice>
                <mc:Fallback>
                  <p:oleObj name="" r:id="rId1" imgW="989965" imgH="317500" progId="Equation.DSMT4">
                    <p:embed/>
                    <p:pic>
                      <p:nvPicPr>
                        <p:cNvPr id="0" name="图片 11585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43" y="905"/>
                          <a:ext cx="1577" cy="5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47877" name="Rectangle 5"/>
          <p:cNvSpPr>
            <a:spLocks noChangeArrowheads="1"/>
          </p:cNvSpPr>
          <p:nvPr/>
        </p:nvSpPr>
        <p:spPr bwMode="auto">
          <a:xfrm>
            <a:off x="1338263" y="2395377"/>
            <a:ext cx="3965575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7878" name="Rectangle 6"/>
          <p:cNvSpPr>
            <a:spLocks noChangeArrowheads="1"/>
          </p:cNvSpPr>
          <p:nvPr/>
        </p:nvSpPr>
        <p:spPr bwMode="auto">
          <a:xfrm>
            <a:off x="1277938" y="4068603"/>
            <a:ext cx="2265362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kumimoji="1"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原方程无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7879" name="Rectangle 7"/>
          <p:cNvSpPr>
            <a:spLocks noChangeArrowheads="1"/>
          </p:cNvSpPr>
          <p:nvPr/>
        </p:nvSpPr>
        <p:spPr bwMode="auto">
          <a:xfrm>
            <a:off x="5478463" y="2395377"/>
            <a:ext cx="976549" cy="553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+mn-lt"/>
              </a:rPr>
              <a:t>=1</a:t>
            </a:r>
            <a:endParaRPr kumimoji="1"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47880" name="Rectangle 8"/>
          <p:cNvSpPr>
            <a:spLocks noChangeArrowheads="1"/>
          </p:cNvSpPr>
          <p:nvPr/>
        </p:nvSpPr>
        <p:spPr bwMode="auto">
          <a:xfrm>
            <a:off x="1296988" y="2998627"/>
            <a:ext cx="5343129" cy="506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检验：当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kumimoji="1"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）（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kumimoji="1"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7881" name="Rectangle 9"/>
          <p:cNvSpPr>
            <a:spLocks noChangeArrowheads="1"/>
          </p:cNvSpPr>
          <p:nvPr/>
        </p:nvSpPr>
        <p:spPr bwMode="auto">
          <a:xfrm>
            <a:off x="1287463" y="3552625"/>
            <a:ext cx="3528530" cy="5069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  <a:buFontTx/>
              <a:buNone/>
              <a:defRPr/>
            </a:pPr>
            <a:r>
              <a: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不是原方程的</a:t>
            </a:r>
            <a:r>
              <a:rPr kumimoji="1"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1"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731838" y="1788952"/>
            <a:ext cx="6172200" cy="554038"/>
            <a:chOff x="295" y="1389"/>
            <a:chExt cx="5184" cy="465"/>
          </a:xfrm>
        </p:grpSpPr>
        <p:sp>
          <p:nvSpPr>
            <p:cNvPr id="847876" name="Text Box 4"/>
            <p:cNvSpPr txBox="1">
              <a:spLocks noChangeArrowheads="1"/>
            </p:cNvSpPr>
            <p:nvPr/>
          </p:nvSpPr>
          <p:spPr bwMode="auto">
            <a:xfrm>
              <a:off x="295" y="1389"/>
              <a:ext cx="5040" cy="4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  <a:buFontTx/>
                <a:buNone/>
                <a:defRPr/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kumimoji="1"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方程两边都乘以最简公分母</a:t>
              </a:r>
              <a:endParaRPr kumimoji="1"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78859" name="Object 2"/>
            <p:cNvGraphicFramePr/>
            <p:nvPr/>
          </p:nvGraphicFramePr>
          <p:xfrm>
            <a:off x="3996" y="1434"/>
            <a:ext cx="1483" cy="3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5855" name="" r:id="rId3" imgW="774065" imgH="203200" progId="Equation.3">
                    <p:embed/>
                  </p:oleObj>
                </mc:Choice>
                <mc:Fallback>
                  <p:oleObj name="" r:id="rId3" imgW="774065" imgH="203200" progId="Equation.3">
                    <p:embed/>
                    <p:pic>
                      <p:nvPicPr>
                        <p:cNvPr id="0" name="图片 11585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96" y="1434"/>
                          <a:ext cx="1483" cy="3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8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7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7877" grpId="0" bldLvl="0"/>
      <p:bldP spid="847878" grpId="0" bldLvl="0" animBg="1"/>
      <p:bldP spid="847879" grpId="0" bldLvl="0" animBg="1"/>
      <p:bldP spid="847880" grpId="0" bldLvl="0" animBg="1"/>
      <p:bldP spid="84788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8"/>
          <p:cNvSpPr txBox="1">
            <a:spLocks noChangeArrowheads="1"/>
          </p:cNvSpPr>
          <p:nvPr/>
        </p:nvSpPr>
        <p:spPr bwMode="auto">
          <a:xfrm>
            <a:off x="351155" y="1174750"/>
            <a:ext cx="8488045" cy="312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某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公司购买了一批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型芯片，其中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型芯片的单价比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型芯片的单价少9元，已知该公司用3120元购买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型芯片的条数与用4200元购买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型芯片的条数相等．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（1）求该公司购买的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型芯片的单价各是多少元？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  <a:spcBef>
                <a:spcPct val="20000"/>
              </a:spcBef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（2）若两种芯片共购买了200条，且购买的总费用为6280元，求购买了多少条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型芯片？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0899" name="组合 6"/>
          <p:cNvGrpSpPr/>
          <p:nvPr/>
        </p:nvGrpSpPr>
        <p:grpSpPr bwMode="auto">
          <a:xfrm>
            <a:off x="3273425" y="554038"/>
            <a:ext cx="2479675" cy="522287"/>
            <a:chOff x="5060" y="905"/>
            <a:chExt cx="3904" cy="822"/>
          </a:xfrm>
        </p:grpSpPr>
        <p:grpSp>
          <p:nvGrpSpPr>
            <p:cNvPr id="8090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0906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能力提升题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2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>
                <a:off x="379412" y="536575"/>
                <a:ext cx="8764588" cy="42986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zh-CN" sz="2000" b="1" dirty="0" smtClean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</a:rPr>
                  <a:t>：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（1）设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元/条，则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型芯片的单价为（</a:t>
                </a:r>
                <a:r>
                  <a:rPr lang="zh-CN" altLang="zh-CN" sz="2000" b="1" i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9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）元/条，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根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</a:t>
                </a:r>
                <a:endParaRPr lang="en-US" altLang="zh-CN" sz="20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据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题意得：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𝟑𝟏𝟐𝟎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𝒙</m:t>
                        </m:r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−</m:t>
                        </m:r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𝟗</m:t>
                        </m:r>
                      </m:den>
                    </m:f>
                    <m:r>
                      <a:rPr lang="en-US" altLang="zh-CN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仿宋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𝟒𝟐𝟎𝟎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仿宋" panose="02010609060101010101" pitchFamily="49" charset="-122"/>
                          </a:rPr>
                          <m:t>𝒙</m:t>
                        </m:r>
                      </m:den>
                    </m:f>
                    <m:r>
                      <a:rPr lang="zh-CN" altLang="zh-CN" sz="20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仿宋" panose="02010609060101010101" pitchFamily="49" charset="-122"/>
                      </a:rPr>
                      <m:t>     </m:t>
                    </m:r>
                  </m:oMath>
                </a14:m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=35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，经检验，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=35是原方程的解，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9=26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zh-CN" sz="2000" b="1" dirty="0" smtClean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型芯片的单价为26元/条，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型芯片的单价为35元/条．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2）设购买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型芯片，则购买（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200</a:t>
                </a: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i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型芯片，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根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据题意得：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26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+35（200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）=6280，</a:t>
                </a:r>
                <a:endParaRPr lang="zh-CN" altLang="zh-CN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解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=80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0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:r>
                  <a:rPr lang="zh-CN" altLang="zh-CN" sz="2000" b="1" dirty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zh-CN" altLang="zh-CN" sz="2000" b="1" dirty="0">
                    <a:solidFill>
                      <a:srgbClr val="0000FF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购买了80条</a:t>
                </a:r>
                <a:r>
                  <a:rPr lang="zh-CN" altLang="zh-CN" sz="2000" b="1" i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zh-CN" altLang="zh-CN" sz="20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型芯片．</a:t>
                </a:r>
                <a:endParaRPr lang="zh-CN" altLang="zh-CN" sz="20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9412" y="536575"/>
                <a:ext cx="8764588" cy="4298677"/>
              </a:xfrm>
              <a:prstGeom prst="rect">
                <a:avLst/>
              </a:prstGeom>
              <a:blipFill rotWithShape="1">
                <a:blip r:embed="rId1"/>
                <a:stretch>
                  <a:fillRect l="-4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9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88" y="-24934"/>
            <a:ext cx="2017712" cy="477838"/>
            <a:chOff x="1588" y="2540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743732" y="3130763"/>
            <a:ext cx="7205662" cy="126978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能找出实际问题中的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等量关系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，熟练地列出相应的方程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1065041" y="1984375"/>
            <a:ext cx="7212183" cy="8540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会解含有字母系数的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分式方程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66782" y="485287"/>
            <a:ext cx="8102104" cy="4021880"/>
            <a:chOff x="-38068" y="275737"/>
            <a:chExt cx="8102104" cy="4021880"/>
          </a:xfrm>
        </p:grpSpPr>
        <p:grpSp>
          <p:nvGrpSpPr>
            <p:cNvPr id="9" name="组合 14"/>
            <p:cNvGrpSpPr/>
            <p:nvPr/>
          </p:nvGrpSpPr>
          <p:grpSpPr>
            <a:xfrm>
              <a:off x="-38068" y="427113"/>
              <a:ext cx="8101822" cy="3870504"/>
              <a:chOff x="224" y="-313"/>
              <a:chExt cx="14395" cy="8020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2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1898" y="1783"/>
                <a:ext cx="4818" cy="625"/>
              </a:xfrm>
              <a:prstGeom prst="bentConnector3">
                <a:avLst>
                  <a:gd name="adj1" fmla="val 4547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0" name="直接连接符 9"/>
            <p:cNvCxnSpPr/>
            <p:nvPr/>
          </p:nvCxnSpPr>
          <p:spPr bwMode="auto">
            <a:xfrm flipH="1" flipV="1">
              <a:off x="7301693" y="2752108"/>
              <a:ext cx="35" cy="1545509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 bwMode="auto">
            <a:xfrm>
              <a:off x="7301728" y="2752070"/>
              <a:ext cx="442096" cy="3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1369841" y="622300"/>
            <a:ext cx="7212183" cy="1130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知道列方程解应用题为什么必须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验根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，掌握解题的基本步骤和要求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8"/>
          <p:cNvSpPr txBox="1">
            <a:spLocks noChangeArrowheads="1"/>
          </p:cNvSpPr>
          <p:nvPr/>
        </p:nvSpPr>
        <p:spPr bwMode="auto">
          <a:xfrm>
            <a:off x="314325" y="998538"/>
            <a:ext cx="8591549" cy="37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某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镇道路改造工程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由甲、乙两工程队合作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20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天可完成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甲工程队单独施工比乙工程队单独施工多用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30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天完成此项工程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求甲、乙两工程队单独完成此项工程各需要多少天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若甲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工程队单独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做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天后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再由甲、乙两工程队合作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天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用含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的代数式表示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可完成此项工程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如果甲工程队施工每天需付施工费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乙工程队施工每天需付施工费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2.5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甲工程队至少要单独施工多少天后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再由甲、乙两工程队合作施工完成剩下的工程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才能使施工费不超过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64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万元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1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2952" name="组合 2"/>
          <p:cNvGrpSpPr/>
          <p:nvPr/>
        </p:nvGrpSpPr>
        <p:grpSpPr bwMode="auto">
          <a:xfrm>
            <a:off x="3257958" y="446991"/>
            <a:ext cx="2478088" cy="522287"/>
            <a:chOff x="5060" y="905"/>
            <a:chExt cx="3904" cy="822"/>
          </a:xfrm>
        </p:grpSpPr>
        <p:grpSp>
          <p:nvGrpSpPr>
            <p:cNvPr id="8295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5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prstClr val="white"/>
                  </a:solidFill>
                </a:rPr>
                <a:t>拓广探索题</a:t>
              </a:r>
              <a:endParaRPr lang="en-US" altLang="zh-CN" sz="2800" b="1">
                <a:solidFill>
                  <a:prstClr val="white"/>
                </a:solidFill>
              </a:endParaRPr>
            </a:p>
          </p:txBody>
        </p:sp>
      </p:grpSp>
      <p:grpSp>
        <p:nvGrpSpPr>
          <p:cNvPr id="16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2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428625" y="550863"/>
            <a:ext cx="8343900" cy="393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:(1)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设乙单独做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天完成此项工程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则甲单独做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+30)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天完成此项工程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题意得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20(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)=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理得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–600=0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–20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=–20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都是分式方程的解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但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-25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=–20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不符合题意舍去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+30=60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甲、乙两工程队单独完成此项工程各需要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天，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0186" name="Object 10"/>
          <p:cNvGraphicFramePr>
            <a:graphicFrameLocks noChangeAspect="1"/>
          </p:cNvGraphicFramePr>
          <p:nvPr/>
        </p:nvGraphicFramePr>
        <p:xfrm>
          <a:off x="2890838" y="1427163"/>
          <a:ext cx="1146175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08" name="Equation" r:id="rId1" imgW="27736800" imgH="14630400" progId="Equation.DSMT4">
                  <p:embed/>
                </p:oleObj>
              </mc:Choice>
              <mc:Fallback>
                <p:oleObj name="Equation" r:id="rId1" imgW="27736800" imgH="14630400" progId="Equation.DSMT4">
                  <p:embed/>
                  <p:pic>
                    <p:nvPicPr>
                      <p:cNvPr id="0" name="图片 1168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0838" y="1427163"/>
                        <a:ext cx="1146175" cy="611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5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1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/>
          <p:nvPr/>
        </p:nvSpPr>
        <p:spPr>
          <a:xfrm>
            <a:off x="428625" y="647760"/>
            <a:ext cx="804862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设甲单独做</a:t>
            </a:r>
            <a:r>
              <a:rPr lang="en-US" altLang="zh-CN" sz="2400" b="1" i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天后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甲、乙再合作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20– 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可以完成此项</a:t>
            </a:r>
            <a:endParaRPr lang="zh-CN" altLang="en-US" sz="2400" b="1" noProof="1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工程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noProof="1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由题意得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1×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+(1+2.5)(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20–     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)≤64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≥36</a:t>
            </a:r>
            <a:endParaRPr lang="en-US" altLang="zh-CN" sz="2400" b="1" noProof="1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甲工程队至少要单独做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天后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再由甲、乙两队合作完成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剩下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的工程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才能使施工费不超过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64</a:t>
            </a:r>
            <a:r>
              <a:rPr lang="zh-CN" altLang="en-US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万元</a:t>
            </a:r>
            <a:r>
              <a:rPr lang="en-US" altLang="zh-CN" sz="2400" b="1" noProof="1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400" noProof="1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4994" name="Object 6"/>
          <p:cNvGraphicFramePr>
            <a:graphicFrameLocks noChangeAspect="1"/>
          </p:cNvGraphicFramePr>
          <p:nvPr/>
        </p:nvGraphicFramePr>
        <p:xfrm>
          <a:off x="5691188" y="723960"/>
          <a:ext cx="2921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04" name="Equation" r:id="rId1" imgW="5181600" imgH="14630400" progId="Equation.DSMT4">
                  <p:embed/>
                </p:oleObj>
              </mc:Choice>
              <mc:Fallback>
                <p:oleObj name="Equation" r:id="rId1" imgW="5181600" imgH="14630400" progId="Equation.DSMT4">
                  <p:embed/>
                  <p:pic>
                    <p:nvPicPr>
                      <p:cNvPr id="0" name="图片 1179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1188" y="723960"/>
                        <a:ext cx="29210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452937" y="1804936"/>
          <a:ext cx="292100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05" name="Equation" r:id="rId3" imgW="5181600" imgH="14630400" progId="Equation.DSMT4">
                  <p:embed/>
                </p:oleObj>
              </mc:Choice>
              <mc:Fallback>
                <p:oleObj name="Equation" r:id="rId3" imgW="5181600" imgH="146304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2937" y="1804936"/>
                        <a:ext cx="292100" cy="61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组合 2"/>
          <p:cNvGrpSpPr/>
          <p:nvPr/>
        </p:nvGrpSpPr>
        <p:grpSpPr bwMode="auto">
          <a:xfrm>
            <a:off x="-8389" y="-77082"/>
            <a:ext cx="2006600" cy="492125"/>
            <a:chOff x="263" y="110"/>
            <a:chExt cx="3160" cy="777"/>
          </a:xfrm>
        </p:grpSpPr>
        <p:sp>
          <p:nvSpPr>
            <p:cNvPr id="16" name="文本框 20"/>
            <p:cNvSpPr txBox="1">
              <a:spLocks noChangeArrowheads="1"/>
            </p:cNvSpPr>
            <p:nvPr/>
          </p:nvSpPr>
          <p:spPr bwMode="auto">
            <a:xfrm>
              <a:off x="98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1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40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>
            <a:spLocks noChangeArrowheads="1"/>
          </p:cNvSpPr>
          <p:nvPr/>
        </p:nvSpPr>
        <p:spPr bwMode="auto">
          <a:xfrm>
            <a:off x="130175" y="1379538"/>
            <a:ext cx="2006600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005013" y="1011238"/>
            <a:ext cx="184150" cy="2424112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11400" y="971550"/>
            <a:ext cx="561975" cy="704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3048000" y="1103313"/>
            <a:ext cx="398463" cy="255587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660775" y="849313"/>
            <a:ext cx="2740025" cy="9493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>
              <a:lnSpc>
                <a:spcPct val="150000"/>
              </a:lnSpc>
            </a:pP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审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列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endParaRPr lang="en-US" altLang="zh-CN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解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验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；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6.</a:t>
            </a:r>
            <a:r>
              <a:rPr lang="zh-CN" altLang="en-US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</a:t>
            </a:r>
            <a:r>
              <a:rPr lang="en-US" altLang="zh-CN" sz="2000" b="1" noProof="1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3150" y="2965450"/>
            <a:ext cx="930275" cy="7048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3379788" y="3189288"/>
            <a:ext cx="398462" cy="255587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838357" y="2489200"/>
            <a:ext cx="184150" cy="175895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sz="2000" b="1" noProof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6538" y="2259013"/>
            <a:ext cx="4964112" cy="7064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工程问题：工作量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工作效率×工作时间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27500" y="3884613"/>
            <a:ext cx="3875088" cy="5826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行程问题：路程</a:t>
            </a:r>
            <a:r>
              <a:rPr lang="en-US" altLang="zh-CN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zh-CN" altLang="en-US" sz="2000" b="1" noProof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速度×时间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38150" y="1828800"/>
            <a:ext cx="1524000" cy="808038"/>
          </a:xfrm>
          <a:prstGeom prst="round1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列分式方程解应用题 </a:t>
            </a:r>
            <a:endParaRPr lang="zh-CN" altLang="en-US" sz="2000" b="1" noProof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0" y="-48741"/>
            <a:ext cx="2006600" cy="477838"/>
            <a:chOff x="227" y="33"/>
            <a:chExt cx="3160" cy="752"/>
          </a:xfrm>
        </p:grpSpPr>
        <p:cxnSp>
          <p:nvCxnSpPr>
            <p:cNvPr id="19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640" y="2688203"/>
            <a:ext cx="1213728" cy="1962193"/>
          </a:xfrm>
          <a:prstGeom prst="rect">
            <a:avLst/>
          </a:prstGeom>
        </p:spPr>
      </p:pic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278764" y="1349375"/>
            <a:ext cx="5398135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、乙两人做某种机器零件，已知甲每小时比乙多做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个，甲做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个零件所用的时间和乙做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个零件所用的时间相等，求甲、乙每小时各做多少个零件？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80" name="AutoShape 12"/>
          <p:cNvSpPr>
            <a:spLocks noChangeArrowheads="1"/>
          </p:cNvSpPr>
          <p:nvPr/>
        </p:nvSpPr>
        <p:spPr bwMode="auto">
          <a:xfrm>
            <a:off x="5776204" y="1546207"/>
            <a:ext cx="2400300" cy="1233444"/>
          </a:xfrm>
          <a:prstGeom prst="cloudCallout">
            <a:avLst>
              <a:gd name="adj1" fmla="val 38489"/>
              <a:gd name="adj2" fmla="val 107309"/>
            </a:avLst>
          </a:prstGeom>
          <a:solidFill>
            <a:srgbClr val="33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prstClr val="white"/>
                </a:solidFill>
                <a:latin typeface="Times New Roman" panose="02020603050405020304" pitchFamily="18" charset="0"/>
              </a:rPr>
              <a:t>      </a:t>
            </a:r>
            <a:r>
              <a: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</a:rPr>
              <a:t>请审题分析题意</a:t>
            </a:r>
            <a:r>
              <a:rPr lang="zh-CN" altLang="en-US" b="1" dirty="0">
                <a:solidFill>
                  <a:prstClr val="white"/>
                </a:solidFill>
                <a:latin typeface="Times New Roman" panose="02020603050405020304" pitchFamily="18" charset="0"/>
              </a:rPr>
              <a:t>设元</a:t>
            </a:r>
            <a:endParaRPr lang="zh-CN" altLang="en-US" b="1" dirty="0">
              <a:solidFill>
                <a:prstClr val="white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52" name="文本框 6151"/>
          <p:cNvSpPr txBox="1">
            <a:spLocks noChangeArrowheads="1"/>
          </p:cNvSpPr>
          <p:nvPr/>
        </p:nvSpPr>
        <p:spPr bwMode="auto">
          <a:xfrm>
            <a:off x="3556000" y="584702"/>
            <a:ext cx="3856038" cy="46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列分式方程解应用题的步骤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1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8" name="组合 4"/>
          <p:cNvGrpSpPr/>
          <p:nvPr/>
        </p:nvGrpSpPr>
        <p:grpSpPr bwMode="auto">
          <a:xfrm>
            <a:off x="1771278" y="658399"/>
            <a:ext cx="1685925" cy="409790"/>
            <a:chOff x="3485" y="1168"/>
            <a:chExt cx="2654" cy="644"/>
          </a:xfrm>
        </p:grpSpPr>
        <p:sp>
          <p:nvSpPr>
            <p:cNvPr id="19" name="圆角矩形 18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solidFill>
                  <a:prstClr val="black"/>
                </a:solidFill>
                <a:ea typeface="黑体" panose="02010609060101010101" pitchFamily="2" charset="-122"/>
              </a:endParaRPr>
            </a:p>
          </p:txBody>
        </p:sp>
        <p:sp>
          <p:nvSpPr>
            <p:cNvPr id="20" name="矩形 1"/>
            <p:cNvSpPr>
              <a:spLocks noChangeArrowheads="1"/>
            </p:cNvSpPr>
            <p:nvPr/>
          </p:nvSpPr>
          <p:spPr bwMode="auto">
            <a:xfrm>
              <a:off x="3876" y="1203"/>
              <a:ext cx="1873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rPr>
                <a:t>知识点 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3"/>
          <p:cNvSpPr txBox="1">
            <a:spLocks noChangeArrowheads="1"/>
          </p:cNvSpPr>
          <p:nvPr/>
        </p:nvSpPr>
        <p:spPr bwMode="auto">
          <a:xfrm>
            <a:off x="628650" y="636588"/>
            <a:ext cx="74295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设甲每小时做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个零件，则乙每小时做（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）个零件，依题意得：                                  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66" name="Object 6"/>
          <p:cNvGraphicFramePr>
            <a:graphicFrameLocks noChangeAspect="1"/>
          </p:cNvGraphicFramePr>
          <p:nvPr/>
        </p:nvGraphicFramePr>
        <p:xfrm>
          <a:off x="3497263" y="1443038"/>
          <a:ext cx="2206625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8" name="Equation" r:id="rId1" imgW="29260800" imgH="14630400" progId="Equation.DSMT4">
                  <p:embed/>
                </p:oleObj>
              </mc:Choice>
              <mc:Fallback>
                <p:oleObj name="Equation" r:id="rId1" imgW="29260800" imgH="14630400" progId="Equation.DSMT4">
                  <p:embed/>
                  <p:pic>
                    <p:nvPicPr>
                      <p:cNvPr id="0" name="图片 1045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7263" y="1443038"/>
                        <a:ext cx="2206625" cy="911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7" name="Object 9"/>
          <p:cNvGraphicFramePr>
            <a:graphicFrameLocks noChangeAspect="1"/>
          </p:cNvGraphicFramePr>
          <p:nvPr/>
        </p:nvGraphicFramePr>
        <p:xfrm>
          <a:off x="2028825" y="2599637"/>
          <a:ext cx="1093788" cy="36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99" name="Equation" r:id="rId3" imgW="17983200" imgH="5791200" progId="Equation.DSMT4">
                  <p:embed/>
                </p:oleObj>
              </mc:Choice>
              <mc:Fallback>
                <p:oleObj name="Equation" r:id="rId3" imgW="17983200" imgH="5791200" progId="Equation.DSMT4">
                  <p:embed/>
                  <p:pic>
                    <p:nvPicPr>
                      <p:cNvPr id="0" name="图片 1045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8825" y="2599637"/>
                        <a:ext cx="1093788" cy="368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8" name="Text Box 10"/>
          <p:cNvSpPr txBox="1">
            <a:spLocks noChangeArrowheads="1"/>
          </p:cNvSpPr>
          <p:nvPr/>
        </p:nvSpPr>
        <p:spPr bwMode="auto">
          <a:xfrm>
            <a:off x="1260475" y="3093095"/>
            <a:ext cx="6216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是原分式方程的解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且符合题意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69" name="Text Box 11"/>
          <p:cNvSpPr txBox="1">
            <a:spLocks noChangeArrowheads="1"/>
          </p:cNvSpPr>
          <p:nvPr/>
        </p:nvSpPr>
        <p:spPr bwMode="auto">
          <a:xfrm>
            <a:off x="1244600" y="4203106"/>
            <a:ext cx="544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甲每小时做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个，乙每小时做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0" name="Text Box 14"/>
          <p:cNvSpPr txBox="1">
            <a:spLocks noChangeArrowheads="1"/>
          </p:cNvSpPr>
          <p:nvPr/>
        </p:nvSpPr>
        <p:spPr bwMode="auto">
          <a:xfrm>
            <a:off x="1244600" y="3646539"/>
            <a:ext cx="325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18,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–6=12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471" name="Text Box 11"/>
          <p:cNvSpPr txBox="1">
            <a:spLocks noChangeArrowheads="1"/>
          </p:cNvSpPr>
          <p:nvPr/>
        </p:nvSpPr>
        <p:spPr bwMode="auto">
          <a:xfrm>
            <a:off x="1290320" y="2460625"/>
            <a:ext cx="90043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14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5" grpId="0"/>
      <p:bldP spid="62468" grpId="0"/>
      <p:bldP spid="62469" grpId="0"/>
      <p:bldP spid="62470" grpId="0"/>
      <p:bldP spid="624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2"/>
          <p:cNvSpPr>
            <a:spLocks noChangeArrowheads="1"/>
          </p:cNvSpPr>
          <p:nvPr/>
        </p:nvSpPr>
        <p:spPr bwMode="auto">
          <a:xfrm>
            <a:off x="890588" y="1190623"/>
            <a:ext cx="4908550" cy="431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列分式方程解应用题的一般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步骤：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895349" y="1612900"/>
            <a:ext cx="78009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1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审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分析题意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找出数量关系和相等关系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设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选择恰当的未知数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注意单位统一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3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列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根据数量和相等关系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正确列出方程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4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解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解这个分式方程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5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检验</a:t>
            </a:r>
            <a:r>
              <a:rPr lang="en-US" altLang="zh-CN" sz="2000" b="1" dirty="0">
                <a:latin typeface="+mn-lt"/>
              </a:rPr>
              <a:t>.</a:t>
            </a:r>
            <a:r>
              <a:rPr lang="zh-CN" altLang="en-US" sz="2000" b="1" dirty="0">
                <a:latin typeface="+mn-lt"/>
              </a:rPr>
              <a:t>既要检验所</a:t>
            </a:r>
            <a:r>
              <a:rPr lang="zh-CN" altLang="en-US" sz="2000" b="1" dirty="0" smtClean="0">
                <a:latin typeface="+mn-lt"/>
              </a:rPr>
              <a:t>求</a:t>
            </a:r>
            <a:r>
              <a:rPr lang="zh-CN" altLang="en-US" sz="2000" b="1" dirty="0">
                <a:latin typeface="+mn-lt"/>
              </a:rPr>
              <a:t>的</a:t>
            </a:r>
            <a:r>
              <a:rPr lang="zh-CN" altLang="en-US" sz="2000" b="1" dirty="0" smtClean="0">
                <a:latin typeface="+mn-lt"/>
              </a:rPr>
              <a:t>解是不是</a:t>
            </a:r>
            <a:r>
              <a:rPr lang="zh-CN" altLang="en-US" sz="2000" b="1" dirty="0">
                <a:latin typeface="+mn-lt"/>
              </a:rPr>
              <a:t>分式</a:t>
            </a:r>
            <a:r>
              <a:rPr lang="zh-CN" altLang="en-US" sz="2000" b="1" dirty="0" smtClean="0">
                <a:latin typeface="+mn-lt"/>
              </a:rPr>
              <a:t>方程</a:t>
            </a:r>
            <a:r>
              <a:rPr lang="zh-CN" altLang="en-US" sz="2000" b="1" dirty="0">
                <a:latin typeface="+mn-lt"/>
              </a:rPr>
              <a:t>的解，又要检验是否</a:t>
            </a:r>
            <a:r>
              <a:rPr lang="zh-CN" altLang="en-US" sz="2000" b="1" dirty="0" smtClean="0">
                <a:latin typeface="+mn-lt"/>
              </a:rPr>
              <a:t>符   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        </a:t>
            </a:r>
            <a:r>
              <a:rPr lang="zh-CN" altLang="en-US" sz="2000" b="1" dirty="0" smtClean="0">
                <a:latin typeface="+mn-lt"/>
              </a:rPr>
              <a:t>合</a:t>
            </a:r>
            <a:r>
              <a:rPr lang="zh-CN" altLang="en-US" sz="2000" b="1" dirty="0">
                <a:latin typeface="+mn-lt"/>
              </a:rPr>
              <a:t>实际意义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6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</a:rPr>
              <a:t>.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答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</a:rPr>
              <a:t>注意单位和语言完整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grpSp>
        <p:nvGrpSpPr>
          <p:cNvPr id="8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3"/>
          <p:cNvSpPr txBox="1">
            <a:spLocks noChangeArrowheads="1"/>
          </p:cNvSpPr>
          <p:nvPr/>
        </p:nvSpPr>
        <p:spPr bwMode="auto">
          <a:xfrm>
            <a:off x="361949" y="997416"/>
            <a:ext cx="83343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两个工程队共同参与一项筑路工程，甲队单独施工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个月完成总工程的三分之一，这时增加了乙队，两队又共同工作了半个月，总工程全部完成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哪个队的施工速度快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368300" y="2616200"/>
            <a:ext cx="855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en-US" altLang="zh-CN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096170" y="2549525"/>
            <a:ext cx="7593011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甲队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个月完成总工程的</a:t>
            </a:r>
            <a:r>
              <a:rPr lang="zh-CN" altLang="en-US" sz="2000" b="1" u="sng" dirty="0">
                <a:latin typeface="+mn-lt"/>
              </a:rPr>
              <a:t>      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设乙队</a:t>
            </a:r>
            <a:r>
              <a:rPr lang="zh-CN" altLang="en-US" sz="2000" b="1" dirty="0" smtClean="0">
                <a:latin typeface="+mn-lt"/>
              </a:rPr>
              <a:t>如果单独</a:t>
            </a:r>
            <a:r>
              <a:rPr lang="zh-CN" altLang="en-US" sz="2000" b="1" dirty="0">
                <a:latin typeface="+mn-lt"/>
              </a:rPr>
              <a:t>施工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个月完成总工程的</a:t>
            </a:r>
            <a:r>
              <a:rPr lang="zh-CN" altLang="en-US" sz="2000" b="1" u="sng" dirty="0">
                <a:latin typeface="+mn-lt"/>
              </a:rPr>
              <a:t>      </a:t>
            </a:r>
            <a:r>
              <a:rPr lang="en-US" altLang="zh-CN" sz="2000" b="1" dirty="0">
                <a:latin typeface="+mn-lt"/>
              </a:rPr>
              <a:t>,</a:t>
            </a:r>
            <a:r>
              <a:rPr lang="zh-CN" altLang="en-US" sz="2000" b="1" dirty="0">
                <a:latin typeface="+mn-lt"/>
              </a:rPr>
              <a:t>那么甲</a:t>
            </a:r>
            <a:r>
              <a:rPr lang="zh-CN" altLang="en-US" sz="2000" b="1" dirty="0" smtClean="0">
                <a:latin typeface="+mn-lt"/>
              </a:rPr>
              <a:t>队半个月</a:t>
            </a:r>
            <a:r>
              <a:rPr lang="zh-CN" altLang="en-US" sz="2000" b="1" dirty="0">
                <a:latin typeface="+mn-lt"/>
              </a:rPr>
              <a:t>完成总工程的</a:t>
            </a:r>
            <a:r>
              <a:rPr lang="en-US" altLang="zh-CN" sz="2000" b="1" dirty="0">
                <a:latin typeface="+mn-lt"/>
              </a:rPr>
              <a:t>_____,</a:t>
            </a:r>
            <a:r>
              <a:rPr lang="zh-CN" altLang="en-US" sz="2000" b="1" dirty="0">
                <a:latin typeface="+mn-lt"/>
              </a:rPr>
              <a:t>乙队半个月</a:t>
            </a:r>
            <a:r>
              <a:rPr lang="zh-CN" altLang="en-US" sz="2000" b="1" dirty="0" smtClean="0">
                <a:latin typeface="+mn-lt"/>
              </a:rPr>
              <a:t>完成</a:t>
            </a:r>
            <a:r>
              <a:rPr lang="zh-CN" altLang="en-US" sz="2000" b="1" dirty="0">
                <a:latin typeface="+mn-lt"/>
              </a:rPr>
              <a:t>总工程的</a:t>
            </a:r>
            <a:r>
              <a:rPr lang="en-US" altLang="zh-CN" sz="2000" b="1" dirty="0">
                <a:latin typeface="+mn-lt"/>
              </a:rPr>
              <a:t>_____,</a:t>
            </a:r>
            <a:r>
              <a:rPr lang="zh-CN" altLang="en-US" sz="2000" b="1" dirty="0">
                <a:latin typeface="+mn-lt"/>
              </a:rPr>
              <a:t>两队半个月完成总工</a:t>
            </a:r>
            <a:r>
              <a:rPr lang="zh-CN" altLang="en-US" sz="2000" b="1" dirty="0" smtClean="0">
                <a:latin typeface="+mn-lt"/>
              </a:rPr>
              <a:t>程的</a:t>
            </a:r>
            <a:r>
              <a:rPr lang="en-US" altLang="zh-CN" sz="2000" b="1" dirty="0">
                <a:latin typeface="+mn-lt"/>
              </a:rPr>
              <a:t>_______ .</a:t>
            </a:r>
            <a:endParaRPr lang="en-US" altLang="zh-CN" sz="2000" b="1" dirty="0">
              <a:latin typeface="+mn-lt"/>
            </a:endParaRPr>
          </a:p>
        </p:txBody>
      </p:sp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3981450" y="2424505"/>
          <a:ext cx="323850" cy="5464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34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1058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1450" y="2424505"/>
                        <a:ext cx="323850" cy="54649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3" name="Object 7"/>
          <p:cNvGraphicFramePr>
            <a:graphicFrameLocks noChangeAspect="1"/>
          </p:cNvGraphicFramePr>
          <p:nvPr/>
        </p:nvGraphicFramePr>
        <p:xfrm>
          <a:off x="1551465" y="2937634"/>
          <a:ext cx="299719" cy="4866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35" name="Equation" r:id="rId3" imgW="3962400" imgH="9448800" progId="Equation.DSMT4">
                  <p:embed/>
                </p:oleObj>
              </mc:Choice>
              <mc:Fallback>
                <p:oleObj name="Equation" r:id="rId3" imgW="3962400" imgH="9448800" progId="Equation.DSMT4">
                  <p:embed/>
                  <p:pic>
                    <p:nvPicPr>
                      <p:cNvPr id="0" name="图片 105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465" y="2937634"/>
                        <a:ext cx="299719" cy="4866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4" name="Object 8"/>
          <p:cNvGraphicFramePr>
            <a:graphicFrameLocks noChangeAspect="1"/>
          </p:cNvGraphicFramePr>
          <p:nvPr/>
        </p:nvGraphicFramePr>
        <p:xfrm>
          <a:off x="5438966" y="2941055"/>
          <a:ext cx="256983" cy="494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36" name="Equation" r:id="rId5" imgW="3352800" imgH="9448800" progId="Equation.DSMT4">
                  <p:embed/>
                </p:oleObj>
              </mc:Choice>
              <mc:Fallback>
                <p:oleObj name="Equation" r:id="rId5" imgW="3352800" imgH="9448800" progId="Equation.DSMT4">
                  <p:embed/>
                  <p:pic>
                    <p:nvPicPr>
                      <p:cNvPr id="0" name="图片 1058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8966" y="2941055"/>
                        <a:ext cx="256983" cy="4943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5" name="Object 9"/>
          <p:cNvGraphicFramePr>
            <a:graphicFrameLocks noChangeAspect="1"/>
          </p:cNvGraphicFramePr>
          <p:nvPr/>
        </p:nvGraphicFramePr>
        <p:xfrm>
          <a:off x="1629751" y="3495675"/>
          <a:ext cx="285093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37" name="Equation" r:id="rId7" imgW="5791200" imgH="9448800" progId="Equation.DSMT4">
                  <p:embed/>
                </p:oleObj>
              </mc:Choice>
              <mc:Fallback>
                <p:oleObj name="Equation" r:id="rId7" imgW="5791200" imgH="9448800" progId="Equation.DSMT4">
                  <p:embed/>
                  <p:pic>
                    <p:nvPicPr>
                      <p:cNvPr id="0" name="图片 1058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9751" y="3495675"/>
                        <a:ext cx="285093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6" name="Object 10"/>
          <p:cNvGraphicFramePr>
            <a:graphicFrameLocks noChangeAspect="1"/>
          </p:cNvGraphicFramePr>
          <p:nvPr/>
        </p:nvGraphicFramePr>
        <p:xfrm>
          <a:off x="5143500" y="3453323"/>
          <a:ext cx="681038" cy="493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38" name="Equation" r:id="rId9" imgW="14020800" imgH="9448800" progId="Equation.DSMT4">
                  <p:embed/>
                </p:oleObj>
              </mc:Choice>
              <mc:Fallback>
                <p:oleObj name="Equation" r:id="rId9" imgW="14020800" imgH="9448800" progId="Equation.DSMT4">
                  <p:embed/>
                  <p:pic>
                    <p:nvPicPr>
                      <p:cNvPr id="0" name="图片 1058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3453323"/>
                        <a:ext cx="681038" cy="493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34" name="文本框 1"/>
          <p:cNvSpPr txBox="1">
            <a:spLocks noChangeArrowheads="1"/>
          </p:cNvSpPr>
          <p:nvPr/>
        </p:nvSpPr>
        <p:spPr bwMode="auto">
          <a:xfrm>
            <a:off x="2411413" y="562611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利用分式方程解答工程问题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0" name="组合 3"/>
          <p:cNvGrpSpPr/>
          <p:nvPr/>
        </p:nvGrpSpPr>
        <p:grpSpPr bwMode="auto">
          <a:xfrm>
            <a:off x="-11331" y="-60325"/>
            <a:ext cx="2006600" cy="478473"/>
            <a:chOff x="248" y="40"/>
            <a:chExt cx="3160" cy="753"/>
          </a:xfrm>
        </p:grpSpPr>
        <p:cxnSp>
          <p:nvCxnSpPr>
            <p:cNvPr id="4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6"/>
          <p:cNvGrpSpPr/>
          <p:nvPr/>
        </p:nvGrpSpPr>
        <p:grpSpPr bwMode="auto">
          <a:xfrm>
            <a:off x="430530" y="534196"/>
            <a:ext cx="2274656" cy="492440"/>
            <a:chOff x="402069" y="545931"/>
            <a:chExt cx="2273908" cy="492762"/>
          </a:xfrm>
        </p:grpSpPr>
        <p:grpSp>
          <p:nvGrpSpPr>
            <p:cNvPr id="2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kern="0" dirty="0">
                  <a:solidFill>
                    <a:srgbClr val="996600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5" name="文本框 11"/>
            <p:cNvSpPr txBox="1">
              <a:spLocks noChangeArrowheads="1"/>
            </p:cNvSpPr>
            <p:nvPr/>
          </p:nvSpPr>
          <p:spPr bwMode="auto">
            <a:xfrm>
              <a:off x="402069" y="545931"/>
              <a:ext cx="2273908" cy="492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defRPr/>
              </a:pPr>
              <a:r>
                <a: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素养考点  </a:t>
              </a:r>
              <a:r>
                <a:rPr lang="en-US" altLang="zh-CN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rPr>
                <a:t>1</a:t>
              </a:r>
              <a:endParaRPr lang="zh-CN" altLang="en-US" sz="2600" b="1" kern="0" dirty="0" smtClean="0">
                <a:solidFill>
                  <a:prstClr val="white"/>
                </a:solidFill>
                <a:latin typeface="Times New Roman" panose="020206030504050203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2"/>
          <p:cNvSpPr txBox="1">
            <a:spLocks noChangeArrowheads="1"/>
          </p:cNvSpPr>
          <p:nvPr/>
        </p:nvSpPr>
        <p:spPr bwMode="auto">
          <a:xfrm>
            <a:off x="466571" y="588832"/>
            <a:ext cx="649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998066" y="496500"/>
            <a:ext cx="73934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设乙队如果单独施工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个月完成总工程的  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依题意得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6456124" y="496500"/>
          <a:ext cx="224535" cy="582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5" name="" r:id="rId1" imgW="80010" imgH="280670" progId="Equation.3">
                  <p:embed/>
                </p:oleObj>
              </mc:Choice>
              <mc:Fallback>
                <p:oleObj name="" r:id="rId1" imgW="80010" imgH="280670" progId="Equation.3">
                  <p:embed/>
                  <p:pic>
                    <p:nvPicPr>
                      <p:cNvPr id="0" name="图片 1067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6124" y="496500"/>
                        <a:ext cx="224535" cy="5827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3505811" y="1190625"/>
          <a:ext cx="1959952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16" name="Equation" r:id="rId3" imgW="37795200" imgH="14630400" progId="Equation.DSMT4">
                  <p:embed/>
                </p:oleObj>
              </mc:Choice>
              <mc:Fallback>
                <p:oleObj name="Equation" r:id="rId3" imgW="37795200" imgH="14630400" progId="Equation.DSMT4">
                  <p:embed/>
                  <p:pic>
                    <p:nvPicPr>
                      <p:cNvPr id="0" name="图片 1067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811" y="1190625"/>
                        <a:ext cx="1959952" cy="825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98065" y="2173288"/>
            <a:ext cx="635907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方程两边同乘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+3=6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   解得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98066" y="2728913"/>
            <a:ext cx="56599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≠0,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是原分式方程的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-2942" y="-60325"/>
            <a:ext cx="2006600" cy="478473"/>
            <a:chOff x="248" y="40"/>
            <a:chExt cx="3160" cy="753"/>
          </a:xfrm>
        </p:grpSpPr>
        <p:cxnSp>
          <p:nvCxnSpPr>
            <p:cNvPr id="1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0451" y="3135313"/>
            <a:ext cx="7944375" cy="1235161"/>
            <a:chOff x="570451" y="3135313"/>
            <a:chExt cx="7944375" cy="1235161"/>
          </a:xfrm>
        </p:grpSpPr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570451" y="3135313"/>
              <a:ext cx="794437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答：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由上可知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若乙队单独施工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个月可以完成全部任务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而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甲队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个月完成总工程的  </a:t>
              </a:r>
              <a:r>
                <a:rPr lang="zh-CN" altLang="en-US" sz="2400" b="1" dirty="0" smtClean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可知乙队施工速度快</a:t>
              </a:r>
              <a:r>
                <a: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4279112" y="3693531"/>
            <a:ext cx="263525" cy="6769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717" name="Equation" r:id="rId5" imgW="3657600" imgH="9448800" progId="Equation.DSMT4">
                    <p:embed/>
                  </p:oleObj>
                </mc:Choice>
                <mc:Fallback>
                  <p:oleObj name="Equation" r:id="rId5" imgW="3657600" imgH="9448800" progId="Equation.DSMT4">
                    <p:embed/>
                    <p:pic>
                      <p:nvPicPr>
                        <p:cNvPr id="0" name="对象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79112" y="3693531"/>
                          <a:ext cx="263525" cy="6769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6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31"/>
          <p:cNvSpPr txBox="1">
            <a:spLocks noChangeArrowheads="1"/>
          </p:cNvSpPr>
          <p:nvPr/>
        </p:nvSpPr>
        <p:spPr bwMode="auto">
          <a:xfrm>
            <a:off x="791070" y="458147"/>
            <a:ext cx="8048130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提高产品的附加值，某公司计划将研发生产的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1 200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件新产品进行精加工后再投放市场，现有甲、乙两个工厂都具备加工能力，公司派出相关人员分别到这两间工厂了解情况，获得如下信息：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信息一：甲工厂单独加工完成这批产品比乙工厂单独加工完成这批产品多用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天；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信息二：乙工厂每天加工的数量是甲工厂每天加工数量的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1.5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倍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根据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以上信息，求甲、乙两个工厂每天分别能加工多少件新产品？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" name="组合 5"/>
          <p:cNvGrpSpPr/>
          <p:nvPr/>
        </p:nvGrpSpPr>
        <p:grpSpPr bwMode="auto">
          <a:xfrm>
            <a:off x="-6758" y="-51828"/>
            <a:ext cx="2006600" cy="477838"/>
            <a:chOff x="248" y="58"/>
            <a:chExt cx="3160" cy="752"/>
          </a:xfrm>
        </p:grpSpPr>
        <p:sp>
          <p:nvSpPr>
            <p:cNvPr id="9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0" name="组合 2"/>
            <p:cNvGrpSpPr/>
            <p:nvPr/>
          </p:nvGrpSpPr>
          <p:grpSpPr bwMode="auto">
            <a:xfrm>
              <a:off x="248" y="183"/>
              <a:ext cx="3160" cy="594"/>
              <a:chOff x="248" y="183"/>
              <a:chExt cx="3160" cy="594"/>
            </a:xfrm>
          </p:grpSpPr>
          <p:cxnSp>
            <p:nvCxnSpPr>
              <p:cNvPr id="1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00" y="183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79" y="45814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1"/>
          <p:cNvSpPr txBox="1">
            <a:spLocks noChangeArrowheads="1"/>
          </p:cNvSpPr>
          <p:nvPr/>
        </p:nvSpPr>
        <p:spPr bwMode="auto">
          <a:xfrm>
            <a:off x="525463" y="592138"/>
            <a:ext cx="8380412" cy="345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设甲工厂每天加工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件产品，则乙工厂每天加工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dirty="0" smtClean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1.5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件产品，依题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意得                                      ，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=40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检验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是原方程的解，所以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1.5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=60.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甲工厂每天加工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件产品，乙工厂每天加工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件产品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7586" name="Object 12"/>
          <p:cNvGraphicFramePr>
            <a:graphicFrameLocks noChangeAspect="1"/>
          </p:cNvGraphicFramePr>
          <p:nvPr/>
        </p:nvGraphicFramePr>
        <p:xfrm>
          <a:off x="3859213" y="1208088"/>
          <a:ext cx="2293937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93" name="Equation" r:id="rId1" imgW="46024800" imgH="14630400" progId="Equation.DSMT4">
                  <p:embed/>
                </p:oleObj>
              </mc:Choice>
              <mc:Fallback>
                <p:oleObj name="Equation" r:id="rId1" imgW="46024800" imgH="14630400" progId="Equation.DSMT4">
                  <p:embed/>
                  <p:pic>
                    <p:nvPicPr>
                      <p:cNvPr id="0" name="图片 1075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9213" y="1208088"/>
                        <a:ext cx="2293937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组合 5"/>
          <p:cNvGrpSpPr/>
          <p:nvPr/>
        </p:nvGrpSpPr>
        <p:grpSpPr bwMode="auto">
          <a:xfrm>
            <a:off x="1631" y="-51828"/>
            <a:ext cx="2006600" cy="477838"/>
            <a:chOff x="248" y="58"/>
            <a:chExt cx="3160" cy="752"/>
          </a:xfrm>
        </p:grpSpPr>
        <p:sp>
          <p:nvSpPr>
            <p:cNvPr id="5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5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5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75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35398c06-2755-4c95-a61f-07ae99c26983}"/>
  <p:tag name="KSO_WPP_MARK_KEY" val="9d266a1a-a1de-4616-9b0c-baa54d90af12"/>
  <p:tag name="COMMONDATA" val="eyJoZGlkIjoiN2YxOGMyNDFkMTQxMWJhZTVlZDhiNDQyZGU2OTYwOWEifQ=="/>
</p:tagLst>
</file>

<file path=ppt/theme/theme1.xml><?xml version="1.0" encoding="utf-8"?>
<a:theme xmlns:a="http://schemas.openxmlformats.org/drawingml/2006/main" name="4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4254</Words>
  <Application>WPS 演示</Application>
  <PresentationFormat>全屏显示(16:9)</PresentationFormat>
  <Paragraphs>281</Paragraphs>
  <Slides>23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33</vt:i4>
      </vt:variant>
      <vt:variant>
        <vt:lpstr>幻灯片标题</vt:lpstr>
      </vt:variant>
      <vt:variant>
        <vt:i4>23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楷体_GB2312</vt:lpstr>
      <vt:lpstr>Cambria Math</vt:lpstr>
      <vt:lpstr>Cambria Math</vt:lpstr>
      <vt:lpstr>4_《七彩课堂》课件模板（新）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1201</cp:revision>
  <dcterms:created xsi:type="dcterms:W3CDTF">2016-01-14T07:05:00Z</dcterms:created>
  <dcterms:modified xsi:type="dcterms:W3CDTF">2023-04-26T06:14:37Z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A7992F6B06E14E9BBEC9FC81E590EABC_12</vt:lpwstr>
  </property>
</Properties>
</file>