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dp" ContentType="image/vnd.ms-photo"/>
  <Default Extension="bmp" ContentType="image/bmp"/>
  <Default Extension="wmf" ContentType="image/x-wmf"/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0" r:id="rId3"/>
  </p:sldMasterIdLst>
  <p:notesMasterIdLst>
    <p:notesMasterId r:id="rId5"/>
  </p:notesMasterIdLst>
  <p:handoutMasterIdLst>
    <p:handoutMasterId r:id="rId43"/>
  </p:handoutMasterIdLst>
  <p:sldIdLst>
    <p:sldId id="492" r:id="rId4"/>
    <p:sldId id="493" r:id="rId6"/>
    <p:sldId id="425" r:id="rId7"/>
    <p:sldId id="494" r:id="rId8"/>
    <p:sldId id="495" r:id="rId9"/>
    <p:sldId id="496" r:id="rId10"/>
    <p:sldId id="497" r:id="rId11"/>
    <p:sldId id="498" r:id="rId12"/>
    <p:sldId id="499" r:id="rId13"/>
    <p:sldId id="500" r:id="rId14"/>
    <p:sldId id="501" r:id="rId15"/>
    <p:sldId id="502" r:id="rId16"/>
    <p:sldId id="503" r:id="rId17"/>
    <p:sldId id="504" r:id="rId18"/>
    <p:sldId id="505" r:id="rId19"/>
    <p:sldId id="506" r:id="rId20"/>
    <p:sldId id="517" r:id="rId21"/>
    <p:sldId id="507" r:id="rId22"/>
    <p:sldId id="508" r:id="rId23"/>
    <p:sldId id="509" r:id="rId24"/>
    <p:sldId id="510" r:id="rId25"/>
    <p:sldId id="511" r:id="rId26"/>
    <p:sldId id="518" r:id="rId27"/>
    <p:sldId id="512" r:id="rId28"/>
    <p:sldId id="519" r:id="rId29"/>
    <p:sldId id="513" r:id="rId30"/>
    <p:sldId id="514" r:id="rId31"/>
    <p:sldId id="515" r:id="rId32"/>
    <p:sldId id="520" r:id="rId33"/>
    <p:sldId id="448" r:id="rId34"/>
    <p:sldId id="528" r:id="rId35"/>
    <p:sldId id="521" r:id="rId36"/>
    <p:sldId id="522" r:id="rId37"/>
    <p:sldId id="523" r:id="rId38"/>
    <p:sldId id="524" r:id="rId39"/>
    <p:sldId id="525" r:id="rId40"/>
    <p:sldId id="526" r:id="rId41"/>
    <p:sldId id="527" r:id="rId42"/>
  </p:sldIdLst>
  <p:sldSz cx="9144000" cy="5143500" type="screen16x9"/>
  <p:notesSz cx="6858000" cy="9144000"/>
  <p:custDataLst>
    <p:tags r:id="rId4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7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1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378" y="342"/>
      </p:cViewPr>
      <p:guideLst>
        <p:guide orient="horz" pos="1487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tags" Target="tags/tag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2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305F0DA7-6288-4CA7-9F00-21823E55D7C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DA8D9BB7-51F1-46EE-A0EB-49B71632E7B3}" type="slidenum">
              <a:rPr lang="en-US" altLang="en-US"/>
            </a:fld>
            <a:endParaRPr lang="en-US" altLang="en-US"/>
          </a:p>
        </p:txBody>
      </p:sp>
      <p:pic>
        <p:nvPicPr>
          <p:cNvPr id="4608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02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zh-CN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D9BB7-51F1-46EE-A0EB-49B71632E7B3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A8D9BB7-51F1-46EE-A0EB-49B71632E7B3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880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880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F2A86651-8CE4-4E13-87B9-1096288CCB89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2.png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061855" y="9756"/>
            <a:ext cx="31269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11.2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与三角形有关的角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NULL" TargetMode="Externa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0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9.png"/><Relationship Id="rId1" Type="http://schemas.openxmlformats.org/officeDocument/2006/relationships/image" Target="../media/image28.tif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0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1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1.bmp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1.bmp"/><Relationship Id="rId4" Type="http://schemas.microsoft.com/office/2007/relationships/hdphoto" Target="../media/image10.wdp"/><Relationship Id="rId3" Type="http://schemas.openxmlformats.org/officeDocument/2006/relationships/image" Target="../media/image9.png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3.wmf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17.xml"/><Relationship Id="rId13" Type="http://schemas.openxmlformats.org/officeDocument/2006/relationships/image" Target="../media/image18.png"/><Relationship Id="rId12" Type="http://schemas.openxmlformats.org/officeDocument/2006/relationships/image" Target="../media/image12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748800" y="550537"/>
            <a:ext cx="4427934" cy="674255"/>
          </a:xfrm>
          <a:prstGeom prst="rect">
            <a:avLst/>
          </a:prstGeom>
          <a:ln cap="flat" algn="ctr"/>
        </p:spPr>
        <p:txBody>
          <a:bodyPr>
            <a:normAutofit fontScale="90000"/>
          </a:bodyPr>
          <a:lstStyle/>
          <a:p>
            <a:pPr algn="l" defTabSz="914400" eaLnBrk="1" fontAlgn="auto" hangingPunct="1">
              <a:spcAft>
                <a:spcPts val="0"/>
              </a:spcAft>
              <a:defRPr/>
            </a:pPr>
            <a:r>
              <a:rPr lang="zh-CN" altLang="en-US" sz="27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足球比赛中的数学知识</a:t>
            </a:r>
            <a:br>
              <a:rPr lang="zh-CN" altLang="en-US" sz="27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</a:br>
            <a:endParaRPr lang="zh-CN" altLang="en-US" sz="2700" b="1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566494" y="989901"/>
            <a:ext cx="7901818" cy="1731243"/>
          </a:xfrm>
          <a:prstGeom prst="rect">
            <a:avLst/>
          </a:prstGeom>
        </p:spPr>
        <p:txBody>
          <a:bodyPr anchor="b"/>
          <a:lstStyle/>
          <a:p>
            <a:pPr marL="609600" indent="-609600" defTabSz="9144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r>
              <a:rPr lang="en-US" altLang="zh-CN" b="1" dirty="0">
                <a:solidFill>
                  <a:schemeClr val="tx2">
                    <a:shade val="75000"/>
                  </a:schemeClr>
                </a:solidFill>
                <a:ea typeface="楷体" panose="02010609060101010101" pitchFamily="49" charset="-122"/>
              </a:rPr>
              <a:t>          </a:t>
            </a:r>
            <a:r>
              <a:rPr lang="zh-CN" altLang="en-US" b="1" dirty="0" smtClean="0">
                <a:ea typeface="楷体" panose="02010609060101010101" pitchFamily="49" charset="-122"/>
              </a:rPr>
              <a:t>在</a:t>
            </a:r>
            <a:r>
              <a:rPr lang="zh-CN" altLang="en-US" b="1" dirty="0">
                <a:ea typeface="楷体" panose="02010609060101010101" pitchFamily="49" charset="-122"/>
              </a:rPr>
              <a:t>绿茵场</a:t>
            </a:r>
            <a:r>
              <a:rPr lang="zh-CN" altLang="en-US" b="1" dirty="0" smtClean="0">
                <a:ea typeface="楷体" panose="02010609060101010101" pitchFamily="49" charset="-122"/>
              </a:rPr>
              <a:t>上，足球员在</a:t>
            </a:r>
            <a:r>
              <a:rPr lang="en-US" altLang="zh-CN" b="1" i="1" dirty="0">
                <a:ea typeface="楷体" panose="02010609060101010101" pitchFamily="49" charset="-122"/>
              </a:rPr>
              <a:t>E</a:t>
            </a:r>
            <a:r>
              <a:rPr lang="zh-CN" altLang="en-US" b="1" dirty="0">
                <a:ea typeface="楷体" panose="02010609060101010101" pitchFamily="49" charset="-122"/>
              </a:rPr>
              <a:t>处受到阻挡需要传</a:t>
            </a:r>
            <a:r>
              <a:rPr lang="zh-CN" altLang="en-US" b="1" dirty="0" smtClean="0">
                <a:ea typeface="楷体" panose="02010609060101010101" pitchFamily="49" charset="-122"/>
              </a:rPr>
              <a:t>球，请帮</a:t>
            </a:r>
            <a:endParaRPr lang="en-US" altLang="zh-CN" b="1" dirty="0" smtClean="0">
              <a:ea typeface="楷体" panose="02010609060101010101" pitchFamily="49" charset="-122"/>
            </a:endParaRPr>
          </a:p>
          <a:p>
            <a:pPr marL="609600" indent="-609600" defTabSz="9144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r>
              <a:rPr lang="zh-CN" altLang="en-US" b="1" dirty="0" smtClean="0">
                <a:ea typeface="楷体" panose="02010609060101010101" pitchFamily="49" charset="-122"/>
              </a:rPr>
              <a:t>助</a:t>
            </a:r>
            <a:r>
              <a:rPr lang="zh-CN" altLang="en-US" b="1" dirty="0">
                <a:ea typeface="楷体" panose="02010609060101010101" pitchFamily="49" charset="-122"/>
              </a:rPr>
              <a:t>作出选</a:t>
            </a:r>
            <a:r>
              <a:rPr lang="zh-CN" altLang="en-US" b="1" dirty="0" smtClean="0">
                <a:ea typeface="楷体" panose="02010609060101010101" pitchFamily="49" charset="-122"/>
              </a:rPr>
              <a:t>择，应</a:t>
            </a:r>
            <a:r>
              <a:rPr lang="zh-CN" altLang="en-US" b="1" dirty="0">
                <a:ea typeface="楷体" panose="02010609060101010101" pitchFamily="49" charset="-122"/>
              </a:rPr>
              <a:t>传给在</a:t>
            </a:r>
            <a:r>
              <a:rPr lang="en-US" altLang="zh-CN" b="1" i="1" dirty="0">
                <a:ea typeface="楷体" panose="02010609060101010101" pitchFamily="49" charset="-122"/>
              </a:rPr>
              <a:t>B</a:t>
            </a:r>
            <a:r>
              <a:rPr lang="zh-CN" altLang="en-US" b="1" dirty="0">
                <a:ea typeface="楷体" panose="02010609060101010101" pitchFamily="49" charset="-122"/>
              </a:rPr>
              <a:t>处的球员还是</a:t>
            </a:r>
            <a:r>
              <a:rPr lang="en-US" altLang="zh-CN" b="1" i="1" dirty="0">
                <a:ea typeface="楷体" panose="02010609060101010101" pitchFamily="49" charset="-122"/>
              </a:rPr>
              <a:t>C</a:t>
            </a:r>
            <a:r>
              <a:rPr lang="zh-CN" altLang="en-US" b="1" dirty="0">
                <a:ea typeface="楷体" panose="02010609060101010101" pitchFamily="49" charset="-122"/>
              </a:rPr>
              <a:t>处的球</a:t>
            </a:r>
            <a:r>
              <a:rPr lang="zh-CN" altLang="en-US" b="1" dirty="0" smtClean="0">
                <a:ea typeface="楷体" panose="02010609060101010101" pitchFamily="49" charset="-122"/>
              </a:rPr>
              <a:t>员，其射</a:t>
            </a:r>
            <a:endParaRPr lang="en-US" altLang="zh-CN" b="1" dirty="0" smtClean="0">
              <a:ea typeface="楷体" panose="02010609060101010101" pitchFamily="49" charset="-122"/>
            </a:endParaRPr>
          </a:p>
          <a:p>
            <a:pPr marL="609600" indent="-609600" defTabSz="914400" eaLnBrk="1" fontAlgn="auto" hangingPunct="1">
              <a:lnSpc>
                <a:spcPct val="120000"/>
              </a:lnSpc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r>
              <a:rPr lang="zh-CN" altLang="en-US" b="1" dirty="0" smtClean="0">
                <a:ea typeface="楷体" panose="02010609060101010101" pitchFamily="49" charset="-122"/>
              </a:rPr>
              <a:t>门</a:t>
            </a:r>
            <a:r>
              <a:rPr lang="zh-CN" altLang="en-US" b="1" dirty="0">
                <a:ea typeface="楷体" panose="02010609060101010101" pitchFamily="49" charset="-122"/>
              </a:rPr>
              <a:t>不易射</a:t>
            </a:r>
            <a:r>
              <a:rPr lang="zh-CN" altLang="en-US" b="1" dirty="0" smtClean="0">
                <a:ea typeface="楷体" panose="02010609060101010101" pitchFamily="49" charset="-122"/>
              </a:rPr>
              <a:t>偏？（</a:t>
            </a:r>
            <a:r>
              <a:rPr lang="zh-CN" altLang="en-US" b="1" dirty="0">
                <a:ea typeface="楷体" panose="02010609060101010101" pitchFamily="49" charset="-122"/>
              </a:rPr>
              <a:t>不考虑其他因素）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grpSp>
        <p:nvGrpSpPr>
          <p:cNvPr id="50204" name="组合 1"/>
          <p:cNvGrpSpPr/>
          <p:nvPr/>
        </p:nvGrpSpPr>
        <p:grpSpPr bwMode="auto">
          <a:xfrm>
            <a:off x="-9001" y="-21977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20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33" name="Picture 1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7" t="4953" r="14086" b="12288"/>
          <a:stretch>
            <a:fillRect/>
          </a:stretch>
        </p:blipFill>
        <p:spPr bwMode="auto">
          <a:xfrm>
            <a:off x="2189899" y="497822"/>
            <a:ext cx="550069" cy="5715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7421" y="2845428"/>
            <a:ext cx="4680204" cy="2025396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Line 2"/>
          <p:cNvSpPr>
            <a:spLocks noChangeShapeType="1"/>
          </p:cNvSpPr>
          <p:nvPr/>
        </p:nvSpPr>
        <p:spPr bwMode="auto">
          <a:xfrm flipH="1">
            <a:off x="1021155" y="2324100"/>
            <a:ext cx="1633538" cy="2017713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0418" name="Line 3"/>
          <p:cNvSpPr>
            <a:spLocks noChangeShapeType="1"/>
          </p:cNvSpPr>
          <p:nvPr/>
        </p:nvSpPr>
        <p:spPr bwMode="auto">
          <a:xfrm flipH="1">
            <a:off x="1021155" y="4214813"/>
            <a:ext cx="2760663" cy="12700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0419" name="Line 4"/>
          <p:cNvSpPr>
            <a:spLocks noChangeShapeType="1"/>
          </p:cNvSpPr>
          <p:nvPr/>
        </p:nvSpPr>
        <p:spPr bwMode="auto">
          <a:xfrm>
            <a:off x="2657868" y="2332038"/>
            <a:ext cx="1127125" cy="1890712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17765" name="Line 5"/>
          <p:cNvSpPr>
            <a:spLocks noChangeShapeType="1"/>
          </p:cNvSpPr>
          <p:nvPr/>
        </p:nvSpPr>
        <p:spPr bwMode="auto">
          <a:xfrm flipH="1">
            <a:off x="1021155" y="3205163"/>
            <a:ext cx="2159000" cy="113665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0421" name="Line 6"/>
          <p:cNvSpPr>
            <a:spLocks noChangeShapeType="1"/>
          </p:cNvSpPr>
          <p:nvPr/>
        </p:nvSpPr>
        <p:spPr bwMode="auto">
          <a:xfrm>
            <a:off x="2129230" y="2973388"/>
            <a:ext cx="1652588" cy="1241425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0422" name="Oval 7"/>
          <p:cNvSpPr>
            <a:spLocks noChangeArrowheads="1"/>
          </p:cNvSpPr>
          <p:nvPr/>
        </p:nvSpPr>
        <p:spPr bwMode="auto">
          <a:xfrm>
            <a:off x="2730893" y="3414713"/>
            <a:ext cx="46037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3" name="Rectangle 8"/>
          <p:cNvSpPr>
            <a:spLocks noChangeArrowheads="1"/>
          </p:cNvSpPr>
          <p:nvPr/>
        </p:nvSpPr>
        <p:spPr bwMode="auto">
          <a:xfrm>
            <a:off x="2667393" y="3495675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4" name="Oval 9"/>
          <p:cNvSpPr>
            <a:spLocks noChangeArrowheads="1"/>
          </p:cNvSpPr>
          <p:nvPr/>
        </p:nvSpPr>
        <p:spPr bwMode="auto">
          <a:xfrm>
            <a:off x="2635643" y="2300288"/>
            <a:ext cx="47625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5" name="Rectangle 10"/>
          <p:cNvSpPr>
            <a:spLocks noChangeArrowheads="1"/>
          </p:cNvSpPr>
          <p:nvPr/>
        </p:nvSpPr>
        <p:spPr bwMode="auto">
          <a:xfrm>
            <a:off x="2664218" y="1960563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6" name="Oval 11"/>
          <p:cNvSpPr>
            <a:spLocks noChangeArrowheads="1"/>
          </p:cNvSpPr>
          <p:nvPr/>
        </p:nvSpPr>
        <p:spPr bwMode="auto">
          <a:xfrm>
            <a:off x="1002105" y="4319588"/>
            <a:ext cx="47625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7" name="Rectangle 12"/>
          <p:cNvSpPr>
            <a:spLocks noChangeArrowheads="1"/>
          </p:cNvSpPr>
          <p:nvPr/>
        </p:nvSpPr>
        <p:spPr bwMode="auto">
          <a:xfrm>
            <a:off x="860818" y="4319588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8" name="Oval 13"/>
          <p:cNvSpPr>
            <a:spLocks noChangeArrowheads="1"/>
          </p:cNvSpPr>
          <p:nvPr/>
        </p:nvSpPr>
        <p:spPr bwMode="auto">
          <a:xfrm>
            <a:off x="3762768" y="4192588"/>
            <a:ext cx="47625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29" name="Rectangle 14"/>
          <p:cNvSpPr>
            <a:spLocks noChangeArrowheads="1"/>
          </p:cNvSpPr>
          <p:nvPr/>
        </p:nvSpPr>
        <p:spPr bwMode="auto">
          <a:xfrm>
            <a:off x="3819918" y="4202113"/>
            <a:ext cx="1778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30" name="Oval 15"/>
          <p:cNvSpPr>
            <a:spLocks noChangeArrowheads="1"/>
          </p:cNvSpPr>
          <p:nvPr/>
        </p:nvSpPr>
        <p:spPr bwMode="auto">
          <a:xfrm>
            <a:off x="3161105" y="3182938"/>
            <a:ext cx="47625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31" name="Rectangle 16"/>
          <p:cNvSpPr>
            <a:spLocks noChangeArrowheads="1"/>
          </p:cNvSpPr>
          <p:nvPr/>
        </p:nvSpPr>
        <p:spPr bwMode="auto">
          <a:xfrm>
            <a:off x="3254768" y="2982913"/>
            <a:ext cx="193675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32" name="Oval 17"/>
          <p:cNvSpPr>
            <a:spLocks noChangeArrowheads="1"/>
          </p:cNvSpPr>
          <p:nvPr/>
        </p:nvSpPr>
        <p:spPr bwMode="auto">
          <a:xfrm>
            <a:off x="2110180" y="2951163"/>
            <a:ext cx="46038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33" name="Rectangle 18"/>
          <p:cNvSpPr>
            <a:spLocks noChangeArrowheads="1"/>
          </p:cNvSpPr>
          <p:nvPr/>
        </p:nvSpPr>
        <p:spPr bwMode="auto">
          <a:xfrm>
            <a:off x="1889518" y="2706688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0434" name="Rectangle 19"/>
          <p:cNvSpPr>
            <a:spLocks noChangeArrowheads="1"/>
          </p:cNvSpPr>
          <p:nvPr/>
        </p:nvSpPr>
        <p:spPr bwMode="auto">
          <a:xfrm>
            <a:off x="991561" y="947647"/>
            <a:ext cx="7825268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         如图</a:t>
            </a:r>
            <a:r>
              <a:rPr lang="en-US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∠ 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BEC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是哪个三角形的外角？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AEC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是哪个三角形的外角？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EFD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华文楷体" panose="02010600040101010101" pitchFamily="2" charset="-122"/>
              </a:rPr>
              <a:t>是哪个三角形的外角？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华文楷体" panose="02010600040101010101" pitchFamily="2" charset="-122"/>
            </a:endParaRPr>
          </a:p>
        </p:txBody>
      </p:sp>
      <p:grpSp>
        <p:nvGrpSpPr>
          <p:cNvPr id="2" name="Group 21"/>
          <p:cNvGrpSpPr/>
          <p:nvPr/>
        </p:nvGrpSpPr>
        <p:grpSpPr bwMode="auto">
          <a:xfrm>
            <a:off x="1021155" y="2311400"/>
            <a:ext cx="2763838" cy="2017713"/>
            <a:chOff x="371" y="2018"/>
            <a:chExt cx="2322" cy="1695"/>
          </a:xfrm>
        </p:grpSpPr>
        <p:sp>
          <p:nvSpPr>
            <p:cNvPr id="60436" name="Line 22"/>
            <p:cNvSpPr>
              <a:spLocks noChangeShapeType="1"/>
            </p:cNvSpPr>
            <p:nvPr/>
          </p:nvSpPr>
          <p:spPr bwMode="auto">
            <a:xfrm flipH="1">
              <a:off x="371" y="2018"/>
              <a:ext cx="1372" cy="169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37" name="Line 23"/>
            <p:cNvSpPr>
              <a:spLocks noChangeShapeType="1"/>
            </p:cNvSpPr>
            <p:nvPr/>
          </p:nvSpPr>
          <p:spPr bwMode="auto">
            <a:xfrm>
              <a:off x="1746" y="2024"/>
              <a:ext cx="947" cy="15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38" name="Line 24"/>
            <p:cNvSpPr>
              <a:spLocks noChangeShapeType="1"/>
            </p:cNvSpPr>
            <p:nvPr/>
          </p:nvSpPr>
          <p:spPr bwMode="auto">
            <a:xfrm>
              <a:off x="1302" y="2564"/>
              <a:ext cx="1388" cy="104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17785" name="AutoShape 13"/>
          <p:cNvSpPr>
            <a:spLocks noChangeArrowheads="1"/>
          </p:cNvSpPr>
          <p:nvPr/>
        </p:nvSpPr>
        <p:spPr bwMode="auto">
          <a:xfrm rot="-461600">
            <a:off x="1559318" y="2627313"/>
            <a:ext cx="1135062" cy="701675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ECEC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117787" name="AutoShape 13"/>
          <p:cNvSpPr>
            <a:spLocks noChangeArrowheads="1"/>
          </p:cNvSpPr>
          <p:nvPr/>
        </p:nvSpPr>
        <p:spPr bwMode="auto">
          <a:xfrm rot="-5760000">
            <a:off x="1625992" y="2649538"/>
            <a:ext cx="1027113" cy="598488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00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/>
          </a:p>
        </p:txBody>
      </p:sp>
      <p:grpSp>
        <p:nvGrpSpPr>
          <p:cNvPr id="3" name="Group 28"/>
          <p:cNvGrpSpPr/>
          <p:nvPr/>
        </p:nvGrpSpPr>
        <p:grpSpPr bwMode="auto">
          <a:xfrm>
            <a:off x="1037030" y="2311400"/>
            <a:ext cx="2760663" cy="2017713"/>
            <a:chOff x="3056" y="1389"/>
            <a:chExt cx="2319" cy="1695"/>
          </a:xfrm>
        </p:grpSpPr>
        <p:sp>
          <p:nvSpPr>
            <p:cNvPr id="60442" name="Line 29"/>
            <p:cNvSpPr>
              <a:spLocks noChangeShapeType="1"/>
            </p:cNvSpPr>
            <p:nvPr/>
          </p:nvSpPr>
          <p:spPr bwMode="auto">
            <a:xfrm flipH="1">
              <a:off x="3056" y="1389"/>
              <a:ext cx="1372" cy="169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43" name="Line 30"/>
            <p:cNvSpPr>
              <a:spLocks noChangeShapeType="1"/>
            </p:cNvSpPr>
            <p:nvPr/>
          </p:nvSpPr>
          <p:spPr bwMode="auto">
            <a:xfrm flipH="1">
              <a:off x="3056" y="2977"/>
              <a:ext cx="2319" cy="1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44" name="Line 31"/>
            <p:cNvSpPr>
              <a:spLocks noChangeShapeType="1"/>
            </p:cNvSpPr>
            <p:nvPr/>
          </p:nvSpPr>
          <p:spPr bwMode="auto">
            <a:xfrm>
              <a:off x="3987" y="1935"/>
              <a:ext cx="1388" cy="104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17793" name="AutoShape 13"/>
          <p:cNvSpPr>
            <a:spLocks noChangeArrowheads="1"/>
          </p:cNvSpPr>
          <p:nvPr/>
        </p:nvSpPr>
        <p:spPr bwMode="auto">
          <a:xfrm rot="-10569214">
            <a:off x="2184793" y="3181350"/>
            <a:ext cx="1138237" cy="592138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/>
          </a:p>
        </p:txBody>
      </p:sp>
      <p:grpSp>
        <p:nvGrpSpPr>
          <p:cNvPr id="4" name="Group 36"/>
          <p:cNvGrpSpPr/>
          <p:nvPr/>
        </p:nvGrpSpPr>
        <p:grpSpPr bwMode="auto">
          <a:xfrm>
            <a:off x="2116530" y="2960688"/>
            <a:ext cx="1663700" cy="1247775"/>
            <a:chOff x="1655" y="2568"/>
            <a:chExt cx="1397" cy="1048"/>
          </a:xfrm>
        </p:grpSpPr>
        <p:sp>
          <p:nvSpPr>
            <p:cNvPr id="60447" name="Line 37"/>
            <p:cNvSpPr>
              <a:spLocks noChangeShapeType="1"/>
            </p:cNvSpPr>
            <p:nvPr/>
          </p:nvSpPr>
          <p:spPr bwMode="auto">
            <a:xfrm>
              <a:off x="1655" y="2568"/>
              <a:ext cx="1388" cy="104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48" name="Line 38"/>
            <p:cNvSpPr>
              <a:spLocks noChangeShapeType="1"/>
            </p:cNvSpPr>
            <p:nvPr/>
          </p:nvSpPr>
          <p:spPr bwMode="auto">
            <a:xfrm rot="21240000" flipH="1">
              <a:off x="2156" y="2794"/>
              <a:ext cx="398" cy="18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49" name="Line 39"/>
            <p:cNvSpPr>
              <a:spLocks noChangeShapeType="1"/>
            </p:cNvSpPr>
            <p:nvPr/>
          </p:nvSpPr>
          <p:spPr bwMode="auto">
            <a:xfrm>
              <a:off x="2553" y="2754"/>
              <a:ext cx="499" cy="86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" name="Group 40"/>
          <p:cNvGrpSpPr/>
          <p:nvPr/>
        </p:nvGrpSpPr>
        <p:grpSpPr bwMode="auto">
          <a:xfrm>
            <a:off x="1024330" y="2965450"/>
            <a:ext cx="2173288" cy="1376363"/>
            <a:chOff x="2829" y="2296"/>
            <a:chExt cx="1826" cy="1156"/>
          </a:xfrm>
        </p:grpSpPr>
        <p:sp>
          <p:nvSpPr>
            <p:cNvPr id="60451" name="Line 41"/>
            <p:cNvSpPr>
              <a:spLocks noChangeShapeType="1"/>
            </p:cNvSpPr>
            <p:nvPr/>
          </p:nvSpPr>
          <p:spPr bwMode="auto">
            <a:xfrm flipH="1">
              <a:off x="2829" y="2296"/>
              <a:ext cx="958" cy="115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52" name="Line 42"/>
            <p:cNvSpPr>
              <a:spLocks noChangeShapeType="1"/>
            </p:cNvSpPr>
            <p:nvPr/>
          </p:nvSpPr>
          <p:spPr bwMode="auto">
            <a:xfrm flipH="1">
              <a:off x="2841" y="2497"/>
              <a:ext cx="1814" cy="95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0453" name="Line 43"/>
            <p:cNvSpPr>
              <a:spLocks noChangeShapeType="1"/>
            </p:cNvSpPr>
            <p:nvPr/>
          </p:nvSpPr>
          <p:spPr bwMode="auto">
            <a:xfrm>
              <a:off x="3760" y="2298"/>
              <a:ext cx="526" cy="39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4224221" y="2196477"/>
            <a:ext cx="33746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∠BEC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是△</a:t>
            </a: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AEC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的外角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;</a:t>
            </a:r>
            <a:endParaRPr lang="en-US" altLang="zh-CN" sz="2400" b="1" dirty="0">
              <a:solidFill>
                <a:schemeClr val="accent5">
                  <a:lumMod val="75000"/>
                </a:schemeClr>
              </a:solidFill>
              <a:latin typeface="+mn-lt"/>
              <a:ea typeface="仿宋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4252795" y="2866063"/>
            <a:ext cx="33746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∠AEC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是△</a:t>
            </a: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BEC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的外角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;</a:t>
            </a:r>
            <a:endParaRPr lang="en-US" altLang="zh-CN" sz="2400" b="1" dirty="0">
              <a:solidFill>
                <a:schemeClr val="accent5">
                  <a:lumMod val="75000"/>
                </a:schemeClr>
              </a:solidFill>
              <a:latin typeface="+mn-lt"/>
              <a:ea typeface="仿宋" panose="02010609060101010101" pitchFamily="49" charset="-122"/>
              <a:sym typeface="华文楷体" panose="02010600040101010101" pitchFamily="2" charset="-122"/>
            </a:endParaRPr>
          </a:p>
        </p:txBody>
      </p:sp>
      <p:sp>
        <p:nvSpPr>
          <p:cNvPr id="46" name="Text Box 27"/>
          <p:cNvSpPr>
            <a:spLocks noChangeArrowheads="1"/>
          </p:cNvSpPr>
          <p:nvPr/>
        </p:nvSpPr>
        <p:spPr bwMode="auto">
          <a:xfrm>
            <a:off x="4252795" y="3627090"/>
            <a:ext cx="472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∠EFD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是</a:t>
            </a: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△</a:t>
            </a: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BEF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和△</a:t>
            </a:r>
            <a:r>
              <a:rPr lang="en-US" altLang="zh-CN" sz="2400" b="1" i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DCF</a:t>
            </a:r>
            <a:r>
              <a:rPr lang="zh-CN" altLang="en-US" sz="2400" b="1" dirty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的外角</a:t>
            </a:r>
            <a:r>
              <a:rPr lang="en-US" altLang="zh-CN" sz="2400" b="1" dirty="0" smtClean="0">
                <a:solidFill>
                  <a:schemeClr val="accent5">
                    <a:lumMod val="75000"/>
                  </a:schemeClr>
                </a:solidFill>
                <a:latin typeface="+mn-lt"/>
                <a:ea typeface="仿宋" panose="02010609060101010101" pitchFamily="49" charset="-122"/>
                <a:sym typeface="华文楷体" panose="02010600040101010101" pitchFamily="2" charset="-122"/>
              </a:rPr>
              <a:t>.</a:t>
            </a:r>
            <a:endParaRPr lang="en-US" altLang="zh-CN" sz="2400" b="1" dirty="0">
              <a:solidFill>
                <a:schemeClr val="accent5">
                  <a:lumMod val="75000"/>
                </a:schemeClr>
              </a:solidFill>
              <a:latin typeface="+mn-lt"/>
              <a:ea typeface="仿宋" panose="02010609060101010101" pitchFamily="49" charset="-122"/>
              <a:sym typeface="华文楷体" panose="02010600040101010101" pitchFamily="2" charset="-122"/>
            </a:endParaRPr>
          </a:p>
        </p:txBody>
      </p:sp>
      <p:grpSp>
        <p:nvGrpSpPr>
          <p:cNvPr id="54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5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17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7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177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177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117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 bldLvl="0" animBg="1"/>
      <p:bldP spid="117785" grpId="0" bldLvl="0" animBg="1"/>
      <p:bldP spid="117787" grpId="0" bldLvl="0" animBg="1"/>
      <p:bldP spid="117787" grpId="1" animBg="1"/>
      <p:bldP spid="117787" grpId="2" bldLvl="0" animBg="1"/>
      <p:bldP spid="117793" grpId="0" bldLvl="0" animBg="1"/>
      <p:bldP spid="44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1201"/>
          <p:cNvGrpSpPr/>
          <p:nvPr/>
        </p:nvGrpSpPr>
        <p:grpSpPr bwMode="auto">
          <a:xfrm>
            <a:off x="4146925" y="3125282"/>
            <a:ext cx="2714625" cy="649288"/>
            <a:chOff x="3072" y="1566"/>
            <a:chExt cx="2280" cy="546"/>
          </a:xfrm>
        </p:grpSpPr>
        <p:sp>
          <p:nvSpPr>
            <p:cNvPr id="61442" name="直接连接符 51202"/>
            <p:cNvSpPr>
              <a:spLocks noChangeShapeType="1"/>
            </p:cNvSpPr>
            <p:nvPr/>
          </p:nvSpPr>
          <p:spPr bwMode="auto">
            <a:xfrm flipH="1">
              <a:off x="3072" y="1766"/>
              <a:ext cx="696" cy="346"/>
            </a:xfrm>
            <a:prstGeom prst="line">
              <a:avLst/>
            </a:prstGeom>
            <a:noFill/>
            <a:ln w="28575">
              <a:solidFill>
                <a:srgbClr val="149494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61443" name="文本框 51203"/>
            <p:cNvSpPr txBox="1">
              <a:spLocks noChangeArrowheads="1"/>
            </p:cNvSpPr>
            <p:nvPr/>
          </p:nvSpPr>
          <p:spPr bwMode="auto">
            <a:xfrm>
              <a:off x="3768" y="1566"/>
              <a:ext cx="1584" cy="348"/>
            </a:xfrm>
            <a:prstGeom prst="rect">
              <a:avLst/>
            </a:prstGeom>
            <a:noFill/>
            <a:ln w="28575">
              <a:solidFill>
                <a:srgbClr val="149494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spcBef>
                  <a:spcPct val="50000"/>
                </a:spcBef>
                <a:defRPr sz="2100" b="1">
                  <a:latin typeface="Times New Roman" panose="02020603050405020304" pitchFamily="18" charset="0"/>
                </a:defRPr>
              </a:lvl1pPr>
            </a:lstStyle>
            <a:p>
              <a:r>
                <a:rPr lang="zh-CN" altLang="en-US" dirty="0"/>
                <a:t>三角形的外角</a:t>
              </a:r>
              <a:endParaRPr lang="zh-CN" altLang="en-US" dirty="0"/>
            </a:p>
          </p:txBody>
        </p:sp>
      </p:grpSp>
      <p:grpSp>
        <p:nvGrpSpPr>
          <p:cNvPr id="4" name="组合 51204"/>
          <p:cNvGrpSpPr/>
          <p:nvPr/>
        </p:nvGrpSpPr>
        <p:grpSpPr bwMode="auto">
          <a:xfrm>
            <a:off x="3462712" y="3511045"/>
            <a:ext cx="811213" cy="600075"/>
            <a:chOff x="2461" y="1897"/>
            <a:chExt cx="681" cy="504"/>
          </a:xfrm>
        </p:grpSpPr>
        <p:sp>
          <p:nvSpPr>
            <p:cNvPr id="61445" name="任意多边形 51205"/>
            <p:cNvSpPr>
              <a:spLocks noChangeArrowheads="1"/>
            </p:cNvSpPr>
            <p:nvPr/>
          </p:nvSpPr>
          <p:spPr bwMode="auto">
            <a:xfrm>
              <a:off x="2637" y="1899"/>
              <a:ext cx="503" cy="330"/>
            </a:xfrm>
            <a:custGeom>
              <a:avLst/>
              <a:gdLst>
                <a:gd name="T0" fmla="*/ 225 w 503"/>
                <a:gd name="T1" fmla="*/ 0 h 330"/>
                <a:gd name="T2" fmla="*/ 391 w 503"/>
                <a:gd name="T3" fmla="*/ 136 h 330"/>
                <a:gd name="T4" fmla="*/ 503 w 503"/>
                <a:gd name="T5" fmla="*/ 330 h 330"/>
                <a:gd name="T6" fmla="*/ 0 w 503"/>
                <a:gd name="T7" fmla="*/ 330 h 330"/>
                <a:gd name="T8" fmla="*/ 225 w 503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330">
                  <a:moveTo>
                    <a:pt x="225" y="0"/>
                  </a:moveTo>
                  <a:lnTo>
                    <a:pt x="391" y="136"/>
                  </a:lnTo>
                  <a:lnTo>
                    <a:pt x="503" y="330"/>
                  </a:lnTo>
                  <a:lnTo>
                    <a:pt x="0" y="33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46" name="任意多边形 51206"/>
            <p:cNvSpPr>
              <a:spLocks noChangeArrowheads="1"/>
            </p:cNvSpPr>
            <p:nvPr/>
          </p:nvSpPr>
          <p:spPr bwMode="auto">
            <a:xfrm>
              <a:off x="2461" y="1897"/>
              <a:ext cx="681" cy="504"/>
            </a:xfrm>
            <a:custGeom>
              <a:avLst/>
              <a:gdLst>
                <a:gd name="T0" fmla="*/ 12255 w 20725"/>
                <a:gd name="T1" fmla="*/ 0 h 17787"/>
                <a:gd name="T2" fmla="*/ 20727 w 20725"/>
                <a:gd name="T3" fmla="*/ 11690 h 17787"/>
                <a:gd name="T4" fmla="*/ 12255 w 20725"/>
                <a:gd name="T5" fmla="*/ 0 h 17787"/>
                <a:gd name="T6" fmla="*/ 20727 w 20725"/>
                <a:gd name="T7" fmla="*/ 11690 h 17787"/>
                <a:gd name="T8" fmla="*/ 0 w 20725"/>
                <a:gd name="T9" fmla="*/ 17787 h 17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25" h="17787" fill="none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</a:path>
                <a:path w="20725" h="17787" stroke="0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  <a:lnTo>
                    <a:pt x="0" y="17787"/>
                  </a:lnTo>
                  <a:close/>
                </a:path>
              </a:pathLst>
            </a:custGeom>
            <a:noFill/>
            <a:ln w="36513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" name="组合 51207"/>
          <p:cNvGrpSpPr/>
          <p:nvPr/>
        </p:nvGrpSpPr>
        <p:grpSpPr bwMode="auto">
          <a:xfrm>
            <a:off x="3178550" y="3660270"/>
            <a:ext cx="822325" cy="1095375"/>
            <a:chOff x="2209" y="2022"/>
            <a:chExt cx="691" cy="920"/>
          </a:xfrm>
        </p:grpSpPr>
        <p:sp>
          <p:nvSpPr>
            <p:cNvPr id="61448" name="任意多边形 51208"/>
            <p:cNvSpPr>
              <a:spLocks noChangeArrowheads="1"/>
            </p:cNvSpPr>
            <p:nvPr/>
          </p:nvSpPr>
          <p:spPr bwMode="auto">
            <a:xfrm>
              <a:off x="2209" y="2022"/>
              <a:ext cx="571" cy="207"/>
            </a:xfrm>
            <a:custGeom>
              <a:avLst/>
              <a:gdLst>
                <a:gd name="T0" fmla="*/ 571 w 571"/>
                <a:gd name="T1" fmla="*/ 0 h 207"/>
                <a:gd name="T2" fmla="*/ 271 w 571"/>
                <a:gd name="T3" fmla="*/ 65 h 207"/>
                <a:gd name="T4" fmla="*/ 0 w 571"/>
                <a:gd name="T5" fmla="*/ 207 h 207"/>
                <a:gd name="T6" fmla="*/ 428 w 571"/>
                <a:gd name="T7" fmla="*/ 207 h 207"/>
                <a:gd name="T8" fmla="*/ 571 w 571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207">
                  <a:moveTo>
                    <a:pt x="571" y="0"/>
                  </a:moveTo>
                  <a:lnTo>
                    <a:pt x="271" y="65"/>
                  </a:lnTo>
                  <a:lnTo>
                    <a:pt x="0" y="207"/>
                  </a:lnTo>
                  <a:lnTo>
                    <a:pt x="428" y="207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49" name="任意多边形 51209"/>
            <p:cNvSpPr>
              <a:spLocks noChangeArrowheads="1"/>
            </p:cNvSpPr>
            <p:nvPr/>
          </p:nvSpPr>
          <p:spPr bwMode="auto">
            <a:xfrm>
              <a:off x="2211" y="2022"/>
              <a:ext cx="689" cy="920"/>
            </a:xfrm>
            <a:custGeom>
              <a:avLst/>
              <a:gdLst>
                <a:gd name="T0" fmla="*/ 0 w 13854"/>
                <a:gd name="T1" fmla="*/ 4893 h 21465"/>
                <a:gd name="T2" fmla="*/ 11429 w 13854"/>
                <a:gd name="T3" fmla="*/ 0 h 21465"/>
                <a:gd name="T4" fmla="*/ 0 w 13854"/>
                <a:gd name="T5" fmla="*/ 4893 h 21465"/>
                <a:gd name="T6" fmla="*/ 11429 w 13854"/>
                <a:gd name="T7" fmla="*/ 0 h 21465"/>
                <a:gd name="T8" fmla="*/ 13854 w 13854"/>
                <a:gd name="T9" fmla="*/ 21465 h 2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54" h="21465" fill="none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</a:path>
                <a:path w="13854" h="21465" stroke="0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  <a:lnTo>
                    <a:pt x="13854" y="21465"/>
                  </a:lnTo>
                  <a:close/>
                </a:path>
              </a:pathLst>
            </a:custGeom>
            <a:noFill/>
            <a:ln w="36513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6" name="组合 51210"/>
          <p:cNvGrpSpPr/>
          <p:nvPr/>
        </p:nvGrpSpPr>
        <p:grpSpPr bwMode="auto">
          <a:xfrm>
            <a:off x="1900612" y="2441070"/>
            <a:ext cx="2779713" cy="1466850"/>
            <a:chOff x="1136" y="999"/>
            <a:chExt cx="2335" cy="1231"/>
          </a:xfrm>
        </p:grpSpPr>
        <p:sp>
          <p:nvSpPr>
            <p:cNvPr id="61451" name="任意多边形 51211"/>
            <p:cNvSpPr>
              <a:spLocks noChangeArrowheads="1"/>
            </p:cNvSpPr>
            <p:nvPr/>
          </p:nvSpPr>
          <p:spPr bwMode="auto">
            <a:xfrm>
              <a:off x="1136" y="2035"/>
              <a:ext cx="510" cy="194"/>
            </a:xfrm>
            <a:custGeom>
              <a:avLst/>
              <a:gdLst>
                <a:gd name="T0" fmla="*/ 0 w 510"/>
                <a:gd name="T1" fmla="*/ 194 h 194"/>
                <a:gd name="T2" fmla="*/ 375 w 510"/>
                <a:gd name="T3" fmla="*/ 0 h 194"/>
                <a:gd name="T4" fmla="*/ 510 w 510"/>
                <a:gd name="T5" fmla="*/ 78 h 194"/>
                <a:gd name="T6" fmla="*/ 503 w 510"/>
                <a:gd name="T7" fmla="*/ 194 h 194"/>
                <a:gd name="T8" fmla="*/ 0 w 510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194">
                  <a:moveTo>
                    <a:pt x="0" y="194"/>
                  </a:moveTo>
                  <a:lnTo>
                    <a:pt x="375" y="0"/>
                  </a:lnTo>
                  <a:lnTo>
                    <a:pt x="510" y="78"/>
                  </a:lnTo>
                  <a:lnTo>
                    <a:pt x="503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FFFF00"/>
              </a:solidFill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2" name="任意多边形 51212"/>
            <p:cNvSpPr>
              <a:spLocks noChangeArrowheads="1"/>
            </p:cNvSpPr>
            <p:nvPr/>
          </p:nvSpPr>
          <p:spPr bwMode="auto">
            <a:xfrm>
              <a:off x="2998" y="999"/>
              <a:ext cx="473" cy="408"/>
            </a:xfrm>
            <a:custGeom>
              <a:avLst/>
              <a:gdLst>
                <a:gd name="T0" fmla="*/ 195 w 473"/>
                <a:gd name="T1" fmla="*/ 408 h 408"/>
                <a:gd name="T2" fmla="*/ 30 w 473"/>
                <a:gd name="T3" fmla="*/ 362 h 408"/>
                <a:gd name="T4" fmla="*/ 0 w 473"/>
                <a:gd name="T5" fmla="*/ 252 h 408"/>
                <a:gd name="T6" fmla="*/ 473 w 473"/>
                <a:gd name="T7" fmla="*/ 0 h 408"/>
                <a:gd name="T8" fmla="*/ 195 w 473"/>
                <a:gd name="T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408">
                  <a:moveTo>
                    <a:pt x="195" y="408"/>
                  </a:moveTo>
                  <a:lnTo>
                    <a:pt x="30" y="362"/>
                  </a:lnTo>
                  <a:lnTo>
                    <a:pt x="0" y="252"/>
                  </a:lnTo>
                  <a:lnTo>
                    <a:pt x="473" y="0"/>
                  </a:lnTo>
                  <a:lnTo>
                    <a:pt x="195" y="408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FFFF00"/>
              </a:solidFill>
              <a:rou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3" name="任意多边形 51213"/>
            <p:cNvSpPr>
              <a:spLocks noChangeArrowheads="1"/>
            </p:cNvSpPr>
            <p:nvPr/>
          </p:nvSpPr>
          <p:spPr bwMode="auto">
            <a:xfrm>
              <a:off x="2990" y="1250"/>
              <a:ext cx="203" cy="163"/>
            </a:xfrm>
            <a:custGeom>
              <a:avLst/>
              <a:gdLst>
                <a:gd name="T0" fmla="*/ 27144 w 27144"/>
                <a:gd name="T1" fmla="*/ 25122 h 25846"/>
                <a:gd name="T2" fmla="*/ 21600 w 27144"/>
                <a:gd name="T3" fmla="*/ 25846 h 25846"/>
                <a:gd name="T4" fmla="*/ 0 w 27144"/>
                <a:gd name="T5" fmla="*/ 4246 h 25846"/>
                <a:gd name="T6" fmla="*/ 418 w 27144"/>
                <a:gd name="T7" fmla="*/ -4 h 25846"/>
                <a:gd name="T8" fmla="*/ 27144 w 27144"/>
                <a:gd name="T9" fmla="*/ 25122 h 25846"/>
                <a:gd name="T10" fmla="*/ 21600 w 27144"/>
                <a:gd name="T11" fmla="*/ 25846 h 25846"/>
                <a:gd name="T12" fmla="*/ 0 w 27144"/>
                <a:gd name="T13" fmla="*/ 4246 h 25846"/>
                <a:gd name="T14" fmla="*/ 418 w 27144"/>
                <a:gd name="T15" fmla="*/ -4 h 25846"/>
                <a:gd name="T16" fmla="*/ 21600 w 27144"/>
                <a:gd name="T17" fmla="*/ 4246 h 25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44" h="25846" fill="none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</a:path>
                <a:path w="27144" h="25846" stroke="0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  <a:lnTo>
                    <a:pt x="21600" y="4246"/>
                  </a:lnTo>
                  <a:close/>
                </a:path>
              </a:pathLst>
            </a:custGeom>
            <a:noFill/>
            <a:ln w="36513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4" name="任意多边形 51214"/>
            <p:cNvSpPr>
              <a:spLocks noChangeArrowheads="1"/>
            </p:cNvSpPr>
            <p:nvPr/>
          </p:nvSpPr>
          <p:spPr bwMode="auto">
            <a:xfrm>
              <a:off x="1507" y="2036"/>
              <a:ext cx="154" cy="194"/>
            </a:xfrm>
            <a:custGeom>
              <a:avLst/>
              <a:gdLst>
                <a:gd name="T0" fmla="*/ 558 w 21600"/>
                <a:gd name="T1" fmla="*/ 0 h 32382"/>
                <a:gd name="T2" fmla="*/ 21600 w 21600"/>
                <a:gd name="T3" fmla="*/ 21593 h 32382"/>
                <a:gd name="T4" fmla="*/ 18715 w 21600"/>
                <a:gd name="T5" fmla="*/ 32385 h 32382"/>
                <a:gd name="T6" fmla="*/ 558 w 21600"/>
                <a:gd name="T7" fmla="*/ 0 h 32382"/>
                <a:gd name="T8" fmla="*/ 21600 w 21600"/>
                <a:gd name="T9" fmla="*/ 21593 h 32382"/>
                <a:gd name="T10" fmla="*/ 18715 w 21600"/>
                <a:gd name="T11" fmla="*/ 32385 h 32382"/>
                <a:gd name="T12" fmla="*/ 0 w 21600"/>
                <a:gd name="T13" fmla="*/ 21593 h 3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32382" fill="none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</a:path>
                <a:path w="21600" h="32382" stroke="0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36513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61455" name="组合 51215"/>
          <p:cNvGrpSpPr/>
          <p:nvPr/>
        </p:nvGrpSpPr>
        <p:grpSpPr bwMode="auto">
          <a:xfrm>
            <a:off x="1622800" y="2087057"/>
            <a:ext cx="3598862" cy="2127250"/>
            <a:chOff x="903" y="701"/>
            <a:chExt cx="3022" cy="1787"/>
          </a:xfrm>
        </p:grpSpPr>
        <p:sp>
          <p:nvSpPr>
            <p:cNvPr id="61456" name="直接连接符 51216"/>
            <p:cNvSpPr>
              <a:spLocks noChangeShapeType="1"/>
            </p:cNvSpPr>
            <p:nvPr/>
          </p:nvSpPr>
          <p:spPr bwMode="auto">
            <a:xfrm>
              <a:off x="1136" y="2229"/>
              <a:ext cx="1501" cy="1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7" name="直接连接符 51217"/>
            <p:cNvSpPr>
              <a:spLocks noChangeShapeType="1"/>
            </p:cNvSpPr>
            <p:nvPr/>
          </p:nvSpPr>
          <p:spPr bwMode="auto">
            <a:xfrm flipH="1">
              <a:off x="1136" y="999"/>
              <a:ext cx="2335" cy="1230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8" name="直接连接符 51218"/>
            <p:cNvSpPr>
              <a:spLocks noChangeShapeType="1"/>
            </p:cNvSpPr>
            <p:nvPr/>
          </p:nvSpPr>
          <p:spPr bwMode="auto">
            <a:xfrm flipH="1">
              <a:off x="2637" y="999"/>
              <a:ext cx="834" cy="1230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59" name="直接连接符 51219"/>
            <p:cNvSpPr>
              <a:spLocks noChangeShapeType="1"/>
            </p:cNvSpPr>
            <p:nvPr/>
          </p:nvSpPr>
          <p:spPr bwMode="auto">
            <a:xfrm>
              <a:off x="2637" y="2229"/>
              <a:ext cx="1134" cy="1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60" name="矩形 51220"/>
            <p:cNvSpPr>
              <a:spLocks noChangeArrowheads="1"/>
            </p:cNvSpPr>
            <p:nvPr/>
          </p:nvSpPr>
          <p:spPr bwMode="auto">
            <a:xfrm>
              <a:off x="903" y="2035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461" name="矩形 51221"/>
            <p:cNvSpPr>
              <a:spLocks noChangeArrowheads="1"/>
            </p:cNvSpPr>
            <p:nvPr/>
          </p:nvSpPr>
          <p:spPr bwMode="auto">
            <a:xfrm>
              <a:off x="2457" y="2217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462" name="矩形 51222"/>
            <p:cNvSpPr>
              <a:spLocks noChangeArrowheads="1"/>
            </p:cNvSpPr>
            <p:nvPr/>
          </p:nvSpPr>
          <p:spPr bwMode="auto">
            <a:xfrm>
              <a:off x="3230" y="701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463" name="矩形 51223"/>
            <p:cNvSpPr>
              <a:spLocks noChangeArrowheads="1"/>
            </p:cNvSpPr>
            <p:nvPr/>
          </p:nvSpPr>
          <p:spPr bwMode="auto">
            <a:xfrm>
              <a:off x="3763" y="2172"/>
              <a:ext cx="16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组合 51224"/>
          <p:cNvGrpSpPr/>
          <p:nvPr/>
        </p:nvGrpSpPr>
        <p:grpSpPr bwMode="auto">
          <a:xfrm>
            <a:off x="3496050" y="3892045"/>
            <a:ext cx="1543050" cy="792162"/>
            <a:chOff x="2475" y="2217"/>
            <a:chExt cx="1296" cy="666"/>
          </a:xfrm>
        </p:grpSpPr>
        <p:sp>
          <p:nvSpPr>
            <p:cNvPr id="61465" name="文本框 51225"/>
            <p:cNvSpPr txBox="1">
              <a:spLocks noChangeArrowheads="1"/>
            </p:cNvSpPr>
            <p:nvPr/>
          </p:nvSpPr>
          <p:spPr bwMode="auto">
            <a:xfrm>
              <a:off x="2475" y="2535"/>
              <a:ext cx="1296" cy="348"/>
            </a:xfrm>
            <a:prstGeom prst="rect">
              <a:avLst/>
            </a:prstGeom>
            <a:noFill/>
            <a:ln w="28575">
              <a:solidFill>
                <a:srgbClr val="149494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latin typeface="Times New Roman" panose="02020603050405020304" pitchFamily="18" charset="0"/>
                </a:rPr>
                <a:t>相邻的内角</a:t>
              </a:r>
              <a:endParaRPr lang="zh-CN" altLang="en-US" sz="2100" b="1">
                <a:latin typeface="Times New Roman" panose="02020603050405020304" pitchFamily="18" charset="0"/>
              </a:endParaRPr>
            </a:p>
          </p:txBody>
        </p:sp>
        <p:sp>
          <p:nvSpPr>
            <p:cNvPr id="61466" name="直接连接符 51226"/>
            <p:cNvSpPr>
              <a:spLocks noChangeShapeType="1"/>
            </p:cNvSpPr>
            <p:nvPr/>
          </p:nvSpPr>
          <p:spPr bwMode="auto">
            <a:xfrm>
              <a:off x="2605" y="2217"/>
              <a:ext cx="177" cy="31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9" name="组合 51227"/>
          <p:cNvGrpSpPr/>
          <p:nvPr/>
        </p:nvGrpSpPr>
        <p:grpSpPr bwMode="auto">
          <a:xfrm>
            <a:off x="1813300" y="2148970"/>
            <a:ext cx="2333625" cy="1666875"/>
            <a:chOff x="1113" y="747"/>
            <a:chExt cx="1960" cy="1400"/>
          </a:xfrm>
        </p:grpSpPr>
        <p:sp>
          <p:nvSpPr>
            <p:cNvPr id="61468" name="文本框 51228"/>
            <p:cNvSpPr txBox="1">
              <a:spLocks noChangeArrowheads="1"/>
            </p:cNvSpPr>
            <p:nvPr/>
          </p:nvSpPr>
          <p:spPr bwMode="auto">
            <a:xfrm>
              <a:off x="1113" y="747"/>
              <a:ext cx="1541" cy="348"/>
            </a:xfrm>
            <a:prstGeom prst="rect">
              <a:avLst/>
            </a:prstGeom>
            <a:noFill/>
            <a:ln w="38100">
              <a:solidFill>
                <a:srgbClr val="149494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latin typeface="宋体" panose="02010600030101010101" pitchFamily="2" charset="-122"/>
                </a:rPr>
                <a:t>不相邻的内角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  <p:sp>
          <p:nvSpPr>
            <p:cNvPr id="61469" name="直接连接符 51229"/>
            <p:cNvSpPr>
              <a:spLocks noChangeShapeType="1"/>
            </p:cNvSpPr>
            <p:nvPr/>
          </p:nvSpPr>
          <p:spPr bwMode="auto">
            <a:xfrm rot="1200000" flipH="1">
              <a:off x="1641" y="1035"/>
              <a:ext cx="68" cy="111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1470" name="直接连接符 51230"/>
            <p:cNvSpPr>
              <a:spLocks noChangeShapeType="1"/>
            </p:cNvSpPr>
            <p:nvPr/>
          </p:nvSpPr>
          <p:spPr bwMode="auto">
            <a:xfrm>
              <a:off x="2069" y="1090"/>
              <a:ext cx="1004" cy="13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61473" name="文本框 6151"/>
          <p:cNvSpPr txBox="1">
            <a:spLocks noChangeArrowheads="1"/>
          </p:cNvSpPr>
          <p:nvPr/>
        </p:nvSpPr>
        <p:spPr bwMode="auto">
          <a:xfrm>
            <a:off x="3969104" y="548502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三角形的外角的性质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1474" name="Text Box 10"/>
          <p:cNvSpPr txBox="1">
            <a:spLocks noChangeArrowheads="1"/>
          </p:cNvSpPr>
          <p:nvPr/>
        </p:nvSpPr>
        <p:spPr bwMode="auto">
          <a:xfrm>
            <a:off x="772265" y="1071737"/>
            <a:ext cx="795228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如图，△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的外角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与其相邻的内角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5763863" y="4079380"/>
            <a:ext cx="29606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互补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61480" name="组合 4"/>
          <p:cNvGrpSpPr/>
          <p:nvPr/>
        </p:nvGrpSpPr>
        <p:grpSpPr bwMode="auto">
          <a:xfrm>
            <a:off x="2249421" y="614660"/>
            <a:ext cx="1685925" cy="396958"/>
            <a:chOff x="4540" y="1269"/>
            <a:chExt cx="2654" cy="626"/>
          </a:xfrm>
        </p:grpSpPr>
        <p:sp>
          <p:nvSpPr>
            <p:cNvPr id="7" name="圆角矩形 6"/>
            <p:cNvSpPr/>
            <p:nvPr/>
          </p:nvSpPr>
          <p:spPr>
            <a:xfrm>
              <a:off x="4540" y="1269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61482" name="矩形 1"/>
            <p:cNvSpPr>
              <a:spLocks noChangeArrowheads="1"/>
            </p:cNvSpPr>
            <p:nvPr/>
          </p:nvSpPr>
          <p:spPr bwMode="auto">
            <a:xfrm>
              <a:off x="4967" y="128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51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5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10"/>
          <p:cNvSpPr txBox="1">
            <a:spLocks noChangeArrowheads="1"/>
          </p:cNvSpPr>
          <p:nvPr/>
        </p:nvSpPr>
        <p:spPr bwMode="auto">
          <a:xfrm>
            <a:off x="469853" y="487054"/>
            <a:ext cx="819604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如图，△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的外角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与其不相邻的两内角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(∠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51201"/>
          <p:cNvGrpSpPr/>
          <p:nvPr/>
        </p:nvGrpSpPr>
        <p:grpSpPr bwMode="auto">
          <a:xfrm>
            <a:off x="4525963" y="2512489"/>
            <a:ext cx="2714625" cy="649287"/>
            <a:chOff x="3072" y="1566"/>
            <a:chExt cx="2280" cy="546"/>
          </a:xfrm>
        </p:grpSpPr>
        <p:sp>
          <p:nvSpPr>
            <p:cNvPr id="62467" name="直接连接符 51202"/>
            <p:cNvSpPr>
              <a:spLocks noChangeShapeType="1"/>
            </p:cNvSpPr>
            <p:nvPr/>
          </p:nvSpPr>
          <p:spPr bwMode="auto">
            <a:xfrm flipH="1">
              <a:off x="3072" y="1766"/>
              <a:ext cx="696" cy="34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2468" name="文本框 51203"/>
            <p:cNvSpPr txBox="1">
              <a:spLocks noChangeArrowheads="1"/>
            </p:cNvSpPr>
            <p:nvPr/>
          </p:nvSpPr>
          <p:spPr bwMode="auto">
            <a:xfrm>
              <a:off x="3768" y="1566"/>
              <a:ext cx="1584" cy="348"/>
            </a:xfrm>
            <a:prstGeom prst="rect">
              <a:avLst/>
            </a:prstGeom>
            <a:noFill/>
            <a:ln w="9525">
              <a:solidFill>
                <a:srgbClr val="00808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latin typeface="宋体" panose="02010600030101010101" pitchFamily="2" charset="-122"/>
                </a:rPr>
                <a:t>三角形的外角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51204"/>
          <p:cNvGrpSpPr/>
          <p:nvPr/>
        </p:nvGrpSpPr>
        <p:grpSpPr bwMode="auto">
          <a:xfrm>
            <a:off x="3841750" y="2896664"/>
            <a:ext cx="811213" cy="600075"/>
            <a:chOff x="2461" y="1897"/>
            <a:chExt cx="681" cy="504"/>
          </a:xfrm>
        </p:grpSpPr>
        <p:sp>
          <p:nvSpPr>
            <p:cNvPr id="62470" name="任意多边形 51205"/>
            <p:cNvSpPr>
              <a:spLocks noChangeArrowheads="1"/>
            </p:cNvSpPr>
            <p:nvPr/>
          </p:nvSpPr>
          <p:spPr bwMode="auto">
            <a:xfrm>
              <a:off x="2637" y="1899"/>
              <a:ext cx="503" cy="330"/>
            </a:xfrm>
            <a:custGeom>
              <a:avLst/>
              <a:gdLst>
                <a:gd name="T0" fmla="*/ 225 w 503"/>
                <a:gd name="T1" fmla="*/ 0 h 330"/>
                <a:gd name="T2" fmla="*/ 391 w 503"/>
                <a:gd name="T3" fmla="*/ 136 h 330"/>
                <a:gd name="T4" fmla="*/ 503 w 503"/>
                <a:gd name="T5" fmla="*/ 330 h 330"/>
                <a:gd name="T6" fmla="*/ 0 w 503"/>
                <a:gd name="T7" fmla="*/ 330 h 330"/>
                <a:gd name="T8" fmla="*/ 225 w 503"/>
                <a:gd name="T9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330">
                  <a:moveTo>
                    <a:pt x="225" y="0"/>
                  </a:moveTo>
                  <a:lnTo>
                    <a:pt x="391" y="136"/>
                  </a:lnTo>
                  <a:lnTo>
                    <a:pt x="503" y="330"/>
                  </a:lnTo>
                  <a:lnTo>
                    <a:pt x="0" y="33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00FF"/>
            </a:solidFill>
            <a:ln w="0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1" name="任意多边形 51206"/>
            <p:cNvSpPr>
              <a:spLocks noChangeArrowheads="1"/>
            </p:cNvSpPr>
            <p:nvPr/>
          </p:nvSpPr>
          <p:spPr bwMode="auto">
            <a:xfrm>
              <a:off x="2461" y="1897"/>
              <a:ext cx="681" cy="504"/>
            </a:xfrm>
            <a:custGeom>
              <a:avLst/>
              <a:gdLst>
                <a:gd name="T0" fmla="*/ 12255 w 20725"/>
                <a:gd name="T1" fmla="*/ 0 h 17787"/>
                <a:gd name="T2" fmla="*/ 20727 w 20725"/>
                <a:gd name="T3" fmla="*/ 11690 h 17787"/>
                <a:gd name="T4" fmla="*/ 12255 w 20725"/>
                <a:gd name="T5" fmla="*/ 0 h 17787"/>
                <a:gd name="T6" fmla="*/ 20727 w 20725"/>
                <a:gd name="T7" fmla="*/ 11690 h 17787"/>
                <a:gd name="T8" fmla="*/ 0 w 20725"/>
                <a:gd name="T9" fmla="*/ 17787 h 17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25" h="17787" fill="none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</a:path>
                <a:path w="20725" h="17787" stroke="0">
                  <a:moveTo>
                    <a:pt x="12255" y="0"/>
                  </a:moveTo>
                  <a:cubicBezTo>
                    <a:pt x="16283" y="2778"/>
                    <a:pt x="19319" y="6889"/>
                    <a:pt x="20727" y="11690"/>
                  </a:cubicBezTo>
                  <a:lnTo>
                    <a:pt x="0" y="17787"/>
                  </a:lnTo>
                  <a:close/>
                </a:path>
              </a:pathLst>
            </a:custGeom>
            <a:noFill/>
            <a:ln w="36513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组合 51207"/>
          <p:cNvGrpSpPr/>
          <p:nvPr/>
        </p:nvGrpSpPr>
        <p:grpSpPr bwMode="auto">
          <a:xfrm>
            <a:off x="3557588" y="3045889"/>
            <a:ext cx="822325" cy="1095375"/>
            <a:chOff x="2209" y="2022"/>
            <a:chExt cx="691" cy="920"/>
          </a:xfrm>
        </p:grpSpPr>
        <p:sp>
          <p:nvSpPr>
            <p:cNvPr id="62473" name="任意多边形 51208"/>
            <p:cNvSpPr>
              <a:spLocks noChangeArrowheads="1"/>
            </p:cNvSpPr>
            <p:nvPr/>
          </p:nvSpPr>
          <p:spPr bwMode="auto">
            <a:xfrm>
              <a:off x="2209" y="2022"/>
              <a:ext cx="571" cy="207"/>
            </a:xfrm>
            <a:custGeom>
              <a:avLst/>
              <a:gdLst>
                <a:gd name="T0" fmla="*/ 571 w 571"/>
                <a:gd name="T1" fmla="*/ 0 h 207"/>
                <a:gd name="T2" fmla="*/ 271 w 571"/>
                <a:gd name="T3" fmla="*/ 65 h 207"/>
                <a:gd name="T4" fmla="*/ 0 w 571"/>
                <a:gd name="T5" fmla="*/ 207 h 207"/>
                <a:gd name="T6" fmla="*/ 428 w 571"/>
                <a:gd name="T7" fmla="*/ 207 h 207"/>
                <a:gd name="T8" fmla="*/ 571 w 571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1" h="207">
                  <a:moveTo>
                    <a:pt x="571" y="0"/>
                  </a:moveTo>
                  <a:lnTo>
                    <a:pt x="271" y="65"/>
                  </a:lnTo>
                  <a:lnTo>
                    <a:pt x="0" y="207"/>
                  </a:lnTo>
                  <a:lnTo>
                    <a:pt x="428" y="207"/>
                  </a:lnTo>
                  <a:lnTo>
                    <a:pt x="571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4" name="任意多边形 51209"/>
            <p:cNvSpPr>
              <a:spLocks noChangeArrowheads="1"/>
            </p:cNvSpPr>
            <p:nvPr/>
          </p:nvSpPr>
          <p:spPr bwMode="auto">
            <a:xfrm>
              <a:off x="2211" y="2022"/>
              <a:ext cx="689" cy="920"/>
            </a:xfrm>
            <a:custGeom>
              <a:avLst/>
              <a:gdLst>
                <a:gd name="T0" fmla="*/ 0 w 13854"/>
                <a:gd name="T1" fmla="*/ 4893 h 21465"/>
                <a:gd name="T2" fmla="*/ 11429 w 13854"/>
                <a:gd name="T3" fmla="*/ 0 h 21465"/>
                <a:gd name="T4" fmla="*/ 0 w 13854"/>
                <a:gd name="T5" fmla="*/ 4893 h 21465"/>
                <a:gd name="T6" fmla="*/ 11429 w 13854"/>
                <a:gd name="T7" fmla="*/ 0 h 21465"/>
                <a:gd name="T8" fmla="*/ 13854 w 13854"/>
                <a:gd name="T9" fmla="*/ 21465 h 2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54" h="21465" fill="none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</a:path>
                <a:path w="13854" h="21465" stroke="0">
                  <a:moveTo>
                    <a:pt x="0" y="4893"/>
                  </a:moveTo>
                  <a:cubicBezTo>
                    <a:pt x="3169" y="2241"/>
                    <a:pt x="7109" y="481"/>
                    <a:pt x="11429" y="0"/>
                  </a:cubicBezTo>
                  <a:lnTo>
                    <a:pt x="13854" y="21465"/>
                  </a:lnTo>
                  <a:close/>
                </a:path>
              </a:pathLst>
            </a:custGeom>
            <a:noFill/>
            <a:ln w="36513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1210"/>
          <p:cNvGrpSpPr/>
          <p:nvPr/>
        </p:nvGrpSpPr>
        <p:grpSpPr bwMode="auto">
          <a:xfrm>
            <a:off x="2279650" y="1828276"/>
            <a:ext cx="2779713" cy="1465263"/>
            <a:chOff x="1136" y="999"/>
            <a:chExt cx="2335" cy="1231"/>
          </a:xfrm>
        </p:grpSpPr>
        <p:sp>
          <p:nvSpPr>
            <p:cNvPr id="62476" name="任意多边形 51211"/>
            <p:cNvSpPr>
              <a:spLocks noChangeArrowheads="1"/>
            </p:cNvSpPr>
            <p:nvPr/>
          </p:nvSpPr>
          <p:spPr bwMode="auto">
            <a:xfrm>
              <a:off x="1136" y="2035"/>
              <a:ext cx="510" cy="194"/>
            </a:xfrm>
            <a:custGeom>
              <a:avLst/>
              <a:gdLst>
                <a:gd name="T0" fmla="*/ 0 w 510"/>
                <a:gd name="T1" fmla="*/ 194 h 194"/>
                <a:gd name="T2" fmla="*/ 375 w 510"/>
                <a:gd name="T3" fmla="*/ 0 h 194"/>
                <a:gd name="T4" fmla="*/ 510 w 510"/>
                <a:gd name="T5" fmla="*/ 78 h 194"/>
                <a:gd name="T6" fmla="*/ 503 w 510"/>
                <a:gd name="T7" fmla="*/ 194 h 194"/>
                <a:gd name="T8" fmla="*/ 0 w 510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0" h="194">
                  <a:moveTo>
                    <a:pt x="0" y="194"/>
                  </a:moveTo>
                  <a:lnTo>
                    <a:pt x="375" y="0"/>
                  </a:lnTo>
                  <a:lnTo>
                    <a:pt x="510" y="78"/>
                  </a:lnTo>
                  <a:lnTo>
                    <a:pt x="503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FFFF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7" name="任意多边形 51212"/>
            <p:cNvSpPr>
              <a:spLocks noChangeArrowheads="1"/>
            </p:cNvSpPr>
            <p:nvPr/>
          </p:nvSpPr>
          <p:spPr bwMode="auto">
            <a:xfrm>
              <a:off x="2998" y="999"/>
              <a:ext cx="473" cy="408"/>
            </a:xfrm>
            <a:custGeom>
              <a:avLst/>
              <a:gdLst>
                <a:gd name="T0" fmla="*/ 195 w 473"/>
                <a:gd name="T1" fmla="*/ 408 h 408"/>
                <a:gd name="T2" fmla="*/ 30 w 473"/>
                <a:gd name="T3" fmla="*/ 362 h 408"/>
                <a:gd name="T4" fmla="*/ 0 w 473"/>
                <a:gd name="T5" fmla="*/ 252 h 408"/>
                <a:gd name="T6" fmla="*/ 473 w 473"/>
                <a:gd name="T7" fmla="*/ 0 h 408"/>
                <a:gd name="T8" fmla="*/ 195 w 473"/>
                <a:gd name="T9" fmla="*/ 40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3" h="408">
                  <a:moveTo>
                    <a:pt x="195" y="408"/>
                  </a:moveTo>
                  <a:lnTo>
                    <a:pt x="30" y="362"/>
                  </a:lnTo>
                  <a:lnTo>
                    <a:pt x="0" y="252"/>
                  </a:lnTo>
                  <a:lnTo>
                    <a:pt x="473" y="0"/>
                  </a:lnTo>
                  <a:lnTo>
                    <a:pt x="195" y="408"/>
                  </a:lnTo>
                  <a:close/>
                </a:path>
              </a:pathLst>
            </a:custGeom>
            <a:solidFill>
              <a:srgbClr val="FFFF00"/>
            </a:solidFill>
            <a:ln w="0">
              <a:solidFill>
                <a:srgbClr val="FFFF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8" name="任意多边形 51213"/>
            <p:cNvSpPr>
              <a:spLocks noChangeArrowheads="1"/>
            </p:cNvSpPr>
            <p:nvPr/>
          </p:nvSpPr>
          <p:spPr bwMode="auto">
            <a:xfrm>
              <a:off x="2990" y="1250"/>
              <a:ext cx="203" cy="163"/>
            </a:xfrm>
            <a:custGeom>
              <a:avLst/>
              <a:gdLst>
                <a:gd name="T0" fmla="*/ 27144 w 27144"/>
                <a:gd name="T1" fmla="*/ 25122 h 25846"/>
                <a:gd name="T2" fmla="*/ 21600 w 27144"/>
                <a:gd name="T3" fmla="*/ 25846 h 25846"/>
                <a:gd name="T4" fmla="*/ 0 w 27144"/>
                <a:gd name="T5" fmla="*/ 4246 h 25846"/>
                <a:gd name="T6" fmla="*/ 418 w 27144"/>
                <a:gd name="T7" fmla="*/ -4 h 25846"/>
                <a:gd name="T8" fmla="*/ 27144 w 27144"/>
                <a:gd name="T9" fmla="*/ 25122 h 25846"/>
                <a:gd name="T10" fmla="*/ 21600 w 27144"/>
                <a:gd name="T11" fmla="*/ 25846 h 25846"/>
                <a:gd name="T12" fmla="*/ 0 w 27144"/>
                <a:gd name="T13" fmla="*/ 4246 h 25846"/>
                <a:gd name="T14" fmla="*/ 418 w 27144"/>
                <a:gd name="T15" fmla="*/ -4 h 25846"/>
                <a:gd name="T16" fmla="*/ 21600 w 27144"/>
                <a:gd name="T17" fmla="*/ 4246 h 25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44" h="25846" fill="none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</a:path>
                <a:path w="27144" h="25846" stroke="0">
                  <a:moveTo>
                    <a:pt x="27144" y="25122"/>
                  </a:moveTo>
                  <a:cubicBezTo>
                    <a:pt x="25378" y="25596"/>
                    <a:pt x="23518" y="25846"/>
                    <a:pt x="21600" y="25846"/>
                  </a:cubicBezTo>
                  <a:cubicBezTo>
                    <a:pt x="9671" y="25846"/>
                    <a:pt x="0" y="16175"/>
                    <a:pt x="0" y="4246"/>
                  </a:cubicBezTo>
                  <a:cubicBezTo>
                    <a:pt x="0" y="2789"/>
                    <a:pt x="144" y="1366"/>
                    <a:pt x="418" y="-4"/>
                  </a:cubicBezTo>
                  <a:lnTo>
                    <a:pt x="21600" y="4246"/>
                  </a:lnTo>
                  <a:close/>
                </a:path>
              </a:pathLst>
            </a:custGeom>
            <a:noFill/>
            <a:ln w="36513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9" name="任意多边形 51214"/>
            <p:cNvSpPr>
              <a:spLocks noChangeArrowheads="1"/>
            </p:cNvSpPr>
            <p:nvPr/>
          </p:nvSpPr>
          <p:spPr bwMode="auto">
            <a:xfrm>
              <a:off x="1507" y="2036"/>
              <a:ext cx="154" cy="194"/>
            </a:xfrm>
            <a:custGeom>
              <a:avLst/>
              <a:gdLst>
                <a:gd name="T0" fmla="*/ 558 w 21600"/>
                <a:gd name="T1" fmla="*/ 0 h 32382"/>
                <a:gd name="T2" fmla="*/ 21600 w 21600"/>
                <a:gd name="T3" fmla="*/ 21593 h 32382"/>
                <a:gd name="T4" fmla="*/ 18715 w 21600"/>
                <a:gd name="T5" fmla="*/ 32385 h 32382"/>
                <a:gd name="T6" fmla="*/ 558 w 21600"/>
                <a:gd name="T7" fmla="*/ 0 h 32382"/>
                <a:gd name="T8" fmla="*/ 21600 w 21600"/>
                <a:gd name="T9" fmla="*/ 21593 h 32382"/>
                <a:gd name="T10" fmla="*/ 18715 w 21600"/>
                <a:gd name="T11" fmla="*/ 32385 h 32382"/>
                <a:gd name="T12" fmla="*/ 0 w 21600"/>
                <a:gd name="T13" fmla="*/ 21593 h 32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32382" fill="none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</a:path>
                <a:path w="21600" h="32382" stroke="0">
                  <a:moveTo>
                    <a:pt x="558" y="0"/>
                  </a:moveTo>
                  <a:cubicBezTo>
                    <a:pt x="12231" y="298"/>
                    <a:pt x="21600" y="9851"/>
                    <a:pt x="21600" y="21593"/>
                  </a:cubicBezTo>
                  <a:cubicBezTo>
                    <a:pt x="21600" y="25524"/>
                    <a:pt x="20550" y="29211"/>
                    <a:pt x="18715" y="32385"/>
                  </a:cubicBezTo>
                  <a:lnTo>
                    <a:pt x="0" y="21593"/>
                  </a:lnTo>
                  <a:close/>
                </a:path>
              </a:pathLst>
            </a:custGeom>
            <a:noFill/>
            <a:ln w="36513">
              <a:solidFill>
                <a:srgbClr val="FFFF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2480" name="组合 51215"/>
          <p:cNvGrpSpPr/>
          <p:nvPr/>
        </p:nvGrpSpPr>
        <p:grpSpPr bwMode="auto">
          <a:xfrm>
            <a:off x="2001838" y="1474264"/>
            <a:ext cx="3652837" cy="2127250"/>
            <a:chOff x="903" y="701"/>
            <a:chExt cx="3067" cy="1787"/>
          </a:xfrm>
        </p:grpSpPr>
        <p:sp>
          <p:nvSpPr>
            <p:cNvPr id="62481" name="直接连接符 51216"/>
            <p:cNvSpPr>
              <a:spLocks noChangeShapeType="1"/>
            </p:cNvSpPr>
            <p:nvPr/>
          </p:nvSpPr>
          <p:spPr bwMode="auto">
            <a:xfrm>
              <a:off x="1136" y="2229"/>
              <a:ext cx="1501" cy="1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2" name="直接连接符 51217"/>
            <p:cNvSpPr>
              <a:spLocks noChangeShapeType="1"/>
            </p:cNvSpPr>
            <p:nvPr/>
          </p:nvSpPr>
          <p:spPr bwMode="auto">
            <a:xfrm flipH="1">
              <a:off x="1136" y="999"/>
              <a:ext cx="2335" cy="1230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3" name="直接连接符 51218"/>
            <p:cNvSpPr>
              <a:spLocks noChangeShapeType="1"/>
            </p:cNvSpPr>
            <p:nvPr/>
          </p:nvSpPr>
          <p:spPr bwMode="auto">
            <a:xfrm flipH="1">
              <a:off x="2637" y="999"/>
              <a:ext cx="834" cy="1230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4" name="直接连接符 51219"/>
            <p:cNvSpPr>
              <a:spLocks noChangeShapeType="1"/>
            </p:cNvSpPr>
            <p:nvPr/>
          </p:nvSpPr>
          <p:spPr bwMode="auto">
            <a:xfrm>
              <a:off x="2637" y="2229"/>
              <a:ext cx="1134" cy="1"/>
            </a:xfrm>
            <a:prstGeom prst="line">
              <a:avLst/>
            </a:prstGeom>
            <a:noFill/>
            <a:ln w="36513">
              <a:solidFill>
                <a:srgbClr val="00008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5" name="矩形 51220"/>
            <p:cNvSpPr>
              <a:spLocks noChangeArrowheads="1"/>
            </p:cNvSpPr>
            <p:nvPr/>
          </p:nvSpPr>
          <p:spPr bwMode="auto">
            <a:xfrm>
              <a:off x="903" y="2035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2486" name="矩形 51221"/>
            <p:cNvSpPr>
              <a:spLocks noChangeArrowheads="1"/>
            </p:cNvSpPr>
            <p:nvPr/>
          </p:nvSpPr>
          <p:spPr bwMode="auto">
            <a:xfrm>
              <a:off x="2457" y="2217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2487" name="矩形 51222"/>
            <p:cNvSpPr>
              <a:spLocks noChangeArrowheads="1"/>
            </p:cNvSpPr>
            <p:nvPr/>
          </p:nvSpPr>
          <p:spPr bwMode="auto">
            <a:xfrm>
              <a:off x="3230" y="701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2488" name="矩形 51223"/>
            <p:cNvSpPr>
              <a:spLocks noChangeArrowheads="1"/>
            </p:cNvSpPr>
            <p:nvPr/>
          </p:nvSpPr>
          <p:spPr bwMode="auto">
            <a:xfrm>
              <a:off x="3808" y="2082"/>
              <a:ext cx="16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组合 51224"/>
          <p:cNvGrpSpPr/>
          <p:nvPr/>
        </p:nvGrpSpPr>
        <p:grpSpPr bwMode="auto">
          <a:xfrm>
            <a:off x="2298700" y="3277664"/>
            <a:ext cx="1543050" cy="866775"/>
            <a:chOff x="2475" y="2156"/>
            <a:chExt cx="1296" cy="727"/>
          </a:xfrm>
        </p:grpSpPr>
        <p:sp>
          <p:nvSpPr>
            <p:cNvPr id="62490" name="文本框 51225"/>
            <p:cNvSpPr txBox="1">
              <a:spLocks noChangeArrowheads="1"/>
            </p:cNvSpPr>
            <p:nvPr/>
          </p:nvSpPr>
          <p:spPr bwMode="auto">
            <a:xfrm>
              <a:off x="2475" y="2535"/>
              <a:ext cx="1296" cy="348"/>
            </a:xfrm>
            <a:prstGeom prst="rect">
              <a:avLst/>
            </a:prstGeom>
            <a:noFill/>
            <a:ln w="28575">
              <a:solidFill>
                <a:srgbClr val="149494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latin typeface="Times New Roman" panose="02020603050405020304" pitchFamily="18" charset="0"/>
                </a:rPr>
                <a:t>相邻的内角</a:t>
              </a:r>
              <a:endParaRPr lang="zh-CN" altLang="en-US" sz="2100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62491" name="直接连接符 51226"/>
            <p:cNvSpPr>
              <a:spLocks noChangeShapeType="1"/>
            </p:cNvSpPr>
            <p:nvPr/>
          </p:nvSpPr>
          <p:spPr bwMode="auto">
            <a:xfrm flipH="1">
              <a:off x="2782" y="2156"/>
              <a:ext cx="854" cy="37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9" name="组合 51227"/>
          <p:cNvGrpSpPr/>
          <p:nvPr/>
        </p:nvGrpSpPr>
        <p:grpSpPr bwMode="auto">
          <a:xfrm>
            <a:off x="2192338" y="1717985"/>
            <a:ext cx="2371725" cy="1463278"/>
            <a:chOff x="1113" y="747"/>
            <a:chExt cx="1992" cy="1229"/>
          </a:xfrm>
        </p:grpSpPr>
        <p:sp>
          <p:nvSpPr>
            <p:cNvPr id="62493" name="文本框 51228"/>
            <p:cNvSpPr txBox="1">
              <a:spLocks noChangeArrowheads="1"/>
            </p:cNvSpPr>
            <p:nvPr/>
          </p:nvSpPr>
          <p:spPr bwMode="auto">
            <a:xfrm>
              <a:off x="1113" y="747"/>
              <a:ext cx="1541" cy="348"/>
            </a:xfrm>
            <a:prstGeom prst="rect">
              <a:avLst/>
            </a:prstGeom>
            <a:noFill/>
            <a:ln w="38100">
              <a:solidFill>
                <a:srgbClr val="149494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latin typeface="宋体" panose="02010600030101010101" pitchFamily="2" charset="-122"/>
                </a:rPr>
                <a:t>不相邻的内角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  <p:sp>
          <p:nvSpPr>
            <p:cNvPr id="62494" name="直接连接符 51229"/>
            <p:cNvSpPr>
              <a:spLocks noChangeShapeType="1"/>
            </p:cNvSpPr>
            <p:nvPr/>
          </p:nvSpPr>
          <p:spPr bwMode="auto">
            <a:xfrm rot="1200000" flipH="1">
              <a:off x="1599" y="1028"/>
              <a:ext cx="140" cy="94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2495" name="直接连接符 51230"/>
            <p:cNvSpPr>
              <a:spLocks noChangeShapeType="1"/>
            </p:cNvSpPr>
            <p:nvPr/>
          </p:nvSpPr>
          <p:spPr bwMode="auto">
            <a:xfrm flipV="1">
              <a:off x="2069" y="1033"/>
              <a:ext cx="1036" cy="57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1609725" y="4262540"/>
            <a:ext cx="6180138" cy="8679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∵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=180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°，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BCD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ACB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°，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BCD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873" name="云形标注 1"/>
          <p:cNvSpPr>
            <a:spLocks noChangeArrowheads="1"/>
          </p:cNvSpPr>
          <p:nvPr/>
        </p:nvSpPr>
        <p:spPr bwMode="auto">
          <a:xfrm>
            <a:off x="5183041" y="1599278"/>
            <a:ext cx="3403600" cy="1000125"/>
          </a:xfrm>
          <a:prstGeom prst="cloudCallout">
            <a:avLst>
              <a:gd name="adj1" fmla="val -52794"/>
              <a:gd name="adj2" fmla="val 23869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你能用作平行线的方法证明此结论吗？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4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587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2"/>
          <p:cNvSpPr txBox="1">
            <a:spLocks noChangeArrowheads="1"/>
          </p:cNvSpPr>
          <p:nvPr/>
        </p:nvSpPr>
        <p:spPr bwMode="auto">
          <a:xfrm>
            <a:off x="3689248" y="3249613"/>
            <a:ext cx="7032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100" b="1" i="1">
                <a:latin typeface="+mn-lt"/>
                <a:ea typeface="黑体" panose="02010609060101010101" pitchFamily="49" charset="-122"/>
              </a:rPr>
              <a:t>D</a:t>
            </a:r>
            <a:endParaRPr lang="zh-CN" altLang="zh-CN" sz="2100" b="1" i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4460242" y="1459855"/>
            <a:ext cx="40328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过</a:t>
            </a:r>
            <a:r>
              <a:rPr lang="zh-CN" altLang="zh-CN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zh-CN" altLang="zh-CN" sz="24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平行于</a:t>
            </a:r>
            <a:r>
              <a:rPr lang="zh-CN" altLang="zh-CN" sz="24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3491" name="Line 4"/>
          <p:cNvSpPr>
            <a:spLocks noChangeShapeType="1"/>
          </p:cNvSpPr>
          <p:nvPr/>
        </p:nvSpPr>
        <p:spPr bwMode="auto">
          <a:xfrm>
            <a:off x="1004785" y="3217863"/>
            <a:ext cx="2808288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3492" name="Line 5"/>
          <p:cNvSpPr>
            <a:spLocks noChangeShapeType="1"/>
          </p:cNvSpPr>
          <p:nvPr/>
        </p:nvSpPr>
        <p:spPr bwMode="auto">
          <a:xfrm flipH="1" flipV="1">
            <a:off x="1600098" y="2024063"/>
            <a:ext cx="1511300" cy="120967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3493" name="Text Box 6"/>
          <p:cNvSpPr txBox="1">
            <a:spLocks noChangeArrowheads="1"/>
          </p:cNvSpPr>
          <p:nvPr/>
        </p:nvSpPr>
        <p:spPr bwMode="auto">
          <a:xfrm>
            <a:off x="1438173" y="1690688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A</a:t>
            </a:r>
            <a:endParaRPr lang="en-US" altLang="zh-CN" sz="2100" b="1" i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3494" name="Text Box 7"/>
          <p:cNvSpPr txBox="1">
            <a:spLocks noChangeArrowheads="1"/>
          </p:cNvSpPr>
          <p:nvPr/>
        </p:nvSpPr>
        <p:spPr bwMode="auto">
          <a:xfrm>
            <a:off x="739673" y="3287713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B</a:t>
            </a:r>
            <a:endParaRPr lang="en-US" altLang="zh-CN" sz="2100" b="1" i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3495" name="Text Box 8"/>
          <p:cNvSpPr txBox="1">
            <a:spLocks noChangeArrowheads="1"/>
          </p:cNvSpPr>
          <p:nvPr/>
        </p:nvSpPr>
        <p:spPr bwMode="auto">
          <a:xfrm>
            <a:off x="2989160" y="3287713"/>
            <a:ext cx="364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C</a:t>
            </a:r>
            <a:endParaRPr lang="en-US" altLang="zh-CN" sz="2100" b="1" i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3496" name="AutoShape 9"/>
          <p:cNvSpPr>
            <a:spLocks noChangeArrowheads="1"/>
          </p:cNvSpPr>
          <p:nvPr/>
        </p:nvSpPr>
        <p:spPr bwMode="auto">
          <a:xfrm rot="-709017">
            <a:off x="1281010" y="1703388"/>
            <a:ext cx="642938" cy="650875"/>
          </a:xfrm>
          <a:custGeom>
            <a:avLst/>
            <a:gdLst>
              <a:gd name="T0" fmla="*/ 11584 w 21600"/>
              <a:gd name="T1" fmla="*/ 11806 h 21600"/>
              <a:gd name="T2" fmla="*/ 10800 w 21600"/>
              <a:gd name="T3" fmla="*/ 12076 h 21600"/>
              <a:gd name="T4" fmla="*/ 10015 w 21600"/>
              <a:gd name="T5" fmla="*/ 11806 h 21600"/>
              <a:gd name="T6" fmla="*/ 4160 w 21600"/>
              <a:gd name="T7" fmla="*/ 19317 h 21600"/>
              <a:gd name="T8" fmla="*/ 10800 w 21600"/>
              <a:gd name="T9" fmla="*/ 21600 h 21600"/>
              <a:gd name="T10" fmla="*/ 17439 w 21600"/>
              <a:gd name="T11" fmla="*/ 1931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84" y="11806"/>
                </a:moveTo>
                <a:cubicBezTo>
                  <a:pt x="11360" y="11981"/>
                  <a:pt x="11084" y="12075"/>
                  <a:pt x="10800" y="12076"/>
                </a:cubicBezTo>
                <a:cubicBezTo>
                  <a:pt x="10515" y="12076"/>
                  <a:pt x="10239" y="11981"/>
                  <a:pt x="10015" y="11806"/>
                </a:cubicBezTo>
                <a:lnTo>
                  <a:pt x="4160" y="19317"/>
                </a:lnTo>
                <a:cubicBezTo>
                  <a:pt x="6057" y="20796"/>
                  <a:pt x="8394" y="21600"/>
                  <a:pt x="10800" y="21600"/>
                </a:cubicBezTo>
                <a:cubicBezTo>
                  <a:pt x="13205" y="21599"/>
                  <a:pt x="15542" y="20796"/>
                  <a:pt x="17439" y="19317"/>
                </a:cubicBezTo>
                <a:close/>
              </a:path>
            </a:pathLst>
          </a:custGeom>
          <a:solidFill>
            <a:srgbClr val="FFFF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3497" name="AutoShape 10"/>
          <p:cNvSpPr>
            <a:spLocks noChangeArrowheads="1"/>
          </p:cNvSpPr>
          <p:nvPr/>
        </p:nvSpPr>
        <p:spPr bwMode="auto">
          <a:xfrm rot="-7351899">
            <a:off x="680935" y="2874963"/>
            <a:ext cx="685800" cy="685800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99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2787548" y="2763838"/>
            <a:ext cx="1189037" cy="795337"/>
            <a:chOff x="0" y="0"/>
            <a:chExt cx="998" cy="667"/>
          </a:xfrm>
        </p:grpSpPr>
        <p:sp>
          <p:nvSpPr>
            <p:cNvPr id="63499" name="AutoShape 12"/>
            <p:cNvSpPr>
              <a:spLocks noChangeArrowheads="1"/>
            </p:cNvSpPr>
            <p:nvPr/>
          </p:nvSpPr>
          <p:spPr bwMode="auto">
            <a:xfrm rot="-7351899">
              <a:off x="0" y="91"/>
              <a:ext cx="576" cy="576"/>
            </a:xfrm>
            <a:custGeom>
              <a:avLst/>
              <a:gdLst>
                <a:gd name="T0" fmla="*/ 11533 w 21600"/>
                <a:gd name="T1" fmla="*/ 12017 h 21600"/>
                <a:gd name="T2" fmla="*/ 10800 w 21600"/>
                <a:gd name="T3" fmla="*/ 12222 h 21600"/>
                <a:gd name="T4" fmla="*/ 10066 w 21600"/>
                <a:gd name="T5" fmla="*/ 12017 h 21600"/>
                <a:gd name="T6" fmla="*/ 5225 w 21600"/>
                <a:gd name="T7" fmla="*/ 20050 h 21600"/>
                <a:gd name="T8" fmla="*/ 10800 w 21600"/>
                <a:gd name="T9" fmla="*/ 21600 h 21600"/>
                <a:gd name="T10" fmla="*/ 16374 w 21600"/>
                <a:gd name="T11" fmla="*/ 2005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1533" y="12017"/>
                  </a:moveTo>
                  <a:cubicBezTo>
                    <a:pt x="11312" y="12151"/>
                    <a:pt x="11058" y="12221"/>
                    <a:pt x="10800" y="12222"/>
                  </a:cubicBezTo>
                  <a:cubicBezTo>
                    <a:pt x="10541" y="12222"/>
                    <a:pt x="10287" y="12151"/>
                    <a:pt x="10066" y="12017"/>
                  </a:cubicBezTo>
                  <a:lnTo>
                    <a:pt x="5225" y="20050"/>
                  </a:lnTo>
                  <a:cubicBezTo>
                    <a:pt x="6908" y="21064"/>
                    <a:pt x="8835" y="21600"/>
                    <a:pt x="10800" y="21600"/>
                  </a:cubicBezTo>
                  <a:cubicBezTo>
                    <a:pt x="12764" y="21599"/>
                    <a:pt x="14691" y="21064"/>
                    <a:pt x="16374" y="2005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3500" name="Text Box 13"/>
            <p:cNvSpPr txBox="1">
              <a:spLocks noChangeArrowheads="1"/>
            </p:cNvSpPr>
            <p:nvPr/>
          </p:nvSpPr>
          <p:spPr bwMode="auto">
            <a:xfrm>
              <a:off x="635" y="0"/>
              <a:ext cx="36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100" b="1">
                  <a:solidFill>
                    <a:srgbClr val="000066"/>
                  </a:solidFill>
                  <a:latin typeface="+mn-lt"/>
                  <a:ea typeface="黑体" panose="02010609060101010101" pitchFamily="49" charset="-122"/>
                </a:rPr>
                <a:t>1</a:t>
              </a:r>
              <a:endParaRPr lang="zh-CN" altLang="zh-CN" sz="2100" b="1">
                <a:solidFill>
                  <a:srgbClr val="000066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Group 14"/>
          <p:cNvGrpSpPr/>
          <p:nvPr/>
        </p:nvGrpSpPr>
        <p:grpSpPr bwMode="auto">
          <a:xfrm>
            <a:off x="2736748" y="2593975"/>
            <a:ext cx="739775" cy="973138"/>
            <a:chOff x="0" y="0"/>
            <a:chExt cx="621" cy="817"/>
          </a:xfrm>
        </p:grpSpPr>
        <p:sp>
          <p:nvSpPr>
            <p:cNvPr id="63502" name="AutoShape 15"/>
            <p:cNvSpPr>
              <a:spLocks noChangeArrowheads="1"/>
            </p:cNvSpPr>
            <p:nvPr/>
          </p:nvSpPr>
          <p:spPr bwMode="auto">
            <a:xfrm rot="10174814">
              <a:off x="0" y="241"/>
              <a:ext cx="621" cy="576"/>
            </a:xfrm>
            <a:custGeom>
              <a:avLst/>
              <a:gdLst>
                <a:gd name="T0" fmla="*/ 11584 w 21600"/>
                <a:gd name="T1" fmla="*/ 11806 h 21600"/>
                <a:gd name="T2" fmla="*/ 10800 w 21600"/>
                <a:gd name="T3" fmla="*/ 12076 h 21600"/>
                <a:gd name="T4" fmla="*/ 10015 w 21600"/>
                <a:gd name="T5" fmla="*/ 11806 h 21600"/>
                <a:gd name="T6" fmla="*/ 4160 w 21600"/>
                <a:gd name="T7" fmla="*/ 19317 h 21600"/>
                <a:gd name="T8" fmla="*/ 10800 w 21600"/>
                <a:gd name="T9" fmla="*/ 21600 h 21600"/>
                <a:gd name="T10" fmla="*/ 17439 w 21600"/>
                <a:gd name="T11" fmla="*/ 1931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1584" y="11806"/>
                  </a:moveTo>
                  <a:cubicBezTo>
                    <a:pt x="11360" y="11981"/>
                    <a:pt x="11084" y="12075"/>
                    <a:pt x="10800" y="12076"/>
                  </a:cubicBezTo>
                  <a:cubicBezTo>
                    <a:pt x="10515" y="12076"/>
                    <a:pt x="10239" y="11981"/>
                    <a:pt x="10015" y="11806"/>
                  </a:cubicBezTo>
                  <a:lnTo>
                    <a:pt x="4160" y="19317"/>
                  </a:lnTo>
                  <a:cubicBezTo>
                    <a:pt x="6057" y="20796"/>
                    <a:pt x="8394" y="21600"/>
                    <a:pt x="10800" y="21600"/>
                  </a:cubicBezTo>
                  <a:cubicBezTo>
                    <a:pt x="13205" y="21599"/>
                    <a:pt x="15542" y="20796"/>
                    <a:pt x="17439" y="19317"/>
                  </a:cubicBezTo>
                  <a:close/>
                </a:path>
              </a:pathLst>
            </a:cu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3503" name="Text Box 16"/>
            <p:cNvSpPr txBox="1">
              <a:spLocks noChangeArrowheads="1"/>
            </p:cNvSpPr>
            <p:nvPr/>
          </p:nvSpPr>
          <p:spPr bwMode="auto">
            <a:xfrm>
              <a:off x="65" y="0"/>
              <a:ext cx="40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100" b="1">
                  <a:solidFill>
                    <a:srgbClr val="000066"/>
                  </a:solidFill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zh-CN" sz="2100" b="1">
                <a:solidFill>
                  <a:srgbClr val="000066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395525" y="2086143"/>
            <a:ext cx="41622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∴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1=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i="1" dirty="0" smtClean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（两直线平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行，同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位角相等）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3639848" y="3101806"/>
            <a:ext cx="502815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                 ∠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2= 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         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（两直线平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行，内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错角相等）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4035805" y="4262956"/>
            <a:ext cx="48816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1+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2=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3507" name="Line 20"/>
          <p:cNvSpPr>
            <a:spLocks noChangeShapeType="1"/>
          </p:cNvSpPr>
          <p:nvPr/>
        </p:nvSpPr>
        <p:spPr bwMode="auto">
          <a:xfrm flipH="1">
            <a:off x="1004785" y="2030413"/>
            <a:ext cx="595313" cy="120650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grpSp>
        <p:nvGrpSpPr>
          <p:cNvPr id="4" name="Group 21"/>
          <p:cNvGrpSpPr/>
          <p:nvPr/>
        </p:nvGrpSpPr>
        <p:grpSpPr bwMode="auto">
          <a:xfrm>
            <a:off x="3111398" y="1576388"/>
            <a:ext cx="1122362" cy="1608137"/>
            <a:chOff x="0" y="45"/>
            <a:chExt cx="943" cy="1350"/>
          </a:xfrm>
        </p:grpSpPr>
        <p:sp>
          <p:nvSpPr>
            <p:cNvPr id="63509" name="Text Box 22"/>
            <p:cNvSpPr txBox="1">
              <a:spLocks noChangeArrowheads="1"/>
            </p:cNvSpPr>
            <p:nvPr/>
          </p:nvSpPr>
          <p:spPr bwMode="auto">
            <a:xfrm>
              <a:off x="444" y="45"/>
              <a:ext cx="499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100" b="1" i="1">
                  <a:latin typeface="+mn-lt"/>
                  <a:ea typeface="黑体" panose="02010609060101010101" pitchFamily="49" charset="-122"/>
                </a:rPr>
                <a:t>E</a:t>
              </a:r>
              <a:endParaRPr lang="zh-CN" altLang="zh-CN" sz="2100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63510" name="Line 23"/>
            <p:cNvSpPr>
              <a:spLocks noChangeShapeType="1"/>
            </p:cNvSpPr>
            <p:nvPr/>
          </p:nvSpPr>
          <p:spPr bwMode="auto">
            <a:xfrm flipV="1">
              <a:off x="0" y="170"/>
              <a:ext cx="817" cy="1225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180542" y="737393"/>
            <a:ext cx="67599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已知：如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图，△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证：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5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209" grpId="0"/>
      <p:bldP spid="8210" grpId="0"/>
      <p:bldP spid="82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0110" y="759123"/>
            <a:ext cx="3873176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三角形内角和定理的推论</a:t>
            </a:r>
            <a:endParaRPr lang="zh-CN" altLang="en-US" sz="2400" b="1" noProof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ea"/>
            </a:endParaRPr>
          </a:p>
        </p:txBody>
      </p:sp>
      <p:grpSp>
        <p:nvGrpSpPr>
          <p:cNvPr id="64514" name="组合 2"/>
          <p:cNvGrpSpPr/>
          <p:nvPr/>
        </p:nvGrpSpPr>
        <p:grpSpPr bwMode="auto">
          <a:xfrm>
            <a:off x="5443433" y="1967525"/>
            <a:ext cx="2913063" cy="1709738"/>
            <a:chOff x="5076056" y="2319263"/>
            <a:chExt cx="3884913" cy="2280177"/>
          </a:xfrm>
        </p:grpSpPr>
        <p:grpSp>
          <p:nvGrpSpPr>
            <p:cNvPr id="64515" name="组合 30"/>
            <p:cNvGrpSpPr/>
            <p:nvPr/>
          </p:nvGrpSpPr>
          <p:grpSpPr bwMode="auto">
            <a:xfrm>
              <a:off x="5076056" y="2319263"/>
              <a:ext cx="3600400" cy="2280177"/>
              <a:chOff x="5316644" y="1599183"/>
              <a:chExt cx="3600400" cy="2280177"/>
            </a:xfrm>
          </p:grpSpPr>
          <p:cxnSp>
            <p:nvCxnSpPr>
              <p:cNvPr id="64516" name="直接连接符 8"/>
              <p:cNvCxnSpPr>
                <a:cxnSpLocks noChangeShapeType="1"/>
              </p:cNvCxnSpPr>
              <p:nvPr/>
            </p:nvCxnSpPr>
            <p:spPr bwMode="auto">
              <a:xfrm flipV="1">
                <a:off x="5767108" y="3316720"/>
                <a:ext cx="3149936" cy="4027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4517" name="直接连接符 9"/>
              <p:cNvCxnSpPr>
                <a:cxnSpLocks noChangeShapeType="1"/>
              </p:cNvCxnSpPr>
              <p:nvPr/>
            </p:nvCxnSpPr>
            <p:spPr bwMode="auto">
              <a:xfrm flipV="1">
                <a:off x="5724128" y="1916832"/>
                <a:ext cx="1200643" cy="144016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4518" name="直接连接符 10"/>
              <p:cNvCxnSpPr>
                <a:cxnSpLocks noChangeShapeType="1"/>
              </p:cNvCxnSpPr>
              <p:nvPr/>
            </p:nvCxnSpPr>
            <p:spPr bwMode="auto">
              <a:xfrm>
                <a:off x="6900820" y="1916832"/>
                <a:ext cx="1199572" cy="144016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4519" name="TextBox 11"/>
              <p:cNvSpPr txBox="1">
                <a:spLocks noChangeArrowheads="1"/>
              </p:cNvSpPr>
              <p:nvPr/>
            </p:nvSpPr>
            <p:spPr bwMode="auto">
              <a:xfrm>
                <a:off x="6540780" y="1599183"/>
                <a:ext cx="481058" cy="551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A</a:t>
                </a:r>
                <a:endPara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4520" name="TextBox 12"/>
              <p:cNvSpPr txBox="1">
                <a:spLocks noChangeArrowheads="1"/>
              </p:cNvSpPr>
              <p:nvPr/>
            </p:nvSpPr>
            <p:spPr bwMode="auto">
              <a:xfrm>
                <a:off x="5316644" y="3212976"/>
                <a:ext cx="481058" cy="551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B</a:t>
                </a:r>
                <a:endPara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4521" name="TextBox 13"/>
              <p:cNvSpPr txBox="1">
                <a:spLocks noChangeArrowheads="1"/>
              </p:cNvSpPr>
              <p:nvPr/>
            </p:nvSpPr>
            <p:spPr bwMode="auto">
              <a:xfrm>
                <a:off x="7908932" y="3327375"/>
                <a:ext cx="481058" cy="5519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C</a:t>
                </a:r>
                <a:endPara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4522" name="TextBox 4"/>
            <p:cNvSpPr txBox="1">
              <a:spLocks noChangeArrowheads="1"/>
            </p:cNvSpPr>
            <p:nvPr/>
          </p:nvSpPr>
          <p:spPr bwMode="auto">
            <a:xfrm>
              <a:off x="8460432" y="4005064"/>
              <a:ext cx="500537" cy="55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4523" name="TextBox 5"/>
            <p:cNvSpPr txBox="1">
              <a:spLocks noChangeArrowheads="1"/>
            </p:cNvSpPr>
            <p:nvPr/>
          </p:nvSpPr>
          <p:spPr bwMode="auto">
            <a:xfrm rot="9693664">
              <a:off x="5374326" y="3735059"/>
              <a:ext cx="576064" cy="551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4524" name="TextBox 6"/>
            <p:cNvSpPr txBox="1">
              <a:spLocks noChangeArrowheads="1"/>
            </p:cNvSpPr>
            <p:nvPr/>
          </p:nvSpPr>
          <p:spPr bwMode="auto">
            <a:xfrm rot="-5224569">
              <a:off x="6371460" y="2498945"/>
              <a:ext cx="576064" cy="55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4525" name="TextBox 7"/>
            <p:cNvSpPr txBox="1">
              <a:spLocks noChangeArrowheads="1"/>
            </p:cNvSpPr>
            <p:nvPr/>
          </p:nvSpPr>
          <p:spPr bwMode="auto">
            <a:xfrm rot="7235326">
              <a:off x="7546068" y="3821159"/>
              <a:ext cx="576064" cy="552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378338" y="1288541"/>
            <a:ext cx="70991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三角形的外角等于与它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不相邻的两个内角的和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03752" y="1967525"/>
            <a:ext cx="4371710" cy="175432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ea"/>
              </a:rPr>
              <a:t>应用格式：</a:t>
            </a:r>
            <a:endParaRPr lang="zh-CN" altLang="en-US" sz="2400" b="1" noProof="1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∵ ∠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ACD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是△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ABC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的一个外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cs typeface="+mn-ea"/>
              </a:rPr>
              <a:t>角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cs typeface="+mn-ea"/>
              </a:rPr>
              <a:t>.</a:t>
            </a:r>
            <a:endParaRPr lang="en-US" altLang="zh-CN" sz="2400" b="1" noProof="1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∴ ∠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ACD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=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 ∠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A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+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 ∠</a:t>
            </a:r>
            <a:r>
              <a:rPr lang="en-US" altLang="zh-CN" sz="2400" b="1" i="1" noProof="1">
                <a:solidFill>
                  <a:srgbClr val="FF0000"/>
                </a:solidFill>
                <a:latin typeface="+mn-lt"/>
                <a:cs typeface="+mn-ea"/>
              </a:rPr>
              <a:t>B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cs typeface="+mn-ea"/>
              </a:rPr>
              <a:t>.</a:t>
            </a:r>
            <a:endParaRPr lang="zh-CN" altLang="en-US" sz="2400" b="1" noProof="1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8692" y="748573"/>
            <a:ext cx="4823756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说出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下列图形中∠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的度数：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5538" name="组合 45"/>
          <p:cNvGrpSpPr/>
          <p:nvPr/>
        </p:nvGrpSpPr>
        <p:grpSpPr bwMode="auto">
          <a:xfrm>
            <a:off x="1654175" y="1414463"/>
            <a:ext cx="2913063" cy="1947862"/>
            <a:chOff x="251520" y="1455167"/>
            <a:chExt cx="3884681" cy="2597946"/>
          </a:xfrm>
        </p:grpSpPr>
        <p:grpSp>
          <p:nvGrpSpPr>
            <p:cNvPr id="65539" name="组合 24"/>
            <p:cNvGrpSpPr/>
            <p:nvPr/>
          </p:nvGrpSpPr>
          <p:grpSpPr bwMode="auto">
            <a:xfrm>
              <a:off x="251520" y="1455167"/>
              <a:ext cx="3884681" cy="2356115"/>
              <a:chOff x="251520" y="1455167"/>
              <a:chExt cx="3884681" cy="2356115"/>
            </a:xfrm>
          </p:grpSpPr>
          <p:grpSp>
            <p:nvGrpSpPr>
              <p:cNvPr id="65540" name="组合 2"/>
              <p:cNvGrpSpPr/>
              <p:nvPr/>
            </p:nvGrpSpPr>
            <p:grpSpPr bwMode="auto">
              <a:xfrm>
                <a:off x="251520" y="1455167"/>
                <a:ext cx="3884681" cy="2356115"/>
                <a:chOff x="5076056" y="2319263"/>
                <a:chExt cx="3884681" cy="2356115"/>
              </a:xfrm>
            </p:grpSpPr>
            <p:grpSp>
              <p:nvGrpSpPr>
                <p:cNvPr id="65541" name="组合 30"/>
                <p:cNvGrpSpPr/>
                <p:nvPr/>
              </p:nvGrpSpPr>
              <p:grpSpPr bwMode="auto">
                <a:xfrm>
                  <a:off x="5076056" y="2319263"/>
                  <a:ext cx="3600400" cy="2294009"/>
                  <a:chOff x="5316644" y="1599183"/>
                  <a:chExt cx="3600400" cy="2294009"/>
                </a:xfrm>
              </p:grpSpPr>
              <p:cxnSp>
                <p:nvCxnSpPr>
                  <p:cNvPr id="65542" name="直接连接符 8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5767108" y="3316720"/>
                    <a:ext cx="3149936" cy="40273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65543" name="直接连接符 9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5724128" y="1916832"/>
                    <a:ext cx="1200643" cy="144016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65544" name="直接连接符 1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900820" y="1916832"/>
                    <a:ext cx="1368152" cy="144416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65545" name="Text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540780" y="1599183"/>
                    <a:ext cx="480835" cy="5521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100" b="1" i="1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A</a:t>
                    </a:r>
                    <a:endParaRPr lang="en-US" altLang="zh-CN" sz="2100" b="1" i="1">
                      <a:latin typeface="Times New Roman" panose="02020603050405020304" pitchFamily="18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5546" name="Text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316644" y="3284755"/>
                    <a:ext cx="480835" cy="5521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100" b="1" i="1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B</a:t>
                    </a:r>
                    <a:endParaRPr lang="en-US" altLang="zh-CN" sz="2100" b="1" i="1">
                      <a:latin typeface="Times New Roman" panose="02020603050405020304" pitchFamily="18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65547" name="Text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908932" y="3341087"/>
                    <a:ext cx="480835" cy="55210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100" b="1" i="1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C</a:t>
                    </a:r>
                    <a:endParaRPr lang="en-US" altLang="zh-CN" sz="2100" b="1" i="1">
                      <a:latin typeface="Times New Roman" panose="02020603050405020304" pitchFamily="18" charset="0"/>
                      <a:ea typeface="黑体" panose="02010609060101010101" pitchFamily="49" charset="-122"/>
                    </a:endParaRPr>
                  </a:p>
                </p:txBody>
              </p:sp>
            </p:grpSp>
            <p:sp>
              <p:nvSpPr>
                <p:cNvPr id="65548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8460432" y="4123273"/>
                  <a:ext cx="500305" cy="552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100" b="1" i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D</a:t>
                  </a:r>
                  <a:endParaRPr lang="en-US" altLang="zh-CN" sz="2100" b="1" i="1"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5549" name="TextBox 5"/>
                <p:cNvSpPr txBox="1">
                  <a:spLocks noChangeArrowheads="1"/>
                </p:cNvSpPr>
                <p:nvPr/>
              </p:nvSpPr>
              <p:spPr bwMode="auto">
                <a:xfrm rot="9693664">
                  <a:off x="5409873" y="3744708"/>
                  <a:ext cx="576064" cy="552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100" b="1" i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(</a:t>
                  </a:r>
                  <a:endParaRPr lang="en-US" altLang="zh-CN" sz="21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5550" name="TextBox 6"/>
                <p:cNvSpPr txBox="1">
                  <a:spLocks noChangeArrowheads="1"/>
                </p:cNvSpPr>
                <p:nvPr/>
              </p:nvSpPr>
              <p:spPr bwMode="auto">
                <a:xfrm rot="-5224569">
                  <a:off x="6373141" y="2478743"/>
                  <a:ext cx="572687" cy="5519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100" b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(</a:t>
                  </a:r>
                  <a:endParaRPr lang="en-US" altLang="zh-CN" sz="21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65551" name="TextBox 7"/>
                <p:cNvSpPr txBox="1">
                  <a:spLocks noChangeArrowheads="1"/>
                </p:cNvSpPr>
                <p:nvPr/>
              </p:nvSpPr>
              <p:spPr bwMode="auto">
                <a:xfrm rot="6875326">
                  <a:off x="7694979" y="3805937"/>
                  <a:ext cx="572687" cy="5519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sz="2100" b="1" i="1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(</a:t>
                  </a:r>
                  <a:endParaRPr lang="en-US" altLang="zh-CN" sz="2100" b="1" i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65552" name="TextBox 19"/>
              <p:cNvSpPr txBox="1">
                <a:spLocks noChangeArrowheads="1"/>
              </p:cNvSpPr>
              <p:nvPr/>
            </p:nvSpPr>
            <p:spPr bwMode="auto">
              <a:xfrm>
                <a:off x="1448905" y="1985712"/>
                <a:ext cx="931195" cy="491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80 °</a:t>
                </a:r>
                <a:endPara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5553" name="TextBox 20"/>
              <p:cNvSpPr txBox="1">
                <a:spLocks noChangeArrowheads="1"/>
              </p:cNvSpPr>
              <p:nvPr/>
            </p:nvSpPr>
            <p:spPr bwMode="auto">
              <a:xfrm>
                <a:off x="944583" y="2701571"/>
                <a:ext cx="931195" cy="491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60 °</a:t>
                </a:r>
                <a:endPara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5554" name="TextBox 21"/>
              <p:cNvSpPr txBox="1">
                <a:spLocks noChangeArrowheads="1"/>
              </p:cNvSpPr>
              <p:nvPr/>
            </p:nvSpPr>
            <p:spPr bwMode="auto">
              <a:xfrm rot="2140163">
                <a:off x="2665364" y="2821699"/>
                <a:ext cx="576064" cy="552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solidFill>
                      <a:srgbClr val="FF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(</a:t>
                </a:r>
                <a:endPara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5555" name="TextBox 22"/>
              <p:cNvSpPr txBox="1">
                <a:spLocks noChangeArrowheads="1"/>
              </p:cNvSpPr>
              <p:nvPr/>
            </p:nvSpPr>
            <p:spPr bwMode="auto">
              <a:xfrm>
                <a:off x="3031019" y="2600542"/>
                <a:ext cx="396181" cy="491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2</a:t>
                </a:r>
                <a:endParaRPr lang="en-US" altLang="zh-CN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65556" name="TextBox 23"/>
              <p:cNvSpPr txBox="1">
                <a:spLocks noChangeArrowheads="1"/>
              </p:cNvSpPr>
              <p:nvPr/>
            </p:nvSpPr>
            <p:spPr bwMode="auto">
              <a:xfrm>
                <a:off x="2476441" y="2773157"/>
                <a:ext cx="396181" cy="491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b="1">
                    <a:latin typeface="Times New Roman" panose="02020603050405020304" pitchFamily="18" charset="0"/>
                    <a:ea typeface="黑体" panose="02010609060101010101" pitchFamily="49" charset="-122"/>
                  </a:rPr>
                  <a:t>1</a:t>
                </a:r>
                <a:endParaRPr lang="en-US" altLang="zh-CN" b="1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5557" name="TextBox 43"/>
            <p:cNvSpPr txBox="1">
              <a:spLocks noChangeArrowheads="1"/>
            </p:cNvSpPr>
            <p:nvPr/>
          </p:nvSpPr>
          <p:spPr bwMode="auto">
            <a:xfrm>
              <a:off x="1691680" y="3501008"/>
              <a:ext cx="658608" cy="552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49" charset="-122"/>
                </a:rPr>
                <a:t>(1)</a:t>
              </a:r>
              <a:endParaRPr lang="en-US" altLang="zh-CN" sz="21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65558" name="组合 46"/>
          <p:cNvGrpSpPr/>
          <p:nvPr/>
        </p:nvGrpSpPr>
        <p:grpSpPr bwMode="auto">
          <a:xfrm>
            <a:off x="5183188" y="1598613"/>
            <a:ext cx="2413000" cy="1687512"/>
            <a:chOff x="4884596" y="1700808"/>
            <a:chExt cx="3217058" cy="2250331"/>
          </a:xfrm>
        </p:grpSpPr>
        <p:grpSp>
          <p:nvGrpSpPr>
            <p:cNvPr id="65559" name="组合 31"/>
            <p:cNvGrpSpPr/>
            <p:nvPr/>
          </p:nvGrpSpPr>
          <p:grpSpPr bwMode="auto">
            <a:xfrm>
              <a:off x="5220072" y="1700808"/>
              <a:ext cx="2448272" cy="1512168"/>
              <a:chOff x="4788024" y="1700808"/>
              <a:chExt cx="2448272" cy="1512168"/>
            </a:xfrm>
          </p:grpSpPr>
          <p:cxnSp>
            <p:nvCxnSpPr>
              <p:cNvPr id="65560" name="直接连接符 26"/>
              <p:cNvCxnSpPr>
                <a:cxnSpLocks noChangeShapeType="1"/>
              </p:cNvCxnSpPr>
              <p:nvPr/>
            </p:nvCxnSpPr>
            <p:spPr bwMode="auto">
              <a:xfrm flipV="1">
                <a:off x="4788024" y="2924944"/>
                <a:ext cx="2448272" cy="28803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5561" name="直接连接符 28"/>
              <p:cNvCxnSpPr>
                <a:cxnSpLocks noChangeShapeType="1"/>
              </p:cNvCxnSpPr>
              <p:nvPr/>
            </p:nvCxnSpPr>
            <p:spPr bwMode="auto">
              <a:xfrm flipV="1">
                <a:off x="4788024" y="2204864"/>
                <a:ext cx="1368152" cy="100811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5562" name="直接连接符 30"/>
              <p:cNvCxnSpPr>
                <a:cxnSpLocks noChangeShapeType="1"/>
              </p:cNvCxnSpPr>
              <p:nvPr/>
            </p:nvCxnSpPr>
            <p:spPr bwMode="auto">
              <a:xfrm flipH="1" flipV="1">
                <a:off x="5364088" y="1700808"/>
                <a:ext cx="1872208" cy="12241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65563" name="TextBox 32"/>
            <p:cNvSpPr txBox="1">
              <a:spLocks noChangeArrowheads="1"/>
            </p:cNvSpPr>
            <p:nvPr/>
          </p:nvSpPr>
          <p:spPr bwMode="auto">
            <a:xfrm>
              <a:off x="6540780" y="1815207"/>
              <a:ext cx="48075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64" name="TextBox 33"/>
            <p:cNvSpPr txBox="1">
              <a:spLocks noChangeArrowheads="1"/>
            </p:cNvSpPr>
            <p:nvPr/>
          </p:nvSpPr>
          <p:spPr bwMode="auto">
            <a:xfrm>
              <a:off x="4884596" y="2967335"/>
              <a:ext cx="48075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65" name="TextBox 34"/>
            <p:cNvSpPr txBox="1">
              <a:spLocks noChangeArrowheads="1"/>
            </p:cNvSpPr>
            <p:nvPr/>
          </p:nvSpPr>
          <p:spPr bwMode="auto">
            <a:xfrm>
              <a:off x="7620900" y="2852936"/>
              <a:ext cx="48075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66" name="TextBox 35"/>
            <p:cNvSpPr txBox="1">
              <a:spLocks noChangeArrowheads="1"/>
            </p:cNvSpPr>
            <p:nvPr/>
          </p:nvSpPr>
          <p:spPr bwMode="auto">
            <a:xfrm rot="10036116">
              <a:off x="5337160" y="2804076"/>
              <a:ext cx="57606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67" name="TextBox 36"/>
            <p:cNvSpPr txBox="1">
              <a:spLocks noChangeArrowheads="1"/>
            </p:cNvSpPr>
            <p:nvPr/>
          </p:nvSpPr>
          <p:spPr bwMode="auto">
            <a:xfrm>
              <a:off x="7072684" y="2518410"/>
              <a:ext cx="57606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68" name="TextBox 37"/>
            <p:cNvSpPr txBox="1">
              <a:spLocks noChangeArrowheads="1"/>
            </p:cNvSpPr>
            <p:nvPr/>
          </p:nvSpPr>
          <p:spPr bwMode="auto">
            <a:xfrm rot="-506569">
              <a:off x="6197414" y="1944323"/>
              <a:ext cx="576064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69" name="TextBox 38"/>
            <p:cNvSpPr txBox="1">
              <a:spLocks noChangeArrowheads="1"/>
            </p:cNvSpPr>
            <p:nvPr/>
          </p:nvSpPr>
          <p:spPr bwMode="auto">
            <a:xfrm rot="-5979112">
              <a:off x="6222570" y="1996888"/>
              <a:ext cx="576064" cy="551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70" name="TextBox 39"/>
            <p:cNvSpPr txBox="1">
              <a:spLocks noChangeArrowheads="1"/>
            </p:cNvSpPr>
            <p:nvPr/>
          </p:nvSpPr>
          <p:spPr bwMode="auto">
            <a:xfrm>
              <a:off x="6508922" y="2319263"/>
              <a:ext cx="396114" cy="490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71" name="TextBox 40"/>
            <p:cNvSpPr txBox="1">
              <a:spLocks noChangeArrowheads="1"/>
            </p:cNvSpPr>
            <p:nvPr/>
          </p:nvSpPr>
          <p:spPr bwMode="auto">
            <a:xfrm>
              <a:off x="5794450" y="2658263"/>
              <a:ext cx="396114" cy="490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72" name="TextBox 41"/>
            <p:cNvSpPr txBox="1">
              <a:spLocks noChangeArrowheads="1"/>
            </p:cNvSpPr>
            <p:nvPr/>
          </p:nvSpPr>
          <p:spPr bwMode="auto">
            <a:xfrm>
              <a:off x="5480992" y="1989698"/>
              <a:ext cx="931037" cy="490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50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73" name="TextBox 42"/>
            <p:cNvSpPr txBox="1">
              <a:spLocks noChangeArrowheads="1"/>
            </p:cNvSpPr>
            <p:nvPr/>
          </p:nvSpPr>
          <p:spPr bwMode="auto">
            <a:xfrm>
              <a:off x="6416832" y="2565539"/>
              <a:ext cx="931037" cy="490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32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5574" name="TextBox 44"/>
            <p:cNvSpPr txBox="1">
              <a:spLocks noChangeArrowheads="1"/>
            </p:cNvSpPr>
            <p:nvPr/>
          </p:nvSpPr>
          <p:spPr bwMode="auto">
            <a:xfrm>
              <a:off x="6444208" y="3399383"/>
              <a:ext cx="658497" cy="551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>
                  <a:latin typeface="Times New Roman" panose="02020603050405020304" pitchFamily="18" charset="0"/>
                  <a:ea typeface="黑体" panose="02010609060101010101" pitchFamily="49" charset="-122"/>
                </a:rPr>
                <a:t>(2)</a:t>
              </a:r>
              <a:endParaRPr lang="en-US" altLang="zh-CN" sz="21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428044" y="3544407"/>
            <a:ext cx="33874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1=40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∠2=140 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5183188" y="3561302"/>
            <a:ext cx="33874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1=18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∠2=130 °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6" name="组合 5"/>
          <p:cNvGrpSpPr/>
          <p:nvPr/>
        </p:nvGrpSpPr>
        <p:grpSpPr bwMode="auto">
          <a:xfrm>
            <a:off x="-15147" y="-34921"/>
            <a:ext cx="1869440" cy="477838"/>
            <a:chOff x="248" y="45"/>
            <a:chExt cx="2944" cy="752"/>
          </a:xfrm>
        </p:grpSpPr>
        <p:sp>
          <p:nvSpPr>
            <p:cNvPr id="47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49" name="组合 2"/>
            <p:cNvGrpSpPr/>
            <p:nvPr/>
          </p:nvGrpSpPr>
          <p:grpSpPr bwMode="auto">
            <a:xfrm>
              <a:off x="248" y="200"/>
              <a:ext cx="2944" cy="577"/>
              <a:chOff x="248" y="200"/>
              <a:chExt cx="2944" cy="577"/>
            </a:xfrm>
          </p:grpSpPr>
          <p:cxnSp>
            <p:nvCxnSpPr>
              <p:cNvPr id="51" name="直线连接符 14"/>
              <p:cNvCxnSpPr/>
              <p:nvPr/>
            </p:nvCxnSpPr>
            <p:spPr>
              <a:xfrm>
                <a:off x="248" y="777"/>
                <a:ext cx="2944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Freeform 74"/>
              <p:cNvSpPr>
                <a:spLocks noChangeAspect="1" noEditPoints="1"/>
              </p:cNvSpPr>
              <p:nvPr/>
            </p:nvSpPr>
            <p:spPr bwMode="auto">
              <a:xfrm>
                <a:off x="317" y="200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43" y="78118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ChangeArrowheads="1"/>
          </p:cNvSpPr>
          <p:nvPr/>
        </p:nvSpPr>
        <p:spPr bwMode="auto">
          <a:xfrm>
            <a:off x="956469" y="1125386"/>
            <a:ext cx="78531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=42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=28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=18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BFC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194175" y="1983400"/>
            <a:ext cx="37480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TW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latin typeface="+mn-lt"/>
                <a:ea typeface="仿宋" panose="02010609060101010101" pitchFamily="49" charset="-122"/>
              </a:rPr>
              <a:t>BEC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AEC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的一个外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角，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48150" y="2361225"/>
            <a:ext cx="30130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TW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TW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254500" y="2685075"/>
            <a:ext cx="36877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=42°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=18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48150" y="3035679"/>
            <a:ext cx="22082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TW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latin typeface="+mn-lt"/>
                <a:ea typeface="仿宋" panose="02010609060101010101" pitchFamily="49" charset="-122"/>
              </a:rPr>
              <a:t>BEC</a:t>
            </a:r>
            <a:r>
              <a:rPr lang="en-US" altLang="zh-TW" sz="2100" b="1" dirty="0">
                <a:latin typeface="+mn-lt"/>
                <a:ea typeface="仿宋" panose="02010609060101010101" pitchFamily="49" charset="-122"/>
              </a:rPr>
              <a:t>=60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°.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248150" y="3435962"/>
            <a:ext cx="40544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TW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latin typeface="+mn-lt"/>
                <a:ea typeface="仿宋" panose="02010609060101010101" pitchFamily="49" charset="-122"/>
              </a:rPr>
              <a:t>BFC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BEF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的一个外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角，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248150" y="3866175"/>
            <a:ext cx="37465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BFC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BEF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248150" y="4305912"/>
            <a:ext cx="3886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=28°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BEC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=60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289425" y="4694850"/>
            <a:ext cx="220821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TW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BFC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=88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763963" y="1983400"/>
            <a:ext cx="726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endParaRPr lang="zh-CN" altLang="en-US" sz="21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6571" name="Line 6"/>
          <p:cNvSpPr>
            <a:spLocks noChangeShapeType="1"/>
          </p:cNvSpPr>
          <p:nvPr/>
        </p:nvSpPr>
        <p:spPr bwMode="auto">
          <a:xfrm flipH="1">
            <a:off x="1158935" y="2486798"/>
            <a:ext cx="1633538" cy="2017713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72" name="Line 7"/>
          <p:cNvSpPr>
            <a:spLocks noChangeShapeType="1"/>
          </p:cNvSpPr>
          <p:nvPr/>
        </p:nvSpPr>
        <p:spPr bwMode="auto">
          <a:xfrm flipH="1">
            <a:off x="1158935" y="4377511"/>
            <a:ext cx="2760663" cy="128587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73" name="Line 8"/>
          <p:cNvSpPr>
            <a:spLocks noChangeShapeType="1"/>
          </p:cNvSpPr>
          <p:nvPr/>
        </p:nvSpPr>
        <p:spPr bwMode="auto">
          <a:xfrm>
            <a:off x="2795648" y="2494736"/>
            <a:ext cx="1128712" cy="1890712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74" name="Line 9"/>
          <p:cNvSpPr>
            <a:spLocks noChangeShapeType="1"/>
          </p:cNvSpPr>
          <p:nvPr/>
        </p:nvSpPr>
        <p:spPr bwMode="auto">
          <a:xfrm flipH="1">
            <a:off x="1158935" y="3367861"/>
            <a:ext cx="2160588" cy="1138237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75" name="Line 10"/>
          <p:cNvSpPr>
            <a:spLocks noChangeShapeType="1"/>
          </p:cNvSpPr>
          <p:nvPr/>
        </p:nvSpPr>
        <p:spPr bwMode="auto">
          <a:xfrm>
            <a:off x="2268598" y="3137673"/>
            <a:ext cx="1652587" cy="1239838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76" name="Oval 11"/>
          <p:cNvSpPr>
            <a:spLocks noChangeArrowheads="1"/>
          </p:cNvSpPr>
          <p:nvPr/>
        </p:nvSpPr>
        <p:spPr bwMode="auto">
          <a:xfrm>
            <a:off x="2868673" y="3577411"/>
            <a:ext cx="47625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77" name="Rectangle 12"/>
          <p:cNvSpPr>
            <a:spLocks noChangeArrowheads="1"/>
          </p:cNvSpPr>
          <p:nvPr/>
        </p:nvSpPr>
        <p:spPr bwMode="auto">
          <a:xfrm>
            <a:off x="2859148" y="3228161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78" name="Oval 13"/>
          <p:cNvSpPr>
            <a:spLocks noChangeArrowheads="1"/>
          </p:cNvSpPr>
          <p:nvPr/>
        </p:nvSpPr>
        <p:spPr bwMode="auto">
          <a:xfrm>
            <a:off x="2775010" y="2462986"/>
            <a:ext cx="46038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79" name="Rectangle 14"/>
          <p:cNvSpPr>
            <a:spLocks noChangeArrowheads="1"/>
          </p:cNvSpPr>
          <p:nvPr/>
        </p:nvSpPr>
        <p:spPr bwMode="auto">
          <a:xfrm>
            <a:off x="2855973" y="2177236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0" name="Oval 15"/>
          <p:cNvSpPr>
            <a:spLocks noChangeArrowheads="1"/>
          </p:cNvSpPr>
          <p:nvPr/>
        </p:nvSpPr>
        <p:spPr bwMode="auto">
          <a:xfrm>
            <a:off x="1139885" y="4482286"/>
            <a:ext cx="47625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81" name="Oval 17"/>
          <p:cNvSpPr>
            <a:spLocks noChangeArrowheads="1"/>
          </p:cNvSpPr>
          <p:nvPr/>
        </p:nvSpPr>
        <p:spPr bwMode="auto">
          <a:xfrm>
            <a:off x="3900548" y="4346897"/>
            <a:ext cx="47625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82" name="Rectangle 18"/>
          <p:cNvSpPr>
            <a:spLocks noChangeArrowheads="1"/>
          </p:cNvSpPr>
          <p:nvPr/>
        </p:nvSpPr>
        <p:spPr bwMode="auto">
          <a:xfrm>
            <a:off x="3941116" y="4376710"/>
            <a:ext cx="17780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1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3" name="Oval 19"/>
          <p:cNvSpPr>
            <a:spLocks noChangeArrowheads="1"/>
          </p:cNvSpPr>
          <p:nvPr/>
        </p:nvSpPr>
        <p:spPr bwMode="auto">
          <a:xfrm>
            <a:off x="3300473" y="3345636"/>
            <a:ext cx="47625" cy="58737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84" name="Rectangle 20"/>
          <p:cNvSpPr>
            <a:spLocks noChangeArrowheads="1"/>
          </p:cNvSpPr>
          <p:nvPr/>
        </p:nvSpPr>
        <p:spPr bwMode="auto">
          <a:xfrm>
            <a:off x="3393560" y="3136145"/>
            <a:ext cx="192088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1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5" name="Oval 21"/>
          <p:cNvSpPr>
            <a:spLocks noChangeArrowheads="1"/>
          </p:cNvSpPr>
          <p:nvPr/>
        </p:nvSpPr>
        <p:spPr bwMode="auto">
          <a:xfrm>
            <a:off x="2249548" y="3113861"/>
            <a:ext cx="46037" cy="57150"/>
          </a:xfrm>
          <a:prstGeom prst="ellipse">
            <a:avLst/>
          </a:prstGeom>
          <a:solidFill>
            <a:srgbClr val="FF0000"/>
          </a:solidFill>
          <a:ln w="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66586" name="Rectangle 22"/>
          <p:cNvSpPr>
            <a:spLocks noChangeArrowheads="1"/>
          </p:cNvSpPr>
          <p:nvPr/>
        </p:nvSpPr>
        <p:spPr bwMode="auto">
          <a:xfrm>
            <a:off x="2081273" y="2869386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</a:rPr>
              <a:t>E</a:t>
            </a:r>
            <a:endParaRPr lang="en-US" altLang="zh-CN" sz="21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6587" name="Line 23"/>
          <p:cNvSpPr>
            <a:spLocks noChangeShapeType="1"/>
          </p:cNvSpPr>
          <p:nvPr/>
        </p:nvSpPr>
        <p:spPr bwMode="auto">
          <a:xfrm rot="21240000" flipH="1">
            <a:off x="2852798" y="3410723"/>
            <a:ext cx="485775" cy="161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6588" name="Line 24"/>
          <p:cNvSpPr>
            <a:spLocks noChangeShapeType="1"/>
          </p:cNvSpPr>
          <p:nvPr/>
        </p:nvSpPr>
        <p:spPr bwMode="auto">
          <a:xfrm>
            <a:off x="3336985" y="3358336"/>
            <a:ext cx="593725" cy="10271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pSp>
        <p:nvGrpSpPr>
          <p:cNvPr id="2" name="Group 31"/>
          <p:cNvGrpSpPr/>
          <p:nvPr/>
        </p:nvGrpSpPr>
        <p:grpSpPr bwMode="auto">
          <a:xfrm rot="-5160000">
            <a:off x="2081273" y="2421710"/>
            <a:ext cx="1836738" cy="1966913"/>
            <a:chOff x="2829" y="1796"/>
            <a:chExt cx="1543" cy="1652"/>
          </a:xfrm>
        </p:grpSpPr>
        <p:sp>
          <p:nvSpPr>
            <p:cNvPr id="66590" name="Line 28"/>
            <p:cNvSpPr>
              <a:spLocks noChangeShapeType="1"/>
            </p:cNvSpPr>
            <p:nvPr/>
          </p:nvSpPr>
          <p:spPr bwMode="auto">
            <a:xfrm flipH="1">
              <a:off x="2829" y="1975"/>
              <a:ext cx="954" cy="147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6591" name="Line 29"/>
            <p:cNvSpPr>
              <a:spLocks noChangeShapeType="1"/>
            </p:cNvSpPr>
            <p:nvPr/>
          </p:nvSpPr>
          <p:spPr bwMode="auto">
            <a:xfrm flipH="1">
              <a:off x="2829" y="2380"/>
              <a:ext cx="1543" cy="106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6592" name="Line 30"/>
            <p:cNvSpPr>
              <a:spLocks noChangeShapeType="1"/>
            </p:cNvSpPr>
            <p:nvPr/>
          </p:nvSpPr>
          <p:spPr bwMode="auto">
            <a:xfrm>
              <a:off x="3505" y="1796"/>
              <a:ext cx="846" cy="59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16768" name="AutoShape 13"/>
          <p:cNvSpPr>
            <a:spLocks noChangeArrowheads="1"/>
          </p:cNvSpPr>
          <p:nvPr/>
        </p:nvSpPr>
        <p:spPr bwMode="auto">
          <a:xfrm rot="-283891">
            <a:off x="1812985" y="2885261"/>
            <a:ext cx="931863" cy="531812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00FF00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66594" name="Rectangle 16"/>
          <p:cNvSpPr>
            <a:spLocks noChangeArrowheads="1"/>
          </p:cNvSpPr>
          <p:nvPr/>
        </p:nvSpPr>
        <p:spPr bwMode="auto">
          <a:xfrm>
            <a:off x="1106548" y="4506346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1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Group 31"/>
          <p:cNvGrpSpPr/>
          <p:nvPr/>
        </p:nvGrpSpPr>
        <p:grpSpPr bwMode="auto">
          <a:xfrm rot="180000">
            <a:off x="1222435" y="3129736"/>
            <a:ext cx="2090738" cy="1425575"/>
            <a:chOff x="2596" y="1682"/>
            <a:chExt cx="1756" cy="1198"/>
          </a:xfrm>
        </p:grpSpPr>
        <p:sp>
          <p:nvSpPr>
            <p:cNvPr id="66596" name="Line 28"/>
            <p:cNvSpPr>
              <a:spLocks noChangeShapeType="1"/>
            </p:cNvSpPr>
            <p:nvPr/>
          </p:nvSpPr>
          <p:spPr bwMode="auto">
            <a:xfrm flipH="1">
              <a:off x="2596" y="1682"/>
              <a:ext cx="858" cy="119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6597" name="Line 29"/>
            <p:cNvSpPr>
              <a:spLocks noChangeShapeType="1"/>
            </p:cNvSpPr>
            <p:nvPr/>
          </p:nvSpPr>
          <p:spPr bwMode="auto">
            <a:xfrm flipH="1">
              <a:off x="2596" y="2040"/>
              <a:ext cx="1370" cy="8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66598" name="Line 30"/>
            <p:cNvSpPr>
              <a:spLocks noChangeShapeType="1"/>
            </p:cNvSpPr>
            <p:nvPr/>
          </p:nvSpPr>
          <p:spPr bwMode="auto">
            <a:xfrm>
              <a:off x="3459" y="1704"/>
              <a:ext cx="893" cy="5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16" name="AutoShape 13"/>
          <p:cNvSpPr>
            <a:spLocks noChangeArrowheads="1"/>
          </p:cNvSpPr>
          <p:nvPr/>
        </p:nvSpPr>
        <p:spPr bwMode="auto">
          <a:xfrm rot="360000">
            <a:off x="2081273" y="3251973"/>
            <a:ext cx="1638300" cy="671513"/>
          </a:xfrm>
          <a:custGeom>
            <a:avLst/>
            <a:gdLst>
              <a:gd name="T0" fmla="*/ 11533 w 21600"/>
              <a:gd name="T1" fmla="*/ 12017 h 21600"/>
              <a:gd name="T2" fmla="*/ 10800 w 21600"/>
              <a:gd name="T3" fmla="*/ 12222 h 21600"/>
              <a:gd name="T4" fmla="*/ 10066 w 21600"/>
              <a:gd name="T5" fmla="*/ 12017 h 21600"/>
              <a:gd name="T6" fmla="*/ 5225 w 21600"/>
              <a:gd name="T7" fmla="*/ 20050 h 21600"/>
              <a:gd name="T8" fmla="*/ 10800 w 21600"/>
              <a:gd name="T9" fmla="*/ 21600 h 21600"/>
              <a:gd name="T10" fmla="*/ 16374 w 21600"/>
              <a:gd name="T11" fmla="*/ 200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33" y="12017"/>
                </a:moveTo>
                <a:cubicBezTo>
                  <a:pt x="11312" y="12151"/>
                  <a:pt x="11058" y="12221"/>
                  <a:pt x="10800" y="12222"/>
                </a:cubicBezTo>
                <a:cubicBezTo>
                  <a:pt x="10541" y="12222"/>
                  <a:pt x="10287" y="12151"/>
                  <a:pt x="10066" y="12017"/>
                </a:cubicBezTo>
                <a:lnTo>
                  <a:pt x="5225" y="20050"/>
                </a:lnTo>
                <a:cubicBezTo>
                  <a:pt x="6908" y="21064"/>
                  <a:pt x="8835" y="21600"/>
                  <a:pt x="10800" y="21600"/>
                </a:cubicBezTo>
                <a:cubicBezTo>
                  <a:pt x="12764" y="21599"/>
                  <a:pt x="14691" y="21064"/>
                  <a:pt x="16374" y="20050"/>
                </a:cubicBezTo>
                <a:close/>
              </a:path>
            </a:pathLst>
          </a:custGeom>
          <a:solidFill>
            <a:srgbClr val="2699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b="1"/>
          </a:p>
        </p:txBody>
      </p:sp>
      <p:grpSp>
        <p:nvGrpSpPr>
          <p:cNvPr id="66604" name="组合 6"/>
          <p:cNvGrpSpPr/>
          <p:nvPr/>
        </p:nvGrpSpPr>
        <p:grpSpPr bwMode="auto">
          <a:xfrm>
            <a:off x="689035" y="643812"/>
            <a:ext cx="1858963" cy="492125"/>
            <a:chOff x="427462" y="558483"/>
            <a:chExt cx="1858351" cy="492443"/>
          </a:xfrm>
        </p:grpSpPr>
        <p:grpSp>
          <p:nvGrpSpPr>
            <p:cNvPr id="66605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6611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6612" name="文本框 14"/>
          <p:cNvSpPr txBox="1">
            <a:spLocks noChangeArrowheads="1"/>
          </p:cNvSpPr>
          <p:nvPr/>
        </p:nvSpPr>
        <p:spPr bwMode="auto">
          <a:xfrm>
            <a:off x="2775010" y="677149"/>
            <a:ext cx="5207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利用三角形外角的性质求角的度数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4" name="组合 2"/>
          <p:cNvGrpSpPr/>
          <p:nvPr/>
        </p:nvGrpSpPr>
        <p:grpSpPr bwMode="auto">
          <a:xfrm>
            <a:off x="-11739" y="-39221"/>
            <a:ext cx="2006600" cy="477837"/>
            <a:chOff x="123" y="40"/>
            <a:chExt cx="3160" cy="752"/>
          </a:xfrm>
        </p:grpSpPr>
        <p:cxnSp>
          <p:nvCxnSpPr>
            <p:cNvPr id="5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6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16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3" grpId="0"/>
      <p:bldP spid="116768" grpId="0" animBg="1"/>
      <p:bldP spid="116768" grpId="1" bldLvl="0" animBg="1"/>
      <p:bldP spid="116768" grpId="2" bldLvl="0" animBg="1"/>
      <p:bldP spid="16" grpId="0" animBg="1"/>
      <p:bldP spid="16" grpId="1" bldLvl="0" animBg="1"/>
      <p:bldP spid="16" grpId="2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矩形 2"/>
          <p:cNvSpPr>
            <a:spLocks noChangeArrowheads="1"/>
          </p:cNvSpPr>
          <p:nvPr/>
        </p:nvSpPr>
        <p:spPr bwMode="auto">
          <a:xfrm>
            <a:off x="659514" y="1904177"/>
            <a:ext cx="6345293" cy="25160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zh-CN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zh-CN" sz="2100" b="1" dirty="0">
                <a:latin typeface="+mn-lt"/>
                <a:cs typeface="Times New Roman" panose="02020603050405020304" pitchFamily="18" charset="0"/>
              </a:rPr>
              <a:t>根据平行线的性质求出</a:t>
            </a:r>
            <a:r>
              <a:rPr lang="en-US" altLang="zh-CN" sz="2100" b="1" dirty="0">
                <a:latin typeface="+mn-lt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 smtClean="0">
                <a:latin typeface="+mn-lt"/>
                <a:cs typeface="Times New Roman" panose="02020603050405020304" pitchFamily="18" charset="0"/>
              </a:rPr>
              <a:t>C</a:t>
            </a:r>
            <a:r>
              <a:rPr lang="zh-CN" altLang="en-US" sz="2100" b="1" dirty="0" smtClean="0">
                <a:latin typeface="+mn-lt"/>
                <a:cs typeface="Times New Roman" panose="02020603050405020304" pitchFamily="18" charset="0"/>
              </a:rPr>
              <a:t>，</a:t>
            </a:r>
            <a:endParaRPr lang="en-US" altLang="zh-CN" sz="2100" b="1" dirty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+mn-lt"/>
                <a:cs typeface="Times New Roman" panose="02020603050405020304" pitchFamily="18" charset="0"/>
              </a:rPr>
              <a:t>再根据三角形外角</a:t>
            </a:r>
            <a:r>
              <a:rPr lang="zh-CN" altLang="zh-CN" sz="2100" b="1" dirty="0" smtClean="0">
                <a:latin typeface="+mn-lt"/>
                <a:cs typeface="Times New Roman" panose="02020603050405020304" pitchFamily="18" charset="0"/>
              </a:rPr>
              <a:t>性质</a:t>
            </a:r>
            <a:r>
              <a:rPr lang="zh-CN" altLang="zh-CN" sz="2100" b="1" dirty="0">
                <a:latin typeface="+mn-lt"/>
                <a:cs typeface="Times New Roman" panose="02020603050405020304" pitchFamily="18" charset="0"/>
              </a:rPr>
              <a:t>即可求出</a:t>
            </a:r>
            <a:r>
              <a:rPr lang="en-US" altLang="zh-CN" sz="2100" b="1" dirty="0">
                <a:latin typeface="+mn-lt"/>
                <a:cs typeface="Times New Roman" panose="02020603050405020304" pitchFamily="18" charset="0"/>
              </a:rPr>
              <a:t>∠3. </a:t>
            </a:r>
            <a:endParaRPr lang="en-US" altLang="zh-CN" sz="2100" b="1" dirty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∠1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45°.</a:t>
            </a:r>
            <a:endParaRPr lang="zh-CN" altLang="zh-CN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∵∠2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∴∠3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35°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45°</a:t>
            </a:r>
            <a:r>
              <a:rPr lang="zh-CN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80°.</a:t>
            </a:r>
            <a:endParaRPr lang="zh-CN" altLang="zh-CN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890" name="矩形 1"/>
          <p:cNvSpPr>
            <a:spLocks noChangeArrowheads="1"/>
          </p:cNvSpPr>
          <p:nvPr/>
        </p:nvSpPr>
        <p:spPr bwMode="auto">
          <a:xfrm>
            <a:off x="735325" y="672921"/>
            <a:ext cx="8232505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线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被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所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截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35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∠3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________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度．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148356" y="1187153"/>
            <a:ext cx="492443" cy="579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80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组合 5"/>
          <p:cNvGrpSpPr/>
          <p:nvPr/>
        </p:nvGrpSpPr>
        <p:grpSpPr bwMode="auto">
          <a:xfrm>
            <a:off x="-15147" y="-34921"/>
            <a:ext cx="1869440" cy="477838"/>
            <a:chOff x="248" y="45"/>
            <a:chExt cx="2944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2"/>
            <p:cNvGrpSpPr/>
            <p:nvPr/>
          </p:nvGrpSpPr>
          <p:grpSpPr bwMode="auto">
            <a:xfrm>
              <a:off x="248" y="200"/>
              <a:ext cx="2944" cy="577"/>
              <a:chOff x="248" y="200"/>
              <a:chExt cx="2944" cy="577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2944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317" y="200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52" y="78841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976" y="2023644"/>
            <a:ext cx="2146853" cy="171784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99"/>
          <p:cNvSpPr txBox="1">
            <a:spLocks noChangeArrowheads="1"/>
          </p:cNvSpPr>
          <p:nvPr/>
        </p:nvSpPr>
        <p:spPr bwMode="auto">
          <a:xfrm>
            <a:off x="792163" y="1238250"/>
            <a:ext cx="761523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2 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内一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BPC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150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68610" name="图片 2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23" b="48413"/>
          <a:stretch>
            <a:fillRect/>
          </a:stretch>
        </p:blipFill>
        <p:spPr bwMode="auto">
          <a:xfrm>
            <a:off x="5467350" y="2309813"/>
            <a:ext cx="307975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文本框 3"/>
          <p:cNvSpPr txBox="1">
            <a:spLocks noChangeArrowheads="1"/>
          </p:cNvSpPr>
          <p:nvPr/>
        </p:nvSpPr>
        <p:spPr bwMode="auto">
          <a:xfrm>
            <a:off x="423163" y="2309813"/>
            <a:ext cx="518907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分析：</a:t>
            </a:r>
            <a:r>
              <a:rPr lang="zh-CN" altLang="en-US" sz="2400" b="1" dirty="0">
                <a:latin typeface="+mn-lt"/>
              </a:rPr>
              <a:t>延长</a:t>
            </a:r>
            <a:r>
              <a:rPr lang="en-US" altLang="zh-CN" sz="2400" b="1" i="1" dirty="0">
                <a:latin typeface="+mn-lt"/>
              </a:rPr>
              <a:t>BP</a:t>
            </a:r>
            <a:r>
              <a:rPr lang="zh-CN" altLang="en-US" sz="2400" b="1" dirty="0">
                <a:latin typeface="+mn-lt"/>
              </a:rPr>
              <a:t>交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zh-CN" altLang="en-US" sz="2400" b="1" dirty="0">
                <a:latin typeface="+mn-lt"/>
              </a:rPr>
              <a:t>于</a:t>
            </a:r>
            <a:r>
              <a:rPr lang="en-US" altLang="zh-CN" sz="2400" b="1" i="1" dirty="0">
                <a:latin typeface="+mn-lt"/>
              </a:rPr>
              <a:t>E</a:t>
            </a:r>
            <a:r>
              <a:rPr lang="zh-CN" altLang="en-US" sz="2400" b="1" dirty="0">
                <a:latin typeface="+mn-lt"/>
              </a:rPr>
              <a:t>或连接</a:t>
            </a:r>
            <a:r>
              <a:rPr lang="en-US" altLang="zh-CN" sz="2400" b="1" i="1" dirty="0">
                <a:latin typeface="+mn-lt"/>
              </a:rPr>
              <a:t>AP</a:t>
            </a:r>
            <a:r>
              <a:rPr lang="zh-CN" altLang="en-US" sz="2400" b="1" dirty="0">
                <a:latin typeface="+mn-lt"/>
              </a:rPr>
              <a:t>并延</a:t>
            </a:r>
            <a:r>
              <a:rPr lang="zh-CN" altLang="en-US" sz="2400" b="1" dirty="0" smtClean="0">
                <a:latin typeface="+mn-lt"/>
              </a:rPr>
              <a:t>长，构</a:t>
            </a:r>
            <a:r>
              <a:rPr lang="zh-CN" altLang="en-US" sz="2400" b="1" dirty="0">
                <a:latin typeface="+mn-lt"/>
              </a:rPr>
              <a:t>造三角形的外</a:t>
            </a:r>
            <a:r>
              <a:rPr lang="zh-CN" altLang="en-US" sz="2400" b="1" dirty="0" smtClean="0">
                <a:latin typeface="+mn-lt"/>
              </a:rPr>
              <a:t>角，再</a:t>
            </a:r>
            <a:r>
              <a:rPr lang="zh-CN" altLang="en-US" sz="2400" b="1" dirty="0">
                <a:latin typeface="+mn-lt"/>
              </a:rPr>
              <a:t>利用外角的性质即可求出</a:t>
            </a:r>
            <a:r>
              <a:rPr lang="en-US" altLang="zh-CN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的度数．</a:t>
            </a:r>
            <a:endParaRPr lang="zh-CN" altLang="en-US" sz="2400" b="1" dirty="0">
              <a:latin typeface="+mn-lt"/>
            </a:endParaRPr>
          </a:p>
        </p:txBody>
      </p:sp>
      <p:cxnSp>
        <p:nvCxnSpPr>
          <p:cNvPr id="2" name="直接连接符 1"/>
          <p:cNvCxnSpPr>
            <a:cxnSpLocks noChangeShapeType="1"/>
          </p:cNvCxnSpPr>
          <p:nvPr/>
        </p:nvCxnSpPr>
        <p:spPr bwMode="auto">
          <a:xfrm flipV="1">
            <a:off x="7429500" y="3062288"/>
            <a:ext cx="434975" cy="1174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62" name="Rectangle 22"/>
          <p:cNvSpPr>
            <a:spLocks noChangeArrowheads="1"/>
          </p:cNvSpPr>
          <p:nvPr/>
        </p:nvSpPr>
        <p:spPr bwMode="auto">
          <a:xfrm>
            <a:off x="7974013" y="2849563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8618" name="组合 6"/>
          <p:cNvGrpSpPr/>
          <p:nvPr/>
        </p:nvGrpSpPr>
        <p:grpSpPr bwMode="auto">
          <a:xfrm>
            <a:off x="963613" y="646113"/>
            <a:ext cx="1858962" cy="492125"/>
            <a:chOff x="427462" y="558483"/>
            <a:chExt cx="1858351" cy="491808"/>
          </a:xfrm>
        </p:grpSpPr>
        <p:grpSp>
          <p:nvGrpSpPr>
            <p:cNvPr id="68619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68625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8626" name="文本框 2"/>
          <p:cNvSpPr txBox="1">
            <a:spLocks noChangeArrowheads="1"/>
          </p:cNvSpPr>
          <p:nvPr/>
        </p:nvSpPr>
        <p:spPr bwMode="auto">
          <a:xfrm>
            <a:off x="2994025" y="644540"/>
            <a:ext cx="4013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借助辅助线求角的度数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9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399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99"/>
          <p:cNvSpPr txBox="1">
            <a:spLocks noChangeArrowheads="1"/>
          </p:cNvSpPr>
          <p:nvPr/>
        </p:nvSpPr>
        <p:spPr bwMode="auto">
          <a:xfrm>
            <a:off x="626393" y="657516"/>
            <a:ext cx="6042025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BP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于点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则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BPC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PEC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分别为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PCE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的外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角， 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BPC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PCE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PEC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PEC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BPC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PCE</a:t>
            </a:r>
            <a:endParaRPr lang="en-US" altLang="zh-CN" sz="21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               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150°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30°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120°.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120°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－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100°</a:t>
            </a: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41986" name="图片 -214748261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209" y="1649530"/>
            <a:ext cx="301307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815394" y="3609340"/>
            <a:ext cx="7741276" cy="1200329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方法点拨：</a:t>
            </a:r>
            <a:r>
              <a:rPr lang="zh-CN" altLang="en-US" sz="2400" b="1" noProof="1"/>
              <a:t>求角的度</a:t>
            </a:r>
            <a:r>
              <a:rPr lang="zh-CN" altLang="en-US" sz="2400" b="1" noProof="1" smtClean="0"/>
              <a:t>数</a:t>
            </a:r>
            <a:r>
              <a:rPr lang="zh-CN" altLang="en-US" sz="2400" b="1" noProof="1"/>
              <a:t>，常</a:t>
            </a:r>
            <a:r>
              <a:rPr lang="zh-CN" altLang="en-US" sz="2400" b="1" noProof="1" smtClean="0"/>
              <a:t>连接并延长</a:t>
            </a:r>
            <a:r>
              <a:rPr lang="zh-CN" altLang="en-US" sz="2400" b="1" noProof="1"/>
              <a:t>或延长三角形的边</a:t>
            </a:r>
            <a:r>
              <a:rPr lang="zh-CN" altLang="en-US" sz="2400" b="1" noProof="1" smtClean="0"/>
              <a:t>长，通</a:t>
            </a:r>
            <a:r>
              <a:rPr lang="zh-CN" altLang="en-US" sz="2400" b="1" noProof="1"/>
              <a:t>过构造三角形的外</a:t>
            </a:r>
            <a:r>
              <a:rPr lang="zh-CN" altLang="en-US" sz="2400" b="1" noProof="1" smtClean="0"/>
              <a:t>角，利</a:t>
            </a:r>
            <a:r>
              <a:rPr lang="zh-CN" altLang="en-US" sz="2400" b="1" noProof="1"/>
              <a:t>用</a:t>
            </a:r>
            <a:r>
              <a:rPr lang="zh-CN" altLang="en-US" sz="2400" b="1" noProof="1">
                <a:solidFill>
                  <a:srgbClr val="FF0000"/>
                </a:solidFill>
              </a:rPr>
              <a:t>外角的性质</a:t>
            </a:r>
            <a:r>
              <a:rPr lang="zh-CN" altLang="en-US" sz="2400" b="1" noProof="1"/>
              <a:t>解决</a:t>
            </a:r>
            <a:r>
              <a:rPr lang="en-US" altLang="zh-CN" sz="2400" b="1" noProof="1"/>
              <a:t>.</a:t>
            </a:r>
            <a:endParaRPr lang="en-US" altLang="zh-CN" sz="2400" b="1" noProof="1"/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19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19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419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19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19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19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7"/>
          <p:cNvSpPr>
            <a:spLocks noChangeArrowheads="1"/>
          </p:cNvSpPr>
          <p:nvPr/>
        </p:nvSpPr>
        <p:spPr bwMode="auto">
          <a:xfrm>
            <a:off x="553674" y="1225482"/>
            <a:ext cx="8045042" cy="1754326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在一个三角形花坛的外围走一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圈，在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每一个拐弯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的地方都转了一个角度（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），那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么回到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原来位置时（方向与出发时相同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），一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共转了多少度？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-9001" y="-21977"/>
            <a:ext cx="2006600" cy="493712"/>
            <a:chOff x="100" y="40"/>
            <a:chExt cx="3160" cy="778"/>
          </a:xfrm>
        </p:grpSpPr>
        <p:cxnSp>
          <p:nvCxnSpPr>
            <p:cNvPr id="1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80555" y="610738"/>
            <a:ext cx="1757157" cy="488722"/>
            <a:chOff x="1745942" y="3955571"/>
            <a:chExt cx="1757157" cy="488722"/>
          </a:xfrm>
        </p:grpSpPr>
        <p:grpSp>
          <p:nvGrpSpPr>
            <p:cNvPr id="16" name="组合 15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19" name="流程图: 库存数据 18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4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17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419" y="3105830"/>
            <a:ext cx="2880360" cy="149352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643666" y="673189"/>
            <a:ext cx="8382888" cy="1126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 dirty="0" smtClean="0">
                <a:latin typeface="+mn-lt"/>
                <a:ea typeface="楷体" panose="02010609060101010101" pitchFamily="49" charset="-122"/>
              </a:rPr>
              <a:t>                  如图，</a:t>
            </a:r>
            <a:r>
              <a:rPr kumimoji="1" lang="en-US" altLang="zh-CN" sz="28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kumimoji="1" lang="en-US" altLang="zh-CN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kumimoji="1" lang="en-US" altLang="zh-CN" sz="2800" b="1" dirty="0">
                <a:latin typeface="+mn-lt"/>
                <a:ea typeface="楷体" panose="02010609060101010101" pitchFamily="49" charset="-122"/>
              </a:rPr>
              <a:t>=51</a:t>
            </a:r>
            <a:r>
              <a:rPr kumimoji="1" lang="zh-CN" altLang="en-US" sz="28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kumimoji="1" lang="en-US" altLang="zh-CN" sz="28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kumimoji="1" lang="en-US" altLang="zh-CN" sz="28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kumimoji="1" lang="en-US" altLang="zh-CN" sz="2800" b="1" dirty="0">
                <a:latin typeface="+mn-lt"/>
                <a:ea typeface="楷体" panose="02010609060101010101" pitchFamily="49" charset="-122"/>
              </a:rPr>
              <a:t>=20</a:t>
            </a:r>
            <a:r>
              <a:rPr kumimoji="1" lang="zh-CN" altLang="zh-CN" sz="28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kumimoji="1"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kumimoji="1" lang="en-US" altLang="zh-CN" sz="28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kumimoji="1" lang="en-US" altLang="zh-CN" sz="28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kumimoji="1" lang="en-US" altLang="zh-CN" sz="2800" b="1" dirty="0">
                <a:latin typeface="+mn-lt"/>
                <a:ea typeface="楷体" panose="02010609060101010101" pitchFamily="49" charset="-122"/>
              </a:rPr>
              <a:t>=30</a:t>
            </a:r>
            <a:r>
              <a:rPr kumimoji="1" lang="zh-CN" altLang="en-US" sz="2800" b="1" dirty="0" smtClean="0">
                <a:latin typeface="+mn-lt"/>
                <a:ea typeface="楷体" panose="02010609060101010101" pitchFamily="49" charset="-122"/>
              </a:rPr>
              <a:t>°，求</a:t>
            </a:r>
            <a:r>
              <a:rPr kumimoji="1"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1" lang="en-US" altLang="zh-CN" sz="28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BDC</a:t>
            </a:r>
            <a:r>
              <a:rPr kumimoji="1" lang="zh-CN" altLang="en-US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的度数</a:t>
            </a:r>
            <a:r>
              <a:rPr kumimoji="1" lang="en-US" altLang="zh-CN" sz="28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kumimoji="1" lang="en-US" altLang="zh-CN" sz="28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0658" name="组合 32"/>
          <p:cNvGrpSpPr/>
          <p:nvPr/>
        </p:nvGrpSpPr>
        <p:grpSpPr bwMode="auto">
          <a:xfrm>
            <a:off x="2792413" y="1417638"/>
            <a:ext cx="3459162" cy="2733675"/>
            <a:chOff x="1691680" y="2391494"/>
            <a:chExt cx="4609880" cy="3648353"/>
          </a:xfrm>
        </p:grpSpPr>
        <p:cxnSp>
          <p:nvCxnSpPr>
            <p:cNvPr id="70659" name="直接连接符 12"/>
            <p:cNvCxnSpPr>
              <a:cxnSpLocks noChangeShapeType="1"/>
            </p:cNvCxnSpPr>
            <p:nvPr/>
          </p:nvCxnSpPr>
          <p:spPr bwMode="auto">
            <a:xfrm flipH="1">
              <a:off x="1979712" y="2852936"/>
              <a:ext cx="2160240" cy="25202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60" name="直接连接符 14"/>
            <p:cNvCxnSpPr>
              <a:cxnSpLocks noChangeShapeType="1"/>
            </p:cNvCxnSpPr>
            <p:nvPr/>
          </p:nvCxnSpPr>
          <p:spPr bwMode="auto">
            <a:xfrm>
              <a:off x="4139952" y="2852936"/>
              <a:ext cx="1728192" cy="28083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61" name="直接连接符 17"/>
            <p:cNvCxnSpPr>
              <a:cxnSpLocks noChangeShapeType="1"/>
            </p:cNvCxnSpPr>
            <p:nvPr/>
          </p:nvCxnSpPr>
          <p:spPr bwMode="auto">
            <a:xfrm flipV="1">
              <a:off x="1979712" y="4437112"/>
              <a:ext cx="1944216" cy="93610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0662" name="直接连接符 19"/>
            <p:cNvCxnSpPr>
              <a:cxnSpLocks noChangeShapeType="1"/>
            </p:cNvCxnSpPr>
            <p:nvPr/>
          </p:nvCxnSpPr>
          <p:spPr bwMode="auto">
            <a:xfrm>
              <a:off x="3923928" y="4437112"/>
              <a:ext cx="1944216" cy="1224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0663" name="TextBox 21"/>
            <p:cNvSpPr txBox="1">
              <a:spLocks noChangeArrowheads="1"/>
            </p:cNvSpPr>
            <p:nvPr/>
          </p:nvSpPr>
          <p:spPr bwMode="auto">
            <a:xfrm>
              <a:off x="3995936" y="2391494"/>
              <a:ext cx="480860" cy="55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4" name="TextBox 22"/>
            <p:cNvSpPr txBox="1">
              <a:spLocks noChangeArrowheads="1"/>
            </p:cNvSpPr>
            <p:nvPr/>
          </p:nvSpPr>
          <p:spPr bwMode="auto">
            <a:xfrm>
              <a:off x="1691680" y="5271591"/>
              <a:ext cx="480860" cy="55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5" name="TextBox 23"/>
            <p:cNvSpPr txBox="1">
              <a:spLocks noChangeArrowheads="1"/>
            </p:cNvSpPr>
            <p:nvPr/>
          </p:nvSpPr>
          <p:spPr bwMode="auto">
            <a:xfrm>
              <a:off x="5820700" y="5487615"/>
              <a:ext cx="480860" cy="55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6" name="TextBox 24"/>
            <p:cNvSpPr txBox="1">
              <a:spLocks noChangeArrowheads="1"/>
            </p:cNvSpPr>
            <p:nvPr/>
          </p:nvSpPr>
          <p:spPr bwMode="auto">
            <a:xfrm>
              <a:off x="3708295" y="4479756"/>
              <a:ext cx="360377" cy="55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latin typeface="Times New Roman" panose="02020603050405020304" pitchFamily="18" charset="0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7" name="TextBox 25"/>
            <p:cNvSpPr txBox="1">
              <a:spLocks noChangeArrowheads="1"/>
            </p:cNvSpPr>
            <p:nvPr/>
          </p:nvSpPr>
          <p:spPr bwMode="auto">
            <a:xfrm rot="8832489">
              <a:off x="2218664" y="4846782"/>
              <a:ext cx="391111" cy="49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8" name="TextBox 27"/>
            <p:cNvSpPr txBox="1">
              <a:spLocks noChangeArrowheads="1"/>
            </p:cNvSpPr>
            <p:nvPr/>
          </p:nvSpPr>
          <p:spPr bwMode="auto">
            <a:xfrm rot="2414102">
              <a:off x="5303633" y="5020220"/>
              <a:ext cx="359846" cy="49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69" name="TextBox 28"/>
            <p:cNvSpPr txBox="1">
              <a:spLocks noChangeArrowheads="1"/>
            </p:cNvSpPr>
            <p:nvPr/>
          </p:nvSpPr>
          <p:spPr bwMode="auto">
            <a:xfrm rot="-5190779">
              <a:off x="3925938" y="2815822"/>
              <a:ext cx="360040" cy="49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70" name="TextBox 29"/>
            <p:cNvSpPr txBox="1">
              <a:spLocks noChangeArrowheads="1"/>
            </p:cNvSpPr>
            <p:nvPr/>
          </p:nvSpPr>
          <p:spPr bwMode="auto">
            <a:xfrm>
              <a:off x="3682190" y="3212530"/>
              <a:ext cx="931244" cy="49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51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71" name="TextBox 30"/>
            <p:cNvSpPr txBox="1">
              <a:spLocks noChangeArrowheads="1"/>
            </p:cNvSpPr>
            <p:nvPr/>
          </p:nvSpPr>
          <p:spPr bwMode="auto">
            <a:xfrm>
              <a:off x="2385522" y="4509566"/>
              <a:ext cx="931244" cy="491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20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672" name="TextBox 31"/>
            <p:cNvSpPr txBox="1">
              <a:spLocks noChangeArrowheads="1"/>
            </p:cNvSpPr>
            <p:nvPr/>
          </p:nvSpPr>
          <p:spPr bwMode="auto">
            <a:xfrm rot="2820000">
              <a:off x="4762350" y="4767885"/>
              <a:ext cx="931680" cy="49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30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1021579" y="4125782"/>
            <a:ext cx="751841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思路点拨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sz="2400" b="1" dirty="0">
                <a:latin typeface="宋体" panose="02010600030101010101" pitchFamily="2" charset="-122"/>
              </a:rPr>
              <a:t>添加适当的辅助线将四边形问题转化为三角形问题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27" name="组合 1"/>
          <p:cNvGrpSpPr/>
          <p:nvPr/>
        </p:nvGrpSpPr>
        <p:grpSpPr bwMode="auto">
          <a:xfrm>
            <a:off x="611188" y="598488"/>
            <a:ext cx="1498600" cy="566737"/>
            <a:chOff x="611188" y="598488"/>
            <a:chExt cx="1498600" cy="566737"/>
          </a:xfrm>
        </p:grpSpPr>
        <p:sp>
          <p:nvSpPr>
            <p:cNvPr id="28" name="圆角矩形 27"/>
            <p:cNvSpPr/>
            <p:nvPr/>
          </p:nvSpPr>
          <p:spPr>
            <a:xfrm rot="20326116">
              <a:off x="1604963" y="719138"/>
              <a:ext cx="442912" cy="420687"/>
            </a:xfrm>
            <a:prstGeom prst="roundRect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 rot="319204">
              <a:off x="1119188" y="722313"/>
              <a:ext cx="441325" cy="420687"/>
            </a:xfrm>
            <a:prstGeom prst="roundRect">
              <a:avLst/>
            </a:prstGeom>
            <a:solidFill>
              <a:srgbClr val="02B3C5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 rot="21148334">
              <a:off x="646113" y="730250"/>
              <a:ext cx="441325" cy="420688"/>
            </a:xfrm>
            <a:prstGeom prst="roundRect">
              <a:avLst/>
            </a:prstGeom>
            <a:solidFill>
              <a:srgbClr val="F0747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kern="0">
                <a:solidFill>
                  <a:prstClr val="black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1" name="矩形 1"/>
            <p:cNvSpPr>
              <a:spLocks noChangeArrowheads="1"/>
            </p:cNvSpPr>
            <p:nvPr/>
          </p:nvSpPr>
          <p:spPr bwMode="auto">
            <a:xfrm>
              <a:off x="611188" y="598488"/>
              <a:ext cx="1498600" cy="56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  <a:buFontTx/>
                <a:buNone/>
              </a:pPr>
              <a:r>
                <a:rPr lang="zh-CN" altLang="en-US" sz="2800" b="1" kern="0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变式题</a:t>
              </a:r>
              <a:endParaRPr lang="zh-CN" altLang="en-US" sz="2800" b="1" kern="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1" name="组合 32"/>
          <p:cNvGrpSpPr/>
          <p:nvPr/>
        </p:nvGrpSpPr>
        <p:grpSpPr bwMode="auto">
          <a:xfrm>
            <a:off x="5458808" y="770630"/>
            <a:ext cx="3432175" cy="2635250"/>
            <a:chOff x="1691680" y="2463279"/>
            <a:chExt cx="4576004" cy="3515605"/>
          </a:xfrm>
        </p:grpSpPr>
        <p:cxnSp>
          <p:nvCxnSpPr>
            <p:cNvPr id="71682" name="直接连接符 12"/>
            <p:cNvCxnSpPr>
              <a:cxnSpLocks noChangeShapeType="1"/>
            </p:cNvCxnSpPr>
            <p:nvPr/>
          </p:nvCxnSpPr>
          <p:spPr bwMode="auto">
            <a:xfrm flipH="1">
              <a:off x="1979712" y="2852936"/>
              <a:ext cx="2160240" cy="25202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683" name="直接连接符 14"/>
            <p:cNvCxnSpPr>
              <a:cxnSpLocks noChangeShapeType="1"/>
            </p:cNvCxnSpPr>
            <p:nvPr/>
          </p:nvCxnSpPr>
          <p:spPr bwMode="auto">
            <a:xfrm>
              <a:off x="4139952" y="2852936"/>
              <a:ext cx="1728192" cy="28083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684" name="直接连接符 17"/>
            <p:cNvCxnSpPr>
              <a:cxnSpLocks noChangeShapeType="1"/>
            </p:cNvCxnSpPr>
            <p:nvPr/>
          </p:nvCxnSpPr>
          <p:spPr bwMode="auto">
            <a:xfrm flipV="1">
              <a:off x="1979712" y="4437112"/>
              <a:ext cx="1944216" cy="93610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685" name="直接连接符 19"/>
            <p:cNvCxnSpPr>
              <a:cxnSpLocks noChangeShapeType="1"/>
            </p:cNvCxnSpPr>
            <p:nvPr/>
          </p:nvCxnSpPr>
          <p:spPr bwMode="auto">
            <a:xfrm>
              <a:off x="3923928" y="4437112"/>
              <a:ext cx="1944216" cy="1224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686" name="TextBox 21"/>
            <p:cNvSpPr txBox="1">
              <a:spLocks noChangeArrowheads="1"/>
            </p:cNvSpPr>
            <p:nvPr/>
          </p:nvSpPr>
          <p:spPr bwMode="auto">
            <a:xfrm>
              <a:off x="3995936" y="2463279"/>
              <a:ext cx="446984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87" name="TextBox 22"/>
            <p:cNvSpPr txBox="1">
              <a:spLocks noChangeArrowheads="1"/>
            </p:cNvSpPr>
            <p:nvPr/>
          </p:nvSpPr>
          <p:spPr bwMode="auto">
            <a:xfrm>
              <a:off x="1691680" y="5271591"/>
              <a:ext cx="446984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88" name="TextBox 23"/>
            <p:cNvSpPr txBox="1">
              <a:spLocks noChangeArrowheads="1"/>
            </p:cNvSpPr>
            <p:nvPr/>
          </p:nvSpPr>
          <p:spPr bwMode="auto">
            <a:xfrm>
              <a:off x="5820700" y="5487615"/>
              <a:ext cx="446984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89" name="TextBox 24"/>
            <p:cNvSpPr txBox="1">
              <a:spLocks noChangeArrowheads="1"/>
            </p:cNvSpPr>
            <p:nvPr/>
          </p:nvSpPr>
          <p:spPr bwMode="auto">
            <a:xfrm>
              <a:off x="3564168" y="4049681"/>
              <a:ext cx="360377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90" name="TextBox 25"/>
            <p:cNvSpPr txBox="1">
              <a:spLocks noChangeArrowheads="1"/>
            </p:cNvSpPr>
            <p:nvPr/>
          </p:nvSpPr>
          <p:spPr bwMode="auto">
            <a:xfrm rot="8832489">
              <a:off x="2227449" y="4853597"/>
              <a:ext cx="360040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91" name="TextBox 27"/>
            <p:cNvSpPr txBox="1">
              <a:spLocks noChangeArrowheads="1"/>
            </p:cNvSpPr>
            <p:nvPr/>
          </p:nvSpPr>
          <p:spPr bwMode="auto">
            <a:xfrm rot="3254102">
              <a:off x="5303527" y="5020342"/>
              <a:ext cx="360040" cy="491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92" name="TextBox 30"/>
            <p:cNvSpPr txBox="1">
              <a:spLocks noChangeArrowheads="1"/>
            </p:cNvSpPr>
            <p:nvPr/>
          </p:nvSpPr>
          <p:spPr bwMode="auto">
            <a:xfrm>
              <a:off x="2385535" y="4509566"/>
              <a:ext cx="931216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20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693" name="TextBox 31"/>
            <p:cNvSpPr txBox="1">
              <a:spLocks noChangeArrowheads="1"/>
            </p:cNvSpPr>
            <p:nvPr/>
          </p:nvSpPr>
          <p:spPr bwMode="auto">
            <a:xfrm>
              <a:off x="4617823" y="4624189"/>
              <a:ext cx="931216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30 °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76567" y="751894"/>
            <a:ext cx="5727391" cy="3388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解法一：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并延长于点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E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△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ABD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1+∠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=∠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2+∠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=∠4.</a:t>
            </a:r>
            <a:endParaRPr lang="en-US" altLang="zh-CN" sz="21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因为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BD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C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=∠3+∠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noProof="1">
                <a:latin typeface="+mn-lt"/>
                <a:ea typeface="仿宋" panose="02010609060101010101" pitchFamily="49" charset="-122"/>
              </a:rPr>
              <a:t>BAC</a:t>
            </a:r>
            <a:r>
              <a:rPr lang="en-US" altLang="zh-CN" sz="2100" b="1" noProof="1">
                <a:latin typeface="+mn-lt"/>
                <a:ea typeface="仿宋" panose="02010609060101010101" pitchFamily="49" charset="-122"/>
              </a:rPr>
              <a:t>=∠1+∠</a:t>
            </a:r>
            <a:r>
              <a:rPr lang="en-US" altLang="zh-CN" sz="2100" b="1" noProof="1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所以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∠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BDC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=∠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BAC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+∠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ABD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+∠</a:t>
            </a:r>
            <a:r>
              <a:rPr lang="en-US" altLang="zh-CN" sz="2100" b="1" i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ACD</a:t>
            </a:r>
            <a:endParaRPr lang="en-US" altLang="zh-CN" sz="2100" b="1" i="1" noProof="1">
              <a:solidFill>
                <a:srgbClr val="FF0000"/>
              </a:solidFill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100" b="1" noProof="1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noProof="1" smtClean="0">
                <a:latin typeface="+mn-lt"/>
                <a:ea typeface="仿宋" panose="02010609060101010101" pitchFamily="49" charset="-122"/>
              </a:rPr>
              <a:t>                   </a:t>
            </a:r>
            <a:r>
              <a:rPr lang="en-US" altLang="zh-CN" sz="2100" b="1" noProof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51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 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+20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+30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=101</a:t>
            </a:r>
            <a:r>
              <a:rPr lang="zh-CN" altLang="en-US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noProof="1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cxnSp>
        <p:nvCxnSpPr>
          <p:cNvPr id="3" name="直接连接符 2"/>
          <p:cNvCxnSpPr>
            <a:cxnSpLocks noChangeShapeType="1"/>
          </p:cNvCxnSpPr>
          <p:nvPr/>
        </p:nvCxnSpPr>
        <p:spPr bwMode="auto">
          <a:xfrm flipH="1">
            <a:off x="7025671" y="1059555"/>
            <a:ext cx="269875" cy="2268537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3" name="文本框 10"/>
          <p:cNvSpPr txBox="1">
            <a:spLocks noChangeArrowheads="1"/>
          </p:cNvSpPr>
          <p:nvPr/>
        </p:nvSpPr>
        <p:spPr bwMode="auto">
          <a:xfrm>
            <a:off x="6917721" y="3255067"/>
            <a:ext cx="449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100"/>
              <a:t> </a:t>
            </a:r>
            <a:endParaRPr lang="en-US" altLang="zh-CN" sz="100"/>
          </a:p>
        </p:txBody>
      </p:sp>
      <p:sp>
        <p:nvSpPr>
          <p:cNvPr id="4110" name="文本框 17"/>
          <p:cNvSpPr txBox="1">
            <a:spLocks noChangeArrowheads="1"/>
          </p:cNvSpPr>
          <p:nvPr/>
        </p:nvSpPr>
        <p:spPr bwMode="auto">
          <a:xfrm rot="4860000">
            <a:off x="7182833" y="1315143"/>
            <a:ext cx="409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17"/>
          <p:cNvSpPr txBox="1">
            <a:spLocks noChangeArrowheads="1"/>
          </p:cNvSpPr>
          <p:nvPr/>
        </p:nvSpPr>
        <p:spPr bwMode="auto">
          <a:xfrm rot="8760000">
            <a:off x="6806596" y="1261167"/>
            <a:ext cx="508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17"/>
          <p:cNvSpPr txBox="1">
            <a:spLocks noChangeArrowheads="1"/>
          </p:cNvSpPr>
          <p:nvPr/>
        </p:nvSpPr>
        <p:spPr bwMode="auto">
          <a:xfrm rot="-180000">
            <a:off x="6928833" y="1343717"/>
            <a:ext cx="3444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17"/>
          <p:cNvSpPr txBox="1">
            <a:spLocks noChangeArrowheads="1"/>
          </p:cNvSpPr>
          <p:nvPr/>
        </p:nvSpPr>
        <p:spPr bwMode="auto">
          <a:xfrm rot="-180000">
            <a:off x="7251096" y="1377055"/>
            <a:ext cx="407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17"/>
          <p:cNvSpPr txBox="1">
            <a:spLocks noChangeArrowheads="1"/>
          </p:cNvSpPr>
          <p:nvPr/>
        </p:nvSpPr>
        <p:spPr bwMode="auto">
          <a:xfrm rot="8760000">
            <a:off x="6673246" y="2332730"/>
            <a:ext cx="508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17"/>
          <p:cNvSpPr txBox="1">
            <a:spLocks noChangeArrowheads="1"/>
          </p:cNvSpPr>
          <p:nvPr/>
        </p:nvSpPr>
        <p:spPr bwMode="auto">
          <a:xfrm rot="-180000">
            <a:off x="6816121" y="2347017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17"/>
          <p:cNvSpPr txBox="1">
            <a:spLocks noChangeArrowheads="1"/>
          </p:cNvSpPr>
          <p:nvPr/>
        </p:nvSpPr>
        <p:spPr bwMode="auto">
          <a:xfrm rot="4320000">
            <a:off x="7070914" y="2393849"/>
            <a:ext cx="487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17"/>
          <p:cNvSpPr txBox="1">
            <a:spLocks noChangeArrowheads="1"/>
          </p:cNvSpPr>
          <p:nvPr/>
        </p:nvSpPr>
        <p:spPr bwMode="auto">
          <a:xfrm rot="-180000">
            <a:off x="7195533" y="2454967"/>
            <a:ext cx="3444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云形标注 10"/>
          <p:cNvSpPr>
            <a:spLocks noChangeArrowheads="1"/>
          </p:cNvSpPr>
          <p:nvPr/>
        </p:nvSpPr>
        <p:spPr bwMode="auto">
          <a:xfrm>
            <a:off x="5554663" y="3875088"/>
            <a:ext cx="2203450" cy="890587"/>
          </a:xfrm>
          <a:prstGeom prst="cloudCallout">
            <a:avLst>
              <a:gd name="adj1" fmla="val -59019"/>
              <a:gd name="adj2" fmla="val -5758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你发现了什么结论？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10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组合 32"/>
          <p:cNvGrpSpPr/>
          <p:nvPr/>
        </p:nvGrpSpPr>
        <p:grpSpPr bwMode="auto">
          <a:xfrm>
            <a:off x="4989513" y="563581"/>
            <a:ext cx="3435474" cy="2636332"/>
            <a:chOff x="1691680" y="2463279"/>
            <a:chExt cx="4580403" cy="3517049"/>
          </a:xfrm>
        </p:grpSpPr>
        <p:cxnSp>
          <p:nvCxnSpPr>
            <p:cNvPr id="72706" name="直接连接符 12"/>
            <p:cNvCxnSpPr>
              <a:cxnSpLocks noChangeShapeType="1"/>
            </p:cNvCxnSpPr>
            <p:nvPr/>
          </p:nvCxnSpPr>
          <p:spPr bwMode="auto">
            <a:xfrm flipH="1">
              <a:off x="1979712" y="2852936"/>
              <a:ext cx="2160240" cy="25202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707" name="直接连接符 14"/>
            <p:cNvCxnSpPr>
              <a:cxnSpLocks noChangeShapeType="1"/>
            </p:cNvCxnSpPr>
            <p:nvPr/>
          </p:nvCxnSpPr>
          <p:spPr bwMode="auto">
            <a:xfrm>
              <a:off x="4139952" y="2852936"/>
              <a:ext cx="1728192" cy="28083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708" name="直接连接符 17"/>
            <p:cNvCxnSpPr>
              <a:cxnSpLocks noChangeShapeType="1"/>
            </p:cNvCxnSpPr>
            <p:nvPr/>
          </p:nvCxnSpPr>
          <p:spPr bwMode="auto">
            <a:xfrm flipV="1">
              <a:off x="1979712" y="4437112"/>
              <a:ext cx="1944216" cy="93610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2709" name="直接连接符 19"/>
            <p:cNvCxnSpPr>
              <a:cxnSpLocks noChangeShapeType="1"/>
            </p:cNvCxnSpPr>
            <p:nvPr/>
          </p:nvCxnSpPr>
          <p:spPr bwMode="auto">
            <a:xfrm>
              <a:off x="3923928" y="4437112"/>
              <a:ext cx="1944216" cy="12241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2710" name="TextBox 21"/>
            <p:cNvSpPr txBox="1">
              <a:spLocks noChangeArrowheads="1"/>
            </p:cNvSpPr>
            <p:nvPr/>
          </p:nvSpPr>
          <p:spPr bwMode="auto">
            <a:xfrm>
              <a:off x="3995937" y="2463279"/>
              <a:ext cx="451383" cy="49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A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1" name="TextBox 22"/>
            <p:cNvSpPr txBox="1">
              <a:spLocks noChangeArrowheads="1"/>
            </p:cNvSpPr>
            <p:nvPr/>
          </p:nvSpPr>
          <p:spPr bwMode="auto">
            <a:xfrm>
              <a:off x="1691680" y="5271591"/>
              <a:ext cx="451383" cy="49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B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2" name="TextBox 23"/>
            <p:cNvSpPr txBox="1">
              <a:spLocks noChangeArrowheads="1"/>
            </p:cNvSpPr>
            <p:nvPr/>
          </p:nvSpPr>
          <p:spPr bwMode="auto">
            <a:xfrm>
              <a:off x="5820700" y="5487614"/>
              <a:ext cx="451383" cy="49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C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3" name="TextBox 24"/>
            <p:cNvSpPr txBox="1">
              <a:spLocks noChangeArrowheads="1"/>
            </p:cNvSpPr>
            <p:nvPr/>
          </p:nvSpPr>
          <p:spPr bwMode="auto">
            <a:xfrm>
              <a:off x="3708295" y="4479756"/>
              <a:ext cx="360377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</a:rPr>
                <a:t>D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4" name="TextBox 25"/>
            <p:cNvSpPr txBox="1">
              <a:spLocks noChangeArrowheads="1"/>
            </p:cNvSpPr>
            <p:nvPr/>
          </p:nvSpPr>
          <p:spPr bwMode="auto">
            <a:xfrm rot="8832489">
              <a:off x="2227449" y="4853597"/>
              <a:ext cx="360040" cy="491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+mn-lt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5" name="TextBox 27"/>
            <p:cNvSpPr txBox="1">
              <a:spLocks noChangeArrowheads="1"/>
            </p:cNvSpPr>
            <p:nvPr/>
          </p:nvSpPr>
          <p:spPr bwMode="auto">
            <a:xfrm rot="3254102">
              <a:off x="5303527" y="5020342"/>
              <a:ext cx="360040" cy="491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+mn-lt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6" name="TextBox 28"/>
            <p:cNvSpPr txBox="1">
              <a:spLocks noChangeArrowheads="1"/>
            </p:cNvSpPr>
            <p:nvPr/>
          </p:nvSpPr>
          <p:spPr bwMode="auto">
            <a:xfrm rot="-5400000">
              <a:off x="3913240" y="2815823"/>
              <a:ext cx="360040" cy="491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+mn-lt"/>
                </a:rPr>
                <a:t>(</a:t>
              </a:r>
              <a:endParaRPr lang="en-US" altLang="zh-CN" b="1" i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7" name="TextBox 29"/>
            <p:cNvSpPr txBox="1">
              <a:spLocks noChangeArrowheads="1"/>
            </p:cNvSpPr>
            <p:nvPr/>
          </p:nvSpPr>
          <p:spPr bwMode="auto">
            <a:xfrm>
              <a:off x="3677407" y="3111523"/>
              <a:ext cx="940809" cy="49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+mn-lt"/>
                </a:rPr>
                <a:t>51 °</a:t>
              </a:r>
              <a:endParaRPr lang="en-US" altLang="zh-CN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8" name="TextBox 30"/>
            <p:cNvSpPr txBox="1">
              <a:spLocks noChangeArrowheads="1"/>
            </p:cNvSpPr>
            <p:nvPr/>
          </p:nvSpPr>
          <p:spPr bwMode="auto">
            <a:xfrm>
              <a:off x="2329947" y="4602316"/>
              <a:ext cx="940809" cy="492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+mn-lt"/>
                </a:rPr>
                <a:t>20 °</a:t>
              </a:r>
              <a:endParaRPr lang="en-US" altLang="zh-CN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2719" name="TextBox 31"/>
            <p:cNvSpPr txBox="1">
              <a:spLocks noChangeArrowheads="1"/>
            </p:cNvSpPr>
            <p:nvPr/>
          </p:nvSpPr>
          <p:spPr bwMode="auto">
            <a:xfrm>
              <a:off x="4644048" y="4624189"/>
              <a:ext cx="878767" cy="860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FF0000"/>
                  </a:solidFill>
                  <a:latin typeface="+mn-lt"/>
                </a:rPr>
                <a:t>30 °</a:t>
              </a:r>
              <a:endParaRPr lang="en-US" altLang="zh-CN" b="1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" name="直接连接符 1"/>
          <p:cNvCxnSpPr>
            <a:cxnSpLocks noChangeShapeType="1"/>
          </p:cNvCxnSpPr>
          <p:nvPr/>
        </p:nvCxnSpPr>
        <p:spPr bwMode="auto">
          <a:xfrm flipV="1">
            <a:off x="6664326" y="1711343"/>
            <a:ext cx="647700" cy="32385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103" name="文本框 10"/>
          <p:cNvSpPr txBox="1">
            <a:spLocks noChangeArrowheads="1"/>
          </p:cNvSpPr>
          <p:nvPr/>
        </p:nvSpPr>
        <p:spPr bwMode="auto">
          <a:xfrm>
            <a:off x="7419976" y="1428768"/>
            <a:ext cx="450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E</a:t>
            </a:r>
            <a:r>
              <a:rPr lang="en-US" altLang="zh-CN" sz="100">
                <a:latin typeface="+mn-lt"/>
              </a:rPr>
              <a:t> </a:t>
            </a:r>
            <a:endParaRPr lang="en-US" altLang="zh-CN" sz="100">
              <a:latin typeface="+mn-lt"/>
            </a:endParaRPr>
          </a:p>
        </p:txBody>
      </p:sp>
      <p:sp>
        <p:nvSpPr>
          <p:cNvPr id="4110" name="文本框 17"/>
          <p:cNvSpPr txBox="1">
            <a:spLocks noChangeArrowheads="1"/>
          </p:cNvSpPr>
          <p:nvPr/>
        </p:nvSpPr>
        <p:spPr bwMode="auto">
          <a:xfrm rot="7020000">
            <a:off x="7078663" y="1722456"/>
            <a:ext cx="406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</a:rPr>
              <a:t>)</a:t>
            </a:r>
            <a:endParaRPr lang="en-US" altLang="zh-CN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文本框 17"/>
          <p:cNvSpPr txBox="1">
            <a:spLocks noChangeArrowheads="1"/>
          </p:cNvSpPr>
          <p:nvPr/>
        </p:nvSpPr>
        <p:spPr bwMode="auto">
          <a:xfrm rot="-180000">
            <a:off x="7156451" y="1814531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+mn-lt"/>
              </a:rPr>
              <a:t>1</a:t>
            </a:r>
            <a:endParaRPr lang="en-US" altLang="zh-CN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009" y="334963"/>
            <a:ext cx="4702510" cy="27084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解法二：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BD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于点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E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ABE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1=∠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ABE+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noProof="1" smtClean="0">
                <a:latin typeface="+mn-lt"/>
                <a:ea typeface="仿宋" panose="02010609060101010101" pitchFamily="49" charset="-122"/>
              </a:rPr>
              <a:t>BAE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ECD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中，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BDC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=∠1+∠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ECD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000" b="1" noProof="1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所以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000" b="1" i="1" noProof="1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BDC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BAC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ABD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+∠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ACD</a:t>
            </a:r>
            <a:endParaRPr lang="en-US" altLang="zh-CN" sz="2000" b="1" i="1" noProof="1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noProof="1" smtClean="0">
                <a:latin typeface="+mn-lt"/>
                <a:ea typeface="仿宋" panose="02010609060101010101" pitchFamily="49" charset="-122"/>
              </a:rPr>
              <a:t>                   </a:t>
            </a:r>
            <a:r>
              <a:rPr lang="en-US" altLang="zh-CN" sz="2000" b="1" noProof="1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51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° 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+20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+30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=101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noProof="1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539" y="3023750"/>
            <a:ext cx="67648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defRPr/>
            </a:pPr>
            <a:r>
              <a:rPr lang="zh-CN" altLang="en-US" sz="2000" b="1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解法三</a:t>
            </a:r>
            <a:r>
              <a:rPr lang="en-US" altLang="zh-CN" sz="2000" b="1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: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连接延长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于点</a:t>
            </a:r>
            <a:r>
              <a:rPr lang="en-US" altLang="zh-CN" sz="2000" b="1" i="1" noProof="1"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noProof="1">
                <a:latin typeface="+mn-lt"/>
                <a:ea typeface="仿宋" panose="02010609060101010101" pitchFamily="49" charset="-122"/>
              </a:rPr>
              <a:t>（解题过程同解法二）</a:t>
            </a:r>
            <a:r>
              <a:rPr lang="en-US" altLang="zh-CN" sz="2000" b="1" noProof="1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noProof="1">
              <a:latin typeface="+mn-lt"/>
              <a:ea typeface="仿宋" panose="02010609060101010101" pitchFamily="49" charset="-122"/>
            </a:endParaRPr>
          </a:p>
        </p:txBody>
      </p: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 flipH="1" flipV="1">
            <a:off x="6124576" y="1658956"/>
            <a:ext cx="539750" cy="376237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文本框 17"/>
          <p:cNvSpPr txBox="1">
            <a:spLocks noChangeArrowheads="1"/>
          </p:cNvSpPr>
          <p:nvPr/>
        </p:nvSpPr>
        <p:spPr bwMode="auto">
          <a:xfrm rot="5940000">
            <a:off x="5942013" y="1695469"/>
            <a:ext cx="409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+mn-lt"/>
              </a:rPr>
              <a:t>)</a:t>
            </a:r>
            <a:endParaRPr lang="en-US" altLang="zh-CN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文本框 17"/>
          <p:cNvSpPr txBox="1">
            <a:spLocks noChangeArrowheads="1"/>
          </p:cNvSpPr>
          <p:nvPr/>
        </p:nvSpPr>
        <p:spPr bwMode="auto">
          <a:xfrm rot="-180000">
            <a:off x="5970588" y="1868506"/>
            <a:ext cx="346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FF0000"/>
                </a:solidFill>
                <a:latin typeface="+mn-lt"/>
              </a:rPr>
              <a:t>2</a:t>
            </a:r>
            <a:endParaRPr lang="en-US" altLang="zh-CN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5900738" y="1430356"/>
            <a:ext cx="450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+mn-lt"/>
              </a:rPr>
              <a:t>F</a:t>
            </a:r>
            <a:r>
              <a:rPr lang="en-US" altLang="zh-CN" sz="100">
                <a:latin typeface="+mn-lt"/>
              </a:rPr>
              <a:t> </a:t>
            </a:r>
            <a:endParaRPr lang="en-US" altLang="zh-CN" sz="100">
              <a:latin typeface="+mn-lt"/>
            </a:endParaRPr>
          </a:p>
        </p:txBody>
      </p:sp>
      <p:grpSp>
        <p:nvGrpSpPr>
          <p:cNvPr id="11" name="组合 1"/>
          <p:cNvGrpSpPr/>
          <p:nvPr/>
        </p:nvGrpSpPr>
        <p:grpSpPr bwMode="auto">
          <a:xfrm>
            <a:off x="880465" y="3773488"/>
            <a:ext cx="7928018" cy="943310"/>
            <a:chOff x="-638" y="7444"/>
            <a:chExt cx="16648" cy="1979"/>
          </a:xfrm>
        </p:grpSpPr>
        <p:sp>
          <p:nvSpPr>
            <p:cNvPr id="72731" name="TextBox 17"/>
            <p:cNvSpPr txBox="1">
              <a:spLocks noChangeArrowheads="1"/>
            </p:cNvSpPr>
            <p:nvPr/>
          </p:nvSpPr>
          <p:spPr bwMode="auto">
            <a:xfrm>
              <a:off x="-638" y="7444"/>
              <a:ext cx="16648" cy="1979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9050">
              <a:solidFill>
                <a:srgbClr val="FF0000"/>
              </a:solidFill>
              <a:prstDash val="sysDash"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latin typeface="+mn-lt"/>
                  <a:ea typeface="黑体" panose="02010609060101010101" pitchFamily="49" charset="-122"/>
                </a:rPr>
                <a:t>      </a:t>
              </a:r>
              <a:r>
                <a:rPr lang="zh-CN" altLang="en-US" dirty="0" smtClean="0">
                  <a:latin typeface="+mn-lt"/>
                  <a:ea typeface="黑体" panose="02010609060101010101" pitchFamily="49" charset="-122"/>
                </a:rPr>
                <a:t>      </a:t>
              </a:r>
              <a:r>
                <a:rPr lang="zh-CN" altLang="en-US" sz="2000" b="1" dirty="0" smtClean="0">
                  <a:latin typeface="宋体" panose="02010600030101010101" pitchFamily="2" charset="-122"/>
                </a:rPr>
                <a:t>解</a:t>
              </a:r>
              <a:r>
                <a:rPr lang="zh-CN" altLang="en-US" sz="2000" b="1" dirty="0">
                  <a:latin typeface="宋体" panose="02010600030101010101" pitchFamily="2" charset="-122"/>
                </a:rPr>
                <a:t>题的关键是正</a:t>
              </a:r>
              <a:r>
                <a:rPr lang="zh-CN" altLang="en-US" sz="2000" b="1" dirty="0" smtClean="0">
                  <a:latin typeface="宋体" panose="02010600030101010101" pitchFamily="2" charset="-122"/>
                </a:rPr>
                <a:t>确地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构</a:t>
              </a:r>
              <a:r>
                <a:rPr lang="zh-CN" altLang="en-US" sz="20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造三角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形</a:t>
              </a:r>
              <a:r>
                <a:rPr lang="zh-CN" altLang="en-US" sz="2000" b="1" dirty="0" smtClean="0">
                  <a:latin typeface="宋体" panose="02010600030101010101" pitchFamily="2" charset="-122"/>
                </a:rPr>
                <a:t>，利</a:t>
              </a:r>
              <a:r>
                <a:rPr lang="zh-CN" altLang="en-US" sz="2000" b="1" dirty="0">
                  <a:latin typeface="宋体" panose="02010600030101010101" pitchFamily="2" charset="-122"/>
                </a:rPr>
                <a:t>用三角形外角的性质及转化的思</a:t>
              </a:r>
              <a:r>
                <a:rPr lang="zh-CN" altLang="en-US" sz="2000" b="1" dirty="0" smtClean="0">
                  <a:latin typeface="宋体" panose="02010600030101010101" pitchFamily="2" charset="-122"/>
                </a:rPr>
                <a:t>想，把</a:t>
              </a:r>
              <a:r>
                <a:rPr lang="zh-CN" altLang="en-US" sz="2000" b="1" dirty="0">
                  <a:latin typeface="宋体" panose="02010600030101010101" pitchFamily="2" charset="-122"/>
                </a:rPr>
                <a:t>未知角与已知角联系起来求解</a:t>
              </a:r>
              <a:r>
                <a:rPr lang="en-US" altLang="zh-CN" sz="2000" b="1" dirty="0">
                  <a:latin typeface="宋体" panose="02010600030101010101" pitchFamily="2" charset="-122"/>
                </a:rPr>
                <a:t>.</a:t>
              </a:r>
              <a:endParaRPr lang="en-US" altLang="zh-CN" sz="2000" b="1" dirty="0">
                <a:latin typeface="宋体" panose="02010600030101010101" pitchFamily="2" charset="-122"/>
              </a:endParaRPr>
            </a:p>
          </p:txBody>
        </p:sp>
        <p:grpSp>
          <p:nvGrpSpPr>
            <p:cNvPr id="72732" name="组合 38"/>
            <p:cNvGrpSpPr/>
            <p:nvPr/>
          </p:nvGrpSpPr>
          <p:grpSpPr bwMode="auto">
            <a:xfrm>
              <a:off x="-610" y="7538"/>
              <a:ext cx="1505" cy="957"/>
              <a:chOff x="14149" y="5267480"/>
              <a:chExt cx="758849" cy="504348"/>
            </a:xfrm>
          </p:grpSpPr>
          <p:grpSp>
            <p:nvGrpSpPr>
              <p:cNvPr id="72733" name="组合 35"/>
              <p:cNvGrpSpPr/>
              <p:nvPr/>
            </p:nvGrpSpPr>
            <p:grpSpPr bwMode="auto">
              <a:xfrm>
                <a:off x="26834" y="5267480"/>
                <a:ext cx="678732" cy="504348"/>
                <a:chOff x="-117182" y="5285064"/>
                <a:chExt cx="678732" cy="504348"/>
              </a:xfrm>
            </p:grpSpPr>
            <p:sp>
              <p:nvSpPr>
                <p:cNvPr id="72734" name="椭圆 56"/>
                <p:cNvSpPr>
                  <a:spLocks noChangeArrowheads="1"/>
                </p:cNvSpPr>
                <p:nvPr/>
              </p:nvSpPr>
              <p:spPr bwMode="auto">
                <a:xfrm>
                  <a:off x="-117182" y="5285064"/>
                  <a:ext cx="678732" cy="504348"/>
                </a:xfrm>
                <a:prstGeom prst="ellipse">
                  <a:avLst/>
                </a:prstGeom>
                <a:solidFill>
                  <a:srgbClr val="0000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sp>
              <p:nvSpPr>
                <p:cNvPr id="72735" name="椭圆 57"/>
                <p:cNvSpPr>
                  <a:spLocks noChangeArrowheads="1"/>
                </p:cNvSpPr>
                <p:nvPr/>
              </p:nvSpPr>
              <p:spPr bwMode="auto">
                <a:xfrm>
                  <a:off x="-29845" y="5285064"/>
                  <a:ext cx="504056" cy="504056"/>
                </a:xfrm>
                <a:prstGeom prst="ellipse">
                  <a:avLst/>
                </a:prstGeom>
                <a:solidFill>
                  <a:srgbClr val="0070C0">
                    <a:alpha val="6313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</p:grpSp>
          <p:sp>
            <p:nvSpPr>
              <p:cNvPr id="72736" name="TextBox 14"/>
              <p:cNvSpPr txBox="1">
                <a:spLocks noChangeArrowheads="1"/>
              </p:cNvSpPr>
              <p:nvPr/>
            </p:nvSpPr>
            <p:spPr bwMode="auto">
              <a:xfrm>
                <a:off x="14149" y="5293243"/>
                <a:ext cx="758849" cy="4074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dirty="0">
                    <a:solidFill>
                      <a:srgbClr val="FFFFE9"/>
                    </a:solidFill>
                    <a:latin typeface="+mn-lt"/>
                    <a:ea typeface="黑体" panose="02010609060101010101" pitchFamily="49" charset="-122"/>
                  </a:rPr>
                  <a:t>总结</a:t>
                </a:r>
                <a:endParaRPr lang="zh-CN" altLang="en-US" b="1" dirty="0">
                  <a:solidFill>
                    <a:srgbClr val="FFFFE9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38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3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10" grpId="0"/>
      <p:bldP spid="5" grpId="0"/>
      <p:bldP spid="4" grpId="0"/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9" name="Rectangle 5"/>
          <p:cNvSpPr>
            <a:spLocks noChangeArrowheads="1"/>
          </p:cNvSpPr>
          <p:nvPr/>
        </p:nvSpPr>
        <p:spPr bwMode="auto">
          <a:xfrm>
            <a:off x="1205684" y="709677"/>
            <a:ext cx="55322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证：∠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BOC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144390" name="Picture 6" descr="E:\四清\八上数学（人教）四清2014 教用 √黄旭（外）\A21.TIF"/>
          <p:cNvPicPr>
            <a:picLocks noChangeAspect="1" noChangeArrowheads="1"/>
          </p:cNvPicPr>
          <p:nvPr/>
        </p:nvPicPr>
        <p:blipFill>
          <a:blip r:embed="rId1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119" y="1146175"/>
            <a:ext cx="1808162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4392" name="Rectangle 8"/>
          <p:cNvSpPr>
            <a:spLocks noChangeArrowheads="1"/>
          </p:cNvSpPr>
          <p:nvPr/>
        </p:nvSpPr>
        <p:spPr bwMode="auto">
          <a:xfrm>
            <a:off x="919571" y="1282892"/>
            <a:ext cx="7393919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BO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于点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因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为三角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形的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一个外角等于与它不相邻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的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两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个内角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的和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以∠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BDC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BOC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BDC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以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BOC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＋∠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i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-15147" y="-51699"/>
            <a:ext cx="1869440" cy="477838"/>
            <a:chOff x="248" y="45"/>
            <a:chExt cx="2944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200"/>
              <a:ext cx="2944" cy="577"/>
              <a:chOff x="248" y="200"/>
              <a:chExt cx="2944" cy="577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2944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317" y="200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27" y="68451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 flipV="1">
            <a:off x="7950200" y="1996580"/>
            <a:ext cx="539459" cy="142614"/>
          </a:xfrm>
          <a:prstGeom prst="line">
            <a:avLst/>
          </a:prstGeom>
          <a:ln w="127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489659" y="1711603"/>
            <a:ext cx="419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i="1" dirty="0" smtClean="0">
                <a:solidFill>
                  <a:srgbClr val="FF0000"/>
                </a:solidFill>
                <a:latin typeface="+mn-lt"/>
              </a:rPr>
              <a:t>D</a:t>
            </a:r>
            <a:endParaRPr lang="zh-CN" altLang="en-US" i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4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4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4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43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4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4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4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4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4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4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4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4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4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92" grpId="0" uiExpand="1" build="p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AutoShape 2"/>
          <p:cNvSpPr>
            <a:spLocks noChangeArrowheads="1"/>
          </p:cNvSpPr>
          <p:nvPr/>
        </p:nvSpPr>
        <p:spPr bwMode="auto">
          <a:xfrm>
            <a:off x="3844925" y="2251075"/>
            <a:ext cx="755650" cy="163513"/>
          </a:xfrm>
          <a:prstGeom prst="rightArrow">
            <a:avLst>
              <a:gd name="adj1" fmla="val 50000"/>
              <a:gd name="adj2" fmla="val 115277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10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74754" name="Group 3"/>
          <p:cNvGrpSpPr/>
          <p:nvPr/>
        </p:nvGrpSpPr>
        <p:grpSpPr bwMode="auto">
          <a:xfrm>
            <a:off x="1503547" y="746930"/>
            <a:ext cx="5801911" cy="3048800"/>
            <a:chOff x="-235" y="168"/>
            <a:chExt cx="4874" cy="2561"/>
          </a:xfrm>
        </p:grpSpPr>
        <p:pic>
          <p:nvPicPr>
            <p:cNvPr id="74755" name="Picture 4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35" y="824"/>
              <a:ext cx="1773" cy="19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6" name="Text Box 5"/>
            <p:cNvSpPr txBox="1">
              <a:spLocks noChangeArrowheads="1"/>
            </p:cNvSpPr>
            <p:nvPr/>
          </p:nvSpPr>
          <p:spPr bwMode="auto">
            <a:xfrm>
              <a:off x="-230" y="168"/>
              <a:ext cx="486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图①   ，试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比较∠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 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、∠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的大小；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grpSp>
        <p:nvGrpSpPr>
          <p:cNvPr id="74757" name="Group 6"/>
          <p:cNvGrpSpPr/>
          <p:nvPr/>
        </p:nvGrpSpPr>
        <p:grpSpPr bwMode="auto">
          <a:xfrm>
            <a:off x="1503363" y="1239838"/>
            <a:ext cx="6243637" cy="2593181"/>
            <a:chOff x="800" y="520"/>
            <a:chExt cx="5244" cy="2178"/>
          </a:xfrm>
        </p:grpSpPr>
        <p:pic>
          <p:nvPicPr>
            <p:cNvPr id="74758" name="Picture 7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7" y="762"/>
              <a:ext cx="1800" cy="1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759" name="Text Box 8"/>
            <p:cNvSpPr txBox="1">
              <a:spLocks noChangeArrowheads="1"/>
            </p:cNvSpPr>
            <p:nvPr/>
          </p:nvSpPr>
          <p:spPr bwMode="auto">
            <a:xfrm>
              <a:off x="800" y="520"/>
              <a:ext cx="5244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如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图②  ，试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比较∠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3 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、∠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、 ∠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的大小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74762" name="文本框 4"/>
          <p:cNvSpPr txBox="1">
            <a:spLocks noChangeArrowheads="1"/>
          </p:cNvSpPr>
          <p:nvPr/>
        </p:nvSpPr>
        <p:spPr bwMode="auto">
          <a:xfrm>
            <a:off x="2055813" y="3510356"/>
            <a:ext cx="7667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dirty="0"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图</a:t>
            </a:r>
            <a:endParaRPr lang="zh-CN" altLang="en-US" sz="2100" dirty="0">
              <a:latin typeface="+mn-lt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4763" name="文本框 6"/>
          <p:cNvSpPr txBox="1">
            <a:spLocks noChangeArrowheads="1"/>
          </p:cNvSpPr>
          <p:nvPr/>
        </p:nvSpPr>
        <p:spPr bwMode="auto">
          <a:xfrm>
            <a:off x="5522173" y="3399768"/>
            <a:ext cx="6944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>
                <a:latin typeface="+mn-lt"/>
                <a:ea typeface="黑体" panose="02010609060101010101" pitchFamily="49" charset="-122"/>
                <a:sym typeface="Wingdings" panose="05000000000000000000" pitchFamily="2" charset="2"/>
              </a:rPr>
              <a:t>图</a:t>
            </a:r>
            <a:endParaRPr lang="zh-CN" altLang="en-US" sz="2100">
              <a:latin typeface="+mn-lt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0963" name="文本框 3"/>
          <p:cNvSpPr txBox="1">
            <a:spLocks noChangeArrowheads="1"/>
          </p:cNvSpPr>
          <p:nvPr/>
        </p:nvSpPr>
        <p:spPr bwMode="auto">
          <a:xfrm>
            <a:off x="1301750" y="3895658"/>
            <a:ext cx="2921000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∵∠2=∠1+∠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∴∠2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＞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∠1.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4600575" y="3835946"/>
            <a:ext cx="3780027" cy="13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∵∠2=∠1+∠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∠3=∠2+∠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D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∴∠3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＞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∠2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＞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∠1.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云形标注 8"/>
          <p:cNvSpPr>
            <a:spLocks noChangeArrowheads="1"/>
          </p:cNvSpPr>
          <p:nvPr/>
        </p:nvSpPr>
        <p:spPr bwMode="auto">
          <a:xfrm>
            <a:off x="6334124" y="1330325"/>
            <a:ext cx="2574983" cy="1547813"/>
          </a:xfrm>
          <a:prstGeom prst="cloudCallout">
            <a:avLst>
              <a:gd name="adj1" fmla="val -25139"/>
              <a:gd name="adj2" fmla="val 1025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dirty="0">
                <a:latin typeface="+mn-lt"/>
                <a:ea typeface="黑体" panose="02010609060101010101" pitchFamily="49" charset="-122"/>
              </a:rPr>
              <a:t>三角形的外角大于与它不相邻的内角</a:t>
            </a:r>
            <a:r>
              <a:rPr lang="en-US" altLang="zh-CN" dirty="0">
                <a:latin typeface="+mn-lt"/>
                <a:ea typeface="黑体" panose="02010609060101010101" pitchFamily="49" charset="-122"/>
              </a:rPr>
              <a:t>.</a:t>
            </a:r>
            <a:endParaRPr lang="en-US" altLang="zh-CN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8" grpId="0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矩形 1"/>
          <p:cNvSpPr>
            <a:spLocks noChangeArrowheads="1"/>
          </p:cNvSpPr>
          <p:nvPr/>
        </p:nvSpPr>
        <p:spPr bwMode="auto">
          <a:xfrm>
            <a:off x="1350628" y="831616"/>
            <a:ext cx="7046752" cy="315778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的大小关系是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∠2         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zh-CN" sz="2400" b="1" i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         </a:t>
            </a:r>
            <a:endParaRPr lang="en-US" altLang="zh-CN" sz="2400" b="1" dirty="0" smtClean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∠1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5778" name="Picture 8" descr="SL1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869" y="1936720"/>
            <a:ext cx="2106612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505175" y="937567"/>
            <a:ext cx="466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300" dirty="0">
              <a:solidFill>
                <a:srgbClr val="FF0000"/>
              </a:solidFill>
            </a:endParaRPr>
          </a:p>
        </p:txBody>
      </p:sp>
      <p:grpSp>
        <p:nvGrpSpPr>
          <p:cNvPr id="10" name="组合 5"/>
          <p:cNvGrpSpPr/>
          <p:nvPr/>
        </p:nvGrpSpPr>
        <p:grpSpPr bwMode="auto">
          <a:xfrm>
            <a:off x="-15147" y="-10399"/>
            <a:ext cx="2006600" cy="477838"/>
            <a:chOff x="248" y="110"/>
            <a:chExt cx="3160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527" y="86920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文本框 6151"/>
          <p:cNvSpPr txBox="1">
            <a:spLocks noChangeArrowheads="1"/>
          </p:cNvSpPr>
          <p:nvPr/>
        </p:nvSpPr>
        <p:spPr bwMode="auto">
          <a:xfrm>
            <a:off x="3573123" y="626373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三角形的外角和定理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6804" name="TextBox 7"/>
          <p:cNvSpPr txBox="1">
            <a:spLocks noChangeArrowheads="1"/>
          </p:cNvSpPr>
          <p:nvPr/>
        </p:nvSpPr>
        <p:spPr bwMode="auto">
          <a:xfrm>
            <a:off x="746620" y="1087438"/>
            <a:ext cx="785209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如图，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BAE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CBF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的三个外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角，它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们的和是多少？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839496" y="2024386"/>
            <a:ext cx="511668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由三角形的一个外角等于与它不相邻的两个内角的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和，得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BAE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2+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CBF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2.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又知∠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2+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3=180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所以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BAE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CBF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</a:t>
            </a:r>
            <a:endParaRPr lang="en-US" altLang="zh-CN" sz="20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=2(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2+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3)=360 °.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6806" name="组合 32"/>
          <p:cNvGrpSpPr/>
          <p:nvPr/>
        </p:nvGrpSpPr>
        <p:grpSpPr bwMode="auto">
          <a:xfrm>
            <a:off x="4464050" y="2355850"/>
            <a:ext cx="3500774" cy="2421839"/>
            <a:chOff x="4483327" y="3399383"/>
            <a:chExt cx="4670442" cy="3228985"/>
          </a:xfrm>
        </p:grpSpPr>
        <p:grpSp>
          <p:nvGrpSpPr>
            <p:cNvPr id="76807" name="组合 27"/>
            <p:cNvGrpSpPr/>
            <p:nvPr/>
          </p:nvGrpSpPr>
          <p:grpSpPr bwMode="auto">
            <a:xfrm>
              <a:off x="4483327" y="3399383"/>
              <a:ext cx="4670442" cy="3228985"/>
              <a:chOff x="4427349" y="1743199"/>
              <a:chExt cx="4670442" cy="3228985"/>
            </a:xfrm>
          </p:grpSpPr>
          <p:grpSp>
            <p:nvGrpSpPr>
              <p:cNvPr id="76808" name="组合 8"/>
              <p:cNvGrpSpPr/>
              <p:nvPr/>
            </p:nvGrpSpPr>
            <p:grpSpPr bwMode="auto">
              <a:xfrm>
                <a:off x="4716016" y="2046334"/>
                <a:ext cx="4032448" cy="2648150"/>
                <a:chOff x="4867854" y="932207"/>
                <a:chExt cx="4032448" cy="2648150"/>
              </a:xfrm>
            </p:grpSpPr>
            <p:cxnSp>
              <p:nvCxnSpPr>
                <p:cNvPr id="76809" name="直接连接符 9"/>
                <p:cNvCxnSpPr>
                  <a:cxnSpLocks noChangeShapeType="1"/>
                </p:cNvCxnSpPr>
                <p:nvPr/>
              </p:nvCxnSpPr>
              <p:spPr bwMode="auto">
                <a:xfrm flipV="1">
                  <a:off x="5592398" y="2948530"/>
                  <a:ext cx="3307904" cy="4229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6810" name="直接连接符 10"/>
                <p:cNvCxnSpPr>
                  <a:cxnSpLocks noChangeShapeType="1"/>
                </p:cNvCxnSpPr>
                <p:nvPr/>
              </p:nvCxnSpPr>
              <p:spPr bwMode="auto">
                <a:xfrm flipV="1">
                  <a:off x="4867854" y="1637184"/>
                  <a:ext cx="2352262" cy="19431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6811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6856714" y="932207"/>
                  <a:ext cx="1083482" cy="2058615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76812" name="TextBox 12"/>
                <p:cNvSpPr txBox="1">
                  <a:spLocks noChangeArrowheads="1"/>
                </p:cNvSpPr>
                <p:nvPr/>
              </p:nvSpPr>
              <p:spPr bwMode="auto">
                <a:xfrm>
                  <a:off x="7196674" y="1205136"/>
                  <a:ext cx="451671" cy="4924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A</a:t>
                  </a:r>
                  <a:endPara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6813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5126076" y="2674913"/>
                  <a:ext cx="451671" cy="4924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B</a:t>
                  </a:r>
                  <a:endPara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6814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7747538" y="2933704"/>
                  <a:ext cx="451671" cy="49242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C</a:t>
                  </a:r>
                  <a:endPara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6815" name="TextBox 18"/>
              <p:cNvSpPr txBox="1">
                <a:spLocks noChangeArrowheads="1"/>
              </p:cNvSpPr>
              <p:nvPr/>
            </p:nvSpPr>
            <p:spPr bwMode="auto">
              <a:xfrm>
                <a:off x="6732240" y="1743199"/>
                <a:ext cx="451671" cy="492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E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16" name="TextBox 19"/>
              <p:cNvSpPr txBox="1">
                <a:spLocks noChangeArrowheads="1"/>
              </p:cNvSpPr>
              <p:nvPr/>
            </p:nvSpPr>
            <p:spPr bwMode="auto">
              <a:xfrm>
                <a:off x="4427349" y="4479762"/>
                <a:ext cx="451671" cy="492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F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17" name="TextBox 20"/>
              <p:cNvSpPr txBox="1">
                <a:spLocks noChangeArrowheads="1"/>
              </p:cNvSpPr>
              <p:nvPr/>
            </p:nvSpPr>
            <p:spPr bwMode="auto">
              <a:xfrm>
                <a:off x="8629012" y="4005064"/>
                <a:ext cx="468779" cy="4924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D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18" name="TextBox 21"/>
              <p:cNvSpPr txBox="1">
                <a:spLocks noChangeArrowheads="1"/>
              </p:cNvSpPr>
              <p:nvPr/>
            </p:nvSpPr>
            <p:spPr bwMode="auto">
              <a:xfrm rot="2140163">
                <a:off x="7293200" y="3809317"/>
                <a:ext cx="810922" cy="491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19" name="TextBox 22"/>
              <p:cNvSpPr txBox="1">
                <a:spLocks noChangeArrowheads="1"/>
              </p:cNvSpPr>
              <p:nvPr/>
            </p:nvSpPr>
            <p:spPr bwMode="auto">
              <a:xfrm rot="-5021429">
                <a:off x="6759168" y="2573706"/>
                <a:ext cx="576064" cy="491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20" name="TextBox 23"/>
              <p:cNvSpPr txBox="1">
                <a:spLocks noChangeArrowheads="1"/>
              </p:cNvSpPr>
              <p:nvPr/>
            </p:nvSpPr>
            <p:spPr bwMode="auto">
              <a:xfrm rot="9374267">
                <a:off x="5360675" y="3842552"/>
                <a:ext cx="576064" cy="491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 rot="1217870">
                <a:off x="6795173" y="2522100"/>
                <a:ext cx="573954" cy="49104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endPara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 rot="15257882">
                <a:off x="5114793" y="3854333"/>
                <a:ext cx="577825" cy="49135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b="1" dirty="0">
                    <a:solidFill>
                      <a:schemeClr val="accent6">
                        <a:lumMod val="7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endParaRPr lang="zh-CN" altLang="en-US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6823" name="TextBox 26"/>
              <p:cNvSpPr txBox="1">
                <a:spLocks noChangeArrowheads="1"/>
              </p:cNvSpPr>
              <p:nvPr/>
            </p:nvSpPr>
            <p:spPr bwMode="auto">
              <a:xfrm rot="7650544">
                <a:off x="7450721" y="3825073"/>
                <a:ext cx="576444" cy="4911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solidFill>
                      <a:srgbClr val="228B8B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zh-CN" b="1" i="1">
                  <a:solidFill>
                    <a:srgbClr val="228B8B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6824" name="TextBox 29"/>
            <p:cNvSpPr txBox="1">
              <a:spLocks noChangeArrowheads="1"/>
            </p:cNvSpPr>
            <p:nvPr/>
          </p:nvSpPr>
          <p:spPr bwMode="auto">
            <a:xfrm>
              <a:off x="5837249" y="5343599"/>
              <a:ext cx="400344" cy="492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2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25" name="TextBox 30"/>
            <p:cNvSpPr txBox="1">
              <a:spLocks noChangeArrowheads="1"/>
            </p:cNvSpPr>
            <p:nvPr/>
          </p:nvSpPr>
          <p:spPr bwMode="auto">
            <a:xfrm>
              <a:off x="6866847" y="4581127"/>
              <a:ext cx="400344" cy="492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1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26" name="TextBox 31"/>
            <p:cNvSpPr txBox="1">
              <a:spLocks noChangeArrowheads="1"/>
            </p:cNvSpPr>
            <p:nvPr/>
          </p:nvSpPr>
          <p:spPr bwMode="auto">
            <a:xfrm>
              <a:off x="7116394" y="5271741"/>
              <a:ext cx="400344" cy="492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latin typeface="Times New Roman" panose="02020603050405020304" pitchFamily="18" charset="0"/>
                </a:rPr>
                <a:t>3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云形标注 33"/>
          <p:cNvSpPr>
            <a:spLocks noChangeArrowheads="1"/>
          </p:cNvSpPr>
          <p:nvPr/>
        </p:nvSpPr>
        <p:spPr bwMode="auto">
          <a:xfrm>
            <a:off x="6027738" y="1552575"/>
            <a:ext cx="2105025" cy="863600"/>
          </a:xfrm>
          <a:prstGeom prst="cloudCallout">
            <a:avLst>
              <a:gd name="adj1" fmla="val -73093"/>
              <a:gd name="adj2" fmla="val 115412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你还有其他解法吗？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6832" name="组合 4"/>
          <p:cNvGrpSpPr/>
          <p:nvPr/>
        </p:nvGrpSpPr>
        <p:grpSpPr bwMode="auto">
          <a:xfrm>
            <a:off x="1778794" y="651454"/>
            <a:ext cx="1685925" cy="409707"/>
            <a:chOff x="3485" y="1168"/>
            <a:chExt cx="2655" cy="647"/>
          </a:xfrm>
        </p:grpSpPr>
        <p:sp>
          <p:nvSpPr>
            <p:cNvPr id="18" name="圆角矩形 17"/>
            <p:cNvSpPr/>
            <p:nvPr/>
          </p:nvSpPr>
          <p:spPr>
            <a:xfrm>
              <a:off x="3485" y="1168"/>
              <a:ext cx="2655" cy="62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76834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6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93136" y="664662"/>
            <a:ext cx="6342291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解法二：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图，∠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1=180 ° ①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CBF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2=180 °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②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3=180 °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③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又知∠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3=180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 ②+ ③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得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CBF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+(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3)=540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CBF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=540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kern="0" noProof="1" smtClean="0">
                <a:solidFill>
                  <a:prstClr val="black"/>
                </a:solidFill>
                <a:latin typeface="Times New Roman" panose="02020603050405020304"/>
                <a:cs typeface="Arial" panose="020B0604020202020204" pitchFamily="34" charset="0"/>
              </a:rPr>
              <a:t>–</a:t>
            </a:r>
            <a:r>
              <a:rPr lang="zh-CN" altLang="en-US" sz="1600" kern="0" noProof="1" smtClean="0">
                <a:solidFill>
                  <a:sysClr val="windowText" lastClr="000000"/>
                </a:solidFill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180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°=360°.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7826" name="组合 32"/>
          <p:cNvGrpSpPr/>
          <p:nvPr/>
        </p:nvGrpSpPr>
        <p:grpSpPr bwMode="auto">
          <a:xfrm>
            <a:off x="5351117" y="601943"/>
            <a:ext cx="3309938" cy="2466975"/>
            <a:chOff x="4770423" y="3399383"/>
            <a:chExt cx="4415082" cy="3288363"/>
          </a:xfrm>
        </p:grpSpPr>
        <p:grpSp>
          <p:nvGrpSpPr>
            <p:cNvPr id="77827" name="组合 27"/>
            <p:cNvGrpSpPr/>
            <p:nvPr/>
          </p:nvGrpSpPr>
          <p:grpSpPr bwMode="auto">
            <a:xfrm>
              <a:off x="4770423" y="3399383"/>
              <a:ext cx="4415082" cy="3288363"/>
              <a:chOff x="4714445" y="1743199"/>
              <a:chExt cx="4415082" cy="3288363"/>
            </a:xfrm>
          </p:grpSpPr>
          <p:grpSp>
            <p:nvGrpSpPr>
              <p:cNvPr id="77828" name="组合 8"/>
              <p:cNvGrpSpPr/>
              <p:nvPr/>
            </p:nvGrpSpPr>
            <p:grpSpPr bwMode="auto">
              <a:xfrm>
                <a:off x="4716016" y="2046334"/>
                <a:ext cx="4032448" cy="2648150"/>
                <a:chOff x="4867854" y="932207"/>
                <a:chExt cx="4032448" cy="2648150"/>
              </a:xfrm>
            </p:grpSpPr>
            <p:cxnSp>
              <p:nvCxnSpPr>
                <p:cNvPr id="77829" name="直接连接符 9"/>
                <p:cNvCxnSpPr>
                  <a:cxnSpLocks noChangeShapeType="1"/>
                </p:cNvCxnSpPr>
                <p:nvPr/>
              </p:nvCxnSpPr>
              <p:spPr bwMode="auto">
                <a:xfrm flipV="1">
                  <a:off x="5592398" y="2948530"/>
                  <a:ext cx="3307904" cy="4229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7830" name="直接连接符 10"/>
                <p:cNvCxnSpPr>
                  <a:cxnSpLocks noChangeShapeType="1"/>
                </p:cNvCxnSpPr>
                <p:nvPr/>
              </p:nvCxnSpPr>
              <p:spPr bwMode="auto">
                <a:xfrm flipV="1">
                  <a:off x="4867854" y="1637184"/>
                  <a:ext cx="2352262" cy="19431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7831" name="直接连接符 11"/>
                <p:cNvCxnSpPr>
                  <a:cxnSpLocks noChangeShapeType="1"/>
                </p:cNvCxnSpPr>
                <p:nvPr/>
              </p:nvCxnSpPr>
              <p:spPr bwMode="auto">
                <a:xfrm>
                  <a:off x="6856714" y="932207"/>
                  <a:ext cx="1083482" cy="2058615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77832" name="TextBox 12"/>
                <p:cNvSpPr txBox="1">
                  <a:spLocks noChangeArrowheads="1"/>
                </p:cNvSpPr>
                <p:nvPr/>
              </p:nvSpPr>
              <p:spPr bwMode="auto">
                <a:xfrm>
                  <a:off x="7196674" y="1205136"/>
                  <a:ext cx="481037" cy="551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100" b="1" i="1">
                      <a:latin typeface="Times New Roman" panose="02020603050405020304" pitchFamily="18" charset="0"/>
                    </a:rPr>
                    <a:t>A</a:t>
                  </a:r>
                  <a:endParaRPr lang="en-US" altLang="zh-CN" sz="21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7833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5126076" y="2674913"/>
                  <a:ext cx="481037" cy="551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100" b="1" i="1">
                      <a:latin typeface="Times New Roman" panose="02020603050405020304" pitchFamily="18" charset="0"/>
                    </a:rPr>
                    <a:t>B</a:t>
                  </a:r>
                  <a:endParaRPr lang="en-US" altLang="zh-CN" sz="21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7834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7747539" y="2933704"/>
                  <a:ext cx="481037" cy="5518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100" b="1" i="1">
                      <a:latin typeface="Times New Roman" panose="02020603050405020304" pitchFamily="18" charset="0"/>
                    </a:rPr>
                    <a:t>C</a:t>
                  </a:r>
                  <a:endParaRPr lang="en-US" altLang="zh-CN" sz="21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7835" name="TextBox 18"/>
              <p:cNvSpPr txBox="1">
                <a:spLocks noChangeArrowheads="1"/>
              </p:cNvSpPr>
              <p:nvPr/>
            </p:nvSpPr>
            <p:spPr bwMode="auto">
              <a:xfrm>
                <a:off x="6732240" y="1743199"/>
                <a:ext cx="481037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E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6" name="TextBox 19"/>
              <p:cNvSpPr txBox="1">
                <a:spLocks noChangeArrowheads="1"/>
              </p:cNvSpPr>
              <p:nvPr/>
            </p:nvSpPr>
            <p:spPr bwMode="auto">
              <a:xfrm>
                <a:off x="4714445" y="4479762"/>
                <a:ext cx="481037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F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7" name="TextBox 20"/>
              <p:cNvSpPr txBox="1">
                <a:spLocks noChangeArrowheads="1"/>
              </p:cNvSpPr>
              <p:nvPr/>
            </p:nvSpPr>
            <p:spPr bwMode="auto">
              <a:xfrm>
                <a:off x="8629012" y="4005064"/>
                <a:ext cx="500515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 dirty="0">
                    <a:latin typeface="Times New Roman" panose="02020603050405020304" pitchFamily="18" charset="0"/>
                  </a:rPr>
                  <a:t>D</a:t>
                </a:r>
                <a:endParaRPr lang="en-US" altLang="zh-CN" sz="21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8" name="TextBox 21"/>
              <p:cNvSpPr txBox="1">
                <a:spLocks noChangeArrowheads="1"/>
              </p:cNvSpPr>
              <p:nvPr/>
            </p:nvSpPr>
            <p:spPr bwMode="auto">
              <a:xfrm rot="2140163">
                <a:off x="7293200" y="3809317"/>
                <a:ext cx="810922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39" name="TextBox 22"/>
              <p:cNvSpPr txBox="1">
                <a:spLocks noChangeArrowheads="1"/>
              </p:cNvSpPr>
              <p:nvPr/>
            </p:nvSpPr>
            <p:spPr bwMode="auto">
              <a:xfrm rot="-5021429">
                <a:off x="6759177" y="2573690"/>
                <a:ext cx="576064" cy="55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40" name="TextBox 23"/>
              <p:cNvSpPr txBox="1">
                <a:spLocks noChangeArrowheads="1"/>
              </p:cNvSpPr>
              <p:nvPr/>
            </p:nvSpPr>
            <p:spPr bwMode="auto">
              <a:xfrm rot="9374267">
                <a:off x="5360675" y="3842552"/>
                <a:ext cx="576064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7841" name="TextBox 24"/>
              <p:cNvSpPr txBox="1">
                <a:spLocks noChangeArrowheads="1"/>
              </p:cNvSpPr>
              <p:nvPr/>
            </p:nvSpPr>
            <p:spPr bwMode="auto">
              <a:xfrm rot="1217870">
                <a:off x="6794632" y="2520755"/>
                <a:ext cx="574830" cy="551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dirty="0">
                    <a:solidFill>
                      <a:srgbClr val="228B8B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zh-CN" sz="2100" b="1" dirty="0">
                  <a:solidFill>
                    <a:srgbClr val="228B8B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7842" name="TextBox 25"/>
              <p:cNvSpPr txBox="1">
                <a:spLocks noChangeArrowheads="1"/>
              </p:cNvSpPr>
              <p:nvPr/>
            </p:nvSpPr>
            <p:spPr bwMode="auto">
              <a:xfrm rot="-6342118">
                <a:off x="5116382" y="3855104"/>
                <a:ext cx="576027" cy="55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>
                    <a:solidFill>
                      <a:srgbClr val="228B8B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zh-CN" sz="2100" b="1">
                  <a:solidFill>
                    <a:srgbClr val="228B8B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7843" name="TextBox 26"/>
              <p:cNvSpPr txBox="1">
                <a:spLocks noChangeArrowheads="1"/>
              </p:cNvSpPr>
              <p:nvPr/>
            </p:nvSpPr>
            <p:spPr bwMode="auto">
              <a:xfrm rot="7650544">
                <a:off x="7451436" y="3825749"/>
                <a:ext cx="576026" cy="5521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srgbClr val="228B8B"/>
                    </a:solidFill>
                    <a:latin typeface="Times New Roman" panose="02020603050405020304" pitchFamily="18" charset="0"/>
                  </a:rPr>
                  <a:t>(</a:t>
                </a:r>
                <a:endParaRPr lang="en-US" altLang="zh-CN" sz="2100" b="1" i="1">
                  <a:solidFill>
                    <a:srgbClr val="228B8B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7844" name="TextBox 29"/>
            <p:cNvSpPr txBox="1">
              <a:spLocks noChangeArrowheads="1"/>
            </p:cNvSpPr>
            <p:nvPr/>
          </p:nvSpPr>
          <p:spPr bwMode="auto">
            <a:xfrm>
              <a:off x="5826544" y="5343599"/>
              <a:ext cx="421754" cy="55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>
                  <a:latin typeface="Times New Roman" panose="02020603050405020304" pitchFamily="18" charset="0"/>
                </a:rPr>
                <a:t>2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845" name="TextBox 30"/>
            <p:cNvSpPr txBox="1">
              <a:spLocks noChangeArrowheads="1"/>
            </p:cNvSpPr>
            <p:nvPr/>
          </p:nvSpPr>
          <p:spPr bwMode="auto">
            <a:xfrm>
              <a:off x="6856142" y="4581128"/>
              <a:ext cx="421754" cy="55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>
                  <a:latin typeface="Times New Roman" panose="02020603050405020304" pitchFamily="18" charset="0"/>
                </a:rPr>
                <a:t>1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846" name="TextBox 31"/>
            <p:cNvSpPr txBox="1">
              <a:spLocks noChangeArrowheads="1"/>
            </p:cNvSpPr>
            <p:nvPr/>
          </p:nvSpPr>
          <p:spPr bwMode="auto">
            <a:xfrm>
              <a:off x="7105689" y="5271741"/>
              <a:ext cx="421754" cy="55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100" b="1">
                  <a:latin typeface="Times New Roman" panose="02020603050405020304" pitchFamily="18" charset="0"/>
                </a:rPr>
                <a:t>3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50177"/>
          <p:cNvSpPr txBox="1">
            <a:spLocks noChangeArrowheads="1"/>
          </p:cNvSpPr>
          <p:nvPr/>
        </p:nvSpPr>
        <p:spPr bwMode="auto">
          <a:xfrm>
            <a:off x="4522788" y="1008063"/>
            <a:ext cx="430243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解法三：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过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平行于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0179" name="文本框 50178"/>
          <p:cNvSpPr txBox="1">
            <a:spLocks noChangeArrowheads="1"/>
          </p:cNvSpPr>
          <p:nvPr/>
        </p:nvSpPr>
        <p:spPr bwMode="auto">
          <a:xfrm>
            <a:off x="4895850" y="1450975"/>
            <a:ext cx="24844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8851" name="直接连接符 50179"/>
          <p:cNvSpPr>
            <a:spLocks noChangeShapeType="1"/>
          </p:cNvSpPr>
          <p:nvPr/>
        </p:nvSpPr>
        <p:spPr bwMode="auto">
          <a:xfrm>
            <a:off x="1563688" y="2159000"/>
            <a:ext cx="2808287" cy="0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852" name="任意多边形 50180"/>
          <p:cNvSpPr>
            <a:spLocks noChangeArrowheads="1"/>
          </p:cNvSpPr>
          <p:nvPr/>
        </p:nvSpPr>
        <p:spPr bwMode="auto">
          <a:xfrm rot="4735294">
            <a:off x="1833563" y="646113"/>
            <a:ext cx="685800" cy="685800"/>
          </a:xfrm>
          <a:custGeom>
            <a:avLst/>
            <a:gdLst>
              <a:gd name="T0" fmla="*/ 11086 w 21600"/>
              <a:gd name="T1" fmla="*/ 11056 h 21600"/>
              <a:gd name="T2" fmla="*/ 10799 w 21600"/>
              <a:gd name="T3" fmla="*/ 11184 h 21600"/>
              <a:gd name="T4" fmla="*/ 10512 w 21600"/>
              <a:gd name="T5" fmla="*/ 11056 h 21600"/>
              <a:gd name="T6" fmla="*/ 2754 w 21600"/>
              <a:gd name="T7" fmla="*/ 18004 h 21600"/>
              <a:gd name="T8" fmla="*/ 10800 w 21600"/>
              <a:gd name="T9" fmla="*/ 21599 h 21600"/>
              <a:gd name="T10" fmla="*/ 18846 w 21600"/>
              <a:gd name="T11" fmla="*/ 1800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086" y="11056"/>
                </a:moveTo>
                <a:cubicBezTo>
                  <a:pt x="11015" y="11135"/>
                  <a:pt x="10913" y="11184"/>
                  <a:pt x="10799" y="11184"/>
                </a:cubicBezTo>
                <a:cubicBezTo>
                  <a:pt x="10685" y="11184"/>
                  <a:pt x="10583" y="11135"/>
                  <a:pt x="10512" y="11056"/>
                </a:cubicBezTo>
                <a:lnTo>
                  <a:pt x="2754" y="18004"/>
                </a:lnTo>
                <a:cubicBezTo>
                  <a:pt x="4732" y="20210"/>
                  <a:pt x="7604" y="21599"/>
                  <a:pt x="10800" y="21599"/>
                </a:cubicBezTo>
                <a:cubicBezTo>
                  <a:pt x="13996" y="21599"/>
                  <a:pt x="16868" y="20210"/>
                  <a:pt x="18846" y="18004"/>
                </a:cubicBezTo>
                <a:close/>
              </a:path>
            </a:pathLst>
          </a:custGeom>
          <a:solidFill>
            <a:srgbClr val="0000FF"/>
          </a:solidFill>
          <a:ln w="88900">
            <a:solidFill>
              <a:srgbClr val="00008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53" name="直接连接符 50181"/>
          <p:cNvSpPr>
            <a:spLocks noChangeShapeType="1"/>
          </p:cNvSpPr>
          <p:nvPr/>
        </p:nvSpPr>
        <p:spPr bwMode="auto">
          <a:xfrm flipH="1" flipV="1">
            <a:off x="1671638" y="592138"/>
            <a:ext cx="1998662" cy="1566862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8854" name="任意多边形 50182"/>
          <p:cNvSpPr>
            <a:spLocks noChangeArrowheads="1"/>
          </p:cNvSpPr>
          <p:nvPr/>
        </p:nvSpPr>
        <p:spPr bwMode="auto">
          <a:xfrm rot="-9560815">
            <a:off x="3292475" y="1779588"/>
            <a:ext cx="685800" cy="685800"/>
          </a:xfrm>
          <a:custGeom>
            <a:avLst/>
            <a:gdLst>
              <a:gd name="T0" fmla="*/ 11580 w 21600"/>
              <a:gd name="T1" fmla="*/ 11065 h 21600"/>
              <a:gd name="T2" fmla="*/ 10799 w 21600"/>
              <a:gd name="T3" fmla="*/ 11624 h 21600"/>
              <a:gd name="T4" fmla="*/ 10018 w 21600"/>
              <a:gd name="T5" fmla="*/ 11065 h 21600"/>
              <a:gd name="T6" fmla="*/ 576 w 21600"/>
              <a:gd name="T7" fmla="*/ 14281 h 21600"/>
              <a:gd name="T8" fmla="*/ 10799 w 21600"/>
              <a:gd name="T9" fmla="*/ 21599 h 21600"/>
              <a:gd name="T10" fmla="*/ 21025 w 21600"/>
              <a:gd name="T11" fmla="*/ 142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580" y="11065"/>
                </a:moveTo>
                <a:cubicBezTo>
                  <a:pt x="11469" y="11390"/>
                  <a:pt x="11161" y="11624"/>
                  <a:pt x="10799" y="11624"/>
                </a:cubicBezTo>
                <a:cubicBezTo>
                  <a:pt x="10437" y="11624"/>
                  <a:pt x="10129" y="11390"/>
                  <a:pt x="10018" y="11065"/>
                </a:cubicBezTo>
                <a:lnTo>
                  <a:pt x="576" y="14281"/>
                </a:lnTo>
                <a:cubicBezTo>
                  <a:pt x="2024" y="18539"/>
                  <a:pt x="6054" y="21599"/>
                  <a:pt x="10799" y="21599"/>
                </a:cubicBezTo>
                <a:cubicBezTo>
                  <a:pt x="15544" y="21599"/>
                  <a:pt x="19575" y="18538"/>
                  <a:pt x="21025" y="14283"/>
                </a:cubicBezTo>
                <a:close/>
              </a:path>
            </a:pathLst>
          </a:custGeom>
          <a:solidFill>
            <a:srgbClr val="99CC00"/>
          </a:solidFill>
          <a:ln w="88900">
            <a:solidFill>
              <a:srgbClr val="00800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55" name="任意多边形 50183"/>
          <p:cNvSpPr>
            <a:spLocks noChangeArrowheads="1"/>
          </p:cNvSpPr>
          <p:nvPr/>
        </p:nvSpPr>
        <p:spPr bwMode="auto">
          <a:xfrm rot="-1835414">
            <a:off x="1239838" y="1843088"/>
            <a:ext cx="685800" cy="685800"/>
          </a:xfrm>
          <a:custGeom>
            <a:avLst/>
            <a:gdLst>
              <a:gd name="T0" fmla="*/ 11057 w 21600"/>
              <a:gd name="T1" fmla="*/ 10951 h 21600"/>
              <a:gd name="T2" fmla="*/ 10799 w 21600"/>
              <a:gd name="T3" fmla="*/ 11098 h 21600"/>
              <a:gd name="T4" fmla="*/ 10541 w 21600"/>
              <a:gd name="T5" fmla="*/ 10951 h 21600"/>
              <a:gd name="T6" fmla="*/ 1494 w 21600"/>
              <a:gd name="T7" fmla="*/ 16282 h 21600"/>
              <a:gd name="T8" fmla="*/ 10799 w 21600"/>
              <a:gd name="T9" fmla="*/ 21600 h 21600"/>
              <a:gd name="T10" fmla="*/ 20105 w 21600"/>
              <a:gd name="T11" fmla="*/ 162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057" y="10951"/>
                </a:moveTo>
                <a:cubicBezTo>
                  <a:pt x="11005" y="11039"/>
                  <a:pt x="10909" y="11098"/>
                  <a:pt x="10799" y="11098"/>
                </a:cubicBezTo>
                <a:cubicBezTo>
                  <a:pt x="10689" y="11098"/>
                  <a:pt x="10593" y="11039"/>
                  <a:pt x="10541" y="10951"/>
                </a:cubicBezTo>
                <a:lnTo>
                  <a:pt x="1494" y="16282"/>
                </a:lnTo>
                <a:cubicBezTo>
                  <a:pt x="3372" y="19466"/>
                  <a:pt x="6836" y="21600"/>
                  <a:pt x="10799" y="21600"/>
                </a:cubicBezTo>
                <a:cubicBezTo>
                  <a:pt x="14762" y="21600"/>
                  <a:pt x="18226" y="19465"/>
                  <a:pt x="20105" y="16283"/>
                </a:cubicBezTo>
                <a:close/>
              </a:path>
            </a:pathLst>
          </a:custGeom>
          <a:solidFill>
            <a:srgbClr val="993366"/>
          </a:solidFill>
          <a:ln w="88900">
            <a:solidFill>
              <a:srgbClr val="800080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856" name="文本框 50184"/>
          <p:cNvSpPr txBox="1">
            <a:spLocks noChangeArrowheads="1"/>
          </p:cNvSpPr>
          <p:nvPr/>
        </p:nvSpPr>
        <p:spPr bwMode="auto">
          <a:xfrm>
            <a:off x="1223963" y="1827213"/>
            <a:ext cx="3460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TW" sz="2100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8857" name="文本框 50185"/>
          <p:cNvSpPr txBox="1">
            <a:spLocks noChangeArrowheads="1"/>
          </p:cNvSpPr>
          <p:nvPr/>
        </p:nvSpPr>
        <p:spPr bwMode="auto">
          <a:xfrm>
            <a:off x="3546475" y="2152650"/>
            <a:ext cx="3603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TW" sz="2100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8858" name="文本框 50186"/>
          <p:cNvSpPr txBox="1">
            <a:spLocks noChangeArrowheads="1"/>
          </p:cNvSpPr>
          <p:nvPr/>
        </p:nvSpPr>
        <p:spPr bwMode="auto">
          <a:xfrm>
            <a:off x="1549400" y="801688"/>
            <a:ext cx="315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TW" sz="2100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8859" name="文本框 50187"/>
          <p:cNvSpPr txBox="1">
            <a:spLocks noChangeArrowheads="1"/>
          </p:cNvSpPr>
          <p:nvPr/>
        </p:nvSpPr>
        <p:spPr bwMode="auto">
          <a:xfrm>
            <a:off x="1779588" y="2392363"/>
            <a:ext cx="3159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>
                <a:solidFill>
                  <a:srgbClr val="66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endParaRPr lang="en-US" altLang="zh-TW" sz="2100">
              <a:solidFill>
                <a:srgbClr val="66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8860" name="文本框 50188"/>
          <p:cNvSpPr txBox="1">
            <a:spLocks noChangeArrowheads="1"/>
          </p:cNvSpPr>
          <p:nvPr/>
        </p:nvSpPr>
        <p:spPr bwMode="auto">
          <a:xfrm>
            <a:off x="3708400" y="1287463"/>
            <a:ext cx="315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en-US" altLang="zh-TW" sz="2100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" name="组合 50189"/>
          <p:cNvGrpSpPr/>
          <p:nvPr/>
        </p:nvGrpSpPr>
        <p:grpSpPr bwMode="auto">
          <a:xfrm>
            <a:off x="1798638" y="465138"/>
            <a:ext cx="1423987" cy="822325"/>
            <a:chOff x="551" y="391"/>
            <a:chExt cx="1195" cy="690"/>
          </a:xfrm>
        </p:grpSpPr>
        <p:sp>
          <p:nvSpPr>
            <p:cNvPr id="78862" name="任意多边形 50190"/>
            <p:cNvSpPr>
              <a:spLocks noChangeArrowheads="1"/>
            </p:cNvSpPr>
            <p:nvPr/>
          </p:nvSpPr>
          <p:spPr bwMode="auto">
            <a:xfrm rot="-9560815">
              <a:off x="551" y="509"/>
              <a:ext cx="560" cy="572"/>
            </a:xfrm>
            <a:custGeom>
              <a:avLst/>
              <a:gdLst>
                <a:gd name="T0" fmla="*/ 11580 w 21600"/>
                <a:gd name="T1" fmla="*/ 11065 h 21600"/>
                <a:gd name="T2" fmla="*/ 10799 w 21600"/>
                <a:gd name="T3" fmla="*/ 11624 h 21600"/>
                <a:gd name="T4" fmla="*/ 10018 w 21600"/>
                <a:gd name="T5" fmla="*/ 11065 h 21600"/>
                <a:gd name="T6" fmla="*/ 576 w 21600"/>
                <a:gd name="T7" fmla="*/ 14281 h 21600"/>
                <a:gd name="T8" fmla="*/ 10799 w 21600"/>
                <a:gd name="T9" fmla="*/ 21599 h 21600"/>
                <a:gd name="T10" fmla="*/ 21025 w 21600"/>
                <a:gd name="T11" fmla="*/ 14283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600" h="21600">
                  <a:moveTo>
                    <a:pt x="11580" y="11065"/>
                  </a:moveTo>
                  <a:cubicBezTo>
                    <a:pt x="11469" y="11390"/>
                    <a:pt x="11161" y="11624"/>
                    <a:pt x="10799" y="11624"/>
                  </a:cubicBezTo>
                  <a:cubicBezTo>
                    <a:pt x="10437" y="11624"/>
                    <a:pt x="10129" y="11390"/>
                    <a:pt x="10018" y="11065"/>
                  </a:cubicBezTo>
                  <a:lnTo>
                    <a:pt x="576" y="14281"/>
                  </a:lnTo>
                  <a:cubicBezTo>
                    <a:pt x="2024" y="18539"/>
                    <a:pt x="6054" y="21599"/>
                    <a:pt x="10799" y="21599"/>
                  </a:cubicBezTo>
                  <a:cubicBezTo>
                    <a:pt x="15544" y="21599"/>
                    <a:pt x="19575" y="18538"/>
                    <a:pt x="21025" y="14283"/>
                  </a:cubicBezTo>
                  <a:close/>
                </a:path>
              </a:pathLst>
            </a:custGeom>
            <a:solidFill>
              <a:srgbClr val="FFFF66"/>
            </a:solidFill>
            <a:ln w="28575">
              <a:solidFill>
                <a:schemeClr val="tx2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3" name="文本框 50191"/>
            <p:cNvSpPr txBox="1">
              <a:spLocks noChangeArrowheads="1"/>
            </p:cNvSpPr>
            <p:nvPr/>
          </p:nvSpPr>
          <p:spPr bwMode="auto">
            <a:xfrm>
              <a:off x="1066" y="391"/>
              <a:ext cx="68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  <a:endParaRPr lang="en-US" altLang="zh-CN" sz="210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8864" name="文本框 50192"/>
          <p:cNvSpPr txBox="1">
            <a:spLocks noChangeArrowheads="1"/>
          </p:cNvSpPr>
          <p:nvPr/>
        </p:nvSpPr>
        <p:spPr bwMode="auto">
          <a:xfrm>
            <a:off x="2033588" y="582613"/>
            <a:ext cx="3460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TW" sz="2100" i="1">
              <a:solidFill>
                <a:srgbClr val="000066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94" name="任意多边形 50193"/>
          <p:cNvSpPr>
            <a:spLocks noChangeArrowheads="1"/>
          </p:cNvSpPr>
          <p:nvPr/>
        </p:nvSpPr>
        <p:spPr bwMode="auto">
          <a:xfrm rot="-1835414">
            <a:off x="1817688" y="639763"/>
            <a:ext cx="685800" cy="685800"/>
          </a:xfrm>
          <a:custGeom>
            <a:avLst/>
            <a:gdLst>
              <a:gd name="T0" fmla="*/ 11057 w 21600"/>
              <a:gd name="T1" fmla="*/ 10951 h 21600"/>
              <a:gd name="T2" fmla="*/ 10799 w 21600"/>
              <a:gd name="T3" fmla="*/ 11098 h 21600"/>
              <a:gd name="T4" fmla="*/ 10541 w 21600"/>
              <a:gd name="T5" fmla="*/ 10951 h 21600"/>
              <a:gd name="T6" fmla="*/ 1494 w 21600"/>
              <a:gd name="T7" fmla="*/ 16282 h 21600"/>
              <a:gd name="T8" fmla="*/ 10799 w 21600"/>
              <a:gd name="T9" fmla="*/ 21600 h 21600"/>
              <a:gd name="T10" fmla="*/ 20105 w 21600"/>
              <a:gd name="T11" fmla="*/ 162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600" h="21600">
                <a:moveTo>
                  <a:pt x="11057" y="10951"/>
                </a:moveTo>
                <a:cubicBezTo>
                  <a:pt x="11005" y="11039"/>
                  <a:pt x="10909" y="11098"/>
                  <a:pt x="10799" y="11098"/>
                </a:cubicBezTo>
                <a:cubicBezTo>
                  <a:pt x="10689" y="11098"/>
                  <a:pt x="10593" y="11039"/>
                  <a:pt x="10541" y="10951"/>
                </a:cubicBezTo>
                <a:lnTo>
                  <a:pt x="1494" y="16282"/>
                </a:lnTo>
                <a:cubicBezTo>
                  <a:pt x="3372" y="19466"/>
                  <a:pt x="6836" y="21600"/>
                  <a:pt x="10799" y="21600"/>
                </a:cubicBezTo>
                <a:cubicBezTo>
                  <a:pt x="14762" y="21600"/>
                  <a:pt x="18226" y="19465"/>
                  <a:pt x="20105" y="16283"/>
                </a:cubicBezTo>
                <a:close/>
              </a:path>
            </a:pathLst>
          </a:custGeom>
          <a:solidFill>
            <a:srgbClr val="FFFF99"/>
          </a:solidFill>
          <a:ln w="28575">
            <a:solidFill>
              <a:schemeClr val="hlink"/>
            </a:solidFill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195" name="文本框 50194"/>
          <p:cNvSpPr txBox="1">
            <a:spLocks noChangeArrowheads="1"/>
          </p:cNvSpPr>
          <p:nvPr/>
        </p:nvSpPr>
        <p:spPr bwMode="auto">
          <a:xfrm>
            <a:off x="4895850" y="1992313"/>
            <a:ext cx="24844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BAM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0196" name="文本框 50195"/>
          <p:cNvSpPr txBox="1">
            <a:spLocks noChangeArrowheads="1"/>
          </p:cNvSpPr>
          <p:nvPr/>
        </p:nvSpPr>
        <p:spPr bwMode="auto">
          <a:xfrm>
            <a:off x="1485900" y="3008313"/>
            <a:ext cx="66690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所以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BAM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=360°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8868" name="直接连接符 50201"/>
          <p:cNvSpPr>
            <a:spLocks noChangeShapeType="1"/>
          </p:cNvSpPr>
          <p:nvPr/>
        </p:nvSpPr>
        <p:spPr bwMode="auto">
          <a:xfrm flipH="1">
            <a:off x="1293813" y="969963"/>
            <a:ext cx="863600" cy="1728787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50202"/>
          <p:cNvGrpSpPr/>
          <p:nvPr/>
        </p:nvGrpSpPr>
        <p:grpSpPr bwMode="auto">
          <a:xfrm>
            <a:off x="2171700" y="639763"/>
            <a:ext cx="2724150" cy="414337"/>
            <a:chOff x="864" y="537"/>
            <a:chExt cx="2288" cy="348"/>
          </a:xfrm>
        </p:grpSpPr>
        <p:sp>
          <p:nvSpPr>
            <p:cNvPr id="78870" name="文本框 50203"/>
            <p:cNvSpPr txBox="1">
              <a:spLocks noChangeArrowheads="1"/>
            </p:cNvSpPr>
            <p:nvPr/>
          </p:nvSpPr>
          <p:spPr bwMode="auto">
            <a:xfrm>
              <a:off x="2744" y="537"/>
              <a:ext cx="40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i="1">
                  <a:latin typeface="Times New Roman" panose="02020603050405020304" pitchFamily="18" charset="0"/>
                  <a:ea typeface="黑体" panose="02010609060101010101" pitchFamily="49" charset="-122"/>
                </a:rPr>
                <a:t>M</a:t>
              </a:r>
              <a:endParaRPr lang="en-US" altLang="zh-CN" sz="2100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78871" name="直接连接符 50204"/>
            <p:cNvSpPr>
              <a:spLocks noChangeShapeType="1"/>
            </p:cNvSpPr>
            <p:nvPr/>
          </p:nvSpPr>
          <p:spPr bwMode="auto">
            <a:xfrm>
              <a:off x="864" y="806"/>
              <a:ext cx="1905" cy="1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0206" name="文本框 50205"/>
          <p:cNvSpPr txBox="1">
            <a:spLocks noChangeArrowheads="1"/>
          </p:cNvSpPr>
          <p:nvPr/>
        </p:nvSpPr>
        <p:spPr bwMode="auto">
          <a:xfrm>
            <a:off x="4440238" y="2541588"/>
            <a:ext cx="34559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＝ 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TW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BAM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1600497" y="4177840"/>
            <a:ext cx="6409175" cy="4143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269999"/>
            </a:solidFill>
            <a:rou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三角形的外角和等于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360°</a:t>
            </a:r>
            <a:r>
              <a:rPr lang="en-US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62894" y="3532981"/>
            <a:ext cx="7102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能总结出三角形的外角和的数量关系吗？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875" name="文本框 50185"/>
          <p:cNvSpPr txBox="1">
            <a:spLocks noChangeArrowheads="1"/>
          </p:cNvSpPr>
          <p:nvPr/>
        </p:nvSpPr>
        <p:spPr bwMode="auto">
          <a:xfrm>
            <a:off x="4179888" y="2141538"/>
            <a:ext cx="37623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en-US" altLang="zh-TW" sz="2100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8876" name="文本框 50184"/>
          <p:cNvSpPr txBox="1">
            <a:spLocks noChangeArrowheads="1"/>
          </p:cNvSpPr>
          <p:nvPr/>
        </p:nvSpPr>
        <p:spPr bwMode="auto">
          <a:xfrm>
            <a:off x="1373188" y="361950"/>
            <a:ext cx="3460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endParaRPr lang="en-US" altLang="zh-TW" sz="2100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8877" name="文本框 50184"/>
          <p:cNvSpPr txBox="1">
            <a:spLocks noChangeArrowheads="1"/>
          </p:cNvSpPr>
          <p:nvPr/>
        </p:nvSpPr>
        <p:spPr bwMode="auto">
          <a:xfrm>
            <a:off x="1144588" y="2609850"/>
            <a:ext cx="3460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TW" sz="2100" i="1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endParaRPr lang="en-US" altLang="zh-TW" sz="2100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5" name="组合 2"/>
          <p:cNvGrpSpPr/>
          <p:nvPr/>
        </p:nvGrpSpPr>
        <p:grpSpPr bwMode="auto">
          <a:xfrm>
            <a:off x="-11739" y="-55999"/>
            <a:ext cx="2006600" cy="477837"/>
            <a:chOff x="123" y="40"/>
            <a:chExt cx="3160" cy="752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50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/>
      <p:bldP spid="50195" grpId="0"/>
      <p:bldP spid="50196" grpId="0"/>
      <p:bldP spid="50206" grpId="0"/>
      <p:bldP spid="9" grpId="0" bldLvl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31938" y="749300"/>
            <a:ext cx="6469062" cy="31559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>
            <a:prstShdw prst="shdw17" dist="17961" dir="2700000">
              <a:srgbClr val="999999"/>
            </a:prstShdw>
          </a:effectLst>
        </p:spPr>
        <p:txBody>
          <a:bodyPr anchor="ctr">
            <a:spAutoFit/>
          </a:bodyPr>
          <a:lstStyle>
            <a:lvl1pPr indent="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482850" algn="l"/>
              </a:tabLst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2482850" algn="l"/>
              </a:tabLst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2482850" algn="l"/>
              </a:tabLst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2482850" algn="l"/>
              </a:tabLst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下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列对三角形的外角和叙述正确的是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．三角形的外角和等于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180°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．三角形的外角和就是所有外角的和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．三角形的外角和等于所有外角和的一半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．以上都不对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048253" y="87836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300" dirty="0">
              <a:solidFill>
                <a:srgbClr val="FF0000"/>
              </a:solidFill>
            </a:endParaRPr>
          </a:p>
        </p:txBody>
      </p:sp>
      <p:grpSp>
        <p:nvGrpSpPr>
          <p:cNvPr id="8" name="组合 5"/>
          <p:cNvGrpSpPr/>
          <p:nvPr/>
        </p:nvGrpSpPr>
        <p:grpSpPr bwMode="auto">
          <a:xfrm>
            <a:off x="-15147" y="-10399"/>
            <a:ext cx="2006600" cy="477838"/>
            <a:chOff x="248" y="110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11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274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22" y="79309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093242" y="1651757"/>
            <a:ext cx="7153136" cy="14270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+mn-ea"/>
              </a:rPr>
              <a:t>掌</a:t>
            </a:r>
            <a:r>
              <a:rPr lang="zh-CN" altLang="en-US" noProof="1">
                <a:sym typeface="+mn-ea"/>
              </a:rPr>
              <a:t>握三角形的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一个外角等于与它不相邻的两个内</a:t>
            </a:r>
            <a:r>
              <a:rPr lang="zh-CN" altLang="en-US" noProof="1" smtClean="0">
                <a:solidFill>
                  <a:srgbClr val="FF0000"/>
                </a:solidFill>
                <a:sym typeface="+mn-ea"/>
              </a:rPr>
              <a:t>角的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和</a:t>
            </a:r>
            <a:r>
              <a:rPr lang="zh-CN" altLang="en-US" noProof="1">
                <a:sym typeface="+mn-ea"/>
              </a:rPr>
              <a:t>及三角形的内角和．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01936" y="3240189"/>
            <a:ext cx="7033381" cy="14157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解并掌握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三角形的外角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的概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念，</a:t>
            </a:r>
            <a:r>
              <a:rPr lang="zh-CN" altLang="en-US" sz="2800" b="1" dirty="0" smtClean="0"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能</a:t>
            </a:r>
            <a:r>
              <a:rPr lang="zh-CN" altLang="en-US" sz="2800" b="1" dirty="0"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够</a:t>
            </a:r>
            <a:r>
              <a:rPr lang="zh-CN" altLang="en-US" sz="2800" b="1" dirty="0" smtClean="0"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在复杂</a:t>
            </a:r>
            <a:r>
              <a:rPr lang="zh-CN" altLang="en-US" sz="2800" b="1" dirty="0"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图形中找出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外角</a:t>
            </a:r>
            <a:r>
              <a:rPr lang="en-US" altLang="zh-CN" sz="2800" b="1" dirty="0"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33323"/>
            <a:ext cx="2017712" cy="477838"/>
            <a:chOff x="1588" y="-33323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04827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254" name="文本框 18"/>
            <p:cNvSpPr txBox="1">
              <a:spLocks noChangeArrowheads="1"/>
            </p:cNvSpPr>
            <p:nvPr/>
          </p:nvSpPr>
          <p:spPr bwMode="auto">
            <a:xfrm>
              <a:off x="552450" y="-33323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41290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53256" name="文本框 1"/>
          <p:cNvSpPr txBox="1">
            <a:spLocks noChangeArrowheads="1"/>
          </p:cNvSpPr>
          <p:nvPr/>
        </p:nvSpPr>
        <p:spPr bwMode="auto">
          <a:xfrm>
            <a:off x="1748219" y="715510"/>
            <a:ext cx="6844784" cy="7273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3. </a:t>
            </a:r>
            <a:r>
              <a:rPr lang="zh-CN" altLang="en-US" dirty="0" smtClean="0">
                <a:sym typeface="微软雅黑" panose="020B0503020204020204" pitchFamily="34" charset="-122"/>
              </a:rPr>
              <a:t>会</a:t>
            </a:r>
            <a:r>
              <a:rPr lang="zh-CN" altLang="en-US" dirty="0">
                <a:sym typeface="微软雅黑" panose="020B0503020204020204" pitchFamily="34" charset="-122"/>
              </a:rPr>
              <a:t>利用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三角形的外角性质</a:t>
            </a:r>
            <a:r>
              <a:rPr lang="zh-CN" altLang="en-US" dirty="0">
                <a:sym typeface="微软雅黑" panose="020B0503020204020204" pitchFamily="34" charset="-122"/>
              </a:rPr>
              <a:t>解决问题</a:t>
            </a:r>
            <a:r>
              <a:rPr lang="en-US" altLang="zh-CN" dirty="0">
                <a:sym typeface="微软雅黑" panose="020B0503020204020204" pitchFamily="34" charset="-122"/>
              </a:rPr>
              <a:t>.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666782" y="510454"/>
            <a:ext cx="8102104" cy="4209042"/>
            <a:chOff x="-38068" y="-34656"/>
            <a:chExt cx="8102104" cy="4209042"/>
          </a:xfrm>
        </p:grpSpPr>
        <p:grpSp>
          <p:nvGrpSpPr>
            <p:cNvPr id="14" name="组合 14"/>
            <p:cNvGrpSpPr/>
            <p:nvPr/>
          </p:nvGrpSpPr>
          <p:grpSpPr>
            <a:xfrm>
              <a:off x="-38068" y="427113"/>
              <a:ext cx="8101822" cy="3745028"/>
              <a:chOff x="224" y="-313"/>
              <a:chExt cx="14395" cy="7760"/>
            </a:xfrm>
          </p:grpSpPr>
          <p:sp>
            <p:nvSpPr>
              <p:cNvPr id="20" name="直接箭头连接符 19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" name="肘形连接符 20"/>
              <p:cNvSpPr/>
              <p:nvPr/>
            </p:nvSpPr>
            <p:spPr>
              <a:xfrm rot="5400000" flipH="1" flipV="1">
                <a:off x="11957" y="1724"/>
                <a:ext cx="4700" cy="625"/>
              </a:xfrm>
              <a:prstGeom prst="bentConnector3">
                <a:avLst>
                  <a:gd name="adj1" fmla="val 73882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6" name="直接连接符 15"/>
            <p:cNvCxnSpPr/>
            <p:nvPr/>
          </p:nvCxnSpPr>
          <p:spPr bwMode="auto">
            <a:xfrm flipV="1">
              <a:off x="7293339" y="2664664"/>
              <a:ext cx="0" cy="1509722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 bwMode="auto">
            <a:xfrm>
              <a:off x="7259331" y="2664664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V="1">
              <a:off x="8064036" y="-34656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5325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452084" y="880492"/>
            <a:ext cx="8451850" cy="3658235"/>
            <a:chOff x="514" y="1482"/>
            <a:chExt cx="13310" cy="5761"/>
          </a:xfrm>
        </p:grpSpPr>
        <p:sp>
          <p:nvSpPr>
            <p:cNvPr id="80910" name="TextBox 2"/>
            <p:cNvSpPr txBox="1">
              <a:spLocks noChangeArrowheads="1"/>
            </p:cNvSpPr>
            <p:nvPr/>
          </p:nvSpPr>
          <p:spPr bwMode="auto">
            <a:xfrm>
              <a:off x="514" y="1482"/>
              <a:ext cx="13310" cy="2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fontAlgn="ctr" hangingPunct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1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如图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ACD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是△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ABC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的外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角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i="1" dirty="0" smtClean="0">
                  <a:latin typeface="+mn-lt"/>
                  <a:ea typeface="楷体" panose="02010609060101010101" pitchFamily="49" charset="-122"/>
                </a:rPr>
                <a:t>CE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平分∠</a:t>
              </a:r>
              <a:r>
                <a:rPr lang="zh-CN" altLang="zh-CN" sz="2400" b="1" i="1" dirty="0" smtClean="0">
                  <a:latin typeface="+mn-lt"/>
                  <a:ea typeface="楷体" panose="02010609060101010101" pitchFamily="49" charset="-122"/>
                </a:rPr>
                <a:t>ACD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若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=60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°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B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=40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°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则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ECD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等于（　　）</a:t>
              </a:r>
              <a:endParaRPr lang="zh-CN" altLang="zh-CN" sz="2400" b="1" dirty="0">
                <a:latin typeface="+mn-lt"/>
                <a:ea typeface="楷体" panose="02010609060101010101" pitchFamily="49" charset="-122"/>
              </a:endParaRPr>
            </a:p>
            <a:p>
              <a:pPr eaLnBrk="0" fontAlgn="ctr" hangingPunct="0">
                <a:lnSpc>
                  <a:spcPct val="150000"/>
                </a:lnSpc>
              </a:pP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A．40°	B．45°	C．50°	D．55°</a:t>
              </a:r>
              <a:endParaRPr lang="zh-CN" altLang="zh-CN" sz="2400" b="1" dirty="0">
                <a:latin typeface="+mn-lt"/>
                <a:ea typeface="楷体" panose="02010609060101010101" pitchFamily="49" charset="-122"/>
              </a:endParaRPr>
            </a:p>
          </p:txBody>
        </p:sp>
        <p:pic>
          <p:nvPicPr>
            <p:cNvPr id="80911" name="图片 -2147482610"/>
            <p:cNvPicPr>
              <a:picLocks noRot="1"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035" y="4806"/>
              <a:ext cx="4033" cy="2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0914" name="文本框 6"/>
              <p:cNvSpPr txBox="1">
                <a:spLocks noChangeArrowheads="1"/>
              </p:cNvSpPr>
              <p:nvPr/>
            </p:nvSpPr>
            <p:spPr bwMode="auto">
              <a:xfrm>
                <a:off x="492706" y="2758152"/>
                <a:ext cx="7453947" cy="21420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解析：</a:t>
                </a:r>
                <a:r>
                  <a:rPr lang="zh-CN" altLang="en-US" sz="2000" b="1" dirty="0">
                    <a:latin typeface="+mn-lt"/>
                  </a:rPr>
                  <a:t>∵∠</a:t>
                </a:r>
                <a:r>
                  <a:rPr lang="zh-CN" altLang="en-US" sz="2000" b="1" i="1" dirty="0">
                    <a:latin typeface="+mn-lt"/>
                  </a:rPr>
                  <a:t>A</a:t>
                </a:r>
                <a:r>
                  <a:rPr lang="zh-CN" altLang="en-US" sz="2000" b="1" dirty="0">
                    <a:latin typeface="+mn-lt"/>
                  </a:rPr>
                  <a:t>=60</a:t>
                </a:r>
                <a:r>
                  <a:rPr lang="zh-CN" altLang="en-US" sz="2000" b="1" dirty="0" smtClean="0">
                    <a:latin typeface="+mn-lt"/>
                  </a:rPr>
                  <a:t>°，∠</a:t>
                </a:r>
                <a:r>
                  <a:rPr lang="zh-CN" altLang="en-US" sz="2000" b="1" i="1" dirty="0">
                    <a:latin typeface="+mn-lt"/>
                  </a:rPr>
                  <a:t>B</a:t>
                </a:r>
                <a:r>
                  <a:rPr lang="zh-CN" altLang="en-US" sz="2000" b="1" dirty="0">
                    <a:latin typeface="+mn-lt"/>
                  </a:rPr>
                  <a:t>=40</a:t>
                </a:r>
                <a:r>
                  <a:rPr lang="zh-CN" altLang="en-US" sz="2000" b="1" dirty="0" smtClean="0">
                    <a:latin typeface="+mn-lt"/>
                  </a:rPr>
                  <a:t>°，</a:t>
                </a:r>
                <a:endParaRPr lang="en-US" altLang="zh-CN" sz="2000" b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latin typeface="+mn-lt"/>
                  </a:rPr>
                  <a:t> </a:t>
                </a:r>
                <a:r>
                  <a:rPr lang="en-US" altLang="zh-CN" sz="2000" b="1" dirty="0" smtClean="0">
                    <a:latin typeface="+mn-lt"/>
                  </a:rPr>
                  <a:t>           </a:t>
                </a:r>
                <a:r>
                  <a:rPr lang="zh-CN" altLang="en-US" sz="2000" b="1" dirty="0" smtClean="0">
                    <a:latin typeface="+mn-lt"/>
                  </a:rPr>
                  <a:t>∴∠</a:t>
                </a:r>
                <a:r>
                  <a:rPr lang="zh-CN" altLang="en-US" sz="2000" b="1" i="1" dirty="0">
                    <a:latin typeface="+mn-lt"/>
                  </a:rPr>
                  <a:t>ACD</a:t>
                </a:r>
                <a:r>
                  <a:rPr lang="zh-CN" altLang="en-US" sz="2000" b="1" dirty="0">
                    <a:latin typeface="+mn-lt"/>
                  </a:rPr>
                  <a:t>=∠</a:t>
                </a:r>
                <a:r>
                  <a:rPr lang="zh-CN" altLang="en-US" sz="2000" b="1" i="1" dirty="0">
                    <a:latin typeface="+mn-lt"/>
                  </a:rPr>
                  <a:t>A</a:t>
                </a:r>
                <a:r>
                  <a:rPr lang="zh-CN" altLang="en-US" sz="2000" b="1" dirty="0">
                    <a:latin typeface="+mn-lt"/>
                  </a:rPr>
                  <a:t>+∠</a:t>
                </a:r>
                <a:r>
                  <a:rPr lang="zh-CN" altLang="en-US" sz="2000" b="1" i="1" dirty="0">
                    <a:latin typeface="+mn-lt"/>
                  </a:rPr>
                  <a:t>B</a:t>
                </a:r>
                <a:r>
                  <a:rPr lang="zh-CN" altLang="en-US" sz="2000" b="1" dirty="0">
                    <a:latin typeface="+mn-lt"/>
                  </a:rPr>
                  <a:t>=100</a:t>
                </a:r>
                <a:r>
                  <a:rPr lang="zh-CN" altLang="en-US" sz="2000" b="1" dirty="0" smtClean="0">
                    <a:latin typeface="+mn-lt"/>
                  </a:rPr>
                  <a:t>°，</a:t>
                </a:r>
                <a:endParaRPr lang="zh-CN" altLang="en-US" sz="2000" b="1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            </a:t>
                </a:r>
                <a:r>
                  <a:rPr lang="zh-CN" altLang="en-US" sz="2000" b="1" dirty="0" smtClean="0">
                    <a:latin typeface="+mn-lt"/>
                  </a:rPr>
                  <a:t>∵</a:t>
                </a:r>
                <a:r>
                  <a:rPr lang="zh-CN" altLang="en-US" sz="2000" b="1" i="1" dirty="0">
                    <a:latin typeface="+mn-lt"/>
                  </a:rPr>
                  <a:t>CE</a:t>
                </a:r>
                <a:r>
                  <a:rPr lang="zh-CN" altLang="en-US" sz="20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平分</a:t>
                </a:r>
                <a:r>
                  <a:rPr lang="zh-CN" altLang="en-US" sz="2000" b="1" dirty="0">
                    <a:latin typeface="+mn-lt"/>
                  </a:rPr>
                  <a:t>∠</a:t>
                </a:r>
                <a:r>
                  <a:rPr lang="zh-CN" altLang="en-US" sz="2000" b="1" i="1" dirty="0" smtClean="0">
                    <a:latin typeface="+mn-lt"/>
                  </a:rPr>
                  <a:t>ACD</a:t>
                </a:r>
                <a:r>
                  <a:rPr lang="zh-CN" altLang="en-US" sz="2000" b="1" dirty="0" smtClean="0">
                    <a:latin typeface="+mn-lt"/>
                  </a:rPr>
                  <a:t>，</a:t>
                </a:r>
                <a:endParaRPr lang="en-US" altLang="zh-CN" sz="2000" b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+mn-lt"/>
                  </a:rPr>
                  <a:t>           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∴∠</a:t>
                </a:r>
                <a:r>
                  <a:rPr lang="zh-CN" altLang="en-US" sz="2000" b="1" i="1" dirty="0">
                    <a:solidFill>
                      <a:srgbClr val="FF0000"/>
                    </a:solidFill>
                    <a:latin typeface="+mn-lt"/>
                  </a:rPr>
                  <a:t>ECD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+mn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zh-CN" altLang="en-US" sz="20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∠</a:t>
                </a:r>
                <a:r>
                  <a:rPr lang="zh-CN" altLang="en-US" sz="2000" b="1" i="1" dirty="0" smtClean="0">
                    <a:solidFill>
                      <a:srgbClr val="FF0000"/>
                    </a:solidFill>
                    <a:latin typeface="+mn-lt"/>
                  </a:rPr>
                  <a:t>ACD</a:t>
                </a:r>
                <a:r>
                  <a:rPr lang="zh-CN" altLang="en-US" sz="2000" b="1" dirty="0" smtClean="0">
                    <a:solidFill>
                      <a:srgbClr val="FF0000"/>
                    </a:solidFill>
                    <a:latin typeface="+mn-lt"/>
                  </a:rPr>
                  <a:t>=50°．</a:t>
                </a:r>
                <a:endParaRPr lang="zh-CN" altLang="en-US" sz="20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80914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2706" y="2758152"/>
                <a:ext cx="7453947" cy="2142061"/>
              </a:xfrm>
              <a:prstGeom prst="rect">
                <a:avLst/>
              </a:prstGeom>
              <a:blipFill rotWithShape="1">
                <a:blip r:embed="rId2"/>
                <a:stretch>
                  <a:fillRect l="-8" t="-16" r="4" b="2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020928" y="1597745"/>
            <a:ext cx="449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0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0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0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4" grpId="0" build="p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13" name="文本框 6"/>
          <p:cNvSpPr txBox="1">
            <a:spLocks noChangeArrowheads="1"/>
          </p:cNvSpPr>
          <p:nvPr/>
        </p:nvSpPr>
        <p:spPr bwMode="auto">
          <a:xfrm>
            <a:off x="677067" y="3298403"/>
            <a:ext cx="56817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图，∵∠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=90°、∠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=45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   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            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CGF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DGB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=45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则∠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α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+∠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DGB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=30°+45°=75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387880" y="882428"/>
            <a:ext cx="8451850" cy="3575599"/>
            <a:chOff x="809" y="1388"/>
            <a:chExt cx="13310" cy="5633"/>
          </a:xfrm>
        </p:grpSpPr>
        <p:sp>
          <p:nvSpPr>
            <p:cNvPr id="80917" name="Rectangle 19"/>
            <p:cNvSpPr>
              <a:spLocks noChangeArrowheads="1"/>
            </p:cNvSpPr>
            <p:nvPr/>
          </p:nvSpPr>
          <p:spPr bwMode="auto">
            <a:xfrm>
              <a:off x="809" y="1388"/>
              <a:ext cx="13310" cy="3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fontAlgn="ctr" hangingPunct="0"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将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一副直角三角板按如图所示的位置放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置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使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含30°角的三角板的一条直角边和含45°角的三角板的一条直角边放在同一条直线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上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则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∠α的度数是（　　）</a:t>
              </a:r>
              <a:endParaRPr lang="zh-CN" altLang="zh-CN" sz="2400" b="1" dirty="0">
                <a:latin typeface="+mn-lt"/>
                <a:ea typeface="楷体" panose="02010609060101010101" pitchFamily="49" charset="-122"/>
              </a:endParaRPr>
            </a:p>
            <a:p>
              <a:pPr eaLnBrk="0" fontAlgn="ctr" hangingPunct="0">
                <a:lnSpc>
                  <a:spcPct val="150000"/>
                </a:lnSpc>
              </a:pP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A．45°	B．60°	C．75°	D．85°</a:t>
              </a:r>
              <a:endParaRPr lang="zh-CN" altLang="zh-CN" sz="2400" b="1" dirty="0">
                <a:latin typeface="+mn-lt"/>
                <a:ea typeface="楷体" panose="02010609060101010101" pitchFamily="49" charset="-122"/>
              </a:endParaRPr>
            </a:p>
          </p:txBody>
        </p:sp>
        <p:pic>
          <p:nvPicPr>
            <p:cNvPr id="80918" name="图片 -2147482608"/>
            <p:cNvPicPr>
              <a:picLocks noRot="1"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1118" y="4494"/>
              <a:ext cx="2937" cy="2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915818" y="2166488"/>
            <a:ext cx="36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Box 2"/>
          <p:cNvSpPr txBox="1">
            <a:spLocks noChangeArrowheads="1"/>
          </p:cNvSpPr>
          <p:nvPr/>
        </p:nvSpPr>
        <p:spPr bwMode="auto">
          <a:xfrm>
            <a:off x="571663" y="1013567"/>
            <a:ext cx="884408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判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断下列命题的对错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）三角形的外角和是指三角形的所有外角的和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（ 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）三角形的外角和等于它的内角和的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倍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（ 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）三角形的一个外角等于两个内角的和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（ 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）三角形的一个外角等于与它不相邻的两个内角的和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 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）三角形的一个外角大于任何一个内角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（    ）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）三角形的一个内角小于任何一个与它不相邻的外角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    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11"/>
          <p:cNvGrpSpPr/>
          <p:nvPr/>
        </p:nvGrpSpPr>
        <p:grpSpPr bwMode="auto">
          <a:xfrm>
            <a:off x="7871277" y="1760538"/>
            <a:ext cx="217487" cy="269875"/>
            <a:chOff x="5292080" y="5085184"/>
            <a:chExt cx="288032" cy="360040"/>
          </a:xfrm>
        </p:grpSpPr>
        <p:cxnSp>
          <p:nvCxnSpPr>
            <p:cNvPr id="81923" name="直接连接符 4"/>
            <p:cNvCxnSpPr>
              <a:cxnSpLocks noChangeShapeType="1"/>
            </p:cNvCxnSpPr>
            <p:nvPr/>
          </p:nvCxnSpPr>
          <p:spPr bwMode="auto">
            <a:xfrm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24" name="直接连接符 6"/>
            <p:cNvCxnSpPr>
              <a:cxnSpLocks noChangeShapeType="1"/>
            </p:cNvCxnSpPr>
            <p:nvPr/>
          </p:nvCxnSpPr>
          <p:spPr bwMode="auto">
            <a:xfrm flipV="1"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组合 12"/>
          <p:cNvGrpSpPr/>
          <p:nvPr/>
        </p:nvGrpSpPr>
        <p:grpSpPr bwMode="auto">
          <a:xfrm>
            <a:off x="7653352" y="2291578"/>
            <a:ext cx="323850" cy="269875"/>
            <a:chOff x="5292080" y="4932784"/>
            <a:chExt cx="432048" cy="360040"/>
          </a:xfrm>
        </p:grpSpPr>
        <p:cxnSp>
          <p:nvCxnSpPr>
            <p:cNvPr id="81926" name="直接连接符 13"/>
            <p:cNvCxnSpPr>
              <a:cxnSpLocks noChangeShapeType="1"/>
            </p:cNvCxnSpPr>
            <p:nvPr/>
          </p:nvCxnSpPr>
          <p:spPr bwMode="auto">
            <a:xfrm>
              <a:off x="5292080" y="5076800"/>
              <a:ext cx="144016" cy="2076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27" name="直接连接符 14"/>
            <p:cNvCxnSpPr>
              <a:cxnSpLocks noChangeShapeType="1"/>
            </p:cNvCxnSpPr>
            <p:nvPr/>
          </p:nvCxnSpPr>
          <p:spPr bwMode="auto">
            <a:xfrm flipV="1">
              <a:off x="5436096" y="49327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18"/>
          <p:cNvGrpSpPr/>
          <p:nvPr/>
        </p:nvGrpSpPr>
        <p:grpSpPr bwMode="auto">
          <a:xfrm>
            <a:off x="7545402" y="2764825"/>
            <a:ext cx="215900" cy="269875"/>
            <a:chOff x="5292080" y="5085184"/>
            <a:chExt cx="288032" cy="360040"/>
          </a:xfrm>
        </p:grpSpPr>
        <p:cxnSp>
          <p:nvCxnSpPr>
            <p:cNvPr id="81929" name="直接连接符 19"/>
            <p:cNvCxnSpPr>
              <a:cxnSpLocks noChangeShapeType="1"/>
            </p:cNvCxnSpPr>
            <p:nvPr/>
          </p:nvCxnSpPr>
          <p:spPr bwMode="auto">
            <a:xfrm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30" name="直接连接符 20"/>
            <p:cNvCxnSpPr>
              <a:cxnSpLocks noChangeShapeType="1"/>
            </p:cNvCxnSpPr>
            <p:nvPr/>
          </p:nvCxnSpPr>
          <p:spPr bwMode="auto">
            <a:xfrm flipV="1"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5" name="组合 21"/>
          <p:cNvGrpSpPr/>
          <p:nvPr/>
        </p:nvGrpSpPr>
        <p:grpSpPr bwMode="auto">
          <a:xfrm>
            <a:off x="8612553" y="3386429"/>
            <a:ext cx="323850" cy="271462"/>
            <a:chOff x="5292080" y="4932784"/>
            <a:chExt cx="432048" cy="360040"/>
          </a:xfrm>
        </p:grpSpPr>
        <p:cxnSp>
          <p:nvCxnSpPr>
            <p:cNvPr id="81932" name="直接连接符 22"/>
            <p:cNvCxnSpPr>
              <a:cxnSpLocks noChangeShapeType="1"/>
            </p:cNvCxnSpPr>
            <p:nvPr/>
          </p:nvCxnSpPr>
          <p:spPr bwMode="auto">
            <a:xfrm>
              <a:off x="5292080" y="5076800"/>
              <a:ext cx="144016" cy="2076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33" name="直接连接符 23"/>
            <p:cNvCxnSpPr>
              <a:cxnSpLocks noChangeShapeType="1"/>
            </p:cNvCxnSpPr>
            <p:nvPr/>
          </p:nvCxnSpPr>
          <p:spPr bwMode="auto">
            <a:xfrm flipV="1">
              <a:off x="5436096" y="49327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24"/>
          <p:cNvGrpSpPr/>
          <p:nvPr/>
        </p:nvGrpSpPr>
        <p:grpSpPr bwMode="auto">
          <a:xfrm>
            <a:off x="8567884" y="4477639"/>
            <a:ext cx="323850" cy="271462"/>
            <a:chOff x="5292080" y="4932784"/>
            <a:chExt cx="432048" cy="360040"/>
          </a:xfrm>
        </p:grpSpPr>
        <p:cxnSp>
          <p:nvCxnSpPr>
            <p:cNvPr id="81935" name="直接连接符 25"/>
            <p:cNvCxnSpPr>
              <a:cxnSpLocks noChangeShapeType="1"/>
            </p:cNvCxnSpPr>
            <p:nvPr/>
          </p:nvCxnSpPr>
          <p:spPr bwMode="auto">
            <a:xfrm>
              <a:off x="5292080" y="5076800"/>
              <a:ext cx="144016" cy="2076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36" name="直接连接符 26"/>
            <p:cNvCxnSpPr>
              <a:cxnSpLocks noChangeShapeType="1"/>
            </p:cNvCxnSpPr>
            <p:nvPr/>
          </p:nvCxnSpPr>
          <p:spPr bwMode="auto">
            <a:xfrm flipV="1">
              <a:off x="5436096" y="49327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30"/>
          <p:cNvGrpSpPr/>
          <p:nvPr/>
        </p:nvGrpSpPr>
        <p:grpSpPr bwMode="auto">
          <a:xfrm>
            <a:off x="7761302" y="3990757"/>
            <a:ext cx="217487" cy="269875"/>
            <a:chOff x="5292080" y="5085184"/>
            <a:chExt cx="288032" cy="360040"/>
          </a:xfrm>
        </p:grpSpPr>
        <p:cxnSp>
          <p:nvCxnSpPr>
            <p:cNvPr id="81938" name="直接连接符 32"/>
            <p:cNvCxnSpPr>
              <a:cxnSpLocks noChangeShapeType="1"/>
            </p:cNvCxnSpPr>
            <p:nvPr/>
          </p:nvCxnSpPr>
          <p:spPr bwMode="auto">
            <a:xfrm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1939" name="直接连接符 33"/>
            <p:cNvCxnSpPr>
              <a:cxnSpLocks noChangeShapeType="1"/>
            </p:cNvCxnSpPr>
            <p:nvPr/>
          </p:nvCxnSpPr>
          <p:spPr bwMode="auto">
            <a:xfrm flipV="1">
              <a:off x="5292080" y="5085184"/>
              <a:ext cx="288032" cy="36004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1945" name="组合 7"/>
          <p:cNvGrpSpPr/>
          <p:nvPr/>
        </p:nvGrpSpPr>
        <p:grpSpPr bwMode="auto">
          <a:xfrm>
            <a:off x="3332163" y="536575"/>
            <a:ext cx="2480310" cy="523234"/>
            <a:chOff x="5083" y="1100"/>
            <a:chExt cx="3905" cy="826"/>
          </a:xfrm>
        </p:grpSpPr>
        <p:grpSp>
          <p:nvGrpSpPr>
            <p:cNvPr id="81946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1952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组合 2"/>
          <p:cNvGrpSpPr/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40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41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Freeform 74"/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479627" y="988426"/>
            <a:ext cx="8534473" cy="3584127"/>
            <a:chOff x="959" y="1557"/>
            <a:chExt cx="13439" cy="5643"/>
          </a:xfrm>
        </p:grpSpPr>
        <p:sp>
          <p:nvSpPr>
            <p:cNvPr id="82951" name="Text Box 4"/>
            <p:cNvSpPr txBox="1">
              <a:spLocks noChangeArrowheads="1"/>
            </p:cNvSpPr>
            <p:nvPr/>
          </p:nvSpPr>
          <p:spPr bwMode="auto">
            <a:xfrm>
              <a:off x="959" y="1557"/>
              <a:ext cx="13439" cy="3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如图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点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D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在△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ABC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边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的延长线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上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i="1" dirty="0" smtClean="0">
                  <a:latin typeface="+mn-lt"/>
                  <a:ea typeface="楷体" panose="02010609060101010101" pitchFamily="49" charset="-122"/>
                </a:rPr>
                <a:t>DE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∥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BC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．若∠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=35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°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C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=24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°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zh-CN" altLang="zh-CN" sz="2400" b="1" dirty="0" smtClean="0">
                  <a:latin typeface="+mn-lt"/>
                  <a:ea typeface="楷体" panose="02010609060101010101" pitchFamily="49" charset="-122"/>
                </a:rPr>
                <a:t>则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zh-CN" altLang="zh-CN" sz="2400" b="1" i="1" dirty="0">
                  <a:latin typeface="+mn-lt"/>
                  <a:ea typeface="楷体" panose="02010609060101010101" pitchFamily="49" charset="-122"/>
                </a:rPr>
                <a:t>D</a:t>
              </a: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的度数是（　　）</a:t>
              </a:r>
              <a:endParaRPr lang="zh-CN" altLang="zh-CN" sz="2400" b="1" dirty="0"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zh-CN" sz="2400" b="1" dirty="0">
                  <a:latin typeface="+mn-lt"/>
                  <a:ea typeface="楷体" panose="02010609060101010101" pitchFamily="49" charset="-122"/>
                </a:rPr>
                <a:t>A．24°	B．59°	C．60°	D．69°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                                                          </a:t>
              </a:r>
              <a:endParaRPr lang="zh-CN" altLang="en-US" sz="2400" b="1" dirty="0">
                <a:latin typeface="+mn-lt"/>
                <a:ea typeface="楷体" panose="02010609060101010101" pitchFamily="49" charset="-122"/>
              </a:endParaRPr>
            </a:p>
          </p:txBody>
        </p:sp>
        <p:pic>
          <p:nvPicPr>
            <p:cNvPr id="4" name="图片 -2147482606"/>
            <p:cNvPicPr>
              <a:picLocks noRot="1"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09" y="4789"/>
              <a:ext cx="3413" cy="2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306560" y="1629420"/>
            <a:ext cx="531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zh-CN" altLang="en-US" sz="2400" b="1" dirty="0"/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27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/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22"/>
          <p:cNvSpPr txBox="1">
            <a:spLocks noChangeArrowheads="1"/>
          </p:cNvSpPr>
          <p:nvPr/>
        </p:nvSpPr>
        <p:spPr bwMode="auto">
          <a:xfrm>
            <a:off x="443145" y="1057391"/>
            <a:ext cx="870085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）如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______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外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角，也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的外角；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（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）若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=45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BAE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=36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=20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AEC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3970" name="Line 3"/>
          <p:cNvSpPr>
            <a:spLocks noChangeShapeType="1"/>
          </p:cNvSpPr>
          <p:nvPr/>
        </p:nvSpPr>
        <p:spPr bwMode="auto">
          <a:xfrm flipH="1">
            <a:off x="6642100" y="2681070"/>
            <a:ext cx="593725" cy="815975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3971" name="Line 4"/>
          <p:cNvSpPr>
            <a:spLocks noChangeShapeType="1"/>
          </p:cNvSpPr>
          <p:nvPr/>
        </p:nvSpPr>
        <p:spPr bwMode="auto">
          <a:xfrm flipV="1">
            <a:off x="6635750" y="3495457"/>
            <a:ext cx="1646237" cy="17463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3972" name="Line 5"/>
          <p:cNvSpPr>
            <a:spLocks noChangeShapeType="1"/>
          </p:cNvSpPr>
          <p:nvPr/>
        </p:nvSpPr>
        <p:spPr bwMode="auto">
          <a:xfrm>
            <a:off x="7264400" y="2681070"/>
            <a:ext cx="971550" cy="800100"/>
          </a:xfrm>
          <a:prstGeom prst="line">
            <a:avLst/>
          </a:prstGeom>
          <a:noFill/>
          <a:ln w="25400">
            <a:solidFill>
              <a:schemeClr val="tx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3973" name="Line 6"/>
          <p:cNvSpPr>
            <a:spLocks noChangeShapeType="1"/>
          </p:cNvSpPr>
          <p:nvPr/>
        </p:nvSpPr>
        <p:spPr bwMode="auto">
          <a:xfrm flipH="1" flipV="1">
            <a:off x="6921500" y="3138270"/>
            <a:ext cx="1314450" cy="342900"/>
          </a:xfrm>
          <a:prstGeom prst="line">
            <a:avLst/>
          </a:prstGeom>
          <a:noFill/>
          <a:ln w="25400">
            <a:solidFill>
              <a:schemeClr val="accent2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83974" name="Text Box 7"/>
          <p:cNvSpPr txBox="1">
            <a:spLocks noChangeArrowheads="1"/>
          </p:cNvSpPr>
          <p:nvPr/>
        </p:nvSpPr>
        <p:spPr bwMode="auto">
          <a:xfrm>
            <a:off x="6921500" y="2395320"/>
            <a:ext cx="342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A</a:t>
            </a:r>
            <a:endParaRPr lang="en-US" altLang="zh-CN" sz="2100" b="1" i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3975" name="Text Box 8"/>
          <p:cNvSpPr txBox="1">
            <a:spLocks noChangeArrowheads="1"/>
          </p:cNvSpPr>
          <p:nvPr/>
        </p:nvSpPr>
        <p:spPr bwMode="auto">
          <a:xfrm>
            <a:off x="6310312" y="3333532"/>
            <a:ext cx="4000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B</a:t>
            </a:r>
            <a:endParaRPr lang="en-US" altLang="zh-CN" sz="2100" b="1" i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3976" name="Text Box 9"/>
          <p:cNvSpPr txBox="1">
            <a:spLocks noChangeArrowheads="1"/>
          </p:cNvSpPr>
          <p:nvPr/>
        </p:nvSpPr>
        <p:spPr bwMode="auto">
          <a:xfrm>
            <a:off x="8293100" y="3252570"/>
            <a:ext cx="285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C</a:t>
            </a:r>
            <a:endParaRPr lang="en-US" altLang="zh-CN" sz="2100" b="1" i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3977" name="Text Box 10"/>
          <p:cNvSpPr txBox="1">
            <a:spLocks noChangeArrowheads="1"/>
          </p:cNvSpPr>
          <p:nvPr/>
        </p:nvSpPr>
        <p:spPr bwMode="auto">
          <a:xfrm>
            <a:off x="6578600" y="2852520"/>
            <a:ext cx="285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+mn-lt"/>
                <a:ea typeface="黑体" panose="02010609060101010101" pitchFamily="49" charset="-122"/>
              </a:rPr>
              <a:t>D</a:t>
            </a:r>
            <a:endParaRPr lang="en-US" altLang="zh-CN" sz="2100" b="1" i="1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83978" name="Group 11"/>
          <p:cNvGrpSpPr/>
          <p:nvPr/>
        </p:nvGrpSpPr>
        <p:grpSpPr bwMode="auto">
          <a:xfrm>
            <a:off x="7264400" y="2681070"/>
            <a:ext cx="457200" cy="704850"/>
            <a:chOff x="0" y="0"/>
            <a:chExt cx="384" cy="591"/>
          </a:xfrm>
        </p:grpSpPr>
        <p:sp>
          <p:nvSpPr>
            <p:cNvPr id="83979" name="Line 12"/>
            <p:cNvSpPr>
              <a:spLocks noChangeShapeType="1"/>
            </p:cNvSpPr>
            <p:nvPr/>
          </p:nvSpPr>
          <p:spPr bwMode="auto">
            <a:xfrm>
              <a:off x="0" y="0"/>
              <a:ext cx="96" cy="48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3980" name="Text Box 13"/>
            <p:cNvSpPr txBox="1">
              <a:spLocks noChangeArrowheads="1"/>
            </p:cNvSpPr>
            <p:nvPr/>
          </p:nvSpPr>
          <p:spPr bwMode="auto">
            <a:xfrm>
              <a:off x="144" y="243"/>
              <a:ext cx="24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E</a:t>
              </a:r>
              <a:endParaRPr lang="en-US" altLang="zh-CN" sz="2100" b="1" i="1"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6635750" y="1134580"/>
            <a:ext cx="1195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ADE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3751633" y="1192477"/>
            <a:ext cx="1195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ADC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0" name="Freeform 23"/>
          <p:cNvSpPr>
            <a:spLocks noChangeArrowheads="1"/>
          </p:cNvSpPr>
          <p:nvPr/>
        </p:nvSpPr>
        <p:spPr bwMode="auto">
          <a:xfrm>
            <a:off x="6838950" y="3195420"/>
            <a:ext cx="285750" cy="66675"/>
          </a:xfrm>
          <a:custGeom>
            <a:avLst/>
            <a:gdLst>
              <a:gd name="T0" fmla="*/ 0 w 240"/>
              <a:gd name="T1" fmla="*/ 36 h 56"/>
              <a:gd name="T2" fmla="*/ 168 w 240"/>
              <a:gd name="T3" fmla="*/ 36 h 56"/>
              <a:gd name="T4" fmla="*/ 240 w 240"/>
              <a:gd name="T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40" h="56">
                <a:moveTo>
                  <a:pt x="0" y="36"/>
                </a:moveTo>
                <a:cubicBezTo>
                  <a:pt x="80" y="56"/>
                  <a:pt x="50" y="54"/>
                  <a:pt x="168" y="36"/>
                </a:cubicBezTo>
                <a:cubicBezTo>
                  <a:pt x="195" y="32"/>
                  <a:pt x="240" y="0"/>
                  <a:pt x="240" y="0"/>
                </a:cubicBezTo>
              </a:path>
            </a:pathLst>
          </a:custGeom>
          <a:noFill/>
          <a:ln w="38100">
            <a:solidFill>
              <a:srgbClr val="FF0066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grpSp>
        <p:nvGrpSpPr>
          <p:cNvPr id="3" name="Group 24"/>
          <p:cNvGrpSpPr/>
          <p:nvPr/>
        </p:nvGrpSpPr>
        <p:grpSpPr bwMode="auto">
          <a:xfrm>
            <a:off x="6911975" y="2673132"/>
            <a:ext cx="1314450" cy="800100"/>
            <a:chOff x="0" y="0"/>
            <a:chExt cx="1104" cy="672"/>
          </a:xfrm>
        </p:grpSpPr>
        <p:sp>
          <p:nvSpPr>
            <p:cNvPr id="83985" name="Line 25"/>
            <p:cNvSpPr>
              <a:spLocks noChangeShapeType="1"/>
            </p:cNvSpPr>
            <p:nvPr/>
          </p:nvSpPr>
          <p:spPr bwMode="auto">
            <a:xfrm flipH="1">
              <a:off x="0" y="0"/>
              <a:ext cx="288" cy="384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3986" name="Line 26"/>
            <p:cNvSpPr>
              <a:spLocks noChangeShapeType="1"/>
            </p:cNvSpPr>
            <p:nvPr/>
          </p:nvSpPr>
          <p:spPr bwMode="auto">
            <a:xfrm>
              <a:off x="288" y="0"/>
              <a:ext cx="816" cy="672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3987" name="Line 27"/>
            <p:cNvSpPr>
              <a:spLocks noChangeShapeType="1"/>
            </p:cNvSpPr>
            <p:nvPr/>
          </p:nvSpPr>
          <p:spPr bwMode="auto">
            <a:xfrm>
              <a:off x="0" y="384"/>
              <a:ext cx="1104" cy="288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grpSp>
        <p:nvGrpSpPr>
          <p:cNvPr id="4" name="Group 28"/>
          <p:cNvGrpSpPr/>
          <p:nvPr/>
        </p:nvGrpSpPr>
        <p:grpSpPr bwMode="auto">
          <a:xfrm>
            <a:off x="6911975" y="2673132"/>
            <a:ext cx="457200" cy="571500"/>
            <a:chOff x="0" y="0"/>
            <a:chExt cx="384" cy="432"/>
          </a:xfrm>
        </p:grpSpPr>
        <p:sp>
          <p:nvSpPr>
            <p:cNvPr id="83989" name="Line 29"/>
            <p:cNvSpPr>
              <a:spLocks noChangeShapeType="1"/>
            </p:cNvSpPr>
            <p:nvPr/>
          </p:nvSpPr>
          <p:spPr bwMode="auto">
            <a:xfrm flipH="1">
              <a:off x="0" y="0"/>
              <a:ext cx="288" cy="346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3990" name="Line 30"/>
            <p:cNvSpPr>
              <a:spLocks noChangeShapeType="1"/>
            </p:cNvSpPr>
            <p:nvPr/>
          </p:nvSpPr>
          <p:spPr bwMode="auto">
            <a:xfrm>
              <a:off x="0" y="336"/>
              <a:ext cx="384" cy="86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3991" name="Line 31"/>
            <p:cNvSpPr>
              <a:spLocks noChangeShapeType="1"/>
            </p:cNvSpPr>
            <p:nvPr/>
          </p:nvSpPr>
          <p:spPr bwMode="auto">
            <a:xfrm>
              <a:off x="288" y="0"/>
              <a:ext cx="96" cy="432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179026" y="2811717"/>
            <a:ext cx="4846198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根据三角形外角的性质有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BCE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      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AEC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BAE.</a:t>
            </a:r>
            <a:endParaRPr lang="en-US" altLang="zh-CN" sz="21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AEC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BAE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=45 °+20 °+36 °=101 °.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83993" name="组合 6"/>
          <p:cNvGrpSpPr/>
          <p:nvPr/>
        </p:nvGrpSpPr>
        <p:grpSpPr bwMode="auto">
          <a:xfrm>
            <a:off x="3320494" y="549608"/>
            <a:ext cx="2480310" cy="522923"/>
            <a:chOff x="5060" y="904"/>
            <a:chExt cx="3905" cy="823"/>
          </a:xfrm>
        </p:grpSpPr>
        <p:grpSp>
          <p:nvGrpSpPr>
            <p:cNvPr id="83994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4000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39" name="组合 2"/>
          <p:cNvGrpSpPr/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40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41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Freeform 74"/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2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00" name="图片 -2147482569"/>
          <p:cNvPicPr>
            <a:picLocks noRot="1"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1777" y="2880427"/>
            <a:ext cx="1857090" cy="177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3" name="Text Box 2"/>
          <p:cNvSpPr txBox="1">
            <a:spLocks noChangeArrowheads="1"/>
          </p:cNvSpPr>
          <p:nvPr/>
        </p:nvSpPr>
        <p:spPr bwMode="auto">
          <a:xfrm>
            <a:off x="742950" y="756247"/>
            <a:ext cx="8224881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Rt△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°，∠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=40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°，△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的外角∠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CBD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的平分线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交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的延长线于点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0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（1）求∠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CBE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的度数；</a:t>
            </a:r>
            <a:endParaRPr lang="zh-CN" altLang="en-US" sz="20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（2）过点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作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DF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∥</a:t>
            </a:r>
            <a:r>
              <a:rPr lang="zh-CN" altLang="en-US" sz="2000" b="1" i="1" dirty="0" smtClean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，交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的延长线于点</a:t>
            </a:r>
            <a:r>
              <a:rPr lang="zh-CN" altLang="en-US" sz="2000" b="1" i="1" dirty="0" smtClean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的度数．</a:t>
            </a:r>
            <a:endParaRPr lang="zh-CN" altLang="en-US" sz="20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887413" y="2704503"/>
            <a:ext cx="689757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solidFill>
                  <a:srgbClr val="0000FF"/>
                </a:solidFill>
                <a:ea typeface="黑体" panose="02010609060101010101" pitchFamily="49" charset="-122"/>
              </a:rPr>
              <a:t>解</a:t>
            </a:r>
            <a:r>
              <a:rPr lang="zh-CN" altLang="zh-CN" b="1" dirty="0">
                <a:ea typeface="黑体" panose="02010609060101010101" pitchFamily="49" charset="-122"/>
              </a:rPr>
              <a:t>：</a:t>
            </a:r>
            <a:r>
              <a:rPr lang="zh-CN" altLang="zh-CN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1）∵在Rt△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中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=40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=90°﹣∠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=50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CBD=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130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°．</a:t>
            </a:r>
            <a:endParaRPr lang="en-US" altLang="zh-CN" b="1" dirty="0" smtClean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是∠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CBD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的平分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线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CBE</a:t>
            </a:r>
            <a:r>
              <a:rPr lang="zh-CN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CBD</a:t>
            </a:r>
            <a:r>
              <a:rPr lang="zh-CN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=65°；</a:t>
            </a:r>
            <a:endParaRPr lang="zh-CN" altLang="zh-CN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b="1" dirty="0">
                <a:latin typeface="+mn-lt"/>
                <a:ea typeface="仿宋" panose="02010609060101010101" pitchFamily="49" charset="-122"/>
              </a:rPr>
              <a:t>（2）∵∠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ACB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=90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CBE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=65</a:t>
            </a:r>
            <a:r>
              <a:rPr lang="zh-CN" altLang="zh-CN" b="1" dirty="0" smtClean="0">
                <a:latin typeface="+mn-lt"/>
                <a:ea typeface="仿宋" panose="02010609060101010101" pitchFamily="49" charset="-122"/>
              </a:rPr>
              <a:t>°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zh-CN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b="1" dirty="0"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CEB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=90°﹣65°=25°．</a:t>
            </a:r>
            <a:endParaRPr lang="zh-CN" altLang="zh-CN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zh-CN" b="1" i="1" dirty="0">
                <a:latin typeface="+mn-lt"/>
                <a:ea typeface="仿宋" panose="02010609060101010101" pitchFamily="49" charset="-122"/>
              </a:rPr>
              <a:t>DF</a:t>
            </a:r>
            <a:r>
              <a:rPr lang="zh-CN" altLang="zh-CN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zh-CN" altLang="zh-CN" b="1" i="1" dirty="0" smtClean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zh-CN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zh-CN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CEB</a:t>
            </a:r>
            <a:r>
              <a:rPr lang="zh-CN" altLang="zh-CN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=25°．</a:t>
            </a:r>
            <a:endParaRPr lang="zh-CN" altLang="zh-CN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25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17" name="Group 3"/>
          <p:cNvGrpSpPr/>
          <p:nvPr/>
        </p:nvGrpSpPr>
        <p:grpSpPr bwMode="auto">
          <a:xfrm>
            <a:off x="816965" y="1463341"/>
            <a:ext cx="3946922" cy="3762375"/>
            <a:chOff x="703" y="926"/>
            <a:chExt cx="3315" cy="3161"/>
          </a:xfrm>
        </p:grpSpPr>
        <p:sp>
          <p:nvSpPr>
            <p:cNvPr id="86018" name="Line 4"/>
            <p:cNvSpPr>
              <a:spLocks noChangeShapeType="1"/>
            </p:cNvSpPr>
            <p:nvPr/>
          </p:nvSpPr>
          <p:spPr bwMode="auto">
            <a:xfrm>
              <a:off x="2282" y="1196"/>
              <a:ext cx="841" cy="2295"/>
            </a:xfrm>
            <a:prstGeom prst="line">
              <a:avLst/>
            </a:prstGeom>
            <a:noFill/>
            <a:ln w="57150">
              <a:solidFill>
                <a:srgbClr val="E5AB0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6019" name="Line 5"/>
            <p:cNvSpPr>
              <a:spLocks noChangeShapeType="1"/>
            </p:cNvSpPr>
            <p:nvPr/>
          </p:nvSpPr>
          <p:spPr bwMode="auto">
            <a:xfrm flipH="1">
              <a:off x="839" y="1196"/>
              <a:ext cx="1443" cy="2597"/>
            </a:xfrm>
            <a:prstGeom prst="line">
              <a:avLst/>
            </a:prstGeom>
            <a:noFill/>
            <a:ln w="57150">
              <a:solidFill>
                <a:srgbClr val="E5AB0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6020" name="Line 6"/>
            <p:cNvSpPr>
              <a:spLocks noChangeShapeType="1"/>
            </p:cNvSpPr>
            <p:nvPr/>
          </p:nvSpPr>
          <p:spPr bwMode="auto">
            <a:xfrm flipH="1">
              <a:off x="839" y="1959"/>
              <a:ext cx="2897" cy="1834"/>
            </a:xfrm>
            <a:prstGeom prst="line">
              <a:avLst/>
            </a:prstGeom>
            <a:noFill/>
            <a:ln w="57150">
              <a:solidFill>
                <a:srgbClr val="E5AB0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6021" name="Line 7"/>
            <p:cNvSpPr>
              <a:spLocks noChangeShapeType="1"/>
            </p:cNvSpPr>
            <p:nvPr/>
          </p:nvSpPr>
          <p:spPr bwMode="auto">
            <a:xfrm>
              <a:off x="1019" y="1981"/>
              <a:ext cx="2104" cy="1510"/>
            </a:xfrm>
            <a:prstGeom prst="line">
              <a:avLst/>
            </a:prstGeom>
            <a:noFill/>
            <a:ln w="57150">
              <a:solidFill>
                <a:srgbClr val="E5AB0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86022" name="Text Box 8"/>
            <p:cNvSpPr txBox="1">
              <a:spLocks noChangeArrowheads="1"/>
            </p:cNvSpPr>
            <p:nvPr/>
          </p:nvSpPr>
          <p:spPr bwMode="auto">
            <a:xfrm>
              <a:off x="2029" y="926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A</a:t>
              </a:r>
              <a:endParaRPr lang="en-US" altLang="zh-CN" sz="2100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86023" name="Text Box 9"/>
            <p:cNvSpPr txBox="1">
              <a:spLocks noChangeArrowheads="1"/>
            </p:cNvSpPr>
            <p:nvPr/>
          </p:nvSpPr>
          <p:spPr bwMode="auto">
            <a:xfrm>
              <a:off x="748" y="1742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B</a:t>
              </a:r>
              <a:endParaRPr lang="en-US" altLang="zh-CN" sz="2100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86024" name="Text Box 10"/>
            <p:cNvSpPr txBox="1">
              <a:spLocks noChangeArrowheads="1"/>
            </p:cNvSpPr>
            <p:nvPr/>
          </p:nvSpPr>
          <p:spPr bwMode="auto">
            <a:xfrm>
              <a:off x="703" y="3739"/>
              <a:ext cx="303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C</a:t>
              </a:r>
              <a:endParaRPr lang="en-US" altLang="zh-CN" sz="2100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86025" name="Text Box 11"/>
            <p:cNvSpPr txBox="1">
              <a:spLocks noChangeArrowheads="1"/>
            </p:cNvSpPr>
            <p:nvPr/>
          </p:nvSpPr>
          <p:spPr bwMode="auto">
            <a:xfrm>
              <a:off x="3056" y="3466"/>
              <a:ext cx="31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D</a:t>
              </a:r>
              <a:endParaRPr lang="en-US" altLang="zh-CN" sz="2100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86026" name="Text Box 12"/>
            <p:cNvSpPr txBox="1">
              <a:spLocks noChangeArrowheads="1"/>
            </p:cNvSpPr>
            <p:nvPr/>
          </p:nvSpPr>
          <p:spPr bwMode="auto">
            <a:xfrm>
              <a:off x="3712" y="1742"/>
              <a:ext cx="30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  <a:ea typeface="黑体" panose="02010609060101010101" pitchFamily="49" charset="-122"/>
                </a:rPr>
                <a:t>E</a:t>
              </a:r>
              <a:endParaRPr lang="en-US" altLang="zh-CN" sz="2100" b="1" i="1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86027" name="Line 13"/>
            <p:cNvSpPr>
              <a:spLocks noChangeShapeType="1"/>
            </p:cNvSpPr>
            <p:nvPr/>
          </p:nvSpPr>
          <p:spPr bwMode="auto">
            <a:xfrm>
              <a:off x="1009" y="1959"/>
              <a:ext cx="2727" cy="0"/>
            </a:xfrm>
            <a:prstGeom prst="line">
              <a:avLst/>
            </a:prstGeom>
            <a:noFill/>
            <a:ln w="57150">
              <a:solidFill>
                <a:srgbClr val="E5AB0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sp>
        <p:nvSpPr>
          <p:cNvPr id="93198" name="Line 14"/>
          <p:cNvSpPr>
            <a:spLocks noChangeShapeType="1"/>
          </p:cNvSpPr>
          <p:nvPr/>
        </p:nvSpPr>
        <p:spPr bwMode="auto">
          <a:xfrm>
            <a:off x="1148753" y="2704766"/>
            <a:ext cx="1512887" cy="1079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199" name="Line 15"/>
          <p:cNvSpPr>
            <a:spLocks noChangeShapeType="1"/>
          </p:cNvSpPr>
          <p:nvPr/>
        </p:nvSpPr>
        <p:spPr bwMode="auto">
          <a:xfrm flipV="1">
            <a:off x="2661640" y="2704766"/>
            <a:ext cx="1727200" cy="1079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0" name="Line 16"/>
          <p:cNvSpPr>
            <a:spLocks noChangeShapeType="1"/>
          </p:cNvSpPr>
          <p:nvPr/>
        </p:nvSpPr>
        <p:spPr bwMode="auto">
          <a:xfrm>
            <a:off x="1148753" y="2704766"/>
            <a:ext cx="324008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1" name="Arc 17"/>
          <p:cNvSpPr>
            <a:spLocks noChangeArrowheads="1"/>
          </p:cNvSpPr>
          <p:nvPr/>
        </p:nvSpPr>
        <p:spPr bwMode="auto">
          <a:xfrm rot="19585381" flipH="1">
            <a:off x="2228253" y="3622341"/>
            <a:ext cx="596900" cy="411162"/>
          </a:xfrm>
          <a:custGeom>
            <a:avLst/>
            <a:gdLst>
              <a:gd name="T0" fmla="*/ 8615 w 19815"/>
              <a:gd name="T1" fmla="*/ -1 h 19807"/>
              <a:gd name="T2" fmla="*/ 19815 w 19815"/>
              <a:gd name="T3" fmla="*/ 11209 h 19807"/>
              <a:gd name="T4" fmla="*/ 8615 w 19815"/>
              <a:gd name="T5" fmla="*/ -1 h 19807"/>
              <a:gd name="T6" fmla="*/ 19815 w 19815"/>
              <a:gd name="T7" fmla="*/ 11209 h 19807"/>
              <a:gd name="T8" fmla="*/ 0 w 19815"/>
              <a:gd name="T9" fmla="*/ 19807 h 19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15" h="19807" fill="none">
                <a:moveTo>
                  <a:pt x="8615" y="-1"/>
                </a:moveTo>
                <a:cubicBezTo>
                  <a:pt x="13634" y="2182"/>
                  <a:pt x="17637" y="6189"/>
                  <a:pt x="19815" y="11209"/>
                </a:cubicBezTo>
              </a:path>
              <a:path w="19815" h="19807" stroke="0">
                <a:moveTo>
                  <a:pt x="8615" y="-1"/>
                </a:moveTo>
                <a:cubicBezTo>
                  <a:pt x="13634" y="2182"/>
                  <a:pt x="17637" y="6189"/>
                  <a:pt x="19815" y="11209"/>
                </a:cubicBezTo>
                <a:lnTo>
                  <a:pt x="0" y="19807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2" name="Text Box 18"/>
          <p:cNvSpPr txBox="1">
            <a:spLocks noChangeArrowheads="1"/>
          </p:cNvSpPr>
          <p:nvPr/>
        </p:nvSpPr>
        <p:spPr bwMode="auto">
          <a:xfrm>
            <a:off x="2066328" y="3622341"/>
            <a:ext cx="3254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66"/>
                </a:solidFill>
                <a:latin typeface="+mn-lt"/>
                <a:ea typeface="黑体" panose="02010609060101010101" pitchFamily="49" charset="-122"/>
              </a:rPr>
              <a:t>1</a:t>
            </a:r>
            <a:endParaRPr lang="zh-CN" altLang="en-US" sz="2100" b="1" dirty="0">
              <a:solidFill>
                <a:srgbClr val="000066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3203" name="Line 19"/>
          <p:cNvSpPr>
            <a:spLocks noChangeShapeType="1"/>
          </p:cNvSpPr>
          <p:nvPr/>
        </p:nvSpPr>
        <p:spPr bwMode="auto">
          <a:xfrm flipH="1">
            <a:off x="1904403" y="1733216"/>
            <a:ext cx="809625" cy="151130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4" name="Line 20"/>
          <p:cNvSpPr>
            <a:spLocks noChangeShapeType="1"/>
          </p:cNvSpPr>
          <p:nvPr/>
        </p:nvSpPr>
        <p:spPr bwMode="auto">
          <a:xfrm>
            <a:off x="2698153" y="1733216"/>
            <a:ext cx="990600" cy="2752725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5" name="Line 21"/>
          <p:cNvSpPr>
            <a:spLocks noChangeShapeType="1"/>
          </p:cNvSpPr>
          <p:nvPr/>
        </p:nvSpPr>
        <p:spPr bwMode="auto">
          <a:xfrm>
            <a:off x="1904403" y="3244516"/>
            <a:ext cx="1782762" cy="1243012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6" name="Arc 22"/>
          <p:cNvSpPr>
            <a:spLocks noChangeArrowheads="1"/>
          </p:cNvSpPr>
          <p:nvPr/>
        </p:nvSpPr>
        <p:spPr bwMode="auto">
          <a:xfrm rot="18373410" flipH="1">
            <a:off x="3898303" y="2385678"/>
            <a:ext cx="755650" cy="530225"/>
          </a:xfrm>
          <a:custGeom>
            <a:avLst/>
            <a:gdLst>
              <a:gd name="T0" fmla="*/ 18986 w 20862"/>
              <a:gd name="T1" fmla="*/ -1 h 10300"/>
              <a:gd name="T2" fmla="*/ 20861 w 20862"/>
              <a:gd name="T3" fmla="*/ 4702 h 10300"/>
              <a:gd name="T4" fmla="*/ 18986 w 20862"/>
              <a:gd name="T5" fmla="*/ -1 h 10300"/>
              <a:gd name="T6" fmla="*/ 20861 w 20862"/>
              <a:gd name="T7" fmla="*/ 4702 h 10300"/>
              <a:gd name="T8" fmla="*/ 0 w 20862"/>
              <a:gd name="T9" fmla="*/ 10300 h 10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862" h="10300" fill="none">
                <a:moveTo>
                  <a:pt x="18986" y="-1"/>
                </a:moveTo>
                <a:cubicBezTo>
                  <a:pt x="19793" y="1488"/>
                  <a:pt x="20423" y="3066"/>
                  <a:pt x="20861" y="4702"/>
                </a:cubicBezTo>
              </a:path>
              <a:path w="20862" h="10300" stroke="0">
                <a:moveTo>
                  <a:pt x="18986" y="-1"/>
                </a:moveTo>
                <a:cubicBezTo>
                  <a:pt x="19793" y="1488"/>
                  <a:pt x="20423" y="3066"/>
                  <a:pt x="20861" y="4702"/>
                </a:cubicBezTo>
                <a:lnTo>
                  <a:pt x="0" y="10300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7" name="Arc 23"/>
          <p:cNvSpPr>
            <a:spLocks noChangeArrowheads="1"/>
          </p:cNvSpPr>
          <p:nvPr/>
        </p:nvSpPr>
        <p:spPr bwMode="auto">
          <a:xfrm>
            <a:off x="1472603" y="2704766"/>
            <a:ext cx="109537" cy="217487"/>
          </a:xfrm>
          <a:custGeom>
            <a:avLst/>
            <a:gdLst>
              <a:gd name="T0" fmla="*/ 2347 w 23948"/>
              <a:gd name="T1" fmla="*/ 0 h 43200"/>
              <a:gd name="T2" fmla="*/ 23948 w 23948"/>
              <a:gd name="T3" fmla="*/ 21600 h 43200"/>
              <a:gd name="T4" fmla="*/ 2348 w 23948"/>
              <a:gd name="T5" fmla="*/ 43200 h 43200"/>
              <a:gd name="T6" fmla="*/ -1 w 23948"/>
              <a:gd name="T7" fmla="*/ 43072 h 43200"/>
              <a:gd name="T8" fmla="*/ 2347 w 23948"/>
              <a:gd name="T9" fmla="*/ 0 h 43200"/>
              <a:gd name="T10" fmla="*/ 23948 w 23948"/>
              <a:gd name="T11" fmla="*/ 21600 h 43200"/>
              <a:gd name="T12" fmla="*/ 2348 w 23948"/>
              <a:gd name="T13" fmla="*/ 43200 h 43200"/>
              <a:gd name="T14" fmla="*/ -1 w 23948"/>
              <a:gd name="T15" fmla="*/ 43072 h 43200"/>
              <a:gd name="T16" fmla="*/ 2348 w 23948"/>
              <a:gd name="T17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948" h="43200" fill="none">
                <a:moveTo>
                  <a:pt x="2347" y="0"/>
                </a:moveTo>
                <a:cubicBezTo>
                  <a:pt x="14277" y="0"/>
                  <a:pt x="23948" y="9670"/>
                  <a:pt x="23948" y="21600"/>
                </a:cubicBezTo>
                <a:cubicBezTo>
                  <a:pt x="23948" y="33529"/>
                  <a:pt x="14277" y="43200"/>
                  <a:pt x="2348" y="43200"/>
                </a:cubicBezTo>
                <a:cubicBezTo>
                  <a:pt x="1563" y="43200"/>
                  <a:pt x="779" y="43157"/>
                  <a:pt x="-1" y="43072"/>
                </a:cubicBezTo>
              </a:path>
              <a:path w="23948" h="43200" stroke="0">
                <a:moveTo>
                  <a:pt x="2347" y="0"/>
                </a:moveTo>
                <a:cubicBezTo>
                  <a:pt x="14277" y="0"/>
                  <a:pt x="23948" y="9670"/>
                  <a:pt x="23948" y="21600"/>
                </a:cubicBezTo>
                <a:cubicBezTo>
                  <a:pt x="23948" y="33529"/>
                  <a:pt x="14277" y="43200"/>
                  <a:pt x="2348" y="43200"/>
                </a:cubicBezTo>
                <a:cubicBezTo>
                  <a:pt x="1563" y="43200"/>
                  <a:pt x="779" y="43157"/>
                  <a:pt x="-1" y="43072"/>
                </a:cubicBezTo>
                <a:lnTo>
                  <a:pt x="2348" y="21600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8" name="Arc 24"/>
          <p:cNvSpPr>
            <a:spLocks noChangeArrowheads="1"/>
          </p:cNvSpPr>
          <p:nvPr/>
        </p:nvSpPr>
        <p:spPr bwMode="auto">
          <a:xfrm>
            <a:off x="1256703" y="4379578"/>
            <a:ext cx="161925" cy="188913"/>
          </a:xfrm>
          <a:custGeom>
            <a:avLst/>
            <a:gdLst>
              <a:gd name="T0" fmla="*/ -1 w 21600"/>
              <a:gd name="T1" fmla="*/ 0 h 25257"/>
              <a:gd name="T2" fmla="*/ 21600 w 21600"/>
              <a:gd name="T3" fmla="*/ 21600 h 25257"/>
              <a:gd name="T4" fmla="*/ 21288 w 21600"/>
              <a:gd name="T5" fmla="*/ 25257 h 25257"/>
              <a:gd name="T6" fmla="*/ -1 w 21600"/>
              <a:gd name="T7" fmla="*/ 0 h 25257"/>
              <a:gd name="T8" fmla="*/ 21600 w 21600"/>
              <a:gd name="T9" fmla="*/ 21600 h 25257"/>
              <a:gd name="T10" fmla="*/ 21288 w 21600"/>
              <a:gd name="T11" fmla="*/ 25257 h 25257"/>
              <a:gd name="T12" fmla="*/ 0 w 21600"/>
              <a:gd name="T13" fmla="*/ 21600 h 25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5257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25"/>
                  <a:pt x="21495" y="24049"/>
                  <a:pt x="21288" y="25257"/>
                </a:cubicBezTo>
              </a:path>
              <a:path w="21600" h="25257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825"/>
                  <a:pt x="21495" y="24049"/>
                  <a:pt x="21288" y="25257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0066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09" name="Arc 25"/>
          <p:cNvSpPr>
            <a:spLocks noChangeArrowheads="1"/>
          </p:cNvSpPr>
          <p:nvPr/>
        </p:nvSpPr>
        <p:spPr bwMode="auto">
          <a:xfrm flipV="1">
            <a:off x="2552103" y="2001503"/>
            <a:ext cx="217487" cy="55563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10" name="Arc 26"/>
          <p:cNvSpPr>
            <a:spLocks noChangeArrowheads="1"/>
          </p:cNvSpPr>
          <p:nvPr/>
        </p:nvSpPr>
        <p:spPr bwMode="auto">
          <a:xfrm flipH="1">
            <a:off x="3417290" y="4162091"/>
            <a:ext cx="161925" cy="109537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11" name="Arc 27"/>
          <p:cNvSpPr>
            <a:spLocks noChangeArrowheads="1"/>
          </p:cNvSpPr>
          <p:nvPr/>
        </p:nvSpPr>
        <p:spPr bwMode="auto">
          <a:xfrm flipV="1">
            <a:off x="1796453" y="3352466"/>
            <a:ext cx="217487" cy="5397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38100">
            <a:solidFill>
              <a:srgbClr val="33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+mn-lt"/>
            </a:endParaRPr>
          </a:p>
        </p:txBody>
      </p:sp>
      <p:sp>
        <p:nvSpPr>
          <p:cNvPr id="93212" name="Text Box 28"/>
          <p:cNvSpPr txBox="1">
            <a:spLocks noChangeArrowheads="1"/>
          </p:cNvSpPr>
          <p:nvPr/>
        </p:nvSpPr>
        <p:spPr bwMode="auto">
          <a:xfrm>
            <a:off x="1742478" y="3406441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333300"/>
                </a:solidFill>
                <a:latin typeface="+mn-lt"/>
                <a:ea typeface="黑体" panose="02010609060101010101" pitchFamily="49" charset="-122"/>
              </a:rPr>
              <a:t>2</a:t>
            </a:r>
            <a:endParaRPr lang="zh-CN" altLang="en-US" sz="2100" b="1" dirty="0">
              <a:solidFill>
                <a:srgbClr val="3333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6043" name="Text Box 30"/>
          <p:cNvSpPr txBox="1">
            <a:spLocks noChangeArrowheads="1"/>
          </p:cNvSpPr>
          <p:nvPr/>
        </p:nvSpPr>
        <p:spPr bwMode="auto">
          <a:xfrm>
            <a:off x="2552103" y="3838241"/>
            <a:ext cx="4333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latin typeface="+mn-lt"/>
                <a:ea typeface="黑体" panose="02010609060101010101" pitchFamily="49" charset="-122"/>
              </a:rPr>
              <a:t>F</a:t>
            </a:r>
            <a:endParaRPr lang="en-US" altLang="zh-CN" sz="2100" b="1" i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86044" name="Text Box 31"/>
          <p:cNvSpPr txBox="1">
            <a:spLocks noChangeArrowheads="1"/>
          </p:cNvSpPr>
          <p:nvPr/>
        </p:nvSpPr>
        <p:spPr bwMode="auto">
          <a:xfrm>
            <a:off x="1364653" y="3082591"/>
            <a:ext cx="3794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latin typeface="+mn-lt"/>
                <a:ea typeface="黑体" panose="02010609060101010101" pitchFamily="49" charset="-122"/>
              </a:rPr>
              <a:t>G</a:t>
            </a:r>
            <a:endParaRPr lang="en-US" altLang="zh-CN" sz="2100" b="1" i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3217" name="Text Box 33"/>
          <p:cNvSpPr txBox="1">
            <a:spLocks noChangeArrowheads="1"/>
          </p:cNvSpPr>
          <p:nvPr/>
        </p:nvSpPr>
        <p:spPr bwMode="auto">
          <a:xfrm>
            <a:off x="4680742" y="1974020"/>
            <a:ext cx="328612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∵∠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FBE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的外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角，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3218" name="Text Box 34"/>
          <p:cNvSpPr txBox="1">
            <a:spLocks noChangeArrowheads="1"/>
          </p:cNvSpPr>
          <p:nvPr/>
        </p:nvSpPr>
        <p:spPr bwMode="auto">
          <a:xfrm>
            <a:off x="5336380" y="2378396"/>
            <a:ext cx="248285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∴∠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+ 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E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3219" name="Text Box 35"/>
          <p:cNvSpPr txBox="1">
            <a:spLocks noChangeArrowheads="1"/>
          </p:cNvSpPr>
          <p:nvPr/>
        </p:nvSpPr>
        <p:spPr bwMode="auto">
          <a:xfrm>
            <a:off x="5387180" y="2760998"/>
            <a:ext cx="238125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同理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3220" name="Text Box 36"/>
          <p:cNvSpPr txBox="1">
            <a:spLocks noChangeArrowheads="1"/>
          </p:cNvSpPr>
          <p:nvPr/>
        </p:nvSpPr>
        <p:spPr bwMode="auto">
          <a:xfrm>
            <a:off x="5386248" y="3198464"/>
            <a:ext cx="2584450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CFG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 fontAlgn="t">
              <a:lnSpc>
                <a:spcPct val="11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+∠1+∠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2=180º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3221" name="Text Box 37"/>
          <p:cNvSpPr txBox="1">
            <a:spLocks noChangeArrowheads="1"/>
          </p:cNvSpPr>
          <p:nvPr/>
        </p:nvSpPr>
        <p:spPr bwMode="auto">
          <a:xfrm>
            <a:off x="4572792" y="3995403"/>
            <a:ext cx="4671876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t">
              <a:lnSpc>
                <a:spcPct val="11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 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 ∠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 fontAlgn="t">
              <a:lnSpc>
                <a:spcPct val="11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=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180º.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86050" name="Text Box 13"/>
          <p:cNvSpPr txBox="1">
            <a:spLocks noChangeArrowheads="1"/>
          </p:cNvSpPr>
          <p:nvPr/>
        </p:nvSpPr>
        <p:spPr bwMode="auto">
          <a:xfrm>
            <a:off x="1434862" y="1105693"/>
            <a:ext cx="6334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的度数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6051" name="组合 2"/>
          <p:cNvGrpSpPr/>
          <p:nvPr/>
        </p:nvGrpSpPr>
        <p:grpSpPr bwMode="auto">
          <a:xfrm>
            <a:off x="3296233" y="485704"/>
            <a:ext cx="2478723" cy="522923"/>
            <a:chOff x="5060" y="905"/>
            <a:chExt cx="3905" cy="823"/>
          </a:xfrm>
        </p:grpSpPr>
        <p:grpSp>
          <p:nvGrpSpPr>
            <p:cNvPr id="86052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6058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54" name="组合 2"/>
          <p:cNvGrpSpPr/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55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56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5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Freeform 74"/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500"/>
                                        <p:tgtEl>
                                          <p:spTgt spid="93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500"/>
                                        <p:tgtEl>
                                          <p:spTgt spid="93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3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3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3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3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3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3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3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2" grpId="0"/>
      <p:bldP spid="93212" grpId="0"/>
      <p:bldP spid="93217" grpId="0"/>
      <p:bldP spid="93218" grpId="0"/>
      <p:bldP spid="93219" grpId="0"/>
      <p:bldP spid="93220" grpId="0"/>
      <p:bldP spid="9322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1" name="Group 4"/>
          <p:cNvGrpSpPr/>
          <p:nvPr/>
        </p:nvGrpSpPr>
        <p:grpSpPr bwMode="auto">
          <a:xfrm>
            <a:off x="4040188" y="1684338"/>
            <a:ext cx="3314700" cy="2843212"/>
            <a:chOff x="1296" y="1104"/>
            <a:chExt cx="2784" cy="2400"/>
          </a:xfrm>
        </p:grpSpPr>
        <p:sp>
          <p:nvSpPr>
            <p:cNvPr id="87042" name="Line 5"/>
            <p:cNvSpPr>
              <a:spLocks noChangeShapeType="1"/>
            </p:cNvSpPr>
            <p:nvPr/>
          </p:nvSpPr>
          <p:spPr bwMode="auto">
            <a:xfrm>
              <a:off x="2112" y="1104"/>
              <a:ext cx="15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43" name="Line 6"/>
            <p:cNvSpPr>
              <a:spLocks noChangeShapeType="1"/>
            </p:cNvSpPr>
            <p:nvPr/>
          </p:nvSpPr>
          <p:spPr bwMode="auto">
            <a:xfrm flipH="1">
              <a:off x="1968" y="1104"/>
              <a:ext cx="1680" cy="22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44" name="Line 7"/>
            <p:cNvSpPr>
              <a:spLocks noChangeShapeType="1"/>
            </p:cNvSpPr>
            <p:nvPr/>
          </p:nvSpPr>
          <p:spPr bwMode="auto">
            <a:xfrm flipH="1" flipV="1">
              <a:off x="1296" y="2592"/>
              <a:ext cx="672" cy="72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45" name="Line 8"/>
            <p:cNvSpPr>
              <a:spLocks noChangeShapeType="1"/>
            </p:cNvSpPr>
            <p:nvPr/>
          </p:nvSpPr>
          <p:spPr bwMode="auto">
            <a:xfrm flipV="1">
              <a:off x="1296" y="2592"/>
              <a:ext cx="2784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46" name="Line 9"/>
            <p:cNvSpPr>
              <a:spLocks noChangeShapeType="1"/>
            </p:cNvSpPr>
            <p:nvPr/>
          </p:nvSpPr>
          <p:spPr bwMode="auto">
            <a:xfrm flipH="1">
              <a:off x="3456" y="2592"/>
              <a:ext cx="624" cy="9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47" name="Line 10"/>
            <p:cNvSpPr>
              <a:spLocks noChangeShapeType="1"/>
            </p:cNvSpPr>
            <p:nvPr/>
          </p:nvSpPr>
          <p:spPr bwMode="auto">
            <a:xfrm flipH="1" flipV="1">
              <a:off x="2112" y="1104"/>
              <a:ext cx="1344" cy="24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3" name="Group 11"/>
          <p:cNvGrpSpPr/>
          <p:nvPr/>
        </p:nvGrpSpPr>
        <p:grpSpPr bwMode="auto">
          <a:xfrm>
            <a:off x="5341938" y="2825750"/>
            <a:ext cx="1100137" cy="1143000"/>
            <a:chOff x="2293" y="2075"/>
            <a:chExt cx="923" cy="961"/>
          </a:xfrm>
        </p:grpSpPr>
        <p:sp>
          <p:nvSpPr>
            <p:cNvPr id="87049" name="Arc 12"/>
            <p:cNvSpPr>
              <a:spLocks noChangeArrowheads="1"/>
            </p:cNvSpPr>
            <p:nvPr/>
          </p:nvSpPr>
          <p:spPr bwMode="auto">
            <a:xfrm rot="-7517998">
              <a:off x="2496" y="2160"/>
              <a:ext cx="204" cy="180"/>
            </a:xfrm>
            <a:custGeom>
              <a:avLst/>
              <a:gdLst>
                <a:gd name="T0" fmla="*/ -1 w 21600"/>
                <a:gd name="T1" fmla="*/ 0 h 26959"/>
                <a:gd name="T2" fmla="*/ 21600 w 21600"/>
                <a:gd name="T3" fmla="*/ 21600 h 26959"/>
                <a:gd name="T4" fmla="*/ 20924 w 21600"/>
                <a:gd name="T5" fmla="*/ 26958 h 26959"/>
                <a:gd name="T6" fmla="*/ -1 w 21600"/>
                <a:gd name="T7" fmla="*/ 0 h 26959"/>
                <a:gd name="T8" fmla="*/ 21600 w 21600"/>
                <a:gd name="T9" fmla="*/ 21600 h 26959"/>
                <a:gd name="T10" fmla="*/ 20924 w 21600"/>
                <a:gd name="T11" fmla="*/ 26958 h 26959"/>
                <a:gd name="T12" fmla="*/ 0 w 21600"/>
                <a:gd name="T13" fmla="*/ 21600 h 26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6959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</a:path>
                <a:path w="21600" h="26959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50" name="Arc 13"/>
            <p:cNvSpPr>
              <a:spLocks noChangeArrowheads="1"/>
            </p:cNvSpPr>
            <p:nvPr/>
          </p:nvSpPr>
          <p:spPr bwMode="auto">
            <a:xfrm rot="11344758" flipH="1">
              <a:off x="2340" y="2584"/>
              <a:ext cx="204" cy="180"/>
            </a:xfrm>
            <a:custGeom>
              <a:avLst/>
              <a:gdLst>
                <a:gd name="T0" fmla="*/ -1 w 21600"/>
                <a:gd name="T1" fmla="*/ 0 h 26959"/>
                <a:gd name="T2" fmla="*/ 21600 w 21600"/>
                <a:gd name="T3" fmla="*/ 21600 h 26959"/>
                <a:gd name="T4" fmla="*/ 20924 w 21600"/>
                <a:gd name="T5" fmla="*/ 26958 h 26959"/>
                <a:gd name="T6" fmla="*/ -1 w 21600"/>
                <a:gd name="T7" fmla="*/ 0 h 26959"/>
                <a:gd name="T8" fmla="*/ 21600 w 21600"/>
                <a:gd name="T9" fmla="*/ 21600 h 26959"/>
                <a:gd name="T10" fmla="*/ 20924 w 21600"/>
                <a:gd name="T11" fmla="*/ 26958 h 26959"/>
                <a:gd name="T12" fmla="*/ 0 w 21600"/>
                <a:gd name="T13" fmla="*/ 21600 h 26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6959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</a:path>
                <a:path w="21600" h="26959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51" name="Arc 14"/>
            <p:cNvSpPr>
              <a:spLocks noChangeArrowheads="1"/>
            </p:cNvSpPr>
            <p:nvPr/>
          </p:nvSpPr>
          <p:spPr bwMode="auto">
            <a:xfrm rot="-1048139">
              <a:off x="2820" y="2460"/>
              <a:ext cx="204" cy="180"/>
            </a:xfrm>
            <a:custGeom>
              <a:avLst/>
              <a:gdLst>
                <a:gd name="T0" fmla="*/ -1 w 21600"/>
                <a:gd name="T1" fmla="*/ 0 h 26959"/>
                <a:gd name="T2" fmla="*/ 21600 w 21600"/>
                <a:gd name="T3" fmla="*/ 21600 h 26959"/>
                <a:gd name="T4" fmla="*/ 20924 w 21600"/>
                <a:gd name="T5" fmla="*/ 26958 h 26959"/>
                <a:gd name="T6" fmla="*/ -1 w 21600"/>
                <a:gd name="T7" fmla="*/ 0 h 26959"/>
                <a:gd name="T8" fmla="*/ 21600 w 21600"/>
                <a:gd name="T9" fmla="*/ 21600 h 26959"/>
                <a:gd name="T10" fmla="*/ 20924 w 21600"/>
                <a:gd name="T11" fmla="*/ 26958 h 26959"/>
                <a:gd name="T12" fmla="*/ 0 w 21600"/>
                <a:gd name="T13" fmla="*/ 21600 h 26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6959" fill="none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</a:path>
                <a:path w="21600" h="26959" stroke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3407"/>
                    <a:pt x="21373" y="25207"/>
                    <a:pt x="20924" y="2695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7052" name="Text Box 15"/>
            <p:cNvSpPr txBox="1">
              <a:spLocks noChangeArrowheads="1"/>
            </p:cNvSpPr>
            <p:nvPr/>
          </p:nvSpPr>
          <p:spPr bwMode="auto">
            <a:xfrm>
              <a:off x="2293" y="2075"/>
              <a:ext cx="33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1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053" name="Text Box 16"/>
            <p:cNvSpPr txBox="1">
              <a:spLocks noChangeArrowheads="1"/>
            </p:cNvSpPr>
            <p:nvPr/>
          </p:nvSpPr>
          <p:spPr bwMode="auto">
            <a:xfrm>
              <a:off x="2400" y="2688"/>
              <a:ext cx="33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2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7054" name="Text Box 17"/>
            <p:cNvSpPr txBox="1">
              <a:spLocks noChangeArrowheads="1"/>
            </p:cNvSpPr>
            <p:nvPr/>
          </p:nvSpPr>
          <p:spPr bwMode="auto">
            <a:xfrm>
              <a:off x="2880" y="2208"/>
              <a:ext cx="33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latin typeface="Times New Roman" panose="02020603050405020304" pitchFamily="18" charset="0"/>
                </a:rPr>
                <a:t>3</a:t>
              </a:r>
              <a:endPara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7055" name="Text Box 25"/>
          <p:cNvSpPr txBox="1">
            <a:spLocks noChangeArrowheads="1"/>
          </p:cNvSpPr>
          <p:nvPr/>
        </p:nvSpPr>
        <p:spPr bwMode="auto">
          <a:xfrm>
            <a:off x="4725988" y="1497013"/>
            <a:ext cx="400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B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56" name="Text Box 26"/>
          <p:cNvSpPr txBox="1">
            <a:spLocks noChangeArrowheads="1"/>
          </p:cNvSpPr>
          <p:nvPr/>
        </p:nvSpPr>
        <p:spPr bwMode="auto">
          <a:xfrm>
            <a:off x="6894513" y="1492250"/>
            <a:ext cx="4000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A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57" name="Text Box 27"/>
          <p:cNvSpPr txBox="1">
            <a:spLocks noChangeArrowheads="1"/>
          </p:cNvSpPr>
          <p:nvPr/>
        </p:nvSpPr>
        <p:spPr bwMode="auto">
          <a:xfrm>
            <a:off x="3719513" y="3268663"/>
            <a:ext cx="3238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C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58" name="Text Box 28"/>
          <p:cNvSpPr txBox="1">
            <a:spLocks noChangeArrowheads="1"/>
          </p:cNvSpPr>
          <p:nvPr/>
        </p:nvSpPr>
        <p:spPr bwMode="auto">
          <a:xfrm>
            <a:off x="5297488" y="3154363"/>
            <a:ext cx="457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P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59" name="Text Box 29"/>
          <p:cNvSpPr txBox="1">
            <a:spLocks noChangeArrowheads="1"/>
          </p:cNvSpPr>
          <p:nvPr/>
        </p:nvSpPr>
        <p:spPr bwMode="auto">
          <a:xfrm>
            <a:off x="5813425" y="2895600"/>
            <a:ext cx="3270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N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60" name="Text Box 30"/>
          <p:cNvSpPr txBox="1">
            <a:spLocks noChangeArrowheads="1"/>
          </p:cNvSpPr>
          <p:nvPr/>
        </p:nvSpPr>
        <p:spPr bwMode="auto">
          <a:xfrm>
            <a:off x="5754688" y="3440113"/>
            <a:ext cx="5143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M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61" name="Text Box 31"/>
          <p:cNvSpPr txBox="1">
            <a:spLocks noChangeArrowheads="1"/>
          </p:cNvSpPr>
          <p:nvPr/>
        </p:nvSpPr>
        <p:spPr bwMode="auto">
          <a:xfrm>
            <a:off x="4583113" y="4276725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D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62" name="Text Box 32"/>
          <p:cNvSpPr txBox="1">
            <a:spLocks noChangeArrowheads="1"/>
          </p:cNvSpPr>
          <p:nvPr/>
        </p:nvSpPr>
        <p:spPr bwMode="auto">
          <a:xfrm>
            <a:off x="6783388" y="4297363"/>
            <a:ext cx="400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E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063" name="Text Box 33"/>
          <p:cNvSpPr txBox="1">
            <a:spLocks noChangeArrowheads="1"/>
          </p:cNvSpPr>
          <p:nvPr/>
        </p:nvSpPr>
        <p:spPr bwMode="auto">
          <a:xfrm>
            <a:off x="7412038" y="3268663"/>
            <a:ext cx="4000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</a:rPr>
              <a:t>F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Rectangle 35"/>
          <p:cNvSpPr>
            <a:spLocks noChangeArrowheads="1"/>
          </p:cNvSpPr>
          <p:nvPr/>
        </p:nvSpPr>
        <p:spPr bwMode="auto">
          <a:xfrm>
            <a:off x="619449" y="845640"/>
            <a:ext cx="7641577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kumimoji="1"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如图，试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kumimoji="1"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E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＋∠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F</a:t>
            </a:r>
            <a:endParaRPr kumimoji="1" lang="en-US" altLang="zh-CN" sz="2400" b="1" i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=________.</a:t>
            </a:r>
            <a:endParaRPr kumimoji="1"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36"/>
          <p:cNvSpPr txBox="1">
            <a:spLocks noChangeArrowheads="1"/>
          </p:cNvSpPr>
          <p:nvPr/>
        </p:nvSpPr>
        <p:spPr bwMode="auto">
          <a:xfrm>
            <a:off x="1003810" y="1493132"/>
            <a:ext cx="14802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360°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0" name="组合 2"/>
          <p:cNvGrpSpPr/>
          <p:nvPr/>
        </p:nvGrpSpPr>
        <p:grpSpPr bwMode="auto">
          <a:xfrm>
            <a:off x="510" y="-50755"/>
            <a:ext cx="2006600" cy="476924"/>
            <a:chOff x="263" y="149"/>
            <a:chExt cx="3160" cy="753"/>
          </a:xfrm>
        </p:grpSpPr>
        <p:sp>
          <p:nvSpPr>
            <p:cNvPr id="41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42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Freeform 74"/>
              <p:cNvSpPr>
                <a:spLocks noChangeAspect="1" noEditPoints="1"/>
              </p:cNvSpPr>
              <p:nvPr/>
            </p:nvSpPr>
            <p:spPr bwMode="auto">
              <a:xfrm>
                <a:off x="443" y="159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6491" y="2259013"/>
            <a:ext cx="1145884" cy="73866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三角形的外角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04937" y="893763"/>
            <a:ext cx="915988" cy="4143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05593" y="770720"/>
            <a:ext cx="5995987" cy="803297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角一边必须是三角形的一</a:t>
            </a:r>
            <a:r>
              <a:rPr lang="zh-CN" altLang="en-US" sz="21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边，另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一边必须是三角形另一边的延长线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95684" y="1817062"/>
            <a:ext cx="863600" cy="4143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lang="zh-CN" altLang="en-US" sz="21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05593" y="1826994"/>
            <a:ext cx="6132513" cy="404406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1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b="1" dirty="0"/>
              <a:t>三角形的一个外角等于与它</a:t>
            </a:r>
            <a:r>
              <a:rPr lang="zh-CN" altLang="en-US" b="1" dirty="0">
                <a:solidFill>
                  <a:srgbClr val="FF0000"/>
                </a:solidFill>
              </a:rPr>
              <a:t>不相邻</a:t>
            </a:r>
            <a:r>
              <a:rPr lang="zh-CN" altLang="en-US" b="1" dirty="0"/>
              <a:t>的两个内角的和</a:t>
            </a:r>
            <a:endParaRPr lang="zh-CN" altLang="en-US" b="1" dirty="0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390710" y="2465082"/>
            <a:ext cx="1422400" cy="7381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三角形的外角和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182509" y="2562225"/>
            <a:ext cx="3435350" cy="447815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1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b="1" dirty="0"/>
              <a:t>三角形的外角和等于</a:t>
            </a:r>
            <a:r>
              <a:rPr lang="en-US" altLang="zh-CN" b="1" dirty="0">
                <a:solidFill>
                  <a:srgbClr val="FF0000"/>
                </a:solidFill>
                <a:latin typeface="+mn-lt"/>
              </a:rPr>
              <a:t>360</a:t>
            </a:r>
            <a:r>
              <a:rPr lang="en-US" altLang="zh-CN" b="1" dirty="0"/>
              <a:t> °</a:t>
            </a:r>
            <a:endParaRPr lang="zh-CN" altLang="en-US" b="1" dirty="0"/>
          </a:p>
        </p:txBody>
      </p:sp>
      <p:sp>
        <p:nvSpPr>
          <p:cNvPr id="10" name="左大括号 9"/>
          <p:cNvSpPr/>
          <p:nvPr/>
        </p:nvSpPr>
        <p:spPr bwMode="auto">
          <a:xfrm>
            <a:off x="1222374" y="1054101"/>
            <a:ext cx="166503" cy="2853530"/>
          </a:xfrm>
          <a:prstGeom prst="leftBrace">
            <a:avLst>
              <a:gd name="adj1" fmla="val 6506"/>
              <a:gd name="adj2" fmla="val 50000"/>
            </a:avLst>
          </a:prstGeom>
          <a:noFill/>
          <a:ln w="28575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2100" b="1" dirty="0"/>
          </a:p>
        </p:txBody>
      </p:sp>
      <p:sp>
        <p:nvSpPr>
          <p:cNvPr id="11" name="右箭头 10"/>
          <p:cNvSpPr/>
          <p:nvPr/>
        </p:nvSpPr>
        <p:spPr bwMode="auto">
          <a:xfrm>
            <a:off x="2320925" y="1036638"/>
            <a:ext cx="484668" cy="271462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2" name="右箭头 11"/>
          <p:cNvSpPr/>
          <p:nvPr/>
        </p:nvSpPr>
        <p:spPr bwMode="auto">
          <a:xfrm>
            <a:off x="2270125" y="1916113"/>
            <a:ext cx="535468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3" name="右箭头 12"/>
          <p:cNvSpPr/>
          <p:nvPr/>
        </p:nvSpPr>
        <p:spPr bwMode="auto">
          <a:xfrm>
            <a:off x="2858659" y="2630284"/>
            <a:ext cx="323850" cy="268288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grpSp>
        <p:nvGrpSpPr>
          <p:cNvPr id="89100" name="组合 1"/>
          <p:cNvGrpSpPr/>
          <p:nvPr/>
        </p:nvGrpSpPr>
        <p:grpSpPr bwMode="auto">
          <a:xfrm>
            <a:off x="3466" y="-76404"/>
            <a:ext cx="2006600" cy="478473"/>
            <a:chOff x="227" y="33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9102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97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1388878" y="3538538"/>
            <a:ext cx="1561546" cy="4154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辅助线总结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 bwMode="auto">
          <a:xfrm>
            <a:off x="2950424" y="3639344"/>
            <a:ext cx="323850" cy="268287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/>
          </a:p>
        </p:txBody>
      </p:sp>
      <p:sp>
        <p:nvSpPr>
          <p:cNvPr id="16" name="TextBox 8"/>
          <p:cNvSpPr txBox="1">
            <a:spLocks noChangeArrowheads="1"/>
          </p:cNvSpPr>
          <p:nvPr/>
        </p:nvSpPr>
        <p:spPr bwMode="auto">
          <a:xfrm>
            <a:off x="3274274" y="3150500"/>
            <a:ext cx="5511800" cy="151426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10000"/>
              </a:lnSpc>
              <a:defRPr sz="21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zh-CN" b="1" dirty="0"/>
              <a:t>①求角的度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，</a:t>
            </a:r>
            <a:r>
              <a:rPr lang="zh-CN" altLang="zh-CN" b="1" dirty="0" smtClean="0"/>
              <a:t>通</a:t>
            </a:r>
            <a:r>
              <a:rPr lang="zh-CN" altLang="zh-CN" b="1" dirty="0"/>
              <a:t>过三角形一顶点的</a:t>
            </a:r>
            <a:r>
              <a:rPr lang="zh-CN" altLang="zh-CN" b="1" dirty="0">
                <a:solidFill>
                  <a:srgbClr val="FF0000"/>
                </a:solidFill>
              </a:rPr>
              <a:t>平行</a:t>
            </a:r>
            <a:r>
              <a:rPr lang="zh-CN" altLang="zh-CN" b="1" dirty="0" smtClean="0">
                <a:solidFill>
                  <a:srgbClr val="FF0000"/>
                </a:solidFill>
              </a:rPr>
              <a:t>线</a:t>
            </a:r>
            <a:r>
              <a:rPr lang="zh-CN" altLang="en-US" b="1" dirty="0" smtClean="0"/>
              <a:t>，</a:t>
            </a:r>
            <a:r>
              <a:rPr lang="zh-CN" altLang="zh-CN" b="1" dirty="0" smtClean="0"/>
              <a:t>利</a:t>
            </a:r>
            <a:r>
              <a:rPr lang="zh-CN" altLang="zh-CN" b="1" dirty="0"/>
              <a:t>用平行线的性质解决</a:t>
            </a:r>
            <a:endParaRPr lang="zh-CN" altLang="zh-CN" b="1" dirty="0"/>
          </a:p>
          <a:p>
            <a:r>
              <a:rPr lang="zh-CN" altLang="zh-CN" b="1" dirty="0"/>
              <a:t>②求角的度</a:t>
            </a:r>
            <a:r>
              <a:rPr lang="zh-CN" altLang="zh-CN" b="1" dirty="0" smtClean="0"/>
              <a:t>数</a:t>
            </a:r>
            <a:r>
              <a:rPr lang="zh-CN" altLang="en-US" b="1" dirty="0" smtClean="0"/>
              <a:t>，</a:t>
            </a:r>
            <a:r>
              <a:rPr lang="zh-CN" altLang="zh-CN" b="1" dirty="0" smtClean="0"/>
              <a:t>延</a:t>
            </a:r>
            <a:r>
              <a:rPr lang="zh-CN" altLang="zh-CN" b="1" dirty="0"/>
              <a:t>长三角形一边或连接并延</a:t>
            </a:r>
            <a:r>
              <a:rPr lang="zh-CN" altLang="zh-CN" b="1" dirty="0" smtClean="0"/>
              <a:t>长</a:t>
            </a:r>
            <a:r>
              <a:rPr lang="zh-CN" altLang="en-US" b="1" dirty="0" smtClean="0"/>
              <a:t>，</a:t>
            </a:r>
            <a:r>
              <a:rPr lang="zh-CN" altLang="zh-CN" b="1" dirty="0" smtClean="0"/>
              <a:t>利</a:t>
            </a:r>
            <a:r>
              <a:rPr lang="zh-CN" altLang="zh-CN" b="1" dirty="0"/>
              <a:t>用三角形外角性质解决</a:t>
            </a:r>
            <a:endParaRPr lang="zh-CN" altLang="zh-CN" b="1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Line 6"/>
          <p:cNvSpPr>
            <a:spLocks noChangeShapeType="1"/>
          </p:cNvSpPr>
          <p:nvPr/>
        </p:nvSpPr>
        <p:spPr bwMode="auto">
          <a:xfrm>
            <a:off x="1312863" y="4714876"/>
            <a:ext cx="5362575" cy="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75" name="Line 7"/>
          <p:cNvSpPr>
            <a:spLocks noChangeShapeType="1"/>
          </p:cNvSpPr>
          <p:nvPr/>
        </p:nvSpPr>
        <p:spPr bwMode="auto">
          <a:xfrm>
            <a:off x="4462463" y="2876551"/>
            <a:ext cx="2214562" cy="1836737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4276" name="Line 8"/>
          <p:cNvSpPr>
            <a:spLocks noChangeShapeType="1"/>
          </p:cNvSpPr>
          <p:nvPr/>
        </p:nvSpPr>
        <p:spPr bwMode="auto">
          <a:xfrm flipH="1">
            <a:off x="4030663" y="3094038"/>
            <a:ext cx="701675" cy="161925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4277" name="Text Box 9"/>
          <p:cNvSpPr txBox="1">
            <a:spLocks noChangeArrowheads="1"/>
          </p:cNvSpPr>
          <p:nvPr/>
        </p:nvSpPr>
        <p:spPr bwMode="auto">
          <a:xfrm>
            <a:off x="3759200" y="4767263"/>
            <a:ext cx="3794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78" name="Text Box 10"/>
          <p:cNvSpPr txBox="1">
            <a:spLocks noChangeArrowheads="1"/>
          </p:cNvSpPr>
          <p:nvPr/>
        </p:nvSpPr>
        <p:spPr bwMode="auto">
          <a:xfrm>
            <a:off x="4079875" y="2614613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79" name="Text Box 11"/>
          <p:cNvSpPr txBox="1">
            <a:spLocks noChangeArrowheads="1"/>
          </p:cNvSpPr>
          <p:nvPr/>
        </p:nvSpPr>
        <p:spPr bwMode="auto">
          <a:xfrm>
            <a:off x="4840288" y="2768601"/>
            <a:ext cx="4333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80" name="Text Box 12"/>
          <p:cNvSpPr txBox="1">
            <a:spLocks noChangeArrowheads="1"/>
          </p:cNvSpPr>
          <p:nvPr/>
        </p:nvSpPr>
        <p:spPr bwMode="auto">
          <a:xfrm>
            <a:off x="6513513" y="4767263"/>
            <a:ext cx="3794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81" name="Text Box 13"/>
          <p:cNvSpPr txBox="1">
            <a:spLocks noChangeArrowheads="1"/>
          </p:cNvSpPr>
          <p:nvPr/>
        </p:nvSpPr>
        <p:spPr bwMode="auto">
          <a:xfrm>
            <a:off x="4598988" y="4778376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82" name="Text Box 14"/>
          <p:cNvSpPr txBox="1">
            <a:spLocks noChangeArrowheads="1"/>
          </p:cNvSpPr>
          <p:nvPr/>
        </p:nvSpPr>
        <p:spPr bwMode="auto">
          <a:xfrm>
            <a:off x="4678363" y="4522788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</a:rPr>
              <a:t>●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54283" name="Arc 17"/>
          <p:cNvSpPr>
            <a:spLocks noChangeArrowheads="1"/>
          </p:cNvSpPr>
          <p:nvPr/>
        </p:nvSpPr>
        <p:spPr bwMode="auto">
          <a:xfrm>
            <a:off x="4138613" y="4497388"/>
            <a:ext cx="53975" cy="2159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4284" name="Arc 18"/>
          <p:cNvSpPr>
            <a:spLocks noChangeArrowheads="1"/>
          </p:cNvSpPr>
          <p:nvPr/>
        </p:nvSpPr>
        <p:spPr bwMode="auto">
          <a:xfrm flipH="1">
            <a:off x="6297613" y="4497388"/>
            <a:ext cx="109537" cy="2159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4285" name="Text Box 20"/>
          <p:cNvSpPr txBox="1">
            <a:spLocks noChangeArrowheads="1"/>
          </p:cNvSpPr>
          <p:nvPr/>
        </p:nvSpPr>
        <p:spPr bwMode="auto">
          <a:xfrm>
            <a:off x="5757862" y="4335463"/>
            <a:ext cx="8442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40 ° 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86" name="Text Box 22"/>
          <p:cNvSpPr txBox="1">
            <a:spLocks noChangeArrowheads="1"/>
          </p:cNvSpPr>
          <p:nvPr/>
        </p:nvSpPr>
        <p:spPr bwMode="auto">
          <a:xfrm>
            <a:off x="4138613" y="4389438"/>
            <a:ext cx="838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70 ° 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7783" name="Arc 23"/>
          <p:cNvSpPr>
            <a:spLocks noChangeArrowheads="1"/>
          </p:cNvSpPr>
          <p:nvPr/>
        </p:nvSpPr>
        <p:spPr bwMode="auto">
          <a:xfrm rot="8280988" flipV="1">
            <a:off x="4465638" y="3019426"/>
            <a:ext cx="247650" cy="3143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17784" name="Text Box 24"/>
          <p:cNvSpPr txBox="1">
            <a:spLocks noChangeArrowheads="1"/>
          </p:cNvSpPr>
          <p:nvPr/>
        </p:nvSpPr>
        <p:spPr bwMode="auto">
          <a:xfrm>
            <a:off x="4214813" y="3041651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4289" name="Text Box 33"/>
          <p:cNvSpPr txBox="1">
            <a:spLocks noChangeArrowheads="1"/>
          </p:cNvSpPr>
          <p:nvPr/>
        </p:nvSpPr>
        <p:spPr bwMode="auto">
          <a:xfrm>
            <a:off x="4570413" y="2932113"/>
            <a:ext cx="3794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</a:rPr>
              <a:t>●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54290" name="Text Box 37"/>
          <p:cNvSpPr txBox="1">
            <a:spLocks noChangeArrowheads="1"/>
          </p:cNvSpPr>
          <p:nvPr/>
        </p:nvSpPr>
        <p:spPr bwMode="auto">
          <a:xfrm>
            <a:off x="3868738" y="4497388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</a:rPr>
              <a:t>●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54291" name="Text Box 39"/>
          <p:cNvSpPr txBox="1">
            <a:spLocks noChangeArrowheads="1"/>
          </p:cNvSpPr>
          <p:nvPr/>
        </p:nvSpPr>
        <p:spPr bwMode="auto">
          <a:xfrm>
            <a:off x="6513513" y="4522788"/>
            <a:ext cx="3794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●</a:t>
            </a:r>
            <a:endParaRPr lang="en-US" altLang="zh-CN" sz="2100">
              <a:latin typeface="Times New Roman" panose="02020603050405020304" pitchFamily="18" charset="0"/>
            </a:endParaRPr>
          </a:p>
        </p:txBody>
      </p:sp>
      <p:sp>
        <p:nvSpPr>
          <p:cNvPr id="117800" name="Line 40"/>
          <p:cNvSpPr>
            <a:spLocks noChangeShapeType="1"/>
          </p:cNvSpPr>
          <p:nvPr/>
        </p:nvSpPr>
        <p:spPr bwMode="auto">
          <a:xfrm>
            <a:off x="4732338" y="3094038"/>
            <a:ext cx="1943100" cy="16192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117801" name="Line 41"/>
          <p:cNvSpPr>
            <a:spLocks noChangeShapeType="1"/>
          </p:cNvSpPr>
          <p:nvPr/>
        </p:nvSpPr>
        <p:spPr bwMode="auto">
          <a:xfrm flipV="1">
            <a:off x="4030663" y="3095626"/>
            <a:ext cx="701675" cy="16192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pic>
        <p:nvPicPr>
          <p:cNvPr id="54294" name="图片 4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8863" b="81043" l="0" r="20379">
                        <a14:backgroundMark x1="8057" y1="73934" x2="9479" y2="777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" t="57318" r="81042" b="21378"/>
          <a:stretch>
            <a:fillRect/>
          </a:stretch>
        </p:blipFill>
        <p:spPr bwMode="auto">
          <a:xfrm>
            <a:off x="4767415" y="4410328"/>
            <a:ext cx="477017" cy="30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96" name="Text Box 5"/>
          <p:cNvSpPr txBox="1">
            <a:spLocks noChangeArrowheads="1"/>
          </p:cNvSpPr>
          <p:nvPr/>
        </p:nvSpPr>
        <p:spPr bwMode="auto">
          <a:xfrm>
            <a:off x="455458" y="943948"/>
            <a:ext cx="8487206" cy="185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发现老鼠独自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在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处后，小猫打算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用迂回的方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式，先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从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前进到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处，然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后再折回到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处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截住老鼠返回鼠窝的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去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路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，小猫则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直接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处拦截老鼠，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知∠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BAC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=40°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200" b="1" dirty="0">
                <a:latin typeface="+mn-lt"/>
                <a:ea typeface="楷体" panose="02010609060101010101" pitchFamily="49" charset="-122"/>
              </a:rPr>
              <a:t>=70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°.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小猫从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处要转多少度角才能直达</a:t>
            </a:r>
            <a:r>
              <a:rPr lang="en-US" altLang="zh-CN" sz="22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处？</a:t>
            </a:r>
            <a:endParaRPr lang="zh-CN" altLang="en-US" sz="22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13" b="100000" l="35628" r="100000">
                        <a14:foregroundMark x1="92713" y1="86694" x2="94332" y2="95968"/>
                        <a14:backgroundMark x1="62753" y1="85484" x2="76113" y2="95161"/>
                        <a14:backgroundMark x1="97571" y1="92339" x2="99190" y2="979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30"/>
          <a:stretch>
            <a:fillRect/>
          </a:stretch>
        </p:blipFill>
        <p:spPr bwMode="auto">
          <a:xfrm>
            <a:off x="6554668" y="4105339"/>
            <a:ext cx="676513" cy="58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4298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30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4302" name="组合 4"/>
          <p:cNvGrpSpPr/>
          <p:nvPr/>
        </p:nvGrpSpPr>
        <p:grpSpPr bwMode="auto">
          <a:xfrm>
            <a:off x="1906046" y="561902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 dirty="0">
                <a:ea typeface="黑体" panose="02010609060101010101" pitchFamily="49" charset="-122"/>
              </a:endParaRPr>
            </a:p>
          </p:txBody>
        </p:sp>
        <p:sp>
          <p:nvSpPr>
            <p:cNvPr id="54304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54305" name="文本框 6151"/>
          <p:cNvSpPr txBox="1">
            <a:spLocks noChangeArrowheads="1"/>
          </p:cNvSpPr>
          <p:nvPr/>
        </p:nvSpPr>
        <p:spPr bwMode="auto">
          <a:xfrm>
            <a:off x="3712369" y="536610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三角形的外角的概念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863" y="4397133"/>
            <a:ext cx="192281" cy="295728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33 -0.02439 L -0.24566 -0.317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67" y="-146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566 -0.3179 L -0.33177 -0.0058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06" y="15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7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7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11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1339850" y="477838"/>
            <a:ext cx="6786563" cy="443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利用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三角形的内角和为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180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°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”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来求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，你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会吗？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687897" y="4226784"/>
            <a:ext cx="817087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像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这样的角有什么特征吗？试猜想它的性质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854526" y="3205163"/>
            <a:ext cx="7917547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由三角形内角和易得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CBA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=70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°，所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以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180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°－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BCA=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110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8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57" name="Line 6"/>
          <p:cNvSpPr>
            <a:spLocks noChangeShapeType="1"/>
          </p:cNvSpPr>
          <p:nvPr/>
        </p:nvSpPr>
        <p:spPr bwMode="auto">
          <a:xfrm>
            <a:off x="1530349" y="2933701"/>
            <a:ext cx="5362575" cy="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" name="Line 7"/>
          <p:cNvSpPr>
            <a:spLocks noChangeShapeType="1"/>
          </p:cNvSpPr>
          <p:nvPr/>
        </p:nvSpPr>
        <p:spPr bwMode="auto">
          <a:xfrm>
            <a:off x="4679949" y="1095376"/>
            <a:ext cx="2214562" cy="1836737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9" name="Line 8"/>
          <p:cNvSpPr>
            <a:spLocks noChangeShapeType="1"/>
          </p:cNvSpPr>
          <p:nvPr/>
        </p:nvSpPr>
        <p:spPr bwMode="auto">
          <a:xfrm flipH="1">
            <a:off x="4248149" y="1312863"/>
            <a:ext cx="701675" cy="1619250"/>
          </a:xfrm>
          <a:prstGeom prst="line">
            <a:avLst/>
          </a:prstGeom>
          <a:noFill/>
          <a:ln w="381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0" name="Text Box 9"/>
          <p:cNvSpPr txBox="1">
            <a:spLocks noChangeArrowheads="1"/>
          </p:cNvSpPr>
          <p:nvPr/>
        </p:nvSpPr>
        <p:spPr bwMode="auto">
          <a:xfrm>
            <a:off x="3976686" y="2986088"/>
            <a:ext cx="3794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1" name="Text Box 10"/>
          <p:cNvSpPr txBox="1">
            <a:spLocks noChangeArrowheads="1"/>
          </p:cNvSpPr>
          <p:nvPr/>
        </p:nvSpPr>
        <p:spPr bwMode="auto">
          <a:xfrm>
            <a:off x="4297361" y="833438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2" name="Text Box 11"/>
          <p:cNvSpPr txBox="1">
            <a:spLocks noChangeArrowheads="1"/>
          </p:cNvSpPr>
          <p:nvPr/>
        </p:nvSpPr>
        <p:spPr bwMode="auto">
          <a:xfrm>
            <a:off x="5057774" y="987426"/>
            <a:ext cx="4333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3" name="Text Box 12"/>
          <p:cNvSpPr txBox="1">
            <a:spLocks noChangeArrowheads="1"/>
          </p:cNvSpPr>
          <p:nvPr/>
        </p:nvSpPr>
        <p:spPr bwMode="auto">
          <a:xfrm>
            <a:off x="6730999" y="2986088"/>
            <a:ext cx="3794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4" name="Text Box 13"/>
          <p:cNvSpPr txBox="1">
            <a:spLocks noChangeArrowheads="1"/>
          </p:cNvSpPr>
          <p:nvPr/>
        </p:nvSpPr>
        <p:spPr bwMode="auto">
          <a:xfrm>
            <a:off x="4816474" y="2997201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O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5" name="Text Box 14"/>
          <p:cNvSpPr txBox="1">
            <a:spLocks noChangeArrowheads="1"/>
          </p:cNvSpPr>
          <p:nvPr/>
        </p:nvSpPr>
        <p:spPr bwMode="auto">
          <a:xfrm>
            <a:off x="4895849" y="2741613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</a:rPr>
              <a:t>●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66" name="Arc 17"/>
          <p:cNvSpPr>
            <a:spLocks noChangeArrowheads="1"/>
          </p:cNvSpPr>
          <p:nvPr/>
        </p:nvSpPr>
        <p:spPr bwMode="auto">
          <a:xfrm>
            <a:off x="4356099" y="2716213"/>
            <a:ext cx="53975" cy="2159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7" name="Arc 18"/>
          <p:cNvSpPr>
            <a:spLocks noChangeArrowheads="1"/>
          </p:cNvSpPr>
          <p:nvPr/>
        </p:nvSpPr>
        <p:spPr bwMode="auto">
          <a:xfrm flipH="1">
            <a:off x="6515099" y="2716213"/>
            <a:ext cx="109537" cy="21590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68" name="Text Box 20"/>
          <p:cNvSpPr txBox="1">
            <a:spLocks noChangeArrowheads="1"/>
          </p:cNvSpPr>
          <p:nvPr/>
        </p:nvSpPr>
        <p:spPr bwMode="auto">
          <a:xfrm>
            <a:off x="5975348" y="2554288"/>
            <a:ext cx="8442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40 ° 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9" name="Text Box 22"/>
          <p:cNvSpPr txBox="1">
            <a:spLocks noChangeArrowheads="1"/>
          </p:cNvSpPr>
          <p:nvPr/>
        </p:nvSpPr>
        <p:spPr bwMode="auto">
          <a:xfrm>
            <a:off x="4356099" y="2608263"/>
            <a:ext cx="838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70 ° 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0" name="Arc 23"/>
          <p:cNvSpPr>
            <a:spLocks noChangeArrowheads="1"/>
          </p:cNvSpPr>
          <p:nvPr/>
        </p:nvSpPr>
        <p:spPr bwMode="auto">
          <a:xfrm rot="8280988" flipV="1">
            <a:off x="4683124" y="1238251"/>
            <a:ext cx="247650" cy="314325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 fill="none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 cap="sq">
            <a:solidFill>
              <a:srgbClr val="FF0000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71" name="Text Box 24"/>
          <p:cNvSpPr txBox="1">
            <a:spLocks noChangeArrowheads="1"/>
          </p:cNvSpPr>
          <p:nvPr/>
        </p:nvSpPr>
        <p:spPr bwMode="auto">
          <a:xfrm>
            <a:off x="4432299" y="1260476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en-US" sz="21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2" name="Text Box 33"/>
          <p:cNvSpPr txBox="1">
            <a:spLocks noChangeArrowheads="1"/>
          </p:cNvSpPr>
          <p:nvPr/>
        </p:nvSpPr>
        <p:spPr bwMode="auto">
          <a:xfrm>
            <a:off x="4787899" y="1150938"/>
            <a:ext cx="3794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</a:rPr>
              <a:t>●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73" name="Text Box 37"/>
          <p:cNvSpPr txBox="1">
            <a:spLocks noChangeArrowheads="1"/>
          </p:cNvSpPr>
          <p:nvPr/>
        </p:nvSpPr>
        <p:spPr bwMode="auto">
          <a:xfrm>
            <a:off x="4086224" y="2716213"/>
            <a:ext cx="3778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</a:rPr>
              <a:t>●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74" name="Text Box 39"/>
          <p:cNvSpPr txBox="1">
            <a:spLocks noChangeArrowheads="1"/>
          </p:cNvSpPr>
          <p:nvPr/>
        </p:nvSpPr>
        <p:spPr bwMode="auto">
          <a:xfrm>
            <a:off x="6730999" y="2741613"/>
            <a:ext cx="3794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latin typeface="Times New Roman" panose="02020603050405020304" pitchFamily="18" charset="0"/>
              </a:rPr>
              <a:t>●</a:t>
            </a:r>
            <a:endParaRPr lang="en-US" altLang="zh-CN" sz="2100">
              <a:latin typeface="Times New Roman" panose="02020603050405020304" pitchFamily="18" charset="0"/>
            </a:endParaRPr>
          </a:p>
        </p:txBody>
      </p:sp>
      <p:sp>
        <p:nvSpPr>
          <p:cNvPr id="75" name="Line 40"/>
          <p:cNvSpPr>
            <a:spLocks noChangeShapeType="1"/>
          </p:cNvSpPr>
          <p:nvPr/>
        </p:nvSpPr>
        <p:spPr bwMode="auto">
          <a:xfrm>
            <a:off x="4949824" y="1312863"/>
            <a:ext cx="1943100" cy="16192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76" name="Line 41"/>
          <p:cNvSpPr>
            <a:spLocks noChangeShapeType="1"/>
          </p:cNvSpPr>
          <p:nvPr/>
        </p:nvSpPr>
        <p:spPr bwMode="auto">
          <a:xfrm flipV="1">
            <a:off x="4248149" y="1314451"/>
            <a:ext cx="701675" cy="16192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pic>
        <p:nvPicPr>
          <p:cNvPr id="77" name="图片 4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8863" b="81043" l="0" r="20379">
                        <a14:backgroundMark x1="8057" y1="73934" x2="9479" y2="777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" t="57318" r="81042" b="21378"/>
          <a:stretch>
            <a:fillRect/>
          </a:stretch>
        </p:blipFill>
        <p:spPr bwMode="auto">
          <a:xfrm>
            <a:off x="4984901" y="2629153"/>
            <a:ext cx="477017" cy="304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13" b="100000" l="35628" r="100000">
                        <a14:foregroundMark x1="92713" y1="86694" x2="94332" y2="95968"/>
                        <a14:backgroundMark x1="62753" y1="85484" x2="76113" y2="95161"/>
                        <a14:backgroundMark x1="97571" y1="92339" x2="99190" y2="979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30"/>
          <a:stretch>
            <a:fillRect/>
          </a:stretch>
        </p:blipFill>
        <p:spPr bwMode="auto">
          <a:xfrm>
            <a:off x="6772154" y="2324164"/>
            <a:ext cx="676513" cy="58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349" y="2615958"/>
            <a:ext cx="192281" cy="295728"/>
          </a:xfrm>
          <a:prstGeom prst="rect">
            <a:avLst/>
          </a:prstGeom>
          <a:noFill/>
          <a:ln w="1905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charRg st="27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1"/>
          <p:cNvSpPr/>
          <p:nvPr/>
        </p:nvSpPr>
        <p:spPr>
          <a:xfrm>
            <a:off x="941223" y="541239"/>
            <a:ext cx="7966404" cy="2308324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定义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noProof="1" smtClean="0">
                <a:latin typeface="+mn-lt"/>
                <a:cs typeface="+mn-ea"/>
              </a:rPr>
              <a:t>         如图，把</a:t>
            </a:r>
            <a:r>
              <a:rPr lang="zh-CN" altLang="en-US" sz="2400" b="1" noProof="1">
                <a:latin typeface="+mn-lt"/>
                <a:cs typeface="+mn-ea"/>
              </a:rPr>
              <a:t>△</a:t>
            </a:r>
            <a:r>
              <a:rPr lang="en-US" altLang="zh-CN" sz="2400" b="1" i="1" noProof="1">
                <a:latin typeface="+mn-lt"/>
                <a:cs typeface="+mn-ea"/>
              </a:rPr>
              <a:t>ABC</a:t>
            </a:r>
            <a:r>
              <a:rPr lang="zh-CN" altLang="en-US" sz="2400" b="1" noProof="1">
                <a:latin typeface="+mn-lt"/>
                <a:cs typeface="+mn-ea"/>
              </a:rPr>
              <a:t>的一边</a:t>
            </a:r>
            <a:r>
              <a:rPr lang="en-US" altLang="zh-CN" sz="2400" b="1" i="1" noProof="1">
                <a:latin typeface="+mn-lt"/>
                <a:cs typeface="+mn-ea"/>
              </a:rPr>
              <a:t>BC</a:t>
            </a:r>
            <a:r>
              <a:rPr lang="zh-CN" altLang="en-US" sz="2400" b="1" noProof="1">
                <a:latin typeface="+mn-lt"/>
                <a:cs typeface="+mn-ea"/>
              </a:rPr>
              <a:t>延</a:t>
            </a:r>
            <a:r>
              <a:rPr lang="zh-CN" altLang="en-US" sz="2400" b="1" noProof="1" smtClean="0">
                <a:latin typeface="+mn-lt"/>
                <a:cs typeface="+mn-ea"/>
              </a:rPr>
              <a:t>长，得</a:t>
            </a:r>
            <a:r>
              <a:rPr lang="zh-CN" altLang="en-US" sz="2400" b="1" noProof="1">
                <a:latin typeface="+mn-lt"/>
                <a:cs typeface="+mn-ea"/>
              </a:rPr>
              <a:t>到∠</a:t>
            </a:r>
            <a:r>
              <a:rPr lang="en-US" altLang="zh-CN" sz="2400" b="1" i="1" noProof="1" smtClean="0">
                <a:latin typeface="+mn-lt"/>
                <a:cs typeface="+mn-ea"/>
              </a:rPr>
              <a:t>ACD</a:t>
            </a:r>
            <a:r>
              <a:rPr lang="zh-CN" altLang="en-US" sz="2400" b="1" noProof="1" smtClean="0">
                <a:latin typeface="+mn-lt"/>
                <a:cs typeface="+mn-ea"/>
              </a:rPr>
              <a:t>，像</a:t>
            </a:r>
            <a:r>
              <a:rPr lang="zh-CN" altLang="en-US" sz="2400" b="1" noProof="1">
                <a:latin typeface="+mn-lt"/>
                <a:cs typeface="+mn-ea"/>
              </a:rPr>
              <a:t>这</a:t>
            </a:r>
            <a:r>
              <a:rPr lang="zh-CN" altLang="en-US" sz="2400" b="1" noProof="1" smtClean="0">
                <a:latin typeface="+mn-lt"/>
                <a:cs typeface="+mn-ea"/>
              </a:rPr>
              <a:t>样，三</a:t>
            </a:r>
            <a:r>
              <a:rPr lang="zh-CN" altLang="en-US" sz="2400" b="1" noProof="1">
                <a:latin typeface="+mn-lt"/>
                <a:cs typeface="+mn-ea"/>
              </a:rPr>
              <a:t>角形的一边与另一边的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延长线</a:t>
            </a:r>
            <a:r>
              <a:rPr lang="zh-CN" altLang="en-US" sz="2400" b="1" noProof="1">
                <a:latin typeface="+mn-lt"/>
                <a:cs typeface="+mn-ea"/>
              </a:rPr>
              <a:t>组成的</a:t>
            </a:r>
            <a:r>
              <a:rPr lang="zh-CN" altLang="en-US" sz="2400" b="1" noProof="1" smtClean="0">
                <a:latin typeface="+mn-lt"/>
                <a:cs typeface="+mn-ea"/>
              </a:rPr>
              <a:t>角，叫</a:t>
            </a:r>
            <a:r>
              <a:rPr lang="zh-CN" altLang="en-US" sz="2400" b="1" noProof="1">
                <a:latin typeface="+mn-lt"/>
                <a:cs typeface="+mn-ea"/>
              </a:rPr>
              <a:t>做</a:t>
            </a:r>
            <a:r>
              <a:rPr lang="zh-CN" altLang="en-US" sz="2400" b="1" noProof="1">
                <a:solidFill>
                  <a:srgbClr val="FF0000"/>
                </a:solidFill>
                <a:latin typeface="+mn-lt"/>
                <a:cs typeface="+mn-ea"/>
              </a:rPr>
              <a:t>三角形的外角</a:t>
            </a:r>
            <a:r>
              <a:rPr lang="en-US" altLang="zh-CN" sz="2400" b="1" noProof="1">
                <a:latin typeface="+mn-lt"/>
                <a:cs typeface="+mn-ea"/>
              </a:rPr>
              <a:t>.</a:t>
            </a:r>
            <a:endParaRPr lang="en-US" altLang="zh-CN" sz="2400" b="1" noProof="1">
              <a:latin typeface="+mn-lt"/>
              <a:cs typeface="+mn-ea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593975" y="4122738"/>
            <a:ext cx="38814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是△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的一个外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6323" name="Line 29"/>
          <p:cNvSpPr>
            <a:spLocks noChangeShapeType="1"/>
          </p:cNvSpPr>
          <p:nvPr/>
        </p:nvSpPr>
        <p:spPr bwMode="auto">
          <a:xfrm flipH="1">
            <a:off x="3106738" y="2849563"/>
            <a:ext cx="1249362" cy="86042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6324" name="Line 30"/>
          <p:cNvSpPr>
            <a:spLocks noChangeShapeType="1"/>
          </p:cNvSpPr>
          <p:nvPr/>
        </p:nvSpPr>
        <p:spPr bwMode="auto">
          <a:xfrm flipH="1">
            <a:off x="3106738" y="3698875"/>
            <a:ext cx="1868487" cy="11113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6325" name="Line 31"/>
          <p:cNvSpPr>
            <a:spLocks noChangeShapeType="1"/>
          </p:cNvSpPr>
          <p:nvPr/>
        </p:nvSpPr>
        <p:spPr bwMode="auto">
          <a:xfrm>
            <a:off x="4356100" y="2849563"/>
            <a:ext cx="619125" cy="849312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56326" name="Rectangle 32"/>
          <p:cNvSpPr>
            <a:spLocks noChangeArrowheads="1"/>
          </p:cNvSpPr>
          <p:nvPr/>
        </p:nvSpPr>
        <p:spPr bwMode="auto">
          <a:xfrm>
            <a:off x="4924425" y="3744913"/>
            <a:ext cx="177800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327" name="Rectangle 33"/>
          <p:cNvSpPr>
            <a:spLocks noChangeArrowheads="1"/>
          </p:cNvSpPr>
          <p:nvPr/>
        </p:nvSpPr>
        <p:spPr bwMode="auto">
          <a:xfrm>
            <a:off x="2957513" y="3649663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6328" name="Rectangle 34"/>
          <p:cNvSpPr>
            <a:spLocks noChangeArrowheads="1"/>
          </p:cNvSpPr>
          <p:nvPr/>
        </p:nvSpPr>
        <p:spPr bwMode="auto">
          <a:xfrm>
            <a:off x="4297363" y="2562225"/>
            <a:ext cx="17953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713" name="Line 25"/>
          <p:cNvSpPr>
            <a:spLocks noChangeShapeType="1"/>
          </p:cNvSpPr>
          <p:nvPr/>
        </p:nvSpPr>
        <p:spPr bwMode="auto">
          <a:xfrm>
            <a:off x="4967288" y="3687763"/>
            <a:ext cx="703262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29714" name="Text Box 26"/>
          <p:cNvSpPr txBox="1">
            <a:spLocks noChangeArrowheads="1"/>
          </p:cNvSpPr>
          <p:nvPr/>
        </p:nvSpPr>
        <p:spPr bwMode="auto">
          <a:xfrm>
            <a:off x="5567363" y="3617913"/>
            <a:ext cx="470480" cy="3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6921" tIns="34528" rIns="136921" bIns="3452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弧形 22"/>
          <p:cNvSpPr/>
          <p:nvPr/>
        </p:nvSpPr>
        <p:spPr>
          <a:xfrm>
            <a:off x="4708525" y="3589338"/>
            <a:ext cx="377825" cy="214312"/>
          </a:xfrm>
          <a:prstGeom prst="arc">
            <a:avLst/>
          </a:prstGeom>
          <a:ln w="317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None/>
              <a:defRPr/>
            </a:pPr>
            <a:endParaRPr lang="zh-CN" altLang="en-US" sz="2100" b="1">
              <a:ea typeface="黑体" panose="02010609060101010101" pitchFamily="49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97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10"/>
          <p:cNvSpPr txBox="1">
            <a:spLocks noChangeArrowheads="1"/>
          </p:cNvSpPr>
          <p:nvPr/>
        </p:nvSpPr>
        <p:spPr bwMode="auto">
          <a:xfrm>
            <a:off x="816079" y="598822"/>
            <a:ext cx="7277901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如图，延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是不是△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的一个外角？∠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是不是△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的一个外角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244" name="Line 23"/>
          <p:cNvSpPr>
            <a:spLocks noChangeShapeType="1"/>
          </p:cNvSpPr>
          <p:nvPr/>
        </p:nvSpPr>
        <p:spPr bwMode="auto">
          <a:xfrm>
            <a:off x="7844074" y="2382936"/>
            <a:ext cx="323850" cy="541338"/>
          </a:xfrm>
          <a:prstGeom prst="line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graphicFrame>
        <p:nvGraphicFramePr>
          <p:cNvPr id="10245" name="Object 3"/>
          <p:cNvGraphicFramePr/>
          <p:nvPr/>
        </p:nvGraphicFramePr>
        <p:xfrm>
          <a:off x="7701199" y="2382936"/>
          <a:ext cx="234950" cy="163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93" name="" r:id="rId1" imgW="315595" imgH="218440" progId="Flash.Movie">
                  <p:embed/>
                </p:oleObj>
              </mc:Choice>
              <mc:Fallback>
                <p:oleObj name="" r:id="rId1" imgW="315595" imgH="218440" progId="Flash.Movie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01199" y="2382936"/>
                        <a:ext cx="234950" cy="163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Text Box 25"/>
          <p:cNvSpPr txBox="1">
            <a:spLocks noChangeArrowheads="1"/>
          </p:cNvSpPr>
          <p:nvPr/>
        </p:nvSpPr>
        <p:spPr bwMode="auto">
          <a:xfrm>
            <a:off x="8080868" y="2717105"/>
            <a:ext cx="457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endParaRPr lang="en-US" altLang="zh-CN" sz="2100" b="1" i="1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890" name="Rectangle 26"/>
          <p:cNvSpPr>
            <a:spLocks noChangeArrowheads="1"/>
          </p:cNvSpPr>
          <p:nvPr/>
        </p:nvSpPr>
        <p:spPr bwMode="auto">
          <a:xfrm>
            <a:off x="1619754" y="4460078"/>
            <a:ext cx="5670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在三角形每个顶点处都有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两个外角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5" name="Rectangle 104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64357" y="3984625"/>
            <a:ext cx="6635065" cy="46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algn="l"/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ACD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与∠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BCE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为对顶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角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ACD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7351" name="Group 25"/>
          <p:cNvGrpSpPr/>
          <p:nvPr/>
        </p:nvGrpSpPr>
        <p:grpSpPr bwMode="auto">
          <a:xfrm>
            <a:off x="5824774" y="1257398"/>
            <a:ext cx="3081339" cy="1447402"/>
            <a:chOff x="2679" y="2216"/>
            <a:chExt cx="2587" cy="1216"/>
          </a:xfrm>
        </p:grpSpPr>
        <p:sp>
          <p:nvSpPr>
            <p:cNvPr id="57352" name="Line 29"/>
            <p:cNvSpPr>
              <a:spLocks noChangeShapeType="1"/>
            </p:cNvSpPr>
            <p:nvPr/>
          </p:nvSpPr>
          <p:spPr bwMode="auto">
            <a:xfrm flipH="1">
              <a:off x="2805" y="2457"/>
              <a:ext cx="1049" cy="723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3" name="Line 30"/>
            <p:cNvSpPr>
              <a:spLocks noChangeShapeType="1"/>
            </p:cNvSpPr>
            <p:nvPr/>
          </p:nvSpPr>
          <p:spPr bwMode="auto">
            <a:xfrm flipH="1">
              <a:off x="2805" y="3171"/>
              <a:ext cx="1569" cy="9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4" name="Line 31"/>
            <p:cNvSpPr>
              <a:spLocks noChangeShapeType="1"/>
            </p:cNvSpPr>
            <p:nvPr/>
          </p:nvSpPr>
          <p:spPr bwMode="auto">
            <a:xfrm>
              <a:off x="3854" y="2457"/>
              <a:ext cx="520" cy="71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5" name="Rectangle 32"/>
            <p:cNvSpPr>
              <a:spLocks noChangeArrowheads="1"/>
            </p:cNvSpPr>
            <p:nvPr/>
          </p:nvSpPr>
          <p:spPr bwMode="auto">
            <a:xfrm>
              <a:off x="4466" y="3131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7356" name="Rectangle 33"/>
            <p:cNvSpPr>
              <a:spLocks noChangeArrowheads="1"/>
            </p:cNvSpPr>
            <p:nvPr/>
          </p:nvSpPr>
          <p:spPr bwMode="auto">
            <a:xfrm>
              <a:off x="2679" y="3129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7357" name="Rectangle 34"/>
            <p:cNvSpPr>
              <a:spLocks noChangeArrowheads="1"/>
            </p:cNvSpPr>
            <p:nvPr/>
          </p:nvSpPr>
          <p:spPr bwMode="auto">
            <a:xfrm>
              <a:off x="3804" y="2216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7358" name="Line 25"/>
            <p:cNvSpPr>
              <a:spLocks noChangeShapeType="1"/>
            </p:cNvSpPr>
            <p:nvPr/>
          </p:nvSpPr>
          <p:spPr bwMode="auto">
            <a:xfrm>
              <a:off x="4367" y="3162"/>
              <a:ext cx="59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7359" name="Text Box 26"/>
            <p:cNvSpPr txBox="1">
              <a:spLocks noChangeArrowheads="1"/>
            </p:cNvSpPr>
            <p:nvPr/>
          </p:nvSpPr>
          <p:spPr bwMode="auto">
            <a:xfrm>
              <a:off x="4871" y="3102"/>
              <a:ext cx="39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36921" tIns="34528" rIns="136921" bIns="34528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>
              <a:off x="4150" y="3078"/>
              <a:ext cx="317" cy="181"/>
            </a:xfrm>
            <a:prstGeom prst="arc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None/>
                <a:defRPr/>
              </a:pPr>
              <a:endParaRPr lang="zh-CN" altLang="en-US" sz="2100" b="1">
                <a:ea typeface="黑体" panose="02010609060101010101" pitchFamily="49" charset="-122"/>
              </a:endParaRPr>
            </a:p>
          </p:txBody>
        </p:sp>
      </p:grpSp>
      <p:sp>
        <p:nvSpPr>
          <p:cNvPr id="2" name="Rectangle 26"/>
          <p:cNvSpPr>
            <a:spLocks noChangeArrowheads="1"/>
          </p:cNvSpPr>
          <p:nvPr/>
        </p:nvSpPr>
        <p:spPr bwMode="auto">
          <a:xfrm>
            <a:off x="1296615" y="1811513"/>
            <a:ext cx="4273675" cy="10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的一个外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角，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DCE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不是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的一个外角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991561" y="3042174"/>
            <a:ext cx="7461788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如图，∠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有什么关系？在三角形的每个顶点处有多少个外角？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96987" y="68279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90911" y="310928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36890" grpId="0"/>
      <p:bldP spid="25" grpId="0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69" name="Group 5"/>
          <p:cNvGrpSpPr/>
          <p:nvPr/>
        </p:nvGrpSpPr>
        <p:grpSpPr bwMode="auto">
          <a:xfrm>
            <a:off x="1962485" y="2117857"/>
            <a:ext cx="2401887" cy="2248204"/>
            <a:chOff x="161" y="100"/>
            <a:chExt cx="2309" cy="2376"/>
          </a:xfrm>
        </p:grpSpPr>
        <p:grpSp>
          <p:nvGrpSpPr>
            <p:cNvPr id="58370" name="Group 6"/>
            <p:cNvGrpSpPr/>
            <p:nvPr/>
          </p:nvGrpSpPr>
          <p:grpSpPr bwMode="auto">
            <a:xfrm>
              <a:off x="284" y="383"/>
              <a:ext cx="1724" cy="1588"/>
              <a:chOff x="0" y="0"/>
              <a:chExt cx="1724" cy="1588"/>
            </a:xfrm>
          </p:grpSpPr>
          <p:sp>
            <p:nvSpPr>
              <p:cNvPr id="58371" name="Line 7"/>
              <p:cNvSpPr>
                <a:spLocks noChangeShapeType="1"/>
              </p:cNvSpPr>
              <p:nvPr/>
            </p:nvSpPr>
            <p:spPr bwMode="auto">
              <a:xfrm flipV="1">
                <a:off x="0" y="1"/>
                <a:ext cx="1134" cy="158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58372" name="Line 8"/>
              <p:cNvSpPr>
                <a:spLocks noChangeShapeType="1"/>
              </p:cNvSpPr>
              <p:nvPr/>
            </p:nvSpPr>
            <p:spPr bwMode="auto">
              <a:xfrm>
                <a:off x="0" y="1588"/>
                <a:ext cx="172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58373" name="Line 9"/>
              <p:cNvSpPr>
                <a:spLocks noChangeShapeType="1"/>
              </p:cNvSpPr>
              <p:nvPr/>
            </p:nvSpPr>
            <p:spPr bwMode="auto">
              <a:xfrm>
                <a:off x="1134" y="0"/>
                <a:ext cx="590" cy="15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58374" name="Text Box 10"/>
            <p:cNvSpPr txBox="1">
              <a:spLocks noChangeArrowheads="1"/>
            </p:cNvSpPr>
            <p:nvPr/>
          </p:nvSpPr>
          <p:spPr bwMode="auto">
            <a:xfrm>
              <a:off x="1555" y="100"/>
              <a:ext cx="347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zh-CN" altLang="zh-CN" sz="2100" b="1" i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8375" name="Text Box 11"/>
            <p:cNvSpPr txBox="1">
              <a:spLocks noChangeArrowheads="1"/>
            </p:cNvSpPr>
            <p:nvPr/>
          </p:nvSpPr>
          <p:spPr bwMode="auto">
            <a:xfrm>
              <a:off x="161" y="2037"/>
              <a:ext cx="350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zh-CN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8376" name="Text Box 12"/>
            <p:cNvSpPr txBox="1">
              <a:spLocks noChangeArrowheads="1"/>
            </p:cNvSpPr>
            <p:nvPr/>
          </p:nvSpPr>
          <p:spPr bwMode="auto">
            <a:xfrm>
              <a:off x="2123" y="1904"/>
              <a:ext cx="347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zh-CN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3880185" y="3884744"/>
            <a:ext cx="400050" cy="9144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3894472" y="3892682"/>
            <a:ext cx="125730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 flipV="1">
            <a:off x="3280110" y="1565407"/>
            <a:ext cx="628650" cy="81597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>
            <a:off x="2899110" y="1522544"/>
            <a:ext cx="366712" cy="868363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1" name="Rectangle 17"/>
          <p:cNvSpPr>
            <a:spLocks noChangeArrowheads="1"/>
          </p:cNvSpPr>
          <p:nvPr/>
        </p:nvSpPr>
        <p:spPr bwMode="auto">
          <a:xfrm>
            <a:off x="2143596" y="866762"/>
            <a:ext cx="5772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画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出△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的所有外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角，共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有几个呢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? 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1027" name="Object 19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083260" y="2213107"/>
          <a:ext cx="127000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151" name="" r:id="rId1" imgW="170815" imgH="379095" progId="Flash.Movie">
                  <p:embed/>
                </p:oleObj>
              </mc:Choice>
              <mc:Fallback>
                <p:oleObj name="" r:id="rId1" imgW="170815" imgH="379095" progId="Flash.Movie">
                  <p:embed/>
                  <p:pic>
                    <p:nvPicPr>
                      <p:cNvPr id="0" name="Object 1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83260" y="2213107"/>
                        <a:ext cx="127000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6" name="Object 18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315035" y="2265494"/>
          <a:ext cx="141287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152" name="" r:id="rId3" imgW="190500" imgH="379730" progId="Flash.Movie">
                  <p:embed/>
                </p:oleObj>
              </mc:Choice>
              <mc:Fallback>
                <p:oleObj name="" r:id="rId3" imgW="190500" imgH="379730" progId="Flash.Movie">
                  <p:embed/>
                  <p:pic>
                    <p:nvPicPr>
                      <p:cNvPr id="0" name="Object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5035" y="2265494"/>
                        <a:ext cx="141287" cy="28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20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1916447" y="3664082"/>
          <a:ext cx="285750" cy="22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153" name="" r:id="rId5" imgW="336550" imgH="264795" progId="Flash.Movie">
                  <p:embed/>
                </p:oleObj>
              </mc:Choice>
              <mc:Fallback>
                <p:oleObj name="" r:id="rId5" imgW="336550" imgH="264795" progId="Flash.Movie">
                  <p:embed/>
                  <p:pic>
                    <p:nvPicPr>
                      <p:cNvPr id="0" name="Object 2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6447" y="3664082"/>
                        <a:ext cx="285750" cy="22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1" name="Object 2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3827797" y="3740282"/>
          <a:ext cx="212725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154" name="" r:id="rId7" imgW="336550" imgH="241300" progId="Flash.Movie">
                  <p:embed/>
                </p:oleObj>
              </mc:Choice>
              <mc:Fallback>
                <p:oleObj name="" r:id="rId7" imgW="336550" imgH="241300" progId="Flash.Movie">
                  <p:embed/>
                  <p:pic>
                    <p:nvPicPr>
                      <p:cNvPr id="0" name="Object 2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27797" y="3740282"/>
                        <a:ext cx="212725" cy="15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21"/>
          <p:cNvGraphicFramePr>
            <a:graphicFrameLocks noChangeAspect="1"/>
          </p:cNvGraphicFramePr>
          <p:nvPr/>
        </p:nvGraphicFramePr>
        <p:xfrm>
          <a:off x="2000585" y="3857757"/>
          <a:ext cx="249237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155" name="" r:id="rId9" imgW="334010" imgH="245745" progId="Flash.Movie">
                  <p:embed/>
                </p:oleObj>
              </mc:Choice>
              <mc:Fallback>
                <p:oleObj name="" r:id="rId9" imgW="334010" imgH="245745" progId="Flash.Movie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585" y="3857757"/>
                        <a:ext cx="249237" cy="184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30" name="Object 22"/>
          <p:cNvGraphicFramePr>
            <a:graphicFrameLocks noChangeAspect="1"/>
          </p:cNvGraphicFramePr>
          <p:nvPr/>
        </p:nvGraphicFramePr>
        <p:xfrm>
          <a:off x="3691272" y="3876807"/>
          <a:ext cx="236538" cy="17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156" name="" r:id="rId11" imgW="315595" imgH="218440" progId="Flash.Movie">
                  <p:embed/>
                </p:oleObj>
              </mc:Choice>
              <mc:Fallback>
                <p:oleObj name="" r:id="rId11" imgW="315595" imgH="218440" progId="Flash.Movie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1272" y="3876807"/>
                        <a:ext cx="236538" cy="17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892399" y="1475644"/>
            <a:ext cx="4005416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b="1" dirty="0">
                <a:latin typeface="+mn-lt"/>
                <a:ea typeface="仿宋" panose="02010609060101010101" pitchFamily="49" charset="-122"/>
              </a:rPr>
              <a:t>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zh-CN" sz="2400" b="1" dirty="0" smtClean="0">
                <a:latin typeface="+mn-lt"/>
                <a:ea typeface="仿宋" panose="02010609060101010101" pitchFamily="49" charset="-122"/>
              </a:rPr>
              <a:t>每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</a:rPr>
              <a:t>一个三角形都有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6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</a:rPr>
              <a:t>个外角．</a:t>
            </a:r>
            <a:endParaRPr lang="zh-CN" altLang="zh-CN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400" b="1" dirty="0">
                <a:latin typeface="+mn-lt"/>
                <a:ea typeface="仿宋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    </a:t>
            </a:r>
            <a:r>
              <a:rPr lang="zh-CN" altLang="zh-CN" sz="2400" b="1" dirty="0" smtClean="0">
                <a:latin typeface="+mn-lt"/>
                <a:ea typeface="仿宋" panose="02010609060101010101" pitchFamily="49" charset="-122"/>
              </a:rPr>
              <a:t>每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</a:rPr>
              <a:t>一个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顶点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</a:rPr>
              <a:t>相对应的外角都有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zh-CN" sz="2400" b="1" dirty="0" smtClean="0">
                <a:latin typeface="+mn-lt"/>
                <a:ea typeface="仿宋" panose="02010609060101010101" pitchFamily="49" charset="-122"/>
              </a:rPr>
              <a:t>个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仿宋" panose="02010609060101010101" pitchFamily="49" charset="-122"/>
              </a:rPr>
              <a:t>且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</a:rPr>
              <a:t>这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个角</a:t>
            </a:r>
            <a:r>
              <a:rPr lang="zh-CN" altLang="zh-CN" sz="2400" b="1" dirty="0">
                <a:latin typeface="+mn-lt"/>
                <a:ea typeface="仿宋" panose="02010609060101010101" pitchFamily="49" charset="-122"/>
              </a:rPr>
              <a:t>为对顶角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169" name="Line 25"/>
          <p:cNvSpPr>
            <a:spLocks noChangeShapeType="1"/>
          </p:cNvSpPr>
          <p:nvPr/>
        </p:nvSpPr>
        <p:spPr bwMode="auto">
          <a:xfrm flipH="1">
            <a:off x="1460835" y="3884744"/>
            <a:ext cx="635000" cy="82867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70" name="Line 26"/>
          <p:cNvSpPr>
            <a:spLocks noChangeShapeType="1"/>
          </p:cNvSpPr>
          <p:nvPr/>
        </p:nvSpPr>
        <p:spPr bwMode="auto">
          <a:xfrm>
            <a:off x="851235" y="3884744"/>
            <a:ext cx="125730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54151" y="507334"/>
            <a:ext cx="1649528" cy="944308"/>
            <a:chOff x="333334" y="451929"/>
            <a:chExt cx="1649528" cy="944308"/>
          </a:xfrm>
        </p:grpSpPr>
        <p:grpSp>
          <p:nvGrpSpPr>
            <p:cNvPr id="33" name="组合 32"/>
            <p:cNvGrpSpPr/>
            <p:nvPr/>
          </p:nvGrpSpPr>
          <p:grpSpPr>
            <a:xfrm>
              <a:off x="333334" y="451929"/>
              <a:ext cx="1589445" cy="944308"/>
              <a:chOff x="333334" y="451929"/>
              <a:chExt cx="1589445" cy="944308"/>
            </a:xfrm>
          </p:grpSpPr>
          <p:pic>
            <p:nvPicPr>
              <p:cNvPr id="35" name="Picture 2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3334" y="451929"/>
                <a:ext cx="807231" cy="944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" name="流程图: 库存数据 35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>
              <a:off x="979562" y="769755"/>
              <a:ext cx="1003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画一画</a:t>
              </a:r>
              <a:endParaRPr lang="zh-CN" altLang="en-US" sz="2000" kern="0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7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3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10"/>
          <p:cNvSpPr txBox="1">
            <a:spLocks noChangeArrowheads="1"/>
          </p:cNvSpPr>
          <p:nvPr/>
        </p:nvSpPr>
        <p:spPr bwMode="auto">
          <a:xfrm>
            <a:off x="1128102" y="1066410"/>
            <a:ext cx="41737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三角形的外角应具备的条件：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6" name="Rectangle 2062"/>
          <p:cNvSpPr>
            <a:spLocks noChangeArrowheads="1"/>
          </p:cNvSpPr>
          <p:nvPr/>
        </p:nvSpPr>
        <p:spPr bwMode="auto">
          <a:xfrm>
            <a:off x="1352287" y="1764619"/>
            <a:ext cx="48514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①角的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顶点</a:t>
            </a:r>
            <a:r>
              <a:rPr lang="zh-CN" altLang="en-US" sz="2400" b="1" dirty="0">
                <a:latin typeface="宋体" panose="02010600030101010101" pitchFamily="2" charset="-122"/>
              </a:rPr>
              <a:t>是三角形的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顶点</a:t>
            </a:r>
            <a:r>
              <a:rPr lang="zh-CN" altLang="en-US" sz="2400" b="1" dirty="0">
                <a:latin typeface="宋体" panose="02010600030101010101" pitchFamily="2" charset="-122"/>
              </a:rPr>
              <a:t>；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②角的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一边</a:t>
            </a:r>
            <a:r>
              <a:rPr lang="zh-CN" altLang="en-US" sz="2400" b="1" dirty="0">
                <a:latin typeface="宋体" panose="02010600030101010101" pitchFamily="2" charset="-122"/>
              </a:rPr>
              <a:t>是三角形的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一边</a:t>
            </a:r>
            <a:r>
              <a:rPr lang="zh-CN" altLang="en-US" sz="2400" b="1" dirty="0">
                <a:latin typeface="宋体" panose="02010600030101010101" pitchFamily="2" charset="-122"/>
              </a:rPr>
              <a:t>；</a:t>
            </a:r>
            <a:endParaRPr lang="zh-CN" altLang="en-US" sz="24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另一边</a:t>
            </a:r>
            <a:r>
              <a:rPr lang="zh-CN" altLang="en-US" sz="2400" b="1" dirty="0">
                <a:latin typeface="宋体" panose="02010600030101010101" pitchFamily="2" charset="-122"/>
              </a:rPr>
              <a:t>是三角形中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一边的延长线</a:t>
            </a:r>
            <a:r>
              <a:rPr lang="en-US" altLang="zh-CN" sz="2400" b="1" dirty="0">
                <a:latin typeface="宋体" panose="02010600030101010101" pitchFamily="2" charset="-122"/>
              </a:rPr>
              <a:t>.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59396" name="Group 25"/>
          <p:cNvGrpSpPr/>
          <p:nvPr/>
        </p:nvGrpSpPr>
        <p:grpSpPr bwMode="auto">
          <a:xfrm>
            <a:off x="5656694" y="625609"/>
            <a:ext cx="3079749" cy="1504950"/>
            <a:chOff x="2679" y="2216"/>
            <a:chExt cx="2587" cy="1264"/>
          </a:xfrm>
        </p:grpSpPr>
        <p:sp>
          <p:nvSpPr>
            <p:cNvPr id="59397" name="Line 29"/>
            <p:cNvSpPr>
              <a:spLocks noChangeShapeType="1"/>
            </p:cNvSpPr>
            <p:nvPr/>
          </p:nvSpPr>
          <p:spPr bwMode="auto">
            <a:xfrm flipH="1">
              <a:off x="2805" y="2457"/>
              <a:ext cx="1049" cy="723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9398" name="Line 30"/>
            <p:cNvSpPr>
              <a:spLocks noChangeShapeType="1"/>
            </p:cNvSpPr>
            <p:nvPr/>
          </p:nvSpPr>
          <p:spPr bwMode="auto">
            <a:xfrm flipH="1">
              <a:off x="2805" y="3171"/>
              <a:ext cx="1569" cy="9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9399" name="Line 31"/>
            <p:cNvSpPr>
              <a:spLocks noChangeShapeType="1"/>
            </p:cNvSpPr>
            <p:nvPr/>
          </p:nvSpPr>
          <p:spPr bwMode="auto">
            <a:xfrm>
              <a:off x="3854" y="2457"/>
              <a:ext cx="520" cy="71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9400" name="Rectangle 32"/>
            <p:cNvSpPr>
              <a:spLocks noChangeArrowheads="1"/>
            </p:cNvSpPr>
            <p:nvPr/>
          </p:nvSpPr>
          <p:spPr bwMode="auto">
            <a:xfrm>
              <a:off x="4331" y="3209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C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9401" name="Rectangle 33"/>
            <p:cNvSpPr>
              <a:spLocks noChangeArrowheads="1"/>
            </p:cNvSpPr>
            <p:nvPr/>
          </p:nvSpPr>
          <p:spPr bwMode="auto">
            <a:xfrm>
              <a:off x="2679" y="3129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9402" name="Rectangle 34"/>
            <p:cNvSpPr>
              <a:spLocks noChangeArrowheads="1"/>
            </p:cNvSpPr>
            <p:nvPr/>
          </p:nvSpPr>
          <p:spPr bwMode="auto">
            <a:xfrm>
              <a:off x="3804" y="2216"/>
              <a:ext cx="15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9403" name="Line 25"/>
            <p:cNvSpPr>
              <a:spLocks noChangeShapeType="1"/>
            </p:cNvSpPr>
            <p:nvPr/>
          </p:nvSpPr>
          <p:spPr bwMode="auto">
            <a:xfrm>
              <a:off x="4367" y="3162"/>
              <a:ext cx="59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59404" name="Text Box 26"/>
            <p:cNvSpPr txBox="1">
              <a:spLocks noChangeArrowheads="1"/>
            </p:cNvSpPr>
            <p:nvPr/>
          </p:nvSpPr>
          <p:spPr bwMode="auto">
            <a:xfrm>
              <a:off x="4871" y="3102"/>
              <a:ext cx="395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36921" tIns="34528" rIns="136921" bIns="34528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i="1">
                  <a:latin typeface="Times New Roman" panose="02020603050405020304" pitchFamily="18" charset="0"/>
                  <a:ea typeface="黑体" panose="02010609060101010101" pitchFamily="49" charset="-122"/>
                </a:rPr>
                <a:t>D</a:t>
              </a:r>
              <a:endParaRPr lang="en-US" altLang="zh-CN" sz="2100" b="1" i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3" name="弧形 22"/>
            <p:cNvSpPr/>
            <p:nvPr/>
          </p:nvSpPr>
          <p:spPr>
            <a:xfrm>
              <a:off x="4150" y="3079"/>
              <a:ext cx="317" cy="180"/>
            </a:xfrm>
            <a:prstGeom prst="arc">
              <a:avLst/>
            </a:prstGeom>
            <a:ln w="317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lnSpc>
                  <a:spcPct val="80000"/>
                </a:lnSpc>
                <a:spcBef>
                  <a:spcPct val="200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None/>
                <a:defRPr/>
              </a:pPr>
              <a:endParaRPr lang="zh-CN" altLang="en-US" sz="2100" b="1">
                <a:ea typeface="黑体" panose="02010609060101010101" pitchFamily="49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084" y="2810312"/>
            <a:ext cx="1156648" cy="1869914"/>
          </a:xfrm>
          <a:prstGeom prst="rect">
            <a:avLst/>
          </a:prstGeom>
        </p:spPr>
      </p:pic>
      <p:grpSp>
        <p:nvGrpSpPr>
          <p:cNvPr id="19" name="组合 2"/>
          <p:cNvGrpSpPr/>
          <p:nvPr/>
        </p:nvGrpSpPr>
        <p:grpSpPr bwMode="auto">
          <a:xfrm>
            <a:off x="-11739" y="-22443"/>
            <a:ext cx="2006600" cy="477837"/>
            <a:chOff x="123" y="40"/>
            <a:chExt cx="3160" cy="752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build="p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59"/>
</p:tagLst>
</file>

<file path=ppt/tags/tag2.xml><?xml version="1.0" encoding="utf-8"?>
<p:tagLst xmlns:p="http://schemas.openxmlformats.org/presentationml/2006/main">
  <p:tag name="KSO_WM_DOC_GUID" val="{22af4f40-f41a-4e03-bd38-5c14550562b0}"/>
  <p:tag name="KSO_WPP_MARK_KEY" val="44c9c0f4-bef0-4192-ba64-c7d56e0723c8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5332</Words>
  <Application>WPS 演示</Application>
  <PresentationFormat>全屏显示(16:9)</PresentationFormat>
  <Paragraphs>879</Paragraphs>
  <Slides>38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38</vt:i4>
      </vt:variant>
    </vt:vector>
  </HeadingPairs>
  <TitlesOfParts>
    <vt:vector size="66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Wingdings 2</vt:lpstr>
      <vt:lpstr>楷体</vt:lpstr>
      <vt:lpstr>Yuanti SC</vt:lpstr>
      <vt:lpstr>Segoe Print</vt:lpstr>
      <vt:lpstr>Times New Roman</vt:lpstr>
      <vt:lpstr>仿宋</vt:lpstr>
      <vt:lpstr>Arial Unicode MS</vt:lpstr>
      <vt:lpstr>Calibri</vt:lpstr>
      <vt:lpstr>华文楷体</vt:lpstr>
      <vt:lpstr>Franklin Gothic Book</vt:lpstr>
      <vt:lpstr>Cambria Math</vt:lpstr>
      <vt:lpstr>《七彩课堂》课件模板（新）</vt:lpstr>
      <vt:lpstr>1_《七彩课堂》课件模板（新）</vt:lpstr>
      <vt:lpstr>Flash.Movie</vt:lpstr>
      <vt:lpstr>Flash.Movie</vt:lpstr>
      <vt:lpstr>Flash.Movie</vt:lpstr>
      <vt:lpstr>Flash.Movie</vt:lpstr>
      <vt:lpstr>Flash.Movie</vt:lpstr>
      <vt:lpstr>Flash.Movie</vt:lpstr>
      <vt:lpstr>Flash.Movie</vt:lpstr>
      <vt:lpstr>足球比赛中的数学知识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∠ACD 与∠BCE为对顶角，∠ACD =∠BCE；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孤傲的含羞草</dc:creator>
  <cp:lastModifiedBy>Administrator</cp:lastModifiedBy>
  <cp:revision>1173</cp:revision>
  <dcterms:created xsi:type="dcterms:W3CDTF">2016-01-14T07:05:00Z</dcterms:created>
  <dcterms:modified xsi:type="dcterms:W3CDTF">2023-04-26T06:20:07Z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03796CC7492B4E2F88955C148ABF74E6_12</vt:lpwstr>
  </property>
</Properties>
</file>