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27"/>
  </p:handoutMasterIdLst>
  <p:sldIdLst>
    <p:sldId id="661" r:id="rId3"/>
    <p:sldId id="425" r:id="rId4"/>
    <p:sldId id="662" r:id="rId6"/>
    <p:sldId id="663" r:id="rId7"/>
    <p:sldId id="684" r:id="rId8"/>
    <p:sldId id="664" r:id="rId9"/>
    <p:sldId id="665" r:id="rId10"/>
    <p:sldId id="667" r:id="rId11"/>
    <p:sldId id="668" r:id="rId12"/>
    <p:sldId id="669" r:id="rId13"/>
    <p:sldId id="670" r:id="rId14"/>
    <p:sldId id="671" r:id="rId15"/>
    <p:sldId id="687" r:id="rId16"/>
    <p:sldId id="672" r:id="rId17"/>
    <p:sldId id="674" r:id="rId18"/>
    <p:sldId id="675" r:id="rId19"/>
    <p:sldId id="448" r:id="rId20"/>
    <p:sldId id="676" r:id="rId21"/>
    <p:sldId id="677" r:id="rId22"/>
    <p:sldId id="678" r:id="rId23"/>
    <p:sldId id="679" r:id="rId24"/>
    <p:sldId id="685" r:id="rId25"/>
    <p:sldId id="680" r:id="rId26"/>
  </p:sldIdLst>
  <p:sldSz cx="9144000" cy="5143500" type="screen16x9"/>
  <p:notesSz cx="6858000" cy="9144000"/>
  <p:custDataLst>
    <p:tags r:id="rId3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491" userDrawn="1">
          <p15:clr>
            <a:srgbClr val="A4A3A4"/>
          </p15:clr>
        </p15:guide>
        <p15:guide id="2" pos="30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3333FF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92" autoAdjust="0"/>
    <p:restoredTop sz="95825" autoAdjust="0"/>
  </p:normalViewPr>
  <p:slideViewPr>
    <p:cSldViewPr snapToGrid="0" showGuides="1">
      <p:cViewPr varScale="1">
        <p:scale>
          <a:sx n="51" d="100"/>
          <a:sy n="51" d="100"/>
        </p:scale>
        <p:origin x="-96" y="-1008"/>
      </p:cViewPr>
      <p:guideLst>
        <p:guide orient="horz" pos="1491"/>
        <p:guide pos="304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wmf"/></Relationships>
</file>

<file path=ppt/drawings/_rels/vmlDrawing12.vml.rels><?xml version="1.0" encoding="UTF-8" standalone="yes"?>
<Relationships xmlns="http://schemas.openxmlformats.org/package/2006/relationships"><Relationship Id="rId4" Type="http://schemas.openxmlformats.org/officeDocument/2006/relationships/image" Target="../media/image53.wmf"/><Relationship Id="rId3" Type="http://schemas.openxmlformats.org/officeDocument/2006/relationships/image" Target="../media/image52.wmf"/><Relationship Id="rId2" Type="http://schemas.openxmlformats.org/officeDocument/2006/relationships/image" Target="../media/image51.wmf"/><Relationship Id="rId1" Type="http://schemas.openxmlformats.org/officeDocument/2006/relationships/image" Target="../media/image50.wmf"/></Relationships>
</file>

<file path=ppt/drawings/_rels/vmlDrawing13.vml.rels><?xml version="1.0" encoding="UTF-8" standalone="yes"?>
<Relationships xmlns="http://schemas.openxmlformats.org/package/2006/relationships"><Relationship Id="rId3" Type="http://schemas.openxmlformats.org/officeDocument/2006/relationships/image" Target="../media/image56.wmf"/><Relationship Id="rId2" Type="http://schemas.openxmlformats.org/officeDocument/2006/relationships/image" Target="../media/image55.wmf"/><Relationship Id="rId1" Type="http://schemas.openxmlformats.org/officeDocument/2006/relationships/image" Target="../media/image54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61.wmf"/><Relationship Id="rId2" Type="http://schemas.openxmlformats.org/officeDocument/2006/relationships/image" Target="../media/image60.wmf"/><Relationship Id="rId1" Type="http://schemas.openxmlformats.org/officeDocument/2006/relationships/image" Target="../media/image59.wmf"/></Relationships>
</file>

<file path=ppt/drawings/_rels/vmlDrawing15.vml.rels><?xml version="1.0" encoding="UTF-8" standalone="yes"?>
<Relationships xmlns="http://schemas.openxmlformats.org/package/2006/relationships"><Relationship Id="rId4" Type="http://schemas.openxmlformats.org/officeDocument/2006/relationships/image" Target="../media/image65.wmf"/><Relationship Id="rId3" Type="http://schemas.openxmlformats.org/officeDocument/2006/relationships/image" Target="../media/image64.wmf"/><Relationship Id="rId2" Type="http://schemas.openxmlformats.org/officeDocument/2006/relationships/image" Target="../media/image63.wmf"/><Relationship Id="rId1" Type="http://schemas.openxmlformats.org/officeDocument/2006/relationships/image" Target="../media/image62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emf"/><Relationship Id="rId1" Type="http://schemas.openxmlformats.org/officeDocument/2006/relationships/image" Target="../media/image8.emf"/></Relationships>
</file>

<file path=ppt/drawings/_rels/vmlDrawing5.vml.rels><?xml version="1.0" encoding="UTF-8" standalone="yes"?>
<Relationships xmlns="http://schemas.openxmlformats.org/package/2006/relationships"><Relationship Id="rId4" Type="http://schemas.openxmlformats.org/officeDocument/2006/relationships/image" Target="../media/image9.emf"/><Relationship Id="rId3" Type="http://schemas.openxmlformats.org/officeDocument/2006/relationships/image" Target="../media/image8.emf"/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8.vml.rels><?xml version="1.0" encoding="UTF-8" standalone="yes"?>
<Relationships xmlns="http://schemas.openxmlformats.org/package/2006/relationships"><Relationship Id="rId9" Type="http://schemas.openxmlformats.org/officeDocument/2006/relationships/image" Target="../media/image28.wmf"/><Relationship Id="rId8" Type="http://schemas.openxmlformats.org/officeDocument/2006/relationships/image" Target="../media/image27.wmf"/><Relationship Id="rId7" Type="http://schemas.openxmlformats.org/officeDocument/2006/relationships/image" Target="../media/image26.wmf"/><Relationship Id="rId6" Type="http://schemas.openxmlformats.org/officeDocument/2006/relationships/image" Target="../media/image25.wmf"/><Relationship Id="rId5" Type="http://schemas.openxmlformats.org/officeDocument/2006/relationships/image" Target="../media/image24.wmf"/><Relationship Id="rId4" Type="http://schemas.openxmlformats.org/officeDocument/2006/relationships/image" Target="../media/image23.wmf"/><Relationship Id="rId3" Type="http://schemas.openxmlformats.org/officeDocument/2006/relationships/image" Target="../media/image22.wmf"/><Relationship Id="rId2" Type="http://schemas.openxmlformats.org/officeDocument/2006/relationships/image" Target="../media/image21.wmf"/><Relationship Id="rId10" Type="http://schemas.openxmlformats.org/officeDocument/2006/relationships/image" Target="../media/image29.wmf"/><Relationship Id="rId1" Type="http://schemas.openxmlformats.org/officeDocument/2006/relationships/image" Target="../media/image20.wmf"/></Relationships>
</file>

<file path=ppt/drawings/_rels/vmlDrawing9.vml.rels><?xml version="1.0" encoding="UTF-8" standalone="yes"?>
<Relationships xmlns="http://schemas.openxmlformats.org/package/2006/relationships"><Relationship Id="rId5" Type="http://schemas.openxmlformats.org/officeDocument/2006/relationships/image" Target="../media/image43.wmf"/><Relationship Id="rId4" Type="http://schemas.openxmlformats.org/officeDocument/2006/relationships/image" Target="../media/image42.wmf"/><Relationship Id="rId3" Type="http://schemas.openxmlformats.org/officeDocument/2006/relationships/image" Target="../media/image41.wmf"/><Relationship Id="rId2" Type="http://schemas.openxmlformats.org/officeDocument/2006/relationships/image" Target="../media/image40.wmf"/><Relationship Id="rId1" Type="http://schemas.openxmlformats.org/officeDocument/2006/relationships/image" Target="../media/image39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/>
            </a:lvl1pPr>
          </a:lstStyle>
          <a:p>
            <a:fld id="{6D411539-9D57-40A9-B860-F0544A394437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988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noProof="1" dirty="0">
                <a:ea typeface="黑体" panose="02010609060101010101" pitchFamily="49" charset="-122"/>
              </a:defRPr>
            </a:lvl1pPr>
          </a:lstStyle>
          <a:p>
            <a:fld id="{D3FA87E8-8560-42BC-8BB5-DCC68AE798EE}" type="slidenum">
              <a:rPr lang="en-US" altLang="en-US"/>
            </a:fld>
            <a:endParaRPr lang="en-US" altLang="en-US"/>
          </a:p>
        </p:txBody>
      </p:sp>
      <p:pic>
        <p:nvPicPr>
          <p:cNvPr id="47111" name="Picture 2"/>
          <p:cNvPicPr>
            <a:picLocks noChangeAspect="1" noChangeArrowheads="1"/>
          </p:cNvPicPr>
          <p:nvPr/>
        </p:nvPicPr>
        <p:blipFill>
          <a:blip/>
          <a:srcRect/>
          <a:stretch>
            <a:fillRect/>
          </a:stretch>
        </p:blipFill>
        <p:spPr bwMode="auto">
          <a:xfrm>
            <a:off x="538163" y="581025"/>
            <a:ext cx="1747837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400" name="TextBox 7"/>
          <p:cNvSpPr txBox="1">
            <a:spLocks noChangeArrowheads="1"/>
          </p:cNvSpPr>
          <p:nvPr/>
        </p:nvSpPr>
        <p:spPr bwMode="auto">
          <a:xfrm>
            <a:off x="3756025" y="3690938"/>
            <a:ext cx="24495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buFontTx/>
              <a:buNone/>
              <a:defRPr/>
            </a:pPr>
            <a:r>
              <a:rPr lang="zh-CN" altLang="en-US">
                <a:solidFill>
                  <a:srgbClr val="CC00FF"/>
                </a:solidFill>
                <a:latin typeface="方正舒体" panose="02010601030101010101" pitchFamily="2" charset="-122"/>
                <a:ea typeface="方正舒体" panose="02010601030101010101" pitchFamily="2" charset="-122"/>
                <a:sym typeface="+mn-ea"/>
              </a:rPr>
              <a:t>七彩城就梦想</a:t>
            </a:r>
            <a:endParaRPr lang="zh-CN" altLang="en-US">
              <a:solidFill>
                <a:srgbClr val="CC00FF"/>
              </a:solidFill>
              <a:latin typeface="方正舒体" panose="02010601030101010101" pitchFamily="2" charset="-122"/>
              <a:ea typeface="方正舒体" panose="02010601030101010101" pitchFamily="2" charset="-122"/>
              <a:sym typeface="+mn-ea"/>
            </a:endParaRPr>
          </a:p>
        </p:txBody>
      </p:sp>
      <p:sp>
        <p:nvSpPr>
          <p:cNvPr id="9" name="幻灯片图像占位符 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FA87E8-8560-42BC-8BB5-DCC68AE798EE}" type="slidenum">
              <a:rPr lang="en-US" altLang="en-US" smtClean="0"/>
            </a:fld>
            <a:endParaRPr lang="en-US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885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7885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C5AB288B-B21A-4725-AEE0-46EC93186B7E}" type="slidenum">
              <a:rPr lang="en-US" altLang="zh-CN" smtClean="0">
                <a:ea typeface="宋体" panose="02010600030101010101" pitchFamily="2" charset="-122"/>
              </a:rPr>
            </a:fld>
            <a:endParaRPr lang="en-US" altLang="zh-CN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2226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5222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97CD1F54-2C85-41C1-BD79-9C705D8C85B3}" type="slidenum">
              <a:rPr lang="en-US" altLang="zh-CN" smtClean="0">
                <a:ea typeface="宋体" panose="02010600030101010101" pitchFamily="2" charset="-122"/>
              </a:rPr>
            </a:fld>
            <a:endParaRPr lang="en-US" altLang="zh-CN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4274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5427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8D0E7BC2-92AF-453C-8300-7D3BCCE5F6E9}" type="slidenum">
              <a:rPr lang="en-US" altLang="zh-CN" smtClean="0">
                <a:ea typeface="宋体" panose="02010600030101010101" pitchFamily="2" charset="-122"/>
              </a:rPr>
            </a:fld>
            <a:endParaRPr lang="en-US" altLang="zh-CN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632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5632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8C41E1C8-EF50-4770-A786-D41D60B22893}" type="slidenum">
              <a:rPr lang="en-US" altLang="zh-CN" smtClean="0">
                <a:ea typeface="宋体" panose="02010600030101010101" pitchFamily="2" charset="-122"/>
              </a:rPr>
            </a:fld>
            <a:endParaRPr lang="en-US" altLang="zh-CN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83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583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6A170F60-7B4D-46C9-AF1A-A08A2E26B08C}" type="slidenum">
              <a:rPr lang="en-US" altLang="zh-CN" smtClean="0">
                <a:ea typeface="宋体" panose="02010600030101010101" pitchFamily="2" charset="-122"/>
              </a:rPr>
            </a:fld>
            <a:endParaRPr lang="en-US" altLang="zh-CN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60418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6041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9D69898F-24FB-480F-B18C-FDE9096B0560}" type="slidenum">
              <a:rPr lang="en-US" altLang="zh-CN" smtClean="0">
                <a:ea typeface="宋体" panose="02010600030101010101" pitchFamily="2" charset="-122"/>
              </a:rPr>
            </a:fld>
            <a:endParaRPr lang="en-US" altLang="zh-CN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65538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6553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E709DFE3-7AC3-4E04-9479-46D4B343A47D}" type="slidenum">
              <a:rPr lang="en-US" altLang="zh-CN" smtClean="0">
                <a:ea typeface="宋体" panose="02010600030101010101" pitchFamily="2" charset="-122"/>
              </a:rPr>
            </a:fld>
            <a:endParaRPr lang="en-US" altLang="zh-CN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67586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6758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39D26375-802A-402F-877C-1BCC0D4B7124}" type="slidenum">
              <a:rPr lang="en-US" altLang="zh-CN" smtClean="0">
                <a:ea typeface="宋体" panose="02010600030101010101" pitchFamily="2" charset="-122"/>
              </a:rPr>
            </a:fld>
            <a:endParaRPr lang="en-US" altLang="zh-CN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67586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6758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39D26375-802A-402F-877C-1BCC0D4B7124}" type="slidenum">
              <a:rPr lang="en-US" altLang="zh-CN" smtClean="0">
                <a:ea typeface="宋体" panose="02010600030101010101" pitchFamily="2" charset="-122"/>
              </a:rPr>
            </a:fld>
            <a:endParaRPr lang="en-US" altLang="zh-CN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7187"/>
          </a:xfrm>
          <a:prstGeom prst="rect">
            <a:avLst/>
          </a:prstGeom>
        </p:spPr>
        <p:txBody>
          <a:bodyPr/>
          <a:lstStyle>
            <a:lvl1pPr eaLnBrk="0" hangingPunct="0">
              <a:buFontTx/>
              <a:buNone/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7187"/>
          </a:xfrm>
          <a:prstGeom prst="rect">
            <a:avLst/>
          </a:prstGeom>
        </p:spPr>
        <p:txBody>
          <a:bodyPr/>
          <a:lstStyle>
            <a:lvl1pPr eaLnBrk="0" hangingPunct="0">
              <a:buFontTx/>
              <a:buNone/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718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 noProof="1" dirty="0"/>
            </a:lvl1pPr>
          </a:lstStyle>
          <a:p>
            <a:fld id="{20787F19-5B7F-477F-9EF5-3AF92323159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74650" y="1135063"/>
            <a:ext cx="8229600" cy="33940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0" hangingPunct="0">
              <a:buFontTx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eaLnBrk="0" hangingPunct="0">
              <a:buFontTx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 noProof="1" dirty="0"/>
            </a:lvl1pPr>
          </a:lstStyle>
          <a:p>
            <a:fld id="{9A4375EF-1E7E-4D18-95D5-9FD20088878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showMasterSp="0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50031"/>
            <a:ext cx="8312150" cy="43481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686300"/>
            <a:ext cx="2133600" cy="342900"/>
          </a:xfrm>
          <a:prstGeom prst="rect">
            <a:avLst/>
          </a:prstGeom>
        </p:spPr>
        <p:txBody>
          <a:bodyPr vert="horz" anchor="b"/>
          <a:lstStyle>
            <a:lvl1pPr fontAlgn="ctr">
              <a:buFontTx/>
              <a:buNone/>
              <a:defRPr sz="1000" b="1"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686300"/>
            <a:ext cx="2895600" cy="342900"/>
          </a:xfrm>
          <a:prstGeom prst="rect">
            <a:avLst/>
          </a:prstGeom>
        </p:spPr>
        <p:txBody>
          <a:bodyPr vert="horz" anchor="b"/>
          <a:lstStyle>
            <a:lvl1pPr algn="r" fontAlgn="ctr">
              <a:buFontTx/>
              <a:buNone/>
              <a:defRPr sz="1000" b="1">
                <a:ea typeface="黑体" panose="02010609060101010101" pitchFamily="49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686300"/>
            <a:ext cx="2133600" cy="342900"/>
          </a:xfrm>
          <a:prstGeom prst="rect">
            <a:avLst/>
          </a:prstGeom>
        </p:spPr>
        <p:txBody>
          <a:bodyPr vert="horz" anchor="b"/>
          <a:lstStyle>
            <a:lvl1pPr algn="r">
              <a:defRPr noProof="1" dirty="0"/>
            </a:lvl1pPr>
          </a:lstStyle>
          <a:p>
            <a:fld id="{6A24D417-EC51-42D4-AEBB-3AC94CB0E48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 advTm="800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showMasterSp="0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685800" y="457200"/>
            <a:ext cx="7772400" cy="85725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85800" y="1485900"/>
            <a:ext cx="3810000" cy="1485900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485900"/>
            <a:ext cx="3810000" cy="1485900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85800" y="3086100"/>
            <a:ext cx="3810000" cy="1485900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8200" y="3086100"/>
            <a:ext cx="3810000" cy="1485900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lnSpc>
                <a:spcPct val="120000"/>
              </a:lnSpc>
              <a:defRPr sz="1200" noProof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120000"/>
              </a:lnSpc>
              <a:defRPr sz="1200" noProof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zh-CN" altLang="zh-CN"/>
              <a:t>www.1230.org 初中数学资源网 </a:t>
            </a:r>
            <a:endParaRPr lang="zh-CN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lnSpc>
                <a:spcPct val="120000"/>
              </a:lnSpc>
              <a:defRPr noProof="1" dirty="0"/>
            </a:lvl1pPr>
          </a:lstStyle>
          <a:p>
            <a:fld id="{D995CB40-CDB7-4081-BCC3-5D17E7A0F401}" type="slidenum">
              <a:rPr lang="zh-CN" altLang="zh-CN"/>
            </a:fld>
            <a:endParaRPr lang="zh-CN" altLang="zh-CN"/>
          </a:p>
        </p:txBody>
      </p:sp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</p:spPr>
        <p:txBody>
          <a:bodyPr/>
          <a:lstStyle>
            <a:lvl1pPr>
              <a:defRPr noProof="1"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</p:spPr>
        <p:txBody>
          <a:bodyPr/>
          <a:lstStyle>
            <a:lvl1pPr>
              <a:defRPr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</p:spPr>
        <p:txBody>
          <a:bodyPr/>
          <a:lstStyle>
            <a:lvl1pPr>
              <a:defRPr noProof="1"/>
            </a:lvl1pPr>
          </a:lstStyle>
          <a:p>
            <a:fld id="{8B877E0D-BED9-47FB-8F9D-BF28B24ED74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</p:spPr>
        <p:txBody>
          <a:bodyPr/>
          <a:lstStyle>
            <a:lvl1pPr>
              <a:defRPr noProof="1"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</p:spPr>
        <p:txBody>
          <a:bodyPr/>
          <a:lstStyle>
            <a:lvl1pPr>
              <a:defRPr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</p:spPr>
        <p:txBody>
          <a:bodyPr/>
          <a:lstStyle>
            <a:lvl1pPr>
              <a:defRPr noProof="1"/>
            </a:lvl1pPr>
          </a:lstStyle>
          <a:p>
            <a:fld id="{7C253F09-A7C1-49E0-AB4F-0B3CBB737A8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</p:spPr>
        <p:txBody>
          <a:bodyPr/>
          <a:lstStyle>
            <a:lvl1pPr>
              <a:defRPr noProof="1"/>
            </a:lvl1pPr>
          </a:lstStyle>
          <a:p>
            <a:fld id="{82F288E0-7875-42C4-84C8-98DBBD3BF4D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</p:spPr>
        <p:txBody>
          <a:bodyPr/>
          <a:lstStyle>
            <a:lvl1pPr>
              <a:defRPr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</p:spPr>
        <p:txBody>
          <a:bodyPr/>
          <a:lstStyle>
            <a:lvl1pPr>
              <a:defRPr noProof="1"/>
            </a:lvl1pPr>
          </a:lstStyle>
          <a:p>
            <a:fld id="{15A44663-1DD9-4458-9DEA-949AFC50A48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 showMasterSp="0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369219"/>
            <a:ext cx="3886200" cy="157400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29150" y="3057525"/>
            <a:ext cx="3886200" cy="1575197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30B4372-9BAA-4571-A317-F78E9F701327}" type="datetimeFigureOut">
              <a:rPr lang="zh-CN" altLang="en-US"/>
            </a:fld>
            <a:endParaRPr lang="zh-CN" altLang="en-US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</p:spPr>
        <p:txBody>
          <a:bodyPr/>
          <a:lstStyle>
            <a:lvl1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</p:spPr>
        <p:txBody>
          <a:bodyPr/>
          <a:lstStyle>
            <a:lvl1pPr>
              <a:defRPr noProof="1" dirty="0"/>
            </a:lvl1pPr>
          </a:lstStyle>
          <a:p>
            <a:fld id="{10FA7851-9B8D-4954-9ED6-71C6C2288E3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0" hangingPunct="0">
              <a:buFontTx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eaLnBrk="0" hangingPunct="0">
              <a:buFontTx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400" noProof="1" dirty="0"/>
            </a:lvl1pPr>
          </a:lstStyle>
          <a:p>
            <a:fld id="{11DC701E-98D9-4E08-976E-245DD1973C1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5" Type="http://schemas.openxmlformats.org/officeDocument/2006/relationships/theme" Target="../theme/theme1.xml"/><Relationship Id="rId24" Type="http://schemas.openxmlformats.org/officeDocument/2006/relationships/image" Target="../media/image2.png"/><Relationship Id="rId23" Type="http://schemas.openxmlformats.org/officeDocument/2006/relationships/image" Target="../media/image1.png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rotWithShape="0">
          <a:blip r:embed="rId2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>
            <a:off x="0" y="5092700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 dirty="0">
              <a:ea typeface="黑体" panose="02010609060101010101" pitchFamily="49" charset="-122"/>
            </a:endParaRPr>
          </a:p>
        </p:txBody>
      </p:sp>
      <p:grpSp>
        <p:nvGrpSpPr>
          <p:cNvPr id="45" name="组合 2"/>
          <p:cNvGrpSpPr>
            <a:grpSpLocks noChangeAspect="1"/>
          </p:cNvGrpSpPr>
          <p:nvPr/>
        </p:nvGrpSpPr>
        <p:grpSpPr bwMode="auto">
          <a:xfrm>
            <a:off x="8462963" y="4668838"/>
            <a:ext cx="539750" cy="509587"/>
            <a:chOff x="8129100" y="4468960"/>
            <a:chExt cx="793376" cy="749228"/>
          </a:xfrm>
        </p:grpSpPr>
        <p:grpSp>
          <p:nvGrpSpPr>
            <p:cNvPr id="46" name="组合 5"/>
            <p:cNvGrpSpPr/>
            <p:nvPr userDrawn="1"/>
          </p:nvGrpSpPr>
          <p:grpSpPr bwMode="auto">
            <a:xfrm rot="-2735440">
              <a:off x="8130274" y="4756936"/>
              <a:ext cx="460078" cy="462426"/>
              <a:chOff x="9691036" y="494501"/>
              <a:chExt cx="460078" cy="462426"/>
            </a:xfrm>
          </p:grpSpPr>
          <p:sp>
            <p:nvSpPr>
              <p:cNvPr id="59" name="Freeform 304"/>
              <p:cNvSpPr>
                <a:spLocks noChangeArrowheads="1"/>
              </p:cNvSpPr>
              <p:nvPr/>
            </p:nvSpPr>
            <p:spPr bwMode="auto">
              <a:xfrm>
                <a:off x="9791971" y="494501"/>
                <a:ext cx="359143" cy="361491"/>
              </a:xfrm>
              <a:custGeom>
                <a:avLst/>
                <a:gdLst>
                  <a:gd name="T0" fmla="*/ 28 w 171"/>
                  <a:gd name="T1" fmla="*/ 65 h 172"/>
                  <a:gd name="T2" fmla="*/ 106 w 171"/>
                  <a:gd name="T3" fmla="*/ 66 h 172"/>
                  <a:gd name="T4" fmla="*/ 107 w 171"/>
                  <a:gd name="T5" fmla="*/ 144 h 172"/>
                  <a:gd name="T6" fmla="*/ 134 w 171"/>
                  <a:gd name="T7" fmla="*/ 172 h 172"/>
                  <a:gd name="T8" fmla="*/ 135 w 171"/>
                  <a:gd name="T9" fmla="*/ 37 h 172"/>
                  <a:gd name="T10" fmla="*/ 0 w 171"/>
                  <a:gd name="T11" fmla="*/ 37 h 172"/>
                  <a:gd name="T12" fmla="*/ 28 w 171"/>
                  <a:gd name="T13" fmla="*/ 65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1" h="172">
                    <a:moveTo>
                      <a:pt x="28" y="65"/>
                    </a:moveTo>
                    <a:cubicBezTo>
                      <a:pt x="51" y="45"/>
                      <a:pt x="85" y="45"/>
                      <a:pt x="106" y="66"/>
                    </a:cubicBezTo>
                    <a:cubicBezTo>
                      <a:pt x="127" y="87"/>
                      <a:pt x="127" y="121"/>
                      <a:pt x="107" y="144"/>
                    </a:cubicBezTo>
                    <a:cubicBezTo>
                      <a:pt x="134" y="172"/>
                      <a:pt x="134" y="172"/>
                      <a:pt x="134" y="172"/>
                    </a:cubicBezTo>
                    <a:cubicBezTo>
                      <a:pt x="171" y="133"/>
                      <a:pt x="171" y="73"/>
                      <a:pt x="135" y="37"/>
                    </a:cubicBezTo>
                    <a:cubicBezTo>
                      <a:pt x="98" y="0"/>
                      <a:pt x="39" y="1"/>
                      <a:pt x="0" y="37"/>
                    </a:cubicBezTo>
                    <a:lnTo>
                      <a:pt x="28" y="65"/>
                    </a:lnTo>
                    <a:close/>
                  </a:path>
                </a:pathLst>
              </a:custGeom>
              <a:solidFill>
                <a:srgbClr val="FFB1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0" name="Freeform 305"/>
              <p:cNvSpPr>
                <a:spLocks noChangeArrowheads="1"/>
              </p:cNvSpPr>
              <p:nvPr/>
            </p:nvSpPr>
            <p:spPr bwMode="auto">
              <a:xfrm>
                <a:off x="9691036" y="523842"/>
                <a:ext cx="433085" cy="433085"/>
              </a:xfrm>
              <a:custGeom>
                <a:avLst/>
                <a:gdLst>
                  <a:gd name="T0" fmla="*/ 0 w 369"/>
                  <a:gd name="T1" fmla="*/ 63 h 369"/>
                  <a:gd name="T2" fmla="*/ 62 w 369"/>
                  <a:gd name="T3" fmla="*/ 0 h 369"/>
                  <a:gd name="T4" fmla="*/ 369 w 369"/>
                  <a:gd name="T5" fmla="*/ 307 h 369"/>
                  <a:gd name="T6" fmla="*/ 306 w 369"/>
                  <a:gd name="T7" fmla="*/ 369 h 369"/>
                  <a:gd name="T8" fmla="*/ 0 w 369"/>
                  <a:gd name="T9" fmla="*/ 63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9" h="369">
                    <a:moveTo>
                      <a:pt x="0" y="63"/>
                    </a:moveTo>
                    <a:lnTo>
                      <a:pt x="62" y="0"/>
                    </a:lnTo>
                    <a:lnTo>
                      <a:pt x="369" y="307"/>
                    </a:lnTo>
                    <a:lnTo>
                      <a:pt x="306" y="369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" name="Freeform 306"/>
              <p:cNvSpPr>
                <a:spLocks noChangeArrowheads="1"/>
              </p:cNvSpPr>
              <p:nvPr/>
            </p:nvSpPr>
            <p:spPr bwMode="auto">
              <a:xfrm>
                <a:off x="10018489" y="900591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4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4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2" name="Freeform 307"/>
              <p:cNvSpPr>
                <a:spLocks noChangeArrowheads="1"/>
              </p:cNvSpPr>
              <p:nvPr/>
            </p:nvSpPr>
            <p:spPr bwMode="auto">
              <a:xfrm>
                <a:off x="9975064" y="855991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3" name="Freeform 308"/>
              <p:cNvSpPr>
                <a:spLocks noChangeArrowheads="1"/>
              </p:cNvSpPr>
              <p:nvPr/>
            </p:nvSpPr>
            <p:spPr bwMode="auto">
              <a:xfrm>
                <a:off x="9935159" y="816087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4" name="Freeform 309"/>
              <p:cNvSpPr>
                <a:spLocks noChangeArrowheads="1"/>
              </p:cNvSpPr>
              <p:nvPr/>
            </p:nvSpPr>
            <p:spPr bwMode="auto">
              <a:xfrm>
                <a:off x="9890560" y="772660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1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1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5" name="Freeform 310"/>
              <p:cNvSpPr>
                <a:spLocks noChangeArrowheads="1"/>
              </p:cNvSpPr>
              <p:nvPr/>
            </p:nvSpPr>
            <p:spPr bwMode="auto">
              <a:xfrm>
                <a:off x="9853002" y="733930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" name="Freeform 311"/>
              <p:cNvSpPr>
                <a:spLocks noChangeArrowheads="1"/>
              </p:cNvSpPr>
              <p:nvPr/>
            </p:nvSpPr>
            <p:spPr bwMode="auto">
              <a:xfrm>
                <a:off x="9808403" y="690504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7" name="Freeform 312"/>
              <p:cNvSpPr>
                <a:spLocks noChangeArrowheads="1"/>
              </p:cNvSpPr>
              <p:nvPr/>
            </p:nvSpPr>
            <p:spPr bwMode="auto">
              <a:xfrm>
                <a:off x="9760282" y="643557"/>
                <a:ext cx="31689" cy="29342"/>
              </a:xfrm>
              <a:custGeom>
                <a:avLst/>
                <a:gdLst>
                  <a:gd name="T0" fmla="*/ 0 w 27"/>
                  <a:gd name="T1" fmla="*/ 22 h 25"/>
                  <a:gd name="T2" fmla="*/ 21 w 27"/>
                  <a:gd name="T3" fmla="*/ 0 h 25"/>
                  <a:gd name="T4" fmla="*/ 27 w 27"/>
                  <a:gd name="T5" fmla="*/ 4 h 25"/>
                  <a:gd name="T6" fmla="*/ 5 w 27"/>
                  <a:gd name="T7" fmla="*/ 25 h 25"/>
                  <a:gd name="T8" fmla="*/ 0 w 27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5">
                    <a:moveTo>
                      <a:pt x="0" y="22"/>
                    </a:moveTo>
                    <a:lnTo>
                      <a:pt x="21" y="0"/>
                    </a:lnTo>
                    <a:lnTo>
                      <a:pt x="27" y="4"/>
                    </a:lnTo>
                    <a:lnTo>
                      <a:pt x="5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8" name="Freeform 313"/>
              <p:cNvSpPr>
                <a:spLocks noChangeArrowheads="1"/>
              </p:cNvSpPr>
              <p:nvPr/>
            </p:nvSpPr>
            <p:spPr bwMode="auto">
              <a:xfrm>
                <a:off x="9718030" y="598957"/>
                <a:ext cx="29342" cy="30515"/>
              </a:xfrm>
              <a:custGeom>
                <a:avLst/>
                <a:gdLst>
                  <a:gd name="T0" fmla="*/ 0 w 25"/>
                  <a:gd name="T1" fmla="*/ 22 h 26"/>
                  <a:gd name="T2" fmla="*/ 21 w 25"/>
                  <a:gd name="T3" fmla="*/ 0 h 26"/>
                  <a:gd name="T4" fmla="*/ 25 w 25"/>
                  <a:gd name="T5" fmla="*/ 4 h 26"/>
                  <a:gd name="T6" fmla="*/ 4 w 25"/>
                  <a:gd name="T7" fmla="*/ 26 h 26"/>
                  <a:gd name="T8" fmla="*/ 0 w 25"/>
                  <a:gd name="T9" fmla="*/ 2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6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4" y="26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7" name="组合 16"/>
            <p:cNvGrpSpPr/>
            <p:nvPr userDrawn="1"/>
          </p:nvGrpSpPr>
          <p:grpSpPr bwMode="auto">
            <a:xfrm rot="2109475">
              <a:off x="8808629" y="4468960"/>
              <a:ext cx="113847" cy="630261"/>
              <a:chOff x="10155809" y="569616"/>
              <a:chExt cx="113847" cy="630261"/>
            </a:xfrm>
          </p:grpSpPr>
          <p:sp>
            <p:nvSpPr>
              <p:cNvPr id="48" name="Rectangle 315"/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49" name="Rectangle 316"/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0" name="Rectangle 317"/>
              <p:cNvSpPr>
                <a:spLocks noChangeArrowheads="1"/>
              </p:cNvSpPr>
              <p:nvPr/>
            </p:nvSpPr>
            <p:spPr bwMode="auto">
              <a:xfrm>
                <a:off x="10224974" y="669691"/>
                <a:ext cx="39670" cy="424796"/>
              </a:xfrm>
              <a:prstGeom prst="rect">
                <a:avLst/>
              </a:prstGeom>
              <a:solidFill>
                <a:srgbClr val="ED85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1" name="Rectangle 318"/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solidFill>
                <a:srgbClr val="F890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2" name="Rectangle 319"/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3" name="Freeform 320"/>
              <p:cNvSpPr>
                <a:spLocks noChangeArrowheads="1"/>
              </p:cNvSpPr>
              <p:nvPr/>
            </p:nvSpPr>
            <p:spPr bwMode="auto">
              <a:xfrm>
                <a:off x="10195714" y="1170535"/>
                <a:ext cx="34037" cy="29342"/>
              </a:xfrm>
              <a:custGeom>
                <a:avLst/>
                <a:gdLst>
                  <a:gd name="T0" fmla="*/ 0 w 16"/>
                  <a:gd name="T1" fmla="*/ 2 h 14"/>
                  <a:gd name="T2" fmla="*/ 8 w 16"/>
                  <a:gd name="T3" fmla="*/ 14 h 14"/>
                  <a:gd name="T4" fmla="*/ 16 w 16"/>
                  <a:gd name="T5" fmla="*/ 2 h 14"/>
                  <a:gd name="T6" fmla="*/ 8 w 16"/>
                  <a:gd name="T7" fmla="*/ 0 h 14"/>
                  <a:gd name="T8" fmla="*/ 0 w 16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0" y="2"/>
                    </a:moveTo>
                    <a:cubicBezTo>
                      <a:pt x="8" y="14"/>
                      <a:pt x="8" y="14"/>
                      <a:pt x="8" y="14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5" y="0"/>
                      <a:pt x="2" y="1"/>
                      <a:pt x="0" y="2"/>
                    </a:cubicBezTo>
                    <a:close/>
                  </a:path>
                </a:pathLst>
              </a:custGeom>
              <a:solidFill>
                <a:srgbClr val="E74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4" name="Rectangle 321"/>
              <p:cNvSpPr>
                <a:spLocks noChangeArrowheads="1"/>
              </p:cNvSpPr>
              <p:nvPr/>
            </p:nvSpPr>
            <p:spPr bwMode="auto">
              <a:xfrm>
                <a:off x="10143262" y="630952"/>
                <a:ext cx="116674" cy="35010"/>
              </a:xfrm>
              <a:prstGeom prst="rect">
                <a:avLst/>
              </a:pr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5" name="Rectangle 322"/>
              <p:cNvSpPr>
                <a:spLocks noChangeArrowheads="1"/>
              </p:cNvSpPr>
              <p:nvPr/>
            </p:nvSpPr>
            <p:spPr bwMode="auto">
              <a:xfrm>
                <a:off x="10154814" y="620520"/>
                <a:ext cx="114339" cy="32677"/>
              </a:xfrm>
              <a:prstGeom prst="rect">
                <a:avLst/>
              </a:pr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6" name="Rectangle 323"/>
              <p:cNvSpPr>
                <a:spLocks noChangeArrowheads="1"/>
              </p:cNvSpPr>
              <p:nvPr/>
            </p:nvSpPr>
            <p:spPr bwMode="auto">
              <a:xfrm>
                <a:off x="10139930" y="618974"/>
                <a:ext cx="119008" cy="16338"/>
              </a:xfrm>
              <a:prstGeom prst="rect">
                <a:avLst/>
              </a:prstGeom>
              <a:solidFill>
                <a:srgbClr val="9395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57" name="Freeform 324"/>
              <p:cNvSpPr>
                <a:spLocks noChangeArrowheads="1"/>
              </p:cNvSpPr>
              <p:nvPr/>
            </p:nvSpPr>
            <p:spPr bwMode="auto">
              <a:xfrm>
                <a:off x="10155809" y="569616"/>
                <a:ext cx="113846" cy="50468"/>
              </a:xfrm>
              <a:custGeom>
                <a:avLst/>
                <a:gdLst>
                  <a:gd name="T0" fmla="*/ 27 w 54"/>
                  <a:gd name="T1" fmla="*/ 0 h 24"/>
                  <a:gd name="T2" fmla="*/ 0 w 54"/>
                  <a:gd name="T3" fmla="*/ 24 h 24"/>
                  <a:gd name="T4" fmla="*/ 54 w 54"/>
                  <a:gd name="T5" fmla="*/ 24 h 24"/>
                  <a:gd name="T6" fmla="*/ 27 w 54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24">
                    <a:moveTo>
                      <a:pt x="27" y="0"/>
                    </a:moveTo>
                    <a:cubicBezTo>
                      <a:pt x="12" y="0"/>
                      <a:pt x="0" y="11"/>
                      <a:pt x="0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11"/>
                      <a:pt x="42" y="0"/>
                      <a:pt x="27" y="0"/>
                    </a:cubicBezTo>
                    <a:close/>
                  </a:path>
                </a:pathLst>
              </a:custGeom>
              <a:solidFill>
                <a:srgbClr val="E24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8" name="Freeform 325"/>
              <p:cNvSpPr>
                <a:spLocks noChangeArrowheads="1"/>
              </p:cNvSpPr>
              <p:nvPr/>
            </p:nvSpPr>
            <p:spPr bwMode="auto">
              <a:xfrm>
                <a:off x="10155809" y="1077815"/>
                <a:ext cx="113846" cy="96241"/>
              </a:xfrm>
              <a:custGeom>
                <a:avLst/>
                <a:gdLst>
                  <a:gd name="T0" fmla="*/ 19 w 54"/>
                  <a:gd name="T1" fmla="*/ 46 h 46"/>
                  <a:gd name="T2" fmla="*/ 27 w 54"/>
                  <a:gd name="T3" fmla="*/ 44 h 46"/>
                  <a:gd name="T4" fmla="*/ 35 w 54"/>
                  <a:gd name="T5" fmla="*/ 46 h 46"/>
                  <a:gd name="T6" fmla="*/ 54 w 54"/>
                  <a:gd name="T7" fmla="*/ 8 h 46"/>
                  <a:gd name="T8" fmla="*/ 45 w 54"/>
                  <a:gd name="T9" fmla="*/ 0 h 46"/>
                  <a:gd name="T10" fmla="*/ 36 w 54"/>
                  <a:gd name="T11" fmla="*/ 8 h 46"/>
                  <a:gd name="T12" fmla="*/ 27 w 54"/>
                  <a:gd name="T13" fmla="*/ 0 h 46"/>
                  <a:gd name="T14" fmla="*/ 18 w 54"/>
                  <a:gd name="T15" fmla="*/ 8 h 46"/>
                  <a:gd name="T16" fmla="*/ 9 w 54"/>
                  <a:gd name="T17" fmla="*/ 0 h 46"/>
                  <a:gd name="T18" fmla="*/ 0 w 54"/>
                  <a:gd name="T19" fmla="*/ 8 h 46"/>
                  <a:gd name="T20" fmla="*/ 19 w 54"/>
                  <a:gd name="T21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4" h="46">
                    <a:moveTo>
                      <a:pt x="19" y="46"/>
                    </a:moveTo>
                    <a:cubicBezTo>
                      <a:pt x="21" y="45"/>
                      <a:pt x="24" y="44"/>
                      <a:pt x="27" y="44"/>
                    </a:cubicBezTo>
                    <a:cubicBezTo>
                      <a:pt x="30" y="44"/>
                      <a:pt x="32" y="45"/>
                      <a:pt x="35" y="46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4"/>
                      <a:pt x="50" y="0"/>
                      <a:pt x="45" y="0"/>
                    </a:cubicBezTo>
                    <a:cubicBezTo>
                      <a:pt x="40" y="0"/>
                      <a:pt x="36" y="4"/>
                      <a:pt x="36" y="8"/>
                    </a:cubicBezTo>
                    <a:cubicBezTo>
                      <a:pt x="36" y="4"/>
                      <a:pt x="32" y="0"/>
                      <a:pt x="27" y="0"/>
                    </a:cubicBezTo>
                    <a:cubicBezTo>
                      <a:pt x="22" y="0"/>
                      <a:pt x="18" y="4"/>
                      <a:pt x="18" y="8"/>
                    </a:cubicBezTo>
                    <a:cubicBezTo>
                      <a:pt x="18" y="4"/>
                      <a:pt x="14" y="0"/>
                      <a:pt x="9" y="0"/>
                    </a:cubicBezTo>
                    <a:cubicBezTo>
                      <a:pt x="4" y="0"/>
                      <a:pt x="0" y="4"/>
                      <a:pt x="0" y="8"/>
                    </a:cubicBezTo>
                    <a:lnTo>
                      <a:pt x="19" y="46"/>
                    </a:lnTo>
                    <a:close/>
                  </a:path>
                </a:pathLst>
              </a:custGeom>
              <a:solidFill>
                <a:srgbClr val="F4CF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69" name="组合 1"/>
          <p:cNvGrpSpPr>
            <a:grpSpLocks noChangeAspect="1"/>
          </p:cNvGrpSpPr>
          <p:nvPr/>
        </p:nvGrpSpPr>
        <p:grpSpPr bwMode="auto">
          <a:xfrm>
            <a:off x="50800" y="4668838"/>
            <a:ext cx="755650" cy="417512"/>
            <a:chOff x="50446" y="4572401"/>
            <a:chExt cx="938635" cy="517558"/>
          </a:xfrm>
        </p:grpSpPr>
        <p:sp>
          <p:nvSpPr>
            <p:cNvPr id="70" name="Freeform 60"/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71" name="组合 28"/>
            <p:cNvGrpSpPr>
              <a:grpSpLocks noChangeAspect="1"/>
            </p:cNvGrpSpPr>
            <p:nvPr userDrawn="1"/>
          </p:nvGrpSpPr>
          <p:grpSpPr bwMode="auto"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72" name="Rectangle 169"/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3" name="Rectangle 170"/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4" name="Rectangle 171"/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5" name="Rectangle 172"/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6" name="Rectangle 173"/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7" name="Rectangle 174"/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8" name="Rectangle 175"/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79" name="Rectangle 176"/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80" name="Rectangle 177"/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81" name="Freeform 178"/>
              <p:cNvSpPr>
                <a:spLocks noEditPoints="1" noChangeArrowheads="1"/>
              </p:cNvSpPr>
              <p:nvPr/>
            </p:nvSpPr>
            <p:spPr bwMode="auto">
              <a:xfrm>
                <a:off x="6531804" y="2008188"/>
                <a:ext cx="962025" cy="962025"/>
              </a:xfrm>
              <a:custGeom>
                <a:avLst/>
                <a:gdLst>
                  <a:gd name="T0" fmla="*/ 284 w 606"/>
                  <a:gd name="T1" fmla="*/ 0 h 606"/>
                  <a:gd name="T2" fmla="*/ 265 w 606"/>
                  <a:gd name="T3" fmla="*/ 0 h 606"/>
                  <a:gd name="T4" fmla="*/ 0 w 606"/>
                  <a:gd name="T5" fmla="*/ 455 h 606"/>
                  <a:gd name="T6" fmla="*/ 0 w 606"/>
                  <a:gd name="T7" fmla="*/ 474 h 606"/>
                  <a:gd name="T8" fmla="*/ 265 w 606"/>
                  <a:gd name="T9" fmla="*/ 606 h 606"/>
                  <a:gd name="T10" fmla="*/ 284 w 606"/>
                  <a:gd name="T11" fmla="*/ 606 h 606"/>
                  <a:gd name="T12" fmla="*/ 606 w 606"/>
                  <a:gd name="T13" fmla="*/ 474 h 606"/>
                  <a:gd name="T14" fmla="*/ 606 w 606"/>
                  <a:gd name="T15" fmla="*/ 455 h 606"/>
                  <a:gd name="T16" fmla="*/ 284 w 606"/>
                  <a:gd name="T17" fmla="*/ 0 h 606"/>
                  <a:gd name="T18" fmla="*/ 587 w 606"/>
                  <a:gd name="T19" fmla="*/ 462 h 606"/>
                  <a:gd name="T20" fmla="*/ 279 w 606"/>
                  <a:gd name="T21" fmla="*/ 587 h 606"/>
                  <a:gd name="T22" fmla="*/ 270 w 606"/>
                  <a:gd name="T23" fmla="*/ 587 h 606"/>
                  <a:gd name="T24" fmla="*/ 18 w 606"/>
                  <a:gd name="T25" fmla="*/ 462 h 606"/>
                  <a:gd name="T26" fmla="*/ 18 w 606"/>
                  <a:gd name="T27" fmla="*/ 459 h 606"/>
                  <a:gd name="T28" fmla="*/ 274 w 606"/>
                  <a:gd name="T29" fmla="*/ 21 h 606"/>
                  <a:gd name="T30" fmla="*/ 587 w 606"/>
                  <a:gd name="T31" fmla="*/ 462 h 6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" name="Rectangle 179"/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  <p:sp>
        <p:nvSpPr>
          <p:cNvPr id="83" name="文本框 1"/>
          <p:cNvSpPr txBox="1">
            <a:spLocks noChangeArrowheads="1"/>
          </p:cNvSpPr>
          <p:nvPr/>
        </p:nvSpPr>
        <p:spPr bwMode="auto">
          <a:xfrm>
            <a:off x="6624229" y="-23934"/>
            <a:ext cx="147989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15.1 </a:t>
            </a:r>
            <a:r>
              <a:rPr lang="zh-CN" altLang="en-US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分式</a:t>
            </a:r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endParaRPr lang="zh-CN" altLang="en-US" sz="2000" b="1" dirty="0">
              <a:solidFill>
                <a:schemeClr val="accent2">
                  <a:lumMod val="5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3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21" y="-7315"/>
            <a:ext cx="1148941" cy="463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p:transition spd="slow">
    <p:random/>
  </p:transition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3.wmf"/><Relationship Id="rId1" Type="http://schemas.openxmlformats.org/officeDocument/2006/relationships/oleObject" Target="../embeddings/oleObject1.bin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2.bin"/><Relationship Id="rId8" Type="http://schemas.openxmlformats.org/officeDocument/2006/relationships/image" Target="../media/image23.wmf"/><Relationship Id="rId7" Type="http://schemas.openxmlformats.org/officeDocument/2006/relationships/oleObject" Target="../embeddings/oleObject21.bin"/><Relationship Id="rId6" Type="http://schemas.openxmlformats.org/officeDocument/2006/relationships/image" Target="../media/image22.wmf"/><Relationship Id="rId5" Type="http://schemas.openxmlformats.org/officeDocument/2006/relationships/oleObject" Target="../embeddings/oleObject20.bin"/><Relationship Id="rId4" Type="http://schemas.openxmlformats.org/officeDocument/2006/relationships/image" Target="../media/image21.wmf"/><Relationship Id="rId3" Type="http://schemas.openxmlformats.org/officeDocument/2006/relationships/oleObject" Target="../embeddings/oleObject19.bin"/><Relationship Id="rId23" Type="http://schemas.openxmlformats.org/officeDocument/2006/relationships/vmlDrawing" Target="../drawings/vmlDrawing8.vml"/><Relationship Id="rId22" Type="http://schemas.openxmlformats.org/officeDocument/2006/relationships/slideLayout" Target="../slideLayouts/slideLayout1.xml"/><Relationship Id="rId21" Type="http://schemas.openxmlformats.org/officeDocument/2006/relationships/image" Target="../media/image30.png"/><Relationship Id="rId20" Type="http://schemas.openxmlformats.org/officeDocument/2006/relationships/image" Target="../media/image29.wmf"/><Relationship Id="rId2" Type="http://schemas.openxmlformats.org/officeDocument/2006/relationships/image" Target="../media/image20.wmf"/><Relationship Id="rId19" Type="http://schemas.openxmlformats.org/officeDocument/2006/relationships/oleObject" Target="../embeddings/oleObject27.bin"/><Relationship Id="rId18" Type="http://schemas.openxmlformats.org/officeDocument/2006/relationships/image" Target="../media/image28.wmf"/><Relationship Id="rId17" Type="http://schemas.openxmlformats.org/officeDocument/2006/relationships/oleObject" Target="../embeddings/oleObject26.bin"/><Relationship Id="rId16" Type="http://schemas.openxmlformats.org/officeDocument/2006/relationships/image" Target="../media/image27.wmf"/><Relationship Id="rId15" Type="http://schemas.openxmlformats.org/officeDocument/2006/relationships/oleObject" Target="../embeddings/oleObject25.bin"/><Relationship Id="rId14" Type="http://schemas.openxmlformats.org/officeDocument/2006/relationships/image" Target="../media/image26.wmf"/><Relationship Id="rId13" Type="http://schemas.openxmlformats.org/officeDocument/2006/relationships/oleObject" Target="../embeddings/oleObject24.bin"/><Relationship Id="rId12" Type="http://schemas.openxmlformats.org/officeDocument/2006/relationships/image" Target="../media/image25.wmf"/><Relationship Id="rId11" Type="http://schemas.openxmlformats.org/officeDocument/2006/relationships/oleObject" Target="../embeddings/oleObject23.bin"/><Relationship Id="rId10" Type="http://schemas.openxmlformats.org/officeDocument/2006/relationships/image" Target="../media/image24.wmf"/><Relationship Id="rId1" Type="http://schemas.openxmlformats.org/officeDocument/2006/relationships/oleObject" Target="../embeddings/oleObject18.bin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4.png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2.bin"/><Relationship Id="rId8" Type="http://schemas.openxmlformats.org/officeDocument/2006/relationships/image" Target="../media/image42.wmf"/><Relationship Id="rId7" Type="http://schemas.openxmlformats.org/officeDocument/2006/relationships/oleObject" Target="../embeddings/oleObject31.bin"/><Relationship Id="rId6" Type="http://schemas.openxmlformats.org/officeDocument/2006/relationships/image" Target="../media/image41.wmf"/><Relationship Id="rId5" Type="http://schemas.openxmlformats.org/officeDocument/2006/relationships/oleObject" Target="../embeddings/oleObject30.bin"/><Relationship Id="rId4" Type="http://schemas.openxmlformats.org/officeDocument/2006/relationships/image" Target="../media/image40.wmf"/><Relationship Id="rId3" Type="http://schemas.openxmlformats.org/officeDocument/2006/relationships/oleObject" Target="../embeddings/oleObject29.bin"/><Relationship Id="rId2" Type="http://schemas.openxmlformats.org/officeDocument/2006/relationships/image" Target="../media/image39.wmf"/><Relationship Id="rId13" Type="http://schemas.openxmlformats.org/officeDocument/2006/relationships/vmlDrawing" Target="../drawings/vmlDrawing9.vml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30.png"/><Relationship Id="rId10" Type="http://schemas.openxmlformats.org/officeDocument/2006/relationships/image" Target="../media/image43.wmf"/><Relationship Id="rId1" Type="http://schemas.openxmlformats.org/officeDocument/2006/relationships/oleObject" Target="../embeddings/oleObject28.bin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0.v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5.wmf"/><Relationship Id="rId2" Type="http://schemas.openxmlformats.org/officeDocument/2006/relationships/oleObject" Target="../embeddings/oleObject33.bin"/><Relationship Id="rId1" Type="http://schemas.openxmlformats.org/officeDocument/2006/relationships/image" Target="../media/image44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1.v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46.wmf"/><Relationship Id="rId1" Type="http://schemas.openxmlformats.org/officeDocument/2006/relationships/oleObject" Target="../embeddings/oleObject34.bin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image" Target="../media/image53.wmf"/><Relationship Id="rId7" Type="http://schemas.openxmlformats.org/officeDocument/2006/relationships/oleObject" Target="../embeddings/oleObject38.bin"/><Relationship Id="rId6" Type="http://schemas.openxmlformats.org/officeDocument/2006/relationships/image" Target="../media/image52.wmf"/><Relationship Id="rId5" Type="http://schemas.openxmlformats.org/officeDocument/2006/relationships/oleObject" Target="../embeddings/oleObject37.bin"/><Relationship Id="rId4" Type="http://schemas.openxmlformats.org/officeDocument/2006/relationships/image" Target="../media/image51.wmf"/><Relationship Id="rId3" Type="http://schemas.openxmlformats.org/officeDocument/2006/relationships/oleObject" Target="../embeddings/oleObject36.bin"/><Relationship Id="rId2" Type="http://schemas.openxmlformats.org/officeDocument/2006/relationships/image" Target="../media/image50.wmf"/><Relationship Id="rId10" Type="http://schemas.openxmlformats.org/officeDocument/2006/relationships/vmlDrawing" Target="../drawings/vmlDrawing12.vml"/><Relationship Id="rId1" Type="http://schemas.openxmlformats.org/officeDocument/2006/relationships/oleObject" Target="../embeddings/oleObject35.bin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3.vml"/><Relationship Id="rId7" Type="http://schemas.openxmlformats.org/officeDocument/2006/relationships/slideLayout" Target="../slideLayouts/slideLayout14.xml"/><Relationship Id="rId6" Type="http://schemas.openxmlformats.org/officeDocument/2006/relationships/image" Target="../media/image56.wmf"/><Relationship Id="rId5" Type="http://schemas.openxmlformats.org/officeDocument/2006/relationships/oleObject" Target="../embeddings/oleObject41.bin"/><Relationship Id="rId4" Type="http://schemas.openxmlformats.org/officeDocument/2006/relationships/image" Target="../media/image55.wmf"/><Relationship Id="rId3" Type="http://schemas.openxmlformats.org/officeDocument/2006/relationships/oleObject" Target="../embeddings/oleObject40.bin"/><Relationship Id="rId2" Type="http://schemas.openxmlformats.org/officeDocument/2006/relationships/image" Target="../media/image54.wmf"/><Relationship Id="rId1" Type="http://schemas.openxmlformats.org/officeDocument/2006/relationships/oleObject" Target="../embeddings/oleObject39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58.png"/><Relationship Id="rId1" Type="http://schemas.openxmlformats.org/officeDocument/2006/relationships/image" Target="../media/image57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4.vml"/><Relationship Id="rId7" Type="http://schemas.openxmlformats.org/officeDocument/2006/relationships/slideLayout" Target="../slideLayouts/slideLayout14.xml"/><Relationship Id="rId6" Type="http://schemas.openxmlformats.org/officeDocument/2006/relationships/image" Target="../media/image61.wmf"/><Relationship Id="rId5" Type="http://schemas.openxmlformats.org/officeDocument/2006/relationships/oleObject" Target="../embeddings/oleObject44.bin"/><Relationship Id="rId4" Type="http://schemas.openxmlformats.org/officeDocument/2006/relationships/image" Target="../media/image60.wmf"/><Relationship Id="rId3" Type="http://schemas.openxmlformats.org/officeDocument/2006/relationships/oleObject" Target="../embeddings/oleObject43.bin"/><Relationship Id="rId2" Type="http://schemas.openxmlformats.org/officeDocument/2006/relationships/image" Target="../media/image59.wmf"/><Relationship Id="rId1" Type="http://schemas.openxmlformats.org/officeDocument/2006/relationships/oleObject" Target="../embeddings/oleObject42.bin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image" Target="../media/image65.wmf"/><Relationship Id="rId7" Type="http://schemas.openxmlformats.org/officeDocument/2006/relationships/oleObject" Target="../embeddings/oleObject48.bin"/><Relationship Id="rId6" Type="http://schemas.openxmlformats.org/officeDocument/2006/relationships/image" Target="../media/image64.wmf"/><Relationship Id="rId5" Type="http://schemas.openxmlformats.org/officeDocument/2006/relationships/oleObject" Target="../embeddings/oleObject47.bin"/><Relationship Id="rId4" Type="http://schemas.openxmlformats.org/officeDocument/2006/relationships/image" Target="../media/image63.wmf"/><Relationship Id="rId3" Type="http://schemas.openxmlformats.org/officeDocument/2006/relationships/oleObject" Target="../embeddings/oleObject46.bin"/><Relationship Id="rId2" Type="http://schemas.openxmlformats.org/officeDocument/2006/relationships/image" Target="../media/image62.wmf"/><Relationship Id="rId10" Type="http://schemas.openxmlformats.org/officeDocument/2006/relationships/vmlDrawing" Target="../drawings/vmlDrawing15.vml"/><Relationship Id="rId1" Type="http://schemas.openxmlformats.org/officeDocument/2006/relationships/oleObject" Target="../embeddings/oleObject45.bin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vmlDrawing" Target="../drawings/vmlDrawing16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6.emf"/><Relationship Id="rId1" Type="http://schemas.openxmlformats.org/officeDocument/2006/relationships/oleObject" Target="../embeddings/oleObject49.bin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vmlDrawing" Target="../drawings/vmlDrawing2.v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wmf"/><Relationship Id="rId3" Type="http://schemas.openxmlformats.org/officeDocument/2006/relationships/oleObject" Target="../embeddings/oleObject3.bin"/><Relationship Id="rId2" Type="http://schemas.openxmlformats.org/officeDocument/2006/relationships/image" Target="../media/image4.wmf"/><Relationship Id="rId1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vmlDrawing" Target="../drawings/vmlDrawing3.v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wmf"/><Relationship Id="rId3" Type="http://schemas.openxmlformats.org/officeDocument/2006/relationships/oleObject" Target="../embeddings/oleObject5.bin"/><Relationship Id="rId2" Type="http://schemas.openxmlformats.org/officeDocument/2006/relationships/image" Target="../media/image6.wmf"/><Relationship Id="rId1" Type="http://schemas.openxmlformats.org/officeDocument/2006/relationships/oleObject" Target="../embeddings/oleObject4.bin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4.xml"/><Relationship Id="rId8" Type="http://schemas.openxmlformats.org/officeDocument/2006/relationships/vmlDrawing" Target="../drawings/vmlDrawing4.v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0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9.emf"/><Relationship Id="rId3" Type="http://schemas.openxmlformats.org/officeDocument/2006/relationships/oleObject" Target="../embeddings/oleObject7.bin"/><Relationship Id="rId2" Type="http://schemas.openxmlformats.org/officeDocument/2006/relationships/image" Target="../media/image8.emf"/><Relationship Id="rId1" Type="http://schemas.openxmlformats.org/officeDocument/2006/relationships/oleObject" Target="../embeddings/oleObject6.bin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image" Target="../media/image9.emf"/><Relationship Id="rId7" Type="http://schemas.openxmlformats.org/officeDocument/2006/relationships/oleObject" Target="../embeddings/oleObject12.bin"/><Relationship Id="rId6" Type="http://schemas.openxmlformats.org/officeDocument/2006/relationships/image" Target="../media/image8.emf"/><Relationship Id="rId5" Type="http://schemas.openxmlformats.org/officeDocument/2006/relationships/oleObject" Target="../embeddings/oleObject11.bin"/><Relationship Id="rId4" Type="http://schemas.openxmlformats.org/officeDocument/2006/relationships/image" Target="../media/image12.wmf"/><Relationship Id="rId3" Type="http://schemas.openxmlformats.org/officeDocument/2006/relationships/oleObject" Target="../embeddings/oleObject10.bin"/><Relationship Id="rId2" Type="http://schemas.openxmlformats.org/officeDocument/2006/relationships/image" Target="../media/image11.wmf"/><Relationship Id="rId12" Type="http://schemas.openxmlformats.org/officeDocument/2006/relationships/notesSlide" Target="../notesSlides/notesSlide5.xml"/><Relationship Id="rId11" Type="http://schemas.openxmlformats.org/officeDocument/2006/relationships/vmlDrawing" Target="../drawings/vmlDrawing5.vml"/><Relationship Id="rId10" Type="http://schemas.openxmlformats.org/officeDocument/2006/relationships/slideLayout" Target="../slideLayouts/slideLayout1.xml"/><Relationship Id="rId1" Type="http://schemas.openxmlformats.org/officeDocument/2006/relationships/oleObject" Target="../embeddings/oleObject9.bin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vmlDrawing" Target="../drawings/vmlDrawing6.v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5.wmf"/><Relationship Id="rId3" Type="http://schemas.openxmlformats.org/officeDocument/2006/relationships/oleObject" Target="../embeddings/oleObject14.bin"/><Relationship Id="rId2" Type="http://schemas.openxmlformats.org/officeDocument/2006/relationships/image" Target="../media/image14.wmf"/><Relationship Id="rId1" Type="http://schemas.openxmlformats.org/officeDocument/2006/relationships/oleObject" Target="../embeddings/oleObject13.bin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7.v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9.png"/><Relationship Id="rId6" Type="http://schemas.openxmlformats.org/officeDocument/2006/relationships/image" Target="../media/image18.wmf"/><Relationship Id="rId5" Type="http://schemas.openxmlformats.org/officeDocument/2006/relationships/oleObject" Target="../embeddings/oleObject17.bin"/><Relationship Id="rId4" Type="http://schemas.openxmlformats.org/officeDocument/2006/relationships/image" Target="../media/image17.wmf"/><Relationship Id="rId3" Type="http://schemas.openxmlformats.org/officeDocument/2006/relationships/oleObject" Target="../embeddings/oleObject16.bin"/><Relationship Id="rId2" Type="http://schemas.openxmlformats.org/officeDocument/2006/relationships/image" Target="../media/image16.wmf"/><Relationship Id="rId1" Type="http://schemas.openxmlformats.org/officeDocument/2006/relationships/oleObject" Target="../embeddings/oleObject15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/>
          <p:cNvSpPr/>
          <p:nvPr/>
        </p:nvSpPr>
        <p:spPr bwMode="auto">
          <a:xfrm>
            <a:off x="730250" y="1036639"/>
            <a:ext cx="7642225" cy="2392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150000"/>
              </a:lnSpc>
              <a:spcBef>
                <a:spcPts val="0"/>
              </a:spcBef>
              <a:buFontTx/>
              <a:buNone/>
              <a:defRPr/>
            </a:pP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8÷9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可以写成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分数  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，那么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y</a:t>
            </a:r>
            <a:r>
              <a:rPr lang="en-US" altLang="zh-CN" sz="2400" b="1" dirty="0" err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÷</a:t>
            </a:r>
            <a:r>
              <a:rPr lang="en-US" altLang="zh-CN" sz="2400" b="1" i="1" dirty="0" err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可以写成这样的形式吗？假如你认为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可以，那么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这个式子是我们以前学习的整式吗？那它是什么式子呢？通过今天的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学习，我们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会进一步认识它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endParaRPr lang="zh-CN" altLang="zh-CN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9158" name="对象 3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3971926" y="1095374"/>
          <a:ext cx="228599" cy="550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61" name="Equation" r:id="rId1" imgW="139700" imgH="393700" progId="Equation.DSMT4">
                  <p:embed/>
                </p:oleObj>
              </mc:Choice>
              <mc:Fallback>
                <p:oleObj name="Equation" r:id="rId1" imgW="139700" imgH="393700" progId="Equation.DSMT4">
                  <p:embed/>
                  <p:pic>
                    <p:nvPicPr>
                      <p:cNvPr id="0" name="对象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71926" y="1095374"/>
                        <a:ext cx="228599" cy="550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8" name="组合 1"/>
          <p:cNvGrpSpPr/>
          <p:nvPr/>
        </p:nvGrpSpPr>
        <p:grpSpPr bwMode="auto">
          <a:xfrm>
            <a:off x="4371" y="-38812"/>
            <a:ext cx="2006600" cy="493712"/>
            <a:chOff x="100" y="76"/>
            <a:chExt cx="3160" cy="778"/>
          </a:xfrm>
        </p:grpSpPr>
        <p:cxnSp>
          <p:nvCxnSpPr>
            <p:cNvPr id="9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18"/>
            <p:cNvSpPr txBox="1">
              <a:spLocks noChangeArrowheads="1"/>
            </p:cNvSpPr>
            <p:nvPr/>
          </p:nvSpPr>
          <p:spPr bwMode="auto">
            <a:xfrm>
              <a:off x="870" y="76"/>
              <a:ext cx="2390" cy="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导入新知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2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530350" y="666750"/>
            <a:ext cx="6737350" cy="1562100"/>
            <a:chOff x="1530350" y="666750"/>
            <a:chExt cx="6737350" cy="1562100"/>
          </a:xfrm>
        </p:grpSpPr>
        <p:sp>
          <p:nvSpPr>
            <p:cNvPr id="63489" name="Rectangle 11"/>
            <p:cNvSpPr>
              <a:spLocks noChangeArrowheads="1"/>
            </p:cNvSpPr>
            <p:nvPr/>
          </p:nvSpPr>
          <p:spPr bwMode="auto">
            <a:xfrm>
              <a:off x="1530350" y="666750"/>
              <a:ext cx="5765800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判断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下列各式哪些是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整式，哪些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是分式？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1557338" y="1560513"/>
              <a:ext cx="6710362" cy="668337"/>
              <a:chOff x="1557338" y="1560513"/>
              <a:chExt cx="6710362" cy="668337"/>
            </a:xfrm>
          </p:grpSpPr>
          <p:sp>
            <p:nvSpPr>
              <p:cNvPr id="63490" name="Text Box 13"/>
              <p:cNvSpPr txBox="1">
                <a:spLocks noChangeArrowheads="1"/>
              </p:cNvSpPr>
              <p:nvPr/>
            </p:nvSpPr>
            <p:spPr bwMode="auto">
              <a:xfrm>
                <a:off x="1557338" y="1685925"/>
                <a:ext cx="6710362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4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9</a:t>
                </a:r>
                <a:r>
                  <a:rPr lang="en-US" altLang="zh-CN" sz="2400" b="1" i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+4   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， 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，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，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，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，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         </a:t>
                </a:r>
                <a:endParaRPr lang="zh-CN" alt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graphicFrame>
            <p:nvGraphicFramePr>
              <p:cNvPr id="63491" name="Object 14"/>
              <p:cNvGraphicFramePr>
                <a:graphicFrameLocks noChangeAspect="1"/>
              </p:cNvGraphicFramePr>
              <p:nvPr/>
            </p:nvGraphicFramePr>
            <p:xfrm>
              <a:off x="2851150" y="1560513"/>
              <a:ext cx="296863" cy="65246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78912" name="Equation" r:id="rId1" imgW="3962400" imgH="9448800" progId="Equation.DSMT4">
                      <p:embed/>
                    </p:oleObj>
                  </mc:Choice>
                  <mc:Fallback>
                    <p:oleObj name="Equation" r:id="rId1" imgW="3962400" imgH="9448800" progId="Equation.DSMT4">
                      <p:embed/>
                      <p:pic>
                        <p:nvPicPr>
                          <p:cNvPr id="0" name="Object 14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2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851150" y="1560513"/>
                            <a:ext cx="296863" cy="652462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63492" name="Object 16"/>
              <p:cNvGraphicFramePr>
                <a:graphicFrameLocks noChangeAspect="1"/>
              </p:cNvGraphicFramePr>
              <p:nvPr/>
            </p:nvGraphicFramePr>
            <p:xfrm>
              <a:off x="3636963" y="1638300"/>
              <a:ext cx="533400" cy="56673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78913" name="Equation" r:id="rId3" imgW="8839200" imgH="9448800" progId="Equation.DSMT4">
                      <p:embed/>
                    </p:oleObj>
                  </mc:Choice>
                  <mc:Fallback>
                    <p:oleObj name="Equation" r:id="rId3" imgW="8839200" imgH="9448800" progId="Equation.DSMT4">
                      <p:embed/>
                      <p:pic>
                        <p:nvPicPr>
                          <p:cNvPr id="0" name="Object 16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636963" y="1638300"/>
                            <a:ext cx="533400" cy="566738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63493" name="Object 18"/>
              <p:cNvGraphicFramePr>
                <a:graphicFrameLocks noChangeAspect="1"/>
              </p:cNvGraphicFramePr>
              <p:nvPr/>
            </p:nvGraphicFramePr>
            <p:xfrm>
              <a:off x="4459288" y="1606550"/>
              <a:ext cx="657225" cy="61595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78914" name="Equation" r:id="rId5" imgW="9753600" imgH="9448800" progId="Equation.DSMT4">
                      <p:embed/>
                    </p:oleObj>
                  </mc:Choice>
                  <mc:Fallback>
                    <p:oleObj name="Equation" r:id="rId5" imgW="9753600" imgH="9448800" progId="Equation.DSMT4">
                      <p:embed/>
                      <p:pic>
                        <p:nvPicPr>
                          <p:cNvPr id="0" name="Object 18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6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459288" y="1606550"/>
                            <a:ext cx="657225" cy="615950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63494" name="Object 20"/>
              <p:cNvGraphicFramePr>
                <a:graphicFrameLocks noChangeAspect="1"/>
              </p:cNvGraphicFramePr>
              <p:nvPr/>
            </p:nvGraphicFramePr>
            <p:xfrm>
              <a:off x="5453063" y="1655763"/>
              <a:ext cx="623887" cy="573087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78915" name="Equation" r:id="rId7" imgW="10668000" imgH="10058400" progId="Equation.DSMT4">
                      <p:embed/>
                    </p:oleObj>
                  </mc:Choice>
                  <mc:Fallback>
                    <p:oleObj name="Equation" r:id="rId7" imgW="10668000" imgH="10058400" progId="Equation.DSMT4">
                      <p:embed/>
                      <p:pic>
                        <p:nvPicPr>
                          <p:cNvPr id="0" name="Object 20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8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5453063" y="1655763"/>
                            <a:ext cx="623887" cy="573087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63495" name="Object 22"/>
              <p:cNvGraphicFramePr>
                <a:graphicFrameLocks noChangeAspect="1"/>
              </p:cNvGraphicFramePr>
              <p:nvPr/>
            </p:nvGraphicFramePr>
            <p:xfrm>
              <a:off x="6480175" y="1619250"/>
              <a:ext cx="534988" cy="56673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78916" name="Equation" r:id="rId9" imgW="8839200" imgH="9448800" progId="Equation.DSMT4">
                      <p:embed/>
                    </p:oleObj>
                  </mc:Choice>
                  <mc:Fallback>
                    <p:oleObj name="Equation" r:id="rId9" imgW="8839200" imgH="9448800" progId="Equation.DSMT4">
                      <p:embed/>
                      <p:pic>
                        <p:nvPicPr>
                          <p:cNvPr id="0" name="Object 22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0"/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6480175" y="1619250"/>
                            <a:ext cx="534988" cy="566738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sp>
        <p:nvSpPr>
          <p:cNvPr id="64524" name="Text Box 12"/>
          <p:cNvSpPr txBox="1">
            <a:spLocks noChangeArrowheads="1"/>
          </p:cNvSpPr>
          <p:nvPr/>
        </p:nvSpPr>
        <p:spPr bwMode="auto">
          <a:xfrm>
            <a:off x="1628775" y="2527300"/>
            <a:ext cx="542925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解：</a:t>
            </a:r>
            <a:r>
              <a:rPr lang="zh-CN" altLang="en-US" sz="2400" b="1" dirty="0" smtClean="0">
                <a:latin typeface="+mj-lt"/>
                <a:ea typeface="仿宋" panose="02010609060101010101" pitchFamily="49" charset="-122"/>
                <a:cs typeface="Times New Roman" panose="02020603050405020304" pitchFamily="18" charset="0"/>
              </a:rPr>
              <a:t>整式</a:t>
            </a:r>
            <a:r>
              <a:rPr lang="zh-CN" altLang="en-US" sz="2400" b="1" dirty="0">
                <a:latin typeface="+mj-lt"/>
                <a:ea typeface="仿宋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+4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；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zh-CN" altLang="en-US" sz="2400" b="1" dirty="0">
                <a:latin typeface="+mj-lt"/>
                <a:ea typeface="仿宋" panose="02010609060101010101" pitchFamily="49" charset="-122"/>
                <a:cs typeface="Times New Roman" panose="02020603050405020304" pitchFamily="18" charset="0"/>
              </a:rPr>
              <a:t>分式</a:t>
            </a:r>
            <a:r>
              <a:rPr lang="zh-CN" altLang="en-US" sz="2400" b="1" dirty="0" smtClean="0">
                <a:latin typeface="+mj-lt"/>
                <a:ea typeface="仿宋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，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              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4536" name="Object 24"/>
          <p:cNvGraphicFramePr>
            <a:graphicFrameLocks noChangeAspect="1"/>
          </p:cNvGraphicFramePr>
          <p:nvPr/>
        </p:nvGraphicFramePr>
        <p:xfrm>
          <a:off x="4343400" y="2527300"/>
          <a:ext cx="477837" cy="51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917" name="Equation" r:id="rId11" imgW="8839200" imgH="9448800" progId="Equation.DSMT4">
                  <p:embed/>
                </p:oleObj>
              </mc:Choice>
              <mc:Fallback>
                <p:oleObj name="Equation" r:id="rId11" imgW="8839200" imgH="9448800" progId="Equation.DSMT4">
                  <p:embed/>
                  <p:pic>
                    <p:nvPicPr>
                      <p:cNvPr id="0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43400" y="2527300"/>
                        <a:ext cx="477837" cy="511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538" name="Object 26"/>
          <p:cNvGraphicFramePr>
            <a:graphicFrameLocks noChangeAspect="1"/>
          </p:cNvGraphicFramePr>
          <p:nvPr/>
        </p:nvGraphicFramePr>
        <p:xfrm>
          <a:off x="5351463" y="2527300"/>
          <a:ext cx="568325" cy="536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918" name="Equation" r:id="rId13" imgW="9753600" imgH="9448800" progId="Equation.DSMT4">
                  <p:embed/>
                </p:oleObj>
              </mc:Choice>
              <mc:Fallback>
                <p:oleObj name="Equation" r:id="rId13" imgW="9753600" imgH="9448800" progId="Equation.DSMT4">
                  <p:embed/>
                  <p:pic>
                    <p:nvPicPr>
                      <p:cNvPr id="0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51463" y="2527300"/>
                        <a:ext cx="568325" cy="536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540" name="Object 28"/>
          <p:cNvGraphicFramePr>
            <a:graphicFrameLocks noChangeAspect="1"/>
          </p:cNvGraphicFramePr>
          <p:nvPr/>
        </p:nvGraphicFramePr>
        <p:xfrm>
          <a:off x="3457575" y="3554413"/>
          <a:ext cx="450850" cy="566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919" name="Equation" r:id="rId15" imgW="3962400" imgH="9448800" progId="Equation.DSMT4">
                  <p:embed/>
                </p:oleObj>
              </mc:Choice>
              <mc:Fallback>
                <p:oleObj name="Equation" r:id="rId15" imgW="3962400" imgH="9448800" progId="Equation.DSMT4">
                  <p:embed/>
                  <p:pic>
                    <p:nvPicPr>
                      <p:cNvPr id="0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57575" y="3554413"/>
                        <a:ext cx="450850" cy="5667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542" name="Object 30"/>
          <p:cNvGraphicFramePr>
            <a:graphicFrameLocks noChangeAspect="1"/>
          </p:cNvGraphicFramePr>
          <p:nvPr/>
        </p:nvGraphicFramePr>
        <p:xfrm>
          <a:off x="4530725" y="3565088"/>
          <a:ext cx="614363" cy="566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920" name="Equation" r:id="rId17" imgW="10668000" imgH="10058400" progId="Equation.DSMT4">
                  <p:embed/>
                </p:oleObj>
              </mc:Choice>
              <mc:Fallback>
                <p:oleObj name="Equation" r:id="rId17" imgW="10668000" imgH="10058400" progId="Equation.DSMT4">
                  <p:embed/>
                  <p:pic>
                    <p:nvPicPr>
                      <p:cNvPr id="0" name="Object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30725" y="3565088"/>
                        <a:ext cx="614363" cy="5667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4544" name="Object 32"/>
          <p:cNvGraphicFramePr>
            <a:graphicFrameLocks noChangeAspect="1"/>
          </p:cNvGraphicFramePr>
          <p:nvPr/>
        </p:nvGraphicFramePr>
        <p:xfrm>
          <a:off x="5946775" y="3528635"/>
          <a:ext cx="533400" cy="568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921" name="Equation" r:id="rId19" imgW="8839200" imgH="9448800" progId="Equation.DSMT4">
                  <p:embed/>
                </p:oleObj>
              </mc:Choice>
              <mc:Fallback>
                <p:oleObj name="Equation" r:id="rId19" imgW="8839200" imgH="9448800" progId="Equation.DSMT4">
                  <p:embed/>
                  <p:pic>
                    <p:nvPicPr>
                      <p:cNvPr id="0" name="Object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46775" y="3528635"/>
                        <a:ext cx="533400" cy="568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9" name="组合 1"/>
          <p:cNvGrpSpPr/>
          <p:nvPr/>
        </p:nvGrpSpPr>
        <p:grpSpPr bwMode="auto">
          <a:xfrm>
            <a:off x="-4018" y="-47062"/>
            <a:ext cx="2006600" cy="477213"/>
            <a:chOff x="100" y="63"/>
            <a:chExt cx="3160" cy="752"/>
          </a:xfrm>
        </p:grpSpPr>
        <p:cxnSp>
          <p:nvCxnSpPr>
            <p:cNvPr id="20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文本框 18"/>
            <p:cNvSpPr txBox="1">
              <a:spLocks noChangeArrowheads="1"/>
            </p:cNvSpPr>
            <p:nvPr/>
          </p:nvSpPr>
          <p:spPr bwMode="auto">
            <a:xfrm>
              <a:off x="870" y="63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巩固练习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2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942" y="742499"/>
            <a:ext cx="598091" cy="58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2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43011" name="Text Box 3"/>
              <p:cNvSpPr txBox="1">
                <a:spLocks noChangeArrowheads="1"/>
              </p:cNvSpPr>
              <p:nvPr/>
            </p:nvSpPr>
            <p:spPr bwMode="auto">
              <a:xfrm>
                <a:off x="1262086" y="1169648"/>
                <a:ext cx="6210300" cy="62408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85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400" b="1" dirty="0" smtClean="0">
                    <a:latin typeface="+mn-lt"/>
                    <a:ea typeface="楷体" panose="02010609060101010101" pitchFamily="49" charset="-122"/>
                  </a:rPr>
                  <a:t>1</a:t>
                </a:r>
                <a:r>
                  <a:rPr lang="en-US" altLang="zh-CN" sz="2400" b="1" dirty="0">
                    <a:latin typeface="+mn-lt"/>
                    <a:ea typeface="楷体" panose="02010609060101010101" pitchFamily="49" charset="-122"/>
                  </a:rPr>
                  <a:t>.</a:t>
                </a:r>
                <a:r>
                  <a:rPr lang="zh-CN" altLang="en-US" sz="2400" b="1" dirty="0" smtClean="0">
                    <a:latin typeface="+mn-lt"/>
                    <a:ea typeface="楷体" panose="02010609060101010101" pitchFamily="49" charset="-122"/>
                  </a:rPr>
                  <a:t>分式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b="1" i="1"/>
                        </m:ctrlPr>
                      </m:fPr>
                      <m:num>
                        <m:r>
                          <a:rPr lang="en-US" altLang="zh-CN" sz="2400" b="1" i="1">
                            <a:latin typeface="Cambria Math" panose="02040503050406030204" charset="0"/>
                          </a:rPr>
                          <m:t>𝑨</m:t>
                        </m:r>
                      </m:num>
                      <m:den>
                        <m:r>
                          <a:rPr lang="en-US" altLang="zh-CN" sz="2400" b="1" i="1">
                            <a:latin typeface="Cambria Math" panose="02040503050406030204" charset="0"/>
                          </a:rPr>
                          <m:t>𝑩</m:t>
                        </m:r>
                      </m:den>
                    </m:f>
                  </m:oMath>
                </a14:m>
                <a:r>
                  <a:rPr lang="zh-CN" altLang="en-US" sz="2400" b="1" dirty="0" smtClean="0">
                    <a:latin typeface="+mn-lt"/>
                    <a:ea typeface="楷体" panose="02010609060101010101" pitchFamily="49" charset="-122"/>
                  </a:rPr>
                  <a:t>的</a:t>
                </a:r>
                <a:r>
                  <a:rPr lang="zh-CN" altLang="en-US" sz="2400" b="1" dirty="0">
                    <a:latin typeface="+mn-lt"/>
                    <a:ea typeface="楷体" panose="02010609060101010101" pitchFamily="49" charset="-122"/>
                  </a:rPr>
                  <a:t>分母有什么条件限制？</a:t>
                </a:r>
                <a:endParaRPr lang="zh-CN" altLang="en-US" sz="2400" b="1" dirty="0">
                  <a:latin typeface="+mn-lt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43011" name="Text 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262086" y="1169648"/>
                <a:ext cx="6210300" cy="624082"/>
              </a:xfrm>
              <a:prstGeom prst="rect">
                <a:avLst/>
              </a:prstGeom>
              <a:blipFill rotWithShape="1">
                <a:blip r:embed="rId1"/>
                <a:stretch>
                  <a:fillRect l="-5" t="-98" r="5" b="79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85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3012" name="Text Box 4"/>
              <p:cNvSpPr txBox="1">
                <a:spLocks noChangeArrowheads="1"/>
              </p:cNvSpPr>
              <p:nvPr/>
            </p:nvSpPr>
            <p:spPr bwMode="auto">
              <a:xfrm>
                <a:off x="1384816" y="1733604"/>
                <a:ext cx="5399087" cy="1419171"/>
              </a:xfrm>
              <a:prstGeom prst="rect">
                <a:avLst/>
              </a:prstGeom>
              <a:noFill/>
              <a:ln w="28575">
                <a:noFill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400" b="1" dirty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2400" b="1" i="1" dirty="0">
                    <a:solidFill>
                      <a:srgbClr val="FF3300"/>
                    </a:solidFill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400" b="1" dirty="0">
                    <a:solidFill>
                      <a:srgbClr val="FF3300"/>
                    </a:solidFill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=0</a:t>
                </a:r>
                <a:r>
                  <a:rPr lang="zh-CN" altLang="en-US" sz="2400" b="1" dirty="0" smtClean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时，分式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𝑨</m:t>
                        </m:r>
                      </m:num>
                      <m:den>
                        <m: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𝑩</m:t>
                        </m:r>
                      </m:den>
                    </m:f>
                  </m:oMath>
                </a14:m>
                <a:r>
                  <a:rPr lang="zh-CN" altLang="en-US" sz="2400" b="1" dirty="0" smtClean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zh-CN" altLang="en-US" sz="2400" b="1" dirty="0" smtClean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无</a:t>
                </a:r>
                <a:r>
                  <a:rPr lang="zh-CN" altLang="en-US" sz="2400" b="1" dirty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意义</a:t>
                </a:r>
                <a:r>
                  <a:rPr lang="en-US" altLang="zh-CN" sz="2400" b="1" dirty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.</a:t>
                </a:r>
                <a:endParaRPr lang="zh-CN" altLang="en-US" sz="2400" b="1" dirty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endParaRPr>
              </a:p>
              <a:p>
                <a:pPr>
                  <a:spcBef>
                    <a:spcPct val="50000"/>
                  </a:spcBef>
                </a:pPr>
                <a:r>
                  <a:rPr lang="zh-CN" altLang="en-US" sz="2400" b="1" dirty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2400" b="1" i="1" dirty="0">
                    <a:solidFill>
                      <a:srgbClr val="FF3300"/>
                    </a:solidFill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en-US" sz="2400" b="1" dirty="0">
                    <a:solidFill>
                      <a:srgbClr val="FF3300"/>
                    </a:solidFill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≠</a:t>
                </a:r>
                <a:r>
                  <a:rPr lang="en-US" altLang="zh-CN" sz="2400" b="1" dirty="0">
                    <a:solidFill>
                      <a:srgbClr val="FF3300"/>
                    </a:solidFill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0</a:t>
                </a:r>
                <a:r>
                  <a:rPr lang="zh-CN" altLang="en-US" sz="2400" b="1" dirty="0" smtClean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时，分式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𝑨</m:t>
                        </m:r>
                      </m:num>
                      <m:den>
                        <m: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𝑩</m:t>
                        </m:r>
                      </m:den>
                    </m:f>
                  </m:oMath>
                </a14:m>
                <a:r>
                  <a:rPr lang="zh-CN" altLang="en-US" sz="2400" b="1" dirty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有意义</a:t>
                </a:r>
                <a:r>
                  <a:rPr lang="en-US" altLang="zh-CN" sz="2400" b="1" dirty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.</a:t>
                </a:r>
                <a:endParaRPr lang="en-US" altLang="zh-CN" sz="2400" b="1" dirty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3012" name="Text 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384816" y="1733604"/>
                <a:ext cx="5399087" cy="1419171"/>
              </a:xfrm>
              <a:prstGeom prst="rect">
                <a:avLst/>
              </a:prstGeom>
              <a:blipFill rotWithShape="1">
                <a:blip r:embed="rId2"/>
                <a:stretch>
                  <a:fillRect l="-10" t="-4" r="4"/>
                </a:stretch>
              </a:blipFill>
              <a:ln w="28575">
                <a:noFill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3016" name="Text Box 8"/>
              <p:cNvSpPr txBox="1">
                <a:spLocks noChangeArrowheads="1"/>
              </p:cNvSpPr>
              <p:nvPr/>
            </p:nvSpPr>
            <p:spPr bwMode="auto">
              <a:xfrm>
                <a:off x="1485778" y="3152775"/>
                <a:ext cx="6180137" cy="6230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400" b="1" dirty="0" smtClean="0">
                    <a:latin typeface="+mn-lt"/>
                    <a:ea typeface="楷体" panose="02010609060101010101" pitchFamily="49" charset="-122"/>
                  </a:rPr>
                  <a:t>2</a:t>
                </a:r>
                <a:r>
                  <a:rPr lang="en-US" altLang="zh-CN" sz="2400" b="1" dirty="0">
                    <a:latin typeface="+mn-lt"/>
                    <a:ea typeface="楷体" panose="02010609060101010101" pitchFamily="49" charset="-122"/>
                  </a:rPr>
                  <a:t>.</a:t>
                </a:r>
                <a:r>
                  <a:rPr lang="zh-CN" altLang="en-US" sz="2400" b="1" dirty="0" smtClean="0">
                    <a:latin typeface="+mn-lt"/>
                    <a:ea typeface="楷体" panose="02010609060101010101" pitchFamily="49" charset="-122"/>
                  </a:rPr>
                  <a:t>当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b="1" i="1" smtClean="0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𝑨</m:t>
                        </m:r>
                      </m:num>
                      <m:den>
                        <m: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𝑩</m:t>
                        </m:r>
                      </m:den>
                    </m:f>
                  </m:oMath>
                </a14:m>
                <a:r>
                  <a:rPr lang="zh-CN" altLang="en-US" sz="2400" b="1" dirty="0" smtClean="0">
                    <a:latin typeface="+mn-lt"/>
                    <a:ea typeface="楷体" panose="02010609060101010101" pitchFamily="49" charset="-122"/>
                  </a:rPr>
                  <a:t> </a:t>
                </a:r>
                <a:r>
                  <a:rPr lang="en-US" altLang="zh-CN" sz="2400" b="1" dirty="0" smtClean="0">
                    <a:latin typeface="+mn-lt"/>
                    <a:ea typeface="楷体" panose="02010609060101010101" pitchFamily="49" charset="-122"/>
                  </a:rPr>
                  <a:t>=</a:t>
                </a:r>
                <a:r>
                  <a:rPr lang="en-US" altLang="zh-CN" sz="2400" b="1" dirty="0">
                    <a:latin typeface="+mn-lt"/>
                    <a:ea typeface="楷体" panose="02010609060101010101" pitchFamily="49" charset="-122"/>
                  </a:rPr>
                  <a:t>0</a:t>
                </a:r>
                <a:r>
                  <a:rPr lang="zh-CN" altLang="en-US" sz="2400" b="1" dirty="0">
                    <a:latin typeface="+mn-lt"/>
                    <a:ea typeface="楷体" panose="02010609060101010101" pitchFamily="49" charset="-122"/>
                  </a:rPr>
                  <a:t>时分子和分母应满足什么条件？</a:t>
                </a:r>
                <a:endParaRPr lang="zh-CN" altLang="en-US" sz="2400" b="1" dirty="0">
                  <a:latin typeface="+mn-lt"/>
                  <a:ea typeface="楷体" panose="02010609060101010101" pitchFamily="49" charset="-122"/>
                </a:endParaRPr>
              </a:p>
            </p:txBody>
          </p:sp>
        </mc:Choice>
        <mc:Fallback>
          <p:sp>
            <p:nvSpPr>
              <p:cNvPr id="43016" name="Text 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485778" y="3152775"/>
                <a:ext cx="6180137" cy="623056"/>
              </a:xfrm>
              <a:prstGeom prst="rect">
                <a:avLst/>
              </a:prstGeom>
              <a:blipFill rotWithShape="1">
                <a:blip r:embed="rId3"/>
                <a:stretch>
                  <a:fillRect l="-8" r="3" b="19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4521" name="Text Box 10"/>
              <p:cNvSpPr txBox="1">
                <a:spLocks noChangeArrowheads="1"/>
              </p:cNvSpPr>
              <p:nvPr/>
            </p:nvSpPr>
            <p:spPr bwMode="auto">
              <a:xfrm>
                <a:off x="1434978" y="3856990"/>
                <a:ext cx="5399087" cy="623056"/>
              </a:xfrm>
              <a:prstGeom prst="rect">
                <a:avLst/>
              </a:prstGeom>
              <a:noFill/>
              <a:ln w="28575">
                <a:noFill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400" b="1" dirty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当</a:t>
                </a:r>
                <a:r>
                  <a:rPr lang="en-US" altLang="zh-CN" sz="2400" b="1" i="1" dirty="0">
                    <a:solidFill>
                      <a:srgbClr val="FF3300"/>
                    </a:solidFill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400" b="1" dirty="0">
                    <a:solidFill>
                      <a:srgbClr val="FF3300"/>
                    </a:solidFill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=0</a:t>
                </a:r>
                <a:r>
                  <a:rPr lang="zh-CN" altLang="en-US" sz="2400" b="1" dirty="0">
                    <a:solidFill>
                      <a:srgbClr val="FF3300"/>
                    </a:solidFill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而</a:t>
                </a:r>
                <a:r>
                  <a:rPr lang="zh-CN" altLang="en-US" sz="2400" b="1" i="1" dirty="0">
                    <a:solidFill>
                      <a:srgbClr val="FF3300"/>
                    </a:solidFill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en-US" altLang="zh-CN" sz="2400" b="1" i="1" dirty="0">
                    <a:solidFill>
                      <a:srgbClr val="FF3300"/>
                    </a:solidFill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B</a:t>
                </a:r>
                <a:r>
                  <a:rPr lang="en-US" altLang="en-US" sz="2400" b="1" dirty="0">
                    <a:solidFill>
                      <a:srgbClr val="FF3300"/>
                    </a:solidFill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≠</a:t>
                </a:r>
                <a:r>
                  <a:rPr lang="en-US" altLang="zh-CN" sz="2400" b="1" dirty="0">
                    <a:solidFill>
                      <a:srgbClr val="FF3300"/>
                    </a:solidFill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0</a:t>
                </a:r>
                <a:r>
                  <a:rPr lang="zh-CN" altLang="en-US" sz="2400" b="1" dirty="0" smtClean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时，分式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b="1" i="1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</m:ctrlPr>
                      </m:fPr>
                      <m:num>
                        <m: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𝑨</m:t>
                        </m:r>
                      </m:num>
                      <m:den>
                        <m:r>
                          <a:rPr lang="en-US" altLang="zh-CN" sz="2400" b="1" i="1">
                            <a:solidFill>
                              <a:srgbClr val="FF0000"/>
                            </a:solidFill>
                            <a:latin typeface="Cambria Math" panose="02040503050406030204"/>
                          </a:rPr>
                          <m:t>𝑩</m:t>
                        </m:r>
                      </m:den>
                    </m:f>
                  </m:oMath>
                </a14:m>
                <a:r>
                  <a:rPr lang="zh-CN" altLang="en-US" sz="2400" b="1" dirty="0" smtClean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zh-CN" altLang="en-US" sz="2400" b="1" dirty="0" smtClean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的</a:t>
                </a:r>
                <a:r>
                  <a:rPr lang="zh-CN" altLang="en-US" sz="2400" b="1" dirty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值为零</a:t>
                </a:r>
                <a:r>
                  <a:rPr lang="en-US" altLang="zh-CN" sz="2400" b="1" dirty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.</a:t>
                </a:r>
                <a:endParaRPr lang="en-US" altLang="zh-CN" sz="2400" b="1" dirty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4521" name="Text 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434978" y="3856990"/>
                <a:ext cx="5399087" cy="623056"/>
              </a:xfrm>
              <a:prstGeom prst="rect">
                <a:avLst/>
              </a:prstGeom>
              <a:blipFill rotWithShape="1">
                <a:blip r:embed="rId4"/>
                <a:stretch>
                  <a:fillRect l="-10" r="4" b="19"/>
                </a:stretch>
              </a:blipFill>
              <a:ln w="28575">
                <a:noFill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矩形 4"/>
          <p:cNvSpPr>
            <a:spLocks noChangeArrowheads="1"/>
          </p:cNvSpPr>
          <p:nvPr/>
        </p:nvSpPr>
        <p:spPr bwMode="auto">
          <a:xfrm>
            <a:off x="2698750" y="707983"/>
            <a:ext cx="5784850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>
            <a:lvl1pPr eaLnBrk="0" hangingPunct="0">
              <a:lnSpc>
                <a:spcPct val="120000"/>
              </a:lnSpc>
              <a:def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buFontTx/>
              <a:buNone/>
              <a:defRPr/>
            </a:pPr>
            <a:r>
              <a:rPr lang="zh-CN" altLang="en-US" dirty="0">
                <a:latin typeface="+mn-lt"/>
                <a:ea typeface="黑体" panose="02010609060101010101" pitchFamily="49" charset="-122"/>
              </a:rPr>
              <a:t>分式有意义、无意义及分式值为零的条件</a:t>
            </a:r>
            <a:endParaRPr lang="zh-CN" altLang="en-US" dirty="0">
              <a:latin typeface="+mn-lt"/>
              <a:ea typeface="黑体" panose="02010609060101010101" pitchFamily="49" charset="-122"/>
            </a:endParaRPr>
          </a:p>
        </p:txBody>
      </p:sp>
      <p:grpSp>
        <p:nvGrpSpPr>
          <p:cNvPr id="19" name="组合 4"/>
          <p:cNvGrpSpPr/>
          <p:nvPr/>
        </p:nvGrpSpPr>
        <p:grpSpPr bwMode="auto">
          <a:xfrm>
            <a:off x="904816" y="739648"/>
            <a:ext cx="1739920" cy="409791"/>
            <a:chOff x="3485" y="1168"/>
            <a:chExt cx="2739" cy="644"/>
          </a:xfrm>
        </p:grpSpPr>
        <p:sp>
          <p:nvSpPr>
            <p:cNvPr id="20" name="圆角矩形 19"/>
            <p:cNvSpPr/>
            <p:nvPr/>
          </p:nvSpPr>
          <p:spPr>
            <a:xfrm>
              <a:off x="3485" y="1168"/>
              <a:ext cx="2739" cy="626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 sz="2400" dirty="0">
                <a:ea typeface="黑体" panose="02010609060101010101" pitchFamily="49" charset="-122"/>
              </a:endParaRPr>
            </a:p>
          </p:txBody>
        </p:sp>
        <p:sp>
          <p:nvSpPr>
            <p:cNvPr id="21" name="矩形 1"/>
            <p:cNvSpPr>
              <a:spLocks noChangeArrowheads="1"/>
            </p:cNvSpPr>
            <p:nvPr/>
          </p:nvSpPr>
          <p:spPr bwMode="auto">
            <a:xfrm>
              <a:off x="3759" y="1203"/>
              <a:ext cx="2108" cy="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+mn-lt"/>
                  <a:ea typeface="黑体" panose="02010609060101010101" pitchFamily="49" charset="-122"/>
                </a:rPr>
                <a:t>知识点 </a:t>
              </a:r>
              <a:r>
                <a:rPr lang="en-US" altLang="zh-CN" sz="2400" b="1" dirty="0">
                  <a:solidFill>
                    <a:schemeClr val="bg1"/>
                  </a:solidFill>
                  <a:latin typeface="+mn-lt"/>
                  <a:ea typeface="黑体" panose="02010609060101010101" pitchFamily="49" charset="-122"/>
                </a:rPr>
                <a:t>2</a:t>
              </a:r>
              <a:endParaRPr lang="zh-CN" altLang="en-US" sz="2400" b="1" dirty="0">
                <a:solidFill>
                  <a:schemeClr val="bg1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22" name="组合 1"/>
          <p:cNvGrpSpPr/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23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文本框 18"/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+mn-lt"/>
                  <a:cs typeface="Yuanti SC"/>
                </a:rPr>
                <a:t>探究新知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25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30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30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4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2" grpId="0" build="p"/>
      <p:bldP spid="645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ChangeArrowheads="1"/>
          </p:cNvSpPr>
          <p:nvPr/>
        </p:nvSpPr>
        <p:spPr bwMode="auto">
          <a:xfrm>
            <a:off x="1727994" y="2127251"/>
            <a:ext cx="433163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(2)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为何值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时，分式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有意义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? </a:t>
            </a:r>
            <a:endParaRPr lang="en-US" altLang="zh-CN" sz="2400" b="1" dirty="0"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4035" name="Rectangle 3"/>
          <p:cNvSpPr>
            <a:spLocks noChangeArrowheads="1"/>
          </p:cNvSpPr>
          <p:nvPr/>
        </p:nvSpPr>
        <p:spPr bwMode="auto">
          <a:xfrm>
            <a:off x="1758853" y="1644639"/>
            <a:ext cx="42546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为何值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时，分式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无意义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en-US" altLang="zh-CN" sz="2400" b="1" dirty="0"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6564" name="Rectangle 5"/>
              <p:cNvSpPr>
                <a:spLocks noChangeArrowheads="1"/>
              </p:cNvSpPr>
              <p:nvPr/>
            </p:nvSpPr>
            <p:spPr bwMode="auto">
              <a:xfrm>
                <a:off x="1007671" y="1095375"/>
                <a:ext cx="4903787" cy="6847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eaLnBrk="0" hangingPunct="0"/>
                <a:r>
                  <a:rPr lang="zh-CN" altLang="en-US" sz="2400" b="1" noProof="1" smtClean="0">
                    <a:solidFill>
                      <a:srgbClr val="0000FF"/>
                    </a:solidFill>
                    <a:latin typeface="+mn-lt"/>
                    <a:ea typeface="黑体" panose="02010609060101010101" pitchFamily="49" charset="-122"/>
                    <a:cs typeface="Times New Roman" panose="02020603050405020304" pitchFamily="18" charset="0"/>
                  </a:rPr>
                  <a:t>例</a:t>
                </a:r>
                <a:r>
                  <a:rPr lang="en-US" altLang="zh-CN" sz="2400" b="1" noProof="1" smtClean="0">
                    <a:solidFill>
                      <a:srgbClr val="0000FF"/>
                    </a:solidFill>
                    <a:latin typeface="+mn-lt"/>
                    <a:ea typeface="黑体" panose="02010609060101010101" pitchFamily="49" charset="-122"/>
                    <a:cs typeface="Times New Roman" panose="02020603050405020304" pitchFamily="18" charset="0"/>
                  </a:rPr>
                  <a:t>1 </a:t>
                </a:r>
                <a:r>
                  <a:rPr lang="zh-CN" altLang="en-US" sz="2400" b="1" dirty="0" smtClean="0"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rPr>
                  <a:t>已知</a:t>
                </a:r>
                <a:r>
                  <a:rPr lang="zh-CN" altLang="en-US" sz="2400" b="1" dirty="0"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rPr>
                  <a:t>分式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b="1" i="1">
                            <a:latin typeface="+mn-lt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1" smtClean="0">
                            <a:latin typeface="+mn-lt"/>
                            <a:ea typeface="Cambria Math" panose="02040503050406030204"/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en-US" altLang="zh-CN" sz="2400" b="1" kern="100" baseline="30000" smtClean="0">
                            <a:effectLst/>
                            <a:latin typeface="+mn-lt"/>
                            <a:cs typeface="Times New Roman" panose="02020603050405020304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n-US" altLang="zh-CN" sz="2400" b="1" i="1" kern="100">
                            <a:effectLst/>
                            <a:latin typeface="+mn-lt"/>
                            <a:cs typeface="Times New Roman" panose="02020603050405020304"/>
                          </a:rPr>
                          <m:t>−</m:t>
                        </m:r>
                        <m:r>
                          <m:rPr>
                            <m:nor/>
                          </m:rPr>
                          <a:rPr lang="en-US" altLang="zh-CN" sz="2400" b="1" kern="100">
                            <a:effectLst/>
                            <a:latin typeface="+mn-lt"/>
                            <a:cs typeface="Times New Roman" panose="02020603050405020304"/>
                          </a:rPr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1" kern="100">
                            <a:effectLst/>
                            <a:latin typeface="+mn-lt"/>
                            <a:cs typeface="Times New Roman" panose="02020603050405020304"/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en-US" altLang="zh-CN" sz="2400" b="1" kern="100">
                            <a:effectLst/>
                            <a:latin typeface="+mn-lt"/>
                            <a:cs typeface="Times New Roman" panose="02020603050405020304"/>
                          </a:rPr>
                          <m:t>+</m:t>
                        </m:r>
                        <m:r>
                          <m:rPr>
                            <m:nor/>
                          </m:rPr>
                          <a:rPr lang="en-US" altLang="zh-CN" sz="2400" b="1" kern="100">
                            <a:effectLst/>
                            <a:latin typeface="+mn-lt"/>
                            <a:cs typeface="Times New Roman" panose="02020603050405020304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en-US" sz="2400" b="1" dirty="0"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rPr>
                  <a:t> </a:t>
                </a:r>
                <a:r>
                  <a:rPr lang="zh-CN" altLang="en-US" sz="2400" b="1" dirty="0" smtClean="0"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rPr>
                  <a:t>，</a:t>
                </a:r>
                <a:endParaRPr lang="en-US" altLang="zh-CN" sz="2400" b="1" dirty="0">
                  <a:latin typeface="+mn-lt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6564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007671" y="1095375"/>
                <a:ext cx="4903787" cy="684739"/>
              </a:xfrm>
              <a:prstGeom prst="rect">
                <a:avLst/>
              </a:prstGeom>
              <a:blipFill rotWithShape="1">
                <a:blip r:embed="rId1"/>
                <a:stretch>
                  <a:fillRect l="-11" t="-4451" r="5" b="31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4038" name="Text Box 6"/>
          <p:cNvSpPr txBox="1">
            <a:spLocks noChangeArrowheads="1"/>
          </p:cNvSpPr>
          <p:nvPr/>
        </p:nvSpPr>
        <p:spPr bwMode="auto">
          <a:xfrm>
            <a:off x="1255712" y="4481513"/>
            <a:ext cx="63277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+mn-lt"/>
                <a:cs typeface="Times New Roman" panose="02020603050405020304" pitchFamily="18" charset="0"/>
              </a:rPr>
              <a:t>     </a:t>
            </a:r>
            <a:r>
              <a:rPr lang="en-US" altLang="zh-CN" sz="2400" b="1" dirty="0" smtClean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 smtClean="0">
                <a:latin typeface="+mn-lt"/>
                <a:cs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由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１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得 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 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≠–2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时，分式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意义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　　　　</a:t>
            </a:r>
            <a:endParaRPr lang="zh-CN" altLang="en-US" sz="2400" b="1" dirty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4039" name="Rectangle 7"/>
          <p:cNvSpPr>
            <a:spLocks noChangeArrowheads="1"/>
          </p:cNvSpPr>
          <p:nvPr/>
        </p:nvSpPr>
        <p:spPr bwMode="auto">
          <a:xfrm>
            <a:off x="1730375" y="3856038"/>
            <a:ext cx="27543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latin typeface="+mn-lt"/>
                <a:cs typeface="Times New Roman" panose="02020603050405020304" pitchFamily="18" charset="0"/>
              </a:rPr>
              <a:t>∴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= 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–2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时分式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:</a:t>
            </a:r>
            <a:endParaRPr lang="en-US" altLang="zh-CN" sz="2400" b="1" dirty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4040" name="Rectangle 8"/>
          <p:cNvSpPr>
            <a:spLocks noChangeArrowheads="1"/>
          </p:cNvSpPr>
          <p:nvPr/>
        </p:nvSpPr>
        <p:spPr bwMode="auto">
          <a:xfrm>
            <a:off x="1188244" y="2730381"/>
            <a:ext cx="56372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解：</a:t>
            </a:r>
            <a:r>
              <a:rPr lang="en-US" altLang="zh-CN" sz="2400" b="1" dirty="0" smtClean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400" b="1" dirty="0" smtClean="0"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分母等于零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时，分式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无意义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.</a:t>
            </a:r>
            <a:endParaRPr lang="en-US" altLang="zh-CN" sz="2400" b="1" dirty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6570" name="Rectangle 11"/>
              <p:cNvSpPr>
                <a:spLocks noChangeArrowheads="1"/>
              </p:cNvSpPr>
              <p:nvPr/>
            </p:nvSpPr>
            <p:spPr bwMode="auto">
              <a:xfrm>
                <a:off x="4484688" y="3744565"/>
                <a:ext cx="2419864" cy="6846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b="1" i="1">
                            <a:solidFill>
                              <a:prstClr val="black"/>
                            </a:solidFill>
                            <a:latin typeface="Cambria Math" panose="02040503050406030204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1">
                            <a:solidFill>
                              <a:prstClr val="black"/>
                            </a:solidFill>
                            <a:latin typeface="Times New Roman" panose="02020603050405020304"/>
                            <a:ea typeface="Cambria Math" panose="02040503050406030204"/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en-US" altLang="zh-CN" sz="2400" b="1" kern="100" baseline="30000">
                            <a:solidFill>
                              <a:prstClr val="black"/>
                            </a:solidFill>
                            <a:latin typeface="Times New Roman" panose="02020603050405020304"/>
                            <a:cs typeface="Times New Roman" panose="02020603050405020304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n-US" altLang="zh-CN" sz="2400" b="1" i="1" kern="100">
                            <a:solidFill>
                              <a:prstClr val="black"/>
                            </a:solidFill>
                            <a:latin typeface="Times New Roman" panose="02020603050405020304"/>
                            <a:cs typeface="Times New Roman" panose="02020603050405020304"/>
                          </a:rPr>
                          <m:t>−</m:t>
                        </m:r>
                        <m:r>
                          <m:rPr>
                            <m:nor/>
                          </m:rPr>
                          <a:rPr lang="en-US" altLang="zh-CN" sz="2400" b="1" kern="100">
                            <a:solidFill>
                              <a:prstClr val="black"/>
                            </a:solidFill>
                            <a:latin typeface="Times New Roman" panose="02020603050405020304"/>
                            <a:cs typeface="Times New Roman" panose="02020603050405020304"/>
                          </a:rPr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1" kern="100">
                            <a:solidFill>
                              <a:prstClr val="black"/>
                            </a:solidFill>
                            <a:latin typeface="Times New Roman" panose="02020603050405020304"/>
                            <a:cs typeface="Times New Roman" panose="02020603050405020304"/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en-US" altLang="zh-CN" sz="2400" b="1" kern="100">
                            <a:solidFill>
                              <a:prstClr val="black"/>
                            </a:solidFill>
                            <a:latin typeface="Times New Roman" panose="02020603050405020304"/>
                            <a:cs typeface="Times New Roman" panose="02020603050405020304"/>
                          </a:rPr>
                          <m:t>+</m:t>
                        </m:r>
                        <m:r>
                          <m:rPr>
                            <m:nor/>
                          </m:rPr>
                          <a:rPr lang="en-US" altLang="zh-CN" sz="2400" b="1" kern="100">
                            <a:solidFill>
                              <a:prstClr val="black"/>
                            </a:solidFill>
                            <a:latin typeface="Times New Roman" panose="02020603050405020304"/>
                            <a:cs typeface="Times New Roman" panose="02020603050405020304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en-US" sz="2400" b="1" dirty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无意义</a:t>
                </a:r>
                <a:r>
                  <a:rPr lang="en-US" altLang="zh-CN" sz="2400" b="1" dirty="0"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.</a:t>
                </a:r>
                <a:endParaRPr lang="en-US" altLang="zh-CN" sz="2400" b="1" dirty="0"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6570" name="Rectangle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484688" y="3744565"/>
                <a:ext cx="2419864" cy="684609"/>
              </a:xfrm>
              <a:prstGeom prst="rect">
                <a:avLst/>
              </a:prstGeom>
              <a:blipFill rotWithShape="1">
                <a:blip r:embed="rId2"/>
                <a:stretch>
                  <a:fillRect l="-13" t="-4541" r="8" b="7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4044" name="Rectangle 12"/>
          <p:cNvSpPr>
            <a:spLocks noChangeArrowheads="1"/>
          </p:cNvSpPr>
          <p:nvPr/>
        </p:nvSpPr>
        <p:spPr bwMode="auto">
          <a:xfrm>
            <a:off x="4240213" y="3265488"/>
            <a:ext cx="19446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∴  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 = 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–2</a:t>
            </a:r>
            <a:endParaRPr lang="en-US" altLang="zh-CN" sz="2400" b="1" dirty="0">
              <a:solidFill>
                <a:srgbClr val="FF0000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44045" name="Rectangle 13"/>
          <p:cNvSpPr>
            <a:spLocks noChangeArrowheads="1"/>
          </p:cNvSpPr>
          <p:nvPr/>
        </p:nvSpPr>
        <p:spPr bwMode="auto">
          <a:xfrm>
            <a:off x="2689225" y="3265488"/>
            <a:ext cx="26352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zh-CN" altLang="en-US" sz="2400" b="1" dirty="0">
                <a:latin typeface="+mn-lt"/>
                <a:cs typeface="Times New Roman" panose="02020603050405020304" pitchFamily="18" charset="0"/>
              </a:rPr>
              <a:t>   </a:t>
            </a:r>
            <a:r>
              <a:rPr lang="en-US" altLang="zh-CN" sz="2400" b="1" i="1" dirty="0">
                <a:latin typeface="+mn-lt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latin typeface="+mn-lt"/>
                <a:cs typeface="Times New Roman" panose="02020603050405020304" pitchFamily="18" charset="0"/>
              </a:rPr>
              <a:t>+2=0</a:t>
            </a:r>
            <a:endParaRPr lang="en-US" altLang="zh-CN" sz="2400" b="1" dirty="0">
              <a:latin typeface="+mn-lt"/>
              <a:cs typeface="Times New Roman" panose="02020603050405020304" pitchFamily="18" charset="0"/>
            </a:endParaRPr>
          </a:p>
        </p:txBody>
      </p:sp>
      <p:grpSp>
        <p:nvGrpSpPr>
          <p:cNvPr id="66577" name="组合 6"/>
          <p:cNvGrpSpPr/>
          <p:nvPr/>
        </p:nvGrpSpPr>
        <p:grpSpPr bwMode="auto">
          <a:xfrm>
            <a:off x="460375" y="636588"/>
            <a:ext cx="1858963" cy="492125"/>
            <a:chOff x="427462" y="558483"/>
            <a:chExt cx="1858351" cy="492443"/>
          </a:xfrm>
        </p:grpSpPr>
        <p:grpSp>
          <p:nvGrpSpPr>
            <p:cNvPr id="66578" name="组合 5"/>
            <p:cNvGrpSpPr/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2177459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3" name="椭圆 2"/>
              <p:cNvSpPr/>
              <p:nvPr/>
            </p:nvSpPr>
            <p:spPr>
              <a:xfrm>
                <a:off x="2507550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5" name="椭圆 4"/>
              <p:cNvSpPr/>
              <p:nvPr/>
            </p:nvSpPr>
            <p:spPr>
              <a:xfrm>
                <a:off x="2837642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167733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3567652" y="-557354"/>
                <a:ext cx="426897" cy="425725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66584" name="文本框 11"/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600" b="1" dirty="0">
                  <a:solidFill>
                    <a:schemeClr val="bg1"/>
                  </a:solidFill>
                  <a:latin typeface="+mn-lt"/>
                </a:rPr>
                <a:t>素养考点 </a:t>
              </a:r>
              <a:r>
                <a:rPr lang="en-US" altLang="zh-CN" sz="2600" b="1" dirty="0" smtClean="0">
                  <a:solidFill>
                    <a:schemeClr val="bg1"/>
                  </a:solidFill>
                  <a:latin typeface="+mn-lt"/>
                </a:rPr>
                <a:t>1</a:t>
              </a:r>
              <a:endParaRPr lang="zh-CN" altLang="en-US" sz="2600" b="1" dirty="0">
                <a:solidFill>
                  <a:schemeClr val="bg1"/>
                </a:solidFill>
                <a:latin typeface="+mn-lt"/>
              </a:endParaRPr>
            </a:p>
          </p:txBody>
        </p:sp>
      </p:grpSp>
      <p:sp>
        <p:nvSpPr>
          <p:cNvPr id="66585" name="文本框 2"/>
          <p:cNvSpPr txBox="1">
            <a:spLocks noChangeArrowheads="1"/>
          </p:cNvSpPr>
          <p:nvPr/>
        </p:nvSpPr>
        <p:spPr bwMode="auto">
          <a:xfrm>
            <a:off x="2425700" y="631825"/>
            <a:ext cx="6375400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500" b="1" dirty="0">
                <a:latin typeface="+mn-lt"/>
                <a:ea typeface="黑体" panose="02010609060101010101" pitchFamily="49" charset="-122"/>
              </a:rPr>
              <a:t>根据分式有意义、无意义的条件求字母的值</a:t>
            </a:r>
            <a:endParaRPr lang="zh-CN" altLang="en-US" sz="2500" b="1" dirty="0">
              <a:latin typeface="+mn-lt"/>
              <a:ea typeface="黑体" panose="02010609060101010101" pitchFamily="49" charset="-122"/>
            </a:endParaRPr>
          </a:p>
        </p:txBody>
      </p:sp>
      <p:grpSp>
        <p:nvGrpSpPr>
          <p:cNvPr id="32" name="组合 1"/>
          <p:cNvGrpSpPr/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33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文本框 18"/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+mn-lt"/>
                  <a:cs typeface="Yuanti SC"/>
                </a:rPr>
                <a:t>探究新知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35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4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44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4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44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6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2000"/>
                                        <p:tgtEl>
                                          <p:spTgt spid="44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8" grpId="0"/>
      <p:bldP spid="44039" grpId="0"/>
      <p:bldP spid="44040" grpId="0"/>
      <p:bldP spid="66570" grpId="0"/>
      <p:bldP spid="44044" grpId="0"/>
      <p:bldP spid="4404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-13273" y="582609"/>
            <a:ext cx="8593137" cy="4675192"/>
            <a:chOff x="157163" y="582609"/>
            <a:chExt cx="8593137" cy="4675192"/>
          </a:xfrm>
        </p:grpSpPr>
        <p:grpSp>
          <p:nvGrpSpPr>
            <p:cNvPr id="29" name="组合 28"/>
            <p:cNvGrpSpPr/>
            <p:nvPr/>
          </p:nvGrpSpPr>
          <p:grpSpPr>
            <a:xfrm>
              <a:off x="157163" y="582613"/>
              <a:ext cx="8593137" cy="4675188"/>
              <a:chOff x="-3593057" y="1567520"/>
              <a:chExt cx="8776917" cy="4653922"/>
            </a:xfrm>
          </p:grpSpPr>
          <p:pic>
            <p:nvPicPr>
              <p:cNvPr id="37" name="一个圆顶角并剪去另一个顶角的矩形 1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-3593057" y="1567520"/>
                <a:ext cx="8776917" cy="465392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8" name="矩形 37"/>
              <p:cNvSpPr/>
              <p:nvPr/>
            </p:nvSpPr>
            <p:spPr>
              <a:xfrm>
                <a:off x="-2747301" y="1767880"/>
                <a:ext cx="2702169" cy="644062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>
                <a:defPPr>
                  <a:defRPr lang="zh-CN">
                    <a:solidFill>
                      <a:schemeClr val="dk1"/>
                    </a:solidFill>
                  </a:defRPr>
                </a:defPPr>
                <a:lvl1pPr marL="0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6pPr>
                <a:lvl7pPr marL="2058035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7pPr>
                <a:lvl8pPr marL="2400935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8pPr>
                <a:lvl9pPr marL="2743835" algn="l" defTabSz="685800" rtl="0" eaLnBrk="1" latinLnBrk="0" hangingPunct="1">
                  <a:defRPr sz="1350" kern="120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30" name="组 1"/>
            <p:cNvGrpSpPr/>
            <p:nvPr/>
          </p:nvGrpSpPr>
          <p:grpSpPr>
            <a:xfrm>
              <a:off x="1211265" y="582609"/>
              <a:ext cx="3184525" cy="617537"/>
              <a:chOff x="7647436" y="3815009"/>
              <a:chExt cx="3452021" cy="601051"/>
            </a:xfrm>
          </p:grpSpPr>
          <p:sp>
            <p:nvSpPr>
              <p:cNvPr id="31" name="文本框 30"/>
              <p:cNvSpPr txBox="1"/>
              <p:nvPr/>
            </p:nvSpPr>
            <p:spPr>
              <a:xfrm>
                <a:off x="8483529" y="3925465"/>
                <a:ext cx="2615928" cy="44934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pPr marL="0" marR="0" lvl="0" indent="0" defTabSz="6858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rgbClr val="1D41D5"/>
                    </a:solidFill>
                    <a:effectLst/>
                    <a:uLnTx/>
                    <a:uFillTx/>
                    <a:latin typeface="黑体" panose="02010609060101010101" pitchFamily="49" charset="-122"/>
                    <a:ea typeface="黑体" panose="02010609060101010101" pitchFamily="49" charset="-122"/>
                  </a:rPr>
                  <a:t> 方法点拨</a:t>
                </a:r>
                <a:endPara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1D41D5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pic>
            <p:nvPicPr>
              <p:cNvPr id="36" name="图片 35" descr="book.gif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7647436" y="3815009"/>
                <a:ext cx="977957" cy="60105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674296" y="1535202"/>
            <a:ext cx="7685479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+mn-lt"/>
                <a:cs typeface="Times New Roman" panose="02020603050405020304" pitchFamily="18" charset="0"/>
              </a:rPr>
              <a:t>         ①</a:t>
            </a:r>
            <a:r>
              <a:rPr lang="zh-CN" altLang="en-US" sz="2800" b="1" dirty="0">
                <a:latin typeface="+mn-lt"/>
                <a:cs typeface="Times New Roman" panose="02020603050405020304" pitchFamily="18" charset="0"/>
              </a:rPr>
              <a:t>分式有意义的条件：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分母不为</a:t>
            </a:r>
            <a:r>
              <a:rPr lang="zh-CN" altLang="en-US" sz="2800" b="1" dirty="0" smtClean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零</a:t>
            </a:r>
            <a:r>
              <a:rPr lang="zh-CN" altLang="en-US" sz="2800" b="1" dirty="0" smtClean="0">
                <a:latin typeface="+mn-lt"/>
                <a:cs typeface="Times New Roman" panose="02020603050405020304" pitchFamily="18" charset="0"/>
              </a:rPr>
              <a:t>；</a:t>
            </a:r>
            <a:endParaRPr lang="en-US" altLang="zh-CN" sz="2800" b="1" dirty="0" smtClean="0">
              <a:latin typeface="+mn-lt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+mn-lt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+mn-lt"/>
                <a:cs typeface="Times New Roman" panose="02020603050405020304" pitchFamily="18" charset="0"/>
              </a:rPr>
              <a:t>        </a:t>
            </a:r>
            <a:r>
              <a:rPr lang="zh-CN" altLang="en-US" sz="2800" b="1" dirty="0" smtClean="0">
                <a:latin typeface="+mn-lt"/>
                <a:cs typeface="Times New Roman" panose="02020603050405020304" pitchFamily="18" charset="0"/>
              </a:rPr>
              <a:t>②</a:t>
            </a:r>
            <a:r>
              <a:rPr lang="zh-CN" altLang="en-US" sz="2800" b="1" dirty="0">
                <a:latin typeface="+mn-lt"/>
                <a:cs typeface="Times New Roman" panose="02020603050405020304" pitchFamily="18" charset="0"/>
              </a:rPr>
              <a:t>分式无意义的条件：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分母为</a:t>
            </a:r>
            <a:r>
              <a:rPr lang="zh-CN" altLang="en-US" sz="2800" b="1" dirty="0" smtClean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零</a:t>
            </a:r>
            <a:r>
              <a:rPr lang="zh-CN" altLang="en-US" sz="2800" b="1" dirty="0" smtClean="0">
                <a:latin typeface="+mn-lt"/>
                <a:cs typeface="Times New Roman" panose="02020603050405020304" pitchFamily="18" charset="0"/>
              </a:rPr>
              <a:t>；</a:t>
            </a:r>
            <a:endParaRPr lang="en-US" altLang="zh-CN" sz="2800" b="1" dirty="0" smtClean="0">
              <a:latin typeface="+mn-lt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+mn-lt"/>
                <a:cs typeface="Times New Roman" panose="02020603050405020304" pitchFamily="18" charset="0"/>
              </a:rPr>
              <a:t> </a:t>
            </a:r>
            <a:r>
              <a:rPr lang="en-US" altLang="zh-CN" sz="2800" b="1" dirty="0" smtClean="0">
                <a:latin typeface="+mn-lt"/>
                <a:cs typeface="Times New Roman" panose="02020603050405020304" pitchFamily="18" charset="0"/>
              </a:rPr>
              <a:t>        </a:t>
            </a:r>
            <a:r>
              <a:rPr lang="zh-CN" altLang="en-US" sz="2800" b="1" dirty="0" smtClean="0">
                <a:latin typeface="+mn-lt"/>
                <a:cs typeface="Times New Roman" panose="02020603050405020304" pitchFamily="18" charset="0"/>
              </a:rPr>
              <a:t>③</a:t>
            </a:r>
            <a:r>
              <a:rPr lang="zh-CN" altLang="en-US" sz="2800" b="1" dirty="0">
                <a:latin typeface="+mn-lt"/>
                <a:cs typeface="Times New Roman" panose="02020603050405020304" pitchFamily="18" charset="0"/>
              </a:rPr>
              <a:t>分式的值为零的条件：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分母不为</a:t>
            </a:r>
            <a:r>
              <a:rPr lang="zh-CN" altLang="en-US" sz="2800" b="1" dirty="0" smtClean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零，分子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为零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cs typeface="Times New Roman" panose="02020603050405020304" pitchFamily="18" charset="0"/>
              </a:rPr>
              <a:t>.</a:t>
            </a:r>
            <a:endParaRPr lang="en-US" altLang="zh-CN" sz="2800" b="1" dirty="0">
              <a:solidFill>
                <a:srgbClr val="FF0000"/>
              </a:solidFill>
              <a:latin typeface="+mn-lt"/>
              <a:cs typeface="Times New Roman" panose="02020603050405020304" pitchFamily="18" charset="0"/>
            </a:endParaRPr>
          </a:p>
        </p:txBody>
      </p:sp>
      <p:grpSp>
        <p:nvGrpSpPr>
          <p:cNvPr id="32" name="组合 1"/>
          <p:cNvGrpSpPr/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33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文本框 18"/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+mn-lt"/>
                  <a:cs typeface="Yuanti SC"/>
                </a:rPr>
                <a:t>探究新知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35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919163" y="773726"/>
            <a:ext cx="8553450" cy="3231654"/>
            <a:chOff x="919163" y="773726"/>
            <a:chExt cx="8553450" cy="3231654"/>
          </a:xfrm>
        </p:grpSpPr>
        <p:sp>
          <p:nvSpPr>
            <p:cNvPr id="68609" name="Text Box 2"/>
            <p:cNvSpPr txBox="1">
              <a:spLocks noChangeArrowheads="1"/>
            </p:cNvSpPr>
            <p:nvPr/>
          </p:nvSpPr>
          <p:spPr bwMode="auto">
            <a:xfrm>
              <a:off x="919163" y="773726"/>
              <a:ext cx="8553450" cy="32316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250000"/>
                </a:lnSpc>
                <a:spcBef>
                  <a:spcPct val="50000"/>
                </a:spcBef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(</a:t>
              </a:r>
              <a:r>
                <a:rPr lang="zh-CN" altLang="en-US" sz="2400" b="1" dirty="0" smtClean="0">
                  <a:latin typeface="+mn-lt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)</a:t>
              </a:r>
              <a:r>
                <a:rPr lang="zh-CN" altLang="en-US" sz="2400" b="1" dirty="0" smtClean="0">
                  <a:latin typeface="+mn-lt"/>
                  <a:ea typeface="楷体" panose="02010609060101010101" pitchFamily="49" charset="-122"/>
                  <a:cs typeface="Times New Roman" panose="02020603050405020304" pitchFamily="18" charset="0"/>
                </a:rPr>
                <a:t>当</a:t>
              </a:r>
              <a:r>
                <a:rPr lang="en-US" altLang="zh-CN" sz="2400" b="1" i="1" dirty="0">
                  <a:latin typeface="+mn-lt"/>
                  <a:ea typeface="楷体" panose="02010609060101010101" pitchFamily="49" charset="-122"/>
                  <a:cs typeface="Times New Roman" panose="02020603050405020304" pitchFamily="18" charset="0"/>
                </a:rPr>
                <a:t>x</a:t>
              </a:r>
              <a:r>
                <a:rPr lang="en-US" altLang="zh-CN" sz="2400" b="1" u="sng" dirty="0">
                  <a:latin typeface="+mn-lt"/>
                  <a:ea typeface="楷体" panose="02010609060101010101" pitchFamily="49" charset="-122"/>
                  <a:cs typeface="Times New Roman" panose="02020603050405020304" pitchFamily="18" charset="0"/>
                </a:rPr>
                <a:t>     </a:t>
              </a:r>
              <a:r>
                <a:rPr lang="en-US" altLang="zh-CN" sz="2400" b="1" u="sng" dirty="0" smtClean="0">
                  <a:latin typeface="+mn-lt"/>
                  <a:ea typeface="楷体" panose="02010609060101010101" pitchFamily="49" charset="-122"/>
                  <a:cs typeface="Times New Roman" panose="02020603050405020304" pitchFamily="18" charset="0"/>
                </a:rPr>
                <a:t>      </a:t>
              </a:r>
              <a:r>
                <a:rPr lang="zh-CN" altLang="en-US" sz="2400" b="1" dirty="0" smtClean="0">
                  <a:latin typeface="+mn-lt"/>
                  <a:ea typeface="楷体" panose="02010609060101010101" pitchFamily="49" charset="-122"/>
                  <a:cs typeface="Times New Roman" panose="02020603050405020304" pitchFamily="18" charset="0"/>
                </a:rPr>
                <a:t>时，分式        </a:t>
              </a:r>
              <a:r>
                <a:rPr lang="zh-CN" altLang="en-US" sz="2400" b="1" dirty="0">
                  <a:latin typeface="+mn-lt"/>
                  <a:ea typeface="楷体" panose="02010609060101010101" pitchFamily="49" charset="-122"/>
                  <a:cs typeface="Times New Roman" panose="02020603050405020304" pitchFamily="18" charset="0"/>
                </a:rPr>
                <a:t>有</a:t>
              </a:r>
              <a:r>
                <a:rPr lang="zh-CN" altLang="en-US" sz="2400" b="1" dirty="0" smtClean="0">
                  <a:latin typeface="+mn-lt"/>
                  <a:ea typeface="楷体" panose="02010609060101010101" pitchFamily="49" charset="-122"/>
                  <a:cs typeface="Times New Roman" panose="02020603050405020304" pitchFamily="18" charset="0"/>
                </a:rPr>
                <a:t>意义；</a:t>
              </a:r>
              <a:endPara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pPr>
                <a:lnSpc>
                  <a:spcPct val="200000"/>
                </a:lnSpc>
                <a:spcBef>
                  <a:spcPts val="0"/>
                </a:spcBef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(</a:t>
              </a:r>
              <a:r>
                <a:rPr lang="zh-CN" altLang="en-US" sz="2400" b="1" dirty="0" smtClean="0">
                  <a:latin typeface="+mn-lt"/>
                  <a:ea typeface="楷体" panose="02010609060101010101" pitchFamily="49" charset="-122"/>
                  <a:cs typeface="Times New Roman" panose="02020603050405020304" pitchFamily="18" charset="0"/>
                </a:rPr>
                <a:t>2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)</a:t>
              </a:r>
              <a:r>
                <a:rPr lang="zh-CN" altLang="en-US" sz="2400" b="1" dirty="0" smtClean="0">
                  <a:latin typeface="+mn-lt"/>
                  <a:ea typeface="楷体" panose="02010609060101010101" pitchFamily="49" charset="-122"/>
                  <a:cs typeface="Times New Roman" panose="02020603050405020304" pitchFamily="18" charset="0"/>
                </a:rPr>
                <a:t>当</a:t>
              </a:r>
              <a:r>
                <a:rPr lang="en-US" altLang="zh-CN" sz="2400" b="1" i="1" dirty="0">
                  <a:latin typeface="+mn-lt"/>
                  <a:ea typeface="楷体" panose="02010609060101010101" pitchFamily="49" charset="-122"/>
                  <a:cs typeface="Times New Roman" panose="02020603050405020304" pitchFamily="18" charset="0"/>
                </a:rPr>
                <a:t>x</a:t>
              </a:r>
              <a:r>
                <a:rPr lang="en-US" altLang="zh-CN" sz="2400" b="1" u="sng" dirty="0">
                  <a:latin typeface="+mn-lt"/>
                  <a:ea typeface="楷体" panose="02010609060101010101" pitchFamily="49" charset="-122"/>
                  <a:cs typeface="Times New Roman" panose="02020603050405020304" pitchFamily="18" charset="0"/>
                </a:rPr>
                <a:t>           </a:t>
              </a:r>
              <a:r>
                <a:rPr lang="zh-CN" altLang="en-US" sz="2400" b="1" dirty="0" smtClean="0">
                  <a:latin typeface="+mn-lt"/>
                  <a:ea typeface="楷体" panose="02010609060101010101" pitchFamily="49" charset="-122"/>
                  <a:cs typeface="Times New Roman" panose="02020603050405020304" pitchFamily="18" charset="0"/>
                </a:rPr>
                <a:t>时，分式          </a:t>
              </a:r>
              <a:r>
                <a:rPr lang="zh-CN" altLang="en-US" sz="2400" b="1" dirty="0">
                  <a:latin typeface="+mn-lt"/>
                  <a:ea typeface="楷体" panose="02010609060101010101" pitchFamily="49" charset="-122"/>
                  <a:cs typeface="Times New Roman" panose="02020603050405020304" pitchFamily="18" charset="0"/>
                </a:rPr>
                <a:t>有</a:t>
              </a:r>
              <a:r>
                <a:rPr lang="zh-CN" altLang="en-US" sz="2400" b="1" dirty="0" smtClean="0">
                  <a:latin typeface="+mn-lt"/>
                  <a:ea typeface="楷体" panose="02010609060101010101" pitchFamily="49" charset="-122"/>
                  <a:cs typeface="Times New Roman" panose="02020603050405020304" pitchFamily="18" charset="0"/>
                </a:rPr>
                <a:t>意义；</a:t>
              </a:r>
              <a:endParaRPr lang="zh-CN" altLang="en-US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pPr>
                <a:lnSpc>
                  <a:spcPct val="200000"/>
                </a:lnSpc>
                <a:spcBef>
                  <a:spcPts val="0"/>
                </a:spcBef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(</a:t>
              </a:r>
              <a:r>
                <a:rPr lang="zh-CN" altLang="en-US" sz="2400" b="1" dirty="0" smtClean="0">
                  <a:latin typeface="+mn-lt"/>
                  <a:ea typeface="楷体" panose="02010609060101010101" pitchFamily="49" charset="-122"/>
                  <a:cs typeface="Times New Roman" panose="02020603050405020304" pitchFamily="18" charset="0"/>
                </a:rPr>
                <a:t>3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)</a:t>
              </a:r>
              <a:r>
                <a:rPr lang="zh-CN" altLang="en-US" sz="2400" b="1" dirty="0" smtClean="0">
                  <a:latin typeface="+mn-lt"/>
                  <a:ea typeface="楷体" panose="02010609060101010101" pitchFamily="49" charset="-122"/>
                  <a:cs typeface="Times New Roman" panose="02020603050405020304" pitchFamily="18" charset="0"/>
                </a:rPr>
                <a:t>当</a:t>
              </a:r>
              <a:r>
                <a:rPr lang="en-US" altLang="zh-CN" sz="2400" b="1" i="1" dirty="0">
                  <a:latin typeface="+mn-lt"/>
                  <a:ea typeface="楷体" panose="02010609060101010101" pitchFamily="49" charset="-122"/>
                  <a:cs typeface="Times New Roman" panose="02020603050405020304" pitchFamily="18" charset="0"/>
                </a:rPr>
                <a:t>b</a:t>
              </a:r>
              <a:r>
                <a:rPr lang="en-US" altLang="zh-CN" sz="2400" b="1" u="sng" dirty="0">
                  <a:latin typeface="+mn-lt"/>
                  <a:ea typeface="楷体" panose="02010609060101010101" pitchFamily="49" charset="-122"/>
                  <a:cs typeface="Times New Roman" panose="02020603050405020304" pitchFamily="18" charset="0"/>
                </a:rPr>
                <a:t>           </a:t>
              </a:r>
              <a:r>
                <a:rPr lang="zh-CN" altLang="en-US" sz="2400" b="1" dirty="0" smtClean="0">
                  <a:latin typeface="+mn-lt"/>
                  <a:ea typeface="楷体" panose="02010609060101010101" pitchFamily="49" charset="-122"/>
                  <a:cs typeface="Times New Roman" panose="02020603050405020304" pitchFamily="18" charset="0"/>
                </a:rPr>
                <a:t>时，分式           </a:t>
              </a:r>
              <a:r>
                <a:rPr lang="zh-CN" altLang="en-US" sz="2400" b="1" dirty="0">
                  <a:latin typeface="+mn-lt"/>
                  <a:ea typeface="楷体" panose="02010609060101010101" pitchFamily="49" charset="-122"/>
                  <a:cs typeface="Times New Roman" panose="02020603050405020304" pitchFamily="18" charset="0"/>
                </a:rPr>
                <a:t>有</a:t>
              </a:r>
              <a:r>
                <a:rPr lang="zh-CN" altLang="en-US" sz="2400" b="1" dirty="0" smtClean="0">
                  <a:latin typeface="+mn-lt"/>
                  <a:ea typeface="楷体" panose="02010609060101010101" pitchFamily="49" charset="-122"/>
                  <a:cs typeface="Times New Roman" panose="02020603050405020304" pitchFamily="18" charset="0"/>
                </a:rPr>
                <a:t>意义；</a:t>
              </a:r>
              <a:endParaRPr lang="zh-CN" altLang="en-US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pPr>
                <a:lnSpc>
                  <a:spcPct val="200000"/>
                </a:lnSpc>
                <a:spcBef>
                  <a:spcPts val="0"/>
                </a:spcBef>
              </a:pP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(</a:t>
              </a:r>
              <a:r>
                <a:rPr lang="zh-CN" altLang="en-US" sz="2400" b="1" dirty="0" smtClean="0">
                  <a:latin typeface="+mn-lt"/>
                  <a:ea typeface="楷体" panose="02010609060101010101" pitchFamily="49" charset="-122"/>
                  <a:cs typeface="Times New Roman" panose="02020603050405020304" pitchFamily="18" charset="0"/>
                </a:rPr>
                <a:t>4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)</a:t>
              </a:r>
              <a:r>
                <a:rPr lang="zh-CN" altLang="en-US" sz="2400" b="1" dirty="0" smtClean="0">
                  <a:latin typeface="+mn-lt"/>
                  <a:ea typeface="楷体" panose="02010609060101010101" pitchFamily="49" charset="-122"/>
                  <a:cs typeface="Times New Roman" panose="02020603050405020304" pitchFamily="18" charset="0"/>
                </a:rPr>
                <a:t>当</a:t>
              </a:r>
              <a:r>
                <a:rPr lang="en-US" altLang="zh-CN" sz="2400" b="1" i="1" dirty="0" smtClean="0">
                  <a:latin typeface="+mn-lt"/>
                  <a:ea typeface="楷体" panose="02010609060101010101" pitchFamily="49" charset="-122"/>
                  <a:cs typeface="Times New Roman" panose="02020603050405020304" pitchFamily="18" charset="0"/>
                </a:rPr>
                <a:t>x</a:t>
              </a:r>
              <a:r>
                <a:rPr lang="zh-CN" altLang="en-US" sz="2400" b="1" dirty="0" smtClean="0">
                  <a:latin typeface="+mn-lt"/>
                  <a:ea typeface="楷体" panose="02010609060101010101" pitchFamily="49" charset="-122"/>
                  <a:cs typeface="Times New Roman" panose="02020603050405020304" pitchFamily="18" charset="0"/>
                </a:rPr>
                <a:t>，</a:t>
              </a:r>
              <a:r>
                <a:rPr lang="en-US" altLang="zh-CN" sz="2400" b="1" i="1" dirty="0" smtClean="0">
                  <a:latin typeface="+mn-lt"/>
                  <a:ea typeface="楷体" panose="02010609060101010101" pitchFamily="49" charset="-122"/>
                  <a:cs typeface="Times New Roman" panose="02020603050405020304" pitchFamily="18" charset="0"/>
                </a:rPr>
                <a:t>y</a:t>
              </a:r>
              <a:r>
                <a:rPr lang="en-US" altLang="zh-CN" sz="2400" b="1" dirty="0" smtClean="0">
                  <a:latin typeface="+mn-lt"/>
                  <a:ea typeface="楷体" panose="02010609060101010101" pitchFamily="49" charset="-122"/>
                  <a:cs typeface="Times New Roman" panose="02020603050405020304" pitchFamily="18" charset="0"/>
                </a:rPr>
                <a:t> </a:t>
              </a:r>
              <a:r>
                <a:rPr lang="zh-CN" altLang="en-US" sz="2400" b="1" dirty="0">
                  <a:latin typeface="+mn-lt"/>
                  <a:ea typeface="楷体" panose="02010609060101010101" pitchFamily="49" charset="-122"/>
                  <a:cs typeface="Times New Roman" panose="02020603050405020304" pitchFamily="18" charset="0"/>
                </a:rPr>
                <a:t>满足关系</a:t>
              </a:r>
              <a:r>
                <a:rPr lang="zh-CN" altLang="en-US" sz="2400" b="1" u="sng" dirty="0">
                  <a:latin typeface="+mn-lt"/>
                  <a:ea typeface="楷体" panose="02010609060101010101" pitchFamily="49" charset="-122"/>
                  <a:cs typeface="Times New Roman" panose="02020603050405020304" pitchFamily="18" charset="0"/>
                </a:rPr>
                <a:t>          </a:t>
              </a:r>
              <a:r>
                <a:rPr lang="zh-CN" altLang="en-US" sz="2400" b="1" dirty="0" smtClean="0">
                  <a:latin typeface="+mn-lt"/>
                  <a:ea typeface="楷体" panose="02010609060101010101" pitchFamily="49" charset="-122"/>
                  <a:cs typeface="Times New Roman" panose="02020603050405020304" pitchFamily="18" charset="0"/>
                </a:rPr>
                <a:t>时，分式          </a:t>
              </a:r>
              <a:r>
                <a:rPr lang="zh-CN" altLang="en-US" sz="2400" b="1" dirty="0">
                  <a:latin typeface="+mn-lt"/>
                  <a:ea typeface="楷体" panose="02010609060101010101" pitchFamily="49" charset="-122"/>
                  <a:cs typeface="Times New Roman" panose="02020603050405020304" pitchFamily="18" charset="0"/>
                </a:rPr>
                <a:t>有意义</a:t>
              </a:r>
              <a:r>
                <a:rPr lang="en-US" altLang="zh-CN" sz="2400" b="1" dirty="0">
                  <a:latin typeface="+mn-lt"/>
                  <a:ea typeface="楷体" panose="02010609060101010101" pitchFamily="49" charset="-122"/>
                  <a:cs typeface="Times New Roman" panose="02020603050405020304" pitchFamily="18" charset="0"/>
                </a:rPr>
                <a:t>.</a:t>
              </a:r>
              <a:endParaRPr lang="en-US" altLang="zh-CN" sz="24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68610" name="Object 4"/>
            <p:cNvGraphicFramePr>
              <a:graphicFrameLocks noChangeAspect="1"/>
            </p:cNvGraphicFramePr>
            <p:nvPr/>
          </p:nvGraphicFramePr>
          <p:xfrm>
            <a:off x="4005263" y="1048394"/>
            <a:ext cx="347971" cy="63628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9160" name="" r:id="rId1" imgW="215900" imgH="393700" progId="Equation.3">
                    <p:embed/>
                  </p:oleObj>
                </mc:Choice>
                <mc:Fallback>
                  <p:oleObj name="" r:id="rId1" imgW="215900" imgH="393700" progId="Equation.3">
                    <p:embed/>
                    <p:pic>
                      <p:nvPicPr>
                        <p:cNvPr id="0" name="Object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005263" y="1048394"/>
                          <a:ext cx="347971" cy="63628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8611" name="Object 5"/>
            <p:cNvGraphicFramePr>
              <a:graphicFrameLocks noChangeAspect="1"/>
            </p:cNvGraphicFramePr>
            <p:nvPr/>
          </p:nvGraphicFramePr>
          <p:xfrm>
            <a:off x="4006850" y="1834870"/>
            <a:ext cx="541338" cy="6477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9161" name="" r:id="rId3" imgW="330835" imgH="394335" progId="Equation.3">
                    <p:embed/>
                  </p:oleObj>
                </mc:Choice>
                <mc:Fallback>
                  <p:oleObj name="" r:id="rId3" imgW="330835" imgH="394335" progId="Equation.3">
                    <p:embed/>
                    <p:pic>
                      <p:nvPicPr>
                        <p:cNvPr id="0" name="Object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006850" y="1834870"/>
                          <a:ext cx="541338" cy="6477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8612" name="Object 6"/>
            <p:cNvGraphicFramePr>
              <a:graphicFrameLocks noChangeAspect="1"/>
            </p:cNvGraphicFramePr>
            <p:nvPr/>
          </p:nvGraphicFramePr>
          <p:xfrm>
            <a:off x="3949700" y="2568973"/>
            <a:ext cx="703263" cy="6619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9162" name="" r:id="rId5" imgW="419735" imgH="394335" progId="Equation.3">
                    <p:embed/>
                  </p:oleObj>
                </mc:Choice>
                <mc:Fallback>
                  <p:oleObj name="" r:id="rId5" imgW="419735" imgH="394335" progId="Equation.3">
                    <p:embed/>
                    <p:pic>
                      <p:nvPicPr>
                        <p:cNvPr id="0" name="Object 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949700" y="2568973"/>
                          <a:ext cx="703263" cy="66198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8613" name="Object 7"/>
            <p:cNvGraphicFramePr>
              <a:graphicFrameLocks noChangeAspect="1"/>
            </p:cNvGraphicFramePr>
            <p:nvPr/>
          </p:nvGraphicFramePr>
          <p:xfrm>
            <a:off x="5643548" y="3260843"/>
            <a:ext cx="674688" cy="74453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9163" name="" r:id="rId7" imgW="381635" imgH="419735" progId="Equation.3">
                    <p:embed/>
                  </p:oleObj>
                </mc:Choice>
                <mc:Fallback>
                  <p:oleObj name="" r:id="rId7" imgW="381635" imgH="419735" progId="Equation.3">
                    <p:embed/>
                    <p:pic>
                      <p:nvPicPr>
                        <p:cNvPr id="0" name="Object 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643548" y="3260843"/>
                          <a:ext cx="674688" cy="74453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9224" name="Text Box 8"/>
          <p:cNvSpPr txBox="1">
            <a:spLocks noChangeArrowheads="1"/>
          </p:cNvSpPr>
          <p:nvPr/>
        </p:nvSpPr>
        <p:spPr bwMode="auto">
          <a:xfrm>
            <a:off x="5764213" y="1135706"/>
            <a:ext cx="29718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分母 3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≠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， 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即 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≠0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225" name="Text Box 9"/>
          <p:cNvSpPr txBox="1">
            <a:spLocks noChangeArrowheads="1"/>
          </p:cNvSpPr>
          <p:nvPr/>
        </p:nvSpPr>
        <p:spPr bwMode="auto">
          <a:xfrm>
            <a:off x="5764213" y="1927888"/>
            <a:ext cx="3403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分母 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–1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≠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， 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即 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≠1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226" name="Text Box 10"/>
          <p:cNvSpPr txBox="1">
            <a:spLocks noChangeArrowheads="1"/>
          </p:cNvSpPr>
          <p:nvPr/>
        </p:nvSpPr>
        <p:spPr bwMode="auto">
          <a:xfrm>
            <a:off x="1671245" y="4005380"/>
            <a:ext cx="35655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分母 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–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y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≠0 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，即 </a:t>
            </a:r>
            <a:r>
              <a:rPr lang="en-US" altLang="zh-CN" sz="2400" b="1" i="1" dirty="0" err="1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 err="1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≠</a:t>
            </a:r>
            <a:r>
              <a:rPr lang="en-US" altLang="zh-CN" sz="2400" b="1" i="1" dirty="0" err="1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y</a:t>
            </a:r>
            <a:endParaRPr lang="en-US" altLang="zh-CN" sz="2400" b="1" i="1" dirty="0">
              <a:solidFill>
                <a:srgbClr val="FF0000"/>
              </a:solidFill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" name="Group 11"/>
          <p:cNvGrpSpPr/>
          <p:nvPr/>
        </p:nvGrpSpPr>
        <p:grpSpPr bwMode="auto">
          <a:xfrm>
            <a:off x="5767388" y="2568377"/>
            <a:ext cx="3705225" cy="661987"/>
            <a:chOff x="0" y="11"/>
            <a:chExt cx="2976" cy="556"/>
          </a:xfrm>
        </p:grpSpPr>
        <p:sp>
          <p:nvSpPr>
            <p:cNvPr id="68618" name="Text Box 12"/>
            <p:cNvSpPr txBox="1">
              <a:spLocks noChangeArrowheads="1"/>
            </p:cNvSpPr>
            <p:nvPr/>
          </p:nvSpPr>
          <p:spPr bwMode="auto">
            <a:xfrm>
              <a:off x="0" y="96"/>
              <a:ext cx="2976" cy="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FF0000"/>
                  </a:solidFill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分母 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5</a:t>
              </a:r>
              <a:r>
                <a:rPr lang="en-US" altLang="zh-CN" sz="2400" b="1" dirty="0" smtClean="0">
                  <a:solidFill>
                    <a:srgbClr val="FF0000"/>
                  </a:solidFill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–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3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b</a:t>
              </a:r>
              <a:r>
                <a:rPr lang="en-US" altLang="zh-CN" sz="2400" b="1" dirty="0">
                  <a:solidFill>
                    <a:srgbClr val="FF0000"/>
                  </a:solidFill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≠0 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，即 </a:t>
              </a:r>
              <a:r>
                <a:rPr lang="en-US" altLang="zh-CN" sz="2400" b="1" i="1" dirty="0">
                  <a:solidFill>
                    <a:srgbClr val="FF0000"/>
                  </a:solidFill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b</a:t>
              </a:r>
              <a:r>
                <a:rPr lang="en-US" altLang="zh-CN" sz="2400" b="1" dirty="0">
                  <a:solidFill>
                    <a:srgbClr val="FF0000"/>
                  </a:solidFill>
                  <a:latin typeface="+mn-lt"/>
                  <a:ea typeface="仿宋" panose="02010609060101010101" pitchFamily="49" charset="-122"/>
                  <a:cs typeface="Times New Roman" panose="02020603050405020304" pitchFamily="18" charset="0"/>
                </a:rPr>
                <a:t>≠</a:t>
              </a:r>
              <a:endPara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68619" name="Object 13"/>
            <p:cNvGraphicFramePr>
              <a:graphicFrameLocks noChangeAspect="1"/>
            </p:cNvGraphicFramePr>
            <p:nvPr/>
          </p:nvGraphicFramePr>
          <p:xfrm>
            <a:off x="2286" y="11"/>
            <a:ext cx="197" cy="55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9164" name="Equation" r:id="rId9" imgW="139700" imgH="394335" progId="Equation.DSMT4">
                    <p:embed/>
                  </p:oleObj>
                </mc:Choice>
                <mc:Fallback>
                  <p:oleObj name="Equation" r:id="rId9" imgW="139700" imgH="394335" progId="Equation.DSMT4">
                    <p:embed/>
                    <p:pic>
                      <p:nvPicPr>
                        <p:cNvPr id="0" name="Object 1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286" y="11"/>
                          <a:ext cx="197" cy="55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68624" name="文本框 2"/>
          <p:cNvSpPr txBox="1">
            <a:spLocks noChangeArrowheads="1"/>
          </p:cNvSpPr>
          <p:nvPr/>
        </p:nvSpPr>
        <p:spPr bwMode="auto">
          <a:xfrm>
            <a:off x="1007671" y="703907"/>
            <a:ext cx="24463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完成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下列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题目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8" name="组合 1"/>
          <p:cNvGrpSpPr/>
          <p:nvPr/>
        </p:nvGrpSpPr>
        <p:grpSpPr bwMode="auto">
          <a:xfrm>
            <a:off x="4371" y="-47062"/>
            <a:ext cx="2006600" cy="477213"/>
            <a:chOff x="100" y="63"/>
            <a:chExt cx="3160" cy="752"/>
          </a:xfrm>
        </p:grpSpPr>
        <p:cxnSp>
          <p:nvCxnSpPr>
            <p:cNvPr id="19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18"/>
            <p:cNvSpPr txBox="1">
              <a:spLocks noChangeArrowheads="1"/>
            </p:cNvSpPr>
            <p:nvPr/>
          </p:nvSpPr>
          <p:spPr bwMode="auto">
            <a:xfrm>
              <a:off x="870" y="63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巩固练习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1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580" y="691207"/>
            <a:ext cx="598091" cy="58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4" grpId="0"/>
      <p:bldP spid="9225" grpId="0"/>
      <p:bldP spid="922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69633" name="Rectangle 25"/>
              <p:cNvSpPr>
                <a:spLocks noChangeArrowheads="1"/>
              </p:cNvSpPr>
              <p:nvPr/>
            </p:nvSpPr>
            <p:spPr bwMode="auto">
              <a:xfrm>
                <a:off x="1082675" y="1361684"/>
                <a:ext cx="7146926" cy="6849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anchor="ctr">
                <a:spAutoFit/>
              </a:bodyPr>
              <a:lstStyle/>
              <a:p>
                <a:r>
                  <a:rPr lang="zh-CN" altLang="en-US" sz="2400" b="1" noProof="1" smtClean="0">
                    <a:solidFill>
                      <a:srgbClr val="0000FF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例</a:t>
                </a:r>
                <a:r>
                  <a:rPr lang="en-US" altLang="zh-CN" sz="2400" b="1" noProof="1" smtClean="0">
                    <a:solidFill>
                      <a:srgbClr val="0000FF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 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当</a:t>
                </a:r>
                <a:r>
                  <a:rPr lang="zh-CN" altLang="en-US" sz="2400" b="1" u="sng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              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时，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分式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b="1">
                            <a:latin typeface="+mn-lt"/>
                            <a:ea typeface="Cambria Math" panose="02040503050406030204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kern="100">
                            <a:effectLst/>
                            <a:latin typeface="+mn-lt"/>
                            <a:cs typeface="Times New Roman" panose="02020603050405020304"/>
                          </a:rPr>
                          <m:t>|</m:t>
                        </m:r>
                        <m:r>
                          <m:rPr>
                            <m:nor/>
                          </m:rPr>
                          <a:rPr lang="en-US" altLang="zh-CN" sz="2400" b="1" i="1" kern="100">
                            <a:effectLst/>
                            <a:latin typeface="+mn-lt"/>
                            <a:cs typeface="Times New Roman" panose="02020603050405020304"/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en-US" altLang="zh-CN" sz="2400" b="1" kern="100">
                            <a:effectLst/>
                            <a:latin typeface="+mn-lt"/>
                            <a:cs typeface="Times New Roman" panose="02020603050405020304"/>
                          </a:rPr>
                          <m:t>|−</m:t>
                        </m:r>
                        <m:r>
                          <m:rPr>
                            <m:nor/>
                          </m:rPr>
                          <a:rPr lang="en-US" altLang="zh-CN" sz="2400" b="1" kern="100">
                            <a:effectLst/>
                            <a:latin typeface="+mn-lt"/>
                            <a:cs typeface="Times New Roman" panose="02020603050405020304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1" kern="100">
                            <a:effectLst/>
                            <a:latin typeface="+mn-lt"/>
                            <a:cs typeface="Times New Roman" panose="02020603050405020304"/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en-US" altLang="zh-CN" sz="2400" b="1" kern="100">
                            <a:effectLst/>
                            <a:latin typeface="+mn-lt"/>
                            <a:cs typeface="Times New Roman" panose="02020603050405020304"/>
                          </a:rPr>
                          <m:t>+</m:t>
                        </m:r>
                        <m:r>
                          <m:rPr>
                            <m:nor/>
                          </m:rPr>
                          <a:rPr lang="en-US" altLang="zh-CN" sz="2400" b="1" kern="100">
                            <a:effectLst/>
                            <a:latin typeface="+mn-lt"/>
                            <a:cs typeface="Times New Roman" panose="02020603050405020304"/>
                          </a:rPr>
                          <m:t>1</m:t>
                        </m:r>
                      </m:den>
                    </m:f>
                  </m:oMath>
                </a14:m>
                <a:r>
                  <a:rPr lang="zh-CN" altLang="en-US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的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值为零</a:t>
                </a:r>
                <a:r>
                  <a:rPr lang="en-US" altLang="zh-CN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.</a:t>
                </a:r>
                <a:endParaRPr lang="en-US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9633" name="Rectangle 2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082675" y="1361684"/>
                <a:ext cx="7146926" cy="684996"/>
              </a:xfrm>
              <a:prstGeom prst="rect">
                <a:avLst/>
              </a:prstGeom>
              <a:blipFill rotWithShape="1">
                <a:blip r:embed="rId1"/>
                <a:stretch>
                  <a:fillRect t="-36" b="11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9419" name="Rectangle 27"/>
          <p:cNvSpPr>
            <a:spLocks noChangeArrowheads="1"/>
          </p:cNvSpPr>
          <p:nvPr/>
        </p:nvSpPr>
        <p:spPr bwMode="auto">
          <a:xfrm>
            <a:off x="2092325" y="1416198"/>
            <a:ext cx="13081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r>
              <a:rPr lang="en-US" altLang="zh-CN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9637" name="Rectangle 27"/>
          <p:cNvSpPr>
            <a:spLocks noChangeArrowheads="1"/>
          </p:cNvSpPr>
          <p:nvPr/>
        </p:nvSpPr>
        <p:spPr bwMode="auto">
          <a:xfrm>
            <a:off x="1121569" y="2249954"/>
            <a:ext cx="7491412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解：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要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使分式的值为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零，只需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分子为零且分母不为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零，</a:t>
            </a:r>
            <a:endParaRPr lang="en-US" altLang="zh-CN" sz="2400" b="1" dirty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endParaRPr lang="en-US" altLang="zh-CN" sz="2400" b="1" dirty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     ∴ </a:t>
            </a:r>
            <a:endParaRPr lang="en-US" altLang="zh-CN" sz="2400" b="1" dirty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       </a:t>
            </a:r>
            <a:endParaRPr lang="en-US" altLang="zh-CN" sz="2400" b="1" dirty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   解得  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=1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9638" name="对象 1"/>
          <p:cNvGraphicFramePr>
            <a:graphicFrameLocks noChangeAspect="1"/>
          </p:cNvGraphicFramePr>
          <p:nvPr/>
        </p:nvGraphicFramePr>
        <p:xfrm>
          <a:off x="2017713" y="2775744"/>
          <a:ext cx="1790473" cy="887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861" name="Equation" r:id="rId2" imgW="17373600" imgH="12192000" progId="Equation.DSMT4">
                  <p:embed/>
                </p:oleObj>
              </mc:Choice>
              <mc:Fallback>
                <p:oleObj name="Equation" r:id="rId2" imgW="17373600" imgH="12192000" progId="Equation.DSMT4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17713" y="2775744"/>
                        <a:ext cx="1790473" cy="887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9643" name="组合 6"/>
          <p:cNvGrpSpPr/>
          <p:nvPr/>
        </p:nvGrpSpPr>
        <p:grpSpPr bwMode="auto">
          <a:xfrm>
            <a:off x="546100" y="684213"/>
            <a:ext cx="1858963" cy="492125"/>
            <a:chOff x="427462" y="558483"/>
            <a:chExt cx="1858351" cy="492443"/>
          </a:xfrm>
        </p:grpSpPr>
        <p:grpSp>
          <p:nvGrpSpPr>
            <p:cNvPr id="69644" name="组合 5"/>
            <p:cNvGrpSpPr/>
            <p:nvPr/>
          </p:nvGrpSpPr>
          <p:grpSpPr bwMode="auto">
            <a:xfrm>
              <a:off x="468915" y="591581"/>
              <a:ext cx="1816898" cy="426248"/>
              <a:chOff x="2177651" y="-557614"/>
              <a:chExt cx="1816898" cy="426248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2177459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" name="椭圆 1"/>
              <p:cNvSpPr/>
              <p:nvPr/>
            </p:nvSpPr>
            <p:spPr>
              <a:xfrm>
                <a:off x="2507550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5" name="椭圆 4"/>
              <p:cNvSpPr/>
              <p:nvPr/>
            </p:nvSpPr>
            <p:spPr>
              <a:xfrm>
                <a:off x="2837642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167733" y="-557354"/>
                <a:ext cx="426897" cy="425725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3567652" y="-557354"/>
                <a:ext cx="426897" cy="425725"/>
              </a:xfrm>
              <a:prstGeom prst="ellips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69650" name="文本框 11"/>
            <p:cNvSpPr txBox="1">
              <a:spLocks noChangeArrowheads="1"/>
            </p:cNvSpPr>
            <p:nvPr/>
          </p:nvSpPr>
          <p:spPr bwMode="auto">
            <a:xfrm>
              <a:off x="427462" y="558483"/>
              <a:ext cx="1829953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600" b="1" dirty="0">
                  <a:solidFill>
                    <a:schemeClr val="bg1"/>
                  </a:solidFill>
                </a:rPr>
                <a:t>素养考点 </a:t>
              </a:r>
              <a:r>
                <a:rPr lang="en-US" altLang="zh-CN" sz="2600" b="1" dirty="0" smtClean="0">
                  <a:solidFill>
                    <a:schemeClr val="bg1"/>
                  </a:solidFill>
                  <a:latin typeface="+mn-lt"/>
                </a:rPr>
                <a:t>2</a:t>
              </a:r>
              <a:endParaRPr lang="zh-CN" altLang="en-US" sz="2600" b="1" dirty="0">
                <a:solidFill>
                  <a:schemeClr val="bg1"/>
                </a:solidFill>
                <a:latin typeface="+mn-lt"/>
              </a:endParaRPr>
            </a:p>
          </p:txBody>
        </p:sp>
      </p:grpSp>
      <p:sp>
        <p:nvSpPr>
          <p:cNvPr id="69651" name="文本框 2"/>
          <p:cNvSpPr txBox="1">
            <a:spLocks noChangeArrowheads="1"/>
          </p:cNvSpPr>
          <p:nvPr/>
        </p:nvSpPr>
        <p:spPr bwMode="auto">
          <a:xfrm>
            <a:off x="2579688" y="688975"/>
            <a:ext cx="5300662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500" b="1" dirty="0">
                <a:latin typeface="黑体" panose="02010609060101010101" pitchFamily="49" charset="-122"/>
                <a:ea typeface="黑体" panose="02010609060101010101" pitchFamily="49" charset="-122"/>
              </a:rPr>
              <a:t>根据分式的值为零的条件求字母的值</a:t>
            </a:r>
            <a:endParaRPr lang="zh-CN" altLang="en-US" sz="25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8" name="组合 1"/>
          <p:cNvGrpSpPr/>
          <p:nvPr/>
        </p:nvGrpSpPr>
        <p:grpSpPr bwMode="auto">
          <a:xfrm>
            <a:off x="-4018" y="-38812"/>
            <a:ext cx="2006600" cy="477213"/>
            <a:chOff x="100" y="76"/>
            <a:chExt cx="3160" cy="752"/>
          </a:xfrm>
        </p:grpSpPr>
        <p:cxnSp>
          <p:nvCxnSpPr>
            <p:cNvPr id="29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文本框 18"/>
            <p:cNvSpPr txBox="1">
              <a:spLocks noChangeArrowheads="1"/>
            </p:cNvSpPr>
            <p:nvPr/>
          </p:nvSpPr>
          <p:spPr bwMode="auto">
            <a:xfrm>
              <a:off x="870" y="76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31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96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96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96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96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96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9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96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96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9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4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7"/>
          <p:cNvSpPr>
            <a:spLocks noChangeArrowheads="1"/>
          </p:cNvSpPr>
          <p:nvPr/>
        </p:nvSpPr>
        <p:spPr bwMode="auto">
          <a:xfrm>
            <a:off x="1316038" y="1901349"/>
            <a:ext cx="4573587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en-US" sz="2400" b="1" dirty="0" smtClean="0">
                <a:solidFill>
                  <a:srgbClr val="0000FF"/>
                </a:solidFill>
                <a:latin typeface="+mn-lt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由</a:t>
            </a:r>
            <a:r>
              <a:rPr lang="en-US" altLang="zh-CN" sz="2400" b="1" i="1" dirty="0" smtClean="0">
                <a:latin typeface="+mn-lt"/>
              </a:rPr>
              <a:t>x</a:t>
            </a:r>
            <a:r>
              <a:rPr lang="en-US" altLang="zh-CN" sz="2400" b="1" baseline="30000" dirty="0" smtClean="0">
                <a:latin typeface="+mn-lt"/>
              </a:rPr>
              <a:t>2</a:t>
            </a:r>
            <a:r>
              <a:rPr lang="en-US" altLang="zh-CN" sz="2400" b="1" dirty="0" smtClean="0">
                <a:latin typeface="+mn-lt"/>
              </a:rPr>
              <a:t>–1=0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得</a:t>
            </a:r>
            <a:endParaRPr lang="en-US" altLang="zh-CN" sz="2400" b="1" dirty="0" smtClean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2400" b="1" i="1" dirty="0">
                <a:latin typeface="+mn-lt"/>
              </a:rPr>
              <a:t> </a:t>
            </a:r>
            <a:r>
              <a:rPr lang="en-US" altLang="zh-CN" sz="2400" b="1" i="1" dirty="0" smtClean="0">
                <a:latin typeface="+mn-lt"/>
              </a:rPr>
              <a:t>                     x</a:t>
            </a:r>
            <a:r>
              <a:rPr lang="en-US" altLang="zh-CN" sz="2400" b="1" baseline="30000" dirty="0" smtClean="0">
                <a:latin typeface="+mn-lt"/>
              </a:rPr>
              <a:t>2</a:t>
            </a:r>
            <a:r>
              <a:rPr lang="en-US" altLang="zh-CN" sz="2400" b="1" dirty="0" smtClean="0">
                <a:latin typeface="+mn-lt"/>
              </a:rPr>
              <a:t>=1</a:t>
            </a:r>
            <a:r>
              <a:rPr lang="zh-CN" altLang="en-US" sz="2400" b="1" dirty="0" smtClean="0">
                <a:latin typeface="+mn-lt"/>
              </a:rPr>
              <a:t>，</a:t>
            </a:r>
            <a:endParaRPr lang="en-US" altLang="zh-CN" sz="2400" b="1" dirty="0">
              <a:latin typeface="+mn-lt"/>
            </a:endParaRPr>
          </a:p>
          <a:p>
            <a:pPr>
              <a:lnSpc>
                <a:spcPct val="140000"/>
              </a:lnSpc>
            </a:pPr>
            <a:r>
              <a:rPr lang="zh-CN" altLang="en-US" sz="2400" b="1" dirty="0" smtClean="0">
                <a:latin typeface="+mn-lt"/>
              </a:rPr>
              <a:t>               ∴</a:t>
            </a:r>
            <a:r>
              <a:rPr lang="en-US" altLang="zh-CN" sz="2400" b="1" i="1" dirty="0">
                <a:latin typeface="+mn-lt"/>
              </a:rPr>
              <a:t>x</a:t>
            </a:r>
            <a:r>
              <a:rPr lang="en-US" altLang="zh-CN" sz="2400" b="1" dirty="0">
                <a:latin typeface="+mn-lt"/>
              </a:rPr>
              <a:t>=±</a:t>
            </a:r>
            <a:r>
              <a:rPr lang="en-US" altLang="zh-CN" sz="2400" b="1" dirty="0" smtClean="0">
                <a:latin typeface="+mn-lt"/>
              </a:rPr>
              <a:t>1</a:t>
            </a:r>
            <a:r>
              <a:rPr lang="zh-CN" altLang="en-US" sz="2400" b="1" dirty="0" smtClean="0">
                <a:latin typeface="+mn-lt"/>
              </a:rPr>
              <a:t>，</a:t>
            </a:r>
            <a:endParaRPr lang="en-US" altLang="zh-CN" sz="2400" b="1" dirty="0" smtClean="0">
              <a:latin typeface="+mn-lt"/>
            </a:endParaRPr>
          </a:p>
          <a:p>
            <a:pPr>
              <a:lnSpc>
                <a:spcPct val="140000"/>
              </a:lnSpc>
            </a:pPr>
            <a:r>
              <a:rPr lang="zh-CN" altLang="en-US" sz="2400" b="1" dirty="0" smtClean="0">
                <a:latin typeface="+mn-lt"/>
              </a:rPr>
              <a:t>           </a:t>
            </a:r>
            <a:r>
              <a:rPr lang="zh-CN" altLang="en-US" sz="24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又</a:t>
            </a:r>
            <a:r>
              <a:rPr lang="zh-CN" altLang="en-US" sz="2400" b="1" dirty="0">
                <a:latin typeface="+mn-lt"/>
              </a:rPr>
              <a:t>∵</a:t>
            </a:r>
            <a:r>
              <a:rPr lang="en-US" altLang="zh-CN" sz="2400" b="1" i="1" dirty="0" smtClean="0">
                <a:latin typeface="+mn-lt"/>
              </a:rPr>
              <a:t>x</a:t>
            </a:r>
            <a:r>
              <a:rPr lang="en-US" altLang="zh-CN" sz="2400" b="1" dirty="0" smtClean="0">
                <a:latin typeface="+mn-lt"/>
              </a:rPr>
              <a:t>–1</a:t>
            </a:r>
            <a:r>
              <a:rPr lang="en-US" altLang="zh-CN" sz="2400" b="1" dirty="0">
                <a:latin typeface="+mn-lt"/>
              </a:rPr>
              <a:t>≠0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即</a:t>
            </a:r>
            <a:r>
              <a:rPr lang="en-US" altLang="zh-CN" sz="2400" b="1" i="1" dirty="0">
                <a:latin typeface="+mn-lt"/>
              </a:rPr>
              <a:t>x</a:t>
            </a:r>
            <a:r>
              <a:rPr lang="en-US" altLang="zh-CN" sz="2400" b="1" dirty="0">
                <a:latin typeface="+mn-lt"/>
              </a:rPr>
              <a:t>≠</a:t>
            </a:r>
            <a:r>
              <a:rPr lang="en-US" altLang="zh-CN" sz="2400" b="1" dirty="0" smtClean="0">
                <a:latin typeface="+mn-lt"/>
              </a:rPr>
              <a:t>1</a:t>
            </a:r>
            <a:r>
              <a:rPr lang="zh-CN" altLang="en-US" sz="2400" b="1" dirty="0" smtClean="0">
                <a:latin typeface="+mn-lt"/>
              </a:rPr>
              <a:t>，</a:t>
            </a:r>
            <a:endParaRPr lang="en-US" altLang="zh-CN" sz="2400" b="1" dirty="0" smtClean="0">
              <a:latin typeface="+mn-lt"/>
            </a:endParaRPr>
          </a:p>
          <a:p>
            <a:pPr>
              <a:lnSpc>
                <a:spcPct val="140000"/>
              </a:lnSpc>
            </a:pPr>
            <a:r>
              <a:rPr lang="zh-CN" altLang="en-US" sz="2400" b="1" dirty="0" smtClean="0">
                <a:latin typeface="+mn-lt"/>
              </a:rPr>
              <a:t>               ∴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</a:rPr>
              <a:t>x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= –1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316038" y="702379"/>
            <a:ext cx="7180262" cy="1200329"/>
            <a:chOff x="1316038" y="702379"/>
            <a:chExt cx="7180262" cy="1200329"/>
          </a:xfrm>
        </p:grpSpPr>
        <p:sp>
          <p:nvSpPr>
            <p:cNvPr id="70658" name="Rectangle 27"/>
            <p:cNvSpPr>
              <a:spLocks noChangeArrowheads="1"/>
            </p:cNvSpPr>
            <p:nvPr/>
          </p:nvSpPr>
          <p:spPr bwMode="auto">
            <a:xfrm>
              <a:off x="1316038" y="702379"/>
              <a:ext cx="7180262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若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分式：    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   的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值为</a:t>
              </a:r>
              <a:r>
                <a:rPr lang="en-US" altLang="zh-CN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0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，则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(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)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A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．</a:t>
              </a:r>
              <a:r>
                <a:rPr lang="en-US" altLang="zh-CN" sz="2400" b="1" i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x</a:t>
              </a:r>
              <a:r>
                <a:rPr lang="en-US" altLang="zh-CN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=1       </a:t>
              </a:r>
              <a:r>
                <a:rPr lang="en-US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B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．</a:t>
              </a:r>
              <a:r>
                <a:rPr lang="en-US" altLang="zh-CN" sz="2400" b="1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x</a:t>
              </a:r>
              <a:r>
                <a:rPr lang="en-US" altLang="zh-CN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= –1        </a:t>
              </a:r>
              <a:r>
                <a:rPr lang="en-US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C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．</a:t>
              </a:r>
              <a:r>
                <a:rPr lang="en-US" altLang="zh-CN" sz="2400" b="1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x</a:t>
              </a:r>
              <a:r>
                <a:rPr lang="en-US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=±1  </a:t>
              </a:r>
              <a:r>
                <a:rPr lang="en-US" altLang="zh-CN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         </a:t>
              </a:r>
              <a:r>
                <a:rPr lang="en-US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D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．</a:t>
              </a:r>
              <a:r>
                <a:rPr lang="en-US" altLang="zh-CN" sz="2400" b="1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x</a:t>
              </a:r>
              <a:r>
                <a:rPr lang="en-US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≠1</a:t>
              </a:r>
              <a:endPara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70659" name="对象 1"/>
            <p:cNvGraphicFramePr>
              <a:graphicFrameLocks noChangeAspect="1"/>
            </p:cNvGraphicFramePr>
            <p:nvPr/>
          </p:nvGraphicFramePr>
          <p:xfrm>
            <a:off x="2495047" y="739625"/>
            <a:ext cx="654844" cy="6354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0770" name="Equation" r:id="rId1" imgW="10363200" imgH="10058400" progId="Equation.DSMT4">
                    <p:embed/>
                  </p:oleObj>
                </mc:Choice>
                <mc:Fallback>
                  <p:oleObj name="Equation" r:id="rId1" imgW="10363200" imgH="10058400" progId="Equation.DSMT4">
                    <p:embed/>
                    <p:pic>
                      <p:nvPicPr>
                        <p:cNvPr id="0" name="对象 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495047" y="739625"/>
                          <a:ext cx="654844" cy="63541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5110585" y="807479"/>
            <a:ext cx="6032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endParaRPr lang="zh-CN" altLang="en-US" sz="2400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0" name="组合 1"/>
          <p:cNvGrpSpPr/>
          <p:nvPr/>
        </p:nvGrpSpPr>
        <p:grpSpPr bwMode="auto">
          <a:xfrm>
            <a:off x="-4338" y="-31830"/>
            <a:ext cx="2006600" cy="477213"/>
            <a:chOff x="100" y="87"/>
            <a:chExt cx="3160" cy="752"/>
          </a:xfrm>
        </p:grpSpPr>
        <p:cxnSp>
          <p:nvCxnSpPr>
            <p:cNvPr id="11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文本框 18"/>
            <p:cNvSpPr txBox="1">
              <a:spLocks noChangeArrowheads="1"/>
            </p:cNvSpPr>
            <p:nvPr/>
          </p:nvSpPr>
          <p:spPr bwMode="auto">
            <a:xfrm>
              <a:off x="870" y="87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巩固练习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5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125" y="698320"/>
            <a:ext cx="598091" cy="58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71694" name="TextBox 2"/>
              <p:cNvSpPr txBox="1">
                <a:spLocks noChangeArrowheads="1"/>
              </p:cNvSpPr>
              <p:nvPr/>
            </p:nvSpPr>
            <p:spPr bwMode="auto">
              <a:xfrm>
                <a:off x="272562" y="817572"/>
                <a:ext cx="8871438" cy="14467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eaLnBrk="0" fontAlgn="ctr" hangingPunct="0">
                  <a:lnSpc>
                    <a:spcPct val="150000"/>
                  </a:lnSpc>
                </a:pPr>
                <a:r>
                  <a:rPr lang="en-US" altLang="zh-CN" sz="2400" b="1" dirty="0" smtClean="0">
                    <a:solidFill>
                      <a:srgbClr val="FF0000"/>
                    </a:solidFill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rPr>
                  <a:t>1. </a:t>
                </a:r>
                <a:r>
                  <a:rPr lang="zh-CN" altLang="zh-CN" sz="2400" b="1" dirty="0" smtClean="0"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rPr>
                  <a:t>若</a:t>
                </a:r>
                <a:r>
                  <a:rPr lang="zh-CN" altLang="zh-CN" sz="2400" b="1" dirty="0"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rPr>
                  <a:t>分式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  <m:r>
                      <a:rPr lang="zh-CN" altLang="zh-CN" sz="2400" b="1" i="1" dirty="0" smtClean="0">
                        <a:latin typeface="Cambria Math" panose="02040503050406030204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zh-CN" altLang="zh-CN" sz="2400" b="1" dirty="0" smtClean="0"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rPr>
                  <a:t>在</a:t>
                </a:r>
                <a:r>
                  <a:rPr lang="zh-CN" altLang="zh-CN" sz="2400" b="1" dirty="0"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rPr>
                  <a:t>实数范围内有</a:t>
                </a:r>
                <a:r>
                  <a:rPr lang="zh-CN" altLang="zh-CN" sz="2400" b="1" dirty="0" smtClean="0"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rPr>
                  <a:t>意义</a:t>
                </a:r>
                <a:r>
                  <a:rPr lang="zh-CN" altLang="en-US" sz="2400" b="1" dirty="0" smtClean="0"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rPr>
                  <a:t>，</a:t>
                </a:r>
                <a:r>
                  <a:rPr lang="zh-CN" altLang="zh-CN" sz="2400" b="1" dirty="0" smtClean="0"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rPr>
                  <a:t>则</a:t>
                </a:r>
                <a:r>
                  <a:rPr lang="zh-CN" altLang="zh-CN" sz="2400" b="1" dirty="0"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rPr>
                  <a:t>实数</a:t>
                </a:r>
                <a:r>
                  <a:rPr lang="zh-CN" altLang="zh-CN" sz="2400" b="1" i="1" dirty="0"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400" b="1" dirty="0"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rPr>
                  <a:t>的取值范围</a:t>
                </a:r>
                <a:r>
                  <a:rPr lang="zh-CN" altLang="zh-CN" sz="2400" b="1" dirty="0" smtClean="0"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rPr>
                  <a:t>是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400" b="1" dirty="0" smtClean="0"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rPr>
                  <a:t>     </a:t>
                </a:r>
                <a:r>
                  <a:rPr lang="en-US" altLang="zh-CN" sz="2400" b="1" dirty="0" smtClean="0"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rPr>
                  <a:t>   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)</a:t>
                </a:r>
                <a:endParaRPr lang="zh-CN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  <a:p>
                <a:pPr eaLnBrk="0" fontAlgn="ctr" hangingPunct="0">
                  <a:lnSpc>
                    <a:spcPct val="150000"/>
                  </a:lnSpc>
                </a:pPr>
                <a:r>
                  <a:rPr lang="zh-CN" altLang="zh-CN" sz="2400" b="1" dirty="0"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rPr>
                  <a:t>A．</a:t>
                </a:r>
                <a:r>
                  <a:rPr lang="zh-CN" altLang="zh-CN" sz="2400" b="1" i="1" dirty="0"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400" b="1" dirty="0" smtClean="0"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rPr>
                  <a:t>＞</a:t>
                </a:r>
                <a:r>
                  <a:rPr lang="en-US" altLang="zh-CN" sz="2400" b="1" dirty="0" smtClean="0"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rPr>
                  <a:t>–</a:t>
                </a:r>
                <a:r>
                  <a:rPr lang="zh-CN" altLang="zh-CN" sz="2400" b="1" dirty="0" smtClean="0"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2400" b="1" dirty="0"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rPr>
                  <a:t>	B．</a:t>
                </a:r>
                <a:r>
                  <a:rPr lang="zh-CN" altLang="zh-CN" sz="2400" b="1" i="1" dirty="0"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400" b="1" dirty="0" smtClean="0"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rPr>
                  <a:t>＜</a:t>
                </a:r>
                <a:r>
                  <a:rPr lang="en-US" altLang="zh-CN" sz="2400" b="1" dirty="0" smtClean="0"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rPr>
                  <a:t>–</a:t>
                </a:r>
                <a:r>
                  <a:rPr lang="zh-CN" altLang="zh-CN" sz="2400" b="1" dirty="0" smtClean="0"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2400" b="1" dirty="0"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rPr>
                  <a:t>	C．</a:t>
                </a:r>
                <a:r>
                  <a:rPr lang="zh-CN" altLang="zh-CN" sz="2400" b="1" i="1" dirty="0"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400" b="1" dirty="0" smtClean="0"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400" b="1" dirty="0" smtClean="0"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rPr>
                  <a:t> –</a:t>
                </a:r>
                <a:r>
                  <a:rPr lang="zh-CN" altLang="zh-CN" sz="2400" b="1" dirty="0" smtClean="0"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2400" b="1" dirty="0"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rPr>
                  <a:t>	D．</a:t>
                </a:r>
                <a:r>
                  <a:rPr lang="zh-CN" altLang="zh-CN" sz="2400" b="1" i="1" dirty="0"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400" b="1" dirty="0" smtClean="0"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rPr>
                  <a:t>≠</a:t>
                </a:r>
                <a:r>
                  <a:rPr lang="en-US" altLang="zh-CN" sz="2400" b="1" dirty="0" smtClean="0"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rPr>
                  <a:t> –</a:t>
                </a:r>
                <a:r>
                  <a:rPr lang="zh-CN" altLang="zh-CN" sz="2400" b="1" dirty="0" smtClean="0"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zh-CN" altLang="zh-CN" sz="2400" b="1" dirty="0">
                  <a:latin typeface="+mn-lt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71694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72562" y="817572"/>
                <a:ext cx="8871438" cy="1446743"/>
              </a:xfrm>
              <a:prstGeom prst="rect">
                <a:avLst/>
              </a:prstGeom>
              <a:blipFill rotWithShape="1">
                <a:blip r:embed="rId1"/>
                <a:stretch>
                  <a:fillRect l="-2" t="-23" b="37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1697" name="文本框 6"/>
              <p:cNvSpPr txBox="1">
                <a:spLocks noChangeArrowheads="1"/>
              </p:cNvSpPr>
              <p:nvPr/>
            </p:nvSpPr>
            <p:spPr bwMode="auto">
              <a:xfrm>
                <a:off x="565384" y="2406806"/>
                <a:ext cx="7858124" cy="492507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r>
                  <a:rPr lang="zh-CN" altLang="en-US" b="1" dirty="0">
                    <a:solidFill>
                      <a:srgbClr val="0000FF"/>
                    </a:solidFill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</a:rPr>
                  <a:t>解析：</a:t>
                </a:r>
                <a:r>
                  <a:rPr lang="zh-CN" altLang="en-US" b="1" dirty="0" smtClean="0">
                    <a:solidFill>
                      <a:schemeClr val="tx1"/>
                    </a:solidFill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∵分式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b="1" i="1" dirty="0" smtClean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b="1" i="1" dirty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b="1" i="1" dirty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b="1" i="1" dirty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b="1" i="1" dirty="0">
                            <a:solidFill>
                              <a:schemeClr val="tx1"/>
                            </a:solidFill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zh-CN" altLang="en-US" b="1" dirty="0" smtClean="0">
                    <a:solidFill>
                      <a:schemeClr val="tx1"/>
                    </a:solidFill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在</a:t>
                </a:r>
                <a:r>
                  <a:rPr lang="zh-CN" altLang="en-US" b="1" dirty="0">
                    <a:solidFill>
                      <a:schemeClr val="tx1"/>
                    </a:solidFill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实数范围内有</a:t>
                </a:r>
                <a:r>
                  <a:rPr lang="zh-CN" altLang="en-US" b="1" dirty="0" smtClean="0">
                    <a:solidFill>
                      <a:schemeClr val="tx1"/>
                    </a:solidFill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意义，</a:t>
                </a:r>
                <a:r>
                  <a:rPr lang="zh-CN" altLang="en-US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∴</a:t>
                </a:r>
                <a:r>
                  <a:rPr lang="zh-CN" altLang="en-US" b="1" i="1" dirty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en-US" b="1" dirty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+2≠</a:t>
                </a:r>
                <a:r>
                  <a:rPr lang="zh-CN" altLang="en-US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0，解</a:t>
                </a:r>
                <a:r>
                  <a:rPr lang="zh-CN" altLang="en-US" b="1" dirty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得：</a:t>
                </a:r>
                <a:r>
                  <a:rPr lang="zh-CN" altLang="en-US" b="1" i="1" dirty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en-US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≠</a:t>
                </a:r>
                <a:r>
                  <a:rPr lang="en-US" altLang="zh-CN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–</a:t>
                </a:r>
                <a:r>
                  <a:rPr lang="zh-CN" altLang="en-US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  <a:cs typeface="Times New Roman" panose="02020603050405020304" pitchFamily="18" charset="0"/>
                  </a:rPr>
                  <a:t>2．</a:t>
                </a:r>
                <a:endParaRPr lang="zh-CN" altLang="en-US" b="1" dirty="0">
                  <a:solidFill>
                    <a:srgbClr val="FF0000"/>
                  </a:solidFill>
                  <a:latin typeface="+mn-lt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71697" name="文本框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65384" y="2406806"/>
                <a:ext cx="7858124" cy="492507"/>
              </a:xfrm>
              <a:prstGeom prst="rect">
                <a:avLst/>
              </a:prstGeom>
              <a:blipFill rotWithShape="1">
                <a:blip r:embed="rId2"/>
                <a:stretch>
                  <a:fillRect l="-3" t="-32" r="3" b="109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1700" name="Rectangle 19"/>
              <p:cNvSpPr>
                <a:spLocks noChangeArrowheads="1"/>
              </p:cNvSpPr>
              <p:nvPr/>
            </p:nvSpPr>
            <p:spPr bwMode="auto">
              <a:xfrm>
                <a:off x="493321" y="3045204"/>
                <a:ext cx="8451850" cy="11757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/>
              <a:p>
                <a:pPr eaLnBrk="0" fontAlgn="ctr" hangingPunct="0">
                  <a:lnSpc>
                    <a:spcPct val="120000"/>
                  </a:lnSpc>
                </a:pPr>
                <a:r>
                  <a:rPr lang="en-US" altLang="zh-CN" sz="2400" b="1" dirty="0" smtClean="0">
                    <a:solidFill>
                      <a:srgbClr val="FF0000"/>
                    </a:solidFill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rPr>
                  <a:t>2. </a:t>
                </a:r>
                <a:r>
                  <a:rPr lang="zh-CN" altLang="zh-CN" sz="2400" b="1" dirty="0" smtClean="0"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rPr>
                  <a:t>若</a:t>
                </a:r>
                <a:r>
                  <a:rPr lang="zh-CN" altLang="zh-CN" sz="2400" b="1" dirty="0"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rPr>
                  <a:t>分</a:t>
                </a:r>
                <a:r>
                  <a:rPr lang="zh-CN" altLang="zh-CN" sz="2400" b="1" dirty="0" smtClean="0"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rPr>
                  <a:t>式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  <m:r>
                      <a:rPr lang="zh-CN" altLang="zh-CN" sz="2400" b="1" i="1" dirty="0" smtClean="0">
                        <a:latin typeface="Cambria Math" panose="02040503050406030204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zh-CN" altLang="zh-CN" sz="2400" b="1" dirty="0" smtClean="0"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rPr>
                  <a:t>的</a:t>
                </a:r>
                <a:r>
                  <a:rPr lang="zh-CN" altLang="zh-CN" sz="2400" b="1" dirty="0"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rPr>
                  <a:t>值为</a:t>
                </a:r>
                <a:r>
                  <a:rPr lang="zh-CN" altLang="zh-CN" sz="2400" b="1" dirty="0" smtClean="0"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rPr>
                  <a:t>0</a:t>
                </a:r>
                <a:r>
                  <a:rPr lang="zh-CN" altLang="en-US" sz="2400" b="1" dirty="0" smtClean="0"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rPr>
                  <a:t>，</a:t>
                </a:r>
                <a:r>
                  <a:rPr lang="zh-CN" altLang="zh-CN" sz="2400" b="1" dirty="0" smtClean="0"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rPr>
                  <a:t>则</a:t>
                </a:r>
                <a:r>
                  <a:rPr lang="zh-CN" altLang="zh-CN" sz="2400" b="1" i="1" dirty="0"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400" b="1" dirty="0"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rPr>
                  <a:t>的值</a:t>
                </a:r>
                <a:r>
                  <a:rPr lang="zh-CN" altLang="zh-CN" sz="2400" b="1" dirty="0" smtClean="0"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rPr>
                  <a:t>为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(</a:t>
                </a:r>
                <a:r>
                  <a:rPr lang="zh-CN" altLang="zh-CN" sz="2400" b="1" dirty="0"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rPr>
                  <a:t>　　</a:t>
                </a:r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Times New Roman" panose="02020603050405020304" pitchFamily="18" charset="0"/>
                  </a:rPr>
                  <a:t>)</a:t>
                </a:r>
                <a:endParaRPr lang="zh-CN" altLang="zh-CN" sz="24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  <a:p>
                <a:pPr eaLnBrk="0" fontAlgn="ctr" hangingPunct="0">
                  <a:lnSpc>
                    <a:spcPct val="120000"/>
                  </a:lnSpc>
                </a:pPr>
                <a:r>
                  <a:rPr lang="zh-CN" altLang="zh-CN" sz="2400" b="1" dirty="0"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rPr>
                  <a:t>A．3	</a:t>
                </a:r>
                <a:r>
                  <a:rPr lang="en-US" altLang="zh-CN" sz="2400" b="1" dirty="0" smtClean="0"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rPr>
                  <a:t>           </a:t>
                </a:r>
                <a:r>
                  <a:rPr lang="zh-CN" altLang="zh-CN" sz="2400" b="1" dirty="0" smtClean="0"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rPr>
                  <a:t>B．</a:t>
                </a:r>
                <a:r>
                  <a:rPr lang="en-US" altLang="zh-CN" sz="2400" b="1" dirty="0" smtClean="0"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rPr>
                  <a:t>–</a:t>
                </a:r>
                <a:r>
                  <a:rPr lang="zh-CN" altLang="zh-CN" sz="2400" b="1" dirty="0" smtClean="0"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r>
                  <a:rPr lang="zh-CN" altLang="zh-CN" sz="2400" b="1" dirty="0"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rPr>
                  <a:t>	</a:t>
                </a:r>
                <a:r>
                  <a:rPr lang="en-US" altLang="zh-CN" sz="2400" b="1" dirty="0" smtClean="0"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rPr>
                  <a:t>           </a:t>
                </a:r>
                <a:r>
                  <a:rPr lang="zh-CN" altLang="zh-CN" sz="2400" b="1" dirty="0" smtClean="0"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rPr>
                  <a:t>C．3或</a:t>
                </a:r>
                <a:r>
                  <a:rPr lang="en-US" altLang="zh-CN" sz="2400" b="1" dirty="0" smtClean="0"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rPr>
                  <a:t>–</a:t>
                </a:r>
                <a:r>
                  <a:rPr lang="zh-CN" altLang="zh-CN" sz="2400" b="1" dirty="0" smtClean="0"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r>
                  <a:rPr lang="zh-CN" altLang="zh-CN" sz="2400" b="1" dirty="0">
                    <a:latin typeface="+mn-lt"/>
                    <a:ea typeface="楷体" panose="02010609060101010101" pitchFamily="49" charset="-122"/>
                    <a:cs typeface="Times New Roman" panose="02020603050405020304" pitchFamily="18" charset="0"/>
                  </a:rPr>
                  <a:t>	D．0</a:t>
                </a:r>
                <a:endParaRPr lang="zh-CN" altLang="zh-CN" sz="2400" b="1" dirty="0">
                  <a:latin typeface="+mn-lt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71700" name="Rectangle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93321" y="3045204"/>
                <a:ext cx="8451850" cy="1175790"/>
              </a:xfrm>
              <a:prstGeom prst="rect">
                <a:avLst/>
              </a:prstGeom>
              <a:blipFill rotWithShape="1">
                <a:blip r:embed="rId3"/>
                <a:stretch>
                  <a:fillRect l="-7" t="-32" r="7" b="13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8627" name="文本框 3"/>
          <p:cNvSpPr txBox="1">
            <a:spLocks noChangeArrowheads="1"/>
          </p:cNvSpPr>
          <p:nvPr/>
        </p:nvSpPr>
        <p:spPr bwMode="auto">
          <a:xfrm>
            <a:off x="506021" y="4313833"/>
            <a:ext cx="7942653" cy="3693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解析：</a:t>
            </a:r>
            <a:r>
              <a:rPr lang="zh-CN" altLang="en-US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由分式的值为零的条件得</a:t>
            </a:r>
            <a:r>
              <a:rPr lang="zh-CN" altLang="en-US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–</a:t>
            </a:r>
            <a:r>
              <a:rPr lang="zh-CN" altLang="en-US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3=0，且</a:t>
            </a:r>
            <a:r>
              <a:rPr lang="zh-CN" altLang="en-US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+3≠</a:t>
            </a:r>
            <a:r>
              <a:rPr lang="zh-CN" altLang="en-US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0，</a:t>
            </a:r>
            <a:r>
              <a:rPr lang="zh-CN" altLang="en-US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解</a:t>
            </a:r>
            <a:r>
              <a:rPr lang="zh-CN" altLang="en-US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得</a:t>
            </a:r>
            <a:r>
              <a:rPr lang="zh-CN" altLang="en-US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=3</a:t>
            </a:r>
            <a:r>
              <a:rPr lang="zh-CN" altLang="en-US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．</a:t>
            </a:r>
            <a:endParaRPr lang="zh-CN" altLang="en-US" b="1" dirty="0">
              <a:solidFill>
                <a:srgbClr val="FF0000"/>
              </a:solidFill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8337721" y="1181065"/>
            <a:ext cx="3667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D</a:t>
            </a:r>
            <a:endParaRPr lang="zh-CN" altLang="en-US" sz="2400" b="1" dirty="0"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5492629" y="3200934"/>
            <a:ext cx="3540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endParaRPr lang="zh-CN" altLang="en-US" sz="2400" b="1" dirty="0"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-6562" y="-41716"/>
            <a:ext cx="2023745" cy="476885"/>
            <a:chOff x="3" y="-51"/>
            <a:chExt cx="3187" cy="751"/>
          </a:xfrm>
        </p:grpSpPr>
        <p:cxnSp>
          <p:nvCxnSpPr>
            <p:cNvPr id="23" name="直线连接符 14"/>
            <p:cNvCxnSpPr/>
            <p:nvPr/>
          </p:nvCxnSpPr>
          <p:spPr>
            <a:xfrm>
              <a:off x="3" y="665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文本框 15"/>
            <p:cNvSpPr txBox="1"/>
            <p:nvPr/>
          </p:nvSpPr>
          <p:spPr>
            <a:xfrm>
              <a:off x="870" y="-51"/>
              <a:ext cx="2320" cy="7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eaLnBrk="0" hangingPunct="0"/>
              <a:r>
                <a:rPr lang="zh-CN" altLang="en-US" sz="2500" b="1">
                  <a:latin typeface="宋体" panose="02010600030101010101" pitchFamily="2" charset="-122"/>
                </a:rPr>
                <a:t>链接</a:t>
              </a:r>
              <a:r>
                <a:rPr lang="zh-CN" altLang="en-US" sz="2500" b="1" dirty="0" smtClean="0">
                  <a:latin typeface="宋体" panose="02010600030101010101" pitchFamily="2" charset="-122"/>
                </a:rPr>
                <a:t>中考</a:t>
              </a:r>
              <a:endParaRPr lang="zh-CN" altLang="en-US" sz="2500" b="1" dirty="0">
                <a:latin typeface="宋体" panose="02010600030101010101" pitchFamily="2" charset="-122"/>
              </a:endParaRPr>
            </a:p>
          </p:txBody>
        </p:sp>
        <p:sp>
          <p:nvSpPr>
            <p:cNvPr id="25" name="Freeform 74"/>
            <p:cNvSpPr>
              <a:spLocks noChangeAspect="1" noEditPoints="1"/>
            </p:cNvSpPr>
            <p:nvPr/>
          </p:nvSpPr>
          <p:spPr bwMode="auto">
            <a:xfrm>
              <a:off x="248" y="93"/>
              <a:ext cx="568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500"/>
                                        <p:tgtEl>
                                          <p:spTgt spid="68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97" grpId="0" animBg="1"/>
      <p:bldP spid="68627" grpId="0" animBg="1"/>
      <p:bldP spid="4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705" name="组合 4"/>
          <p:cNvGrpSpPr/>
          <p:nvPr/>
        </p:nvGrpSpPr>
        <p:grpSpPr bwMode="auto">
          <a:xfrm>
            <a:off x="430212" y="977900"/>
            <a:ext cx="8466137" cy="3416320"/>
            <a:chOff x="579438" y="685798"/>
            <a:chExt cx="7974012" cy="3415222"/>
          </a:xfrm>
        </p:grpSpPr>
        <p:sp>
          <p:nvSpPr>
            <p:cNvPr id="19" name="矩形 18"/>
            <p:cNvSpPr/>
            <p:nvPr/>
          </p:nvSpPr>
          <p:spPr>
            <a:xfrm>
              <a:off x="579438" y="685798"/>
              <a:ext cx="7974012" cy="341522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  <a:buFontTx/>
                <a:buNone/>
                <a:defRPr/>
              </a:pPr>
              <a:r>
                <a:rPr lang="en-US" altLang="zh-CN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1.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列式表示下列各量</a:t>
              </a:r>
              <a:r>
                <a:rPr lang="en-US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.</a:t>
              </a:r>
              <a:endPara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  <a:buFontTx/>
                <a:buNone/>
                <a:defRPr/>
              </a:pPr>
              <a:r>
                <a:rPr lang="en-US" altLang="zh-CN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(1)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某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村有</a:t>
              </a:r>
              <a:r>
                <a:rPr lang="en-US" altLang="zh-CN" sz="2400" b="1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n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个人，耕地</a:t>
              </a:r>
              <a:r>
                <a:rPr lang="en-US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40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公顷，人均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耕地面积为        公顷</a:t>
              </a:r>
              <a:r>
                <a:rPr lang="en-US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.</a:t>
              </a:r>
              <a:endPara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  <a:buFontTx/>
                <a:buNone/>
                <a:defRPr/>
              </a:pPr>
              <a:r>
                <a:rPr lang="en-US" altLang="zh-CN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(2)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△</a:t>
              </a:r>
              <a:r>
                <a:rPr lang="en-US" altLang="zh-CN" sz="2400" b="1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ABC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的面积为</a:t>
              </a:r>
              <a:r>
                <a:rPr lang="en-US" altLang="zh-CN" sz="2400" b="1" i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S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，</a:t>
              </a:r>
              <a:r>
                <a:rPr lang="en-US" altLang="zh-CN" sz="2400" b="1" i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BC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边长为</a:t>
              </a:r>
              <a:r>
                <a:rPr lang="en-US" altLang="zh-CN" sz="2400" b="1" i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a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，高</a:t>
              </a:r>
              <a:r>
                <a:rPr lang="en-US" altLang="zh-CN" sz="2400" b="1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AD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长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为           </a:t>
              </a:r>
              <a:r>
                <a:rPr lang="en-US" altLang="zh-CN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 .</a:t>
              </a:r>
              <a:endPara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  <a:buFontTx/>
                <a:buNone/>
                <a:defRPr/>
              </a:pPr>
              <a:r>
                <a:rPr lang="en-US" altLang="zh-CN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(3)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一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辆汽车行驶</a:t>
              </a:r>
              <a:r>
                <a:rPr lang="en-US" altLang="zh-CN" sz="2400" b="1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a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千米用</a:t>
              </a:r>
              <a:r>
                <a:rPr lang="en-US" altLang="zh-CN" sz="2400" b="1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b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小时，它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的平均车速为        千米</a:t>
              </a:r>
              <a:r>
                <a:rPr lang="en-US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/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小时；一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列火车行驶</a:t>
              </a:r>
              <a:r>
                <a:rPr lang="en-US" altLang="zh-CN" sz="2400" b="1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a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千米比这辆汽车少用</a:t>
              </a:r>
              <a:r>
                <a:rPr lang="en-US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小时，它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的平均车速为           千米</a:t>
              </a:r>
              <a:r>
                <a:rPr lang="en-US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/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小时</a:t>
              </a:r>
              <a:r>
                <a:rPr lang="en-US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.</a:t>
              </a:r>
              <a:endPara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3" name="直接连接符 2"/>
            <p:cNvCxnSpPr/>
            <p:nvPr/>
          </p:nvCxnSpPr>
          <p:spPr>
            <a:xfrm flipV="1">
              <a:off x="6623120" y="1684014"/>
              <a:ext cx="657225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7" name="对象 14"/>
          <p:cNvGraphicFramePr>
            <a:graphicFrameLocks noChangeAspect="1"/>
          </p:cNvGraphicFramePr>
          <p:nvPr/>
        </p:nvGraphicFramePr>
        <p:xfrm>
          <a:off x="6999288" y="1298575"/>
          <a:ext cx="339725" cy="658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152" name="Equation" r:id="rId1" imgW="5181600" imgH="10058400" progId="Equation.DSMT4">
                  <p:embed/>
                </p:oleObj>
              </mc:Choice>
              <mc:Fallback>
                <p:oleObj name="Equation" r:id="rId1" imgW="5181600" imgH="10058400" progId="Equation.DSMT4">
                  <p:embed/>
                  <p:pic>
                    <p:nvPicPr>
                      <p:cNvPr id="0" name="对象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99288" y="1298575"/>
                        <a:ext cx="339725" cy="6588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2" name="直接连接符 11"/>
          <p:cNvCxnSpPr/>
          <p:nvPr/>
        </p:nvCxnSpPr>
        <p:spPr>
          <a:xfrm flipV="1">
            <a:off x="6745287" y="2562225"/>
            <a:ext cx="65722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6997700" y="3135313"/>
            <a:ext cx="65722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827088" y="4324350"/>
            <a:ext cx="90963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6854825" y="1957388"/>
          <a:ext cx="379413" cy="623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153" name="Equation" r:id="rId3" imgW="6096000" imgH="10058400" progId="Equation.DSMT4">
                  <p:embed/>
                </p:oleObj>
              </mc:Choice>
              <mc:Fallback>
                <p:oleObj name="Equation" r:id="rId3" imgW="6096000" imgH="10058400" progId="Equation.DSMT4">
                  <p:embed/>
                  <p:pic>
                    <p:nvPicPr>
                      <p:cNvPr id="0" name="对象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4825" y="1957388"/>
                        <a:ext cx="379413" cy="6238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7170738" y="2401888"/>
          <a:ext cx="280987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154" name="Equation" r:id="rId5" imgW="3657600" imgH="10058400" progId="Equation.DSMT4">
                  <p:embed/>
                </p:oleObj>
              </mc:Choice>
              <mc:Fallback>
                <p:oleObj name="Equation" r:id="rId5" imgW="3657600" imgH="10058400" progId="Equation.DSMT4">
                  <p:embed/>
                  <p:pic>
                    <p:nvPicPr>
                      <p:cNvPr id="0" name="对象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70738" y="2401888"/>
                        <a:ext cx="280987" cy="771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831850" y="3552825"/>
          <a:ext cx="749300" cy="77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155" name="Equation" r:id="rId7" imgW="9753600" imgH="10058400" progId="Equation.DSMT4">
                  <p:embed/>
                </p:oleObj>
              </mc:Choice>
              <mc:Fallback>
                <p:oleObj name="Equation" r:id="rId7" imgW="9753600" imgH="10058400" progId="Equation.DSMT4">
                  <p:embed/>
                  <p:pic>
                    <p:nvPicPr>
                      <p:cNvPr id="0" name="对象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1850" y="3552825"/>
                        <a:ext cx="749300" cy="771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2720" name="组合 7"/>
          <p:cNvGrpSpPr/>
          <p:nvPr/>
        </p:nvGrpSpPr>
        <p:grpSpPr bwMode="auto">
          <a:xfrm>
            <a:off x="3332163" y="451605"/>
            <a:ext cx="2479675" cy="523228"/>
            <a:chOff x="5083" y="1061"/>
            <a:chExt cx="3905" cy="828"/>
          </a:xfrm>
        </p:grpSpPr>
        <p:grpSp>
          <p:nvGrpSpPr>
            <p:cNvPr id="72721" name="组合 1"/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26" name="缺角矩形 25"/>
              <p:cNvSpPr/>
              <p:nvPr/>
            </p:nvSpPr>
            <p:spPr>
              <a:xfrm rot="3000000">
                <a:off x="4021298" y="597721"/>
                <a:ext cx="419757" cy="418870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7" name="缺角矩形 26"/>
              <p:cNvSpPr/>
              <p:nvPr/>
            </p:nvSpPr>
            <p:spPr>
              <a:xfrm rot="3000000">
                <a:off x="4478652" y="597720"/>
                <a:ext cx="419757" cy="418871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8" name="缺角矩形 27"/>
              <p:cNvSpPr/>
              <p:nvPr/>
            </p:nvSpPr>
            <p:spPr>
              <a:xfrm rot="3000000">
                <a:off x="4936006" y="597721"/>
                <a:ext cx="419757" cy="418870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9" name="缺角矩形 28"/>
              <p:cNvSpPr/>
              <p:nvPr/>
            </p:nvSpPr>
            <p:spPr>
              <a:xfrm rot="3000000">
                <a:off x="3563945" y="597720"/>
                <a:ext cx="419757" cy="418871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0" name="缺角矩形 29"/>
              <p:cNvSpPr/>
              <p:nvPr/>
            </p:nvSpPr>
            <p:spPr>
              <a:xfrm rot="3000000">
                <a:off x="5393360" y="597720"/>
                <a:ext cx="419757" cy="418871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72727" name="TextBox 15"/>
            <p:cNvSpPr txBox="1">
              <a:spLocks noChangeArrowheads="1"/>
            </p:cNvSpPr>
            <p:nvPr/>
          </p:nvSpPr>
          <p:spPr bwMode="auto">
            <a:xfrm>
              <a:off x="5083" y="1061"/>
              <a:ext cx="3905" cy="8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schemeClr val="bg1"/>
                  </a:solidFill>
                  <a:latin typeface="宋体" panose="02010600030101010101" pitchFamily="2" charset="-122"/>
                </a:rPr>
                <a:t>基础巩固题</a:t>
              </a:r>
              <a:endParaRPr lang="en-US" altLang="zh-CN" sz="2800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5" name="组合 1"/>
          <p:cNvGrpSpPr/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31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文本框 18"/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33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 bwMode="auto">
          <a:xfrm>
            <a:off x="522288" y="1020355"/>
            <a:ext cx="7835900" cy="1547812"/>
            <a:chOff x="788979" y="1290638"/>
            <a:chExt cx="7836716" cy="1547832"/>
          </a:xfrm>
        </p:grpSpPr>
        <p:sp>
          <p:nvSpPr>
            <p:cNvPr id="3" name="矩形 2"/>
            <p:cNvSpPr/>
            <p:nvPr/>
          </p:nvSpPr>
          <p:spPr>
            <a:xfrm>
              <a:off x="874713" y="1290638"/>
              <a:ext cx="7279445" cy="52229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buFontTx/>
                <a:buNone/>
                <a:defRPr/>
              </a:pPr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2.</a:t>
              </a:r>
              <a:r>
                <a: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下列各式</a:t>
              </a:r>
              <a:r>
                <a:rPr lang="zh-CN" altLang="en-US" sz="28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中，哪些</a:t>
              </a:r>
              <a:r>
                <a:rPr lang="zh-CN" altLang="en-US" sz="28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是分式？哪些是整式？</a:t>
              </a:r>
              <a:endPara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73731" name="对象 6"/>
            <p:cNvGraphicFramePr>
              <a:graphicFrameLocks noChangeAspect="1"/>
            </p:cNvGraphicFramePr>
            <p:nvPr/>
          </p:nvGraphicFramePr>
          <p:xfrm>
            <a:off x="788979" y="1954222"/>
            <a:ext cx="7836716" cy="88424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4058" name="Equation" r:id="rId1" imgW="89306400" imgH="10058400" progId="Equation.DSMT4">
                    <p:embed/>
                  </p:oleObj>
                </mc:Choice>
                <mc:Fallback>
                  <p:oleObj name="Equation" r:id="rId1" imgW="89306400" imgH="10058400" progId="Equation.DSMT4">
                    <p:embed/>
                    <p:pic>
                      <p:nvPicPr>
                        <p:cNvPr id="0" name="对象 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88979" y="1954222"/>
                          <a:ext cx="7836716" cy="88424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5" name="组合 14"/>
          <p:cNvGrpSpPr/>
          <p:nvPr/>
        </p:nvGrpSpPr>
        <p:grpSpPr bwMode="auto">
          <a:xfrm>
            <a:off x="616982" y="2872432"/>
            <a:ext cx="7278687" cy="917575"/>
            <a:chOff x="960438" y="2436485"/>
            <a:chExt cx="7278687" cy="917575"/>
          </a:xfrm>
        </p:grpSpPr>
        <p:sp>
          <p:nvSpPr>
            <p:cNvPr id="10" name="矩形 9"/>
            <p:cNvSpPr/>
            <p:nvPr/>
          </p:nvSpPr>
          <p:spPr bwMode="auto">
            <a:xfrm>
              <a:off x="960438" y="2633335"/>
              <a:ext cx="7278687" cy="46166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buFontTx/>
                <a:buNone/>
                <a:defRPr/>
              </a:pPr>
              <a:r>
                <a:rPr lang="zh-CN" altLang="en-US" sz="24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解：</a:t>
              </a:r>
              <a:r>
                <a:rPr lang="zh-CN" altLang="en-US" sz="2400" b="1" dirty="0">
                  <a:latin typeface="仿宋" panose="02010609060101010101" pitchFamily="49" charset="-122"/>
                  <a:ea typeface="仿宋" panose="02010609060101010101" pitchFamily="49" charset="-122"/>
                  <a:cs typeface="Times New Roman" panose="02020603050405020304" pitchFamily="18" charset="0"/>
                </a:rPr>
                <a:t>分式</a:t>
              </a:r>
              <a:r>
                <a:rPr lang="zh-CN" alt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：</a:t>
              </a:r>
              <a:endPara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73734" name="对象 6"/>
            <p:cNvGraphicFramePr>
              <a:graphicFrameLocks noChangeAspect="1"/>
            </p:cNvGraphicFramePr>
            <p:nvPr/>
          </p:nvGraphicFramePr>
          <p:xfrm>
            <a:off x="2695575" y="2436485"/>
            <a:ext cx="3052763" cy="9175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4059" name="Equation" r:id="rId3" imgW="33528000" imgH="10058400" progId="Equation.DSMT4">
                    <p:embed/>
                  </p:oleObj>
                </mc:Choice>
                <mc:Fallback>
                  <p:oleObj name="Equation" r:id="rId3" imgW="33528000" imgH="10058400" progId="Equation.DSMT4">
                    <p:embed/>
                    <p:pic>
                      <p:nvPicPr>
                        <p:cNvPr id="0" name="对象 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695575" y="2436485"/>
                          <a:ext cx="3052763" cy="91757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6" name="组合 15"/>
          <p:cNvGrpSpPr/>
          <p:nvPr/>
        </p:nvGrpSpPr>
        <p:grpSpPr bwMode="auto">
          <a:xfrm>
            <a:off x="1281917" y="3855740"/>
            <a:ext cx="7278687" cy="917575"/>
            <a:chOff x="950913" y="3305175"/>
            <a:chExt cx="7278687" cy="917575"/>
          </a:xfrm>
        </p:grpSpPr>
        <p:sp>
          <p:nvSpPr>
            <p:cNvPr id="12" name="矩形 11"/>
            <p:cNvSpPr/>
            <p:nvPr/>
          </p:nvSpPr>
          <p:spPr bwMode="auto">
            <a:xfrm>
              <a:off x="950913" y="3433763"/>
              <a:ext cx="7278687" cy="46166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buFontTx/>
                <a:buNone/>
                <a:defRPr/>
              </a:pPr>
              <a:r>
                <a:rPr lang="zh-CN" altLang="en-US" sz="2400" b="1" dirty="0">
                  <a:latin typeface="仿宋" panose="02010609060101010101" pitchFamily="49" charset="-122"/>
                  <a:ea typeface="仿宋" panose="02010609060101010101" pitchFamily="49" charset="-122"/>
                  <a:cs typeface="Times New Roman" panose="02020603050405020304" pitchFamily="18" charset="0"/>
                </a:rPr>
                <a:t>整式</a:t>
              </a:r>
              <a:r>
                <a:rPr lang="zh-CN" altLang="en-US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：</a:t>
              </a:r>
              <a:endPara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73737" name="对象 6"/>
            <p:cNvGraphicFramePr>
              <a:graphicFrameLocks noChangeAspect="1"/>
            </p:cNvGraphicFramePr>
            <p:nvPr/>
          </p:nvGraphicFramePr>
          <p:xfrm>
            <a:off x="1906588" y="3305175"/>
            <a:ext cx="4746625" cy="9175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4060" name="Equation" r:id="rId5" imgW="52120800" imgH="10058400" progId="Equation.DSMT4">
                    <p:embed/>
                  </p:oleObj>
                </mc:Choice>
                <mc:Fallback>
                  <p:oleObj name="Equation" r:id="rId5" imgW="52120800" imgH="10058400" progId="Equation.DSMT4">
                    <p:embed/>
                    <p:pic>
                      <p:nvPicPr>
                        <p:cNvPr id="0" name="对象 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906588" y="3305175"/>
                          <a:ext cx="4746625" cy="91757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7" name="组合 1"/>
          <p:cNvGrpSpPr/>
          <p:nvPr/>
        </p:nvGrpSpPr>
        <p:grpSpPr bwMode="auto">
          <a:xfrm>
            <a:off x="4371" y="-14062"/>
            <a:ext cx="2006600" cy="477213"/>
            <a:chOff x="100" y="115"/>
            <a:chExt cx="3160" cy="752"/>
          </a:xfrm>
        </p:grpSpPr>
        <p:cxnSp>
          <p:nvCxnSpPr>
            <p:cNvPr id="18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/>
            <p:cNvSpPr txBox="1">
              <a:spLocks noChangeArrowheads="1"/>
            </p:cNvSpPr>
            <p:nvPr/>
          </p:nvSpPr>
          <p:spPr bwMode="auto">
            <a:xfrm>
              <a:off x="870" y="115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1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内容占位符 2"/>
          <p:cNvSpPr txBox="1"/>
          <p:nvPr/>
        </p:nvSpPr>
        <p:spPr bwMode="auto">
          <a:xfrm>
            <a:off x="1590675" y="1158875"/>
            <a:ext cx="6753225" cy="13366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/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en-US" altLang="zh-CN" sz="2800" b="1" noProof="1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2.</a:t>
            </a:r>
            <a:r>
              <a:rPr lang="zh-CN" altLang="en-US" sz="2800" b="1" noProof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能</a:t>
            </a:r>
            <a:r>
              <a:rPr lang="zh-CN" altLang="en-US" sz="2800" b="1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熟练地求出</a:t>
            </a:r>
            <a:r>
              <a:rPr lang="zh-CN" altLang="en-US" sz="2800" b="1" noProof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分式有意义</a:t>
            </a:r>
            <a:r>
              <a:rPr lang="zh-CN" altLang="en-US" sz="2800" b="1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、</a:t>
            </a:r>
            <a:r>
              <a:rPr lang="zh-CN" altLang="en-US" sz="2800" b="1" noProof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无意义</a:t>
            </a:r>
            <a:r>
              <a:rPr lang="zh-CN" altLang="en-US" sz="2800" b="1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及</a:t>
            </a:r>
            <a:r>
              <a:rPr lang="zh-CN" altLang="en-US" sz="2800" b="1" noProof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分式值为零</a:t>
            </a:r>
            <a:r>
              <a:rPr lang="zh-CN" altLang="en-US" sz="2800" b="1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的条件</a:t>
            </a:r>
            <a:r>
              <a:rPr lang="en-US" altLang="zh-CN" sz="2800" b="1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.</a:t>
            </a:r>
            <a:r>
              <a:rPr lang="en-US" altLang="zh-CN" sz="2800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+mn-ea"/>
              </a:rPr>
              <a:t>  </a:t>
            </a:r>
            <a:endParaRPr lang="en-US" altLang="zh-CN" sz="2800" b="1" noProof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3796" name="矩形 11"/>
          <p:cNvSpPr>
            <a:spLocks noChangeArrowheads="1"/>
          </p:cNvSpPr>
          <p:nvPr/>
        </p:nvSpPr>
        <p:spPr bwMode="auto">
          <a:xfrm>
            <a:off x="1174751" y="3069670"/>
            <a:ext cx="6721474" cy="73866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8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理解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分式</a:t>
            </a:r>
            <a:r>
              <a:rPr lang="zh-CN" altLang="en-US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的概念</a:t>
            </a:r>
            <a:r>
              <a:rPr lang="en-US" altLang="zh-CN" sz="28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endParaRPr lang="en-US" altLang="zh-CN" sz="28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5" name="组合 1"/>
          <p:cNvGrpSpPr/>
          <p:nvPr/>
        </p:nvGrpSpPr>
        <p:grpSpPr bwMode="auto">
          <a:xfrm>
            <a:off x="4371" y="-38812"/>
            <a:ext cx="2006600" cy="477213"/>
            <a:chOff x="100" y="76"/>
            <a:chExt cx="3160" cy="752"/>
          </a:xfrm>
        </p:grpSpPr>
        <p:cxnSp>
          <p:nvCxnSpPr>
            <p:cNvPr id="16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8"/>
            <p:cNvSpPr txBox="1">
              <a:spLocks noChangeArrowheads="1"/>
            </p:cNvSpPr>
            <p:nvPr/>
          </p:nvSpPr>
          <p:spPr bwMode="auto">
            <a:xfrm>
              <a:off x="870" y="76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素养目标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8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66807" y="877213"/>
            <a:ext cx="7679425" cy="3161577"/>
            <a:chOff x="-38068" y="1010563"/>
            <a:chExt cx="7679425" cy="3161577"/>
          </a:xfrm>
        </p:grpSpPr>
        <p:grpSp>
          <p:nvGrpSpPr>
            <p:cNvPr id="13" name="组合 14"/>
            <p:cNvGrpSpPr/>
            <p:nvPr/>
          </p:nvGrpSpPr>
          <p:grpSpPr>
            <a:xfrm>
              <a:off x="-38068" y="1515873"/>
              <a:ext cx="7679143" cy="2656267"/>
              <a:chOff x="224" y="1943"/>
              <a:chExt cx="13644" cy="5504"/>
            </a:xfrm>
          </p:grpSpPr>
          <p:sp>
            <p:nvSpPr>
              <p:cNvPr id="21" name="直接箭头连接符 20"/>
              <p:cNvSpPr/>
              <p:nvPr/>
            </p:nvSpPr>
            <p:spPr>
              <a:xfrm flipV="1">
                <a:off x="224" y="7447"/>
                <a:ext cx="13041" cy="0"/>
              </a:xfrm>
              <a:prstGeom prst="straightConnector1">
                <a:avLst/>
              </a:prstGeom>
              <a:ln w="50800">
                <a:solidFill>
                  <a:schemeClr val="tx2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22" name="肘形连接符 21"/>
              <p:cNvSpPr/>
              <p:nvPr/>
            </p:nvSpPr>
            <p:spPr>
              <a:xfrm rot="5400000" flipH="1" flipV="1">
                <a:off x="10804" y="4382"/>
                <a:ext cx="5504" cy="625"/>
              </a:xfrm>
              <a:prstGeom prst="bentConnector3">
                <a:avLst>
                  <a:gd name="adj1" fmla="val 56129"/>
                </a:avLst>
              </a:prstGeom>
              <a:ln w="57150">
                <a:solidFill>
                  <a:srgbClr val="1F497D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</p:grpSp>
        <p:cxnSp>
          <p:nvCxnSpPr>
            <p:cNvPr id="20" name="直接箭头连接符 19"/>
            <p:cNvCxnSpPr/>
            <p:nvPr/>
          </p:nvCxnSpPr>
          <p:spPr>
            <a:xfrm flipV="1">
              <a:off x="7641357" y="1010563"/>
              <a:ext cx="0" cy="1010137"/>
            </a:xfrm>
            <a:prstGeom prst="straightConnector1">
              <a:avLst/>
            </a:prstGeom>
            <a:ln w="57150">
              <a:solidFill>
                <a:srgbClr val="1F497D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3379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74759" name="文本框 3"/>
              <p:cNvSpPr txBox="1">
                <a:spLocks noChangeArrowheads="1"/>
              </p:cNvSpPr>
              <p:nvPr/>
            </p:nvSpPr>
            <p:spPr bwMode="auto">
              <a:xfrm>
                <a:off x="876300" y="918740"/>
                <a:ext cx="7753350" cy="31724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400" b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3.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完成下列各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题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.</a:t>
                </a:r>
                <a:endPara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(1)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要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使分式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dirty="0" smtClean="0">
                            <a:latin typeface="+mn-lt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1" dirty="0" smtClean="0">
                            <a:latin typeface="+mn-lt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en-US" altLang="zh-CN" sz="2400" b="1" i="0" dirty="0" smtClean="0">
                            <a:latin typeface="+mn-lt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m:rPr>
                            <m:nor/>
                          </m:rPr>
                          <a:rPr lang="en-US" altLang="zh-CN" sz="2400" b="1" i="0" dirty="0" smtClean="0">
                            <a:latin typeface="+mn-lt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lang="zh-CN" altLang="en-US" sz="2400" b="1" i="1" dirty="0" smtClean="0">
                        <a:latin typeface="Cambria Math" panose="02040503050406030204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zh-CN" altLang="en-US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有意义，则</a:t>
                </a:r>
                <a:r>
                  <a:rPr lang="zh-CN" altLang="en-US" sz="24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的取值范围为　</a:t>
                </a:r>
                <a:r>
                  <a:rPr lang="en-US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________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．</a:t>
                </a:r>
                <a:endPara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(2)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当</a:t>
                </a:r>
                <a:r>
                  <a:rPr lang="zh-CN" altLang="en-US" sz="24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=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1时，分式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 smtClean="0"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1" dirty="0" smtClean="0">
                            <a:latin typeface="+mn-lt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x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1" dirty="0" smtClean="0">
                            <a:latin typeface="+mn-lt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en-US" altLang="zh-CN" sz="2400" b="1" i="0" dirty="0" smtClean="0">
                            <a:latin typeface="+mn-lt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m:rPr>
                            <m:nor/>
                          </m:rPr>
                          <a:rPr lang="en-US" altLang="zh-CN" sz="2400" b="1" i="0" dirty="0" smtClean="0">
                            <a:latin typeface="+mn-lt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lang="zh-CN" altLang="en-US" sz="2400" b="1" i="1" dirty="0" smtClean="0">
                        <a:latin typeface="Cambria Math" panose="02040503050406030204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zh-CN" altLang="en-US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的值是</a:t>
                </a:r>
                <a:r>
                  <a:rPr lang="zh-CN" altLang="en-US" sz="2400" b="1" u="sng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　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．</a:t>
                </a:r>
                <a:endPara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altLang="zh-CN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(3)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若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分式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000" b="1" i="1" dirty="0" smtClean="0">
                            <a:latin typeface="Cambria Math" panose="02040503050406030204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000" b="1" i="1" dirty="0" smtClean="0">
                                <a:latin typeface="Cambria Math" panose="02040503050406030204"/>
                                <a:ea typeface="楷体" panose="02010609060101010101" pitchFamily="49" charset="-122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en-US" altLang="zh-CN" sz="2000" b="1" i="1" dirty="0" smtClean="0">
                                <a:latin typeface="+mn-lt"/>
                                <a:ea typeface="楷体" panose="02010609060101010101" pitchFamily="49" charset="-122"/>
                                <a:cs typeface="Times New Roman" panose="02020603050405020304" pitchFamily="18" charset="0"/>
                              </a:rPr>
                              <m:t>x</m:t>
                            </m:r>
                          </m:e>
                          <m:sup>
                            <m:r>
                              <m:rPr>
                                <m:nor/>
                              </m:rPr>
                              <a:rPr lang="en-US" altLang="zh-CN" sz="2000" b="1" i="0" dirty="0" smtClean="0">
                                <a:latin typeface="+mn-lt"/>
                                <a:ea typeface="楷体" panose="02010609060101010101" pitchFamily="49" charset="-122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en-US" altLang="zh-CN" sz="2000" b="1" i="0" dirty="0" smtClean="0">
                            <a:latin typeface="+mn-lt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m:rPr>
                            <m:nor/>
                          </m:rPr>
                          <a:rPr lang="en-US" altLang="zh-CN" sz="2000" b="1" i="0" dirty="0" smtClean="0">
                            <a:latin typeface="+mn-lt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9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000" b="1" i="1" dirty="0" smtClean="0">
                            <a:latin typeface="+mn-lt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en-US" altLang="zh-CN" sz="2000" b="1" i="0" dirty="0" smtClean="0">
                            <a:latin typeface="+mn-lt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m:rPr>
                            <m:nor/>
                          </m:rPr>
                          <a:rPr lang="en-US" altLang="zh-CN" sz="2000" b="1" i="0" dirty="0" smtClean="0">
                            <a:latin typeface="+mn-lt"/>
                            <a:ea typeface="楷体" panose="02010609060101010101" pitchFamily="49" charset="-122"/>
                            <a:cs typeface="Times New Roman" panose="02020603050405020304" pitchFamily="18" charset="0"/>
                          </a:rPr>
                          <m:t>3</m:t>
                        </m:r>
                      </m:den>
                    </m:f>
                    <m:r>
                      <a:rPr lang="zh-CN" altLang="en-US" sz="2000" b="1" i="1" dirty="0" smtClean="0">
                        <a:latin typeface="Cambria Math" panose="02040503050406030204"/>
                        <a:ea typeface="楷体" panose="02010609060101010101" pitchFamily="49" charset="-122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zh-CN" altLang="en-US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的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值为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0，则</a:t>
                </a:r>
                <a:r>
                  <a:rPr lang="zh-CN" altLang="en-US" sz="2400" b="1" i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x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的值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为</a:t>
                </a:r>
                <a:r>
                  <a:rPr lang="zh-CN" altLang="en-US" sz="2400" b="1" u="sng" dirty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　</a:t>
                </a:r>
                <a:r>
                  <a:rPr lang="zh-CN" altLang="en-US" sz="2400" b="1" u="sng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  </a:t>
                </a:r>
                <a:r>
                  <a:rPr lang="zh-CN" altLang="en-US" sz="2400" b="1" dirty="0" smtClean="0">
                    <a:latin typeface="Times New Roman" panose="02020603050405020304" pitchFamily="18" charset="0"/>
                    <a:ea typeface="楷体" panose="02010609060101010101" pitchFamily="49" charset="-122"/>
                    <a:cs typeface="Times New Roman" panose="02020603050405020304" pitchFamily="18" charset="0"/>
                  </a:rPr>
                  <a:t>．</a:t>
                </a:r>
                <a:endPara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74759" name="文本框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76300" y="918740"/>
                <a:ext cx="7753350" cy="3172472"/>
              </a:xfrm>
              <a:prstGeom prst="rect">
                <a:avLst/>
              </a:prstGeom>
              <a:blipFill rotWithShape="1">
                <a:blip r:embed="rId1"/>
                <a:stretch>
                  <a:fillRect t="-17" b="17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7160319" y="1633412"/>
            <a:ext cx="140461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≠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–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5635987" y="3319999"/>
            <a:ext cx="67919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–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5" name="组合 1"/>
          <p:cNvGrpSpPr/>
          <p:nvPr/>
        </p:nvGrpSpPr>
        <p:grpSpPr bwMode="auto">
          <a:xfrm>
            <a:off x="4371" y="-47062"/>
            <a:ext cx="2006600" cy="477213"/>
            <a:chOff x="100" y="63"/>
            <a:chExt cx="3160" cy="752"/>
          </a:xfrm>
        </p:grpSpPr>
        <p:cxnSp>
          <p:nvCxnSpPr>
            <p:cNvPr id="16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8"/>
            <p:cNvSpPr txBox="1">
              <a:spLocks noChangeArrowheads="1"/>
            </p:cNvSpPr>
            <p:nvPr/>
          </p:nvSpPr>
          <p:spPr bwMode="auto">
            <a:xfrm>
              <a:off x="870" y="63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8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TextBox 4"/>
              <p:cNvSpPr txBox="1"/>
              <p:nvPr/>
            </p:nvSpPr>
            <p:spPr>
              <a:xfrm>
                <a:off x="4922820" y="2325315"/>
                <a:ext cx="377026" cy="67255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zh-CN" sz="2000" b="1" i="1" smtClean="0">
                              <a:solidFill>
                                <a:srgbClr val="FF0000"/>
                              </a:solidFill>
                              <a:latin typeface="Cambria Math" panose="02040503050406030204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altLang="zh-CN" sz="2000" b="1" i="0" smtClean="0">
                              <a:solidFill>
                                <a:srgbClr val="FF0000"/>
                              </a:solidFill>
                              <a:latin typeface="+mn-lt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altLang="zh-CN" sz="2000" b="1" i="0" smtClean="0">
                              <a:solidFill>
                                <a:srgbClr val="FF0000"/>
                              </a:solidFill>
                              <a:latin typeface="+mn-lt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zh-CN" altLang="en-US" sz="2000" b="1" dirty="0">
                  <a:solidFill>
                    <a:srgbClr val="FF0000"/>
                  </a:solidFill>
                  <a:latin typeface="+mn-lt"/>
                </a:endParaRPr>
              </a:p>
            </p:txBody>
          </p:sp>
        </mc:Choice>
        <mc:Fallback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22820" y="2325315"/>
                <a:ext cx="377026" cy="672556"/>
              </a:xfrm>
              <a:prstGeom prst="rect">
                <a:avLst/>
              </a:prstGeom>
              <a:blipFill rotWithShape="1">
                <a:blip r:embed="rId2"/>
                <a:stretch>
                  <a:fillRect l="-80" t="-86" r="36" b="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777" name="组合 3"/>
          <p:cNvGrpSpPr/>
          <p:nvPr/>
        </p:nvGrpSpPr>
        <p:grpSpPr bwMode="auto">
          <a:xfrm>
            <a:off x="769938" y="1275680"/>
            <a:ext cx="7697787" cy="1311945"/>
            <a:chOff x="912813" y="291386"/>
            <a:chExt cx="7697787" cy="1312912"/>
          </a:xfrm>
        </p:grpSpPr>
        <p:sp>
          <p:nvSpPr>
            <p:cNvPr id="2" name="矩形 1"/>
            <p:cNvSpPr/>
            <p:nvPr/>
          </p:nvSpPr>
          <p:spPr bwMode="auto">
            <a:xfrm>
              <a:off x="912813" y="404852"/>
              <a:ext cx="7697787" cy="11994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buFontTx/>
                <a:buNone/>
                <a:defRPr/>
              </a:pP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当</a:t>
              </a:r>
              <a:r>
                <a:rPr lang="en-US" altLang="zh-CN" sz="2400" b="1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x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取何值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时，分式               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有意义？</a:t>
              </a:r>
              <a:r>
                <a:rPr lang="en-US" altLang="zh-CN" sz="2400" b="1" i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x</a:t>
              </a:r>
              <a:r>
                <a:rPr lang="en-US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 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取何值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时，分式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的值为</a:t>
              </a:r>
              <a:r>
                <a:rPr lang="en-US" altLang="zh-CN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0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？</a:t>
              </a:r>
              <a:endPara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75779" name="对象 6"/>
            <p:cNvGraphicFramePr>
              <a:graphicFrameLocks noChangeAspect="1"/>
            </p:cNvGraphicFramePr>
            <p:nvPr/>
          </p:nvGraphicFramePr>
          <p:xfrm>
            <a:off x="3592206" y="291386"/>
            <a:ext cx="1230313" cy="85470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6106" name="Equation" r:id="rId1" imgW="14935200" imgH="10363200" progId="Equation.DSMT4">
                    <p:embed/>
                  </p:oleObj>
                </mc:Choice>
                <mc:Fallback>
                  <p:oleObj name="Equation" r:id="rId1" imgW="14935200" imgH="10363200" progId="Equation.DSMT4">
                    <p:embed/>
                    <p:pic>
                      <p:nvPicPr>
                        <p:cNvPr id="0" name="对象 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592206" y="291386"/>
                          <a:ext cx="1230313" cy="85470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6" name="矩形 5"/>
          <p:cNvSpPr/>
          <p:nvPr/>
        </p:nvSpPr>
        <p:spPr bwMode="auto">
          <a:xfrm>
            <a:off x="912813" y="2922577"/>
            <a:ext cx="7278687" cy="11985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解：      </a:t>
            </a: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时，分式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有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意义；</a:t>
            </a:r>
            <a:endParaRPr lang="en-US" altLang="zh-CN" sz="2400" b="1" dirty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buFontTx/>
              <a:buNone/>
              <a:defRPr/>
            </a:pPr>
            <a:endParaRPr lang="en-US" altLang="zh-CN" sz="2400" b="1" dirty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>
              <a:buFontTx/>
              <a:buNone/>
              <a:defRPr/>
            </a:pP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                  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      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时，分式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的值为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0.</a:t>
            </a:r>
            <a:endParaRPr lang="en-US" altLang="zh-CN" sz="2400" b="1" dirty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5782" name="对象 6"/>
          <p:cNvGraphicFramePr>
            <a:graphicFrameLocks noChangeAspect="1"/>
          </p:cNvGraphicFramePr>
          <p:nvPr/>
        </p:nvGraphicFramePr>
        <p:xfrm>
          <a:off x="1549248" y="3605349"/>
          <a:ext cx="1183433" cy="4419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107" name="Equation" r:id="rId3" imgW="10972800" imgH="4267200" progId="Equation.DSMT4">
                  <p:embed/>
                </p:oleObj>
              </mc:Choice>
              <mc:Fallback>
                <p:oleObj name="Equation" r:id="rId3" imgW="10972800" imgH="4267200" progId="Equation.DSMT4">
                  <p:embed/>
                  <p:pic>
                    <p:nvPicPr>
                      <p:cNvPr id="0" name="对象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9248" y="3605349"/>
                        <a:ext cx="1183433" cy="44196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5783" name="对象 9"/>
          <p:cNvGraphicFramePr>
            <a:graphicFrameLocks noChangeAspect="1"/>
          </p:cNvGraphicFramePr>
          <p:nvPr/>
        </p:nvGraphicFramePr>
        <p:xfrm>
          <a:off x="1505277" y="2922578"/>
          <a:ext cx="1472474" cy="4603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108" name="Equation" r:id="rId5" imgW="13106400" imgH="4267200" progId="Equation.DSMT4">
                  <p:embed/>
                </p:oleObj>
              </mc:Choice>
              <mc:Fallback>
                <p:oleObj name="Equation" r:id="rId5" imgW="13106400" imgH="4267200" progId="Equation.DSMT4">
                  <p:embed/>
                  <p:pic>
                    <p:nvPicPr>
                      <p:cNvPr id="0" name="对象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05277" y="2922578"/>
                        <a:ext cx="1472474" cy="46038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5789" name="组合 6"/>
          <p:cNvGrpSpPr/>
          <p:nvPr/>
        </p:nvGrpSpPr>
        <p:grpSpPr bwMode="auto">
          <a:xfrm>
            <a:off x="3331845" y="492109"/>
            <a:ext cx="2480310" cy="524829"/>
            <a:chOff x="5060" y="865"/>
            <a:chExt cx="3905" cy="826"/>
          </a:xfrm>
        </p:grpSpPr>
        <p:grpSp>
          <p:nvGrpSpPr>
            <p:cNvPr id="75790" name="组合 21"/>
            <p:cNvGrpSpPr>
              <a:grpSpLocks noChangeAspect="1"/>
            </p:cNvGrpSpPr>
            <p:nvPr/>
          </p:nvGrpSpPr>
          <p:grpSpPr bwMode="auto">
            <a:xfrm>
              <a:off x="5115" y="984"/>
              <a:ext cx="3797" cy="707"/>
              <a:chOff x="3564387" y="597378"/>
              <a:chExt cx="2247990" cy="419195"/>
            </a:xfrm>
          </p:grpSpPr>
          <p:sp>
            <p:nvSpPr>
              <p:cNvPr id="23" name="缺角矩形 22"/>
              <p:cNvSpPr/>
              <p:nvPr/>
            </p:nvSpPr>
            <p:spPr>
              <a:xfrm rot="3000000">
                <a:off x="4021379" y="598178"/>
                <a:ext cx="419236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4" name="缺角矩形 23"/>
              <p:cNvSpPr/>
              <p:nvPr/>
            </p:nvSpPr>
            <p:spPr>
              <a:xfrm rot="3000000">
                <a:off x="4478615" y="598179"/>
                <a:ext cx="419236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5" name="缺角矩形 24"/>
              <p:cNvSpPr/>
              <p:nvPr/>
            </p:nvSpPr>
            <p:spPr>
              <a:xfrm rot="3000000">
                <a:off x="4935852" y="598178"/>
                <a:ext cx="419236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6" name="缺角矩形 25"/>
              <p:cNvSpPr/>
              <p:nvPr/>
            </p:nvSpPr>
            <p:spPr>
              <a:xfrm rot="3000000">
                <a:off x="3564142" y="598179"/>
                <a:ext cx="419236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" name="缺角矩形 2"/>
              <p:cNvSpPr/>
              <p:nvPr/>
            </p:nvSpPr>
            <p:spPr>
              <a:xfrm rot="3000000">
                <a:off x="5393088" y="598179"/>
                <a:ext cx="419236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75796" name="TextBox 15"/>
            <p:cNvSpPr txBox="1">
              <a:spLocks noChangeArrowheads="1"/>
            </p:cNvSpPr>
            <p:nvPr/>
          </p:nvSpPr>
          <p:spPr bwMode="auto">
            <a:xfrm>
              <a:off x="5060" y="865"/>
              <a:ext cx="3905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schemeClr val="bg1"/>
                  </a:solidFill>
                  <a:latin typeface="宋体" panose="02010600030101010101" pitchFamily="2" charset="-122"/>
                </a:rPr>
                <a:t>能力提升题</a:t>
              </a:r>
              <a:endParaRPr lang="en-US" altLang="zh-CN" sz="2800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7" name="组合 1"/>
          <p:cNvGrpSpPr/>
          <p:nvPr/>
        </p:nvGrpSpPr>
        <p:grpSpPr bwMode="auto">
          <a:xfrm>
            <a:off x="-4338" y="-49598"/>
            <a:ext cx="2006600" cy="477213"/>
            <a:chOff x="100" y="59"/>
            <a:chExt cx="3160" cy="752"/>
          </a:xfrm>
        </p:grpSpPr>
        <p:cxnSp>
          <p:nvCxnSpPr>
            <p:cNvPr id="28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文本框 18"/>
            <p:cNvSpPr txBox="1">
              <a:spLocks noChangeArrowheads="1"/>
            </p:cNvSpPr>
            <p:nvPr/>
          </p:nvSpPr>
          <p:spPr bwMode="auto">
            <a:xfrm>
              <a:off x="870" y="59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30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57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57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57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57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0" name="文本框 61449"/>
          <p:cNvSpPr txBox="1">
            <a:spLocks noChangeArrowheads="1"/>
          </p:cNvSpPr>
          <p:nvPr/>
        </p:nvSpPr>
        <p:spPr bwMode="auto">
          <a:xfrm>
            <a:off x="1193408" y="1601303"/>
            <a:ext cx="6605439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y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的值为 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0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；                    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分式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无意义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；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y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的值为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正数；                 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y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的值为负数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0" name="组合 29"/>
          <p:cNvGrpSpPr/>
          <p:nvPr/>
        </p:nvGrpSpPr>
        <p:grpSpPr bwMode="auto">
          <a:xfrm>
            <a:off x="1085611" y="986764"/>
            <a:ext cx="6343015" cy="649287"/>
            <a:chOff x="2043" y="1702"/>
            <a:chExt cx="9991" cy="1022"/>
          </a:xfrm>
        </p:grpSpPr>
        <p:sp>
          <p:nvSpPr>
            <p:cNvPr id="76805" name="文本框 61446"/>
            <p:cNvSpPr txBox="1">
              <a:spLocks noChangeArrowheads="1"/>
            </p:cNvSpPr>
            <p:nvPr/>
          </p:nvSpPr>
          <p:spPr bwMode="auto">
            <a:xfrm>
              <a:off x="2043" y="1814"/>
              <a:ext cx="9991" cy="7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已知                     ，</a:t>
              </a:r>
              <a:r>
                <a:rPr lang="en-US" altLang="zh-CN" sz="2400" b="1" i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x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取何值</a:t>
              </a:r>
              <a:r>
                <a:rPr lang="zh-CN" altLang="en-US" sz="2400" b="1" dirty="0" smtClean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时，满足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" panose="02010609060101010101" pitchFamily="49" charset="-122"/>
                  <a:cs typeface="Times New Roman" panose="02020603050405020304" pitchFamily="18" charset="0"/>
                </a:rPr>
                <a:t>：</a:t>
              </a:r>
              <a:endPara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76806" name="对象 2"/>
            <p:cNvGraphicFramePr/>
            <p:nvPr/>
          </p:nvGraphicFramePr>
          <p:xfrm>
            <a:off x="3183" y="1702"/>
            <a:ext cx="2435" cy="102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7278" name="Equation" r:id="rId1" imgW="16764000" imgH="9448800" progId="Equation.DSMT4">
                    <p:embed/>
                  </p:oleObj>
                </mc:Choice>
                <mc:Fallback>
                  <p:oleObj name="Equation" r:id="rId1" imgW="16764000" imgH="9448800" progId="Equation.DSMT4">
                    <p:embed/>
                    <p:pic>
                      <p:nvPicPr>
                        <p:cNvPr id="0" name="对象 2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2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183" y="1702"/>
                          <a:ext cx="2435" cy="102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 lim="800000"/>
                          <a:headEnd/>
                          <a:tailEnd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76812" name="组合 2"/>
          <p:cNvGrpSpPr/>
          <p:nvPr/>
        </p:nvGrpSpPr>
        <p:grpSpPr bwMode="auto">
          <a:xfrm>
            <a:off x="3332956" y="444493"/>
            <a:ext cx="2478723" cy="522924"/>
            <a:chOff x="5060" y="879"/>
            <a:chExt cx="3905" cy="823"/>
          </a:xfrm>
        </p:grpSpPr>
        <p:grpSp>
          <p:nvGrpSpPr>
            <p:cNvPr id="76813" name="组合 6"/>
            <p:cNvGrpSpPr>
              <a:grpSpLocks noChangeAspect="1"/>
            </p:cNvGrpSpPr>
            <p:nvPr/>
          </p:nvGrpSpPr>
          <p:grpSpPr bwMode="auto">
            <a:xfrm>
              <a:off x="5115" y="985"/>
              <a:ext cx="3798" cy="708"/>
              <a:chOff x="3564387" y="597378"/>
              <a:chExt cx="2247990" cy="419195"/>
            </a:xfrm>
          </p:grpSpPr>
          <p:sp>
            <p:nvSpPr>
              <p:cNvPr id="8" name="缺角矩形 7"/>
              <p:cNvSpPr/>
              <p:nvPr/>
            </p:nvSpPr>
            <p:spPr>
              <a:xfrm rot="3000000">
                <a:off x="4021946" y="597211"/>
                <a:ext cx="418644" cy="418921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0" name="缺角矩形 9"/>
              <p:cNvSpPr/>
              <p:nvPr/>
            </p:nvSpPr>
            <p:spPr>
              <a:xfrm rot="3000000">
                <a:off x="4479356" y="597210"/>
                <a:ext cx="418644" cy="418922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1" name="缺角矩形 10"/>
              <p:cNvSpPr/>
              <p:nvPr/>
            </p:nvSpPr>
            <p:spPr>
              <a:xfrm rot="3000000">
                <a:off x="4936764" y="597211"/>
                <a:ext cx="418644" cy="418921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2" name="缺角矩形 11"/>
              <p:cNvSpPr/>
              <p:nvPr/>
            </p:nvSpPr>
            <p:spPr>
              <a:xfrm rot="3000000">
                <a:off x="3564538" y="597210"/>
                <a:ext cx="418644" cy="418922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3" name="缺角矩形 12"/>
              <p:cNvSpPr/>
              <p:nvPr/>
            </p:nvSpPr>
            <p:spPr>
              <a:xfrm rot="3000000">
                <a:off x="5394174" y="597210"/>
                <a:ext cx="418644" cy="418922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76819" name="TextBox 15"/>
            <p:cNvSpPr txBox="1">
              <a:spLocks noChangeArrowheads="1"/>
            </p:cNvSpPr>
            <p:nvPr/>
          </p:nvSpPr>
          <p:spPr bwMode="auto">
            <a:xfrm>
              <a:off x="5060" y="879"/>
              <a:ext cx="3905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schemeClr val="bg1"/>
                  </a:solidFill>
                  <a:latin typeface="宋体" panose="02010600030101010101" pitchFamily="2" charset="-122"/>
                </a:rPr>
                <a:t>拓</a:t>
              </a:r>
              <a:r>
                <a:rPr lang="zh-CN" altLang="en-US" sz="2800" b="1" dirty="0" smtClean="0">
                  <a:solidFill>
                    <a:schemeClr val="bg1"/>
                  </a:solidFill>
                  <a:latin typeface="宋体" panose="02010600030101010101" pitchFamily="2" charset="-122"/>
                </a:rPr>
                <a:t>广探究题</a:t>
              </a:r>
              <a:endParaRPr lang="en-US" altLang="zh-CN" sz="2800" b="1" dirty="0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76821" name="文本框 4"/>
          <p:cNvSpPr txBox="1">
            <a:spLocks noChangeArrowheads="1"/>
          </p:cNvSpPr>
          <p:nvPr/>
        </p:nvSpPr>
        <p:spPr bwMode="auto">
          <a:xfrm>
            <a:off x="654050" y="2779713"/>
            <a:ext cx="7489825" cy="19387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zh-CN" altLang="en-US" sz="20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  <a:r>
              <a:rPr lang="en-US" altLang="zh-CN" sz="20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(1)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=1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时，</a:t>
            </a:r>
            <a:r>
              <a:rPr lang="en-US" altLang="zh-CN" sz="2000" b="1" i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y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的值为</a:t>
            </a:r>
            <a:r>
              <a:rPr lang="en-US" altLang="zh-CN" sz="20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；  </a:t>
            </a:r>
            <a:r>
              <a:rPr lang="en-US" altLang="zh-CN" sz="20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(2)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=      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时，分式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无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意义；</a:t>
            </a:r>
            <a:endParaRPr lang="zh-CN" altLang="en-US" sz="2000" b="1" dirty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20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        </a:t>
            </a:r>
            <a:endParaRPr lang="zh-CN" altLang="en-US" sz="2000" b="1" dirty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20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   </a:t>
            </a:r>
            <a:r>
              <a:rPr lang="en-US" altLang="zh-CN" sz="20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(3)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当                        或                        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解得：  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＜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＜</a:t>
            </a:r>
            <a:r>
              <a:rPr lang="en-US" altLang="zh-CN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1.</a:t>
            </a:r>
            <a:endParaRPr lang="en-US" altLang="zh-CN" sz="2000" b="1" dirty="0">
              <a:solidFill>
                <a:srgbClr val="FF0000"/>
              </a:solidFill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endParaRPr lang="en-US" altLang="zh-CN" sz="2000" b="1" dirty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endParaRPr lang="en-US" altLang="zh-CN" sz="2000" b="1" dirty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0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        </a:t>
            </a:r>
            <a:r>
              <a:rPr lang="en-US" altLang="zh-CN" sz="20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(4)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当                        或                      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解得：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＞1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＜</a:t>
            </a:r>
            <a:endParaRPr lang="en-US" altLang="zh-CN" sz="2000" b="1" dirty="0">
              <a:solidFill>
                <a:srgbClr val="FF0000"/>
              </a:solidFill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6822" name="对象 5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5064130" y="2779713"/>
          <a:ext cx="162484" cy="3935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279" name="Equation" r:id="rId3" imgW="3657600" imgH="9448800" progId="Equation.DSMT4">
                  <p:embed/>
                </p:oleObj>
              </mc:Choice>
              <mc:Fallback>
                <p:oleObj name="Equation" r:id="rId3" imgW="3657600" imgH="9448800" progId="Equation.DSMT4">
                  <p:embed/>
                  <p:pic>
                    <p:nvPicPr>
                      <p:cNvPr id="0" name="对象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64130" y="2779713"/>
                        <a:ext cx="162484" cy="39358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组合 1"/>
          <p:cNvGrpSpPr/>
          <p:nvPr/>
        </p:nvGrpSpPr>
        <p:grpSpPr>
          <a:xfrm>
            <a:off x="1930225" y="3161234"/>
            <a:ext cx="1569999" cy="886829"/>
            <a:chOff x="1930225" y="3161234"/>
            <a:chExt cx="1569999" cy="886829"/>
          </a:xfrm>
        </p:grpSpPr>
        <p:sp>
          <p:nvSpPr>
            <p:cNvPr id="7" name="左大括号 6"/>
            <p:cNvSpPr/>
            <p:nvPr/>
          </p:nvSpPr>
          <p:spPr bwMode="auto">
            <a:xfrm>
              <a:off x="1930225" y="3324380"/>
              <a:ext cx="238310" cy="663376"/>
            </a:xfrm>
            <a:prstGeom prst="leftBrac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 lang="zh-CN" altLang="en-US" sz="2000" b="1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76824" name="文本框 8"/>
            <p:cNvSpPr txBox="1">
              <a:spLocks noChangeArrowheads="1"/>
            </p:cNvSpPr>
            <p:nvPr/>
          </p:nvSpPr>
          <p:spPr bwMode="auto">
            <a:xfrm>
              <a:off x="2169888" y="3161234"/>
              <a:ext cx="1330336" cy="3999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0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x</a:t>
              </a:r>
              <a:r>
                <a:rPr lang="en-US" altLang="zh-CN" sz="20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–1</a:t>
              </a:r>
              <a:r>
                <a:rPr lang="en-US" altLang="zh-CN" sz="20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＞0</a:t>
              </a:r>
              <a:endPara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6825" name="文本框 13"/>
            <p:cNvSpPr txBox="1">
              <a:spLocks noChangeArrowheads="1"/>
            </p:cNvSpPr>
            <p:nvPr/>
          </p:nvSpPr>
          <p:spPr bwMode="auto">
            <a:xfrm>
              <a:off x="2150255" y="3648133"/>
              <a:ext cx="1307994" cy="3999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0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2–3</a:t>
              </a:r>
              <a:r>
                <a:rPr lang="en-US" altLang="zh-CN" sz="20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x</a:t>
              </a:r>
              <a:r>
                <a:rPr lang="en-US" altLang="zh-CN" sz="20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＞0</a:t>
              </a:r>
              <a:endPara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837378" y="3056490"/>
            <a:ext cx="1428503" cy="915396"/>
            <a:chOff x="3837378" y="3056490"/>
            <a:chExt cx="1428503" cy="915396"/>
          </a:xfrm>
        </p:grpSpPr>
        <p:sp>
          <p:nvSpPr>
            <p:cNvPr id="15" name="左大括号 14"/>
            <p:cNvSpPr/>
            <p:nvPr/>
          </p:nvSpPr>
          <p:spPr bwMode="auto">
            <a:xfrm>
              <a:off x="3837378" y="3173295"/>
              <a:ext cx="98167" cy="766850"/>
            </a:xfrm>
            <a:prstGeom prst="leftBrac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 lang="zh-CN" altLang="en-US" sz="2000" b="1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76827" name="文本框 15"/>
            <p:cNvSpPr txBox="1">
              <a:spLocks noChangeArrowheads="1"/>
            </p:cNvSpPr>
            <p:nvPr/>
          </p:nvSpPr>
          <p:spPr bwMode="auto">
            <a:xfrm>
              <a:off x="3935545" y="3056490"/>
              <a:ext cx="1330336" cy="3999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0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x</a:t>
              </a:r>
              <a:r>
                <a:rPr lang="en-US" altLang="zh-CN" sz="20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–1</a:t>
              </a:r>
              <a:r>
                <a:rPr lang="en-US" altLang="zh-CN" sz="20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＜0</a:t>
              </a:r>
              <a:endPara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6828" name="文本框 16"/>
            <p:cNvSpPr txBox="1">
              <a:spLocks noChangeArrowheads="1"/>
            </p:cNvSpPr>
            <p:nvPr/>
          </p:nvSpPr>
          <p:spPr bwMode="auto">
            <a:xfrm>
              <a:off x="3957887" y="3571956"/>
              <a:ext cx="1307994" cy="3999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0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2–3</a:t>
              </a:r>
              <a:r>
                <a:rPr lang="en-US" altLang="zh-CN" sz="20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x</a:t>
              </a:r>
              <a:r>
                <a:rPr lang="en-US" altLang="zh-CN" sz="20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＜0</a:t>
              </a:r>
              <a:endPara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aphicFrame>
        <p:nvGraphicFramePr>
          <p:cNvPr id="76829" name="对象 17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5848792" y="3418332"/>
          <a:ext cx="162484" cy="3935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280" name="Equation" r:id="rId5" imgW="3657600" imgH="9448800" progId="Equation.DSMT4">
                  <p:embed/>
                </p:oleObj>
              </mc:Choice>
              <mc:Fallback>
                <p:oleObj name="Equation" r:id="rId5" imgW="3657600" imgH="9448800" progId="Equation.DSMT4">
                  <p:embed/>
                  <p:pic>
                    <p:nvPicPr>
                      <p:cNvPr id="0" name="对象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48792" y="3418332"/>
                        <a:ext cx="162484" cy="39358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6" name="组合 5"/>
          <p:cNvGrpSpPr/>
          <p:nvPr/>
        </p:nvGrpSpPr>
        <p:grpSpPr>
          <a:xfrm>
            <a:off x="1955951" y="4035367"/>
            <a:ext cx="1532087" cy="873498"/>
            <a:chOff x="1955951" y="4035367"/>
            <a:chExt cx="1532087" cy="873498"/>
          </a:xfrm>
        </p:grpSpPr>
        <p:sp>
          <p:nvSpPr>
            <p:cNvPr id="19" name="左大括号 18"/>
            <p:cNvSpPr/>
            <p:nvPr/>
          </p:nvSpPr>
          <p:spPr bwMode="auto">
            <a:xfrm>
              <a:off x="1955951" y="4170581"/>
              <a:ext cx="240341" cy="663376"/>
            </a:xfrm>
            <a:prstGeom prst="leftBrac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 lang="zh-CN" altLang="en-US" sz="2000" b="1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76831" name="文本框 20"/>
            <p:cNvSpPr txBox="1">
              <a:spLocks noChangeArrowheads="1"/>
            </p:cNvSpPr>
            <p:nvPr/>
          </p:nvSpPr>
          <p:spPr bwMode="auto">
            <a:xfrm>
              <a:off x="2157702" y="4035367"/>
              <a:ext cx="1330336" cy="3999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0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x</a:t>
              </a:r>
              <a:r>
                <a:rPr lang="en-US" altLang="zh-CN" sz="20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–1</a:t>
              </a:r>
              <a:r>
                <a:rPr lang="en-US" altLang="zh-CN" sz="20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＞0</a:t>
              </a:r>
              <a:endPara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6832" name="文本框 23"/>
            <p:cNvSpPr txBox="1">
              <a:spLocks noChangeArrowheads="1"/>
            </p:cNvSpPr>
            <p:nvPr/>
          </p:nvSpPr>
          <p:spPr bwMode="auto">
            <a:xfrm>
              <a:off x="2157702" y="4508935"/>
              <a:ext cx="1307994" cy="3999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0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2–3</a:t>
              </a:r>
              <a:r>
                <a:rPr lang="en-US" altLang="zh-CN" sz="20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x</a:t>
              </a:r>
              <a:r>
                <a:rPr lang="en-US" altLang="zh-CN" sz="20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＜0</a:t>
              </a:r>
              <a:endPara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844148" y="4045524"/>
            <a:ext cx="1458292" cy="886829"/>
            <a:chOff x="3844148" y="4045524"/>
            <a:chExt cx="1458292" cy="886829"/>
          </a:xfrm>
        </p:grpSpPr>
        <p:sp>
          <p:nvSpPr>
            <p:cNvPr id="25" name="左大括号 24"/>
            <p:cNvSpPr/>
            <p:nvPr/>
          </p:nvSpPr>
          <p:spPr bwMode="auto">
            <a:xfrm>
              <a:off x="3844148" y="4084882"/>
              <a:ext cx="98167" cy="766850"/>
            </a:xfrm>
            <a:prstGeom prst="leftBrac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 lang="zh-CN" altLang="en-US" sz="2000" b="1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76834" name="文本框 25"/>
            <p:cNvSpPr txBox="1">
              <a:spLocks noChangeArrowheads="1"/>
            </p:cNvSpPr>
            <p:nvPr/>
          </p:nvSpPr>
          <p:spPr bwMode="auto">
            <a:xfrm>
              <a:off x="3972104" y="4045524"/>
              <a:ext cx="1330336" cy="3999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0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x</a:t>
              </a:r>
              <a:r>
                <a:rPr lang="en-US" altLang="zh-CN" sz="20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–1</a:t>
              </a:r>
              <a:r>
                <a:rPr lang="en-US" altLang="zh-CN" sz="20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＜0</a:t>
              </a:r>
              <a:endPara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6835" name="文本框 26"/>
            <p:cNvSpPr txBox="1">
              <a:spLocks noChangeArrowheads="1"/>
            </p:cNvSpPr>
            <p:nvPr/>
          </p:nvSpPr>
          <p:spPr bwMode="auto">
            <a:xfrm>
              <a:off x="3972104" y="4532423"/>
              <a:ext cx="1307994" cy="3999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0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2–3</a:t>
              </a:r>
              <a:r>
                <a:rPr lang="en-US" altLang="zh-CN" sz="2000" b="1" i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x</a:t>
              </a:r>
              <a:r>
                <a:rPr lang="en-US" altLang="zh-CN" sz="20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＞0</a:t>
              </a:r>
              <a:endPara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aphicFrame>
        <p:nvGraphicFramePr>
          <p:cNvPr id="76836" name="对象 27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7039662" y="4183277"/>
          <a:ext cx="255235" cy="6176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281" name="Equation" r:id="rId7" imgW="3657600" imgH="9448800" progId="Equation.DSMT4">
                  <p:embed/>
                </p:oleObj>
              </mc:Choice>
              <mc:Fallback>
                <p:oleObj name="Equation" r:id="rId7" imgW="3657600" imgH="9448800" progId="Equation.DSMT4">
                  <p:embed/>
                  <p:pic>
                    <p:nvPicPr>
                      <p:cNvPr id="0" name="对象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39662" y="4183277"/>
                        <a:ext cx="255235" cy="61767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8" name="组合 1"/>
          <p:cNvGrpSpPr/>
          <p:nvPr/>
        </p:nvGrpSpPr>
        <p:grpSpPr bwMode="auto">
          <a:xfrm>
            <a:off x="-4338" y="-40714"/>
            <a:ext cx="2006600" cy="477213"/>
            <a:chOff x="100" y="73"/>
            <a:chExt cx="3160" cy="752"/>
          </a:xfrm>
        </p:grpSpPr>
        <p:cxnSp>
          <p:nvCxnSpPr>
            <p:cNvPr id="39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文本框 18"/>
            <p:cNvSpPr txBox="1">
              <a:spLocks noChangeArrowheads="1"/>
            </p:cNvSpPr>
            <p:nvPr/>
          </p:nvSpPr>
          <p:spPr bwMode="auto">
            <a:xfrm>
              <a:off x="870" y="73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41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68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68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6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6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68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68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68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68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68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68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68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68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圆角矩形 27"/>
          <p:cNvSpPr/>
          <p:nvPr/>
        </p:nvSpPr>
        <p:spPr>
          <a:xfrm>
            <a:off x="4110038" y="463151"/>
            <a:ext cx="3910013" cy="1260475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b="1" noProof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①</a:t>
            </a:r>
            <a:r>
              <a:rPr lang="zh-CN" altLang="en-US" b="1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如果</a:t>
            </a:r>
            <a:r>
              <a:rPr lang="en-US" altLang="zh-CN" b="1" i="1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 b="1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b="1" i="1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 b="1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表示两个整式，且</a:t>
            </a:r>
            <a:r>
              <a:rPr lang="en-US" altLang="zh-CN" b="1" i="1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 b="1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中含有字母，那么式子     叫做分式</a:t>
            </a:r>
            <a:r>
              <a:rPr lang="en-US" altLang="zh-CN" b="1" noProof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en-US" altLang="zh-CN" b="1" noProof="1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b="1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②</a:t>
            </a:r>
            <a:r>
              <a:rPr lang="zh-CN" altLang="en-US" b="1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整式与分式的根本区别在于分母中含有字母</a:t>
            </a:r>
            <a:r>
              <a:rPr lang="en-US" altLang="zh-CN" b="1" noProof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en-US" altLang="zh-CN" b="1" noProof="1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96913" y="1978025"/>
            <a:ext cx="573087" cy="104298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2800" b="1" noProof="1">
                <a:latin typeface="黑体" panose="02010609060101010101" pitchFamily="49" charset="-122"/>
                <a:ea typeface="黑体" panose="02010609060101010101" pitchFamily="49" charset="-122"/>
              </a:rPr>
              <a:t>分</a:t>
            </a:r>
            <a:endParaRPr lang="zh-CN" altLang="en-US" sz="2800" b="1" noProof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2800" b="1" noProof="1">
                <a:latin typeface="黑体" panose="02010609060101010101" pitchFamily="49" charset="-122"/>
                <a:ea typeface="黑体" panose="02010609060101010101" pitchFamily="49" charset="-122"/>
              </a:rPr>
              <a:t>式</a:t>
            </a:r>
            <a:endParaRPr lang="zh-CN" altLang="en-US" sz="2800" b="1" noProof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左大括号 6"/>
          <p:cNvSpPr/>
          <p:nvPr/>
        </p:nvSpPr>
        <p:spPr>
          <a:xfrm>
            <a:off x="1416050" y="741363"/>
            <a:ext cx="377825" cy="383222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8" name="矩形 7"/>
          <p:cNvSpPr/>
          <p:nvPr/>
        </p:nvSpPr>
        <p:spPr>
          <a:xfrm>
            <a:off x="1873249" y="619125"/>
            <a:ext cx="1374775" cy="4191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2000" b="1" noProof="1">
                <a:latin typeface="黑体" panose="02010609060101010101" pitchFamily="49" charset="-122"/>
                <a:ea typeface="黑体" panose="02010609060101010101" pitchFamily="49" charset="-122"/>
              </a:rPr>
              <a:t>定义</a:t>
            </a:r>
            <a:endParaRPr lang="zh-CN" altLang="en-US" sz="2000" b="1" noProof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右箭头 8"/>
          <p:cNvSpPr/>
          <p:nvPr/>
        </p:nvSpPr>
        <p:spPr>
          <a:xfrm>
            <a:off x="3417888" y="741363"/>
            <a:ext cx="501650" cy="76200"/>
          </a:xfrm>
          <a:prstGeom prst="rightArrow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2" name="矩形 11"/>
          <p:cNvSpPr/>
          <p:nvPr/>
        </p:nvSpPr>
        <p:spPr>
          <a:xfrm>
            <a:off x="1873250" y="1978025"/>
            <a:ext cx="1374775" cy="7683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2000" b="1" noProof="1">
                <a:latin typeface="黑体" panose="02010609060101010101" pitchFamily="49" charset="-122"/>
                <a:ea typeface="黑体" panose="02010609060101010101" pitchFamily="49" charset="-122"/>
              </a:rPr>
              <a:t>分式有意</a:t>
            </a:r>
            <a:endParaRPr lang="zh-CN" altLang="en-US" sz="2000" b="1" noProof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2000" b="1" noProof="1">
                <a:latin typeface="黑体" panose="02010609060101010101" pitchFamily="49" charset="-122"/>
                <a:ea typeface="黑体" panose="02010609060101010101" pitchFamily="49" charset="-122"/>
              </a:rPr>
              <a:t>义的条件</a:t>
            </a:r>
            <a:endParaRPr lang="zh-CN" altLang="en-US" sz="2000" b="1" noProof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873250" y="3022600"/>
            <a:ext cx="1374775" cy="76676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2000" b="1" noProof="1">
                <a:latin typeface="黑体" panose="02010609060101010101" pitchFamily="49" charset="-122"/>
                <a:ea typeface="黑体" panose="02010609060101010101" pitchFamily="49" charset="-122"/>
              </a:rPr>
              <a:t>分式无意</a:t>
            </a:r>
            <a:endParaRPr lang="zh-CN" altLang="en-US" sz="2000" b="1" noProof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2000" b="1" noProof="1">
                <a:latin typeface="黑体" panose="02010609060101010101" pitchFamily="49" charset="-122"/>
                <a:ea typeface="黑体" panose="02010609060101010101" pitchFamily="49" charset="-122"/>
              </a:rPr>
              <a:t>义的条件</a:t>
            </a:r>
            <a:endParaRPr lang="zh-CN" altLang="en-US" sz="2000" b="1" noProof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右箭头 14"/>
          <p:cNvSpPr/>
          <p:nvPr/>
        </p:nvSpPr>
        <p:spPr>
          <a:xfrm>
            <a:off x="3417888" y="2324100"/>
            <a:ext cx="501650" cy="76200"/>
          </a:xfrm>
          <a:prstGeom prst="rightArrow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6" name="右箭头 15"/>
          <p:cNvSpPr/>
          <p:nvPr/>
        </p:nvSpPr>
        <p:spPr>
          <a:xfrm>
            <a:off x="3417888" y="3368675"/>
            <a:ext cx="501650" cy="74613"/>
          </a:xfrm>
          <a:prstGeom prst="rightArrow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8" name="右箭头 17"/>
          <p:cNvSpPr/>
          <p:nvPr/>
        </p:nvSpPr>
        <p:spPr>
          <a:xfrm>
            <a:off x="3417888" y="4395788"/>
            <a:ext cx="501650" cy="74612"/>
          </a:xfrm>
          <a:prstGeom prst="rightArrow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9" name="圆角矩形 18"/>
          <p:cNvSpPr/>
          <p:nvPr/>
        </p:nvSpPr>
        <p:spPr>
          <a:xfrm>
            <a:off x="4110038" y="2182813"/>
            <a:ext cx="828675" cy="55245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en-US" altLang="zh-CN" b="1" i="1" noProof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b="1" noProof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≠0</a:t>
            </a:r>
            <a:endParaRPr lang="en-US" altLang="zh-CN" b="1" noProof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4110038" y="3130550"/>
            <a:ext cx="828675" cy="55245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en-US" altLang="zh-CN" b="1" i="1" noProof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b="1" noProof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=0</a:t>
            </a:r>
            <a:endParaRPr lang="en-US" altLang="zh-CN" b="1" noProof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4110038" y="4156075"/>
            <a:ext cx="1319213" cy="55245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en-US" altLang="zh-CN" b="1" i="1" noProof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b="1" noProof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≠</a:t>
            </a:r>
            <a:r>
              <a:rPr lang="en-US" altLang="zh-CN" b="1" noProof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zh-CN" altLang="en-US" b="1" noProof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b="1" i="1" noProof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b="1" noProof="1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=0</a:t>
            </a:r>
            <a:endParaRPr lang="en-US" altLang="zh-CN" b="1" noProof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23" name="组合 1"/>
          <p:cNvGrpSpPr/>
          <p:nvPr/>
        </p:nvGrpSpPr>
        <p:grpSpPr bwMode="auto">
          <a:xfrm>
            <a:off x="4371" y="-30562"/>
            <a:ext cx="2006600" cy="477213"/>
            <a:chOff x="100" y="89"/>
            <a:chExt cx="3160" cy="752"/>
          </a:xfrm>
        </p:grpSpPr>
        <p:cxnSp>
          <p:nvCxnSpPr>
            <p:cNvPr id="24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18"/>
            <p:cNvSpPr txBox="1">
              <a:spLocks noChangeArrowheads="1"/>
            </p:cNvSpPr>
            <p:nvPr/>
          </p:nvSpPr>
          <p:spPr bwMode="auto">
            <a:xfrm>
              <a:off x="870" y="89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课堂小结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6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sp>
        <p:nvSpPr>
          <p:cNvPr id="27" name="矩形 26"/>
          <p:cNvSpPr/>
          <p:nvPr/>
        </p:nvSpPr>
        <p:spPr>
          <a:xfrm>
            <a:off x="1873250" y="4012406"/>
            <a:ext cx="1374775" cy="76676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2000" b="1" noProof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分式的值为</a:t>
            </a:r>
            <a:r>
              <a:rPr lang="en-US" altLang="zh-CN" sz="2000" b="1" noProof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0</a:t>
            </a:r>
            <a:r>
              <a:rPr lang="zh-CN" altLang="en-US" sz="2000" b="1" noProof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的条件</a:t>
            </a:r>
            <a:endParaRPr lang="zh-CN" altLang="en-US" sz="2000" b="1" noProof="1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6319838" y="754418"/>
          <a:ext cx="338137" cy="3389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951" name="" r:id="rId1" imgW="120015" imgH="192405" progId="Equation.3">
                  <p:embed/>
                </p:oleObj>
              </mc:Choice>
              <mc:Fallback>
                <p:oleObj name="" r:id="rId1" imgW="120015" imgH="192405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19838" y="754418"/>
                        <a:ext cx="338137" cy="33897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6" grpId="0" animBg="1"/>
      <p:bldP spid="7" grpId="0" animBg="1"/>
      <p:bldP spid="8" grpId="0" animBg="1"/>
      <p:bldP spid="9" grpId="0" animBg="1"/>
      <p:bldP spid="12" grpId="0" animBg="1"/>
      <p:bldP spid="14" grpId="0" animBg="1"/>
      <p:bldP spid="15" grpId="0" animBg="1"/>
      <p:bldP spid="16" grpId="0" animBg="1"/>
      <p:bldP spid="18" grpId="0" animBg="1"/>
      <p:bldP spid="19" grpId="0" animBg="1"/>
      <p:bldP spid="20" grpId="0" animBg="1"/>
      <p:bldP spid="21" grpId="0" animBg="1"/>
      <p:bldP spid="2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Text Box 4"/>
          <p:cNvSpPr txBox="1">
            <a:spLocks noChangeArrowheads="1"/>
          </p:cNvSpPr>
          <p:nvPr/>
        </p:nvSpPr>
        <p:spPr bwMode="auto">
          <a:xfrm>
            <a:off x="506200" y="1049338"/>
            <a:ext cx="8363585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长方形的面积为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10cm²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，长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7cm.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宽应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____cm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；长方形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的面积为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，长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lang="en-US" altLang="zh-CN" sz="2400" b="1" i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，宽应为</a:t>
            </a:r>
            <a:r>
              <a:rPr lang="en-US" altLang="zh-CN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______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102" name="Object 6"/>
          <p:cNvGraphicFramePr>
            <a:graphicFrameLocks noChangeAspect="1"/>
          </p:cNvGraphicFramePr>
          <p:nvPr/>
        </p:nvGraphicFramePr>
        <p:xfrm>
          <a:off x="6385852" y="1220788"/>
          <a:ext cx="273050" cy="498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27" name="Equation" r:id="rId1" imgW="5181600" imgH="9448800" progId="Equation.DSMT4">
                  <p:embed/>
                </p:oleObj>
              </mc:Choice>
              <mc:Fallback>
                <p:oleObj name="Equation" r:id="rId1" imgW="5181600" imgH="94488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85852" y="1220788"/>
                        <a:ext cx="273050" cy="498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3" name="Object 7"/>
          <p:cNvGraphicFramePr>
            <a:graphicFrameLocks noChangeAspect="1"/>
          </p:cNvGraphicFramePr>
          <p:nvPr/>
        </p:nvGraphicFramePr>
        <p:xfrm>
          <a:off x="4287067" y="1842557"/>
          <a:ext cx="293688" cy="563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28" name="Equation" r:id="rId3" imgW="4267200" imgH="9448800" progId="Equation.DSMT4">
                  <p:embed/>
                </p:oleObj>
              </mc:Choice>
              <mc:Fallback>
                <p:oleObj name="Equation" r:id="rId3" imgW="4267200" imgH="94488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7067" y="1842557"/>
                        <a:ext cx="293688" cy="5635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12"/>
          <p:cNvGrpSpPr/>
          <p:nvPr/>
        </p:nvGrpSpPr>
        <p:grpSpPr bwMode="auto">
          <a:xfrm>
            <a:off x="3124200" y="2809875"/>
            <a:ext cx="3179763" cy="1739900"/>
            <a:chOff x="2880" y="2592"/>
            <a:chExt cx="2671" cy="1461"/>
          </a:xfrm>
        </p:grpSpPr>
        <p:sp>
          <p:nvSpPr>
            <p:cNvPr id="51205" name="Rectangle 8"/>
            <p:cNvSpPr>
              <a:spLocks noChangeArrowheads="1"/>
            </p:cNvSpPr>
            <p:nvPr/>
          </p:nvSpPr>
          <p:spPr bwMode="auto">
            <a:xfrm>
              <a:off x="2880" y="2592"/>
              <a:ext cx="2304" cy="1152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pPr algn="ctr"/>
              <a:r>
                <a:rPr lang="en-US" altLang="zh-CN" sz="30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</a:t>
              </a:r>
              <a:endParaRPr lang="en-US" altLang="zh-CN" sz="3000" b="1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1206" name="Text Box 10"/>
            <p:cNvSpPr txBox="1">
              <a:spLocks noChangeArrowheads="1"/>
            </p:cNvSpPr>
            <p:nvPr/>
          </p:nvSpPr>
          <p:spPr bwMode="auto">
            <a:xfrm>
              <a:off x="3926" y="3705"/>
              <a:ext cx="278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endParaRPr lang="en-US" altLang="zh-CN" sz="2100" b="1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1207" name="Text Box 11"/>
            <p:cNvSpPr txBox="1">
              <a:spLocks noChangeArrowheads="1"/>
            </p:cNvSpPr>
            <p:nvPr/>
          </p:nvSpPr>
          <p:spPr bwMode="auto">
            <a:xfrm>
              <a:off x="5184" y="2937"/>
              <a:ext cx="367" cy="5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3600">
                  <a:solidFill>
                    <a:srgbClr val="FF0000"/>
                  </a:solidFill>
                </a:rPr>
                <a:t>?</a:t>
              </a:r>
              <a:endParaRPr lang="en-US" altLang="zh-CN" sz="3600">
                <a:solidFill>
                  <a:srgbClr val="FF0000"/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419291" y="606270"/>
            <a:ext cx="3657489" cy="461665"/>
            <a:chOff x="2419291" y="606270"/>
            <a:chExt cx="3657489" cy="461665"/>
          </a:xfrm>
        </p:grpSpPr>
        <p:sp>
          <p:nvSpPr>
            <p:cNvPr id="26" name="矩形 4"/>
            <p:cNvSpPr>
              <a:spLocks noChangeArrowheads="1"/>
            </p:cNvSpPr>
            <p:nvPr/>
          </p:nvSpPr>
          <p:spPr bwMode="auto">
            <a:xfrm>
              <a:off x="4292600" y="606270"/>
              <a:ext cx="1784180" cy="461665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square">
              <a:spAutoFit/>
            </a:bodyPr>
            <a:lstStyle>
              <a:lvl1pPr eaLnBrk="0" hangingPunct="0">
                <a:lnSpc>
                  <a:spcPct val="120000"/>
                </a:lnSpc>
                <a:defRPr sz="2400" b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buFontTx/>
                <a:buNone/>
                <a:defRPr/>
              </a:pPr>
              <a:r>
                <a:rPr lang="zh-CN" altLang="en-US" dirty="0" smtClean="0">
                  <a:latin typeface="+mn-lt"/>
                  <a:ea typeface="黑体" panose="02010609060101010101" pitchFamily="49" charset="-122"/>
                </a:rPr>
                <a:t>分式的概念</a:t>
              </a:r>
              <a:endParaRPr lang="zh-CN" altLang="en-US" dirty="0">
                <a:latin typeface="+mn-lt"/>
                <a:ea typeface="黑体" panose="02010609060101010101" pitchFamily="49" charset="-122"/>
              </a:endParaRPr>
            </a:p>
          </p:txBody>
        </p:sp>
        <p:grpSp>
          <p:nvGrpSpPr>
            <p:cNvPr id="28" name="组合 4"/>
            <p:cNvGrpSpPr/>
            <p:nvPr/>
          </p:nvGrpSpPr>
          <p:grpSpPr bwMode="auto">
            <a:xfrm>
              <a:off x="2419291" y="653923"/>
              <a:ext cx="1739920" cy="409791"/>
              <a:chOff x="3485" y="1168"/>
              <a:chExt cx="2739" cy="644"/>
            </a:xfrm>
          </p:grpSpPr>
          <p:sp>
            <p:nvSpPr>
              <p:cNvPr id="29" name="圆角矩形 28"/>
              <p:cNvSpPr/>
              <p:nvPr/>
            </p:nvSpPr>
            <p:spPr>
              <a:xfrm>
                <a:off x="3485" y="1168"/>
                <a:ext cx="2739" cy="626"/>
              </a:xfrm>
              <a:prstGeom prst="round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400" dirty="0">
                  <a:ea typeface="黑体" panose="02010609060101010101" pitchFamily="49" charset="-122"/>
                </a:endParaRPr>
              </a:p>
            </p:txBody>
          </p:sp>
          <p:sp>
            <p:nvSpPr>
              <p:cNvPr id="30" name="矩形 1"/>
              <p:cNvSpPr>
                <a:spLocks noChangeArrowheads="1"/>
              </p:cNvSpPr>
              <p:nvPr/>
            </p:nvSpPr>
            <p:spPr bwMode="auto">
              <a:xfrm>
                <a:off x="3759" y="1203"/>
                <a:ext cx="2108" cy="6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zh-CN" altLang="en-US" sz="2400" dirty="0">
                    <a:solidFill>
                      <a:schemeClr val="bg1"/>
                    </a:solidFill>
                    <a:latin typeface="+mn-lt"/>
                    <a:ea typeface="黑体" panose="02010609060101010101" pitchFamily="49" charset="-122"/>
                  </a:rPr>
                  <a:t>知识点 </a:t>
                </a:r>
                <a:r>
                  <a:rPr lang="en-US" altLang="zh-CN" sz="2400" b="1" dirty="0">
                    <a:solidFill>
                      <a:schemeClr val="bg1"/>
                    </a:solidFill>
                    <a:latin typeface="+mn-lt"/>
                    <a:ea typeface="黑体" panose="02010609060101010101" pitchFamily="49" charset="-122"/>
                  </a:rPr>
                  <a:t>1</a:t>
                </a:r>
                <a:endParaRPr lang="zh-CN" altLang="en-US" sz="2400" b="1" dirty="0">
                  <a:solidFill>
                    <a:schemeClr val="bg1"/>
                  </a:solidFill>
                  <a:latin typeface="+mn-lt"/>
                  <a:ea typeface="黑体" panose="02010609060101010101" pitchFamily="49" charset="-122"/>
                </a:endParaRPr>
              </a:p>
            </p:txBody>
          </p:sp>
        </p:grpSp>
      </p:grpSp>
      <p:grpSp>
        <p:nvGrpSpPr>
          <p:cNvPr id="22" name="组合 1"/>
          <p:cNvGrpSpPr/>
          <p:nvPr/>
        </p:nvGrpSpPr>
        <p:grpSpPr bwMode="auto">
          <a:xfrm>
            <a:off x="4371" y="-47062"/>
            <a:ext cx="2006600" cy="477213"/>
            <a:chOff x="100" y="63"/>
            <a:chExt cx="3160" cy="752"/>
          </a:xfrm>
        </p:grpSpPr>
        <p:cxnSp>
          <p:nvCxnSpPr>
            <p:cNvPr id="23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文本框 18"/>
            <p:cNvSpPr txBox="1">
              <a:spLocks noChangeArrowheads="1"/>
            </p:cNvSpPr>
            <p:nvPr/>
          </p:nvSpPr>
          <p:spPr bwMode="auto">
            <a:xfrm>
              <a:off x="870" y="63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5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4"/>
          <p:cNvSpPr txBox="1"/>
          <p:nvPr/>
        </p:nvSpPr>
        <p:spPr>
          <a:xfrm>
            <a:off x="600075" y="479425"/>
            <a:ext cx="801052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Bef>
                <a:spcPct val="50000"/>
              </a:spcBef>
            </a:pPr>
            <a:r>
              <a:rPr lang="en-US" altLang="zh-CN" sz="2400" b="1" noProof="1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400" b="1" noProof="1" smtClean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 </a:t>
            </a:r>
            <a:r>
              <a:rPr lang="zh-CN" altLang="en-US" sz="2400" b="1" noProof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</a:t>
            </a:r>
            <a:r>
              <a:rPr lang="zh-CN" altLang="en-US" sz="2400" b="1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体积为</a:t>
            </a:r>
            <a:r>
              <a:rPr lang="en-US" altLang="zh-CN" sz="2400" b="1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200cm³</a:t>
            </a:r>
            <a:r>
              <a:rPr lang="zh-CN" altLang="en-US" sz="2400" b="1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的水倒入底面积</a:t>
            </a:r>
            <a:r>
              <a:rPr lang="zh-CN" altLang="en-US" sz="2400" b="1" noProof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lang="en-US" altLang="zh-CN" sz="2400" b="1" noProof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33cm²</a:t>
            </a:r>
            <a:r>
              <a:rPr lang="zh-CN" altLang="en-US" sz="2400" b="1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的圆柱形容器</a:t>
            </a:r>
            <a:r>
              <a:rPr lang="zh-CN" altLang="en-US" sz="2400" b="1" noProof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中，水面</a:t>
            </a:r>
            <a:r>
              <a:rPr lang="zh-CN" altLang="en-US" sz="2400" b="1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高度</a:t>
            </a:r>
            <a:r>
              <a:rPr lang="zh-CN" altLang="en-US" sz="2400" b="1" noProof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lang="en-US" altLang="zh-CN" sz="2400" b="1" noProof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_____cm</a:t>
            </a:r>
            <a:r>
              <a:rPr lang="zh-CN" altLang="en-US" sz="2400" b="1" noProof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；把</a:t>
            </a:r>
            <a:r>
              <a:rPr lang="zh-CN" altLang="en-US" sz="2400" b="1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体积为</a:t>
            </a:r>
            <a:r>
              <a:rPr lang="en-US" altLang="zh-CN" sz="2400" b="1" i="1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V</a:t>
            </a:r>
            <a:r>
              <a:rPr lang="zh-CN" altLang="en-US" sz="2400" b="1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的水倒入底面积为</a:t>
            </a:r>
            <a:r>
              <a:rPr lang="en-US" altLang="zh-CN" sz="2400" b="1" i="1" noProof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S</a:t>
            </a:r>
            <a:r>
              <a:rPr lang="zh-CN" altLang="en-US" sz="2400" b="1" noProof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en-US" sz="2400" b="1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圆柱形容器</a:t>
            </a:r>
            <a:r>
              <a:rPr lang="zh-CN" altLang="en-US" sz="2400" b="1" noProof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中，水面</a:t>
            </a:r>
            <a:r>
              <a:rPr lang="zh-CN" altLang="en-US" sz="2400" b="1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高度为</a:t>
            </a:r>
            <a:r>
              <a:rPr lang="en-US" altLang="zh-CN" sz="2400" b="1" noProof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____.</a:t>
            </a:r>
            <a:endParaRPr lang="en-US" altLang="zh-CN" sz="2400" b="1" noProof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126" name="Object 6"/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3034019" y="1360131"/>
          <a:ext cx="422275" cy="5469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463" name="Equation" r:id="rId1" imgW="7315200" imgH="9448800" progId="Equation.DSMT4">
                  <p:embed/>
                </p:oleObj>
              </mc:Choice>
              <mc:Fallback>
                <p:oleObj name="Equation" r:id="rId1" imgW="7315200" imgH="944880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34019" y="1360131"/>
                        <a:ext cx="422275" cy="54691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8" name="Object 8"/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4916488" y="2008188"/>
          <a:ext cx="263525" cy="58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464" name="Equation" r:id="rId3" imgW="4267200" imgH="9448800" progId="Equation.DSMT4">
                  <p:embed/>
                </p:oleObj>
              </mc:Choice>
              <mc:Fallback>
                <p:oleObj name="Equation" r:id="rId3" imgW="4267200" imgH="944880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16488" y="2008188"/>
                        <a:ext cx="263525" cy="584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16"/>
          <p:cNvGrpSpPr/>
          <p:nvPr/>
        </p:nvGrpSpPr>
        <p:grpSpPr bwMode="auto">
          <a:xfrm>
            <a:off x="3962400" y="2933700"/>
            <a:ext cx="1085850" cy="1498204"/>
            <a:chOff x="2016" y="2880"/>
            <a:chExt cx="912" cy="1258"/>
          </a:xfrm>
        </p:grpSpPr>
        <p:sp>
          <p:nvSpPr>
            <p:cNvPr id="3078" name="AutoShape 11"/>
            <p:cNvSpPr/>
            <p:nvPr/>
          </p:nvSpPr>
          <p:spPr>
            <a:xfrm>
              <a:off x="2016" y="2880"/>
              <a:ext cx="912" cy="1248"/>
            </a:xfrm>
            <a:prstGeom prst="flowChartMagneticDisk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1350" b="1" i="1" noProof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079" name="AutoShape 12"/>
            <p:cNvSpPr/>
            <p:nvPr/>
          </p:nvSpPr>
          <p:spPr>
            <a:xfrm>
              <a:off x="2016" y="3312"/>
              <a:ext cx="912" cy="816"/>
            </a:xfrm>
            <a:prstGeom prst="flowChartMagneticDisk">
              <a:avLst/>
            </a:prstGeom>
            <a:solidFill>
              <a:srgbClr val="FF0000"/>
            </a:solidFill>
            <a:ln w="9525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/>
              <a:endParaRPr lang="zh-CN" altLang="zh-CN" sz="1350" b="1" i="1" noProof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3255" name="Text Box 13"/>
            <p:cNvSpPr txBox="1">
              <a:spLocks noChangeArrowheads="1"/>
            </p:cNvSpPr>
            <p:nvPr/>
          </p:nvSpPr>
          <p:spPr bwMode="auto">
            <a:xfrm>
              <a:off x="2304" y="3634"/>
              <a:ext cx="392" cy="5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3300" b="1" i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endParaRPr lang="en-US" altLang="zh-CN" sz="33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3256" name="Text Box 14"/>
            <p:cNvSpPr txBox="1">
              <a:spLocks noChangeArrowheads="1"/>
            </p:cNvSpPr>
            <p:nvPr/>
          </p:nvSpPr>
          <p:spPr bwMode="auto">
            <a:xfrm>
              <a:off x="2304" y="2880"/>
              <a:ext cx="317" cy="4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700" b="1" i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</a:t>
              </a:r>
              <a:endParaRPr lang="en-US" altLang="zh-CN" sz="27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4" name="组合 1"/>
          <p:cNvGrpSpPr/>
          <p:nvPr/>
        </p:nvGrpSpPr>
        <p:grpSpPr bwMode="auto">
          <a:xfrm>
            <a:off x="4371" y="-38812"/>
            <a:ext cx="2006600" cy="477213"/>
            <a:chOff x="100" y="76"/>
            <a:chExt cx="3160" cy="752"/>
          </a:xfrm>
        </p:grpSpPr>
        <p:cxnSp>
          <p:nvCxnSpPr>
            <p:cNvPr id="15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8"/>
            <p:cNvSpPr txBox="1">
              <a:spLocks noChangeArrowheads="1"/>
            </p:cNvSpPr>
            <p:nvPr/>
          </p:nvSpPr>
          <p:spPr bwMode="auto">
            <a:xfrm>
              <a:off x="870" y="76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7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512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Box 2"/>
          <p:cNvSpPr txBox="1">
            <a:spLocks noChangeArrowheads="1"/>
          </p:cNvSpPr>
          <p:nvPr/>
        </p:nvSpPr>
        <p:spPr bwMode="auto">
          <a:xfrm>
            <a:off x="646430" y="488950"/>
            <a:ext cx="8059420" cy="14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3.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艘轮船在静水中的最大航速是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20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千米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/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时，它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沿江以最大船速顺流航行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100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千米所用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时间，与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以最大航速逆流航行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60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千米所用的时间相等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江水的流速是多少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en-US" altLang="zh-CN" sz="2400" b="1" dirty="0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5298" name="Text Box 3"/>
          <p:cNvSpPr txBox="1">
            <a:spLocks noChangeArrowheads="1"/>
          </p:cNvSpPr>
          <p:nvPr/>
        </p:nvSpPr>
        <p:spPr bwMode="auto">
          <a:xfrm>
            <a:off x="3178175" y="4259263"/>
            <a:ext cx="26828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>
              <a:latin typeface="Times New Roman" panose="02020603050405020304" pitchFamily="18" charset="0"/>
            </a:endParaRPr>
          </a:p>
        </p:txBody>
      </p:sp>
      <p:sp>
        <p:nvSpPr>
          <p:cNvPr id="34820" name="AutoShape 4"/>
          <p:cNvSpPr/>
          <p:nvPr/>
        </p:nvSpPr>
        <p:spPr>
          <a:xfrm>
            <a:off x="6678613" y="3273425"/>
            <a:ext cx="377825" cy="377825"/>
          </a:xfrm>
          <a:prstGeom prst="downArrow">
            <a:avLst>
              <a:gd name="adj1" fmla="val 50000"/>
              <a:gd name="adj2" fmla="val 25074"/>
            </a:avLst>
          </a:prstGeom>
          <a:solidFill>
            <a:schemeClr val="accent1"/>
          </a:solidFill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350" noProof="1"/>
          </a:p>
        </p:txBody>
      </p:sp>
      <p:sp>
        <p:nvSpPr>
          <p:cNvPr id="34821" name="AutoShape 5"/>
          <p:cNvSpPr/>
          <p:nvPr/>
        </p:nvSpPr>
        <p:spPr>
          <a:xfrm>
            <a:off x="2444750" y="3246438"/>
            <a:ext cx="376238" cy="376237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350" noProof="1"/>
          </a:p>
        </p:txBody>
      </p:sp>
      <p:sp>
        <p:nvSpPr>
          <p:cNvPr id="34822" name="Text Box 6"/>
          <p:cNvSpPr txBox="1">
            <a:spLocks noChangeArrowheads="1"/>
          </p:cNvSpPr>
          <p:nvPr/>
        </p:nvSpPr>
        <p:spPr bwMode="auto">
          <a:xfrm>
            <a:off x="1344613" y="1910878"/>
            <a:ext cx="62642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如果设江水的流速为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v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千米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/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.</a:t>
            </a:r>
            <a:endParaRPr lang="zh-CN" altLang="en-US" sz="2400" b="1" dirty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4823" name="Text Box 7"/>
          <p:cNvSpPr txBox="1">
            <a:spLocks noChangeArrowheads="1"/>
          </p:cNvSpPr>
          <p:nvPr/>
        </p:nvSpPr>
        <p:spPr bwMode="auto">
          <a:xfrm>
            <a:off x="4510089" y="2659706"/>
            <a:ext cx="4048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+mn-lt"/>
              </a:rPr>
              <a:t>=</a:t>
            </a:r>
            <a:endParaRPr lang="zh-CN" altLang="en-US" sz="2400" b="1" dirty="0">
              <a:latin typeface="+mn-lt"/>
            </a:endParaRPr>
          </a:p>
        </p:txBody>
      </p:sp>
      <p:graphicFrame>
        <p:nvGraphicFramePr>
          <p:cNvPr id="34824" name="Object 8"/>
          <p:cNvGraphicFramePr>
            <a:graphicFrameLocks noChangeAspect="1"/>
          </p:cNvGraphicFramePr>
          <p:nvPr/>
        </p:nvGraphicFramePr>
        <p:xfrm>
          <a:off x="1781175" y="3686175"/>
          <a:ext cx="1639888" cy="1112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619" name="" r:id="rId1" imgW="224790" imgH="192405" progId="Equation.DSMT4">
                  <p:embed/>
                </p:oleObj>
              </mc:Choice>
              <mc:Fallback>
                <p:oleObj name="" r:id="rId1" imgW="224790" imgH="192405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81175" y="3686175"/>
                        <a:ext cx="1639888" cy="1112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825" name="Object 9"/>
          <p:cNvGraphicFramePr>
            <a:graphicFrameLocks noChangeAspect="1"/>
          </p:cNvGraphicFramePr>
          <p:nvPr/>
        </p:nvGraphicFramePr>
        <p:xfrm>
          <a:off x="6302375" y="3651250"/>
          <a:ext cx="1473200" cy="1133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620" name="" r:id="rId3" imgW="224790" imgH="192405" progId="Equation.DSMT4">
                  <p:embed/>
                </p:oleObj>
              </mc:Choice>
              <mc:Fallback>
                <p:oleObj name="" r:id="rId3" imgW="224790" imgH="192405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02375" y="3651250"/>
                        <a:ext cx="1473200" cy="1133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826" name="Object 10"/>
          <p:cNvGraphicFramePr>
            <a:graphicFrameLocks noChangeAspect="1"/>
          </p:cNvGraphicFramePr>
          <p:nvPr/>
        </p:nvGraphicFramePr>
        <p:xfrm>
          <a:off x="4402138" y="3967163"/>
          <a:ext cx="600075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621" name="" r:id="rId5" imgW="177165" imgH="127000" progId="Equation.3">
                  <p:embed/>
                </p:oleObj>
              </mc:Choice>
              <mc:Fallback>
                <p:oleObj name="" r:id="rId5" imgW="177165" imgH="12700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02138" y="3967163"/>
                        <a:ext cx="600075" cy="374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/>
          <p:cNvSpPr/>
          <p:nvPr/>
        </p:nvSpPr>
        <p:spPr>
          <a:xfrm>
            <a:off x="1344613" y="2455991"/>
            <a:ext cx="280035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最大船速顺流航行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100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千米所用时间</a:t>
            </a:r>
            <a:endParaRPr lang="zh-CN" altLang="en-US" dirty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286375" y="2455991"/>
            <a:ext cx="303847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400" b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以最大航速逆流航行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60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千米所用的时间</a:t>
            </a:r>
            <a:endParaRPr lang="zh-CN" altLang="en-US" sz="2400" b="1" dirty="0">
              <a:solidFill>
                <a:prstClr val="black"/>
              </a:solidFill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7" name="组合 1"/>
          <p:cNvGrpSpPr/>
          <p:nvPr/>
        </p:nvGrpSpPr>
        <p:grpSpPr bwMode="auto">
          <a:xfrm>
            <a:off x="4371" y="-38812"/>
            <a:ext cx="2006600" cy="477213"/>
            <a:chOff x="100" y="76"/>
            <a:chExt cx="3160" cy="752"/>
          </a:xfrm>
        </p:grpSpPr>
        <p:cxnSp>
          <p:nvCxnSpPr>
            <p:cNvPr id="18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/>
            <p:cNvSpPr txBox="1">
              <a:spLocks noChangeArrowheads="1"/>
            </p:cNvSpPr>
            <p:nvPr/>
          </p:nvSpPr>
          <p:spPr bwMode="auto">
            <a:xfrm>
              <a:off x="870" y="76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0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1000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1000"/>
                                        <p:tgtEl>
                                          <p:spTgt spid="34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48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48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4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0" grpId="0" bldLvl="0" animBg="1"/>
      <p:bldP spid="34821" grpId="0" bldLvl="0" animBg="1"/>
      <p:bldP spid="34822" grpId="0"/>
      <p:bldP spid="34823" grpId="0"/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Text Box 4"/>
          <p:cNvSpPr txBox="1">
            <a:spLocks noChangeArrowheads="1"/>
          </p:cNvSpPr>
          <p:nvPr/>
        </p:nvSpPr>
        <p:spPr bwMode="auto">
          <a:xfrm>
            <a:off x="2219325" y="781050"/>
            <a:ext cx="67437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请大家观察式子　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，有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什么特点？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774" name="Text Box 6"/>
          <p:cNvSpPr txBox="1">
            <a:spLocks noChangeArrowheads="1"/>
          </p:cNvSpPr>
          <p:nvPr/>
        </p:nvSpPr>
        <p:spPr bwMode="auto">
          <a:xfrm>
            <a:off x="1284288" y="2158355"/>
            <a:ext cx="513473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它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们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与分数有什么相同点和不同点？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57348" name="Object 7"/>
          <p:cNvGraphicFramePr>
            <a:graphicFrameLocks noChangeAspect="1"/>
          </p:cNvGraphicFramePr>
          <p:nvPr/>
        </p:nvGraphicFramePr>
        <p:xfrm>
          <a:off x="4550809" y="691734"/>
          <a:ext cx="351362" cy="6608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775" name="" r:id="rId1" imgW="165100" imgH="393065" progId="Equation.3">
                  <p:embed/>
                </p:oleObj>
              </mc:Choice>
              <mc:Fallback>
                <p:oleObj name="" r:id="rId1" imgW="165100" imgH="393065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50809" y="691734"/>
                        <a:ext cx="351362" cy="66081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349" name="Object 8"/>
          <p:cNvGraphicFramePr>
            <a:graphicFrameLocks noChangeAspect="1"/>
          </p:cNvGraphicFramePr>
          <p:nvPr/>
        </p:nvGraphicFramePr>
        <p:xfrm>
          <a:off x="5302250" y="720930"/>
          <a:ext cx="356897" cy="614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776" name="Equation" r:id="rId3" imgW="4267200" imgH="9448800" progId="Equation.DSMT4">
                  <p:embed/>
                </p:oleObj>
              </mc:Choice>
              <mc:Fallback>
                <p:oleObj name="Equation" r:id="rId3" imgW="4267200" imgH="944880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02250" y="720930"/>
                        <a:ext cx="356897" cy="6144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779" name="Rectangle 11"/>
          <p:cNvSpPr/>
          <p:nvPr/>
        </p:nvSpPr>
        <p:spPr>
          <a:xfrm>
            <a:off x="1323975" y="3774132"/>
            <a:ext cx="2646878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noProof="1">
                <a:solidFill>
                  <a:srgbClr val="FF0000"/>
                </a:solidFill>
                <a:latin typeface="宋体" panose="02010600030101010101" pitchFamily="2" charset="-122"/>
              </a:rPr>
              <a:t>都具有分数的形式</a:t>
            </a:r>
            <a:endParaRPr lang="zh-CN" altLang="en-US" sz="2400" b="1" noProof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2780" name="Rectangle 12"/>
          <p:cNvSpPr>
            <a:spLocks noChangeArrowheads="1"/>
          </p:cNvSpPr>
          <p:nvPr/>
        </p:nvSpPr>
        <p:spPr bwMode="auto">
          <a:xfrm>
            <a:off x="2114550" y="3057525"/>
            <a:ext cx="12573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相同点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143500" y="3057525"/>
            <a:ext cx="2657092" cy="461665"/>
            <a:chOff x="5143500" y="3057525"/>
            <a:chExt cx="2657092" cy="461665"/>
          </a:xfrm>
        </p:grpSpPr>
        <p:sp>
          <p:nvSpPr>
            <p:cNvPr id="32781" name="Rectangle 13"/>
            <p:cNvSpPr/>
            <p:nvPr/>
          </p:nvSpPr>
          <p:spPr>
            <a:xfrm>
              <a:off x="5143500" y="3057525"/>
              <a:ext cx="1276350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b="1" noProof="1">
                  <a:latin typeface="黑体" panose="02010609060101010101" pitchFamily="49" charset="-122"/>
                  <a:ea typeface="黑体" panose="02010609060101010101" pitchFamily="49" charset="-122"/>
                </a:rPr>
                <a:t>不同点</a:t>
              </a:r>
              <a:endParaRPr lang="zh-CN" altLang="en-US" sz="2400" b="1" noProof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32782" name="Rectangle 14"/>
            <p:cNvSpPr/>
            <p:nvPr/>
          </p:nvSpPr>
          <p:spPr>
            <a:xfrm>
              <a:off x="6067425" y="3057525"/>
              <a:ext cx="1733167" cy="4616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sz="2400" b="1" noProof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(</a:t>
              </a:r>
              <a:r>
                <a:rPr lang="zh-CN" altLang="en-US" sz="2400" b="1" noProof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观察分母</a:t>
              </a:r>
              <a:r>
                <a:rPr lang="en-US" altLang="zh-CN" sz="2400" b="1" noProof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)</a:t>
              </a:r>
              <a:endParaRPr lang="zh-CN" altLang="en-US" sz="2400" b="1" noProof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2783" name="Rectangle 15"/>
          <p:cNvSpPr/>
          <p:nvPr/>
        </p:nvSpPr>
        <p:spPr>
          <a:xfrm>
            <a:off x="5562600" y="3784601"/>
            <a:ext cx="2040943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noProof="1">
                <a:solidFill>
                  <a:srgbClr val="FF0000"/>
                </a:solidFill>
                <a:latin typeface="宋体" panose="02010600030101010101" pitchFamily="2" charset="-122"/>
              </a:rPr>
              <a:t>分母中</a:t>
            </a:r>
            <a:r>
              <a:rPr lang="zh-CN" altLang="en-US" sz="2400" b="1" noProof="1" smtClean="0">
                <a:solidFill>
                  <a:srgbClr val="FF0000"/>
                </a:solidFill>
                <a:latin typeface="宋体" panose="02010600030101010101" pitchFamily="2" charset="-122"/>
              </a:rPr>
              <a:t>有字母</a:t>
            </a:r>
            <a:endParaRPr lang="zh-CN" altLang="en-US" sz="2400" b="1" noProof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238249" y="1314450"/>
            <a:ext cx="7000875" cy="687388"/>
            <a:chOff x="1238249" y="1314450"/>
            <a:chExt cx="7000875" cy="687388"/>
          </a:xfrm>
        </p:grpSpPr>
        <p:sp>
          <p:nvSpPr>
            <p:cNvPr id="32773" name="Text Box 5"/>
            <p:cNvSpPr txBox="1">
              <a:spLocks noChangeArrowheads="1"/>
            </p:cNvSpPr>
            <p:nvPr/>
          </p:nvSpPr>
          <p:spPr bwMode="auto">
            <a:xfrm>
              <a:off x="1238249" y="1477963"/>
              <a:ext cx="700087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请大家观察式子　　　和　　　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，有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什么特点？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aphicFrame>
          <p:nvGraphicFramePr>
            <p:cNvPr id="34824" name="Object 8"/>
            <p:cNvGraphicFramePr>
              <a:graphicFrameLocks noChangeAspect="1"/>
            </p:cNvGraphicFramePr>
            <p:nvPr/>
          </p:nvGraphicFramePr>
          <p:xfrm>
            <a:off x="3497263" y="1365250"/>
            <a:ext cx="871537" cy="5905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7777" name="" r:id="rId5" imgW="224790" imgH="192405" progId="Equation.DSMT4">
                    <p:embed/>
                  </p:oleObj>
                </mc:Choice>
                <mc:Fallback>
                  <p:oleObj name="" r:id="rId5" imgW="224790" imgH="192405" progId="Equation.DSMT4">
                    <p:embed/>
                    <p:pic>
                      <p:nvPicPr>
                        <p:cNvPr id="0" name="Object 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clrChange>
                            <a:clrFrom>
                              <a:srgbClr val="000000"/>
                            </a:clrFrom>
                            <a:clrTo>
                              <a:srgbClr val="000000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497263" y="1365250"/>
                          <a:ext cx="871537" cy="59055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4825" name="Object 9"/>
            <p:cNvGraphicFramePr>
              <a:graphicFrameLocks noChangeAspect="1"/>
            </p:cNvGraphicFramePr>
            <p:nvPr/>
          </p:nvGraphicFramePr>
          <p:xfrm>
            <a:off x="4730750" y="1314450"/>
            <a:ext cx="893763" cy="6873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7778" name="" r:id="rId7" imgW="224790" imgH="192405" progId="Equation.DSMT4">
                    <p:embed/>
                  </p:oleObj>
                </mc:Choice>
                <mc:Fallback>
                  <p:oleObj name="" r:id="rId7" imgW="224790" imgH="192405" progId="Equation.DSMT4">
                    <p:embed/>
                    <p:pic>
                      <p:nvPicPr>
                        <p:cNvPr id="0" name="Object 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clrChange>
                            <a:clrFrom>
                              <a:srgbClr val="000000"/>
                            </a:clrFrom>
                            <a:clrTo>
                              <a:srgbClr val="000000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730750" y="1314450"/>
                          <a:ext cx="893763" cy="68738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0" name="组合 19"/>
          <p:cNvGrpSpPr/>
          <p:nvPr/>
        </p:nvGrpSpPr>
        <p:grpSpPr>
          <a:xfrm>
            <a:off x="605963" y="691735"/>
            <a:ext cx="1599743" cy="654879"/>
            <a:chOff x="383119" y="652379"/>
            <a:chExt cx="1599743" cy="654878"/>
          </a:xfrm>
        </p:grpSpPr>
        <p:grpSp>
          <p:nvGrpSpPr>
            <p:cNvPr id="21" name="组合 20"/>
            <p:cNvGrpSpPr/>
            <p:nvPr/>
          </p:nvGrpSpPr>
          <p:grpSpPr>
            <a:xfrm>
              <a:off x="835070" y="724386"/>
              <a:ext cx="1147792" cy="479345"/>
              <a:chOff x="835070" y="724386"/>
              <a:chExt cx="1147792" cy="479345"/>
            </a:xfrm>
          </p:grpSpPr>
          <p:sp>
            <p:nvSpPr>
              <p:cNvPr id="23" name="流程图: 库存数据 22"/>
              <p:cNvSpPr/>
              <p:nvPr/>
            </p:nvSpPr>
            <p:spPr>
              <a:xfrm rot="10800000">
                <a:off x="835070" y="764930"/>
                <a:ext cx="1087709" cy="438801"/>
              </a:xfrm>
              <a:prstGeom prst="flowChartOnlineStorage">
                <a:avLst/>
              </a:prstGeom>
              <a:solidFill>
                <a:srgbClr val="02B3C5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endParaRPr kumimoji="0" lang="zh-CN" altLang="en-US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imes New Roman" panose="020206030504050203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TextBox 24"/>
              <p:cNvSpPr txBox="1"/>
              <p:nvPr/>
            </p:nvSpPr>
            <p:spPr>
              <a:xfrm>
                <a:off x="979562" y="724386"/>
                <a:ext cx="1003300" cy="4001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20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黑体" panose="02010609060101010101" pitchFamily="49" charset="-122"/>
                    <a:ea typeface="黑体" panose="02010609060101010101" pitchFamily="49" charset="-122"/>
                  </a:rPr>
                  <a:t>说一说</a:t>
                </a:r>
                <a:endParaRPr kumimoji="0" lang="zh-CN" alt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pic>
          <p:nvPicPr>
            <p:cNvPr id="22" name="Picture 2"/>
            <p:cNvPicPr>
              <a:picLocks noChangeAspect="1" noChangeArrowheads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25" t="4593" r="3507" b="2832"/>
            <a:stretch>
              <a:fillRect/>
            </a:stretch>
          </p:blipFill>
          <p:spPr bwMode="auto">
            <a:xfrm>
              <a:off x="383119" y="652379"/>
              <a:ext cx="643128" cy="654878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2" name="组合 1"/>
          <p:cNvGrpSpPr/>
          <p:nvPr/>
        </p:nvGrpSpPr>
        <p:grpSpPr bwMode="auto">
          <a:xfrm>
            <a:off x="-4018" y="-38812"/>
            <a:ext cx="2006600" cy="477213"/>
            <a:chOff x="100" y="76"/>
            <a:chExt cx="3160" cy="752"/>
          </a:xfrm>
        </p:grpSpPr>
        <p:cxnSp>
          <p:nvCxnSpPr>
            <p:cNvPr id="33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文本框 18"/>
            <p:cNvSpPr txBox="1">
              <a:spLocks noChangeArrowheads="1"/>
            </p:cNvSpPr>
            <p:nvPr/>
          </p:nvSpPr>
          <p:spPr bwMode="auto">
            <a:xfrm>
              <a:off x="870" y="76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35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7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7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32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32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9" grpId="0"/>
      <p:bldP spid="32780" grpId="0"/>
      <p:bldP spid="3278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ext Box 3"/>
          <p:cNvSpPr txBox="1">
            <a:spLocks noChangeArrowheads="1"/>
          </p:cNvSpPr>
          <p:nvPr/>
        </p:nvSpPr>
        <p:spPr bwMode="auto">
          <a:xfrm>
            <a:off x="628112" y="1092340"/>
            <a:ext cx="7926779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一般地，如果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都表示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整式，且</a:t>
            </a:r>
            <a:r>
              <a:rPr lang="en-US" altLang="zh-CN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含有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字母，那么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称       为分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式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其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叫做分式的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分子，</a:t>
            </a:r>
            <a:r>
              <a:rPr lang="en-US" altLang="zh-CN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为分式的分</a:t>
            </a:r>
            <a:r>
              <a:rPr lang="zh-CN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母</a:t>
            </a:r>
            <a:r>
              <a:rPr lang="en-US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9395" name="Object 4"/>
          <p:cNvGraphicFramePr>
            <a:graphicFrameLocks noChangeAspect="1"/>
          </p:cNvGraphicFramePr>
          <p:nvPr/>
        </p:nvGraphicFramePr>
        <p:xfrm>
          <a:off x="1452096" y="1416099"/>
          <a:ext cx="375583" cy="6813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678" name="Equation" r:id="rId1" imgW="4267200" imgH="9448800" progId="Equation.DSMT4">
                  <p:embed/>
                </p:oleObj>
              </mc:Choice>
              <mc:Fallback>
                <p:oleObj name="Equation" r:id="rId1" imgW="4267200" imgH="94488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52096" y="1416099"/>
                        <a:ext cx="375583" cy="68139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893" name="Rectangle 5"/>
          <p:cNvSpPr>
            <a:spLocks noChangeArrowheads="1"/>
          </p:cNvSpPr>
          <p:nvPr/>
        </p:nvSpPr>
        <p:spPr bwMode="auto">
          <a:xfrm>
            <a:off x="1335088" y="2454275"/>
            <a:ext cx="54006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类比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分数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分式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的概念及表达形式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altLang="zh-CN" sz="24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9397" name="Text Box 6"/>
          <p:cNvSpPr txBox="1">
            <a:spLocks noChangeArrowheads="1"/>
          </p:cNvSpPr>
          <p:nvPr/>
        </p:nvSpPr>
        <p:spPr bwMode="auto">
          <a:xfrm>
            <a:off x="1046163" y="2917825"/>
            <a:ext cx="2484437" cy="177165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eaLnBrk="0" hangingPunct="0"/>
            <a:endParaRPr lang="en-US" altLang="zh-CN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endParaRPr lang="en-US" altLang="zh-CN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7895" name="Object 7"/>
          <p:cNvGraphicFramePr>
            <a:graphicFrameLocks noChangeAspect="1"/>
          </p:cNvGraphicFramePr>
          <p:nvPr/>
        </p:nvGraphicFramePr>
        <p:xfrm>
          <a:off x="3033713" y="3459163"/>
          <a:ext cx="152400" cy="542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679" name="" r:id="rId3" imgW="203200" imgH="723900" progId="Equation.3">
                  <p:embed/>
                </p:oleObj>
              </mc:Choice>
              <mc:Fallback>
                <p:oleObj name="" r:id="rId3" imgW="203200" imgH="7239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33713" y="3459163"/>
                        <a:ext cx="152400" cy="542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896" name="Rectangle 8"/>
          <p:cNvSpPr>
            <a:spLocks noChangeArrowheads="1"/>
          </p:cNvSpPr>
          <p:nvPr/>
        </p:nvSpPr>
        <p:spPr bwMode="auto">
          <a:xfrm>
            <a:off x="1316038" y="4303713"/>
            <a:ext cx="6715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整数</a:t>
            </a:r>
            <a:endParaRPr lang="zh-CN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897" name="Rectangle 9"/>
          <p:cNvSpPr>
            <a:spLocks noChangeArrowheads="1"/>
          </p:cNvSpPr>
          <p:nvPr/>
        </p:nvSpPr>
        <p:spPr bwMode="auto">
          <a:xfrm>
            <a:off x="1974850" y="4303713"/>
            <a:ext cx="6604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整数</a:t>
            </a:r>
            <a:endParaRPr lang="zh-CN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898" name="Rectangle 10"/>
          <p:cNvSpPr>
            <a:spLocks noChangeArrowheads="1"/>
          </p:cNvSpPr>
          <p:nvPr/>
        </p:nvSpPr>
        <p:spPr bwMode="auto">
          <a:xfrm>
            <a:off x="2774950" y="4303713"/>
            <a:ext cx="6477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分数</a:t>
            </a:r>
            <a:endParaRPr lang="zh-CN" altLang="en-US" b="1" dirty="0">
              <a:solidFill>
                <a:srgbClr val="FF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899" name="Line 11"/>
          <p:cNvSpPr>
            <a:spLocks noChangeShapeType="1"/>
          </p:cNvSpPr>
          <p:nvPr/>
        </p:nvSpPr>
        <p:spPr bwMode="auto">
          <a:xfrm>
            <a:off x="1639888" y="3890963"/>
            <a:ext cx="0" cy="37782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900" name="Line 12"/>
          <p:cNvSpPr>
            <a:spLocks noChangeShapeType="1"/>
          </p:cNvSpPr>
          <p:nvPr/>
        </p:nvSpPr>
        <p:spPr bwMode="auto">
          <a:xfrm>
            <a:off x="3097213" y="4064000"/>
            <a:ext cx="0" cy="293688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9405" name="Text Box 14"/>
          <p:cNvSpPr txBox="1">
            <a:spLocks noChangeArrowheads="1"/>
          </p:cNvSpPr>
          <p:nvPr/>
        </p:nvSpPr>
        <p:spPr bwMode="auto">
          <a:xfrm>
            <a:off x="4422775" y="2973388"/>
            <a:ext cx="2808288" cy="17272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eaLnBrk="0" hangingPunct="0"/>
            <a:r>
              <a:rPr lang="en-US" altLang="zh-CN" sz="2100" b="1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en-US" altLang="zh-CN" sz="21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endParaRPr lang="en-US" altLang="zh-CN" sz="21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en-US" altLang="zh-CN" sz="2100" b="1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en-US" altLang="zh-CN" sz="21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904" name="Rectangle 16"/>
          <p:cNvSpPr>
            <a:spLocks noChangeArrowheads="1"/>
          </p:cNvSpPr>
          <p:nvPr/>
        </p:nvSpPr>
        <p:spPr bwMode="auto">
          <a:xfrm>
            <a:off x="6648450" y="3578225"/>
            <a:ext cx="24878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endParaRPr lang="en-US" altLang="zh-CN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905" name="Line 17"/>
          <p:cNvSpPr>
            <a:spLocks noChangeShapeType="1"/>
          </p:cNvSpPr>
          <p:nvPr/>
        </p:nvSpPr>
        <p:spPr bwMode="auto">
          <a:xfrm>
            <a:off x="6529388" y="3621088"/>
            <a:ext cx="485775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906" name="Rectangle 18"/>
          <p:cNvSpPr>
            <a:spLocks noChangeArrowheads="1"/>
          </p:cNvSpPr>
          <p:nvPr/>
        </p:nvSpPr>
        <p:spPr bwMode="auto">
          <a:xfrm>
            <a:off x="4583113" y="4297363"/>
            <a:ext cx="1096168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整式</a:t>
            </a:r>
            <a:r>
              <a:rPr lang="en-US" altLang="zh-CN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15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altLang="zh-CN" sz="1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907" name="Rectangle 19"/>
          <p:cNvSpPr>
            <a:spLocks noChangeArrowheads="1"/>
          </p:cNvSpPr>
          <p:nvPr/>
        </p:nvSpPr>
        <p:spPr bwMode="auto">
          <a:xfrm>
            <a:off x="5484812" y="4300538"/>
            <a:ext cx="1025525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整式</a:t>
            </a:r>
            <a:r>
              <a:rPr lang="en-US" altLang="zh-CN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15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altLang="zh-CN" sz="1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908" name="Line 20"/>
          <p:cNvSpPr>
            <a:spLocks noChangeShapeType="1"/>
          </p:cNvSpPr>
          <p:nvPr/>
        </p:nvSpPr>
        <p:spPr bwMode="auto">
          <a:xfrm>
            <a:off x="5126038" y="3836988"/>
            <a:ext cx="0" cy="4318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910" name="Line 22"/>
          <p:cNvSpPr>
            <a:spLocks noChangeShapeType="1"/>
          </p:cNvSpPr>
          <p:nvPr/>
        </p:nvSpPr>
        <p:spPr bwMode="auto">
          <a:xfrm>
            <a:off x="6789738" y="3890963"/>
            <a:ext cx="0" cy="37782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911" name="AutoShape 23"/>
          <p:cNvSpPr/>
          <p:nvPr/>
        </p:nvSpPr>
        <p:spPr>
          <a:xfrm>
            <a:off x="3752850" y="3859213"/>
            <a:ext cx="485775" cy="107950"/>
          </a:xfrm>
          <a:prstGeom prst="leftRightArrow">
            <a:avLst>
              <a:gd name="adj1" fmla="val 50000"/>
              <a:gd name="adj2" fmla="val 8967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350" noProof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912" name="Text Box 24"/>
          <p:cNvSpPr txBox="1">
            <a:spLocks noChangeArrowheads="1"/>
          </p:cNvSpPr>
          <p:nvPr/>
        </p:nvSpPr>
        <p:spPr bwMode="auto">
          <a:xfrm>
            <a:off x="3698875" y="3459163"/>
            <a:ext cx="75723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类比</a:t>
            </a:r>
            <a:endParaRPr lang="zh-CN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913" name="Text Box 25"/>
          <p:cNvSpPr txBox="1">
            <a:spLocks noChangeArrowheads="1"/>
          </p:cNvSpPr>
          <p:nvPr/>
        </p:nvSpPr>
        <p:spPr bwMode="auto">
          <a:xfrm>
            <a:off x="4810124" y="3448050"/>
            <a:ext cx="102631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v–v</a:t>
            </a:r>
            <a:r>
              <a:rPr lang="en-US" altLang="zh-CN" b="1" i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altLang="zh-CN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914" name="Text Box 26"/>
          <p:cNvSpPr txBox="1">
            <a:spLocks noChangeArrowheads="1"/>
          </p:cNvSpPr>
          <p:nvPr/>
        </p:nvSpPr>
        <p:spPr bwMode="auto">
          <a:xfrm>
            <a:off x="5503863" y="3448050"/>
            <a:ext cx="46513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latin typeface="Times New Roman" panose="02020603050405020304" pitchFamily="18" charset="0"/>
                <a:cs typeface="Times New Roman" panose="02020603050405020304" pitchFamily="18" charset="0"/>
              </a:rPr>
              <a:t>÷</a:t>
            </a:r>
            <a:endParaRPr lang="en-US" altLang="zh-CN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915" name="Text Box 27"/>
          <p:cNvSpPr txBox="1">
            <a:spLocks noChangeArrowheads="1"/>
          </p:cNvSpPr>
          <p:nvPr/>
        </p:nvSpPr>
        <p:spPr bwMode="auto">
          <a:xfrm>
            <a:off x="5935663" y="3438525"/>
            <a:ext cx="26987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endParaRPr lang="en-US" altLang="zh-CN" b="1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916" name="Text Box 28"/>
          <p:cNvSpPr txBox="1">
            <a:spLocks noChangeArrowheads="1"/>
          </p:cNvSpPr>
          <p:nvPr/>
        </p:nvSpPr>
        <p:spPr bwMode="auto">
          <a:xfrm>
            <a:off x="6270625" y="3427413"/>
            <a:ext cx="43338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endParaRPr lang="en-US" altLang="zh-CN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917" name="Text Box 29"/>
          <p:cNvSpPr txBox="1">
            <a:spLocks noChangeArrowheads="1"/>
          </p:cNvSpPr>
          <p:nvPr/>
        </p:nvSpPr>
        <p:spPr bwMode="auto">
          <a:xfrm>
            <a:off x="6465888" y="3249613"/>
            <a:ext cx="6477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v–v</a:t>
            </a:r>
            <a:r>
              <a:rPr lang="en-US" altLang="zh-CN" b="1" i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en-US" altLang="zh-CN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918" name="Text Box 30"/>
          <p:cNvSpPr txBox="1">
            <a:spLocks noChangeArrowheads="1"/>
          </p:cNvSpPr>
          <p:nvPr/>
        </p:nvSpPr>
        <p:spPr bwMode="auto">
          <a:xfrm>
            <a:off x="1511300" y="3544888"/>
            <a:ext cx="18907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  ÷  5    =</a:t>
            </a:r>
            <a:r>
              <a:rPr lang="zh-CN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zh-CN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919" name="Rectangle 31"/>
          <p:cNvSpPr>
            <a:spLocks noChangeArrowheads="1"/>
          </p:cNvSpPr>
          <p:nvPr/>
        </p:nvSpPr>
        <p:spPr bwMode="auto">
          <a:xfrm>
            <a:off x="1049338" y="3030538"/>
            <a:ext cx="216116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被除数</a:t>
            </a: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÷</a:t>
            </a:r>
            <a:r>
              <a:rPr lang="zh-CN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除数</a:t>
            </a: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商数</a:t>
            </a:r>
            <a:endParaRPr lang="zh-CN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920" name="Rectangle 32"/>
          <p:cNvSpPr>
            <a:spLocks noChangeArrowheads="1"/>
          </p:cNvSpPr>
          <p:nvPr/>
        </p:nvSpPr>
        <p:spPr bwMode="auto">
          <a:xfrm>
            <a:off x="1036638" y="3556000"/>
            <a:ext cx="49404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如</a:t>
            </a: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altLang="zh-CN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921" name="Rectangle 33"/>
          <p:cNvSpPr>
            <a:spLocks noChangeArrowheads="1"/>
          </p:cNvSpPr>
          <p:nvPr/>
        </p:nvSpPr>
        <p:spPr bwMode="auto">
          <a:xfrm>
            <a:off x="4672013" y="2973388"/>
            <a:ext cx="216116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被除式</a:t>
            </a: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÷</a:t>
            </a:r>
            <a:r>
              <a:rPr lang="zh-CN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除式</a:t>
            </a: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zh-CN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商式</a:t>
            </a:r>
            <a:endParaRPr lang="zh-CN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922" name="Rectangle 34"/>
          <p:cNvSpPr>
            <a:spLocks noChangeArrowheads="1"/>
          </p:cNvSpPr>
          <p:nvPr/>
        </p:nvSpPr>
        <p:spPr bwMode="auto">
          <a:xfrm>
            <a:off x="4424363" y="3465513"/>
            <a:ext cx="49404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如</a:t>
            </a: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altLang="zh-CN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923" name="Line 35"/>
          <p:cNvSpPr>
            <a:spLocks noChangeShapeType="1"/>
          </p:cNvSpPr>
          <p:nvPr/>
        </p:nvSpPr>
        <p:spPr bwMode="auto">
          <a:xfrm>
            <a:off x="1003300" y="2971800"/>
            <a:ext cx="0" cy="172878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924" name="Line 36"/>
          <p:cNvSpPr>
            <a:spLocks noChangeShapeType="1"/>
          </p:cNvSpPr>
          <p:nvPr/>
        </p:nvSpPr>
        <p:spPr bwMode="auto">
          <a:xfrm>
            <a:off x="3516313" y="2971800"/>
            <a:ext cx="0" cy="172878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925" name="Line 37"/>
          <p:cNvSpPr>
            <a:spLocks noChangeShapeType="1"/>
          </p:cNvSpPr>
          <p:nvPr/>
        </p:nvSpPr>
        <p:spPr bwMode="auto">
          <a:xfrm>
            <a:off x="4435475" y="2928939"/>
            <a:ext cx="20638" cy="173831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926" name="Line 38"/>
          <p:cNvSpPr>
            <a:spLocks noChangeShapeType="1"/>
          </p:cNvSpPr>
          <p:nvPr/>
        </p:nvSpPr>
        <p:spPr bwMode="auto">
          <a:xfrm>
            <a:off x="7124700" y="2940050"/>
            <a:ext cx="0" cy="172878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927" name="Line 39"/>
          <p:cNvSpPr>
            <a:spLocks noChangeShapeType="1"/>
          </p:cNvSpPr>
          <p:nvPr/>
        </p:nvSpPr>
        <p:spPr bwMode="auto">
          <a:xfrm>
            <a:off x="992188" y="2971800"/>
            <a:ext cx="2540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928" name="Line 40"/>
          <p:cNvSpPr>
            <a:spLocks noChangeShapeType="1"/>
          </p:cNvSpPr>
          <p:nvPr/>
        </p:nvSpPr>
        <p:spPr bwMode="auto">
          <a:xfrm flipV="1">
            <a:off x="4424363" y="4667250"/>
            <a:ext cx="2700337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929" name="Line 41"/>
          <p:cNvSpPr>
            <a:spLocks noChangeShapeType="1"/>
          </p:cNvSpPr>
          <p:nvPr/>
        </p:nvSpPr>
        <p:spPr bwMode="auto">
          <a:xfrm>
            <a:off x="4424363" y="2951163"/>
            <a:ext cx="2700337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930" name="Line 42"/>
          <p:cNvSpPr>
            <a:spLocks noChangeShapeType="1"/>
          </p:cNvSpPr>
          <p:nvPr/>
        </p:nvSpPr>
        <p:spPr bwMode="auto">
          <a:xfrm>
            <a:off x="992188" y="4700588"/>
            <a:ext cx="2540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" name="Group 43"/>
          <p:cNvGrpSpPr/>
          <p:nvPr/>
        </p:nvGrpSpPr>
        <p:grpSpPr bwMode="auto">
          <a:xfrm>
            <a:off x="6273857" y="4227508"/>
            <a:ext cx="1025525" cy="491035"/>
            <a:chOff x="4404" y="1917"/>
            <a:chExt cx="862" cy="413"/>
          </a:xfrm>
        </p:grpSpPr>
        <p:sp>
          <p:nvSpPr>
            <p:cNvPr id="59435" name="Text Box 44"/>
            <p:cNvSpPr txBox="1">
              <a:spLocks noChangeArrowheads="1"/>
            </p:cNvSpPr>
            <p:nvPr/>
          </p:nvSpPr>
          <p:spPr bwMode="auto">
            <a:xfrm>
              <a:off x="4804" y="1917"/>
              <a:ext cx="317" cy="2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5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endParaRPr lang="en-US" altLang="zh-CN" sz="1500" b="1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59436" name="Group 45"/>
            <p:cNvGrpSpPr/>
            <p:nvPr/>
          </p:nvGrpSpPr>
          <p:grpSpPr bwMode="auto">
            <a:xfrm>
              <a:off x="4404" y="1979"/>
              <a:ext cx="862" cy="351"/>
              <a:chOff x="4404" y="1979"/>
              <a:chExt cx="862" cy="351"/>
            </a:xfrm>
          </p:grpSpPr>
          <p:sp>
            <p:nvSpPr>
              <p:cNvPr id="59437" name="Rectangle 46"/>
              <p:cNvSpPr>
                <a:spLocks noChangeArrowheads="1"/>
              </p:cNvSpPr>
              <p:nvPr/>
            </p:nvSpPr>
            <p:spPr bwMode="auto">
              <a:xfrm>
                <a:off x="4404" y="1979"/>
                <a:ext cx="862" cy="2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1500" b="1" dirty="0" smtClean="0">
                    <a:solidFill>
                      <a:srgbClr val="FF33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分式</a:t>
                </a:r>
                <a:r>
                  <a:rPr lang="en-US" altLang="zh-CN" sz="15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    )</a:t>
                </a:r>
                <a:endParaRPr lang="en-US" altLang="zh-CN" sz="15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9438" name="Text Box 47"/>
              <p:cNvSpPr txBox="1">
                <a:spLocks noChangeArrowheads="1"/>
              </p:cNvSpPr>
              <p:nvPr/>
            </p:nvSpPr>
            <p:spPr bwMode="auto">
              <a:xfrm>
                <a:off x="4812" y="2058"/>
                <a:ext cx="317" cy="2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15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</a:t>
                </a:r>
                <a:endParaRPr lang="en-US" altLang="zh-CN" sz="1500" b="1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9439" name="Line 48"/>
              <p:cNvSpPr>
                <a:spLocks noChangeShapeType="1"/>
              </p:cNvSpPr>
              <p:nvPr/>
            </p:nvSpPr>
            <p:spPr bwMode="auto">
              <a:xfrm>
                <a:off x="4841" y="2128"/>
                <a:ext cx="227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15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37937" name="Rectangle 49"/>
          <p:cNvSpPr/>
          <p:nvPr/>
        </p:nvSpPr>
        <p:spPr>
          <a:xfrm>
            <a:off x="600074" y="2085975"/>
            <a:ext cx="8201026" cy="36933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b="1" noProof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注意：</a:t>
            </a:r>
            <a:r>
              <a:rPr lang="zh-CN" altLang="en-US" b="1" noProof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分式是不同于整式的另一类</a:t>
            </a:r>
            <a:r>
              <a:rPr lang="zh-CN" altLang="en-US" b="1" noProof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式子，且</a:t>
            </a:r>
            <a:r>
              <a:rPr lang="zh-CN" altLang="en-US" b="1" noProof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分母中含有字母是分式的一大特点</a:t>
            </a:r>
            <a:r>
              <a:rPr lang="en-US" altLang="zh-CN" b="1" noProof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b="1" noProof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7391400" y="2870290"/>
            <a:ext cx="1409700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注意：由于字母可以表示不同的</a:t>
            </a:r>
            <a:r>
              <a:rPr lang="zh-CN" alt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数，所以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分式比分数更具有</a:t>
            </a:r>
            <a:r>
              <a:rPr lang="zh-CN" altLang="en-US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一般性</a:t>
            </a:r>
            <a:r>
              <a:rPr lang="en-US" altLang="zh-CN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en-US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5" name="组合 1"/>
          <p:cNvGrpSpPr/>
          <p:nvPr/>
        </p:nvGrpSpPr>
        <p:grpSpPr bwMode="auto">
          <a:xfrm>
            <a:off x="-4018" y="-47062"/>
            <a:ext cx="2006600" cy="477213"/>
            <a:chOff x="100" y="63"/>
            <a:chExt cx="3160" cy="752"/>
          </a:xfrm>
        </p:grpSpPr>
        <p:cxnSp>
          <p:nvCxnSpPr>
            <p:cNvPr id="56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文本框 18"/>
            <p:cNvSpPr txBox="1">
              <a:spLocks noChangeArrowheads="1"/>
            </p:cNvSpPr>
            <p:nvPr/>
          </p:nvSpPr>
          <p:spPr bwMode="auto">
            <a:xfrm>
              <a:off x="870" y="63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58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sp>
        <p:nvSpPr>
          <p:cNvPr id="59" name="矩形 12290"/>
          <p:cNvSpPr>
            <a:spLocks noChangeArrowheads="1"/>
          </p:cNvSpPr>
          <p:nvPr/>
        </p:nvSpPr>
        <p:spPr bwMode="auto">
          <a:xfrm>
            <a:off x="0" y="622300"/>
            <a:ext cx="9140825" cy="53975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800" b="1" spc="100" noProof="1">
                <a:solidFill>
                  <a:srgbClr val="0000FF"/>
                </a:solidFill>
                <a:latin typeface="+mn-lt"/>
                <a:ea typeface="黑体" panose="02010609060101010101" pitchFamily="49" charset="-122"/>
                <a:cs typeface="黑体" panose="02010609060101010101" pitchFamily="49" charset="-122"/>
              </a:rPr>
              <a:t>分式概念</a:t>
            </a:r>
            <a:r>
              <a:rPr kumimoji="0" lang="zh-CN" altLang="zh-CN" sz="2800" b="1" i="0" u="none" strike="noStrike" kern="1200" cap="none" spc="100" normalizeH="0" baseline="0" noProof="1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lt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endParaRPr kumimoji="0" lang="zh-CN" altLang="zh-CN" sz="2800" b="1" i="0" u="none" strike="noStrike" kern="1200" cap="none" spc="100" normalizeH="0" baseline="0" noProof="1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lt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60" name="Line 11"/>
          <p:cNvSpPr>
            <a:spLocks noChangeShapeType="1"/>
          </p:cNvSpPr>
          <p:nvPr/>
        </p:nvSpPr>
        <p:spPr bwMode="auto">
          <a:xfrm>
            <a:off x="2287588" y="3890963"/>
            <a:ext cx="0" cy="37782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2" name="Line 11"/>
          <p:cNvSpPr>
            <a:spLocks noChangeShapeType="1"/>
          </p:cNvSpPr>
          <p:nvPr/>
        </p:nvSpPr>
        <p:spPr bwMode="auto">
          <a:xfrm>
            <a:off x="6051550" y="3865007"/>
            <a:ext cx="0" cy="37782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93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9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9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78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78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78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78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78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78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78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78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78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78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78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78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78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79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79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79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94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94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94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79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79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79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79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79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79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79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79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79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79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79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79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79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79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79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79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79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79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79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79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79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379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79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79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379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79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79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379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7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7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379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79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7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379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79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79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379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79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7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379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379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379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379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379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379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379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79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379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379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379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379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379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379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379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379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379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379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379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379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379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379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379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379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379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379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379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1000"/>
                                        <p:tgtEl>
                                          <p:spTgt spid="379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379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379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379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379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379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1000"/>
                                        <p:tgtEl>
                                          <p:spTgt spid="379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379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379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1000"/>
                                        <p:tgtEl>
                                          <p:spTgt spid="379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379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379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3" grpId="0"/>
      <p:bldP spid="59397" grpId="0" animBg="1"/>
      <p:bldP spid="37896" grpId="0"/>
      <p:bldP spid="37897" grpId="0"/>
      <p:bldP spid="37898" grpId="0"/>
      <p:bldP spid="37899" grpId="0" animBg="1"/>
      <p:bldP spid="37900" grpId="0" animBg="1"/>
      <p:bldP spid="59405" grpId="0" animBg="1"/>
      <p:bldP spid="37904" grpId="0"/>
      <p:bldP spid="37905" grpId="0" animBg="1"/>
      <p:bldP spid="37906" grpId="0"/>
      <p:bldP spid="37907" grpId="0"/>
      <p:bldP spid="37908" grpId="0" animBg="1"/>
      <p:bldP spid="37910" grpId="0" animBg="1"/>
      <p:bldP spid="37911" grpId="0" animBg="1"/>
      <p:bldP spid="37912" grpId="0"/>
      <p:bldP spid="37913" grpId="0"/>
      <p:bldP spid="37914" grpId="0"/>
      <p:bldP spid="37915" grpId="0"/>
      <p:bldP spid="37916" grpId="0"/>
      <p:bldP spid="37917" grpId="0"/>
      <p:bldP spid="37918" grpId="0"/>
      <p:bldP spid="37919" grpId="0"/>
      <p:bldP spid="37920" grpId="0"/>
      <p:bldP spid="37921" grpId="0"/>
      <p:bldP spid="37922" grpId="0"/>
      <p:bldP spid="37923" grpId="0" animBg="1"/>
      <p:bldP spid="37924" grpId="0" animBg="1"/>
      <p:bldP spid="37925" grpId="0" animBg="1"/>
      <p:bldP spid="37926" grpId="0" animBg="1"/>
      <p:bldP spid="37927" grpId="0" animBg="1"/>
      <p:bldP spid="37928" grpId="0" animBg="1"/>
      <p:bldP spid="37929" grpId="0" animBg="1"/>
      <p:bldP spid="37930" grpId="0" animBg="1"/>
      <p:bldP spid="3" grpId="0"/>
      <p:bldP spid="60" grpId="0" animBg="1"/>
      <p:bldP spid="6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标题 78849"/>
          <p:cNvSpPr>
            <a:spLocks noGrp="1" noChangeArrowheads="1"/>
          </p:cNvSpPr>
          <p:nvPr>
            <p:ph type="title"/>
          </p:nvPr>
        </p:nvSpPr>
        <p:spPr bwMode="auto">
          <a:xfrm>
            <a:off x="936319" y="628947"/>
            <a:ext cx="6326188" cy="857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你能说一说分数与分式的相同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点、不同点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吗？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229921" y="1883071"/>
            <a:ext cx="2182812" cy="1974553"/>
            <a:chOff x="1693863" y="1924050"/>
            <a:chExt cx="2182812" cy="1974553"/>
          </a:xfrm>
        </p:grpSpPr>
        <p:sp>
          <p:nvSpPr>
            <p:cNvPr id="61444" name="文本框 78857"/>
            <p:cNvSpPr txBox="1">
              <a:spLocks noChangeArrowheads="1"/>
            </p:cNvSpPr>
            <p:nvPr/>
          </p:nvSpPr>
          <p:spPr bwMode="auto">
            <a:xfrm>
              <a:off x="1693863" y="2273300"/>
              <a:ext cx="477837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latin typeface="宋体" panose="02010600030101010101" pitchFamily="2" charset="-122"/>
                </a:rPr>
                <a:t>相同点</a:t>
              </a:r>
              <a:endParaRPr lang="zh-CN" altLang="en-US" sz="2400" b="1" dirty="0">
                <a:latin typeface="宋体" panose="02010600030101010101" pitchFamily="2" charset="-122"/>
              </a:endParaRPr>
            </a:p>
          </p:txBody>
        </p:sp>
        <p:sp>
          <p:nvSpPr>
            <p:cNvPr id="78862" name="左大括号 78861"/>
            <p:cNvSpPr/>
            <p:nvPr/>
          </p:nvSpPr>
          <p:spPr>
            <a:xfrm>
              <a:off x="2157413" y="1978025"/>
              <a:ext cx="379412" cy="1728788"/>
            </a:xfrm>
            <a:prstGeom prst="leftBrace">
              <a:avLst>
                <a:gd name="adj1" fmla="val 38050"/>
                <a:gd name="adj2" fmla="val 50000"/>
              </a:avLst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/>
            <a:lstStyle/>
            <a:p>
              <a:endParaRPr lang="zh-CN" altLang="en-US" sz="2400" b="1" noProof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78863" name="文本框 78862"/>
            <p:cNvSpPr txBox="1">
              <a:spLocks noChangeArrowheads="1"/>
            </p:cNvSpPr>
            <p:nvPr/>
          </p:nvSpPr>
          <p:spPr bwMode="auto">
            <a:xfrm>
              <a:off x="2535238" y="1924050"/>
              <a:ext cx="108108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FF0000"/>
                  </a:solidFill>
                  <a:latin typeface="宋体" panose="02010600030101010101" pitchFamily="2" charset="-122"/>
                </a:rPr>
                <a:t>分子</a:t>
              </a:r>
              <a:endPara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78864" name="文本框 78863"/>
            <p:cNvSpPr txBox="1">
              <a:spLocks noChangeArrowheads="1"/>
            </p:cNvSpPr>
            <p:nvPr/>
          </p:nvSpPr>
          <p:spPr bwMode="auto">
            <a:xfrm>
              <a:off x="2535238" y="2679700"/>
              <a:ext cx="134143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FF0000"/>
                  </a:solidFill>
                  <a:latin typeface="宋体" panose="02010600030101010101" pitchFamily="2" charset="-122"/>
                </a:rPr>
                <a:t>分数线</a:t>
              </a:r>
              <a:endPara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78865" name="文本框 78864"/>
            <p:cNvSpPr txBox="1">
              <a:spLocks noChangeArrowheads="1"/>
            </p:cNvSpPr>
            <p:nvPr/>
          </p:nvSpPr>
          <p:spPr bwMode="auto">
            <a:xfrm>
              <a:off x="2482850" y="3436938"/>
              <a:ext cx="10795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FF0000"/>
                  </a:solidFill>
                  <a:latin typeface="宋体" panose="02010600030101010101" pitchFamily="2" charset="-122"/>
                </a:rPr>
                <a:t>分母</a:t>
              </a:r>
              <a:endPara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888400" y="1625600"/>
            <a:ext cx="4276725" cy="2418973"/>
            <a:chOff x="4257675" y="1625600"/>
            <a:chExt cx="4276725" cy="2418973"/>
          </a:xfrm>
        </p:grpSpPr>
        <p:sp>
          <p:nvSpPr>
            <p:cNvPr id="61445" name="文本框 78858"/>
            <p:cNvSpPr txBox="1">
              <a:spLocks noChangeArrowheads="1"/>
            </p:cNvSpPr>
            <p:nvPr/>
          </p:nvSpPr>
          <p:spPr bwMode="auto">
            <a:xfrm>
              <a:off x="4257675" y="2206625"/>
              <a:ext cx="439738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latin typeface="宋体" panose="02010600030101010101" pitchFamily="2" charset="-122"/>
                </a:rPr>
                <a:t>不同点</a:t>
              </a:r>
              <a:endParaRPr lang="zh-CN" altLang="en-US" sz="2400" b="1" dirty="0">
                <a:latin typeface="宋体" panose="02010600030101010101" pitchFamily="2" charset="-122"/>
              </a:endParaRPr>
            </a:p>
          </p:txBody>
        </p:sp>
        <p:sp>
          <p:nvSpPr>
            <p:cNvPr id="61446" name="左大括号 78860"/>
            <p:cNvSpPr/>
            <p:nvPr/>
          </p:nvSpPr>
          <p:spPr bwMode="auto">
            <a:xfrm>
              <a:off x="4725988" y="1677987"/>
              <a:ext cx="485775" cy="2179637"/>
            </a:xfrm>
            <a:prstGeom prst="leftBrace">
              <a:avLst>
                <a:gd name="adj1" fmla="val 28710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 b="1">
                <a:latin typeface="宋体" panose="02010600030101010101" pitchFamily="2" charset="-122"/>
              </a:endParaRPr>
            </a:p>
          </p:txBody>
        </p:sp>
        <p:sp>
          <p:nvSpPr>
            <p:cNvPr id="78866" name="文本框 78865"/>
            <p:cNvSpPr txBox="1">
              <a:spLocks noChangeArrowheads="1"/>
            </p:cNvSpPr>
            <p:nvPr/>
          </p:nvSpPr>
          <p:spPr bwMode="auto">
            <a:xfrm>
              <a:off x="5049838" y="1625600"/>
              <a:ext cx="3370262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FF0000"/>
                  </a:solidFill>
                  <a:latin typeface="宋体" panose="02010600030101010101" pitchFamily="2" charset="-122"/>
                </a:rPr>
                <a:t>分数：</a:t>
              </a:r>
              <a:r>
                <a:rPr lang="zh-CN" altLang="en-US" sz="2400" b="1" dirty="0">
                  <a:latin typeface="宋体" panose="02010600030101010101" pitchFamily="2" charset="-122"/>
                </a:rPr>
                <a:t>分子、</a:t>
              </a:r>
              <a:r>
                <a:rPr lang="zh-CN" altLang="en-US" sz="2400" b="1" dirty="0" smtClean="0">
                  <a:latin typeface="宋体" panose="02010600030101010101" pitchFamily="2" charset="-122"/>
                </a:rPr>
                <a:t>分母</a:t>
              </a:r>
              <a:r>
                <a:rPr lang="zh-CN" altLang="en-US" sz="2400" b="1" dirty="0">
                  <a:latin typeface="宋体" panose="02010600030101010101" pitchFamily="2" charset="-122"/>
                </a:rPr>
                <a:t>都</a:t>
              </a:r>
              <a:r>
                <a:rPr lang="zh-CN" altLang="en-US" sz="2400" b="1" dirty="0" smtClean="0">
                  <a:latin typeface="宋体" panose="02010600030101010101" pitchFamily="2" charset="-122"/>
                </a:rPr>
                <a:t>为  数字</a:t>
              </a:r>
              <a:endParaRPr lang="zh-CN" altLang="en-US" sz="2400" b="1" dirty="0">
                <a:latin typeface="宋体" panose="02010600030101010101" pitchFamily="2" charset="-122"/>
              </a:endParaRPr>
            </a:p>
          </p:txBody>
        </p:sp>
        <p:sp>
          <p:nvSpPr>
            <p:cNvPr id="78867" name="文本框 78866"/>
            <p:cNvSpPr txBox="1">
              <a:spLocks noChangeArrowheads="1"/>
            </p:cNvSpPr>
            <p:nvPr/>
          </p:nvSpPr>
          <p:spPr bwMode="auto">
            <a:xfrm>
              <a:off x="5049838" y="2474913"/>
              <a:ext cx="3484562" cy="15696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FF0000"/>
                  </a:solidFill>
                  <a:latin typeface="宋体" panose="02010600030101010101" pitchFamily="2" charset="-122"/>
                </a:rPr>
                <a:t>分式：</a:t>
              </a:r>
              <a:r>
                <a:rPr lang="zh-CN" altLang="en-US" sz="2400" b="1" dirty="0">
                  <a:latin typeface="宋体" panose="02010600030101010101" pitchFamily="2" charset="-122"/>
                </a:rPr>
                <a:t>分子、分母都为</a:t>
              </a:r>
              <a:r>
                <a:rPr lang="zh-CN" altLang="en-US" sz="2400" b="1" dirty="0" smtClean="0">
                  <a:latin typeface="宋体" panose="02010600030101010101" pitchFamily="2" charset="-122"/>
                </a:rPr>
                <a:t>整式，且</a:t>
              </a:r>
              <a:r>
                <a:rPr lang="zh-CN" altLang="en-US" sz="2400" b="1" dirty="0">
                  <a:latin typeface="宋体" panose="02010600030101010101" pitchFamily="2" charset="-122"/>
                </a:rPr>
                <a:t>分母中必须含有</a:t>
              </a:r>
              <a:r>
                <a:rPr lang="zh-CN" altLang="en-US" sz="2400" b="1" dirty="0" smtClean="0">
                  <a:latin typeface="宋体" panose="02010600030101010101" pitchFamily="2" charset="-122"/>
                </a:rPr>
                <a:t>字母；分子</a:t>
              </a:r>
              <a:r>
                <a:rPr lang="zh-CN" altLang="en-US" sz="2400" b="1" dirty="0">
                  <a:latin typeface="宋体" panose="02010600030101010101" pitchFamily="2" charset="-122"/>
                </a:rPr>
                <a:t>中可以不含字母</a:t>
              </a:r>
              <a:endParaRPr lang="zh-CN" altLang="en-US" sz="2400" b="1" dirty="0">
                <a:latin typeface="宋体" panose="02010600030101010101" pitchFamily="2" charset="-122"/>
              </a:endParaRPr>
            </a:p>
          </p:txBody>
        </p:sp>
      </p:grpSp>
      <p:grpSp>
        <p:nvGrpSpPr>
          <p:cNvPr id="18" name="组合 1"/>
          <p:cNvGrpSpPr/>
          <p:nvPr/>
        </p:nvGrpSpPr>
        <p:grpSpPr bwMode="auto">
          <a:xfrm>
            <a:off x="4371" y="-49598"/>
            <a:ext cx="2006600" cy="477213"/>
            <a:chOff x="100" y="59"/>
            <a:chExt cx="3160" cy="752"/>
          </a:xfrm>
        </p:grpSpPr>
        <p:cxnSp>
          <p:nvCxnSpPr>
            <p:cNvPr id="19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18"/>
            <p:cNvSpPr txBox="1">
              <a:spLocks noChangeArrowheads="1"/>
            </p:cNvSpPr>
            <p:nvPr/>
          </p:nvSpPr>
          <p:spPr bwMode="auto">
            <a:xfrm>
              <a:off x="870" y="59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1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6"/>
          <p:cNvSpPr/>
          <p:nvPr/>
        </p:nvSpPr>
        <p:spPr>
          <a:xfrm>
            <a:off x="823913" y="1062038"/>
            <a:ext cx="7027862" cy="646331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noProof="1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noProof="1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2400" b="1" noProof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指出</a:t>
            </a:r>
            <a:r>
              <a:rPr lang="zh-CN" altLang="en-US" sz="2400" b="1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下列代数式</a:t>
            </a:r>
            <a:r>
              <a:rPr lang="zh-CN" altLang="en-US" sz="2400" b="1" noProof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中，哪些</a:t>
            </a:r>
            <a:r>
              <a:rPr lang="zh-CN" altLang="en-US" sz="2400" b="1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</a:t>
            </a:r>
            <a:r>
              <a:rPr lang="zh-CN" altLang="en-US" sz="2400" b="1" noProof="1" smtClean="0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整式，哪些</a:t>
            </a:r>
            <a:r>
              <a:rPr lang="zh-CN" altLang="en-US" sz="2400" b="1" noProof="1"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是分式？ </a:t>
            </a:r>
            <a:endParaRPr lang="zh-CN" altLang="en-US" sz="2400" b="1" noProof="1"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2466" name="Object 7"/>
          <p:cNvGraphicFramePr>
            <a:graphicFrameLocks noChangeAspect="1"/>
          </p:cNvGraphicFramePr>
          <p:nvPr/>
        </p:nvGraphicFramePr>
        <p:xfrm>
          <a:off x="1372394" y="1668463"/>
          <a:ext cx="6172200" cy="874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800" name="Equation" r:id="rId1" imgW="65532000" imgH="10058400" progId="Equation.DSMT4">
                  <p:embed/>
                </p:oleObj>
              </mc:Choice>
              <mc:Fallback>
                <p:oleObj name="Equation" r:id="rId1" imgW="65532000" imgH="100584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2394" y="1668463"/>
                        <a:ext cx="6172200" cy="8747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3497" name="Rectangle 9"/>
          <p:cNvSpPr>
            <a:spLocks noChangeArrowheads="1"/>
          </p:cNvSpPr>
          <p:nvPr/>
        </p:nvSpPr>
        <p:spPr bwMode="auto">
          <a:xfrm>
            <a:off x="783432" y="2838450"/>
            <a:ext cx="30956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解：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整式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有 </a:t>
            </a:r>
            <a:endParaRPr lang="zh-CN" altLang="en-US" sz="2400" b="1" dirty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3498" name="Object 10"/>
          <p:cNvGraphicFramePr>
            <a:graphicFrameLocks noChangeAspect="1"/>
          </p:cNvGraphicFramePr>
          <p:nvPr/>
        </p:nvGraphicFramePr>
        <p:xfrm>
          <a:off x="2532558" y="2816225"/>
          <a:ext cx="2359025" cy="668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801" name="Equation" r:id="rId3" imgW="27127200" imgH="9448800" progId="Equation.DSMT4">
                  <p:embed/>
                </p:oleObj>
              </mc:Choice>
              <mc:Fallback>
                <p:oleObj name="Equation" r:id="rId3" imgW="27127200" imgH="9448800" progId="Equation.DSMT4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32558" y="2816225"/>
                        <a:ext cx="2359025" cy="6683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3500" name="Rectangle 12"/>
          <p:cNvSpPr>
            <a:spLocks noChangeArrowheads="1"/>
          </p:cNvSpPr>
          <p:nvPr/>
        </p:nvSpPr>
        <p:spPr bwMode="auto">
          <a:xfrm>
            <a:off x="1473994" y="3709769"/>
            <a:ext cx="347027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分式有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3501" name="Object 13"/>
          <p:cNvGraphicFramePr>
            <a:graphicFrameLocks noChangeAspect="1"/>
          </p:cNvGraphicFramePr>
          <p:nvPr/>
        </p:nvGraphicFramePr>
        <p:xfrm>
          <a:off x="2565400" y="3683000"/>
          <a:ext cx="2409825" cy="636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802" name="Equation" r:id="rId5" imgW="37795200" imgH="10058400" progId="Equation.DSMT4">
                  <p:embed/>
                </p:oleObj>
              </mc:Choice>
              <mc:Fallback>
                <p:oleObj name="Equation" r:id="rId5" imgW="37795200" imgH="10058400" progId="Equation.DSMT4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65400" y="3683000"/>
                        <a:ext cx="2409825" cy="6365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3" name="组合 1"/>
          <p:cNvGrpSpPr/>
          <p:nvPr/>
        </p:nvGrpSpPr>
        <p:grpSpPr bwMode="auto">
          <a:xfrm>
            <a:off x="-4018" y="-47062"/>
            <a:ext cx="2006600" cy="477213"/>
            <a:chOff x="100" y="63"/>
            <a:chExt cx="3160" cy="752"/>
          </a:xfrm>
        </p:grpSpPr>
        <p:cxnSp>
          <p:nvCxnSpPr>
            <p:cNvPr id="24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文本框 18"/>
            <p:cNvSpPr txBox="1">
              <a:spLocks noChangeArrowheads="1"/>
            </p:cNvSpPr>
            <p:nvPr/>
          </p:nvSpPr>
          <p:spPr bwMode="auto">
            <a:xfrm>
              <a:off x="870" y="63"/>
              <a:ext cx="232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宋体" panose="02010600030101010101" pitchFamily="2" charset="-122"/>
                  <a:cs typeface="Yuanti SC"/>
                </a:rPr>
                <a:t>探究新知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8" name="Freeform 74"/>
            <p:cNvSpPr>
              <a:spLocks noChangeAspect="1" noEditPoints="1"/>
            </p:cNvSpPr>
            <p:nvPr/>
          </p:nvSpPr>
          <p:spPr bwMode="auto">
            <a:xfrm>
              <a:off x="323" y="21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黑体" panose="02010609060101010101" pitchFamily="49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57200" y="586458"/>
            <a:ext cx="3800475" cy="492125"/>
            <a:chOff x="457200" y="586458"/>
            <a:chExt cx="3800475" cy="492125"/>
          </a:xfrm>
        </p:grpSpPr>
        <p:sp>
          <p:nvSpPr>
            <p:cNvPr id="62483" name="文本框 2"/>
            <p:cNvSpPr txBox="1">
              <a:spLocks noChangeArrowheads="1"/>
            </p:cNvSpPr>
            <p:nvPr/>
          </p:nvSpPr>
          <p:spPr bwMode="auto">
            <a:xfrm>
              <a:off x="2398713" y="591453"/>
              <a:ext cx="1858962" cy="477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5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分式的识别</a:t>
              </a:r>
              <a:endParaRPr lang="zh-CN" altLang="en-US" sz="25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29" name="组合 6"/>
            <p:cNvGrpSpPr/>
            <p:nvPr/>
          </p:nvGrpSpPr>
          <p:grpSpPr bwMode="auto">
            <a:xfrm>
              <a:off x="457200" y="586458"/>
              <a:ext cx="1830556" cy="492125"/>
              <a:chOff x="427462" y="558483"/>
              <a:chExt cx="1829953" cy="492443"/>
            </a:xfrm>
          </p:grpSpPr>
          <p:grpSp>
            <p:nvGrpSpPr>
              <p:cNvPr id="30" name="组合 5"/>
              <p:cNvGrpSpPr/>
              <p:nvPr/>
            </p:nvGrpSpPr>
            <p:grpSpPr bwMode="auto">
              <a:xfrm>
                <a:off x="468723" y="591841"/>
                <a:ext cx="1417171" cy="425725"/>
                <a:chOff x="2177459" y="-557354"/>
                <a:chExt cx="1417171" cy="425725"/>
              </a:xfrm>
            </p:grpSpPr>
            <p:sp>
              <p:nvSpPr>
                <p:cNvPr id="32" name="椭圆 31"/>
                <p:cNvSpPr/>
                <p:nvPr/>
              </p:nvSpPr>
              <p:spPr>
                <a:xfrm>
                  <a:off x="2177459" y="-557354"/>
                  <a:ext cx="426897" cy="425725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dirty="0"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33" name="椭圆 32"/>
                <p:cNvSpPr/>
                <p:nvPr/>
              </p:nvSpPr>
              <p:spPr>
                <a:xfrm>
                  <a:off x="2507550" y="-557354"/>
                  <a:ext cx="426897" cy="425725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dirty="0"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34" name="椭圆 33"/>
                <p:cNvSpPr/>
                <p:nvPr/>
              </p:nvSpPr>
              <p:spPr>
                <a:xfrm>
                  <a:off x="2837642" y="-557354"/>
                  <a:ext cx="426897" cy="425725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dirty="0"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35" name="椭圆 34"/>
                <p:cNvSpPr/>
                <p:nvPr/>
              </p:nvSpPr>
              <p:spPr>
                <a:xfrm>
                  <a:off x="3167733" y="-557354"/>
                  <a:ext cx="426897" cy="425725"/>
                </a:xfrm>
                <a:prstGeom prst="ellipse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dirty="0">
                    <a:ea typeface="黑体" panose="02010609060101010101" pitchFamily="49" charset="-122"/>
                  </a:endParaRPr>
                </a:p>
              </p:txBody>
            </p:sp>
          </p:grpSp>
          <p:sp>
            <p:nvSpPr>
              <p:cNvPr id="31" name="文本框 11"/>
              <p:cNvSpPr txBox="1">
                <a:spLocks noChangeArrowheads="1"/>
              </p:cNvSpPr>
              <p:nvPr/>
            </p:nvSpPr>
            <p:spPr bwMode="auto">
              <a:xfrm>
                <a:off x="427462" y="558483"/>
                <a:ext cx="1829953" cy="4924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dist" eaLnBrk="0" hangingPunct="0"/>
                <a:r>
                  <a:rPr lang="zh-CN" altLang="en-US" sz="2600" b="1" dirty="0">
                    <a:solidFill>
                      <a:schemeClr val="bg1"/>
                    </a:solidFill>
                    <a:latin typeface="+mn-lt"/>
                  </a:rPr>
                  <a:t>素养考点 </a:t>
                </a:r>
                <a:r>
                  <a:rPr lang="en-US" altLang="zh-CN" sz="2600" b="1" dirty="0">
                    <a:solidFill>
                      <a:schemeClr val="bg1"/>
                    </a:solidFill>
                    <a:latin typeface="+mn-lt"/>
                  </a:rPr>
                  <a:t>1</a:t>
                </a:r>
                <a:endParaRPr lang="zh-CN" altLang="en-US" sz="2600" b="1" dirty="0">
                  <a:solidFill>
                    <a:schemeClr val="bg1"/>
                  </a:solidFill>
                  <a:latin typeface="+mn-lt"/>
                </a:endParaRPr>
              </a:p>
            </p:txBody>
          </p:sp>
        </p:grpSp>
      </p:grpSp>
      <p:pic>
        <p:nvPicPr>
          <p:cNvPr id="22" name="图片 2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0093" y="2492023"/>
            <a:ext cx="2682048" cy="2435491"/>
          </a:xfrm>
          <a:prstGeom prst="rect">
            <a:avLst/>
          </a:prstGeom>
        </p:spPr>
      </p:pic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6077828" y="3019404"/>
            <a:ext cx="2506579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方法总结：</a:t>
            </a:r>
            <a:r>
              <a:rPr lang="zh-CN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判断一个式子是分式的关键：</a:t>
            </a:r>
            <a:r>
              <a:rPr lang="zh-CN" altLang="en-US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分母中含有字母</a:t>
            </a:r>
            <a:r>
              <a:rPr lang="en-US" altLang="zh-CN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7" grpId="0"/>
      <p:bldP spid="63500" grpId="0"/>
      <p:bldP spid="3" grpId="0"/>
    </p:bldLst>
  </p:timing>
</p:sld>
</file>

<file path=ppt/tags/tag1.xml><?xml version="1.0" encoding="utf-8"?>
<p:tagLst xmlns:p="http://schemas.openxmlformats.org/presentationml/2006/main">
  <p:tag name="KSO_WM_DOC_GUID" val="{0bcf9381-7a8c-464d-9415-239031346952}"/>
  <p:tag name="KSO_WPP_MARK_KEY" val="9150ccea-8196-4c96-b139-61b6b665796f"/>
  <p:tag name="COMMONDATA" val="eyJoZGlkIjoiN2YxOGMyNDFkMTQxMWJhZTVlZDhiNDQyZGU2OTYwOWEifQ=="/>
</p:tagLst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3139</Words>
  <Application>WPS 演示</Application>
  <PresentationFormat>全屏显示(16:9)</PresentationFormat>
  <Paragraphs>369</Paragraphs>
  <Slides>23</Slides>
  <Notes>10</Notes>
  <HiddenSlides>0</HiddenSlides>
  <MMClips>0</MMClips>
  <ScaleCrop>false</ScaleCrop>
  <HeadingPairs>
    <vt:vector size="8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49</vt:i4>
      </vt:variant>
      <vt:variant>
        <vt:lpstr>幻灯片标题</vt:lpstr>
      </vt:variant>
      <vt:variant>
        <vt:i4>23</vt:i4>
      </vt:variant>
    </vt:vector>
  </HeadingPairs>
  <TitlesOfParts>
    <vt:vector size="91" baseType="lpstr">
      <vt:lpstr>Arial</vt:lpstr>
      <vt:lpstr>宋体</vt:lpstr>
      <vt:lpstr>Wingdings</vt:lpstr>
      <vt:lpstr>黑体</vt:lpstr>
      <vt:lpstr>Impact</vt:lpstr>
      <vt:lpstr>微软雅黑</vt:lpstr>
      <vt:lpstr>Times New Roman</vt:lpstr>
      <vt:lpstr>方正舒体</vt:lpstr>
      <vt:lpstr>Times New Roman</vt:lpstr>
      <vt:lpstr>楷体</vt:lpstr>
      <vt:lpstr>Yuanti SC</vt:lpstr>
      <vt:lpstr>Segoe Print</vt:lpstr>
      <vt:lpstr>仿宋</vt:lpstr>
      <vt:lpstr>Arial Unicode MS</vt:lpstr>
      <vt:lpstr>Calibri</vt:lpstr>
      <vt:lpstr>Cambria Math</vt:lpstr>
      <vt:lpstr>Cambria Math</vt:lpstr>
      <vt:lpstr>Calibri</vt:lpstr>
      <vt:lpstr>《七彩课堂》课件模板（新）</vt:lpstr>
      <vt:lpstr>Equation.DSMT4</vt:lpstr>
      <vt:lpstr>Equation.DSMT4</vt:lpstr>
      <vt:lpstr>Equation.DSMT4</vt:lpstr>
      <vt:lpstr>Equation.DSMT4</vt:lpstr>
      <vt:lpstr>Equation.DSMT4</vt:lpstr>
      <vt:lpstr>Equation.3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Equation.3</vt:lpstr>
      <vt:lpstr>Equation.3</vt:lpstr>
      <vt:lpstr>Equation.DSMT4</vt:lpstr>
      <vt:lpstr>Equation.3</vt:lpstr>
      <vt:lpstr>Equation.3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Equation.3</vt:lpstr>
      <vt:lpstr>Equation.DSMT4</vt:lpstr>
      <vt:lpstr>Equation.DSMT4</vt:lpstr>
      <vt:lpstr>Equation.DSMT4</vt:lpstr>
      <vt:lpstr>Equation.3</vt:lpstr>
      <vt:lpstr>Equation.3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你能说一说分数与分式的相同点、不同点吗？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Administrator</cp:lastModifiedBy>
  <cp:revision>1186</cp:revision>
  <dcterms:created xsi:type="dcterms:W3CDTF">2016-01-14T07:05:00Z</dcterms:created>
  <dcterms:modified xsi:type="dcterms:W3CDTF">2023-04-26T06:10:17Z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029A1C2DFA264CD69701237AE7EC32E1_12</vt:lpwstr>
  </property>
</Properties>
</file>