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15"/>
  </p:notesMasterIdLst>
  <p:handoutMasterIdLst>
    <p:handoutMasterId r:id="rId36"/>
  </p:handoutMasterIdLst>
  <p:sldIdLst>
    <p:sldId id="650" r:id="rId4"/>
    <p:sldId id="425" r:id="rId5"/>
    <p:sldId id="651" r:id="rId6"/>
    <p:sldId id="652" r:id="rId7"/>
    <p:sldId id="653" r:id="rId8"/>
    <p:sldId id="654" r:id="rId9"/>
    <p:sldId id="655" r:id="rId10"/>
    <p:sldId id="656" r:id="rId11"/>
    <p:sldId id="658" r:id="rId12"/>
    <p:sldId id="657" r:id="rId13"/>
    <p:sldId id="659" r:id="rId14"/>
    <p:sldId id="660" r:id="rId16"/>
    <p:sldId id="661" r:id="rId17"/>
    <p:sldId id="662" r:id="rId18"/>
    <p:sldId id="663" r:id="rId19"/>
    <p:sldId id="664" r:id="rId20"/>
    <p:sldId id="665" r:id="rId21"/>
    <p:sldId id="666" r:id="rId22"/>
    <p:sldId id="667" r:id="rId23"/>
    <p:sldId id="677" r:id="rId24"/>
    <p:sldId id="668" r:id="rId25"/>
    <p:sldId id="676" r:id="rId26"/>
    <p:sldId id="669" r:id="rId27"/>
    <p:sldId id="678" r:id="rId28"/>
    <p:sldId id="679" r:id="rId29"/>
    <p:sldId id="670" r:id="rId30"/>
    <p:sldId id="671" r:id="rId31"/>
    <p:sldId id="672" r:id="rId32"/>
    <p:sldId id="673" r:id="rId33"/>
    <p:sldId id="674" r:id="rId34"/>
    <p:sldId id="675" r:id="rId35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中国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9" autoAdjust="0"/>
    <p:restoredTop sz="95825" autoAdjust="0"/>
  </p:normalViewPr>
  <p:slideViewPr>
    <p:cSldViewPr snapToGrid="0" showGuides="1">
      <p:cViewPr varScale="1">
        <p:scale>
          <a:sx n="54" d="100"/>
          <a:sy n="54" d="100"/>
        </p:scale>
        <p:origin x="-72" y="-960"/>
      </p:cViewPr>
      <p:guideLst>
        <p:guide orient="horz" pos="1620"/>
        <p:guide pos="28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1.xml"/><Relationship Id="rId40" Type="http://schemas.openxmlformats.org/officeDocument/2006/relationships/commentAuthors" Target="commentAuthors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22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6" Type="http://schemas.openxmlformats.org/officeDocument/2006/relationships/image" Target="../media/image33.wmf"/><Relationship Id="rId5" Type="http://schemas.openxmlformats.org/officeDocument/2006/relationships/image" Target="../media/image32.wmf"/><Relationship Id="rId4" Type="http://schemas.openxmlformats.org/officeDocument/2006/relationships/image" Target="../media/image31.wmf"/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8.wmf"/><Relationship Id="rId4" Type="http://schemas.openxmlformats.org/officeDocument/2006/relationships/image" Target="../media/image37.wmf"/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BF6104A6-6AF9-40ED-88FD-4AA06292940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AA31C3C6-3699-4B2A-A681-503203769E9F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604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19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819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8D23E591-866D-48B5-A1A9-2BB2BC136097}" type="slidenum">
              <a:rPr lang="zh-CN" altLang="en-US" smtClean="0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2.png"/><Relationship Id="rId21" Type="http://schemas.openxmlformats.org/officeDocument/2006/relationships/image" Target="../media/image1.pn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755143" y="4871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GIF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19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6.wmf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2.png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9.bin"/><Relationship Id="rId12" Type="http://schemas.openxmlformats.org/officeDocument/2006/relationships/image" Target="../media/image21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20.wmf"/><Relationship Id="rId1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5.wmf"/><Relationship Id="rId1" Type="http://schemas.openxmlformats.org/officeDocument/2006/relationships/oleObject" Target="../embeddings/oleObject10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31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30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9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28.wmf"/><Relationship Id="rId15" Type="http://schemas.openxmlformats.org/officeDocument/2006/relationships/vmlDrawing" Target="../drawings/vmlDrawing4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2.png"/><Relationship Id="rId12" Type="http://schemas.openxmlformats.org/officeDocument/2006/relationships/image" Target="../media/image33.wmf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32.wmf"/><Relationship Id="rId1" Type="http://schemas.openxmlformats.org/officeDocument/2006/relationships/oleObject" Target="../embeddings/oleObject12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37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6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5.wmf"/><Relationship Id="rId3" Type="http://schemas.openxmlformats.org/officeDocument/2006/relationships/oleObject" Target="../embeddings/oleObject19.bin"/><Relationship Id="rId2" Type="http://schemas.openxmlformats.org/officeDocument/2006/relationships/image" Target="../media/image34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17.xml"/><Relationship Id="rId11" Type="http://schemas.openxmlformats.org/officeDocument/2006/relationships/image" Target="../media/image12.png"/><Relationship Id="rId10" Type="http://schemas.openxmlformats.org/officeDocument/2006/relationships/image" Target="../media/image38.wmf"/><Relationship Id="rId1" Type="http://schemas.openxmlformats.org/officeDocument/2006/relationships/oleObject" Target="../embeddings/oleObject18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8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extBox 3"/>
          <p:cNvSpPr txBox="1">
            <a:spLocks noChangeArrowheads="1"/>
          </p:cNvSpPr>
          <p:nvPr/>
        </p:nvSpPr>
        <p:spPr bwMode="auto">
          <a:xfrm>
            <a:off x="1457907" y="614092"/>
            <a:ext cx="38186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幂的运算性质有哪几条？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54" name="矩形 4"/>
          <p:cNvSpPr>
            <a:spLocks noChangeArrowheads="1"/>
          </p:cNvSpPr>
          <p:nvPr/>
        </p:nvSpPr>
        <p:spPr bwMode="auto">
          <a:xfrm>
            <a:off x="1447800" y="1101128"/>
            <a:ext cx="62295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+mn-lt"/>
              </a:rPr>
              <a:t> </a:t>
            </a:r>
            <a:r>
              <a:rPr lang="zh-CN" altLang="en-US" sz="2000" b="1" dirty="0">
                <a:latin typeface="+mn-lt"/>
              </a:rPr>
              <a:t>同底数幂的乘法法则：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·a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+mn-lt"/>
              </a:rPr>
              <a:t>m+n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055" name="矩形 5"/>
          <p:cNvSpPr>
            <a:spLocks noChangeArrowheads="1"/>
          </p:cNvSpPr>
          <p:nvPr/>
        </p:nvSpPr>
        <p:spPr bwMode="auto">
          <a:xfrm>
            <a:off x="1492279" y="1488929"/>
            <a:ext cx="52709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+mn-lt"/>
              </a:rPr>
              <a:t>幂的乘方法则</a:t>
            </a:r>
            <a:r>
              <a:rPr lang="zh-CN" altLang="en-US" sz="2000" b="1" dirty="0" smtClean="0">
                <a:latin typeface="+mn-lt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mn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zh-CN" altLang="en-US" sz="2000" b="1" dirty="0">
              <a:latin typeface="+mn-lt"/>
            </a:endParaRPr>
          </a:p>
        </p:txBody>
      </p:sp>
      <p:sp>
        <p:nvSpPr>
          <p:cNvPr id="2056" name="矩形 6"/>
          <p:cNvSpPr>
            <a:spLocks noChangeArrowheads="1"/>
          </p:cNvSpPr>
          <p:nvPr/>
        </p:nvSpPr>
        <p:spPr bwMode="auto">
          <a:xfrm>
            <a:off x="1483890" y="1856778"/>
            <a:ext cx="535595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+mn-lt"/>
              </a:rPr>
              <a:t>积的乘方法则</a:t>
            </a:r>
            <a:r>
              <a:rPr lang="zh-CN" altLang="en-US" sz="2000" b="1" dirty="0" smtClean="0">
                <a:latin typeface="+mn-lt"/>
              </a:rPr>
              <a:t>：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=a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000" b="1" dirty="0" smtClean="0">
                <a:latin typeface="+mn-lt"/>
              </a:rPr>
              <a:t>( </a:t>
            </a:r>
            <a:r>
              <a:rPr lang="en-US" altLang="zh-CN" sz="2000" b="1" i="1" dirty="0">
                <a:latin typeface="+mn-lt"/>
              </a:rPr>
              <a:t>m</a:t>
            </a:r>
            <a:r>
              <a:rPr lang="zh-CN" altLang="en-US" sz="2000" b="1" i="1" dirty="0">
                <a:latin typeface="+mn-lt"/>
              </a:rPr>
              <a:t>、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都是正整</a:t>
            </a:r>
            <a:r>
              <a:rPr lang="zh-CN" altLang="en-US" sz="2000" b="1" dirty="0" smtClean="0">
                <a:latin typeface="+mn-lt"/>
              </a:rPr>
              <a:t>数</a:t>
            </a:r>
            <a:r>
              <a:rPr lang="en-US" altLang="zh-CN" sz="2000" b="1" dirty="0" smtClean="0">
                <a:latin typeface="+mn-lt"/>
              </a:rPr>
              <a:t>).</a:t>
            </a:r>
            <a:endParaRPr lang="en-US" altLang="zh-CN" sz="2000" b="1" dirty="0">
              <a:latin typeface="+mn-lt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57" name="TextBox 8"/>
              <p:cNvSpPr txBox="1">
                <a:spLocks noChangeArrowheads="1"/>
              </p:cNvSpPr>
              <p:nvPr/>
            </p:nvSpPr>
            <p:spPr bwMode="auto">
              <a:xfrm>
                <a:off x="1439863" y="2321915"/>
                <a:ext cx="6131807" cy="2648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2.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计算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：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1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i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x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2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· 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x</a:t>
                </a:r>
                <a:r>
                  <a:rPr lang="en-US" altLang="zh-CN" sz="2400" b="1" baseline="30000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3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· 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x</a:t>
                </a:r>
                <a:r>
                  <a:rPr lang="en-US" altLang="zh-CN" sz="2400" b="1" baseline="30000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4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=</a:t>
                </a:r>
                <a:r>
                  <a:rPr lang="en-US" altLang="zh-CN" sz="2400" b="1" u="sng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u="sng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zh-CN" altLang="en-US" sz="2400" b="1" u="sng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zh-CN" altLang="en-US" sz="2400" b="1" u="sng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      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; </a:t>
                </a:r>
                <a:endParaRPr lang="en-US" altLang="zh-CN" sz="2400" b="1" dirty="0" smtClean="0">
                  <a:latin typeface="+mn-lt"/>
                  <a:ea typeface="楷体" panose="02010609060101010101" pitchFamily="49" charset="-122"/>
                  <a:sym typeface="Wingdings" panose="05000000000000000000" pitchFamily="2" charset="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2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i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x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3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6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= </a:t>
                </a:r>
                <a:r>
                  <a:rPr lang="en-US" altLang="zh-CN" sz="2400" b="1" u="sng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         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;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3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(–2</a:t>
                </a:r>
                <a:r>
                  <a:rPr lang="en-US" altLang="zh-CN" sz="2400" b="1" i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a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4</a:t>
                </a:r>
                <a:r>
                  <a:rPr lang="en-US" altLang="zh-CN" sz="2400" b="1" i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b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2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3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= </a:t>
                </a:r>
                <a:r>
                  <a:rPr lang="en-US" altLang="zh-CN" sz="2400" b="1" u="sng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             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;</a:t>
                </a:r>
                <a:endParaRPr lang="en-US" altLang="zh-CN" sz="2400" b="1" dirty="0" smtClean="0">
                  <a:latin typeface="+mn-lt"/>
                  <a:ea typeface="楷体" panose="02010609060101010101" pitchFamily="49" charset="-122"/>
                  <a:sym typeface="Wingdings" panose="05000000000000000000" pitchFamily="2" charset="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4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(</a:t>
                </a:r>
                <a:r>
                  <a:rPr lang="en-US" altLang="zh-CN" sz="2400" b="1" i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a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2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en-US" altLang="zh-CN" sz="2400" b="1" baseline="30000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3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· </a:t>
                </a:r>
                <a:r>
                  <a:rPr lang="en-US" altLang="zh-CN" sz="2400" b="1" i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a</a:t>
                </a:r>
                <a:r>
                  <a:rPr lang="en-US" altLang="zh-CN" sz="2400" b="1" baseline="30000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4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= </a:t>
                </a:r>
                <a:r>
                  <a:rPr lang="en-US" altLang="zh-CN" sz="2400" b="1" u="sng" dirty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           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；</a:t>
                </a:r>
                <a:endParaRPr lang="en-US" altLang="zh-CN" sz="2400" b="1" dirty="0" smtClean="0">
                  <a:latin typeface="+mn-lt"/>
                  <a:ea typeface="楷体" panose="02010609060101010101" pitchFamily="49" charset="-122"/>
                  <a:sym typeface="Wingdings" panose="05000000000000000000" pitchFamily="2" charset="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(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5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Wingdings" panose="05000000000000000000" pitchFamily="2" charset="2"/>
                  </a:rPr>
                  <a:t>)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zh-CN" altLang="zh-CN" sz="24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（</a:t>
                </a:r>
                <a:r>
                  <a:rPr lang="en-US" altLang="zh-CN" sz="24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-</a:t>
                </a:r>
                <a:r>
                  <a:rPr lang="zh-CN" altLang="zh-CN" sz="24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effectLst/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100">
                            <a:effectLst/>
                            <a:latin typeface="+mn-lt"/>
                            <a:ea typeface="华文宋体" panose="02010600040101010101" charset="-122"/>
                            <a:cs typeface="Times New Roman" panose="02020603050405020304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100" smtClean="0">
                            <a:effectLst/>
                            <a:latin typeface="+mn-lt"/>
                            <a:ea typeface="华文宋体" panose="02010600040101010101" charset="-122"/>
                            <a:cs typeface="Times New Roman" panose="02020603050405020304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1" kern="1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）</a:t>
                </a:r>
                <a:r>
                  <a:rPr lang="en-US" altLang="zh-CN" sz="2400" b="1" kern="100" baseline="600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5</a:t>
                </a:r>
                <a:r>
                  <a:rPr lang="en-US" altLang="zh-CN" sz="2400" b="1" kern="1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·</a:t>
                </a:r>
                <a:r>
                  <a:rPr lang="zh-CN" altLang="zh-CN" sz="2400" b="1" kern="100" dirty="0" smtClean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（</a:t>
                </a:r>
                <a:r>
                  <a:rPr lang="en-US" altLang="zh-CN" sz="2400" b="1" kern="100" dirty="0" smtClean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-</a:t>
                </a:r>
                <a:r>
                  <a:rPr lang="zh-CN" altLang="zh-CN" sz="2400" b="1" kern="100" dirty="0" smtClean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effectLst/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100">
                            <a:effectLst/>
                            <a:latin typeface="+mn-lt"/>
                            <a:ea typeface="华文宋体" panose="02010600040101010101" charset="-122"/>
                            <a:cs typeface="Times New Roman" panose="02020603050405020304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100">
                            <a:effectLst/>
                            <a:latin typeface="+mn-lt"/>
                            <a:ea typeface="华文宋体" panose="02010600040101010101" charset="-122"/>
                            <a:cs typeface="Times New Roman" panose="02020603050405020304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1" kern="1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）</a:t>
                </a:r>
                <a:r>
                  <a:rPr lang="en-US" altLang="zh-CN" sz="2400" b="1" kern="100" baseline="600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5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=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</a:t>
                </a:r>
                <a:r>
                  <a:rPr lang="zh-CN" altLang="en-US" sz="2400" b="1" u="sng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        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sym typeface="Wingdings" panose="05000000000000000000" pitchFamily="2" charset="2"/>
                  </a:rPr>
                  <a:t>.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057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9863" y="2321915"/>
                <a:ext cx="6131807" cy="2648802"/>
              </a:xfrm>
              <a:prstGeom prst="rect">
                <a:avLst/>
              </a:prstGeom>
              <a:blipFill rotWithShape="1">
                <a:blip r:embed="rId1"/>
                <a:stretch>
                  <a:fillRect l="-5" t="-1164" r="9" b="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58" name="TextBox 9"/>
          <p:cNvSpPr txBox="1">
            <a:spLocks noChangeArrowheads="1"/>
          </p:cNvSpPr>
          <p:nvPr/>
        </p:nvSpPr>
        <p:spPr bwMode="auto">
          <a:xfrm>
            <a:off x="4835435" y="2406538"/>
            <a:ext cx="4411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9" name="TextBox 10"/>
          <p:cNvSpPr txBox="1">
            <a:spLocks noChangeArrowheads="1"/>
          </p:cNvSpPr>
          <p:nvPr/>
        </p:nvSpPr>
        <p:spPr bwMode="auto">
          <a:xfrm>
            <a:off x="3095374" y="2908726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18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0" name="TextBox 12"/>
          <p:cNvSpPr txBox="1">
            <a:spLocks noChangeArrowheads="1"/>
          </p:cNvSpPr>
          <p:nvPr/>
        </p:nvSpPr>
        <p:spPr bwMode="auto">
          <a:xfrm>
            <a:off x="6051071" y="2914179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1" name="TextBox 13"/>
          <p:cNvSpPr txBox="1">
            <a:spLocks noChangeArrowheads="1"/>
          </p:cNvSpPr>
          <p:nvPr/>
        </p:nvSpPr>
        <p:spPr bwMode="auto">
          <a:xfrm>
            <a:off x="3639113" y="3440133"/>
            <a:ext cx="543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zh-CN" altLang="en-US" sz="2400" b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62" name="TextBox 18"/>
          <p:cNvSpPr txBox="1">
            <a:spLocks noChangeArrowheads="1"/>
          </p:cNvSpPr>
          <p:nvPr/>
        </p:nvSpPr>
        <p:spPr bwMode="auto">
          <a:xfrm>
            <a:off x="5056008" y="4176784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9165" name="组合 1"/>
          <p:cNvGrpSpPr/>
          <p:nvPr/>
        </p:nvGrpSpPr>
        <p:grpSpPr bwMode="auto">
          <a:xfrm>
            <a:off x="0" y="-53263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6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圆角矩形 31"/>
          <p:cNvSpPr>
            <a:spLocks noChangeArrowheads="1"/>
          </p:cNvSpPr>
          <p:nvPr/>
        </p:nvSpPr>
        <p:spPr bwMode="auto">
          <a:xfrm>
            <a:off x="646430" y="1950244"/>
            <a:ext cx="460918" cy="1420147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2055" grpId="0"/>
      <p:bldP spid="2056" grpId="0"/>
      <p:bldP spid="2057" grpId="0"/>
      <p:bldP spid="2058" grpId="0"/>
      <p:bldP spid="2059" grpId="0"/>
      <p:bldP spid="2060" grpId="0"/>
      <p:bldP spid="2061" grpId="0"/>
      <p:bldP spid="20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2"/>
          <p:cNvSpPr txBox="1">
            <a:spLocks noChangeArrowheads="1"/>
          </p:cNvSpPr>
          <p:nvPr/>
        </p:nvSpPr>
        <p:spPr bwMode="auto">
          <a:xfrm>
            <a:off x="1424425" y="677217"/>
            <a:ext cx="111280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0" name="TextBox 3"/>
          <p:cNvSpPr txBox="1">
            <a:spLocks noChangeArrowheads="1"/>
          </p:cNvSpPr>
          <p:nvPr/>
        </p:nvSpPr>
        <p:spPr bwMode="auto">
          <a:xfrm>
            <a:off x="1323975" y="1175395"/>
            <a:ext cx="53498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·5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·(–2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8371" name="TextBox 4"/>
          <p:cNvSpPr txBox="1">
            <a:spLocks noChangeArrowheads="1"/>
          </p:cNvSpPr>
          <p:nvPr/>
        </p:nvSpPr>
        <p:spPr bwMode="auto">
          <a:xfrm>
            <a:off x="1131028" y="1728788"/>
            <a:ext cx="5556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·4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100" b="1" dirty="0"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；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         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(–2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latin typeface="Times New Roman" panose="02020603050405020304" pitchFamily="18" charset="0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39862" y="2117725"/>
            <a:ext cx="4884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(3×5)(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03400" y="2667000"/>
            <a:ext cx="52117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[4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×(–2)](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y·y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709737" y="3214688"/>
            <a:ext cx="601513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宋体" panose="02010600030101010101" pitchFamily="2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=(9×4)(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；</a:t>
            </a:r>
            <a:endParaRPr lang="zh-CN" altLang="en-US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49438" y="3763963"/>
            <a:ext cx="517160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=[(–8)×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)= –72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1" name="云形标注 10"/>
          <p:cNvSpPr>
            <a:spLocks noChangeArrowheads="1"/>
          </p:cNvSpPr>
          <p:nvPr/>
        </p:nvSpPr>
        <p:spPr bwMode="auto">
          <a:xfrm>
            <a:off x="6501409" y="1175395"/>
            <a:ext cx="2612214" cy="945918"/>
          </a:xfrm>
          <a:prstGeom prst="cloudCallout">
            <a:avLst>
              <a:gd name="adj1" fmla="val -154598"/>
              <a:gd name="adj2" fmla="val 69604"/>
            </a:avLst>
          </a:prstGeom>
          <a:solidFill>
            <a:srgbClr val="99FFCC"/>
          </a:solidFill>
          <a:ln w="9525">
            <a:solidFill>
              <a:srgbClr val="FFFFC5"/>
            </a:solidFill>
            <a:round/>
          </a:ln>
        </p:spPr>
        <p:txBody>
          <a:bodyPr/>
          <a:lstStyle/>
          <a:p>
            <a:pPr algn="ctr"/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单独因式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别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漏乘、漏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写</a:t>
            </a:r>
            <a:endParaRPr lang="zh-CN" altLang="en-US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8378" name="Text Box 9"/>
          <p:cNvSpPr txBox="1">
            <a:spLocks noChangeArrowheads="1"/>
          </p:cNvSpPr>
          <p:nvPr/>
        </p:nvSpPr>
        <p:spPr bwMode="auto">
          <a:xfrm>
            <a:off x="1991453" y="4207694"/>
            <a:ext cx="5241560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有乘方运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算，先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算乘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方，再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算单项式相乘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sym typeface="Wingdings" panose="05000000000000000000" pitchFamily="2" charset="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21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2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3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4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37" y="4341044"/>
            <a:ext cx="1095375" cy="365125"/>
          </a:xfrm>
          <a:prstGeom prst="rect">
            <a:avLst/>
          </a:prstGeom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21" y="67721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 bldLvl="0" animBg="1"/>
      <p:bldP spid="583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文本框 99"/>
          <p:cNvSpPr txBox="1">
            <a:spLocks noChangeArrowheads="1"/>
          </p:cNvSpPr>
          <p:nvPr/>
        </p:nvSpPr>
        <p:spPr bwMode="auto">
          <a:xfrm>
            <a:off x="956469" y="1100138"/>
            <a:ext cx="758745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7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–3–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的积与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是同类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86669" y="2304997"/>
            <a:ext cx="60500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en-US" altLang="zh-CN" sz="2100" dirty="0" smtClean="0">
                <a:latin typeface="+mn-lt"/>
                <a:ea typeface="黑体" panose="02010609060101010101" pitchFamily="2" charset="-122"/>
              </a:rPr>
              <a:t>∵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3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2" charset="-122"/>
              </a:rPr>
              <a:t>m</a:t>
            </a:r>
            <a:r>
              <a:rPr lang="zh-CN" altLang="en-US" sz="2100" b="1" baseline="30000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baseline="30000" dirty="0"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baseline="30000" dirty="0">
                <a:latin typeface="+mn-lt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与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7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2" charset="-122"/>
              </a:rPr>
              <a:t>n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–6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–3–</a:t>
            </a:r>
            <a:r>
              <a:rPr lang="en-US" altLang="zh-CN" sz="2100" b="1" i="1" baseline="30000" dirty="0" smtClean="0">
                <a:latin typeface="+mn-lt"/>
                <a:ea typeface="黑体" panose="02010609060101010101" pitchFamily="2" charset="-122"/>
              </a:rPr>
              <a:t>m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的积与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y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是同类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项</a:t>
            </a:r>
            <a:r>
              <a:rPr lang="zh-CN" altLang="en-US" sz="2100" dirty="0" smtClean="0"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dirty="0"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027238" y="2746375"/>
          <a:ext cx="23098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738" name="Equation" r:id="rId1" imgW="32918400" imgH="11277600" progId="Equation.DSMT4">
                  <p:embed/>
                </p:oleObj>
              </mc:Choice>
              <mc:Fallback>
                <p:oleObj name="Equation" r:id="rId1" imgW="32918400" imgH="112776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7238" y="2746375"/>
                        <a:ext cx="2309812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89894" y="3533776"/>
            <a:ext cx="19175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7.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4674466" y="2743201"/>
            <a:ext cx="1887067" cy="790575"/>
            <a:chOff x="2150" y="6231"/>
            <a:chExt cx="3962" cy="1661"/>
          </a:xfrm>
        </p:grpSpPr>
        <p:sp>
          <p:nvSpPr>
            <p:cNvPr id="59398" name="文本框 1"/>
            <p:cNvSpPr txBox="1">
              <a:spLocks noChangeArrowheads="1"/>
            </p:cNvSpPr>
            <p:nvPr/>
          </p:nvSpPr>
          <p:spPr bwMode="auto">
            <a:xfrm>
              <a:off x="2150" y="6603"/>
              <a:ext cx="2151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解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得</a:t>
              </a:r>
              <a:r>
                <a:rPr lang="zh-CN" altLang="en-US" sz="2100" dirty="0" smtClean="0">
                  <a:latin typeface="+mn-lt"/>
                  <a:ea typeface="黑体" panose="02010609060101010101" pitchFamily="2" charset="-122"/>
                </a:rPr>
                <a:t>：</a:t>
              </a:r>
              <a:endParaRPr lang="zh-CN" altLang="en-US" sz="2100" dirty="0">
                <a:latin typeface="+mn-lt"/>
                <a:ea typeface="黑体" panose="02010609060101010101" pitchFamily="2" charset="-122"/>
              </a:endParaRPr>
            </a:p>
          </p:txBody>
        </p:sp>
        <p:graphicFrame>
          <p:nvGraphicFramePr>
            <p:cNvPr id="59399" name="对象 5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4226" y="6231"/>
            <a:ext cx="1886" cy="166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9739" name="" r:id="rId3" imgW="533400" imgH="469900" progId="Equation.DSMT4">
                    <p:embed/>
                  </p:oleObj>
                </mc:Choice>
                <mc:Fallback>
                  <p:oleObj name="" r:id="rId3" imgW="533400" imgH="469900" progId="Equation.DSMT4">
                    <p:embed/>
                    <p:pic>
                      <p:nvPicPr>
                        <p:cNvPr id="0" name="对象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6" y="6231"/>
                          <a:ext cx="1886" cy="166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87784" y="3956050"/>
            <a:ext cx="8124825" cy="7614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solidFill>
              <a:srgbClr val="CC0066"/>
            </a:solidFill>
            <a:prstDash val="dash"/>
            <a:rou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方法总结：</a:t>
            </a:r>
            <a:r>
              <a:rPr lang="zh-CN" altLang="en-US" b="1" dirty="0">
                <a:latin typeface="宋体" panose="02010600030101010101" pitchFamily="2" charset="-122"/>
              </a:rPr>
              <a:t>单项式乘以单项式就是把它们的系数和同底数幂分别相</a:t>
            </a:r>
            <a:r>
              <a:rPr lang="zh-CN" altLang="en-US" b="1" dirty="0" smtClean="0">
                <a:latin typeface="宋体" panose="02010600030101010101" pitchFamily="2" charset="-122"/>
              </a:rPr>
              <a:t>乘，结</a:t>
            </a:r>
            <a:r>
              <a:rPr lang="zh-CN" altLang="en-US" b="1" dirty="0">
                <a:latin typeface="宋体" panose="02010600030101010101" pitchFamily="2" charset="-122"/>
              </a:rPr>
              <a:t>合同类项的定</a:t>
            </a:r>
            <a:r>
              <a:rPr lang="zh-CN" altLang="en-US" b="1" dirty="0" smtClean="0">
                <a:latin typeface="宋体" panose="02010600030101010101" pitchFamily="2" charset="-122"/>
              </a:rPr>
              <a:t>义，列</a:t>
            </a:r>
            <a:r>
              <a:rPr lang="zh-CN" altLang="en-US" b="1" dirty="0">
                <a:latin typeface="宋体" panose="02010600030101010101" pitchFamily="2" charset="-122"/>
              </a:rPr>
              <a:t>出二元一次方程组求出参数的</a:t>
            </a:r>
            <a:r>
              <a:rPr lang="zh-CN" altLang="en-US" b="1" dirty="0" smtClean="0">
                <a:latin typeface="宋体" panose="02010600030101010101" pitchFamily="2" charset="-122"/>
              </a:rPr>
              <a:t>值，然</a:t>
            </a:r>
            <a:r>
              <a:rPr lang="zh-CN" altLang="en-US" b="1" dirty="0">
                <a:latin typeface="宋体" panose="02010600030101010101" pitchFamily="2" charset="-122"/>
              </a:rPr>
              <a:t>后代入求值即可．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1675" y="581025"/>
            <a:ext cx="6836213" cy="492125"/>
            <a:chOff x="701675" y="581025"/>
            <a:chExt cx="6836213" cy="492125"/>
          </a:xfrm>
        </p:grpSpPr>
        <p:grpSp>
          <p:nvGrpSpPr>
            <p:cNvPr id="59405" name="组合 6"/>
            <p:cNvGrpSpPr/>
            <p:nvPr/>
          </p:nvGrpSpPr>
          <p:grpSpPr bwMode="auto">
            <a:xfrm>
              <a:off x="701675" y="581025"/>
              <a:ext cx="1858963" cy="492125"/>
              <a:chOff x="427462" y="558483"/>
              <a:chExt cx="1858351" cy="491808"/>
            </a:xfrm>
          </p:grpSpPr>
          <p:grpSp>
            <p:nvGrpSpPr>
              <p:cNvPr id="59406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177459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507550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>
                  <a:off x="2837642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3167733" y="-557395"/>
                  <a:ext cx="426897" cy="426762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395"/>
                  <a:ext cx="426897" cy="426762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/>
                </a:p>
              </p:txBody>
            </p:sp>
          </p:grpSp>
          <p:sp>
            <p:nvSpPr>
              <p:cNvPr id="5941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8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2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  <p:sp>
          <p:nvSpPr>
            <p:cNvPr id="59413" name="文本框 8"/>
            <p:cNvSpPr txBox="1">
              <a:spLocks noChangeArrowheads="1"/>
            </p:cNvSpPr>
            <p:nvPr/>
          </p:nvSpPr>
          <p:spPr bwMode="auto">
            <a:xfrm>
              <a:off x="2627750" y="591453"/>
              <a:ext cx="4910138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利用单项式乘法的法则求字母的值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5" name="对象 20484"/>
          <p:cNvGraphicFramePr>
            <a:graphicFrameLocks noChangeAspect="1"/>
          </p:cNvGraphicFramePr>
          <p:nvPr/>
        </p:nvGraphicFramePr>
        <p:xfrm>
          <a:off x="2380273" y="1389856"/>
          <a:ext cx="310673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3" name="" r:id="rId1" imgW="1790700" imgH="393700" progId="Equation.3">
                  <p:embed/>
                </p:oleObj>
              </mc:Choice>
              <mc:Fallback>
                <p:oleObj name="" r:id="rId1" imgW="1790700" imgH="393700" progId="Equation.3">
                  <p:embed/>
                  <p:pic>
                    <p:nvPicPr>
                      <p:cNvPr id="0" name="对象 204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0273" y="1389856"/>
                        <a:ext cx="3106738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4" name="文本框 20485"/>
          <p:cNvSpPr txBox="1">
            <a:spLocks noChangeArrowheads="1"/>
          </p:cNvSpPr>
          <p:nvPr/>
        </p:nvSpPr>
        <p:spPr bwMode="auto">
          <a:xfrm>
            <a:off x="3221038" y="4084638"/>
            <a:ext cx="2216150" cy="107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00">
              <a:latin typeface="+mn-lt"/>
            </a:endParaRPr>
          </a:p>
        </p:txBody>
      </p:sp>
      <p:sp>
        <p:nvSpPr>
          <p:cNvPr id="20487" name="文本框 20486"/>
          <p:cNvSpPr txBox="1">
            <a:spLocks noChangeArrowheads="1"/>
          </p:cNvSpPr>
          <p:nvPr/>
        </p:nvSpPr>
        <p:spPr bwMode="auto">
          <a:xfrm>
            <a:off x="5429250" y="3657600"/>
            <a:ext cx="14589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解得</a:t>
            </a:r>
            <a:r>
              <a:rPr lang="zh-CN" altLang="en-US" sz="2100" b="1" dirty="0">
                <a:latin typeface="+mn-lt"/>
              </a:rPr>
              <a:t>：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20488" name="文本框 20487"/>
          <p:cNvSpPr txBox="1">
            <a:spLocks noChangeArrowheads="1"/>
          </p:cNvSpPr>
          <p:nvPr/>
        </p:nvSpPr>
        <p:spPr bwMode="auto">
          <a:xfrm>
            <a:off x="2108993" y="4572000"/>
            <a:ext cx="404971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+mn-lt"/>
              </a:rPr>
              <a:t>∴</a:t>
            </a:r>
            <a:r>
              <a:rPr lang="zh-CN" altLang="en-US" sz="2100" b="1" i="1" dirty="0">
                <a:solidFill>
                  <a:srgbClr val="000000"/>
                </a:solidFill>
                <a:latin typeface="+mn-lt"/>
                <a:ea typeface="仿宋" panose="02010609060101010101" pitchFamily="49" charset="-122"/>
              </a:rPr>
              <a:t>m、n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仿宋" panose="02010609060101010101" pitchFamily="49" charset="-122"/>
              </a:rPr>
              <a:t>的值分别是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m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=1，</a:t>
            </a:r>
            <a:r>
              <a:rPr lang="zh-CN" altLang="en-US" sz="2100" b="1" i="1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</a:rPr>
              <a:t>=2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100" b="1" i="1" dirty="0">
              <a:solidFill>
                <a:srgbClr val="000000"/>
              </a:solidFill>
              <a:latin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73928" y="645781"/>
            <a:ext cx="6593254" cy="747713"/>
            <a:chOff x="1373928" y="645781"/>
            <a:chExt cx="6593254" cy="747713"/>
          </a:xfrm>
        </p:grpSpPr>
        <p:sp>
          <p:nvSpPr>
            <p:cNvPr id="61441" name="文本框 20482"/>
            <p:cNvSpPr txBox="1">
              <a:spLocks noChangeArrowheads="1"/>
            </p:cNvSpPr>
            <p:nvPr/>
          </p:nvSpPr>
          <p:spPr bwMode="auto">
            <a:xfrm>
              <a:off x="1373928" y="733406"/>
              <a:ext cx="6593254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已知                                               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求     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      的</a:t>
              </a:r>
              <a:r>
                <a:rPr lang="zh-CN" altLang="en-US" sz="2400" b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值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endPara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61442" name="对象 20483"/>
            <p:cNvGraphicFramePr>
              <a:graphicFrameLocks noChangeAspect="1"/>
            </p:cNvGraphicFramePr>
            <p:nvPr/>
          </p:nvGraphicFramePr>
          <p:xfrm>
            <a:off x="2274094" y="645781"/>
            <a:ext cx="3429000" cy="747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84" name="" r:id="rId3" imgW="1828800" imgH="393700" progId="Equation.3">
                    <p:embed/>
                  </p:oleObj>
                </mc:Choice>
                <mc:Fallback>
                  <p:oleObj name="" r:id="rId3" imgW="1828800" imgH="393700" progId="Equation.3">
                    <p:embed/>
                    <p:pic>
                      <p:nvPicPr>
                        <p:cNvPr id="0" name="对象 2048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74094" y="645781"/>
                          <a:ext cx="3429000" cy="747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447" name="对象 20488"/>
            <p:cNvGraphicFramePr>
              <a:graphicFrameLocks noChangeAspect="1"/>
            </p:cNvGraphicFramePr>
            <p:nvPr/>
          </p:nvGraphicFramePr>
          <p:xfrm>
            <a:off x="6158706" y="924718"/>
            <a:ext cx="762000" cy="277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8985" name="" r:id="rId5" imgW="397510" imgH="140970" progId="Equation.3">
                    <p:embed/>
                  </p:oleObj>
                </mc:Choice>
                <mc:Fallback>
                  <p:oleObj name="" r:id="rId5" imgW="397510" imgH="140970" progId="Equation.3">
                    <p:embed/>
                    <p:pic>
                      <p:nvPicPr>
                        <p:cNvPr id="0" name="对象 204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58706" y="924718"/>
                          <a:ext cx="762000" cy="277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0490" name="文本框 20489"/>
          <p:cNvSpPr txBox="1">
            <a:spLocks noChangeArrowheads="1"/>
          </p:cNvSpPr>
          <p:nvPr/>
        </p:nvSpPr>
        <p:spPr bwMode="auto">
          <a:xfrm>
            <a:off x="1619250" y="1524000"/>
            <a:ext cx="34559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endParaRPr lang="zh-CN" altLang="en-US" sz="2100" b="1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20491" name="对象 20490"/>
          <p:cNvGraphicFramePr>
            <a:graphicFrameLocks noChangeAspect="1"/>
          </p:cNvGraphicFramePr>
          <p:nvPr/>
        </p:nvGraphicFramePr>
        <p:xfrm>
          <a:off x="2924175" y="2857500"/>
          <a:ext cx="2357438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6" name="" r:id="rId7" imgW="1365250" imgH="229870" progId="Equation.3">
                  <p:embed/>
                </p:oleObj>
              </mc:Choice>
              <mc:Fallback>
                <p:oleObj name="" r:id="rId7" imgW="1365250" imgH="229870" progId="Equation.3">
                  <p:embed/>
                  <p:pic>
                    <p:nvPicPr>
                      <p:cNvPr id="0" name="对象 204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4175" y="2857500"/>
                        <a:ext cx="2357438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2" name="对象 20491"/>
          <p:cNvGraphicFramePr>
            <a:graphicFrameLocks noChangeAspect="1"/>
          </p:cNvGraphicFramePr>
          <p:nvPr/>
        </p:nvGraphicFramePr>
        <p:xfrm>
          <a:off x="2484438" y="2061245"/>
          <a:ext cx="2930525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7" name="Equation" r:id="rId9" imgW="40538400" imgH="9448800" progId="Equation.DSMT4">
                  <p:embed/>
                </p:oleObj>
              </mc:Choice>
              <mc:Fallback>
                <p:oleObj name="Equation" r:id="rId9" imgW="40538400" imgH="9448800" progId="Equation.DSMT4">
                  <p:embed/>
                  <p:pic>
                    <p:nvPicPr>
                      <p:cNvPr id="0" name="对象 204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061245"/>
                        <a:ext cx="2930525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3" name="对象 20492"/>
          <p:cNvGraphicFramePr>
            <a:graphicFrameLocks noChangeAspect="1"/>
          </p:cNvGraphicFramePr>
          <p:nvPr/>
        </p:nvGraphicFramePr>
        <p:xfrm>
          <a:off x="2335213" y="3478213"/>
          <a:ext cx="2405062" cy="922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8" name="Equation" r:id="rId11" imgW="28651200" imgH="10972800" progId="Equation.DSMT4">
                  <p:embed/>
                </p:oleObj>
              </mc:Choice>
              <mc:Fallback>
                <p:oleObj name="Equation" r:id="rId11" imgW="28651200" imgH="10972800" progId="Equation.DSMT4">
                  <p:embed/>
                  <p:pic>
                    <p:nvPicPr>
                      <p:cNvPr id="0" name="对象 204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5213" y="3478213"/>
                        <a:ext cx="2405062" cy="922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94" name="对象 20493"/>
          <p:cNvGraphicFramePr>
            <a:graphicFrameLocks noChangeAspect="1"/>
          </p:cNvGraphicFramePr>
          <p:nvPr/>
        </p:nvGraphicFramePr>
        <p:xfrm>
          <a:off x="6176963" y="3490913"/>
          <a:ext cx="941387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89" name="Equation" r:id="rId13" imgW="11277600" imgH="10972800" progId="Equation.DSMT4">
                  <p:embed/>
                </p:oleObj>
              </mc:Choice>
              <mc:Fallback>
                <p:oleObj name="Equation" r:id="rId13" imgW="11277600" imgH="10972800" progId="Equation.DSMT4">
                  <p:embed/>
                  <p:pic>
                    <p:nvPicPr>
                      <p:cNvPr id="0" name="对象 204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6963" y="3490913"/>
                        <a:ext cx="941387" cy="915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5"/>
          <p:cNvGrpSpPr/>
          <p:nvPr/>
        </p:nvGrpSpPr>
        <p:grpSpPr bwMode="auto">
          <a:xfrm>
            <a:off x="-15147" y="-43439"/>
            <a:ext cx="2006600" cy="477838"/>
            <a:chOff x="248" y="58"/>
            <a:chExt cx="3160" cy="752"/>
          </a:xfrm>
        </p:grpSpPr>
        <p:sp>
          <p:nvSpPr>
            <p:cNvPr id="20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21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77" y="73114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 bldLvl="0"/>
      <p:bldP spid="20488" grpId="0"/>
      <p:bldP spid="2049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151"/>
          <p:cNvSpPr txBox="1">
            <a:spLocks noChangeArrowheads="1"/>
          </p:cNvSpPr>
          <p:nvPr/>
        </p:nvSpPr>
        <p:spPr bwMode="auto">
          <a:xfrm>
            <a:off x="3790950" y="400991"/>
            <a:ext cx="2936875" cy="461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单项式与多项式相乘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10780" y="986265"/>
            <a:ext cx="57246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求出三块草坪的总面积是多少？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9"/>
          <p:cNvSpPr txBox="1">
            <a:spLocks noChangeArrowheads="1"/>
          </p:cNvSpPr>
          <p:nvPr/>
        </p:nvSpPr>
        <p:spPr bwMode="auto">
          <a:xfrm>
            <a:off x="1169988" y="3868738"/>
            <a:ext cx="68580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+mn-lt"/>
              </a:rPr>
              <a:t>  </a:t>
            </a:r>
            <a:r>
              <a:rPr lang="en-US" altLang="zh-CN" sz="2100" b="1" dirty="0" smtClean="0">
                <a:latin typeface="+mn-lt"/>
              </a:rPr>
              <a:t>      </a:t>
            </a:r>
            <a:r>
              <a:rPr lang="zh-CN" altLang="en-US" sz="2100" b="1" dirty="0">
                <a:latin typeface="+mn-lt"/>
              </a:rPr>
              <a:t>如果把它看成三个小长方</a:t>
            </a:r>
            <a:r>
              <a:rPr lang="zh-CN" altLang="en-US" sz="2100" b="1" dirty="0" smtClean="0">
                <a:latin typeface="+mn-lt"/>
              </a:rPr>
              <a:t>形，那</a:t>
            </a:r>
            <a:r>
              <a:rPr lang="zh-CN" altLang="en-US" sz="2100" b="1" dirty="0">
                <a:latin typeface="+mn-lt"/>
              </a:rPr>
              <a:t>么它们的面积可分别表示为</a:t>
            </a:r>
            <a:r>
              <a:rPr lang="en-US" altLang="zh-CN" sz="2100" b="1" dirty="0">
                <a:latin typeface="+mn-lt"/>
              </a:rPr>
              <a:t>_____</a:t>
            </a:r>
            <a:r>
              <a:rPr lang="zh-CN" altLang="en-US" sz="2100" b="1" dirty="0">
                <a:latin typeface="+mn-lt"/>
              </a:rPr>
              <a:t>、</a:t>
            </a:r>
            <a:r>
              <a:rPr lang="en-US" altLang="zh-CN" sz="2100" b="1" dirty="0">
                <a:latin typeface="+mn-lt"/>
              </a:rPr>
              <a:t>_____</a:t>
            </a:r>
            <a:r>
              <a:rPr lang="zh-CN" altLang="en-US" sz="2100" b="1" dirty="0">
                <a:latin typeface="+mn-lt"/>
              </a:rPr>
              <a:t>、</a:t>
            </a:r>
            <a:r>
              <a:rPr lang="en-US" altLang="zh-CN" sz="2100" b="1" dirty="0">
                <a:latin typeface="+mn-lt"/>
              </a:rPr>
              <a:t>_____. </a:t>
            </a:r>
            <a:r>
              <a:rPr lang="en-US" altLang="zh-CN" sz="2100" b="1" u="sng" dirty="0">
                <a:latin typeface="+mn-lt"/>
              </a:rPr>
              <a:t>                   </a:t>
            </a:r>
            <a:r>
              <a:rPr lang="en-US" altLang="zh-CN" sz="2100" b="1" dirty="0">
                <a:latin typeface="+mn-lt"/>
              </a:rPr>
              <a:t>          </a:t>
            </a:r>
            <a:endParaRPr lang="en-US" altLang="zh-CN" sz="2100" b="1" dirty="0">
              <a:latin typeface="+mn-lt"/>
            </a:endParaRPr>
          </a:p>
        </p:txBody>
      </p:sp>
      <p:grpSp>
        <p:nvGrpSpPr>
          <p:cNvPr id="62470" name="Group 36"/>
          <p:cNvGrpSpPr/>
          <p:nvPr/>
        </p:nvGrpSpPr>
        <p:grpSpPr bwMode="auto">
          <a:xfrm>
            <a:off x="5678488" y="1858963"/>
            <a:ext cx="342900" cy="1943100"/>
            <a:chOff x="3696" y="1104"/>
            <a:chExt cx="288" cy="1632"/>
          </a:xfrm>
        </p:grpSpPr>
        <p:sp>
          <p:nvSpPr>
            <p:cNvPr id="62471" name="Line 13"/>
            <p:cNvSpPr>
              <a:spLocks noChangeShapeType="1"/>
            </p:cNvSpPr>
            <p:nvPr/>
          </p:nvSpPr>
          <p:spPr bwMode="auto">
            <a:xfrm>
              <a:off x="3696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2" name="Line 14"/>
            <p:cNvSpPr>
              <a:spLocks noChangeShapeType="1"/>
            </p:cNvSpPr>
            <p:nvPr/>
          </p:nvSpPr>
          <p:spPr bwMode="auto">
            <a:xfrm>
              <a:off x="3696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3" name="Line 15"/>
            <p:cNvSpPr>
              <a:spLocks noChangeShapeType="1"/>
            </p:cNvSpPr>
            <p:nvPr/>
          </p:nvSpPr>
          <p:spPr bwMode="auto">
            <a:xfrm>
              <a:off x="3840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4" name="Text Box 16"/>
            <p:cNvSpPr txBox="1">
              <a:spLocks noChangeArrowheads="1"/>
            </p:cNvSpPr>
            <p:nvPr/>
          </p:nvSpPr>
          <p:spPr bwMode="auto">
            <a:xfrm>
              <a:off x="3696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475" name="Group 38"/>
          <p:cNvGrpSpPr/>
          <p:nvPr/>
        </p:nvGrpSpPr>
        <p:grpSpPr bwMode="auto">
          <a:xfrm>
            <a:off x="1277938" y="1411288"/>
            <a:ext cx="2000250" cy="2390775"/>
            <a:chOff x="0" y="729"/>
            <a:chExt cx="1680" cy="2007"/>
          </a:xfrm>
        </p:grpSpPr>
        <p:grpSp>
          <p:nvGrpSpPr>
            <p:cNvPr id="62476" name="Group 34"/>
            <p:cNvGrpSpPr/>
            <p:nvPr/>
          </p:nvGrpSpPr>
          <p:grpSpPr bwMode="auto">
            <a:xfrm>
              <a:off x="1392" y="1104"/>
              <a:ext cx="288" cy="1632"/>
              <a:chOff x="1392" y="1104"/>
              <a:chExt cx="288" cy="1632"/>
            </a:xfrm>
          </p:grpSpPr>
          <p:sp>
            <p:nvSpPr>
              <p:cNvPr id="62477" name="Line 17"/>
              <p:cNvSpPr>
                <a:spLocks noChangeShapeType="1"/>
              </p:cNvSpPr>
              <p:nvPr/>
            </p:nvSpPr>
            <p:spPr bwMode="auto">
              <a:xfrm>
                <a:off x="1392" y="110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8" name="Line 18"/>
              <p:cNvSpPr>
                <a:spLocks noChangeShapeType="1"/>
              </p:cNvSpPr>
              <p:nvPr/>
            </p:nvSpPr>
            <p:spPr bwMode="auto">
              <a:xfrm>
                <a:off x="1392" y="2736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9" name="Line 19"/>
              <p:cNvSpPr>
                <a:spLocks noChangeShapeType="1"/>
              </p:cNvSpPr>
              <p:nvPr/>
            </p:nvSpPr>
            <p:spPr bwMode="auto">
              <a:xfrm>
                <a:off x="1536" y="1104"/>
                <a:ext cx="0" cy="16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0" name="Text Box 20"/>
              <p:cNvSpPr txBox="1">
                <a:spLocks noChangeArrowheads="1"/>
              </p:cNvSpPr>
              <p:nvPr/>
            </p:nvSpPr>
            <p:spPr bwMode="auto">
              <a:xfrm>
                <a:off x="1392" y="1680"/>
                <a:ext cx="192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p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2481" name="Group 33"/>
            <p:cNvGrpSpPr/>
            <p:nvPr/>
          </p:nvGrpSpPr>
          <p:grpSpPr bwMode="auto">
            <a:xfrm>
              <a:off x="0" y="729"/>
              <a:ext cx="1392" cy="2007"/>
              <a:chOff x="0" y="729"/>
              <a:chExt cx="1392" cy="2007"/>
            </a:xfrm>
          </p:grpSpPr>
          <p:sp>
            <p:nvSpPr>
              <p:cNvPr id="62482" name="Rectangle 7"/>
              <p:cNvSpPr>
                <a:spLocks noChangeArrowheads="1"/>
              </p:cNvSpPr>
              <p:nvPr/>
            </p:nvSpPr>
            <p:spPr bwMode="auto">
              <a:xfrm>
                <a:off x="0" y="1104"/>
                <a:ext cx="1392" cy="1632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483" name="Line 21"/>
              <p:cNvSpPr>
                <a:spLocks noChangeShapeType="1"/>
              </p:cNvSpPr>
              <p:nvPr/>
            </p:nvSpPr>
            <p:spPr bwMode="auto">
              <a:xfrm>
                <a:off x="0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4" name="Line 22"/>
              <p:cNvSpPr>
                <a:spLocks noChangeShapeType="1"/>
              </p:cNvSpPr>
              <p:nvPr/>
            </p:nvSpPr>
            <p:spPr bwMode="auto">
              <a:xfrm>
                <a:off x="1392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5" name="Line 23"/>
              <p:cNvSpPr>
                <a:spLocks noChangeShapeType="1"/>
              </p:cNvSpPr>
              <p:nvPr/>
            </p:nvSpPr>
            <p:spPr bwMode="auto">
              <a:xfrm>
                <a:off x="0" y="960"/>
                <a:ext cx="1392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6" name="Text Box 24"/>
              <p:cNvSpPr txBox="1">
                <a:spLocks noChangeArrowheads="1"/>
              </p:cNvSpPr>
              <p:nvPr/>
            </p:nvSpPr>
            <p:spPr bwMode="auto">
              <a:xfrm>
                <a:off x="576" y="729"/>
                <a:ext cx="336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2487" name="Group 35"/>
          <p:cNvGrpSpPr/>
          <p:nvPr/>
        </p:nvGrpSpPr>
        <p:grpSpPr bwMode="auto">
          <a:xfrm>
            <a:off x="4306888" y="1411288"/>
            <a:ext cx="1371600" cy="2390775"/>
            <a:chOff x="2544" y="729"/>
            <a:chExt cx="1152" cy="2007"/>
          </a:xfrm>
        </p:grpSpPr>
        <p:sp>
          <p:nvSpPr>
            <p:cNvPr id="62488" name="Rectangle 5"/>
            <p:cNvSpPr>
              <a:spLocks noChangeArrowheads="1"/>
            </p:cNvSpPr>
            <p:nvPr/>
          </p:nvSpPr>
          <p:spPr bwMode="auto">
            <a:xfrm>
              <a:off x="2544" y="1104"/>
              <a:ext cx="1152" cy="1632"/>
            </a:xfrm>
            <a:prstGeom prst="rect">
              <a:avLst/>
            </a:prstGeom>
            <a:solidFill>
              <a:srgbClr val="00B050">
                <a:alpha val="74901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89" name="Line 25"/>
            <p:cNvSpPr>
              <a:spLocks noChangeShapeType="1"/>
            </p:cNvSpPr>
            <p:nvPr/>
          </p:nvSpPr>
          <p:spPr bwMode="auto">
            <a:xfrm>
              <a:off x="2544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0" name="Line 26"/>
            <p:cNvSpPr>
              <a:spLocks noChangeShapeType="1"/>
            </p:cNvSpPr>
            <p:nvPr/>
          </p:nvSpPr>
          <p:spPr bwMode="auto">
            <a:xfrm>
              <a:off x="3696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1" name="Line 27"/>
            <p:cNvSpPr>
              <a:spLocks noChangeShapeType="1"/>
            </p:cNvSpPr>
            <p:nvPr/>
          </p:nvSpPr>
          <p:spPr bwMode="auto">
            <a:xfrm>
              <a:off x="2544" y="960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2" name="Text Box 28"/>
            <p:cNvSpPr txBox="1">
              <a:spLocks noChangeArrowheads="1"/>
            </p:cNvSpPr>
            <p:nvPr/>
          </p:nvSpPr>
          <p:spPr bwMode="auto">
            <a:xfrm>
              <a:off x="2976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493" name="Group 37"/>
          <p:cNvGrpSpPr/>
          <p:nvPr/>
        </p:nvGrpSpPr>
        <p:grpSpPr bwMode="auto">
          <a:xfrm>
            <a:off x="6707188" y="1401763"/>
            <a:ext cx="1143000" cy="2389187"/>
            <a:chOff x="4560" y="729"/>
            <a:chExt cx="960" cy="2007"/>
          </a:xfrm>
        </p:grpSpPr>
        <p:sp>
          <p:nvSpPr>
            <p:cNvPr id="62494" name="Rectangle 8"/>
            <p:cNvSpPr>
              <a:spLocks noChangeArrowheads="1"/>
            </p:cNvSpPr>
            <p:nvPr/>
          </p:nvSpPr>
          <p:spPr bwMode="auto">
            <a:xfrm>
              <a:off x="4560" y="1104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95" name="Line 9"/>
            <p:cNvSpPr>
              <a:spLocks noChangeShapeType="1"/>
            </p:cNvSpPr>
            <p:nvPr/>
          </p:nvSpPr>
          <p:spPr bwMode="auto">
            <a:xfrm>
              <a:off x="5232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6" name="Line 10"/>
            <p:cNvSpPr>
              <a:spLocks noChangeShapeType="1"/>
            </p:cNvSpPr>
            <p:nvPr/>
          </p:nvSpPr>
          <p:spPr bwMode="auto">
            <a:xfrm>
              <a:off x="5232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7" name="Line 11"/>
            <p:cNvSpPr>
              <a:spLocks noChangeShapeType="1"/>
            </p:cNvSpPr>
            <p:nvPr/>
          </p:nvSpPr>
          <p:spPr bwMode="auto">
            <a:xfrm>
              <a:off x="5376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8" name="Text Box 12"/>
            <p:cNvSpPr txBox="1">
              <a:spLocks noChangeArrowheads="1"/>
            </p:cNvSpPr>
            <p:nvPr/>
          </p:nvSpPr>
          <p:spPr bwMode="auto">
            <a:xfrm>
              <a:off x="5264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499" name="Line 29"/>
            <p:cNvSpPr>
              <a:spLocks noChangeShapeType="1"/>
            </p:cNvSpPr>
            <p:nvPr/>
          </p:nvSpPr>
          <p:spPr bwMode="auto">
            <a:xfrm>
              <a:off x="5232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0" name="Line 30"/>
            <p:cNvSpPr>
              <a:spLocks noChangeShapeType="1"/>
            </p:cNvSpPr>
            <p:nvPr/>
          </p:nvSpPr>
          <p:spPr bwMode="auto">
            <a:xfrm>
              <a:off x="4560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1" name="Line 31"/>
            <p:cNvSpPr>
              <a:spLocks noChangeShapeType="1"/>
            </p:cNvSpPr>
            <p:nvPr/>
          </p:nvSpPr>
          <p:spPr bwMode="auto">
            <a:xfrm>
              <a:off x="4560" y="960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2" name="Text Box 32"/>
            <p:cNvSpPr txBox="1">
              <a:spLocks noChangeArrowheads="1"/>
            </p:cNvSpPr>
            <p:nvPr/>
          </p:nvSpPr>
          <p:spPr bwMode="auto">
            <a:xfrm>
              <a:off x="4752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2478087" y="4348163"/>
            <a:ext cx="676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 Box 41"/>
          <p:cNvSpPr txBox="1">
            <a:spLocks noChangeArrowheads="1"/>
          </p:cNvSpPr>
          <p:nvPr/>
        </p:nvSpPr>
        <p:spPr bwMode="auto">
          <a:xfrm>
            <a:off x="4421188" y="4348163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3392488" y="4348163"/>
            <a:ext cx="7167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2510" name="组合 4"/>
          <p:cNvGrpSpPr/>
          <p:nvPr/>
        </p:nvGrpSpPr>
        <p:grpSpPr bwMode="auto">
          <a:xfrm>
            <a:off x="2108200" y="441219"/>
            <a:ext cx="1685925" cy="410359"/>
            <a:chOff x="3485" y="1168"/>
            <a:chExt cx="2655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5" cy="625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2512" name="矩形 1"/>
            <p:cNvSpPr>
              <a:spLocks noChangeArrowheads="1"/>
            </p:cNvSpPr>
            <p:nvPr/>
          </p:nvSpPr>
          <p:spPr bwMode="auto">
            <a:xfrm>
              <a:off x="3757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50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5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3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89" name="Group 3"/>
          <p:cNvGrpSpPr/>
          <p:nvPr/>
        </p:nvGrpSpPr>
        <p:grpSpPr bwMode="auto">
          <a:xfrm>
            <a:off x="5694363" y="1314450"/>
            <a:ext cx="342900" cy="1943100"/>
            <a:chOff x="3696" y="1104"/>
            <a:chExt cx="288" cy="1632"/>
          </a:xfrm>
        </p:grpSpPr>
        <p:sp>
          <p:nvSpPr>
            <p:cNvPr id="63490" name="Line 4"/>
            <p:cNvSpPr>
              <a:spLocks noChangeShapeType="1"/>
            </p:cNvSpPr>
            <p:nvPr/>
          </p:nvSpPr>
          <p:spPr bwMode="auto">
            <a:xfrm>
              <a:off x="3696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1" name="Line 5"/>
            <p:cNvSpPr>
              <a:spLocks noChangeShapeType="1"/>
            </p:cNvSpPr>
            <p:nvPr/>
          </p:nvSpPr>
          <p:spPr bwMode="auto">
            <a:xfrm>
              <a:off x="3696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2" name="Line 6"/>
            <p:cNvSpPr>
              <a:spLocks noChangeShapeType="1"/>
            </p:cNvSpPr>
            <p:nvPr/>
          </p:nvSpPr>
          <p:spPr bwMode="auto">
            <a:xfrm>
              <a:off x="3840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3" name="Text Box 7"/>
            <p:cNvSpPr txBox="1">
              <a:spLocks noChangeArrowheads="1"/>
            </p:cNvSpPr>
            <p:nvPr/>
          </p:nvSpPr>
          <p:spPr bwMode="auto">
            <a:xfrm>
              <a:off x="3696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1293813" y="868363"/>
            <a:ext cx="2000250" cy="2389187"/>
            <a:chOff x="0" y="729"/>
            <a:chExt cx="1680" cy="2007"/>
          </a:xfrm>
        </p:grpSpPr>
        <p:grpSp>
          <p:nvGrpSpPr>
            <p:cNvPr id="63495" name="Group 9"/>
            <p:cNvGrpSpPr/>
            <p:nvPr/>
          </p:nvGrpSpPr>
          <p:grpSpPr bwMode="auto">
            <a:xfrm>
              <a:off x="1392" y="1104"/>
              <a:ext cx="288" cy="1632"/>
              <a:chOff x="1392" y="1104"/>
              <a:chExt cx="288" cy="1632"/>
            </a:xfrm>
          </p:grpSpPr>
          <p:sp>
            <p:nvSpPr>
              <p:cNvPr id="63496" name="Line 10"/>
              <p:cNvSpPr>
                <a:spLocks noChangeShapeType="1"/>
              </p:cNvSpPr>
              <p:nvPr/>
            </p:nvSpPr>
            <p:spPr bwMode="auto">
              <a:xfrm>
                <a:off x="1392" y="110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7" name="Line 11"/>
              <p:cNvSpPr>
                <a:spLocks noChangeShapeType="1"/>
              </p:cNvSpPr>
              <p:nvPr/>
            </p:nvSpPr>
            <p:spPr bwMode="auto">
              <a:xfrm>
                <a:off x="1392" y="2736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8" name="Line 12"/>
              <p:cNvSpPr>
                <a:spLocks noChangeShapeType="1"/>
              </p:cNvSpPr>
              <p:nvPr/>
            </p:nvSpPr>
            <p:spPr bwMode="auto">
              <a:xfrm>
                <a:off x="1536" y="1104"/>
                <a:ext cx="0" cy="1632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9" name="Text Box 13"/>
              <p:cNvSpPr txBox="1">
                <a:spLocks noChangeArrowheads="1"/>
              </p:cNvSpPr>
              <p:nvPr/>
            </p:nvSpPr>
            <p:spPr bwMode="auto">
              <a:xfrm>
                <a:off x="1392" y="1680"/>
                <a:ext cx="192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  <a:sym typeface="Arial" panose="020B0604020202020204" pitchFamily="34" charset="0"/>
                  </a:rPr>
                  <a:t>p</a:t>
                </a:r>
                <a:endPara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3500" name="Group 14"/>
            <p:cNvGrpSpPr/>
            <p:nvPr/>
          </p:nvGrpSpPr>
          <p:grpSpPr bwMode="auto">
            <a:xfrm>
              <a:off x="0" y="729"/>
              <a:ext cx="1392" cy="2007"/>
              <a:chOff x="0" y="729"/>
              <a:chExt cx="1392" cy="2007"/>
            </a:xfrm>
          </p:grpSpPr>
          <p:sp>
            <p:nvSpPr>
              <p:cNvPr id="63501" name="Rectangle 15"/>
              <p:cNvSpPr>
                <a:spLocks noChangeArrowheads="1"/>
              </p:cNvSpPr>
              <p:nvPr/>
            </p:nvSpPr>
            <p:spPr bwMode="auto">
              <a:xfrm>
                <a:off x="0" y="1104"/>
                <a:ext cx="1392" cy="1632"/>
              </a:xfrm>
              <a:prstGeom prst="rect">
                <a:avLst/>
              </a:prstGeom>
              <a:solidFill>
                <a:srgbClr val="00B05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algn="ctr"/>
                <a:endParaRPr lang="zh-CN" altLang="zh-CN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502" name="Line 16"/>
              <p:cNvSpPr>
                <a:spLocks noChangeShapeType="1"/>
              </p:cNvSpPr>
              <p:nvPr/>
            </p:nvSpPr>
            <p:spPr bwMode="auto">
              <a:xfrm>
                <a:off x="0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3" name="Line 17"/>
              <p:cNvSpPr>
                <a:spLocks noChangeShapeType="1"/>
              </p:cNvSpPr>
              <p:nvPr/>
            </p:nvSpPr>
            <p:spPr bwMode="auto">
              <a:xfrm>
                <a:off x="1392" y="816"/>
                <a:ext cx="0" cy="28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4" name="Line 18"/>
              <p:cNvSpPr>
                <a:spLocks noChangeShapeType="1"/>
              </p:cNvSpPr>
              <p:nvPr/>
            </p:nvSpPr>
            <p:spPr bwMode="auto">
              <a:xfrm>
                <a:off x="0" y="960"/>
                <a:ext cx="1392" cy="0"/>
              </a:xfrm>
              <a:prstGeom prst="line">
                <a:avLst/>
              </a:prstGeom>
              <a:noFill/>
              <a:ln w="38100">
                <a:solidFill>
                  <a:srgbClr val="660066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5" name="Text Box 19"/>
              <p:cNvSpPr txBox="1">
                <a:spLocks noChangeArrowheads="1"/>
              </p:cNvSpPr>
              <p:nvPr/>
            </p:nvSpPr>
            <p:spPr bwMode="auto">
              <a:xfrm>
                <a:off x="576" y="729"/>
                <a:ext cx="336" cy="30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3506" name="Group 20"/>
          <p:cNvGrpSpPr/>
          <p:nvPr/>
        </p:nvGrpSpPr>
        <p:grpSpPr bwMode="auto">
          <a:xfrm>
            <a:off x="4322763" y="868363"/>
            <a:ext cx="1371600" cy="2389187"/>
            <a:chOff x="2544" y="729"/>
            <a:chExt cx="1152" cy="2007"/>
          </a:xfrm>
        </p:grpSpPr>
        <p:sp>
          <p:nvSpPr>
            <p:cNvPr id="63507" name="Rectangle 21"/>
            <p:cNvSpPr>
              <a:spLocks noChangeArrowheads="1"/>
            </p:cNvSpPr>
            <p:nvPr/>
          </p:nvSpPr>
          <p:spPr bwMode="auto">
            <a:xfrm>
              <a:off x="2544" y="1104"/>
              <a:ext cx="1152" cy="1632"/>
            </a:xfrm>
            <a:prstGeom prst="rect">
              <a:avLst/>
            </a:prstGeom>
            <a:solidFill>
              <a:srgbClr val="00B050">
                <a:alpha val="67841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08" name="Line 22"/>
            <p:cNvSpPr>
              <a:spLocks noChangeShapeType="1"/>
            </p:cNvSpPr>
            <p:nvPr/>
          </p:nvSpPr>
          <p:spPr bwMode="auto">
            <a:xfrm>
              <a:off x="2544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9" name="Line 23"/>
            <p:cNvSpPr>
              <a:spLocks noChangeShapeType="1"/>
            </p:cNvSpPr>
            <p:nvPr/>
          </p:nvSpPr>
          <p:spPr bwMode="auto">
            <a:xfrm>
              <a:off x="3696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0" name="Line 24"/>
            <p:cNvSpPr>
              <a:spLocks noChangeShapeType="1"/>
            </p:cNvSpPr>
            <p:nvPr/>
          </p:nvSpPr>
          <p:spPr bwMode="auto">
            <a:xfrm>
              <a:off x="2544" y="960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1" name="Text Box 25"/>
            <p:cNvSpPr txBox="1">
              <a:spLocks noChangeArrowheads="1"/>
            </p:cNvSpPr>
            <p:nvPr/>
          </p:nvSpPr>
          <p:spPr bwMode="auto">
            <a:xfrm>
              <a:off x="2976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Group 26"/>
          <p:cNvGrpSpPr/>
          <p:nvPr/>
        </p:nvGrpSpPr>
        <p:grpSpPr bwMode="auto">
          <a:xfrm>
            <a:off x="6723063" y="857250"/>
            <a:ext cx="1143000" cy="2389188"/>
            <a:chOff x="4560" y="729"/>
            <a:chExt cx="960" cy="2007"/>
          </a:xfrm>
        </p:grpSpPr>
        <p:sp>
          <p:nvSpPr>
            <p:cNvPr id="63513" name="Rectangle 27"/>
            <p:cNvSpPr>
              <a:spLocks noChangeArrowheads="1"/>
            </p:cNvSpPr>
            <p:nvPr/>
          </p:nvSpPr>
          <p:spPr bwMode="auto">
            <a:xfrm>
              <a:off x="4560" y="1104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14" name="Line 28"/>
            <p:cNvSpPr>
              <a:spLocks noChangeShapeType="1"/>
            </p:cNvSpPr>
            <p:nvPr/>
          </p:nvSpPr>
          <p:spPr bwMode="auto">
            <a:xfrm>
              <a:off x="5232" y="1104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5" name="Line 29"/>
            <p:cNvSpPr>
              <a:spLocks noChangeShapeType="1"/>
            </p:cNvSpPr>
            <p:nvPr/>
          </p:nvSpPr>
          <p:spPr bwMode="auto">
            <a:xfrm>
              <a:off x="5232" y="2736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6" name="Line 30"/>
            <p:cNvSpPr>
              <a:spLocks noChangeShapeType="1"/>
            </p:cNvSpPr>
            <p:nvPr/>
          </p:nvSpPr>
          <p:spPr bwMode="auto">
            <a:xfrm>
              <a:off x="5376" y="1104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7" name="Text Box 31"/>
            <p:cNvSpPr txBox="1">
              <a:spLocks noChangeArrowheads="1"/>
            </p:cNvSpPr>
            <p:nvPr/>
          </p:nvSpPr>
          <p:spPr bwMode="auto">
            <a:xfrm>
              <a:off x="5277" y="1680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18" name="Line 32"/>
            <p:cNvSpPr>
              <a:spLocks noChangeShapeType="1"/>
            </p:cNvSpPr>
            <p:nvPr/>
          </p:nvSpPr>
          <p:spPr bwMode="auto">
            <a:xfrm>
              <a:off x="5232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9" name="Line 33"/>
            <p:cNvSpPr>
              <a:spLocks noChangeShapeType="1"/>
            </p:cNvSpPr>
            <p:nvPr/>
          </p:nvSpPr>
          <p:spPr bwMode="auto">
            <a:xfrm>
              <a:off x="4560" y="816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0" name="Line 34"/>
            <p:cNvSpPr>
              <a:spLocks noChangeShapeType="1"/>
            </p:cNvSpPr>
            <p:nvPr/>
          </p:nvSpPr>
          <p:spPr bwMode="auto">
            <a:xfrm>
              <a:off x="4560" y="960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1" name="Text Box 35"/>
            <p:cNvSpPr txBox="1">
              <a:spLocks noChangeArrowheads="1"/>
            </p:cNvSpPr>
            <p:nvPr/>
          </p:nvSpPr>
          <p:spPr bwMode="auto">
            <a:xfrm>
              <a:off x="4752" y="729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4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 4.5679E-6 L -0.1125 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25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07407E-6 L 0.14896 4.07407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3" name="Group 20"/>
          <p:cNvGrpSpPr/>
          <p:nvPr/>
        </p:nvGrpSpPr>
        <p:grpSpPr bwMode="auto">
          <a:xfrm>
            <a:off x="2514600" y="730078"/>
            <a:ext cx="4171950" cy="2389187"/>
            <a:chOff x="1152" y="-87"/>
            <a:chExt cx="3504" cy="2007"/>
          </a:xfrm>
        </p:grpSpPr>
        <p:sp>
          <p:nvSpPr>
            <p:cNvPr id="64514" name="Rectangle 2"/>
            <p:cNvSpPr>
              <a:spLocks noChangeArrowheads="1"/>
            </p:cNvSpPr>
            <p:nvPr/>
          </p:nvSpPr>
          <p:spPr bwMode="auto">
            <a:xfrm>
              <a:off x="1152" y="288"/>
              <a:ext cx="139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15" name="Rectangle 3"/>
            <p:cNvSpPr>
              <a:spLocks noChangeArrowheads="1"/>
            </p:cNvSpPr>
            <p:nvPr/>
          </p:nvSpPr>
          <p:spPr bwMode="auto">
            <a:xfrm>
              <a:off x="2544" y="288"/>
              <a:ext cx="1152" cy="1632"/>
            </a:xfrm>
            <a:prstGeom prst="rect">
              <a:avLst/>
            </a:prstGeom>
            <a:solidFill>
              <a:srgbClr val="00B050">
                <a:alpha val="81960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16" name="Rectangle 4"/>
            <p:cNvSpPr>
              <a:spLocks noChangeArrowheads="1"/>
            </p:cNvSpPr>
            <p:nvPr/>
          </p:nvSpPr>
          <p:spPr bwMode="auto">
            <a:xfrm>
              <a:off x="3696" y="288"/>
              <a:ext cx="67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17" name="Line 5"/>
            <p:cNvSpPr>
              <a:spLocks noChangeShapeType="1"/>
            </p:cNvSpPr>
            <p:nvPr/>
          </p:nvSpPr>
          <p:spPr bwMode="auto">
            <a:xfrm>
              <a:off x="1152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8" name="Line 6"/>
            <p:cNvSpPr>
              <a:spLocks noChangeShapeType="1"/>
            </p:cNvSpPr>
            <p:nvPr/>
          </p:nvSpPr>
          <p:spPr bwMode="auto">
            <a:xfrm>
              <a:off x="4368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9" name="Line 7"/>
            <p:cNvSpPr>
              <a:spLocks noChangeShapeType="1"/>
            </p:cNvSpPr>
            <p:nvPr/>
          </p:nvSpPr>
          <p:spPr bwMode="auto">
            <a:xfrm>
              <a:off x="2544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0" name="Line 8"/>
            <p:cNvSpPr>
              <a:spLocks noChangeShapeType="1"/>
            </p:cNvSpPr>
            <p:nvPr/>
          </p:nvSpPr>
          <p:spPr bwMode="auto">
            <a:xfrm>
              <a:off x="3696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1" name="Line 9"/>
            <p:cNvSpPr>
              <a:spLocks noChangeShapeType="1"/>
            </p:cNvSpPr>
            <p:nvPr/>
          </p:nvSpPr>
          <p:spPr bwMode="auto">
            <a:xfrm>
              <a:off x="1152" y="144"/>
              <a:ext cx="139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2" name="Line 10"/>
            <p:cNvSpPr>
              <a:spLocks noChangeShapeType="1"/>
            </p:cNvSpPr>
            <p:nvPr/>
          </p:nvSpPr>
          <p:spPr bwMode="auto">
            <a:xfrm>
              <a:off x="2544" y="144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3" name="Line 11"/>
            <p:cNvSpPr>
              <a:spLocks noChangeShapeType="1"/>
            </p:cNvSpPr>
            <p:nvPr/>
          </p:nvSpPr>
          <p:spPr bwMode="auto">
            <a:xfrm>
              <a:off x="3696" y="144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4" name="Text Box 12"/>
            <p:cNvSpPr txBox="1">
              <a:spLocks noChangeArrowheads="1"/>
            </p:cNvSpPr>
            <p:nvPr/>
          </p:nvSpPr>
          <p:spPr bwMode="auto">
            <a:xfrm>
              <a:off x="3888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25" name="Text Box 13"/>
            <p:cNvSpPr txBox="1">
              <a:spLocks noChangeArrowheads="1"/>
            </p:cNvSpPr>
            <p:nvPr/>
          </p:nvSpPr>
          <p:spPr bwMode="auto">
            <a:xfrm>
              <a:off x="2976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26" name="Text Box 14"/>
            <p:cNvSpPr txBox="1">
              <a:spLocks noChangeArrowheads="1"/>
            </p:cNvSpPr>
            <p:nvPr/>
          </p:nvSpPr>
          <p:spPr bwMode="auto">
            <a:xfrm>
              <a:off x="1728" y="-87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4527" name="Line 15"/>
            <p:cNvSpPr>
              <a:spLocks noChangeShapeType="1"/>
            </p:cNvSpPr>
            <p:nvPr/>
          </p:nvSpPr>
          <p:spPr bwMode="auto">
            <a:xfrm>
              <a:off x="4368" y="288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8" name="Line 16"/>
            <p:cNvSpPr>
              <a:spLocks noChangeShapeType="1"/>
            </p:cNvSpPr>
            <p:nvPr/>
          </p:nvSpPr>
          <p:spPr bwMode="auto">
            <a:xfrm>
              <a:off x="4368" y="1920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29" name="Line 17"/>
            <p:cNvSpPr>
              <a:spLocks noChangeShapeType="1"/>
            </p:cNvSpPr>
            <p:nvPr/>
          </p:nvSpPr>
          <p:spPr bwMode="auto">
            <a:xfrm>
              <a:off x="4512" y="288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30" name="Text Box 18"/>
            <p:cNvSpPr txBox="1">
              <a:spLocks noChangeArrowheads="1"/>
            </p:cNvSpPr>
            <p:nvPr/>
          </p:nvSpPr>
          <p:spPr bwMode="auto">
            <a:xfrm>
              <a:off x="4422" y="864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64531" name="Text Box 21"/>
          <p:cNvSpPr txBox="1">
            <a:spLocks noChangeArrowheads="1"/>
          </p:cNvSpPr>
          <p:nvPr/>
        </p:nvSpPr>
        <p:spPr bwMode="auto">
          <a:xfrm>
            <a:off x="680076" y="3259319"/>
            <a:ext cx="802660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如果</a:t>
            </a:r>
            <a:r>
              <a:rPr lang="zh-CN" altLang="en-US" sz="2400" b="1" dirty="0">
                <a:latin typeface="宋体" panose="02010600030101010101" pitchFamily="2" charset="-122"/>
              </a:rPr>
              <a:t>把它看成一个大长方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400" b="1" dirty="0">
                <a:latin typeface="宋体" panose="02010600030101010101" pitchFamily="2" charset="-122"/>
              </a:rPr>
              <a:t>么它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的长</a:t>
            </a:r>
            <a:r>
              <a:rPr lang="zh-CN" altLang="en-US" sz="2400" b="1" dirty="0">
                <a:latin typeface="宋体" panose="02010600030101010101" pitchFamily="2" charset="-122"/>
              </a:rPr>
              <a:t>为</a:t>
            </a:r>
            <a:r>
              <a:rPr lang="en-US" altLang="zh-CN" sz="2400" b="1" dirty="0" smtClean="0">
                <a:latin typeface="宋体" panose="02010600030101010101" pitchFamily="2" charset="-122"/>
              </a:rPr>
              <a:t>________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，面</a:t>
            </a:r>
            <a:r>
              <a:rPr lang="zh-CN" altLang="en-US" sz="2400" b="1" dirty="0">
                <a:latin typeface="宋体" panose="02010600030101010101" pitchFamily="2" charset="-122"/>
              </a:rPr>
              <a:t>积可表示为</a:t>
            </a:r>
            <a:r>
              <a:rPr lang="en-US" altLang="zh-CN" sz="2400" b="1" dirty="0">
                <a:latin typeface="宋体" panose="02010600030101010101" pitchFamily="2" charset="-122"/>
              </a:rPr>
              <a:t>_________. </a:t>
            </a:r>
            <a:r>
              <a:rPr lang="en-US" altLang="zh-CN" sz="24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400" b="1" dirty="0">
                <a:latin typeface="宋体" panose="02010600030101010101" pitchFamily="2" charset="-122"/>
              </a:rPr>
              <a:t>          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2631529" y="3860343"/>
            <a:ext cx="1808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a+b+c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7198858" y="3327179"/>
            <a:ext cx="15665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a+b+c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8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 Box 4"/>
          <p:cNvSpPr txBox="1">
            <a:spLocks noChangeArrowheads="1"/>
          </p:cNvSpPr>
          <p:nvPr/>
        </p:nvSpPr>
        <p:spPr bwMode="auto">
          <a:xfrm>
            <a:off x="533400" y="2859205"/>
            <a:ext cx="80010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     </a:t>
            </a:r>
            <a:r>
              <a:rPr lang="zh-CN" altLang="en-US" sz="2100" b="1" dirty="0">
                <a:latin typeface="宋体" panose="02010600030101010101" pitchFamily="2" charset="-122"/>
              </a:rPr>
              <a:t>如果把它看成三个小长方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100" b="1" dirty="0">
                <a:latin typeface="宋体" panose="02010600030101010101" pitchFamily="2" charset="-122"/>
              </a:rPr>
              <a:t>么它们的面积可分别表示为</a:t>
            </a:r>
            <a:r>
              <a:rPr lang="en-US" altLang="zh-CN" sz="2100" b="1" dirty="0">
                <a:latin typeface="宋体" panose="02010600030101010101" pitchFamily="2" charset="-122"/>
              </a:rPr>
              <a:t>_____</a:t>
            </a:r>
            <a:r>
              <a:rPr lang="zh-CN" altLang="en-US" sz="2100" b="1" dirty="0">
                <a:latin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</a:rPr>
              <a:t>_____</a:t>
            </a:r>
            <a:r>
              <a:rPr lang="zh-CN" altLang="en-US" sz="2100" b="1" dirty="0">
                <a:latin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</a:rPr>
              <a:t>_____. </a:t>
            </a:r>
            <a:r>
              <a:rPr lang="en-US" altLang="zh-CN" sz="21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100" b="1" dirty="0">
                <a:latin typeface="宋体" panose="02010600030101010101" pitchFamily="2" charset="-122"/>
              </a:rPr>
              <a:t>          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65538" name="Text Box 5"/>
          <p:cNvSpPr txBox="1">
            <a:spLocks noChangeArrowheads="1"/>
          </p:cNvSpPr>
          <p:nvPr/>
        </p:nvSpPr>
        <p:spPr bwMode="auto">
          <a:xfrm>
            <a:off x="407833" y="3734737"/>
            <a:ext cx="8563284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宋体" panose="02010600030101010101" pitchFamily="2" charset="-122"/>
              </a:rPr>
              <a:t>     </a:t>
            </a:r>
            <a:r>
              <a:rPr lang="zh-CN" altLang="en-US" sz="2100" b="1" dirty="0">
                <a:latin typeface="宋体" panose="02010600030101010101" pitchFamily="2" charset="-122"/>
              </a:rPr>
              <a:t>如果把它看成一个大长方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形，那</a:t>
            </a:r>
            <a:r>
              <a:rPr lang="zh-CN" altLang="en-US" sz="2100" b="1" dirty="0">
                <a:latin typeface="宋体" panose="02010600030101010101" pitchFamily="2" charset="-122"/>
              </a:rPr>
              <a:t>么它的面积可表示为</a:t>
            </a:r>
            <a:r>
              <a:rPr lang="en-US" altLang="zh-CN" sz="2100" b="1" dirty="0">
                <a:latin typeface="宋体" panose="02010600030101010101" pitchFamily="2" charset="-122"/>
              </a:rPr>
              <a:t>_________. </a:t>
            </a:r>
            <a:r>
              <a:rPr lang="en-US" altLang="zh-CN" sz="2100" b="1" u="sng" dirty="0">
                <a:latin typeface="宋体" panose="02010600030101010101" pitchFamily="2" charset="-122"/>
              </a:rPr>
              <a:t>                   </a:t>
            </a:r>
            <a:r>
              <a:rPr lang="en-US" altLang="zh-CN" sz="2100" b="1" dirty="0">
                <a:latin typeface="宋体" panose="02010600030101010101" pitchFamily="2" charset="-122"/>
              </a:rPr>
              <a:t>          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65539" name="Group 6"/>
          <p:cNvGrpSpPr/>
          <p:nvPr/>
        </p:nvGrpSpPr>
        <p:grpSpPr bwMode="auto">
          <a:xfrm>
            <a:off x="2514600" y="539742"/>
            <a:ext cx="4171950" cy="2335213"/>
            <a:chOff x="1152" y="-42"/>
            <a:chExt cx="3504" cy="1962"/>
          </a:xfrm>
        </p:grpSpPr>
        <p:sp>
          <p:nvSpPr>
            <p:cNvPr id="65540" name="Rectangle 7"/>
            <p:cNvSpPr>
              <a:spLocks noChangeArrowheads="1"/>
            </p:cNvSpPr>
            <p:nvPr/>
          </p:nvSpPr>
          <p:spPr bwMode="auto">
            <a:xfrm>
              <a:off x="1152" y="288"/>
              <a:ext cx="1392" cy="1632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1" name="Rectangle 8"/>
            <p:cNvSpPr>
              <a:spLocks noChangeArrowheads="1"/>
            </p:cNvSpPr>
            <p:nvPr/>
          </p:nvSpPr>
          <p:spPr bwMode="auto">
            <a:xfrm>
              <a:off x="2544" y="288"/>
              <a:ext cx="1152" cy="1632"/>
            </a:xfrm>
            <a:prstGeom prst="rect">
              <a:avLst/>
            </a:prstGeom>
            <a:solidFill>
              <a:srgbClr val="FFCC00">
                <a:alpha val="78036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2" name="Rectangle 9"/>
            <p:cNvSpPr>
              <a:spLocks noChangeArrowheads="1"/>
            </p:cNvSpPr>
            <p:nvPr/>
          </p:nvSpPr>
          <p:spPr bwMode="auto">
            <a:xfrm>
              <a:off x="3696" y="288"/>
              <a:ext cx="672" cy="1632"/>
            </a:xfrm>
            <a:prstGeom prst="rect">
              <a:avLst/>
            </a:prstGeom>
            <a:solidFill>
              <a:srgbClr val="66FFFF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43" name="Line 10"/>
            <p:cNvSpPr>
              <a:spLocks noChangeShapeType="1"/>
            </p:cNvSpPr>
            <p:nvPr/>
          </p:nvSpPr>
          <p:spPr bwMode="auto">
            <a:xfrm>
              <a:off x="1152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4" name="Line 11"/>
            <p:cNvSpPr>
              <a:spLocks noChangeShapeType="1"/>
            </p:cNvSpPr>
            <p:nvPr/>
          </p:nvSpPr>
          <p:spPr bwMode="auto">
            <a:xfrm>
              <a:off x="4368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5" name="Line 12"/>
            <p:cNvSpPr>
              <a:spLocks noChangeShapeType="1"/>
            </p:cNvSpPr>
            <p:nvPr/>
          </p:nvSpPr>
          <p:spPr bwMode="auto">
            <a:xfrm>
              <a:off x="2544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6" name="Line 13"/>
            <p:cNvSpPr>
              <a:spLocks noChangeShapeType="1"/>
            </p:cNvSpPr>
            <p:nvPr/>
          </p:nvSpPr>
          <p:spPr bwMode="auto">
            <a:xfrm>
              <a:off x="3696" y="0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7" name="Line 14"/>
            <p:cNvSpPr>
              <a:spLocks noChangeShapeType="1"/>
            </p:cNvSpPr>
            <p:nvPr/>
          </p:nvSpPr>
          <p:spPr bwMode="auto">
            <a:xfrm>
              <a:off x="1152" y="144"/>
              <a:ext cx="139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8" name="Line 15"/>
            <p:cNvSpPr>
              <a:spLocks noChangeShapeType="1"/>
            </p:cNvSpPr>
            <p:nvPr/>
          </p:nvSpPr>
          <p:spPr bwMode="auto">
            <a:xfrm>
              <a:off x="2544" y="144"/>
              <a:ext cx="115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49" name="Line 16"/>
            <p:cNvSpPr>
              <a:spLocks noChangeShapeType="1"/>
            </p:cNvSpPr>
            <p:nvPr/>
          </p:nvSpPr>
          <p:spPr bwMode="auto">
            <a:xfrm>
              <a:off x="3696" y="144"/>
              <a:ext cx="672" cy="0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0" name="Text Box 17"/>
            <p:cNvSpPr txBox="1">
              <a:spLocks noChangeArrowheads="1"/>
            </p:cNvSpPr>
            <p:nvPr/>
          </p:nvSpPr>
          <p:spPr bwMode="auto">
            <a:xfrm>
              <a:off x="3888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1" name="Text Box 18"/>
            <p:cNvSpPr txBox="1">
              <a:spLocks noChangeArrowheads="1"/>
            </p:cNvSpPr>
            <p:nvPr/>
          </p:nvSpPr>
          <p:spPr bwMode="auto">
            <a:xfrm>
              <a:off x="2976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2" name="Text Box 19"/>
            <p:cNvSpPr txBox="1">
              <a:spLocks noChangeArrowheads="1"/>
            </p:cNvSpPr>
            <p:nvPr/>
          </p:nvSpPr>
          <p:spPr bwMode="auto">
            <a:xfrm>
              <a:off x="1728" y="-42"/>
              <a:ext cx="336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553" name="Line 20"/>
            <p:cNvSpPr>
              <a:spLocks noChangeShapeType="1"/>
            </p:cNvSpPr>
            <p:nvPr/>
          </p:nvSpPr>
          <p:spPr bwMode="auto">
            <a:xfrm>
              <a:off x="4368" y="288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4" name="Line 21"/>
            <p:cNvSpPr>
              <a:spLocks noChangeShapeType="1"/>
            </p:cNvSpPr>
            <p:nvPr/>
          </p:nvSpPr>
          <p:spPr bwMode="auto">
            <a:xfrm>
              <a:off x="4368" y="1920"/>
              <a:ext cx="28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5" name="Line 22"/>
            <p:cNvSpPr>
              <a:spLocks noChangeShapeType="1"/>
            </p:cNvSpPr>
            <p:nvPr/>
          </p:nvSpPr>
          <p:spPr bwMode="auto">
            <a:xfrm>
              <a:off x="4512" y="288"/>
              <a:ext cx="0" cy="1632"/>
            </a:xfrm>
            <a:prstGeom prst="line">
              <a:avLst/>
            </a:prstGeom>
            <a:noFill/>
            <a:ln w="38100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56" name="Text Box 23"/>
            <p:cNvSpPr txBox="1">
              <a:spLocks noChangeArrowheads="1"/>
            </p:cNvSpPr>
            <p:nvPr/>
          </p:nvSpPr>
          <p:spPr bwMode="auto">
            <a:xfrm>
              <a:off x="4431" y="864"/>
              <a:ext cx="19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endPara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Group 27"/>
          <p:cNvGrpSpPr/>
          <p:nvPr/>
        </p:nvGrpSpPr>
        <p:grpSpPr bwMode="auto">
          <a:xfrm>
            <a:off x="769938" y="3389430"/>
            <a:ext cx="2630487" cy="414338"/>
            <a:chOff x="2361" y="2314"/>
            <a:chExt cx="2210" cy="348"/>
          </a:xfrm>
        </p:grpSpPr>
        <p:sp>
          <p:nvSpPr>
            <p:cNvPr id="65558" name="Text Box 24"/>
            <p:cNvSpPr txBox="1">
              <a:spLocks noChangeArrowheads="1"/>
            </p:cNvSpPr>
            <p:nvPr/>
          </p:nvSpPr>
          <p:spPr bwMode="auto">
            <a:xfrm>
              <a:off x="2361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59" name="Text Box 25"/>
            <p:cNvSpPr txBox="1">
              <a:spLocks noChangeArrowheads="1"/>
            </p:cNvSpPr>
            <p:nvPr/>
          </p:nvSpPr>
          <p:spPr bwMode="auto">
            <a:xfrm>
              <a:off x="3947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65560" name="Text Box 26"/>
            <p:cNvSpPr txBox="1">
              <a:spLocks noChangeArrowheads="1"/>
            </p:cNvSpPr>
            <p:nvPr/>
          </p:nvSpPr>
          <p:spPr bwMode="auto">
            <a:xfrm>
              <a:off x="3176" y="2314"/>
              <a:ext cx="62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7315200" y="3753787"/>
            <a:ext cx="148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a+b+c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5083167" y="4291806"/>
            <a:ext cx="19431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a+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b+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1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7"/>
          <p:cNvGrpSpPr/>
          <p:nvPr/>
        </p:nvGrpSpPr>
        <p:grpSpPr bwMode="auto">
          <a:xfrm>
            <a:off x="3997317" y="4458493"/>
            <a:ext cx="857250" cy="114300"/>
            <a:chOff x="2304" y="3840"/>
            <a:chExt cx="720" cy="96"/>
          </a:xfrm>
        </p:grpSpPr>
        <p:sp>
          <p:nvSpPr>
            <p:cNvPr id="65564" name="Line 34"/>
            <p:cNvSpPr>
              <a:spLocks noChangeShapeType="1"/>
            </p:cNvSpPr>
            <p:nvPr/>
          </p:nvSpPr>
          <p:spPr bwMode="auto">
            <a:xfrm>
              <a:off x="2304" y="3840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65" name="Line 36"/>
            <p:cNvSpPr>
              <a:spLocks noChangeShapeType="1"/>
            </p:cNvSpPr>
            <p:nvPr/>
          </p:nvSpPr>
          <p:spPr bwMode="auto">
            <a:xfrm>
              <a:off x="2304" y="3936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" name="Text Box 38"/>
          <p:cNvSpPr txBox="1">
            <a:spLocks noChangeArrowheads="1"/>
          </p:cNvSpPr>
          <p:nvPr/>
        </p:nvSpPr>
        <p:spPr bwMode="auto">
          <a:xfrm>
            <a:off x="2606667" y="4314031"/>
            <a:ext cx="1485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a+b+c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/>
          <p:nvPr/>
        </p:nvGrpSpPr>
        <p:grpSpPr bwMode="auto">
          <a:xfrm>
            <a:off x="2231549" y="2358631"/>
            <a:ext cx="4921739" cy="511969"/>
            <a:chOff x="1178" y="3705"/>
            <a:chExt cx="3470" cy="430"/>
          </a:xfrm>
        </p:grpSpPr>
        <p:sp>
          <p:nvSpPr>
            <p:cNvPr id="66562" name="Text Box 11"/>
            <p:cNvSpPr txBox="1">
              <a:spLocks noChangeArrowheads="1"/>
            </p:cNvSpPr>
            <p:nvPr/>
          </p:nvSpPr>
          <p:spPr bwMode="auto">
            <a:xfrm>
              <a:off x="3016" y="3748"/>
              <a:ext cx="1632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6563" name="Group 12"/>
            <p:cNvGrpSpPr/>
            <p:nvPr/>
          </p:nvGrpSpPr>
          <p:grpSpPr bwMode="auto">
            <a:xfrm>
              <a:off x="2256" y="3888"/>
              <a:ext cx="720" cy="96"/>
              <a:chOff x="2304" y="3840"/>
              <a:chExt cx="720" cy="96"/>
            </a:xfrm>
          </p:grpSpPr>
          <p:sp>
            <p:nvSpPr>
              <p:cNvPr id="66564" name="Line 13"/>
              <p:cNvSpPr>
                <a:spLocks noChangeShapeType="1"/>
              </p:cNvSpPr>
              <p:nvPr/>
            </p:nvSpPr>
            <p:spPr bwMode="auto">
              <a:xfrm>
                <a:off x="2304" y="3840"/>
                <a:ext cx="720" cy="0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65" name="Line 14"/>
              <p:cNvSpPr>
                <a:spLocks noChangeShapeType="1"/>
              </p:cNvSpPr>
              <p:nvPr/>
            </p:nvSpPr>
            <p:spPr bwMode="auto">
              <a:xfrm>
                <a:off x="2304" y="3936"/>
                <a:ext cx="720" cy="0"/>
              </a:xfrm>
              <a:prstGeom prst="line">
                <a:avLst/>
              </a:prstGeom>
              <a:noFill/>
              <a:ln w="38100">
                <a:solidFill>
                  <a:srgbClr val="0099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566" name="Text Box 15"/>
            <p:cNvSpPr txBox="1">
              <a:spLocks noChangeArrowheads="1"/>
            </p:cNvSpPr>
            <p:nvPr/>
          </p:nvSpPr>
          <p:spPr bwMode="auto">
            <a:xfrm>
              <a:off x="1178" y="3705"/>
              <a:ext cx="1248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p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a+b+c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2209800" y="1822450"/>
            <a:ext cx="2038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 </a:t>
            </a:r>
            <a:r>
              <a:rPr lang="en-US" altLang="zh-CN" sz="2400" b="1" i="1" dirty="0">
                <a:latin typeface="Times New Roman" panose="02020603050405020304" pitchFamily="18" charset="0"/>
              </a:rPr>
              <a:t>+ b+ 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24"/>
          <p:cNvGrpSpPr/>
          <p:nvPr/>
        </p:nvGrpSpPr>
        <p:grpSpPr bwMode="auto">
          <a:xfrm>
            <a:off x="3916363" y="2000250"/>
            <a:ext cx="1012825" cy="84138"/>
            <a:chOff x="2304" y="3840"/>
            <a:chExt cx="720" cy="96"/>
          </a:xfrm>
        </p:grpSpPr>
        <p:sp>
          <p:nvSpPr>
            <p:cNvPr id="66569" name="Line 25"/>
            <p:cNvSpPr>
              <a:spLocks noChangeShapeType="1"/>
            </p:cNvSpPr>
            <p:nvPr/>
          </p:nvSpPr>
          <p:spPr bwMode="auto">
            <a:xfrm>
              <a:off x="2304" y="3840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570" name="Line 26"/>
            <p:cNvSpPr>
              <a:spLocks noChangeShapeType="1"/>
            </p:cNvSpPr>
            <p:nvPr/>
          </p:nvSpPr>
          <p:spPr bwMode="auto">
            <a:xfrm>
              <a:off x="2304" y="3936"/>
              <a:ext cx="720" cy="0"/>
            </a:xfrm>
            <a:prstGeom prst="line">
              <a:avLst/>
            </a:prstGeom>
            <a:noFill/>
            <a:ln w="38100">
              <a:solidFill>
                <a:srgbClr val="0099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AutoShape 28"/>
          <p:cNvSpPr/>
          <p:nvPr/>
        </p:nvSpPr>
        <p:spPr bwMode="auto">
          <a:xfrm rot="5400000" flipV="1">
            <a:off x="2605088" y="1506538"/>
            <a:ext cx="158750" cy="469900"/>
          </a:xfrm>
          <a:prstGeom prst="leftBracket">
            <a:avLst>
              <a:gd name="adj" fmla="val 0"/>
            </a:avLst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AutoShape 29"/>
          <p:cNvSpPr/>
          <p:nvPr/>
        </p:nvSpPr>
        <p:spPr bwMode="auto">
          <a:xfrm rot="5400000" flipV="1">
            <a:off x="2690813" y="1236663"/>
            <a:ext cx="241300" cy="939800"/>
          </a:xfrm>
          <a:prstGeom prst="leftBracket">
            <a:avLst>
              <a:gd name="adj" fmla="val 0"/>
            </a:avLst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AutoShape 30"/>
          <p:cNvSpPr/>
          <p:nvPr/>
        </p:nvSpPr>
        <p:spPr bwMode="auto">
          <a:xfrm rot="5400000" flipV="1">
            <a:off x="2805907" y="962819"/>
            <a:ext cx="400050" cy="1328737"/>
          </a:xfrm>
          <a:prstGeom prst="leftBracket">
            <a:avLst>
              <a:gd name="adj" fmla="val 0"/>
            </a:avLst>
          </a:prstGeom>
          <a:noFill/>
          <a:ln w="38100">
            <a:solidFill>
              <a:srgbClr val="660066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31"/>
          <p:cNvSpPr txBox="1">
            <a:spLocks noChangeArrowheads="1"/>
          </p:cNvSpPr>
          <p:nvPr/>
        </p:nvSpPr>
        <p:spPr bwMode="auto">
          <a:xfrm>
            <a:off x="5543550" y="1768475"/>
            <a:ext cx="8620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b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5953125" y="1808163"/>
            <a:ext cx="469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 Box 34"/>
          <p:cNvSpPr txBox="1">
            <a:spLocks noChangeArrowheads="1"/>
          </p:cNvSpPr>
          <p:nvPr/>
        </p:nvSpPr>
        <p:spPr bwMode="auto">
          <a:xfrm>
            <a:off x="6211888" y="1768475"/>
            <a:ext cx="941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c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35"/>
          <p:cNvSpPr txBox="1">
            <a:spLocks noChangeArrowheads="1"/>
          </p:cNvSpPr>
          <p:nvPr/>
        </p:nvSpPr>
        <p:spPr bwMode="auto">
          <a:xfrm>
            <a:off x="4954588" y="1768475"/>
            <a:ext cx="784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p</a:t>
            </a:r>
            <a:r>
              <a:rPr lang="en-US" altLang="zh-CN" sz="2400" b="1" i="1">
                <a:latin typeface="Times New Roman" panose="02020603050405020304" pitchFamily="18" charset="0"/>
              </a:rPr>
              <a:t>a</a:t>
            </a:r>
            <a:endParaRPr lang="en-US" altLang="zh-CN" sz="2400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36"/>
          <p:cNvSpPr txBox="1">
            <a:spLocks noChangeArrowheads="1"/>
          </p:cNvSpPr>
          <p:nvPr/>
        </p:nvSpPr>
        <p:spPr bwMode="auto">
          <a:xfrm>
            <a:off x="5307013" y="1790700"/>
            <a:ext cx="471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7"/>
          <p:cNvSpPr txBox="1">
            <a:spLocks noChangeArrowheads="1"/>
          </p:cNvSpPr>
          <p:nvPr/>
        </p:nvSpPr>
        <p:spPr bwMode="auto">
          <a:xfrm>
            <a:off x="3125371" y="697707"/>
            <a:ext cx="2653129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乘法的分配律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20" y="2084784"/>
            <a:ext cx="1684422" cy="2723148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13" grpId="0" bldLvl="0" animBg="1"/>
      <p:bldP spid="14" grpId="0" bldLvl="0" animBg="1"/>
      <p:bldP spid="15" grpId="0"/>
      <p:bldP spid="16" grpId="0"/>
      <p:bldP spid="17" grpId="0"/>
      <p:bldP spid="18" grpId="0"/>
      <p:bldP spid="19" grpId="0"/>
      <p:bldP spid="20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图片 6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97" y="2206312"/>
            <a:ext cx="3434972" cy="2721241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552450" y="1195388"/>
            <a:ext cx="8086725" cy="1200329"/>
          </a:xfrm>
          <a:prstGeom prst="rect">
            <a:avLst/>
          </a:prstGeom>
          <a:noFill/>
          <a:ln w="25400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1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1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单</a:t>
            </a:r>
            <a:r>
              <a:rPr lang="zh-CN" altLang="en-US" sz="2400" b="1" dirty="0">
                <a:latin typeface="宋体" panose="02010600030101010101" pitchFamily="2" charset="-122"/>
              </a:rPr>
              <a:t>项式与多项式相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乘，就</a:t>
            </a:r>
            <a:r>
              <a:rPr lang="zh-CN" altLang="en-US" sz="2400" b="1" dirty="0">
                <a:latin typeface="宋体" panose="02010600030101010101" pitchFamily="2" charset="-122"/>
              </a:rPr>
              <a:t>是用单项式乘多项式的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每一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项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，再</a:t>
            </a:r>
            <a:r>
              <a:rPr lang="zh-CN" altLang="en-US" sz="2400" b="1" dirty="0">
                <a:latin typeface="宋体" panose="02010600030101010101" pitchFamily="2" charset="-122"/>
              </a:rPr>
              <a:t>把所得的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积相加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en-US" altLang="zh-CN" sz="24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1075295" y="2735345"/>
            <a:ext cx="2753753" cy="2031325"/>
            <a:chOff x="319223" y="4365558"/>
            <a:chExt cx="3671913" cy="2704749"/>
          </a:xfrm>
        </p:grpSpPr>
        <p:sp>
          <p:nvSpPr>
            <p:cNvPr id="67591" name="Rectangle 7"/>
            <p:cNvSpPr>
              <a:spLocks noChangeArrowheads="1"/>
            </p:cNvSpPr>
            <p:nvPr/>
          </p:nvSpPr>
          <p:spPr bwMode="auto">
            <a:xfrm>
              <a:off x="333385" y="4365558"/>
              <a:ext cx="3657751" cy="2704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ea typeface="黑体" panose="02010609060101010101" pitchFamily="2" charset="-122"/>
                </a:rPr>
                <a:t>      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2" charset="-122"/>
                </a:rPr>
                <a:t>1. 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依据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是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乘法分配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律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2" charset="-122"/>
                </a:rPr>
                <a:t>2. </a:t>
              </a:r>
              <a:r>
                <a:rPr lang="zh-CN" altLang="en-US" sz="2100" b="1" dirty="0" smtClean="0">
                  <a:latin typeface="宋体" panose="02010600030101010101" pitchFamily="2" charset="-122"/>
                </a:rPr>
                <a:t>积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的项数与多项式的项数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相同</a:t>
              </a:r>
              <a:r>
                <a:rPr lang="en-US" altLang="zh-CN" sz="2100" b="1" dirty="0"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grpSp>
          <p:nvGrpSpPr>
            <p:cNvPr id="67592" name="组合 38"/>
            <p:cNvGrpSpPr/>
            <p:nvPr/>
          </p:nvGrpSpPr>
          <p:grpSpPr bwMode="auto">
            <a:xfrm>
              <a:off x="319223" y="4435898"/>
              <a:ext cx="751888" cy="662605"/>
              <a:chOff x="719125" y="5301208"/>
              <a:chExt cx="750949" cy="661364"/>
            </a:xfrm>
          </p:grpSpPr>
          <p:grpSp>
            <p:nvGrpSpPr>
              <p:cNvPr id="67593" name="组合 35"/>
              <p:cNvGrpSpPr/>
              <p:nvPr/>
            </p:nvGrpSpPr>
            <p:grpSpPr bwMode="auto">
              <a:xfrm>
                <a:off x="719383" y="5301208"/>
                <a:ext cx="648071" cy="661364"/>
                <a:chOff x="575367" y="5318792"/>
                <a:chExt cx="648071" cy="661364"/>
              </a:xfrm>
            </p:grpSpPr>
            <p:sp>
              <p:nvSpPr>
                <p:cNvPr id="67594" name="椭圆 33"/>
                <p:cNvSpPr>
                  <a:spLocks noChangeArrowheads="1"/>
                </p:cNvSpPr>
                <p:nvPr/>
              </p:nvSpPr>
              <p:spPr bwMode="auto">
                <a:xfrm>
                  <a:off x="575367" y="5332084"/>
                  <a:ext cx="648071" cy="648072"/>
                </a:xfrm>
                <a:prstGeom prst="ellipse">
                  <a:avLst/>
                </a:prstGeom>
                <a:solidFill>
                  <a:srgbClr val="EB2A0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  <p:sp>
              <p:nvSpPr>
                <p:cNvPr id="67595" name="椭圆 34"/>
                <p:cNvSpPr>
                  <a:spLocks noChangeArrowheads="1"/>
                </p:cNvSpPr>
                <p:nvPr/>
              </p:nvSpPr>
              <p:spPr bwMode="auto">
                <a:xfrm>
                  <a:off x="666402" y="5318792"/>
                  <a:ext cx="504055" cy="504057"/>
                </a:xfrm>
                <a:prstGeom prst="ellipse">
                  <a:avLst/>
                </a:prstGeom>
                <a:solidFill>
                  <a:srgbClr val="FFCC00">
                    <a:alpha val="62743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 sz="100"/>
                </a:p>
              </p:txBody>
            </p:sp>
          </p:grpSp>
          <p:sp>
            <p:nvSpPr>
              <p:cNvPr id="67596" name="TextBox 37"/>
              <p:cNvSpPr txBox="1">
                <a:spLocks noChangeArrowheads="1"/>
              </p:cNvSpPr>
              <p:nvPr/>
            </p:nvSpPr>
            <p:spPr bwMode="auto">
              <a:xfrm>
                <a:off x="719125" y="5385875"/>
                <a:ext cx="750949" cy="427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15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注意</a:t>
                </a:r>
                <a:endParaRPr lang="zh-CN" altLang="en-US" sz="15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Group 4"/>
          <p:cNvGrpSpPr/>
          <p:nvPr/>
        </p:nvGrpSpPr>
        <p:grpSpPr bwMode="auto">
          <a:xfrm>
            <a:off x="5553793" y="2395717"/>
            <a:ext cx="1407218" cy="1773237"/>
            <a:chOff x="2841" y="345"/>
            <a:chExt cx="1989" cy="1489"/>
          </a:xfrm>
        </p:grpSpPr>
        <p:grpSp>
          <p:nvGrpSpPr>
            <p:cNvPr id="67598" name="Group 5"/>
            <p:cNvGrpSpPr/>
            <p:nvPr/>
          </p:nvGrpSpPr>
          <p:grpSpPr bwMode="auto">
            <a:xfrm>
              <a:off x="2841" y="345"/>
              <a:ext cx="537" cy="1134"/>
              <a:chOff x="2524" y="436"/>
              <a:chExt cx="537" cy="1134"/>
            </a:xfrm>
          </p:grpSpPr>
          <p:grpSp>
            <p:nvGrpSpPr>
              <p:cNvPr id="67599" name="Group 6"/>
              <p:cNvGrpSpPr/>
              <p:nvPr/>
            </p:nvGrpSpPr>
            <p:grpSpPr bwMode="auto">
              <a:xfrm>
                <a:off x="2524" y="436"/>
                <a:ext cx="537" cy="1134"/>
                <a:chOff x="2524" y="436"/>
                <a:chExt cx="537" cy="1134"/>
              </a:xfrm>
            </p:grpSpPr>
            <p:sp>
              <p:nvSpPr>
                <p:cNvPr id="67600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2789" y="436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1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789" y="1570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2" name="Line 9"/>
                <p:cNvSpPr>
                  <a:spLocks noChangeShapeType="1"/>
                </p:cNvSpPr>
                <p:nvPr/>
              </p:nvSpPr>
              <p:spPr bwMode="auto">
                <a:xfrm>
                  <a:off x="2880" y="436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2524" y="799"/>
                  <a:ext cx="408" cy="3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GB" altLang="zh-CN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P</a:t>
                  </a:r>
                  <a:endPara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7604" name="Line 11"/>
              <p:cNvSpPr>
                <a:spLocks noChangeShapeType="1"/>
              </p:cNvSpPr>
              <p:nvPr/>
            </p:nvSpPr>
            <p:spPr bwMode="auto">
              <a:xfrm flipH="1">
                <a:off x="278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7605" name="Group 12"/>
            <p:cNvGrpSpPr/>
            <p:nvPr/>
          </p:nvGrpSpPr>
          <p:grpSpPr bwMode="auto">
            <a:xfrm>
              <a:off x="3378" y="345"/>
              <a:ext cx="1452" cy="1489"/>
              <a:chOff x="3378" y="436"/>
              <a:chExt cx="1452" cy="1489"/>
            </a:xfrm>
          </p:grpSpPr>
          <p:sp>
            <p:nvSpPr>
              <p:cNvPr id="67606" name="Rectangle 13"/>
              <p:cNvSpPr>
                <a:spLocks noChangeArrowheads="1"/>
              </p:cNvSpPr>
              <p:nvPr/>
            </p:nvSpPr>
            <p:spPr bwMode="auto">
              <a:xfrm>
                <a:off x="3378" y="436"/>
                <a:ext cx="1451" cy="1134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67607" name="Group 14"/>
              <p:cNvGrpSpPr/>
              <p:nvPr/>
            </p:nvGrpSpPr>
            <p:grpSpPr bwMode="auto">
              <a:xfrm>
                <a:off x="3378" y="1570"/>
                <a:ext cx="1452" cy="355"/>
                <a:chOff x="3378" y="1570"/>
                <a:chExt cx="1452" cy="355"/>
              </a:xfrm>
            </p:grpSpPr>
            <p:sp>
              <p:nvSpPr>
                <p:cNvPr id="67608" name="Line 15"/>
                <p:cNvSpPr>
                  <a:spLocks noChangeShapeType="1"/>
                </p:cNvSpPr>
                <p:nvPr/>
              </p:nvSpPr>
              <p:spPr bwMode="auto">
                <a:xfrm>
                  <a:off x="3378" y="1570"/>
                  <a:ext cx="0" cy="2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09" name="Line 16"/>
                <p:cNvSpPr>
                  <a:spLocks noChangeShapeType="1"/>
                </p:cNvSpPr>
                <p:nvPr/>
              </p:nvSpPr>
              <p:spPr bwMode="auto">
                <a:xfrm>
                  <a:off x="4830" y="1570"/>
                  <a:ext cx="0" cy="2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0" name="Line 17"/>
                <p:cNvSpPr>
                  <a:spLocks noChangeShapeType="1"/>
                </p:cNvSpPr>
                <p:nvPr/>
              </p:nvSpPr>
              <p:spPr bwMode="auto">
                <a:xfrm>
                  <a:off x="3388" y="1706"/>
                  <a:ext cx="1407" cy="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1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930" y="1616"/>
                  <a:ext cx="332" cy="3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GB" altLang="zh-CN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</a:rPr>
                    <a:t>b</a:t>
                  </a:r>
                  <a:endParaRPr lang="en-GB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grpSp>
        <p:nvGrpSpPr>
          <p:cNvPr id="12" name="Group 19"/>
          <p:cNvGrpSpPr/>
          <p:nvPr/>
        </p:nvGrpSpPr>
        <p:grpSpPr bwMode="auto">
          <a:xfrm>
            <a:off x="4844694" y="2391186"/>
            <a:ext cx="1079500" cy="1771650"/>
            <a:chOff x="2472" y="436"/>
            <a:chExt cx="907" cy="1487"/>
          </a:xfrm>
        </p:grpSpPr>
        <p:grpSp>
          <p:nvGrpSpPr>
            <p:cNvPr id="67613" name="Group 20"/>
            <p:cNvGrpSpPr/>
            <p:nvPr/>
          </p:nvGrpSpPr>
          <p:grpSpPr bwMode="auto">
            <a:xfrm>
              <a:off x="2472" y="436"/>
              <a:ext cx="317" cy="1134"/>
              <a:chOff x="2744" y="436"/>
              <a:chExt cx="317" cy="1134"/>
            </a:xfrm>
          </p:grpSpPr>
          <p:grpSp>
            <p:nvGrpSpPr>
              <p:cNvPr id="67614" name="Group 21"/>
              <p:cNvGrpSpPr/>
              <p:nvPr/>
            </p:nvGrpSpPr>
            <p:grpSpPr bwMode="auto">
              <a:xfrm>
                <a:off x="2744" y="436"/>
                <a:ext cx="317" cy="1134"/>
                <a:chOff x="2744" y="436"/>
                <a:chExt cx="317" cy="1134"/>
              </a:xfrm>
            </p:grpSpPr>
            <p:sp>
              <p:nvSpPr>
                <p:cNvPr id="67615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2789" y="436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6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2789" y="1570"/>
                  <a:ext cx="27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7" name="Line 24"/>
                <p:cNvSpPr>
                  <a:spLocks noChangeShapeType="1"/>
                </p:cNvSpPr>
                <p:nvPr/>
              </p:nvSpPr>
              <p:spPr bwMode="auto">
                <a:xfrm>
                  <a:off x="2880" y="436"/>
                  <a:ext cx="0" cy="1134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arrow" w="med" len="med"/>
                  <a:tailEnd type="arrow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7618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744" y="799"/>
                  <a:ext cx="193" cy="30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defPPr>
                    <a:defRPr lang="zh-CN"/>
                  </a:defPPr>
                  <a:lvl1pPr>
                    <a:defRPr b="1" i="1">
                      <a:solidFill>
                        <a:srgbClr val="FF0000"/>
                      </a:solidFill>
                      <a:latin typeface="Times New Roman" panose="02020603050405020304" pitchFamily="18" charset="0"/>
                    </a:defRPr>
                  </a:lvl1pPr>
                </a:lstStyle>
                <a:p>
                  <a:r>
                    <a:rPr lang="en-US" altLang="zh-CN" dirty="0">
                      <a:sym typeface="Arial" panose="020B0604020202020204" pitchFamily="34" charset="0"/>
                    </a:rPr>
                    <a:t>p</a:t>
                  </a:r>
                  <a:endParaRPr lang="en-US" altLang="zh-CN" dirty="0"/>
                </a:p>
              </p:txBody>
            </p:sp>
          </p:grpSp>
          <p:sp>
            <p:nvSpPr>
              <p:cNvPr id="67619" name="Line 26"/>
              <p:cNvSpPr>
                <a:spLocks noChangeShapeType="1"/>
              </p:cNvSpPr>
              <p:nvPr/>
            </p:nvSpPr>
            <p:spPr bwMode="auto">
              <a:xfrm flipH="1">
                <a:off x="278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7620" name="Rectangle 27"/>
            <p:cNvSpPr>
              <a:spLocks noChangeArrowheads="1"/>
            </p:cNvSpPr>
            <p:nvPr/>
          </p:nvSpPr>
          <p:spPr bwMode="auto">
            <a:xfrm>
              <a:off x="2744" y="436"/>
              <a:ext cx="634" cy="1134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7621" name="Group 28"/>
            <p:cNvGrpSpPr/>
            <p:nvPr/>
          </p:nvGrpSpPr>
          <p:grpSpPr bwMode="auto">
            <a:xfrm>
              <a:off x="2744" y="1570"/>
              <a:ext cx="635" cy="353"/>
              <a:chOff x="2744" y="1570"/>
              <a:chExt cx="635" cy="353"/>
            </a:xfrm>
          </p:grpSpPr>
          <p:sp>
            <p:nvSpPr>
              <p:cNvPr id="67622" name="Line 29"/>
              <p:cNvSpPr>
                <a:spLocks noChangeShapeType="1"/>
              </p:cNvSpPr>
              <p:nvPr/>
            </p:nvSpPr>
            <p:spPr bwMode="auto">
              <a:xfrm>
                <a:off x="2744" y="1570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3" name="Line 30"/>
              <p:cNvSpPr>
                <a:spLocks noChangeShapeType="1"/>
              </p:cNvSpPr>
              <p:nvPr/>
            </p:nvSpPr>
            <p:spPr bwMode="auto">
              <a:xfrm>
                <a:off x="2744" y="1706"/>
                <a:ext cx="635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4" name="Text Box 31"/>
              <p:cNvSpPr txBox="1">
                <a:spLocks noChangeArrowheads="1"/>
              </p:cNvSpPr>
              <p:nvPr/>
            </p:nvSpPr>
            <p:spPr bwMode="auto">
              <a:xfrm>
                <a:off x="2925" y="1614"/>
                <a:ext cx="193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GB" altLang="zh-CN" dirty="0"/>
                  <a:t>a</a:t>
                </a:r>
                <a:endParaRPr lang="en-GB" altLang="zh-CN" dirty="0"/>
              </a:p>
            </p:txBody>
          </p:sp>
        </p:grpSp>
      </p:grpSp>
      <p:grpSp>
        <p:nvGrpSpPr>
          <p:cNvPr id="16" name="Group 32"/>
          <p:cNvGrpSpPr/>
          <p:nvPr/>
        </p:nvGrpSpPr>
        <p:grpSpPr bwMode="auto">
          <a:xfrm>
            <a:off x="6962598" y="2395717"/>
            <a:ext cx="917575" cy="1773237"/>
            <a:chOff x="4512" y="119"/>
            <a:chExt cx="771" cy="1489"/>
          </a:xfrm>
        </p:grpSpPr>
        <p:sp>
          <p:nvSpPr>
            <p:cNvPr id="67626" name="Rectangle 33"/>
            <p:cNvSpPr>
              <a:spLocks noChangeArrowheads="1"/>
            </p:cNvSpPr>
            <p:nvPr/>
          </p:nvSpPr>
          <p:spPr bwMode="auto">
            <a:xfrm>
              <a:off x="4512" y="119"/>
              <a:ext cx="499" cy="1134"/>
            </a:xfrm>
            <a:prstGeom prst="rect">
              <a:avLst/>
            </a:prstGeom>
            <a:solidFill>
              <a:srgbClr val="00B0F0">
                <a:alpha val="63135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7627" name="Group 34"/>
            <p:cNvGrpSpPr/>
            <p:nvPr/>
          </p:nvGrpSpPr>
          <p:grpSpPr bwMode="auto">
            <a:xfrm>
              <a:off x="5011" y="119"/>
              <a:ext cx="272" cy="1134"/>
              <a:chOff x="5239" y="436"/>
              <a:chExt cx="272" cy="1134"/>
            </a:xfrm>
          </p:grpSpPr>
          <p:sp>
            <p:nvSpPr>
              <p:cNvPr id="67628" name="Line 35"/>
              <p:cNvSpPr>
                <a:spLocks noChangeShapeType="1"/>
              </p:cNvSpPr>
              <p:nvPr/>
            </p:nvSpPr>
            <p:spPr bwMode="auto">
              <a:xfrm flipH="1">
                <a:off x="5239" y="1570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29" name="Line 36"/>
              <p:cNvSpPr>
                <a:spLocks noChangeShapeType="1"/>
              </p:cNvSpPr>
              <p:nvPr/>
            </p:nvSpPr>
            <p:spPr bwMode="auto">
              <a:xfrm>
                <a:off x="5330" y="436"/>
                <a:ext cx="0" cy="1134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arrow" w="med" len="med"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0" name="Text Box 37"/>
              <p:cNvSpPr txBox="1">
                <a:spLocks noChangeArrowheads="1"/>
              </p:cNvSpPr>
              <p:nvPr/>
            </p:nvSpPr>
            <p:spPr bwMode="auto">
              <a:xfrm>
                <a:off x="5308" y="845"/>
                <a:ext cx="200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US" altLang="zh-CN" dirty="0">
                    <a:sym typeface="Arial" panose="020B0604020202020204" pitchFamily="34" charset="0"/>
                  </a:rPr>
                  <a:t>p</a:t>
                </a:r>
                <a:endParaRPr lang="en-US" altLang="zh-CN" dirty="0"/>
              </a:p>
            </p:txBody>
          </p:sp>
          <p:sp>
            <p:nvSpPr>
              <p:cNvPr id="67631" name="Line 38"/>
              <p:cNvSpPr>
                <a:spLocks noChangeShapeType="1"/>
              </p:cNvSpPr>
              <p:nvPr/>
            </p:nvSpPr>
            <p:spPr bwMode="auto">
              <a:xfrm flipH="1">
                <a:off x="5239" y="436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7632" name="Group 39"/>
            <p:cNvGrpSpPr/>
            <p:nvPr/>
          </p:nvGrpSpPr>
          <p:grpSpPr bwMode="auto">
            <a:xfrm>
              <a:off x="4512" y="1253"/>
              <a:ext cx="499" cy="355"/>
              <a:chOff x="4830" y="1570"/>
              <a:chExt cx="499" cy="355"/>
            </a:xfrm>
          </p:grpSpPr>
          <p:sp>
            <p:nvSpPr>
              <p:cNvPr id="67633" name="Line 40"/>
              <p:cNvSpPr>
                <a:spLocks noChangeShapeType="1"/>
              </p:cNvSpPr>
              <p:nvPr/>
            </p:nvSpPr>
            <p:spPr bwMode="auto">
              <a:xfrm>
                <a:off x="5329" y="1570"/>
                <a:ext cx="0" cy="2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4" name="Line 41"/>
              <p:cNvSpPr>
                <a:spLocks noChangeShapeType="1"/>
              </p:cNvSpPr>
              <p:nvPr/>
            </p:nvSpPr>
            <p:spPr bwMode="auto">
              <a:xfrm>
                <a:off x="4830" y="1706"/>
                <a:ext cx="499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635" name="Text Box 42"/>
              <p:cNvSpPr txBox="1">
                <a:spLocks noChangeArrowheads="1"/>
              </p:cNvSpPr>
              <p:nvPr/>
            </p:nvSpPr>
            <p:spPr bwMode="auto">
              <a:xfrm>
                <a:off x="4966" y="1616"/>
                <a:ext cx="227" cy="309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>
                  <a:defRPr b="1" i="1">
                    <a:solidFill>
                      <a:srgbClr val="FF0000"/>
                    </a:solidFill>
                    <a:latin typeface="Times New Roman" panose="02020603050405020304" pitchFamily="18" charset="0"/>
                  </a:defRPr>
                </a:lvl1pPr>
              </a:lstStyle>
              <a:p>
                <a:r>
                  <a:rPr lang="en-GB" altLang="zh-CN"/>
                  <a:t>c</a:t>
                </a:r>
                <a:endParaRPr lang="en-GB" altLang="zh-CN"/>
              </a:p>
            </p:txBody>
          </p:sp>
        </p:grpSp>
      </p:grpSp>
      <p:grpSp>
        <p:nvGrpSpPr>
          <p:cNvPr id="5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5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6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12290"/>
          <p:cNvSpPr>
            <a:spLocks noChangeArrowheads="1"/>
          </p:cNvSpPr>
          <p:nvPr/>
        </p:nvSpPr>
        <p:spPr bwMode="auto">
          <a:xfrm>
            <a:off x="-3350" y="611187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单项式乘以多项式的法则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ChangeArrowheads="1"/>
          </p:cNvSpPr>
          <p:nvPr/>
        </p:nvSpPr>
        <p:spPr bwMode="auto">
          <a:xfrm>
            <a:off x="4187226" y="2036763"/>
            <a:ext cx="30956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1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56638" y="1007765"/>
            <a:ext cx="49720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kumimoji="1"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675049" y="1526580"/>
            <a:ext cx="5429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dirty="0" smtClean="0">
                <a:latin typeface="Times New Roman" panose="02020603050405020304" pitchFamily="18" charset="0"/>
              </a:rPr>
              <a:t>(1)(–4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–1)</a:t>
            </a:r>
            <a:r>
              <a:rPr lang="zh-CN" altLang="en-US" sz="2100" b="1" dirty="0" smtClean="0">
                <a:latin typeface="Times New Roman" panose="02020603050405020304" pitchFamily="18" charset="0"/>
              </a:rPr>
              <a:t>； </a:t>
            </a:r>
            <a:endParaRPr lang="zh-CN" altLang="en-US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756638" y="1952030"/>
            <a:ext cx="5029200" cy="412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 eaLnBrk="0" hangingPunct="0">
              <a:buFontTx/>
              <a:buNone/>
              <a:defRPr/>
            </a:pPr>
            <a:r>
              <a:rPr kumimoji="1"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解</a:t>
            </a:r>
            <a:r>
              <a:rPr kumimoji="1" lang="zh-CN" altLang="en-US" sz="210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sz="2100" b="1" noProof="1" smtClean="0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(1)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)·(2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+3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–1)</a:t>
            </a:r>
            <a:endParaRPr kumimoji="1"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1288353" y="2496414"/>
            <a:ext cx="4429125" cy="412750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>
            <a:spAutoFit/>
          </a:bodyPr>
          <a:lstStyle/>
          <a:p>
            <a:pPr algn="just" eaLnBrk="0" hangingPunct="0"/>
            <a:r>
              <a:rPr lang="en-US" altLang="en-US" sz="2100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endParaRPr lang="en-US" altLang="en-US" sz="2100" noProof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258288" y="2957513"/>
            <a:ext cx="3657600" cy="414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kumimoji="1"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–8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–12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kumimoji="1"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kumimoji="1"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610750" y="2483714"/>
            <a:ext cx="1396536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)·(2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</a:t>
            </a:r>
            <a:endParaRPr kumimoji="1" lang="en-US" altLang="zh-CN" sz="21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119204" y="2466252"/>
            <a:ext cx="1127232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+mn-lt"/>
                <a:cs typeface="Times New Roman" panose="02020603050405020304" pitchFamily="18" charset="0"/>
              </a:rPr>
              <a:t>)·</a:t>
            </a:r>
            <a:r>
              <a:rPr kumimoji="1" lang="en-US" altLang="zh-CN" sz="2100" b="1" dirty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100" b="1" i="1" dirty="0">
                <a:latin typeface="+mn-lt"/>
                <a:cs typeface="Times New Roman" panose="02020603050405020304" pitchFamily="18" charset="0"/>
              </a:rPr>
              <a:t>x</a:t>
            </a:r>
            <a:endParaRPr kumimoji="1" lang="en-US" altLang="zh-CN" sz="2100" b="1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342007" y="2471878"/>
            <a:ext cx="1306768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(–4</a:t>
            </a:r>
            <a:r>
              <a:rPr kumimoji="1" lang="en-US" altLang="zh-CN" sz="2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kumimoji="1"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)·(–1)</a:t>
            </a:r>
            <a:endParaRPr kumimoji="1"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914538" y="2493666"/>
            <a:ext cx="338554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 noProof="1">
                <a:latin typeface="+mn-lt"/>
              </a:rPr>
              <a:t>+</a:t>
            </a:r>
            <a:endParaRPr lang="en-US" altLang="zh-CN" sz="2100" b="1" noProof="1"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155645" y="2483714"/>
            <a:ext cx="338554" cy="415498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 noProof="1">
                <a:latin typeface="+mn-lt"/>
              </a:rPr>
              <a:t>+</a:t>
            </a:r>
            <a:endParaRPr lang="en-US" altLang="zh-CN" sz="2100" b="1" noProof="1">
              <a:latin typeface="+mn-lt"/>
              <a:ea typeface="Times New Roman" panose="02020603050405020304" pitchFamily="18" charset="0"/>
            </a:endParaRPr>
          </a:p>
        </p:txBody>
      </p:sp>
      <p:graphicFrame>
        <p:nvGraphicFramePr>
          <p:cNvPr id="2" name="Object 1"/>
          <p:cNvGraphicFramePr/>
          <p:nvPr/>
        </p:nvGraphicFramePr>
        <p:xfrm>
          <a:off x="2117492" y="3439185"/>
          <a:ext cx="3008312" cy="651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144" name="" r:id="rId1" imgW="1765300" imgH="405765" progId="Equation.DSMT4">
                  <p:embed/>
                </p:oleObj>
              </mc:Choice>
              <mc:Fallback>
                <p:oleObj name="" r:id="rId1" imgW="1765300" imgH="405765" progId="Equation.DSMT4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7492" y="3439185"/>
                        <a:ext cx="3008312" cy="6513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98119" y="3557112"/>
            <a:ext cx="1795294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2100" b="1" noProof="1" smtClean="0">
                <a:latin typeface="Times New Roman" panose="02020603050405020304" pitchFamily="18" charset="0"/>
                <a:ea typeface="Times New Roman" panose="02020603050405020304" pitchFamily="18" charset="0"/>
                <a:cs typeface="+mn-ea"/>
                <a:sym typeface="+mn-ea"/>
              </a:rPr>
              <a:t>(2)</a:t>
            </a:r>
            <a:r>
              <a:rPr kumimoji="1"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kumimoji="1"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endParaRPr kumimoji="1"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13" name="对象 12"/>
          <p:cNvGraphicFramePr/>
          <p:nvPr/>
        </p:nvGraphicFramePr>
        <p:xfrm>
          <a:off x="5147663" y="3422754"/>
          <a:ext cx="1720850" cy="68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145" name="" r:id="rId3" imgW="1973580" imgH="925830" progId="Equation.DSMT4">
                  <p:embed/>
                </p:oleObj>
              </mc:Choice>
              <mc:Fallback>
                <p:oleObj name="" r:id="rId3" imgW="1973580" imgH="925830" progId="Equation.DSMT4">
                  <p:embed/>
                  <p:pic>
                    <p:nvPicPr>
                      <p:cNvPr id="0" name="对象 1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7663" y="3422754"/>
                        <a:ext cx="1720850" cy="684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991224" y="4400425"/>
            <a:ext cx="2239962" cy="368300"/>
          </a:xfrm>
          <a:prstGeom prst="rect">
            <a:avLst/>
          </a:prstGeom>
          <a:noFill/>
          <a:ln w="25400">
            <a:solidFill>
              <a:schemeClr val="tx1">
                <a:alpha val="4195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单项式与多项式相乘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147299" y="4338512"/>
            <a:ext cx="2241550" cy="506413"/>
          </a:xfrm>
          <a:prstGeom prst="rect">
            <a:avLst/>
          </a:prstGeom>
          <a:noFill/>
          <a:ln w="25400">
            <a:solidFill>
              <a:schemeClr val="tx1">
                <a:alpha val="4117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单项式与单项式相乘</a:t>
            </a:r>
            <a:endParaRPr lang="zh-CN" altLang="en-US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7" name="组合 13"/>
          <p:cNvGrpSpPr/>
          <p:nvPr/>
        </p:nvGrpSpPr>
        <p:grpSpPr bwMode="auto">
          <a:xfrm>
            <a:off x="3420099" y="4184525"/>
            <a:ext cx="1739900" cy="884237"/>
            <a:chOff x="3529036" y="4972461"/>
            <a:chExt cx="2319655" cy="1181012"/>
          </a:xfrm>
        </p:grpSpPr>
        <p:sp>
          <p:nvSpPr>
            <p:cNvPr id="18" name="右箭头 17"/>
            <p:cNvSpPr/>
            <p:nvPr/>
          </p:nvSpPr>
          <p:spPr bwMode="auto">
            <a:xfrm>
              <a:off x="3529036" y="5332914"/>
              <a:ext cx="2232879" cy="432543"/>
            </a:xfrm>
            <a:prstGeom prst="rightArrow">
              <a:avLst/>
            </a:prstGeom>
            <a:solidFill>
              <a:schemeClr val="accent6">
                <a:lumMod val="75000"/>
                <a:alpha val="6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/>
            </a:p>
          </p:txBody>
        </p:sp>
        <p:sp>
          <p:nvSpPr>
            <p:cNvPr id="68628" name="Rectangle 4"/>
            <p:cNvSpPr>
              <a:spLocks noChangeArrowheads="1"/>
            </p:cNvSpPr>
            <p:nvPr/>
          </p:nvSpPr>
          <p:spPr bwMode="auto">
            <a:xfrm>
              <a:off x="3707471" y="5662108"/>
              <a:ext cx="2141220" cy="49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dirty="0">
                  <a:latin typeface="黑体" panose="02010609060101010101" pitchFamily="2" charset="-122"/>
                  <a:ea typeface="黑体" panose="02010609060101010101" pitchFamily="2" charset="-122"/>
                </a:rPr>
                <a:t>乘法分配律</a:t>
              </a:r>
              <a:endParaRPr lang="zh-CN" altLang="en-US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68629" name="TextBox 11"/>
            <p:cNvSpPr txBox="1">
              <a:spLocks noChangeArrowheads="1"/>
            </p:cNvSpPr>
            <p:nvPr/>
          </p:nvSpPr>
          <p:spPr bwMode="auto">
            <a:xfrm>
              <a:off x="4033861" y="4972461"/>
              <a:ext cx="853557" cy="49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转化</a:t>
              </a:r>
              <a:endParaRPr lang="zh-CN" altLang="en-US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8634" name="组合 6"/>
          <p:cNvGrpSpPr/>
          <p:nvPr/>
        </p:nvGrpSpPr>
        <p:grpSpPr bwMode="auto">
          <a:xfrm>
            <a:off x="701675" y="514350"/>
            <a:ext cx="1858963" cy="492125"/>
            <a:chOff x="427462" y="558483"/>
            <a:chExt cx="1858351" cy="491808"/>
          </a:xfrm>
        </p:grpSpPr>
        <p:grpSp>
          <p:nvGrpSpPr>
            <p:cNvPr id="68635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8641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1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8642" name="文本框 23"/>
          <p:cNvSpPr txBox="1">
            <a:spLocks noChangeArrowheads="1"/>
          </p:cNvSpPr>
          <p:nvPr/>
        </p:nvSpPr>
        <p:spPr bwMode="auto">
          <a:xfrm>
            <a:off x="2727325" y="531018"/>
            <a:ext cx="55784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利用单项式乘以多项式的法则进行运算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137525" y="2062446"/>
            <a:ext cx="2584439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</a:t>
            </a:r>
            <a:r>
              <a:rPr lang="zh-CN" altLang="en-US" b="1" noProof="1" smtClean="0">
                <a:latin typeface="宋体" panose="02010600030101010101" pitchFamily="2" charset="-122"/>
              </a:rPr>
              <a:t>：</a:t>
            </a:r>
            <a:r>
              <a:rPr lang="en-US" altLang="zh-CN" b="1" noProof="1">
                <a:latin typeface="宋体" panose="02010600030101010101" pitchFamily="2" charset="-122"/>
              </a:rPr>
              <a:t>1.</a:t>
            </a:r>
            <a:r>
              <a:rPr lang="zh-CN" altLang="en-US" b="1" noProof="1">
                <a:latin typeface="宋体" panose="02010600030101010101" pitchFamily="2" charset="-122"/>
              </a:rPr>
              <a:t>用单项式去乘多项式的每一项，结果是一个多项式，项数与因式中多项式的项数相同</a:t>
            </a:r>
            <a:r>
              <a:rPr lang="en-US" altLang="zh-CN" b="1" noProof="1">
                <a:latin typeface="宋体" panose="02010600030101010101" pitchFamily="2" charset="-122"/>
              </a:rPr>
              <a:t>.2.</a:t>
            </a:r>
            <a:r>
              <a:rPr lang="zh-CN" altLang="en-US" b="1" noProof="1">
                <a:latin typeface="宋体" panose="02010600030101010101" pitchFamily="2" charset="-122"/>
              </a:rPr>
              <a:t>含有混合运算的应注意运算顺序，有</a:t>
            </a:r>
            <a:r>
              <a:rPr lang="zh-CN" altLang="en-US" b="1" noProof="1" smtClean="0">
                <a:latin typeface="宋体" panose="02010600030101010101" pitchFamily="2" charset="-122"/>
              </a:rPr>
              <a:t>同类项必须</a:t>
            </a:r>
            <a:r>
              <a:rPr lang="zh-CN" altLang="en-US" b="1" noProof="1">
                <a:latin typeface="宋体" panose="02010600030101010101" pitchFamily="2" charset="-122"/>
              </a:rPr>
              <a:t>合并同类项，从而得到最简结果</a:t>
            </a:r>
            <a:r>
              <a:rPr lang="en-US" altLang="zh-CN" b="1" noProof="1">
                <a:latin typeface="宋体" panose="02010600030101010101" pitchFamily="2" charset="-122"/>
              </a:rPr>
              <a:t>.</a:t>
            </a:r>
            <a:endParaRPr lang="zh-CN" altLang="en-US" b="1" noProof="1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4147841" y="1341942"/>
                <a:ext cx="2920992" cy="6108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1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（</a:t>
                </a:r>
                <a:r>
                  <a:rPr lang="en-US" altLang="zh-CN" sz="21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2</a:t>
                </a:r>
                <a:r>
                  <a:rPr lang="zh-CN" altLang="en-US" sz="21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）</a:t>
                </a:r>
                <a:r>
                  <a:rPr lang="zh-CN" altLang="zh-CN" sz="2100" b="1" kern="100" dirty="0" smtClean="0"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100" b="1" i="1">
                            <a:effectLst/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100" b="1" kern="100" dirty="0">
                    <a:effectLst/>
                    <a:latin typeface="+mn-lt"/>
                    <a:cs typeface="Times New Roman" panose="02020603050405020304"/>
                  </a:rPr>
                  <a:t>ab</a:t>
                </a:r>
                <a:r>
                  <a:rPr lang="en-US" altLang="zh-CN" sz="2100" b="1" kern="100" baseline="30000" dirty="0">
                    <a:effectLst/>
                    <a:latin typeface="+mn-lt"/>
                    <a:cs typeface="Times New Roman" panose="02020603050405020304"/>
                  </a:rPr>
                  <a:t>2</a:t>
                </a:r>
                <a:r>
                  <a:rPr lang="en-US" altLang="zh-CN" sz="2100" b="1" kern="100" dirty="0">
                    <a:effectLst/>
                    <a:latin typeface="+mn-lt"/>
                    <a:cs typeface="Times New Roman" panose="02020603050405020304"/>
                  </a:rPr>
                  <a:t>-2ab</a:t>
                </a:r>
                <a:r>
                  <a:rPr lang="zh-CN" altLang="zh-CN" sz="2100" b="1" kern="1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）</a:t>
                </a:r>
                <a:r>
                  <a:rPr lang="en-US" altLang="zh-CN" sz="2100" b="1" kern="100" dirty="0">
                    <a:effectLst/>
                    <a:latin typeface="+mn-lt"/>
                    <a:ea typeface="华文宋体" panose="02010600040101010101" charset="-122"/>
                    <a:cs typeface="Times New Roman" panose="02020603050405020304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100" b="1" i="1">
                            <a:effectLst/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100" b="1" kern="100" dirty="0" err="1">
                    <a:effectLst/>
                    <a:latin typeface="+mn-lt"/>
                    <a:cs typeface="Times New Roman" panose="02020603050405020304"/>
                  </a:rPr>
                  <a:t>ab</a:t>
                </a:r>
                <a:endParaRPr lang="zh-CN" altLang="en-US" sz="2100" b="1" dirty="0">
                  <a:latin typeface="+mn-lt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7841" y="1341942"/>
                <a:ext cx="2920992" cy="610808"/>
              </a:xfrm>
              <a:prstGeom prst="rect">
                <a:avLst/>
              </a:prstGeom>
              <a:blipFill rotWithShape="1">
                <a:blip r:embed="rId5"/>
                <a:stretch>
                  <a:fillRect l="-1" t="-3461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/>
      <p:bldP spid="9" grpId="0" bldLvl="0"/>
      <p:bldP spid="10" grpId="0" bldLvl="0"/>
      <p:bldP spid="11" grpId="0" bldLvl="0"/>
      <p:bldP spid="12" grpId="0" bldLvl="0"/>
      <p:bldP spid="4" grpId="0"/>
      <p:bldP spid="15" grpId="0" bldLvl="0" animBg="1"/>
      <p:bldP spid="16" grpId="0" bldLvl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963998" y="2676589"/>
            <a:ext cx="6806882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单项式与单项式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单项式与多项式相乘的运算法则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440248" y="1148089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够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灵活地进行单项式与单项式、单项式与多项式相乘的运算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404827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181" name="文本框 18"/>
          <p:cNvSpPr txBox="1">
            <a:spLocks noChangeArrowheads="1"/>
          </p:cNvSpPr>
          <p:nvPr/>
        </p:nvSpPr>
        <p:spPr bwMode="auto">
          <a:xfrm>
            <a:off x="552450" y="-33323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41290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02744" y="924767"/>
            <a:ext cx="7666197" cy="3189568"/>
            <a:chOff x="-80280" y="521201"/>
            <a:chExt cx="7666197" cy="3189568"/>
          </a:xfrm>
        </p:grpSpPr>
        <p:grpSp>
          <p:nvGrpSpPr>
            <p:cNvPr id="13" name="组合 14"/>
            <p:cNvGrpSpPr/>
            <p:nvPr/>
          </p:nvGrpSpPr>
          <p:grpSpPr>
            <a:xfrm>
              <a:off x="-80280" y="1054502"/>
              <a:ext cx="7666197" cy="2656267"/>
              <a:chOff x="149" y="987"/>
              <a:chExt cx="13621" cy="5504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149" y="6491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0706" y="3426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7580201" y="521201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71690"/>
          <p:cNvSpPr>
            <a:spLocks noChangeArrowheads="1"/>
          </p:cNvSpPr>
          <p:nvPr/>
        </p:nvSpPr>
        <p:spPr bwMode="auto">
          <a:xfrm>
            <a:off x="1060543" y="1997076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①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69635" name="矩形 71691"/>
          <p:cNvSpPr>
            <a:spLocks noChangeArrowheads="1"/>
          </p:cNvSpPr>
          <p:nvPr/>
        </p:nvSpPr>
        <p:spPr bwMode="auto">
          <a:xfrm>
            <a:off x="1060543" y="2805981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 dirty="0">
                <a:latin typeface="+mn-lt"/>
              </a:rPr>
              <a:t>②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69636" name="矩形 71692"/>
          <p:cNvSpPr>
            <a:spLocks noChangeArrowheads="1"/>
          </p:cNvSpPr>
          <p:nvPr/>
        </p:nvSpPr>
        <p:spPr bwMode="auto">
          <a:xfrm>
            <a:off x="1060543" y="3598863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2400" b="1">
                <a:latin typeface="+mn-lt"/>
              </a:rPr>
              <a:t>③</a:t>
            </a:r>
            <a:endParaRPr lang="en-US" altLang="zh-CN" sz="2400" b="1">
              <a:latin typeface="+mn-lt"/>
            </a:endParaRPr>
          </a:p>
        </p:txBody>
      </p:sp>
      <p:sp>
        <p:nvSpPr>
          <p:cNvPr id="69637" name="文本框 71693"/>
          <p:cNvSpPr txBox="1">
            <a:spLocks noChangeArrowheads="1"/>
          </p:cNvSpPr>
          <p:nvPr/>
        </p:nvSpPr>
        <p:spPr bwMode="auto">
          <a:xfrm>
            <a:off x="988153" y="695325"/>
            <a:ext cx="7622447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bg1"/>
              </a:buClr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各题的解法是否正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确，如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果错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了，指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出错在什么地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方，并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过来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69638" name="对象 71694"/>
          <p:cNvGraphicFramePr/>
          <p:nvPr/>
        </p:nvGraphicFramePr>
        <p:xfrm>
          <a:off x="1798638" y="1828800"/>
          <a:ext cx="32226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7" name="Equation" r:id="rId1" imgW="42367200" imgH="10363200" progId="Equation.DSMT4">
                  <p:embed/>
                </p:oleObj>
              </mc:Choice>
              <mc:Fallback>
                <p:oleObj name="Equation" r:id="rId1" imgW="42367200" imgH="10363200" progId="Equation.DSMT4">
                  <p:embed/>
                  <p:pic>
                    <p:nvPicPr>
                      <p:cNvPr id="0" name="对象 71694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8638" y="1828800"/>
                        <a:ext cx="3222625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9" name="对象 71695"/>
          <p:cNvGraphicFramePr/>
          <p:nvPr/>
        </p:nvGraphicFramePr>
        <p:xfrm>
          <a:off x="1554589" y="2774950"/>
          <a:ext cx="3482975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8" name="Equation" r:id="rId3" imgW="34747200" imgH="6705600" progId="Equation.DSMT4">
                  <p:embed/>
                </p:oleObj>
              </mc:Choice>
              <mc:Fallback>
                <p:oleObj name="Equation" r:id="rId3" imgW="34747200" imgH="6705600" progId="Equation.DSMT4">
                  <p:embed/>
                  <p:pic>
                    <p:nvPicPr>
                      <p:cNvPr id="0" name="对象 71695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589" y="2774950"/>
                        <a:ext cx="3482975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40" name="对象 71696"/>
          <p:cNvGraphicFramePr/>
          <p:nvPr/>
        </p:nvGraphicFramePr>
        <p:xfrm>
          <a:off x="1704975" y="3543300"/>
          <a:ext cx="3752850" cy="60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39" name="Equation" r:id="rId5" imgW="51206400" imgH="6705600" progId="Equation.DSMT4">
                  <p:embed/>
                </p:oleObj>
              </mc:Choice>
              <mc:Fallback>
                <p:oleObj name="Equation" r:id="rId5" imgW="51206400" imgH="6705600" progId="Equation.DSMT4">
                  <p:embed/>
                  <p:pic>
                    <p:nvPicPr>
                      <p:cNvPr id="0" name="对象 71696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4975" y="3543300"/>
                        <a:ext cx="3752850" cy="606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698" name="矩形 71697"/>
          <p:cNvSpPr>
            <a:spLocks noChangeArrowheads="1"/>
          </p:cNvSpPr>
          <p:nvPr/>
        </p:nvSpPr>
        <p:spPr bwMode="auto">
          <a:xfrm>
            <a:off x="6496050" y="1979613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 dirty="0">
                <a:solidFill>
                  <a:srgbClr val="F43C5B"/>
                </a:solidFill>
                <a:latin typeface="+mn-lt"/>
              </a:rPr>
              <a:t>×</a:t>
            </a:r>
            <a:endParaRPr lang="en-US" altLang="zh-CN" sz="3000" b="1" dirty="0">
              <a:solidFill>
                <a:srgbClr val="F43C5B"/>
              </a:solidFill>
              <a:latin typeface="+mn-lt"/>
            </a:endParaRPr>
          </a:p>
        </p:txBody>
      </p:sp>
      <p:graphicFrame>
        <p:nvGraphicFramePr>
          <p:cNvPr id="71699" name="对象 71698"/>
          <p:cNvGraphicFramePr/>
          <p:nvPr/>
        </p:nvGraphicFramePr>
        <p:xfrm>
          <a:off x="5378450" y="1828800"/>
          <a:ext cx="12636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0" name="Equation" r:id="rId7" imgW="12192000" imgH="9448800" progId="Equation.DSMT4">
                  <p:embed/>
                </p:oleObj>
              </mc:Choice>
              <mc:Fallback>
                <p:oleObj name="Equation" r:id="rId7" imgW="12192000" imgH="9448800" progId="Equation.DSMT4">
                  <p:embed/>
                  <p:pic>
                    <p:nvPicPr>
                      <p:cNvPr id="0" name="对象 71698"/>
                      <p:cNvPicPr>
                        <a:picLocks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78450" y="1828800"/>
                        <a:ext cx="1263650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0" name="矩形 71699"/>
          <p:cNvSpPr>
            <a:spLocks noChangeArrowheads="1"/>
          </p:cNvSpPr>
          <p:nvPr/>
        </p:nvSpPr>
        <p:spPr bwMode="auto">
          <a:xfrm>
            <a:off x="6896100" y="268605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>
                <a:solidFill>
                  <a:srgbClr val="F43C5B"/>
                </a:solidFill>
                <a:latin typeface="+mn-lt"/>
              </a:rPr>
              <a:t>×</a:t>
            </a:r>
            <a:endParaRPr lang="en-US" altLang="zh-CN" sz="3000" b="1">
              <a:solidFill>
                <a:srgbClr val="F43C5B"/>
              </a:solidFill>
              <a:latin typeface="+mn-lt"/>
            </a:endParaRPr>
          </a:p>
        </p:txBody>
      </p:sp>
      <p:graphicFrame>
        <p:nvGraphicFramePr>
          <p:cNvPr id="71701" name="对象 71700"/>
          <p:cNvGraphicFramePr/>
          <p:nvPr/>
        </p:nvGraphicFramePr>
        <p:xfrm>
          <a:off x="5249863" y="2730500"/>
          <a:ext cx="1577975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1" name="Equation" r:id="rId9" imgW="20421600" imgH="4876800" progId="Equation.DSMT4">
                  <p:embed/>
                </p:oleObj>
              </mc:Choice>
              <mc:Fallback>
                <p:oleObj name="Equation" r:id="rId9" imgW="20421600" imgH="4876800" progId="Equation.DSMT4">
                  <p:embed/>
                  <p:pic>
                    <p:nvPicPr>
                      <p:cNvPr id="0" name="对象 71700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863" y="2730500"/>
                        <a:ext cx="1577975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02" name="对象 71701"/>
          <p:cNvGraphicFramePr/>
          <p:nvPr/>
        </p:nvGraphicFramePr>
        <p:xfrm>
          <a:off x="3514725" y="4102100"/>
          <a:ext cx="1847850" cy="42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42" name="Equation" r:id="rId11" imgW="23469600" imgH="4876800" progId="Equation.DSMT4">
                  <p:embed/>
                </p:oleObj>
              </mc:Choice>
              <mc:Fallback>
                <p:oleObj name="Equation" r:id="rId11" imgW="23469600" imgH="4876800" progId="Equation.DSMT4">
                  <p:embed/>
                  <p:pic>
                    <p:nvPicPr>
                      <p:cNvPr id="0" name="对象 71701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725" y="4102100"/>
                        <a:ext cx="1847850" cy="427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03" name="矩形 71702"/>
          <p:cNvSpPr>
            <a:spLocks noChangeArrowheads="1"/>
          </p:cNvSpPr>
          <p:nvPr/>
        </p:nvSpPr>
        <p:spPr bwMode="auto">
          <a:xfrm>
            <a:off x="5810250" y="3600450"/>
            <a:ext cx="570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000" b="1">
                <a:solidFill>
                  <a:srgbClr val="F43C5B"/>
                </a:solidFill>
                <a:latin typeface="+mn-lt"/>
              </a:rPr>
              <a:t>×</a:t>
            </a:r>
            <a:endParaRPr lang="en-US" altLang="zh-CN" sz="3000" b="1">
              <a:solidFill>
                <a:srgbClr val="F43C5B"/>
              </a:solidFill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195089" y="1973263"/>
            <a:ext cx="1771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漏了单独字母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529512" y="2774950"/>
            <a:ext cx="1187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漏乘</a:t>
            </a:r>
            <a:r>
              <a:rPr lang="en-US" altLang="zh-CN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980238" y="3690938"/>
            <a:ext cx="1839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符号没有变化</a:t>
            </a:r>
            <a:endParaRPr lang="zh-CN" altLang="en-US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26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27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28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29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6" y="73684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8" grpId="0"/>
      <p:bldP spid="71700" grpId="0"/>
      <p:bldP spid="71703" grpId="0"/>
      <p:bldP spid="2" grpId="0"/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084" y="1859063"/>
            <a:ext cx="2996726" cy="2721241"/>
          </a:xfrm>
          <a:prstGeom prst="rect">
            <a:avLst/>
          </a:prstGeom>
        </p:spPr>
      </p:pic>
      <p:sp>
        <p:nvSpPr>
          <p:cNvPr id="70657" name="文本框 99"/>
          <p:cNvSpPr txBox="1">
            <a:spLocks noChangeArrowheads="1"/>
          </p:cNvSpPr>
          <p:nvPr/>
        </p:nvSpPr>
        <p:spPr bwMode="auto">
          <a:xfrm>
            <a:off x="692735" y="1307266"/>
            <a:ext cx="7839075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先化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简，再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求值：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3)–2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其中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51861" y="3552705"/>
            <a:ext cx="1981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时，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2950" y="2279437"/>
            <a:ext cx="36920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3)–2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zh-CN" altLang="en-US" sz="2100" b="1" dirty="0"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4)</a:t>
            </a:r>
            <a:endParaRPr lang="en-US" altLang="zh-CN" sz="2100" b="1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48491" y="2721709"/>
            <a:ext cx="29674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26487" y="3137207"/>
            <a:ext cx="168828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81062" y="3935199"/>
            <a:ext cx="348845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–20×(–2)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+9×(–2)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       = –20×4–9×2</a:t>
            </a:r>
            <a:endParaRPr lang="en-US" altLang="zh-CN" sz="2100" b="1" dirty="0" smtClean="0">
              <a:latin typeface="+mn-lt"/>
              <a:ea typeface="仿宋" panose="02010609060101010101" pitchFamily="49" charset="-122"/>
            </a:endParaRPr>
          </a:p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–98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682965" y="2302141"/>
            <a:ext cx="2700964" cy="2192908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latin typeface="宋体" panose="02010600030101010101" pitchFamily="2" charset="-122"/>
              </a:rPr>
              <a:t>按运算法则进行化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简，然</a:t>
            </a:r>
            <a:r>
              <a:rPr lang="zh-CN" altLang="en-US" sz="2100" b="1" dirty="0">
                <a:latin typeface="宋体" panose="02010600030101010101" pitchFamily="2" charset="-122"/>
              </a:rPr>
              <a:t>后代入求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值，特</a:t>
            </a:r>
            <a:r>
              <a:rPr lang="zh-CN" altLang="en-US" sz="2100" b="1" dirty="0">
                <a:latin typeface="宋体" panose="02010600030101010101" pitchFamily="2" charset="-122"/>
              </a:rPr>
              <a:t>别注意的是代入</a:t>
            </a:r>
            <a:r>
              <a:rPr lang="en-US" altLang="zh-CN" sz="2100" b="1" dirty="0">
                <a:latin typeface="宋体" panose="02010600030101010101" pitchFamily="2" charset="-122"/>
              </a:rPr>
              <a:t>“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负数</a:t>
            </a:r>
            <a:r>
              <a:rPr lang="en-US" altLang="zh-CN" sz="2100" b="1" dirty="0">
                <a:latin typeface="宋体" panose="02010600030101010101" pitchFamily="2" charset="-122"/>
              </a:rPr>
              <a:t>”</a:t>
            </a:r>
            <a:r>
              <a:rPr lang="zh-CN" altLang="en-US" sz="2100" b="1" dirty="0">
                <a:latin typeface="宋体" panose="02010600030101010101" pitchFamily="2" charset="-122"/>
              </a:rPr>
              <a:t>要用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括号</a:t>
            </a:r>
            <a:r>
              <a:rPr lang="zh-CN" altLang="en-US" sz="2100" b="1" dirty="0">
                <a:latin typeface="宋体" panose="02010600030101010101" pitchFamily="2" charset="-122"/>
              </a:rPr>
              <a:t>括起来．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pSp>
        <p:nvGrpSpPr>
          <p:cNvPr id="70668" name="组合 6"/>
          <p:cNvGrpSpPr/>
          <p:nvPr/>
        </p:nvGrpSpPr>
        <p:grpSpPr bwMode="auto">
          <a:xfrm>
            <a:off x="701675" y="679658"/>
            <a:ext cx="1858963" cy="492125"/>
            <a:chOff x="427462" y="558483"/>
            <a:chExt cx="1858351" cy="491808"/>
          </a:xfrm>
        </p:grpSpPr>
        <p:grpSp>
          <p:nvGrpSpPr>
            <p:cNvPr id="7066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067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0676" name="文本框 5"/>
          <p:cNvSpPr txBox="1">
            <a:spLocks noChangeArrowheads="1"/>
          </p:cNvSpPr>
          <p:nvPr/>
        </p:nvSpPr>
        <p:spPr bwMode="auto">
          <a:xfrm>
            <a:off x="2570163" y="679658"/>
            <a:ext cx="5165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单项式乘以多项式的化简求值问题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2" grpId="0"/>
      <p:bldP spid="13" grpId="0"/>
      <p:bldP spid="1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1" name="文本框 3170"/>
          <p:cNvSpPr txBox="1">
            <a:spLocks noChangeArrowheads="1"/>
          </p:cNvSpPr>
          <p:nvPr/>
        </p:nvSpPr>
        <p:spPr bwMode="auto">
          <a:xfrm>
            <a:off x="1417638" y="715964"/>
            <a:ext cx="2220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化简再求值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3174" name="对象 3173"/>
          <p:cNvGraphicFramePr/>
          <p:nvPr/>
        </p:nvGraphicFramePr>
        <p:xfrm>
          <a:off x="1790700" y="1201738"/>
          <a:ext cx="56642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7" name="Equation" r:id="rId1" imgW="69494400" imgH="9448800" progId="Equation.DSMT4">
                  <p:embed/>
                </p:oleObj>
              </mc:Choice>
              <mc:Fallback>
                <p:oleObj name="Equation" r:id="rId1" imgW="69494400" imgH="9448800" progId="Equation.DSMT4">
                  <p:embed/>
                  <p:pic>
                    <p:nvPicPr>
                      <p:cNvPr id="0" name="对象 3173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0700" y="1201738"/>
                        <a:ext cx="5664200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88" name="内容占位符 3187"/>
          <p:cNvGraphicFramePr>
            <a:graphicFrameLocks noGrp="1"/>
          </p:cNvGraphicFramePr>
          <p:nvPr>
            <p:ph sz="quarter" idx="4294967295"/>
          </p:nvPr>
        </p:nvGraphicFramePr>
        <p:xfrm>
          <a:off x="2672534" y="2141249"/>
          <a:ext cx="4084638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8" name="Equation" r:id="rId3" imgW="44500800" imgH="4876800" progId="Equation.DSMT4">
                  <p:embed/>
                </p:oleObj>
              </mc:Choice>
              <mc:Fallback>
                <p:oleObj name="Equation" r:id="rId3" imgW="44500800" imgH="4876800" progId="Equation.DSMT4">
                  <p:embed/>
                  <p:pic>
                    <p:nvPicPr>
                      <p:cNvPr id="0" name="内容占位符 318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2534" y="2141249"/>
                        <a:ext cx="4084638" cy="447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99" name="内容占位符 3198"/>
          <p:cNvGraphicFramePr>
            <a:graphicFrameLocks noGrp="1"/>
          </p:cNvGraphicFramePr>
          <p:nvPr>
            <p:ph sz="quarter" idx="4294967295"/>
          </p:nvPr>
        </p:nvGraphicFramePr>
        <p:xfrm>
          <a:off x="1744663" y="3308350"/>
          <a:ext cx="1271587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9" name="Equation" r:id="rId5" imgW="18288000" imgH="9448800" progId="Equation.DSMT4">
                  <p:embed/>
                </p:oleObj>
              </mc:Choice>
              <mc:Fallback>
                <p:oleObj name="Equation" r:id="rId5" imgW="18288000" imgH="9448800" progId="Equation.DSMT4">
                  <p:embed/>
                  <p:pic>
                    <p:nvPicPr>
                      <p:cNvPr id="0" name="内容占位符 3198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4663" y="3308350"/>
                        <a:ext cx="1271587" cy="65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2" name="内容占位符 3201"/>
          <p:cNvGraphicFramePr>
            <a:graphicFrameLocks noGrp="1"/>
          </p:cNvGraphicFramePr>
          <p:nvPr>
            <p:ph sz="quarter" idx="4294967295"/>
          </p:nvPr>
        </p:nvGraphicFramePr>
        <p:xfrm>
          <a:off x="2520740" y="4054926"/>
          <a:ext cx="1222375" cy="728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0" name="Equation" r:id="rId7" imgW="15849600" imgH="9448800" progId="Equation.DSMT4">
                  <p:embed/>
                </p:oleObj>
              </mc:Choice>
              <mc:Fallback>
                <p:oleObj name="Equation" r:id="rId7" imgW="15849600" imgH="9448800" progId="Equation.DSMT4">
                  <p:embed/>
                  <p:pic>
                    <p:nvPicPr>
                      <p:cNvPr id="0" name="内容占位符 320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740" y="4054926"/>
                        <a:ext cx="1222375" cy="728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05" name="对象 3204"/>
          <p:cNvGraphicFramePr/>
          <p:nvPr/>
        </p:nvGraphicFramePr>
        <p:xfrm>
          <a:off x="2383406" y="2791291"/>
          <a:ext cx="755650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1" name="Equation" r:id="rId9" imgW="7620000" imgH="4267200" progId="Equation.DSMT4">
                  <p:embed/>
                </p:oleObj>
              </mc:Choice>
              <mc:Fallback>
                <p:oleObj name="Equation" r:id="rId9" imgW="7620000" imgH="4267200" progId="Equation.DSMT4">
                  <p:embed/>
                  <p:pic>
                    <p:nvPicPr>
                      <p:cNvPr id="0" name="对象 320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3406" y="2791291"/>
                        <a:ext cx="755650" cy="423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47" y="71596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Box 19"/>
          <p:cNvSpPr txBox="1"/>
          <p:nvPr/>
        </p:nvSpPr>
        <p:spPr>
          <a:xfrm>
            <a:off x="1275887" y="2098547"/>
            <a:ext cx="166102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解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仿宋" panose="02010609060101010101" pitchFamily="49" charset="-122"/>
              </a:rPr>
              <a:t>: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r>
              <a:rPr lang="en-US" altLang="zh-CN" sz="28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=</a:t>
            </a:r>
            <a:endParaRPr lang="en-US" altLang="zh-CN" sz="28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  <p:sp>
        <p:nvSpPr>
          <p:cNvPr id="22" name="Text Box 19"/>
          <p:cNvSpPr txBox="1"/>
          <p:nvPr/>
        </p:nvSpPr>
        <p:spPr>
          <a:xfrm>
            <a:off x="1609499" y="4156645"/>
            <a:ext cx="166102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原式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</a:rPr>
              <a:t>=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936" y="1531844"/>
            <a:ext cx="3533187" cy="3208386"/>
          </a:xfrm>
          <a:prstGeom prst="rect">
            <a:avLst/>
          </a:prstGeom>
        </p:spPr>
      </p:pic>
      <p:sp>
        <p:nvSpPr>
          <p:cNvPr id="72705" name="文本框 100"/>
          <p:cNvSpPr txBox="1">
            <a:spLocks noChangeArrowheads="1"/>
          </p:cNvSpPr>
          <p:nvPr/>
        </p:nvSpPr>
        <p:spPr bwMode="auto">
          <a:xfrm>
            <a:off x="701675" y="1100138"/>
            <a:ext cx="828516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展开式中不含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51462" y="2101839"/>
            <a:ext cx="3132137" cy="2354491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</a:t>
            </a:r>
            <a:r>
              <a:rPr lang="zh-CN" altLang="en-US" sz="2100" dirty="0"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latin typeface="+mn-lt"/>
              </a:rPr>
              <a:t>在整式乘法的混合运算</a:t>
            </a:r>
            <a:r>
              <a:rPr lang="zh-CN" altLang="en-US" sz="2100" b="1" dirty="0" smtClean="0">
                <a:latin typeface="+mn-lt"/>
              </a:rPr>
              <a:t>中，要</a:t>
            </a:r>
            <a:r>
              <a:rPr lang="zh-CN" altLang="en-US" sz="2100" b="1" dirty="0">
                <a:latin typeface="+mn-lt"/>
              </a:rPr>
              <a:t>注意运算顺序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注意当要求多项式中不含有哪一项</a:t>
            </a:r>
            <a:r>
              <a:rPr lang="zh-CN" altLang="en-US" sz="2100" b="1" dirty="0" smtClean="0">
                <a:latin typeface="+mn-lt"/>
              </a:rPr>
              <a:t>时，则</a:t>
            </a:r>
            <a:r>
              <a:rPr lang="zh-CN" altLang="en-US" sz="2100" b="1" dirty="0">
                <a:latin typeface="+mn-lt"/>
              </a:rPr>
              <a:t>表示这一项的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系数为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2100" b="1" dirty="0">
                <a:latin typeface="+mn-lt"/>
              </a:rPr>
              <a:t>.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73150" y="2082884"/>
            <a:ext cx="34002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(–3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nx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72836" y="2703120"/>
            <a:ext cx="24625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500188" y="3190101"/>
            <a:ext cx="30139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–18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nx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479550" y="3557493"/>
            <a:ext cx="3485428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展开式中不含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2715" name="组合 6"/>
          <p:cNvGrpSpPr/>
          <p:nvPr/>
        </p:nvGrpSpPr>
        <p:grpSpPr bwMode="auto">
          <a:xfrm>
            <a:off x="701675" y="514350"/>
            <a:ext cx="1858963" cy="492125"/>
            <a:chOff x="427462" y="558483"/>
            <a:chExt cx="1858351" cy="491808"/>
          </a:xfrm>
        </p:grpSpPr>
        <p:grpSp>
          <p:nvGrpSpPr>
            <p:cNvPr id="72716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272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3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2723" name="文本框 7"/>
          <p:cNvSpPr txBox="1">
            <a:spLocks noChangeArrowheads="1"/>
          </p:cNvSpPr>
          <p:nvPr/>
        </p:nvSpPr>
        <p:spPr bwMode="auto">
          <a:xfrm>
            <a:off x="2768600" y="530225"/>
            <a:ext cx="51657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单项式乘以多项式的化简求字母的值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4" grpId="0"/>
      <p:bldP spid="5" grpId="0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文本框 2"/>
          <p:cNvSpPr txBox="1">
            <a:spLocks noChangeArrowheads="1"/>
          </p:cNvSpPr>
          <p:nvPr/>
        </p:nvSpPr>
        <p:spPr bwMode="auto">
          <a:xfrm>
            <a:off x="777144" y="703263"/>
            <a:ext cx="79975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的结果中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不含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项，那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么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A.2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B.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C.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0.5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　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–0.5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3730" name="文本框 3"/>
          <p:cNvSpPr txBox="1">
            <a:spLocks noChangeArrowheads="1"/>
          </p:cNvSpPr>
          <p:nvPr/>
        </p:nvSpPr>
        <p:spPr bwMode="auto">
          <a:xfrm>
            <a:off x="772079" y="2051050"/>
            <a:ext cx="744147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zh-CN" altLang="en-US" sz="2400" b="1" dirty="0" smtClean="0">
                <a:latin typeface="+mn-lt"/>
              </a:rPr>
              <a:t>+</a:t>
            </a:r>
            <a:r>
              <a:rPr lang="zh-CN" altLang="en-US" sz="2400" b="1" i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zh-CN" altLang="en-US" sz="2400" b="1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</a:rPr>
              <a:t>)=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+</a:t>
            </a:r>
            <a:r>
              <a:rPr lang="en-US" altLang="zh-CN" sz="2400" b="1" i="1" dirty="0">
                <a:latin typeface="+mn-lt"/>
              </a:rPr>
              <a:t>ax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–2</a:t>
            </a:r>
            <a:r>
              <a:rPr lang="en-US" altLang="zh-CN" sz="2400" b="1" i="1" dirty="0">
                <a:latin typeface="+mn-lt"/>
              </a:rPr>
              <a:t>a</a:t>
            </a:r>
            <a:endParaRPr lang="en-US" altLang="zh-CN" sz="2400" b="1" i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                        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–2)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x–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∵ 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x</a:t>
            </a:r>
            <a:r>
              <a:rPr lang="en-US" altLang="zh-CN" sz="2400" b="1" baseline="30000" dirty="0" smtClean="0">
                <a:latin typeface="+mn-lt"/>
                <a:sym typeface="微软雅黑" panose="020B0503020204020204" pitchFamily="34" charset="-122"/>
              </a:rPr>
              <a:t>2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+(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–2)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x</a:t>
            </a:r>
            <a:r>
              <a:rPr lang="en-US" altLang="zh-CN" sz="2400" b="1" dirty="0" smtClean="0">
                <a:latin typeface="+mn-lt"/>
                <a:sym typeface="微软雅黑" panose="020B0503020204020204" pitchFamily="34" charset="-122"/>
              </a:rPr>
              <a:t>–2</a:t>
            </a:r>
            <a:r>
              <a:rPr lang="en-US" altLang="zh-CN" sz="2400" b="1" i="1" dirty="0" smtClean="0">
                <a:latin typeface="+mn-lt"/>
                <a:sym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中不含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x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项，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          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–2=0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=2.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</a:rPr>
              <a:t>            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817706" y="796676"/>
            <a:ext cx="51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88" y="73684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7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2"/>
          <p:cNvSpPr txBox="1">
            <a:spLocks noChangeArrowheads="1"/>
          </p:cNvSpPr>
          <p:nvPr/>
        </p:nvSpPr>
        <p:spPr bwMode="auto">
          <a:xfrm>
            <a:off x="728663" y="1319213"/>
            <a:ext cx="84518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50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A．2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B．2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lvl="1" eaLnBrk="0" fontAlgn="ctr" hangingPunct="0">
              <a:lnSpc>
                <a:spcPct val="150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C．3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  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D．3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endParaRPr lang="zh-CN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768" name="文本框 3"/>
              <p:cNvSpPr txBox="1">
                <a:spLocks noChangeArrowheads="1"/>
              </p:cNvSpPr>
              <p:nvPr/>
            </p:nvSpPr>
            <p:spPr bwMode="auto">
              <a:xfrm>
                <a:off x="719145" y="3291894"/>
                <a:ext cx="7471410" cy="647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2.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计算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  <m:t>𝟐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i="1" dirty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•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(–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i="1" dirty="0" smtClean="0">
                    <a:latin typeface="+mn-lt"/>
                    <a:ea typeface="楷体" panose="02010609060101010101" pitchFamily="49" charset="-122"/>
                  </a:rPr>
                  <a:t>x</a:t>
                </a:r>
                <a:r>
                  <a:rPr lang="zh-CN" altLang="en-US" sz="2400" b="1" baseline="30000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baseline="30000" dirty="0" smtClean="0">
                    <a:latin typeface="+mn-lt"/>
                    <a:ea typeface="楷体" panose="02010609060101010101" pitchFamily="49" charset="-122"/>
                  </a:rPr>
                  <a:t>3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= </a:t>
                </a:r>
                <a:r>
                  <a:rPr lang="zh-CN" altLang="en-US" sz="2400" b="1" u="sng" dirty="0" smtClean="0">
                    <a:latin typeface="+mn-lt"/>
                    <a:ea typeface="楷体" panose="02010609060101010101" pitchFamily="49" charset="-122"/>
                  </a:rPr>
                  <a:t>           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．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4768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19145" y="3291894"/>
                <a:ext cx="7471410" cy="647323"/>
              </a:xfrm>
              <a:prstGeom prst="rect">
                <a:avLst/>
              </a:prstGeom>
              <a:blipFill rotWithShape="1">
                <a:blip r:embed="rId1"/>
                <a:stretch>
                  <a:fillRect l="-4" t="-4717" r="4" b="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29013" y="1509441"/>
            <a:ext cx="5699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596538" y="3307667"/>
            <a:ext cx="1582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</a:rPr>
              <a:t>7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文本框 1"/>
          <p:cNvSpPr txBox="1">
            <a:spLocks noChangeArrowheads="1"/>
          </p:cNvSpPr>
          <p:nvPr/>
        </p:nvSpPr>
        <p:spPr bwMode="auto">
          <a:xfrm>
            <a:off x="1066007" y="1269046"/>
            <a:ext cx="62325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C.5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    D.6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5778" name="文本框 2"/>
          <p:cNvSpPr txBox="1">
            <a:spLocks noChangeArrowheads="1"/>
          </p:cNvSpPr>
          <p:nvPr/>
        </p:nvSpPr>
        <p:spPr bwMode="auto">
          <a:xfrm>
            <a:off x="1072675" y="2303642"/>
            <a:ext cx="684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09600" indent="-609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)·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.–72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B.72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.–72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D.72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endParaRPr lang="en-US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5779" name="文本框 3"/>
          <p:cNvSpPr txBox="1">
            <a:spLocks noChangeArrowheads="1"/>
          </p:cNvSpPr>
          <p:nvPr/>
        </p:nvSpPr>
        <p:spPr bwMode="auto">
          <a:xfrm>
            <a:off x="1123395" y="3548063"/>
            <a:ext cx="68453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)·(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那么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A.8               B.7               C.6                D.5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46045" y="1397387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03761" y="2446994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611654" y="3668673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578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75784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75785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5788" name="组合 7"/>
          <p:cNvGrpSpPr/>
          <p:nvPr/>
        </p:nvGrpSpPr>
        <p:grpSpPr bwMode="auto">
          <a:xfrm>
            <a:off x="3357847" y="579885"/>
            <a:ext cx="2479675" cy="520700"/>
            <a:chOff x="5083" y="1100"/>
            <a:chExt cx="3904" cy="822"/>
          </a:xfrm>
        </p:grpSpPr>
        <p:grpSp>
          <p:nvGrpSpPr>
            <p:cNvPr id="75789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5795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>
                  <a:solidFill>
                    <a:schemeClr val="bg1"/>
                  </a:solidFill>
                </a:rPr>
                <a:t>基础巩固题</a:t>
              </a:r>
              <a:endParaRPr lang="en-US" altLang="zh-CN" sz="28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Line 19"/>
          <p:cNvSpPr>
            <a:spLocks noChangeShapeType="1"/>
          </p:cNvSpPr>
          <p:nvPr/>
        </p:nvSpPr>
        <p:spPr bwMode="auto">
          <a:xfrm>
            <a:off x="3762375" y="541972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6802" name="Rectangle 4"/>
          <p:cNvSpPr>
            <a:spLocks noChangeArrowheads="1"/>
          </p:cNvSpPr>
          <p:nvPr/>
        </p:nvSpPr>
        <p:spPr bwMode="auto">
          <a:xfrm>
            <a:off x="1122112" y="1785939"/>
            <a:ext cx="5206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+1)=___________________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827937" y="1765303"/>
            <a:ext cx="12827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+4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4" name="Rectangle 8"/>
          <p:cNvSpPr>
            <a:spLocks noChangeArrowheads="1"/>
          </p:cNvSpPr>
          <p:nvPr/>
        </p:nvSpPr>
        <p:spPr bwMode="auto">
          <a:xfrm>
            <a:off x="1122112" y="2384892"/>
            <a:ext cx="527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3945296" y="2384890"/>
            <a:ext cx="12955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6" name="Rectangle 10"/>
          <p:cNvSpPr>
            <a:spLocks noChangeArrowheads="1"/>
          </p:cNvSpPr>
          <p:nvPr/>
        </p:nvSpPr>
        <p:spPr bwMode="auto">
          <a:xfrm>
            <a:off x="1122112" y="2967039"/>
            <a:ext cx="6207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+6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z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=___________________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4126494" y="2952753"/>
            <a:ext cx="22573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+15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–18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xz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08" name="Rectangle 12"/>
          <p:cNvSpPr>
            <a:spLocks noChangeArrowheads="1"/>
          </p:cNvSpPr>
          <p:nvPr/>
        </p:nvSpPr>
        <p:spPr bwMode="auto">
          <a:xfrm>
            <a:off x="1122112" y="3544889"/>
            <a:ext cx="59827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)=___________________.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223998" y="3506789"/>
            <a:ext cx="2188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en-US" altLang="zh-CN" sz="2400" b="1" i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6810" name="文本框 3"/>
          <p:cNvSpPr txBox="1">
            <a:spLocks noChangeArrowheads="1"/>
          </p:cNvSpPr>
          <p:nvPr/>
        </p:nvSpPr>
        <p:spPr bwMode="auto">
          <a:xfrm>
            <a:off x="869699" y="1225551"/>
            <a:ext cx="1136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: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9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1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3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5"/>
          <p:cNvSpPr>
            <a:spLocks noChangeArrowheads="1"/>
          </p:cNvSpPr>
          <p:nvPr/>
        </p:nvSpPr>
        <p:spPr bwMode="auto">
          <a:xfrm>
            <a:off x="853053" y="966166"/>
            <a:ext cx="61150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200" b="1" dirty="0" smtClean="0">
                <a:latin typeface="+mn-lt"/>
                <a:ea typeface="楷体" panose="02010609060101010101" pitchFamily="49" charset="-122"/>
              </a:rPr>
              <a:t>计算：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)–5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2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2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2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853385" y="1419259"/>
            <a:ext cx="654377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 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 ·(–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76878" y="1833597"/>
            <a:ext cx="480452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+(–2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)+(–5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)+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976878" y="2303497"/>
            <a:ext cx="28873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–7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829" name="文本框 99"/>
          <p:cNvSpPr txBox="1">
            <a:spLocks noChangeArrowheads="1"/>
          </p:cNvSpPr>
          <p:nvPr/>
        </p:nvSpPr>
        <p:spPr bwMode="auto">
          <a:xfrm>
            <a:off x="853053" y="2821503"/>
            <a:ext cx="55149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解</a:t>
            </a:r>
            <a:r>
              <a:rPr lang="zh-CN" altLang="en-US" sz="2100" b="1" dirty="0">
                <a:latin typeface="+mn-lt"/>
                <a:ea typeface="楷体" panose="02010609060101010101" pitchFamily="49" charset="-122"/>
              </a:rPr>
              <a:t>方程：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(5–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)=34–2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–3).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6837" y="4588024"/>
            <a:ext cx="36697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18128" y="3272993"/>
            <a:ext cx="54024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去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括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号，得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74715" y="3705512"/>
            <a:ext cx="399500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移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项，得：      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–6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366837" y="4150284"/>
            <a:ext cx="39410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合并同类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项，得</a:t>
            </a:r>
            <a:r>
              <a:rPr lang="zh-CN" altLang="en-US" sz="21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=34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3" grpId="0"/>
      <p:bldP spid="4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49" name="Group 25"/>
          <p:cNvGrpSpPr/>
          <p:nvPr/>
        </p:nvGrpSpPr>
        <p:grpSpPr bwMode="auto">
          <a:xfrm>
            <a:off x="4446588" y="1536700"/>
            <a:ext cx="4367212" cy="3270250"/>
            <a:chOff x="1953" y="86"/>
            <a:chExt cx="3668" cy="2746"/>
          </a:xfrm>
        </p:grpSpPr>
        <p:sp>
          <p:nvSpPr>
            <p:cNvPr id="78850" name="Rectangle 4"/>
            <p:cNvSpPr>
              <a:spLocks noChangeArrowheads="1"/>
            </p:cNvSpPr>
            <p:nvPr/>
          </p:nvSpPr>
          <p:spPr bwMode="auto">
            <a:xfrm>
              <a:off x="2400" y="480"/>
              <a:ext cx="1724" cy="2352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住宅用地</a:t>
              </a:r>
              <a:endParaRPr lang="zh-CN" altLang="en-US">
                <a:solidFill>
                  <a:srgbClr val="FFFF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51" name="Rectangle 5"/>
            <p:cNvSpPr>
              <a:spLocks noChangeArrowheads="1"/>
            </p:cNvSpPr>
            <p:nvPr/>
          </p:nvSpPr>
          <p:spPr bwMode="auto">
            <a:xfrm>
              <a:off x="4099" y="480"/>
              <a:ext cx="1133" cy="1449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latin typeface="黑体" panose="02010609060101010101" pitchFamily="2" charset="-122"/>
                  <a:ea typeface="黑体" panose="02010609060101010101" pitchFamily="2" charset="-122"/>
                </a:rPr>
                <a:t>人民广场</a:t>
              </a: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52" name="Rectangle 6"/>
            <p:cNvSpPr>
              <a:spLocks noChangeArrowheads="1"/>
            </p:cNvSpPr>
            <p:nvPr/>
          </p:nvSpPr>
          <p:spPr bwMode="auto">
            <a:xfrm>
              <a:off x="4099" y="1920"/>
              <a:ext cx="1133" cy="91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商业用地</a:t>
              </a:r>
              <a:endParaRPr lang="zh-CN" altLang="en-US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78853" name="Line 9"/>
            <p:cNvSpPr>
              <a:spLocks noChangeShapeType="1"/>
            </p:cNvSpPr>
            <p:nvPr/>
          </p:nvSpPr>
          <p:spPr bwMode="auto">
            <a:xfrm>
              <a:off x="5232" y="192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4" name="Line 10"/>
            <p:cNvSpPr>
              <a:spLocks noChangeShapeType="1"/>
            </p:cNvSpPr>
            <p:nvPr/>
          </p:nvSpPr>
          <p:spPr bwMode="auto">
            <a:xfrm>
              <a:off x="5232" y="48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5" name="Line 11"/>
            <p:cNvSpPr>
              <a:spLocks noChangeShapeType="1"/>
            </p:cNvSpPr>
            <p:nvPr/>
          </p:nvSpPr>
          <p:spPr bwMode="auto">
            <a:xfrm>
              <a:off x="5424" y="480"/>
              <a:ext cx="0" cy="144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6" name="Text Box 12"/>
            <p:cNvSpPr txBox="1">
              <a:spLocks noChangeArrowheads="1"/>
            </p:cNvSpPr>
            <p:nvPr/>
          </p:nvSpPr>
          <p:spPr bwMode="auto">
            <a:xfrm>
              <a:off x="5231" y="1154"/>
              <a:ext cx="390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57" name="Line 13"/>
            <p:cNvSpPr>
              <a:spLocks noChangeShapeType="1"/>
            </p:cNvSpPr>
            <p:nvPr/>
          </p:nvSpPr>
          <p:spPr bwMode="auto">
            <a:xfrm>
              <a:off x="2400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8" name="Line 14"/>
            <p:cNvSpPr>
              <a:spLocks noChangeShapeType="1"/>
            </p:cNvSpPr>
            <p:nvPr/>
          </p:nvSpPr>
          <p:spPr bwMode="auto">
            <a:xfrm>
              <a:off x="5222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59" name="Line 15"/>
            <p:cNvSpPr>
              <a:spLocks noChangeShapeType="1"/>
            </p:cNvSpPr>
            <p:nvPr/>
          </p:nvSpPr>
          <p:spPr bwMode="auto">
            <a:xfrm>
              <a:off x="4080" y="192"/>
              <a:ext cx="0" cy="2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0" name="Line 16"/>
            <p:cNvSpPr>
              <a:spLocks noChangeShapeType="1"/>
            </p:cNvSpPr>
            <p:nvPr/>
          </p:nvSpPr>
          <p:spPr bwMode="auto">
            <a:xfrm>
              <a:off x="2400" y="288"/>
              <a:ext cx="1680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1" name="Line 17"/>
            <p:cNvSpPr>
              <a:spLocks noChangeShapeType="1"/>
            </p:cNvSpPr>
            <p:nvPr/>
          </p:nvSpPr>
          <p:spPr bwMode="auto">
            <a:xfrm>
              <a:off x="4080" y="288"/>
              <a:ext cx="1142" cy="0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2" name="Text Box 18"/>
            <p:cNvSpPr txBox="1">
              <a:spLocks noChangeArrowheads="1"/>
            </p:cNvSpPr>
            <p:nvPr/>
          </p:nvSpPr>
          <p:spPr bwMode="auto">
            <a:xfrm>
              <a:off x="2784" y="86"/>
              <a:ext cx="960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anose="02020603050405020304" pitchFamily="18" charset="0"/>
                </a:rPr>
                <a:t>3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latin typeface="Times New Roman" panose="02020603050405020304" pitchFamily="18" charset="0"/>
                </a:rPr>
                <a:t>+2</a:t>
              </a:r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63" name="Text Box 19"/>
            <p:cNvSpPr txBox="1">
              <a:spLocks noChangeArrowheads="1"/>
            </p:cNvSpPr>
            <p:nvPr/>
          </p:nvSpPr>
          <p:spPr bwMode="auto">
            <a:xfrm>
              <a:off x="4272" y="96"/>
              <a:ext cx="768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 smtClean="0">
                  <a:latin typeface="Times New Roman" panose="02020603050405020304" pitchFamily="18" charset="0"/>
                </a:rPr>
                <a:t>2</a:t>
              </a:r>
              <a:r>
                <a:rPr lang="en-US" altLang="zh-CN" b="1" i="1" dirty="0" smtClean="0">
                  <a:latin typeface="Times New Roman" panose="02020603050405020304" pitchFamily="18" charset="0"/>
                </a:rPr>
                <a:t>a–b</a:t>
              </a:r>
              <a:endPara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864" name="Line 21"/>
            <p:cNvSpPr>
              <a:spLocks noChangeShapeType="1"/>
            </p:cNvSpPr>
            <p:nvPr/>
          </p:nvSpPr>
          <p:spPr bwMode="auto">
            <a:xfrm>
              <a:off x="2007" y="2832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5" name="Line 22"/>
            <p:cNvSpPr>
              <a:spLocks noChangeShapeType="1"/>
            </p:cNvSpPr>
            <p:nvPr/>
          </p:nvSpPr>
          <p:spPr bwMode="auto">
            <a:xfrm>
              <a:off x="2007" y="480"/>
              <a:ext cx="38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6" name="Line 24"/>
            <p:cNvSpPr>
              <a:spLocks noChangeShapeType="1"/>
            </p:cNvSpPr>
            <p:nvPr/>
          </p:nvSpPr>
          <p:spPr bwMode="auto">
            <a:xfrm>
              <a:off x="2160" y="528"/>
              <a:ext cx="0" cy="2304"/>
            </a:xfrm>
            <a:prstGeom prst="line">
              <a:avLst/>
            </a:prstGeom>
            <a:noFill/>
            <a:ln w="28575">
              <a:solidFill>
                <a:srgbClr val="660066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867" name="Text Box 23"/>
            <p:cNvSpPr txBox="1">
              <a:spLocks noChangeArrowheads="1"/>
            </p:cNvSpPr>
            <p:nvPr/>
          </p:nvSpPr>
          <p:spPr bwMode="auto">
            <a:xfrm>
              <a:off x="1953" y="1558"/>
              <a:ext cx="432" cy="3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/>
                <a:t>4</a:t>
              </a: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78868" name="Text Box 26"/>
          <p:cNvSpPr txBox="1">
            <a:spLocks noChangeArrowheads="1"/>
          </p:cNvSpPr>
          <p:nvPr/>
        </p:nvSpPr>
        <p:spPr bwMode="auto">
          <a:xfrm>
            <a:off x="762001" y="903288"/>
            <a:ext cx="79152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块长方形地用来建造住宅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广场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厦，求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这块地的面积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871139" y="2029507"/>
            <a:ext cx="4107658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解：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[(3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+2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)+(2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2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)]</a:t>
            </a:r>
            <a:endParaRPr lang="en-US" altLang="zh-CN" sz="22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(5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·5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2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a·b</a:t>
            </a:r>
            <a:endParaRPr lang="en-US" altLang="zh-CN" sz="2200" b="1" i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200" b="1" dirty="0">
                <a:ea typeface="仿宋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zh-CN" altLang="en-US" sz="2200" b="1" dirty="0">
                <a:solidFill>
                  <a:srgbClr val="FF0000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2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2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这块地的面积为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baseline="30000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+4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875" name="组合 6"/>
          <p:cNvGrpSpPr/>
          <p:nvPr/>
        </p:nvGrpSpPr>
        <p:grpSpPr bwMode="auto">
          <a:xfrm>
            <a:off x="3317979" y="444481"/>
            <a:ext cx="2480310" cy="522923"/>
            <a:chOff x="5047" y="878"/>
            <a:chExt cx="3905" cy="823"/>
          </a:xfrm>
        </p:grpSpPr>
        <p:grpSp>
          <p:nvGrpSpPr>
            <p:cNvPr id="78876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8882" name="TextBox 15"/>
            <p:cNvSpPr txBox="1">
              <a:spLocks noChangeArrowheads="1"/>
            </p:cNvSpPr>
            <p:nvPr/>
          </p:nvSpPr>
          <p:spPr bwMode="auto">
            <a:xfrm>
              <a:off x="5047" y="878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8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文本框 6151"/>
          <p:cNvSpPr txBox="1">
            <a:spLocks noChangeArrowheads="1"/>
          </p:cNvSpPr>
          <p:nvPr/>
        </p:nvSpPr>
        <p:spPr bwMode="auto">
          <a:xfrm>
            <a:off x="4427634" y="524006"/>
            <a:ext cx="2925762" cy="45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单项式与单项式相乘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1073792" y="1135063"/>
            <a:ext cx="7393934" cy="24191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光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的速度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约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3×10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2800" b="1" noProof="1" smtClean="0">
                <a:latin typeface="+mn-lt"/>
                <a:ea typeface="楷体" panose="02010609060101010101" pitchFamily="49" charset="-122"/>
                <a:cs typeface="+mn-ea"/>
                <a:sym typeface="+mn-ea"/>
              </a:rPr>
              <a:t>km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/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sym typeface="+mn-ea"/>
              </a:rPr>
              <a:t>s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，太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阳光照射到地球上需要的时间大约是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5×10</a:t>
            </a:r>
            <a:r>
              <a:rPr lang="en-US" altLang="zh-CN" sz="28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s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，你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知道地球与太阳的距离约是多少吗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14450" y="3680470"/>
            <a:ext cx="7334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地球与太阳的距离约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)×(5×10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)km.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5120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120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211" name="组合 4"/>
          <p:cNvGrpSpPr/>
          <p:nvPr/>
        </p:nvGrpSpPr>
        <p:grpSpPr bwMode="auto">
          <a:xfrm>
            <a:off x="2582198" y="555561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1213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文本框 100"/>
          <p:cNvSpPr txBox="1">
            <a:spLocks noChangeArrowheads="1"/>
          </p:cNvSpPr>
          <p:nvPr/>
        </p:nvSpPr>
        <p:spPr bwMode="auto">
          <a:xfrm>
            <a:off x="630485" y="1034361"/>
            <a:ext cx="8286750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某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同学在计算一个多项式乘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时，算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成了加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上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到的答案是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，那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么正确的计算结果是多少？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79874" name="图片 3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455863"/>
            <a:ext cx="793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23988" y="2208213"/>
            <a:ext cx="54832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设这个多项式为</a:t>
            </a:r>
            <a:r>
              <a:rPr lang="en-US" altLang="zh-CN" sz="2100" b="1" dirty="0" smtClean="0">
                <a:latin typeface="+mn-lt"/>
              </a:rPr>
              <a:t>A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则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433638" y="3046413"/>
            <a:ext cx="38100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33638" y="3576638"/>
            <a:ext cx="47799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·(–3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1)(–3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433638" y="2595563"/>
            <a:ext cx="28985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(–3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endParaRPr lang="zh-CN" altLang="en-US" sz="2100" b="1" dirty="0"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779838" y="4068763"/>
            <a:ext cx="22749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–12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9885" name="组合 2"/>
          <p:cNvGrpSpPr/>
          <p:nvPr/>
        </p:nvGrpSpPr>
        <p:grpSpPr bwMode="auto">
          <a:xfrm>
            <a:off x="3283112" y="451493"/>
            <a:ext cx="2478722" cy="522923"/>
            <a:chOff x="5047" y="892"/>
            <a:chExt cx="3905" cy="823"/>
          </a:xfrm>
        </p:grpSpPr>
        <p:grpSp>
          <p:nvGrpSpPr>
            <p:cNvPr id="79886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2" name="缺角矩形 1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5" name="缺角矩形 4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  <p:sp>
            <p:nvSpPr>
              <p:cNvPr id="6" name="缺角矩形 5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/>
              </a:p>
            </p:txBody>
          </p:sp>
        </p:grpSp>
        <p:sp>
          <p:nvSpPr>
            <p:cNvPr id="79892" name="TextBox 15"/>
            <p:cNvSpPr txBox="1">
              <a:spLocks noChangeArrowheads="1"/>
            </p:cNvSpPr>
            <p:nvPr/>
          </p:nvSpPr>
          <p:spPr bwMode="auto">
            <a:xfrm>
              <a:off x="5047" y="892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4762" y="-49335"/>
            <a:ext cx="2006600" cy="476925"/>
            <a:chOff x="263" y="185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831" y="185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313"/>
              <a:ext cx="3160" cy="574"/>
              <a:chOff x="248" y="204"/>
              <a:chExt cx="3160" cy="574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293" y="204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3471" y="1388464"/>
            <a:ext cx="1104744" cy="1938992"/>
          </a:xfrm>
          <a:prstGeom prst="rect">
            <a:avLst/>
          </a:prstGeom>
          <a:noFill/>
          <a:ln w="25400">
            <a:solidFill>
              <a:srgbClr val="00B05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单项式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与单项式、多项式相乘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350606" y="607645"/>
            <a:ext cx="1648619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单项式乘单项式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1151142" y="1165650"/>
            <a:ext cx="161925" cy="2430463"/>
          </a:xfrm>
          <a:prstGeom prst="leftBrace">
            <a:avLst>
              <a:gd name="adj1" fmla="val 7505"/>
              <a:gd name="adj2" fmla="val 50000"/>
            </a:avLst>
          </a:prstGeom>
          <a:solidFill>
            <a:schemeClr val="bg1"/>
          </a:solidFill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255964" y="701695"/>
            <a:ext cx="5670550" cy="553998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实质上是转化为同底数幂的运算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50604" y="1623775"/>
            <a:ext cx="1648619" cy="830997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b="1">
                <a:sym typeface="宋体" panose="02010600030101010101" pitchFamily="2" charset="-122"/>
              </a:rPr>
              <a:t>单项式乘</a:t>
            </a:r>
            <a:endParaRPr lang="en-US" altLang="zh-CN" b="1"/>
          </a:p>
          <a:p>
            <a:r>
              <a:rPr lang="zh-CN" altLang="en-US" b="1"/>
              <a:t>多项式</a:t>
            </a:r>
            <a:endParaRPr lang="zh-CN" altLang="en-US" b="1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55962" y="1767502"/>
            <a:ext cx="5670551" cy="400110"/>
          </a:xfrm>
          <a:prstGeom prst="rect">
            <a:avLst/>
          </a:prstGeom>
          <a:noFill/>
          <a:ln w="25400">
            <a:solidFill>
              <a:schemeClr val="tx1">
                <a:alpha val="59998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实质上是转化为单项式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单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项式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50605" y="3236913"/>
            <a:ext cx="1648619" cy="461665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>
                <a:latin typeface="黑体" panose="02010609060101010101" pitchFamily="2" charset="-122"/>
                <a:ea typeface="黑体" panose="02010609060101010101" pitchFamily="2" charset="-122"/>
              </a:defRPr>
            </a:lvl1pPr>
          </a:lstStyle>
          <a:p>
            <a:r>
              <a:rPr lang="zh-CN" altLang="en-US" b="1" dirty="0"/>
              <a:t>四点注意</a:t>
            </a:r>
            <a:endParaRPr lang="zh-CN" altLang="en-US" b="1" dirty="0"/>
          </a:p>
        </p:txBody>
      </p:sp>
      <p:sp>
        <p:nvSpPr>
          <p:cNvPr id="24" name="右箭头 23"/>
          <p:cNvSpPr/>
          <p:nvPr/>
        </p:nvSpPr>
        <p:spPr bwMode="auto">
          <a:xfrm>
            <a:off x="3074988" y="88265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/>
          </a:p>
        </p:txBody>
      </p:sp>
      <p:sp>
        <p:nvSpPr>
          <p:cNvPr id="25" name="右箭头 24"/>
          <p:cNvSpPr/>
          <p:nvPr/>
        </p:nvSpPr>
        <p:spPr bwMode="auto">
          <a:xfrm>
            <a:off x="3057526" y="1905129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/>
          </a:p>
        </p:txBody>
      </p:sp>
      <p:sp>
        <p:nvSpPr>
          <p:cNvPr id="26" name="右箭头 25"/>
          <p:cNvSpPr/>
          <p:nvPr/>
        </p:nvSpPr>
        <p:spPr bwMode="auto">
          <a:xfrm>
            <a:off x="3040063" y="3365500"/>
            <a:ext cx="161925" cy="271463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/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3255963" y="2762250"/>
            <a:ext cx="5670551" cy="1931690"/>
          </a:xfrm>
          <a:prstGeom prst="rect">
            <a:avLst/>
          </a:prstGeom>
          <a:noFill/>
          <a:ln w="25400">
            <a:solidFill>
              <a:schemeClr val="tx1">
                <a:alpha val="48000"/>
              </a:schemeClr>
            </a:solidFill>
            <a:miter lim="800000"/>
          </a:ln>
          <a:effectLst/>
        </p:spPr>
        <p:txBody>
          <a:bodyPr lIns="57511" tIns="28755" rIns="57511" bIns="28755" anchor="b"/>
          <a:lstStyle/>
          <a:p>
            <a:pPr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计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算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时，要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符号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问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题，多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项式中每一项都包括它前面的符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号，单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项式分别与多项式的每一项相乘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时，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号相乘得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号相乘得负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不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要出现漏乘现象</a:t>
            </a:r>
            <a:b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运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</a:rPr>
              <a:t>算要有顺序：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先乘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方，再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乘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除，最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后加减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defRPr/>
            </a:pPr>
            <a:r>
              <a:rPr lang="en-US" altLang="zh-CN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(4)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对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于混合运</a:t>
            </a:r>
            <a:r>
              <a:rPr lang="zh-CN" altLang="en-US" sz="2000" b="1" dirty="0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算，注</a:t>
            </a:r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意最后应合并同类项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pSp>
        <p:nvGrpSpPr>
          <p:cNvPr id="80909" name="组合 1"/>
          <p:cNvGrpSpPr/>
          <p:nvPr/>
        </p:nvGrpSpPr>
        <p:grpSpPr bwMode="auto">
          <a:xfrm>
            <a:off x="0" y="-57879"/>
            <a:ext cx="2006600" cy="478473"/>
            <a:chOff x="227" y="63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0911" name="文本框 17"/>
            <p:cNvSpPr txBox="1">
              <a:spLocks noChangeArrowheads="1"/>
            </p:cNvSpPr>
            <p:nvPr/>
          </p:nvSpPr>
          <p:spPr bwMode="auto">
            <a:xfrm>
              <a:off x="1010" y="6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97"/>
              <a:ext cx="567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4" grpId="0" bldLvl="0" animBg="1"/>
      <p:bldP spid="19" grpId="0" bldLvl="0" animBg="1"/>
      <p:bldP spid="21" grpId="0" bldLvl="0" animBg="1"/>
      <p:bldP spid="24" grpId="0" bldLvl="0" animBg="1"/>
      <p:bldP spid="25" grpId="0" bldLvl="0" animBg="1"/>
      <p:bldP spid="26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1535887" y="2696369"/>
            <a:ext cx="1534484" cy="53924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693862" y="1739900"/>
            <a:ext cx="39780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)×(5×10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1" name="文本框 1"/>
          <p:cNvSpPr txBox="1">
            <a:spLocks noChangeArrowheads="1"/>
          </p:cNvSpPr>
          <p:nvPr/>
        </p:nvSpPr>
        <p:spPr bwMode="auto">
          <a:xfrm>
            <a:off x="1567790" y="2158420"/>
            <a:ext cx="28264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=(3×5)×(10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×10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172" name="文本框 2"/>
          <p:cNvSpPr txBox="1">
            <a:spLocks noChangeArrowheads="1"/>
          </p:cNvSpPr>
          <p:nvPr/>
        </p:nvSpPr>
        <p:spPr bwMode="auto">
          <a:xfrm>
            <a:off x="1565345" y="2740025"/>
            <a:ext cx="1572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=15×10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7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21354" y="2100393"/>
            <a:ext cx="2557110" cy="495585"/>
          </a:xfrm>
          <a:prstGeom prst="rect">
            <a:avLst/>
          </a:prstGeom>
          <a:solidFill>
            <a:srgbClr val="99FFCC"/>
          </a:solidFill>
          <a:ln>
            <a:solidFill>
              <a:schemeClr val="accent3">
                <a:lumMod val="9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 </a:t>
            </a:r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乘法交换律、结合律</a:t>
            </a:r>
            <a:endParaRPr lang="en-US" altLang="zh-CN" sz="2000" b="1" noProof="1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21354" y="2740025"/>
            <a:ext cx="2044149" cy="495585"/>
          </a:xfrm>
          <a:prstGeom prst="rect">
            <a:avLst/>
          </a:prstGeom>
          <a:solidFill>
            <a:srgbClr val="99FFCC"/>
          </a:solidFill>
          <a:ln>
            <a:solidFill>
              <a:schemeClr val="accent3">
                <a:lumMod val="90000"/>
              </a:schemeClr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000" b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 </a:t>
            </a:r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2" charset="-122"/>
                <a:cs typeface="+mn-ea"/>
                <a:sym typeface="Wingdings" panose="05000000000000000000" pitchFamily="2" charset="2"/>
              </a:rPr>
              <a:t>同底数幂的乘法</a:t>
            </a:r>
            <a:endParaRPr lang="zh-CN" altLang="en-US" sz="2000" b="1" noProof="1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922443" y="3498851"/>
            <a:ext cx="28463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这样书写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规范吗？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994861" y="4106862"/>
            <a:ext cx="440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不规</a:t>
            </a:r>
            <a:r>
              <a:rPr lang="zh-CN" altLang="en-US" sz="24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范，应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1.5×10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9024" y="548199"/>
            <a:ext cx="7059612" cy="113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样计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(3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)×(5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10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？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计算过程中用到了哪些运算律及运算性质？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4379" y="702123"/>
            <a:ext cx="1755979" cy="455854"/>
            <a:chOff x="1745942" y="3988439"/>
            <a:chExt cx="1755979" cy="455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2" name="流程图: 库存数据 2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381" b="91537" l="4200" r="46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87" r="52725" b="6244"/>
          <a:stretch>
            <a:fillRect/>
          </a:stretch>
        </p:blipFill>
        <p:spPr>
          <a:xfrm>
            <a:off x="499854" y="3185131"/>
            <a:ext cx="1216027" cy="1550770"/>
          </a:xfrm>
          <a:prstGeom prst="ellipse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6" grpId="0"/>
      <p:bldP spid="7171" grpId="0"/>
      <p:bldP spid="7172" grpId="0"/>
      <p:bldP spid="8" grpId="0" bldLvl="0" animBg="1"/>
      <p:bldP spid="9" grpId="0" bldLvl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288258" y="1945139"/>
            <a:ext cx="496887" cy="431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716758" y="1945139"/>
            <a:ext cx="485775" cy="430213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5400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 sz="100"/>
          </a:p>
        </p:txBody>
      </p:sp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728200" y="635001"/>
            <a:ext cx="74605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果将上式中的数字改为字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母，比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ac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·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bc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，怎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样计算这个式子？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72132" y="3597276"/>
            <a:ext cx="726352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根据以上计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算，想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一想如何计算单项式乘以单项式？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6147" name="矩形 4"/>
          <p:cNvSpPr>
            <a:spLocks noChangeArrowheads="1"/>
          </p:cNvSpPr>
          <p:nvPr/>
        </p:nvSpPr>
        <p:spPr bwMode="auto">
          <a:xfrm>
            <a:off x="663793" y="1820004"/>
            <a:ext cx="747031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      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·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bc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 ·(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·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乘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法交换律、结合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律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abc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5+2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同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底数幂的乘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法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         =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abc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7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zh-CN" altLang="en-US" sz="24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4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9" grpId="0" bldLvl="0" animBg="1"/>
      <p:bldP spid="4" grpId="0"/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32"/>
          <p:cNvSpPr txBox="1">
            <a:spLocks noChangeArrowheads="1"/>
          </p:cNvSpPr>
          <p:nvPr/>
        </p:nvSpPr>
        <p:spPr bwMode="auto">
          <a:xfrm>
            <a:off x="1960563" y="4565650"/>
            <a:ext cx="30114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609725" y="1654176"/>
            <a:ext cx="7200900" cy="2677656"/>
          </a:xfrm>
          <a:prstGeom prst="rect">
            <a:avLst/>
          </a:prstGeom>
          <a:noFill/>
          <a:ln w="25400" algn="ctr">
            <a:solidFill>
              <a:schemeClr val="accent3">
                <a:lumMod val="50000"/>
                <a:alpha val="59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defRPr/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单</a:t>
            </a:r>
            <a:r>
              <a:rPr lang="zh-CN" altLang="en-US" sz="2800" b="1" dirty="0">
                <a:latin typeface="宋体" panose="02010600030101010101" pitchFamily="2" charset="-122"/>
              </a:rPr>
              <a:t>项式与单项式相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乘，把</a:t>
            </a:r>
            <a:r>
              <a:rPr lang="zh-CN" altLang="en-US" sz="2800" b="1" dirty="0">
                <a:latin typeface="宋体" panose="02010600030101010101" pitchFamily="2" charset="-122"/>
              </a:rPr>
              <a:t>它们的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系数</a:t>
            </a:r>
            <a:r>
              <a:rPr lang="zh-CN" altLang="en-US" sz="2800" b="1" dirty="0">
                <a:latin typeface="宋体" panose="02010600030101010101" pitchFamily="2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同底数幂</a:t>
            </a:r>
            <a:r>
              <a:rPr lang="zh-CN" altLang="en-US" sz="2800" b="1" dirty="0">
                <a:latin typeface="宋体" panose="02010600030101010101" pitchFamily="2" charset="-122"/>
              </a:rPr>
              <a:t>分别相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乘，对</a:t>
            </a:r>
            <a:r>
              <a:rPr lang="zh-CN" altLang="en-US" sz="2800" b="1" dirty="0">
                <a:latin typeface="宋体" panose="02010600030101010101" pitchFamily="2" charset="-122"/>
              </a:rPr>
              <a:t>于只在一个单项式里含有的字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母，则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连同它的指数</a:t>
            </a:r>
            <a:r>
              <a:rPr lang="zh-CN" altLang="en-US" sz="2800" b="1" dirty="0">
                <a:latin typeface="宋体" panose="02010600030101010101" pitchFamily="2" charset="-122"/>
              </a:rPr>
              <a:t>作为积的一个因式</a:t>
            </a:r>
            <a:r>
              <a:rPr lang="en-US" altLang="zh-CN" sz="2800" b="1" dirty="0">
                <a:latin typeface="宋体" panose="02010600030101010101" pitchFamily="2" charset="-122"/>
              </a:rPr>
              <a:t>.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12290"/>
          <p:cNvSpPr>
            <a:spLocks noChangeArrowheads="1"/>
          </p:cNvSpPr>
          <p:nvPr/>
        </p:nvSpPr>
        <p:spPr bwMode="auto">
          <a:xfrm>
            <a:off x="-11739" y="765175"/>
            <a:ext cx="9140825" cy="53975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单项式与单项式的乘法法</a:t>
            </a:r>
            <a:r>
              <a:rPr lang="zh-CN" altLang="en-US" sz="2800" b="1" spc="100" noProof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则</a:t>
            </a:r>
            <a:endParaRPr lang="zh-CN" altLang="en-US" sz="2800" b="1" spc="100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pic>
        <p:nvPicPr>
          <p:cNvPr id="25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217" y="2146072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956469" y="1047920"/>
            <a:ext cx="7731949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1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计算：</a:t>
            </a:r>
            <a:endParaRPr lang="zh-CN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169987" y="2063583"/>
            <a:ext cx="438308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(1) (–5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)(–3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en-US" altLang="zh-CN" sz="21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[(–5)×(–3)](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•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704556" y="2063583"/>
            <a:ext cx="3314700" cy="1869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(2) (2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</a:rPr>
              <a:t>) </a:t>
            </a:r>
            <a:endParaRPr lang="en-US" altLang="zh-CN" sz="21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=[8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×(–5)](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 –40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5496" y="4146550"/>
            <a:ext cx="2901553" cy="415498"/>
          </a:xfrm>
          <a:prstGeom prst="rect">
            <a:avLst/>
          </a:prstGeom>
          <a:noFill/>
          <a:ln w="25400">
            <a:solidFill>
              <a:schemeClr val="tx1">
                <a:alpha val="4195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 b="1">
                <a:latin typeface="黑体" panose="02010609060101010101" pitchFamily="2" charset="-122"/>
                <a:ea typeface="黑体" panose="02010609060101010101" pitchFamily="2" charset="-122"/>
              </a:rPr>
              <a:t>单项式与单项式相乘</a:t>
            </a:r>
            <a:endParaRPr lang="zh-CN" altLang="en-US" sz="21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4860925" y="4061870"/>
            <a:ext cx="4125119" cy="501356"/>
          </a:xfrm>
          <a:prstGeom prst="rect">
            <a:avLst/>
          </a:prstGeom>
          <a:noFill/>
          <a:ln w="25400">
            <a:solidFill>
              <a:schemeClr val="tx1">
                <a:alpha val="4117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有理数的乘法与同底数幂的乘法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3124199" y="3923080"/>
            <a:ext cx="1674812" cy="1179094"/>
            <a:chOff x="3708400" y="4737100"/>
            <a:chExt cx="2232077" cy="1572750"/>
          </a:xfrm>
        </p:grpSpPr>
        <p:sp>
          <p:nvSpPr>
            <p:cNvPr id="9" name="右箭头 8"/>
            <p:cNvSpPr/>
            <p:nvPr/>
          </p:nvSpPr>
          <p:spPr bwMode="auto">
            <a:xfrm>
              <a:off x="3708400" y="5097076"/>
              <a:ext cx="2232077" cy="431971"/>
            </a:xfrm>
            <a:prstGeom prst="rightArrow">
              <a:avLst/>
            </a:prstGeom>
            <a:solidFill>
              <a:schemeClr val="accent6">
                <a:lumMod val="75000"/>
                <a:alpha val="63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2100" b="1"/>
            </a:p>
          </p:txBody>
        </p:sp>
        <p:sp>
          <p:nvSpPr>
            <p:cNvPr id="55304" name="Rectangle 4"/>
            <p:cNvSpPr>
              <a:spLocks noChangeArrowheads="1"/>
            </p:cNvSpPr>
            <p:nvPr/>
          </p:nvSpPr>
          <p:spPr bwMode="auto">
            <a:xfrm>
              <a:off x="3708400" y="5326278"/>
              <a:ext cx="2058668" cy="983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1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乘法交换律和结合律</a:t>
              </a:r>
              <a:endPara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305" name="TextBox 11"/>
            <p:cNvSpPr txBox="1">
              <a:spLocks noChangeArrowheads="1"/>
            </p:cNvSpPr>
            <p:nvPr/>
          </p:nvSpPr>
          <p:spPr bwMode="auto">
            <a:xfrm>
              <a:off x="4213225" y="4737100"/>
              <a:ext cx="968205" cy="554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转化</a:t>
              </a:r>
              <a:endParaRPr lang="zh-CN" altLang="en-US" sz="21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6065446" y="491415"/>
            <a:ext cx="2689958" cy="1027448"/>
            <a:chOff x="4907" y="521"/>
            <a:chExt cx="4678" cy="2155"/>
          </a:xfrm>
        </p:grpSpPr>
        <p:sp>
          <p:nvSpPr>
            <p:cNvPr id="55307" name="云形标注 12"/>
            <p:cNvSpPr>
              <a:spLocks noChangeArrowheads="1"/>
            </p:cNvSpPr>
            <p:nvPr/>
          </p:nvSpPr>
          <p:spPr bwMode="auto">
            <a:xfrm>
              <a:off x="4907" y="521"/>
              <a:ext cx="4678" cy="2155"/>
            </a:xfrm>
            <a:prstGeom prst="cloudCallout">
              <a:avLst>
                <a:gd name="adj1" fmla="val -122745"/>
                <a:gd name="adj2" fmla="val 179315"/>
              </a:avLst>
            </a:prstGeom>
            <a:solidFill>
              <a:srgbClr val="99FFCC"/>
            </a:solidFill>
            <a:ln w="9525">
              <a:solidFill>
                <a:srgbClr val="FFFFC5"/>
              </a:solidFill>
              <a:rou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5308" name="文本框 1"/>
            <p:cNvSpPr txBox="1">
              <a:spLocks noChangeArrowheads="1"/>
            </p:cNvSpPr>
            <p:nvPr/>
          </p:nvSpPr>
          <p:spPr bwMode="auto">
            <a:xfrm>
              <a:off x="5690" y="630"/>
              <a:ext cx="3676" cy="1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单项式相乘的结果仍是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单项式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313" name="组合 6"/>
          <p:cNvGrpSpPr/>
          <p:nvPr/>
        </p:nvGrpSpPr>
        <p:grpSpPr bwMode="auto">
          <a:xfrm>
            <a:off x="701675" y="514350"/>
            <a:ext cx="1858963" cy="492125"/>
            <a:chOff x="427462" y="558483"/>
            <a:chExt cx="1858351" cy="492443"/>
          </a:xfrm>
        </p:grpSpPr>
        <p:grpSp>
          <p:nvGrpSpPr>
            <p:cNvPr id="5531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5532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55321" name="文本框 11"/>
          <p:cNvSpPr txBox="1">
            <a:spLocks noChangeArrowheads="1"/>
          </p:cNvSpPr>
          <p:nvPr/>
        </p:nvSpPr>
        <p:spPr bwMode="auto">
          <a:xfrm>
            <a:off x="2573506" y="544764"/>
            <a:ext cx="4295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单项式乘以单项式法则的应用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7976" y="607661"/>
            <a:ext cx="8593137" cy="5148266"/>
            <a:chOff x="157163" y="582609"/>
            <a:chExt cx="8593137" cy="5148266"/>
          </a:xfrm>
        </p:grpSpPr>
        <p:grpSp>
          <p:nvGrpSpPr>
            <p:cNvPr id="14" name="组合 13"/>
            <p:cNvGrpSpPr/>
            <p:nvPr/>
          </p:nvGrpSpPr>
          <p:grpSpPr>
            <a:xfrm>
              <a:off x="157163" y="582612"/>
              <a:ext cx="8593137" cy="5148263"/>
              <a:chOff x="-3593057" y="1567519"/>
              <a:chExt cx="8776917" cy="5124845"/>
            </a:xfrm>
          </p:grpSpPr>
          <p:pic>
            <p:nvPicPr>
              <p:cNvPr id="18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51248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9" name="矩形 18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5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6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7" name="图片 16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076023" y="1543740"/>
            <a:ext cx="7562850" cy="3046988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1. </a:t>
            </a:r>
            <a:r>
              <a:rPr lang="zh-CN" altLang="en-US" sz="2400" b="1" dirty="0" smtClean="0">
                <a:latin typeface="+mn-lt"/>
              </a:rPr>
              <a:t>在</a:t>
            </a:r>
            <a:r>
              <a:rPr lang="zh-CN" altLang="en-US" sz="2400" b="1" dirty="0">
                <a:latin typeface="+mn-lt"/>
              </a:rPr>
              <a:t>计算</a:t>
            </a:r>
            <a:r>
              <a:rPr lang="zh-CN" altLang="en-US" sz="2400" b="1" dirty="0" smtClean="0">
                <a:latin typeface="+mn-lt"/>
              </a:rPr>
              <a:t>时，应</a:t>
            </a:r>
            <a:r>
              <a:rPr lang="zh-CN" altLang="en-US" sz="2400" b="1" dirty="0">
                <a:latin typeface="+mn-lt"/>
              </a:rPr>
              <a:t>先确定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积的符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号</a:t>
            </a:r>
            <a:r>
              <a:rPr lang="zh-CN" altLang="en-US" sz="2400" b="1" dirty="0" smtClean="0">
                <a:latin typeface="+mn-lt"/>
              </a:rPr>
              <a:t>，积</a:t>
            </a:r>
            <a:r>
              <a:rPr lang="zh-CN" altLang="en-US" sz="2400" b="1" dirty="0">
                <a:latin typeface="+mn-lt"/>
              </a:rPr>
              <a:t>的系数等于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各因式系数的积</a:t>
            </a:r>
            <a:r>
              <a:rPr lang="zh-CN" altLang="en-US" sz="2400" b="1" dirty="0" smtClean="0">
                <a:latin typeface="+mn-lt"/>
              </a:rPr>
              <a:t>；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2. </a:t>
            </a:r>
            <a:r>
              <a:rPr lang="zh-CN" altLang="en-US" sz="2400" b="1" dirty="0" smtClean="0">
                <a:latin typeface="+mn-lt"/>
              </a:rPr>
              <a:t>注意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按顺序</a:t>
            </a:r>
            <a:r>
              <a:rPr lang="zh-CN" altLang="en-US" sz="2400" b="1" dirty="0">
                <a:latin typeface="+mn-lt"/>
              </a:rPr>
              <a:t>运算；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3. </a:t>
            </a:r>
            <a:r>
              <a:rPr lang="zh-CN" altLang="en-US" sz="2400" b="1" dirty="0" smtClean="0">
                <a:latin typeface="+mn-lt"/>
              </a:rPr>
              <a:t>不要</a:t>
            </a:r>
            <a:r>
              <a:rPr lang="zh-CN" altLang="en-US" sz="2400" b="1" dirty="0">
                <a:latin typeface="+mn-lt"/>
              </a:rPr>
              <a:t>漏掉只在一个单项式里含有的字母因式；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+mn-lt"/>
              </a:rPr>
              <a:t>4. </a:t>
            </a:r>
            <a:r>
              <a:rPr lang="zh-CN" altLang="en-US" sz="2400" b="1" dirty="0" smtClean="0">
                <a:latin typeface="+mn-lt"/>
              </a:rPr>
              <a:t>此</a:t>
            </a:r>
            <a:r>
              <a:rPr lang="zh-CN" altLang="en-US" sz="2400" b="1" dirty="0">
                <a:latin typeface="+mn-lt"/>
              </a:rPr>
              <a:t>性质对三个及以上单项式相乘仍然适用．</a:t>
            </a:r>
            <a:endParaRPr lang="zh-CN" altLang="en-US" sz="2400" b="1" dirty="0">
              <a:latin typeface="+mn-lt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11739" y="-64388"/>
            <a:ext cx="2006600" cy="478472"/>
            <a:chOff x="123" y="40"/>
            <a:chExt cx="3160" cy="753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83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2"/>
          <p:cNvSpPr txBox="1">
            <a:spLocks noChangeArrowheads="1"/>
          </p:cNvSpPr>
          <p:nvPr/>
        </p:nvSpPr>
        <p:spPr bwMode="auto">
          <a:xfrm>
            <a:off x="988153" y="726252"/>
            <a:ext cx="792934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下面各题的计算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结果对不对？如果不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对，应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当怎样改正？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·3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=6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4   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·4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=12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·3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=15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15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改正：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</a:t>
            </a:r>
            <a:r>
              <a:rPr lang="zh-CN" altLang="en-US" sz="2400" b="1" u="sng" dirty="0" smtClean="0">
                <a:latin typeface="+mn-lt"/>
                <a:ea typeface="楷体" panose="02010609060101010101" pitchFamily="49" charset="-122"/>
              </a:rPr>
              <a:t>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221" name="矩形 5"/>
          <p:cNvSpPr>
            <a:spLocks noChangeArrowheads="1"/>
          </p:cNvSpPr>
          <p:nvPr/>
        </p:nvSpPr>
        <p:spPr bwMode="auto">
          <a:xfrm>
            <a:off x="5432425" y="1337468"/>
            <a:ext cx="18161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·2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=6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2" name="矩形 7"/>
          <p:cNvSpPr>
            <a:spLocks noChangeArrowheads="1"/>
          </p:cNvSpPr>
          <p:nvPr/>
        </p:nvSpPr>
        <p:spPr bwMode="auto">
          <a:xfrm>
            <a:off x="5449887" y="2459037"/>
            <a:ext cx="18938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·4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3" name="矩形 8"/>
          <p:cNvSpPr>
            <a:spLocks noChangeArrowheads="1"/>
          </p:cNvSpPr>
          <p:nvPr/>
        </p:nvSpPr>
        <p:spPr bwMode="auto">
          <a:xfrm>
            <a:off x="5440362" y="2990850"/>
            <a:ext cx="19208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·3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=15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zh-CN" altLang="en-US" sz="2100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sp>
        <p:nvSpPr>
          <p:cNvPr id="9224" name="TextBox 9"/>
          <p:cNvSpPr txBox="1">
            <a:spLocks noChangeArrowheads="1"/>
          </p:cNvSpPr>
          <p:nvPr/>
        </p:nvSpPr>
        <p:spPr bwMode="auto">
          <a:xfrm>
            <a:off x="3710781" y="1381125"/>
            <a:ext cx="4746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  <a:endParaRPr lang="en-US" altLang="zh-CN" sz="2700" b="1" dirty="0">
              <a:solidFill>
                <a:srgbClr val="FF0000"/>
              </a:solidFill>
            </a:endParaRPr>
          </a:p>
        </p:txBody>
      </p:sp>
      <p:sp>
        <p:nvSpPr>
          <p:cNvPr id="9225" name="TextBox 10"/>
          <p:cNvSpPr txBox="1">
            <a:spLocks noChangeArrowheads="1"/>
          </p:cNvSpPr>
          <p:nvPr/>
        </p:nvSpPr>
        <p:spPr bwMode="auto">
          <a:xfrm>
            <a:off x="3710781" y="2499519"/>
            <a:ext cx="474663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  <a:endParaRPr lang="en-US" altLang="zh-CN" sz="2700" b="1" dirty="0">
              <a:solidFill>
                <a:srgbClr val="FF0000"/>
              </a:solidFill>
            </a:endParaRPr>
          </a:p>
        </p:txBody>
      </p:sp>
      <p:sp>
        <p:nvSpPr>
          <p:cNvPr id="9226" name="TextBox 11"/>
          <p:cNvSpPr txBox="1">
            <a:spLocks noChangeArrowheads="1"/>
          </p:cNvSpPr>
          <p:nvPr/>
        </p:nvSpPr>
        <p:spPr bwMode="auto">
          <a:xfrm>
            <a:off x="3702778" y="3020219"/>
            <a:ext cx="474663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×</a:t>
            </a:r>
            <a:endParaRPr lang="en-US" altLang="zh-CN" sz="2700" b="1" dirty="0">
              <a:solidFill>
                <a:srgbClr val="FF0000"/>
              </a:solidFill>
            </a:endParaRPr>
          </a:p>
        </p:txBody>
      </p:sp>
      <p:sp>
        <p:nvSpPr>
          <p:cNvPr id="9227" name="任意多边形 13"/>
          <p:cNvSpPr>
            <a:spLocks noChangeArrowheads="1"/>
          </p:cNvSpPr>
          <p:nvPr/>
        </p:nvSpPr>
        <p:spPr bwMode="auto">
          <a:xfrm>
            <a:off x="3842544" y="1988345"/>
            <a:ext cx="342900" cy="336550"/>
          </a:xfrm>
          <a:custGeom>
            <a:avLst/>
            <a:gdLst>
              <a:gd name="T0" fmla="*/ 0 w 494675"/>
              <a:gd name="T1" fmla="*/ 239843 h 449705"/>
              <a:gd name="T2" fmla="*/ 164892 w 494675"/>
              <a:gd name="T3" fmla="*/ 449705 h 449705"/>
              <a:gd name="T4" fmla="*/ 494675 w 494675"/>
              <a:gd name="T5" fmla="*/ 0 h 449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4675" h="449705">
                <a:moveTo>
                  <a:pt x="0" y="239843"/>
                </a:moveTo>
                <a:lnTo>
                  <a:pt x="164892" y="449705"/>
                </a:lnTo>
                <a:lnTo>
                  <a:pt x="494675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5"/>
          <p:cNvGrpSpPr/>
          <p:nvPr/>
        </p:nvGrpSpPr>
        <p:grpSpPr bwMode="auto">
          <a:xfrm>
            <a:off x="-15147" y="-59959"/>
            <a:ext cx="2006600" cy="477838"/>
            <a:chOff x="248" y="32"/>
            <a:chExt cx="3160" cy="752"/>
          </a:xfrm>
        </p:grpSpPr>
        <p:sp>
          <p:nvSpPr>
            <p:cNvPr id="15" name="文本框 15"/>
            <p:cNvSpPr txBox="1">
              <a:spLocks noChangeArrowheads="1"/>
            </p:cNvSpPr>
            <p:nvPr/>
          </p:nvSpPr>
          <p:spPr bwMode="auto">
            <a:xfrm>
              <a:off x="882" y="32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6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7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Freeform 74"/>
              <p:cNvSpPr>
                <a:spLocks noChangeAspect="1" noEditPoints="1"/>
              </p:cNvSpPr>
              <p:nvPr/>
            </p:nvSpPr>
            <p:spPr bwMode="auto">
              <a:xfrm>
                <a:off x="378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443" y="81569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2" grpId="0"/>
      <p:bldP spid="9223" grpId="0"/>
      <p:bldP spid="9224" grpId="0"/>
      <p:bldP spid="9225" grpId="0"/>
      <p:bldP spid="9226" grpId="0"/>
    </p:bldLst>
  </p:timing>
</p:sld>
</file>

<file path=ppt/tags/tag1.xml><?xml version="1.0" encoding="utf-8"?>
<p:tagLst xmlns:p="http://schemas.openxmlformats.org/presentationml/2006/main">
  <p:tag name="KSO_WM_DOC_GUID" val="{46736a5f-0266-46a4-a46f-a07c583b066d}"/>
  <p:tag name="KSO_WPP_MARK_KEY" val="b78358db-34ad-4bfb-9aeb-01b6905aab6c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5076</Words>
  <Application>WPS 演示</Application>
  <PresentationFormat>全屏显示(16:9)</PresentationFormat>
  <Paragraphs>567</Paragraphs>
  <Slides>31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31</vt:i4>
      </vt:variant>
    </vt:vector>
  </HeadingPairs>
  <TitlesOfParts>
    <vt:vector size="72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Times New Roman</vt:lpstr>
      <vt:lpstr>华文宋体</vt:lpstr>
      <vt:lpstr>Cambria Math</vt:lpstr>
      <vt:lpstr>Yuanti SC</vt:lpstr>
      <vt:lpstr>Segoe Print</vt:lpstr>
      <vt:lpstr>仿宋</vt:lpstr>
      <vt:lpstr>Calibri</vt:lpstr>
      <vt:lpstr>Arial Unicode MS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1240</cp:revision>
  <dcterms:created xsi:type="dcterms:W3CDTF">2016-01-14T07:05:00Z</dcterms:created>
  <dcterms:modified xsi:type="dcterms:W3CDTF">2023-04-26T06:03:55Z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ABD28F1ECD3249CFAD13C939CC70A903_12</vt:lpwstr>
  </property>
</Properties>
</file>