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691" r:id="rId3"/>
    <p:sldId id="692" r:id="rId4"/>
    <p:sldId id="693" r:id="rId5"/>
    <p:sldId id="694" r:id="rId6"/>
    <p:sldId id="695" r:id="rId7"/>
    <p:sldId id="696" r:id="rId8"/>
    <p:sldId id="697" r:id="rId9"/>
    <p:sldId id="698" r:id="rId10"/>
    <p:sldId id="699" r:id="rId11"/>
    <p:sldId id="700" r:id="rId12"/>
    <p:sldId id="701" r:id="rId13"/>
    <p:sldId id="702" r:id="rId14"/>
    <p:sldId id="703" r:id="rId15"/>
    <p:sldId id="704" r:id="rId16"/>
    <p:sldId id="713" r:id="rId17"/>
    <p:sldId id="705" r:id="rId18"/>
    <p:sldId id="706" r:id="rId19"/>
    <p:sldId id="707" r:id="rId20"/>
    <p:sldId id="708" r:id="rId21"/>
    <p:sldId id="709" r:id="rId22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4" userDrawn="1">
          <p15:clr>
            <a:srgbClr val="A4A3A4"/>
          </p15:clr>
        </p15:guide>
        <p15:guide id="2" pos="2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2" autoAdjust="0"/>
    <p:restoredTop sz="95825" autoAdjust="0"/>
  </p:normalViewPr>
  <p:slideViewPr>
    <p:cSldViewPr snapToGrid="0" showGuides="1">
      <p:cViewPr>
        <p:scale>
          <a:sx n="100" d="100"/>
          <a:sy n="100" d="100"/>
        </p:scale>
        <p:origin x="-600" y="-294"/>
      </p:cViewPr>
      <p:guideLst>
        <p:guide orient="horz" pos="1524"/>
        <p:guide pos="2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image" Target="../media/image11.wmf"/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1" Type="http://schemas.openxmlformats.org/officeDocument/2006/relationships/image" Target="../media/image14.wmf"/><Relationship Id="rId10" Type="http://schemas.openxmlformats.org/officeDocument/2006/relationships/image" Target="../media/image13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e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D76C7222-4B6F-4D0D-AE06-286CD975D1B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49" charset="-122"/>
              </a:defRPr>
            </a:lvl1pPr>
          </a:lstStyle>
          <a:p>
            <a:fld id="{2D3AB4F4-6858-48C4-8C11-F8363DCEA03A}" type="slidenum">
              <a:rPr lang="en-US" altLang="en-US"/>
            </a:fld>
            <a:endParaRPr lang="en-US" altLang="en-US"/>
          </a:p>
        </p:txBody>
      </p:sp>
      <p:pic>
        <p:nvPicPr>
          <p:cNvPr id="8704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ED98A96-E24B-4C35-9DA3-DFE8F53826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3ACD9F45-C442-4B67-8066-5BA65EEE54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2.png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45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46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59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48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70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72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3" name="文本框 1"/>
          <p:cNvSpPr txBox="1">
            <a:spLocks noChangeArrowheads="1"/>
          </p:cNvSpPr>
          <p:nvPr userDrawn="1"/>
        </p:nvSpPr>
        <p:spPr bwMode="auto">
          <a:xfrm>
            <a:off x="5844981" y="-14409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分式的运算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1173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15.bin"/><Relationship Id="rId3" Type="http://schemas.openxmlformats.org/officeDocument/2006/relationships/image" Target="../media/image18.png"/><Relationship Id="rId2" Type="http://schemas.openxmlformats.org/officeDocument/2006/relationships/image" Target="../media/image19.emf"/><Relationship Id="rId1" Type="http://schemas.openxmlformats.org/officeDocument/2006/relationships/oleObject" Target="../embeddings/oleObject14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24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21.wmf"/><Relationship Id="rId10" Type="http://schemas.openxmlformats.org/officeDocument/2006/relationships/vmlDrawing" Target="../drawings/vmlDrawing4.vml"/><Relationship Id="rId1" Type="http://schemas.openxmlformats.org/officeDocument/2006/relationships/oleObject" Target="../embeddings/oleObject16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5.wmf"/><Relationship Id="rId1" Type="http://schemas.openxmlformats.org/officeDocument/2006/relationships/oleObject" Target="../embeddings/oleObject20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7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5" Type="http://schemas.openxmlformats.org/officeDocument/2006/relationships/vmlDrawing" Target="../drawings/vmlDrawing1.vml"/><Relationship Id="rId24" Type="http://schemas.openxmlformats.org/officeDocument/2006/relationships/slideLayout" Target="../slideLayouts/slideLayout1.xml"/><Relationship Id="rId23" Type="http://schemas.openxmlformats.org/officeDocument/2006/relationships/image" Target="../media/image15.jpeg"/><Relationship Id="rId22" Type="http://schemas.openxmlformats.org/officeDocument/2006/relationships/image" Target="../media/image14.wmf"/><Relationship Id="rId21" Type="http://schemas.openxmlformats.org/officeDocument/2006/relationships/oleObject" Target="../embeddings/oleObject11.bin"/><Relationship Id="rId20" Type="http://schemas.openxmlformats.org/officeDocument/2006/relationships/image" Target="../media/image13.wmf"/><Relationship Id="rId2" Type="http://schemas.openxmlformats.org/officeDocument/2006/relationships/image" Target="../media/image4.wmf"/><Relationship Id="rId19" Type="http://schemas.openxmlformats.org/officeDocument/2006/relationships/oleObject" Target="../embeddings/oleObject10.bin"/><Relationship Id="rId18" Type="http://schemas.openxmlformats.org/officeDocument/2006/relationships/image" Target="../media/image12.wmf"/><Relationship Id="rId17" Type="http://schemas.openxmlformats.org/officeDocument/2006/relationships/oleObject" Target="../embeddings/oleObject9.bin"/><Relationship Id="rId16" Type="http://schemas.openxmlformats.org/officeDocument/2006/relationships/image" Target="../media/image11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10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9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/>
          <p:nvPr/>
        </p:nvSpPr>
        <p:spPr bwMode="auto">
          <a:xfrm>
            <a:off x="763588" y="1074739"/>
            <a:ext cx="7616825" cy="2592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20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通过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上节课的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学习，大家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明确了整数指数幂具有正整数指数幂的运算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性质，这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节课我们来学习运用其性质进行有关计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算及负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整数指数幂在科学记数法中的运用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1"/>
          <p:cNvGrpSpPr/>
          <p:nvPr/>
        </p:nvGrpSpPr>
        <p:grpSpPr bwMode="auto">
          <a:xfrm>
            <a:off x="4371" y="-14062"/>
            <a:ext cx="2006600" cy="493712"/>
            <a:chOff x="100" y="115"/>
            <a:chExt cx="3160" cy="778"/>
          </a:xfrm>
        </p:grpSpPr>
        <p:cxnSp>
          <p:nvCxnSpPr>
            <p:cNvPr id="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7" name="组合 6"/>
          <p:cNvGrpSpPr/>
          <p:nvPr/>
        </p:nvGrpSpPr>
        <p:grpSpPr bwMode="auto">
          <a:xfrm>
            <a:off x="558800" y="633413"/>
            <a:ext cx="1858963" cy="492125"/>
            <a:chOff x="427462" y="558483"/>
            <a:chExt cx="1858351" cy="491808"/>
          </a:xfrm>
        </p:grpSpPr>
        <p:grpSp>
          <p:nvGrpSpPr>
            <p:cNvPr id="79878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9884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素养考点 </a:t>
              </a:r>
              <a:r>
                <a:rPr lang="en-US" altLang="zh-CN" sz="2500" b="1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5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9885" name="文本框 7"/>
          <p:cNvSpPr txBox="1">
            <a:spLocks noChangeArrowheads="1"/>
          </p:cNvSpPr>
          <p:nvPr/>
        </p:nvSpPr>
        <p:spPr bwMode="auto">
          <a:xfrm>
            <a:off x="2584450" y="652463"/>
            <a:ext cx="43307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科学记数法有关计算</a:t>
            </a:r>
            <a:endParaRPr lang="en-US" altLang="zh-CN" sz="25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25071" y="1212940"/>
            <a:ext cx="796925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算下列各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题：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4×10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   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(1.6×10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-4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(5×10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00075" y="3838575"/>
            <a:ext cx="7894246" cy="10156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2">
                <a:lumMod val="75000"/>
              </a:schemeClr>
            </a:solidFill>
            <a:prstDash val="sysDash"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总结：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科学</a:t>
            </a:r>
            <a:r>
              <a:rPr lang="zh-CN" altLang="en-US" sz="2000" b="1" dirty="0">
                <a:latin typeface="宋体" panose="02010600030101010101" pitchFamily="2" charset="-122"/>
              </a:rPr>
              <a:t>记数法的有关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计算，分别</a:t>
            </a:r>
            <a:r>
              <a:rPr lang="zh-CN" altLang="en-US" sz="2000" b="1" dirty="0">
                <a:latin typeface="宋体" panose="02010600030101010101" pitchFamily="2" charset="-122"/>
              </a:rPr>
              <a:t>把前边的数进行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运算，</a:t>
            </a:r>
            <a:r>
              <a:rPr lang="en-US" altLang="zh-CN" sz="2000" b="1" dirty="0" smtClean="0">
                <a:latin typeface="宋体" panose="02010600030101010101" pitchFamily="2" charset="-122"/>
              </a:rPr>
              <a:t>10</a:t>
            </a:r>
            <a:r>
              <a:rPr lang="zh-CN" altLang="en-US" sz="2000" b="1" dirty="0">
                <a:latin typeface="宋体" panose="02010600030101010101" pitchFamily="2" charset="-122"/>
              </a:rPr>
              <a:t>的幂进行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运算，再</a:t>
            </a:r>
            <a:r>
              <a:rPr lang="zh-CN" altLang="en-US" sz="2000" b="1" dirty="0">
                <a:latin typeface="宋体" panose="02010600030101010101" pitchFamily="2" charset="-122"/>
              </a:rPr>
              <a:t>把所得结果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相乘</a:t>
            </a:r>
            <a:r>
              <a:rPr lang="en-US" altLang="zh-CN" sz="2000" b="1" dirty="0">
                <a:latin typeface="宋体" panose="02010600030101010101" pitchFamily="2" charset="-122"/>
              </a:rPr>
              <a:t>.</a:t>
            </a:r>
            <a:endParaRPr lang="en-US" altLang="zh-CN" sz="2000" b="1" dirty="0"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73075" y="2297490"/>
            <a:ext cx="42227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解：</a:t>
            </a:r>
            <a:r>
              <a:rPr lang="en-US" altLang="zh-CN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－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4×10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-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6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÷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×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10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=(-4÷2)(10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-6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÷10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=-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2×10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-9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        </a:t>
            </a:r>
            <a:endParaRPr lang="en-US" altLang="zh-CN" sz="2400" b="1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810124" y="2333446"/>
            <a:ext cx="38385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(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)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(1.6×10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-4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×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(5×10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-2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=(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1.6×5)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1" name="Text Box 4"/>
          <p:cNvSpPr txBox="1">
            <a:spLocks noChangeArrowheads="1"/>
          </p:cNvSpPr>
          <p:nvPr/>
        </p:nvSpPr>
        <p:spPr bwMode="auto">
          <a:xfrm>
            <a:off x="1201738" y="677863"/>
            <a:ext cx="14747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：</a:t>
            </a:r>
            <a:endParaRPr lang="zh-CN" altLang="en-US" sz="2400" b="1" dirty="0">
              <a:solidFill>
                <a:srgbClr val="F07474"/>
              </a:solidFill>
              <a:latin typeface="Times New Roman" panose="02020603050405020304" pitchFamily="18" charset="0"/>
            </a:endParaRP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2427288" y="673100"/>
            <a:ext cx="3963987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×10</a:t>
            </a:r>
            <a:r>
              <a:rPr lang="zh-CN" altLang="en-US" sz="24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－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×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.2×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×10</a:t>
            </a:r>
            <a:r>
              <a:rPr lang="zh-CN" altLang="en-US" sz="24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－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÷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4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－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49275" y="1835646"/>
            <a:ext cx="449897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2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2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2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en-US" altLang="zh-CN" sz="22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×10</a:t>
            </a:r>
            <a:r>
              <a:rPr lang="zh-CN" altLang="en-US" sz="22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－</a:t>
            </a:r>
            <a:r>
              <a:rPr lang="zh-CN" altLang="en-US" sz="22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× 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.2×</a:t>
            </a:r>
            <a:r>
              <a:rPr lang="zh-CN" altLang="en-US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2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endParaRPr lang="zh-CN" altLang="en-US" sz="22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(2×3.2)</a:t>
            </a:r>
            <a:r>
              <a:rPr lang="zh-CN" altLang="en-US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×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(10</a:t>
            </a:r>
            <a:r>
              <a:rPr lang="en-US" altLang="zh-CN" sz="22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-6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×10</a:t>
            </a:r>
            <a:r>
              <a:rPr lang="en-US" altLang="zh-CN" sz="22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endParaRPr lang="zh-CN" altLang="en-US" sz="22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=6.4×10</a:t>
            </a:r>
            <a:r>
              <a:rPr lang="en-US" altLang="zh-CN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-3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0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65" y="64611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800600" y="1835646"/>
            <a:ext cx="3857625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22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2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en-US" altLang="zh-CN" sz="22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2×10</a:t>
            </a:r>
            <a:r>
              <a:rPr lang="zh-CN" altLang="en-US" sz="22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－6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2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÷ 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2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－4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2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endParaRPr lang="zh-CN" altLang="en-US" sz="2200" b="1" baseline="30000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    =(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4×10</a:t>
            </a:r>
            <a:r>
              <a:rPr lang="en-US" altLang="zh-CN" sz="22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-12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÷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2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-12</a:t>
            </a:r>
            <a:endParaRPr lang="en-US" altLang="zh-CN" sz="22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    =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4×10</a:t>
            </a:r>
            <a:r>
              <a:rPr lang="en-US" altLang="zh-CN" sz="22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-12-(-12</a:t>
            </a:r>
            <a:r>
              <a:rPr lang="en-US" altLang="zh-CN" sz="22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endParaRPr lang="en-US" altLang="zh-CN" sz="2200" b="1" baseline="30000" dirty="0" smtClean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    =4×10</a:t>
            </a:r>
            <a:r>
              <a:rPr lang="en-US" altLang="zh-CN" sz="22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0</a:t>
            </a:r>
            <a:endParaRPr lang="en-US" altLang="zh-CN" sz="2200" b="1" baseline="30000" dirty="0" smtClean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    =4×1</a:t>
            </a:r>
            <a:endParaRPr lang="en-US" altLang="zh-CN" sz="2200" b="1" dirty="0" smtClean="0">
              <a:solidFill>
                <a:prstClr val="black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=4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 Box 3"/>
          <p:cNvSpPr txBox="1">
            <a:spLocks noChangeArrowheads="1"/>
          </p:cNvSpPr>
          <p:nvPr/>
        </p:nvSpPr>
        <p:spPr bwMode="auto">
          <a:xfrm>
            <a:off x="496888" y="1122363"/>
            <a:ext cx="826611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纳米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(nm)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非常小的长度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单位，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nm=10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–9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，把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nm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物体放到乒乓球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上，就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如同把乒乓球放到地球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上，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mm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的空间可以放多少个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nm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物体？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之间间隙忽略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不计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530225" y="2986088"/>
            <a:ext cx="81280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 mm=10</a:t>
            </a:r>
            <a:r>
              <a:rPr lang="zh-CN" altLang="en-US" sz="2400" b="1" baseline="30000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nm=10</a:t>
            </a:r>
            <a:r>
              <a:rPr lang="zh-CN" altLang="en-US" sz="2400" b="1" baseline="30000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(10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÷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 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÷ 10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27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1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mm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的空间可以放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 nm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的物体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0225" y="633413"/>
            <a:ext cx="7127874" cy="492125"/>
            <a:chOff x="530225" y="633413"/>
            <a:chExt cx="7127874" cy="492125"/>
          </a:xfrm>
        </p:grpSpPr>
        <p:grpSp>
          <p:nvGrpSpPr>
            <p:cNvPr id="81927" name="组合 6"/>
            <p:cNvGrpSpPr/>
            <p:nvPr/>
          </p:nvGrpSpPr>
          <p:grpSpPr bwMode="auto">
            <a:xfrm>
              <a:off x="530225" y="633413"/>
              <a:ext cx="1858963" cy="492125"/>
              <a:chOff x="427462" y="558483"/>
              <a:chExt cx="1858351" cy="491808"/>
            </a:xfrm>
          </p:grpSpPr>
          <p:grpSp>
            <p:nvGrpSpPr>
              <p:cNvPr id="81928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2" name="椭圆 1"/>
                <p:cNvSpPr/>
                <p:nvPr/>
              </p:nvSpPr>
              <p:spPr>
                <a:xfrm>
                  <a:off x="2177459" y="-557396"/>
                  <a:ext cx="426897" cy="426763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 b="1">
                    <a:solidFill>
                      <a:prstClr val="black"/>
                    </a:solidFill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" name="椭圆 2"/>
                <p:cNvSpPr/>
                <p:nvPr/>
              </p:nvSpPr>
              <p:spPr>
                <a:xfrm>
                  <a:off x="2507550" y="-557396"/>
                  <a:ext cx="426897" cy="426763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 b="1">
                    <a:solidFill>
                      <a:prstClr val="black"/>
                    </a:solidFill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" name="椭圆 3"/>
                <p:cNvSpPr/>
                <p:nvPr/>
              </p:nvSpPr>
              <p:spPr>
                <a:xfrm>
                  <a:off x="2837642" y="-557396"/>
                  <a:ext cx="426897" cy="426763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 b="1">
                    <a:solidFill>
                      <a:prstClr val="black"/>
                    </a:solidFill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3167733" y="-557396"/>
                  <a:ext cx="426897" cy="426763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 b="1">
                    <a:solidFill>
                      <a:prstClr val="black"/>
                    </a:solidFill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3567652" y="-557396"/>
                  <a:ext cx="426897" cy="426763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 b="1">
                    <a:solidFill>
                      <a:prstClr val="black"/>
                    </a:solidFill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1934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1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500" b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素养考点 </a:t>
                </a:r>
                <a:r>
                  <a:rPr lang="en-US" altLang="zh-CN" sz="2500" b="1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2500" b="1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1935" name="文本框 7"/>
            <p:cNvSpPr txBox="1">
              <a:spLocks noChangeArrowheads="1"/>
            </p:cNvSpPr>
            <p:nvPr/>
          </p:nvSpPr>
          <p:spPr bwMode="auto">
            <a:xfrm>
              <a:off x="2555874" y="642938"/>
              <a:ext cx="510222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利用科学记数法解答实际问题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10" name="Object 10"/>
          <p:cNvGraphicFramePr>
            <a:graphicFrameLocks noGrp="1" noChangeAspect="1"/>
          </p:cNvGraphicFramePr>
          <p:nvPr>
            <p:ph idx="4294967295"/>
          </p:nvPr>
        </p:nvGraphicFramePr>
        <p:xfrm>
          <a:off x="2934896" y="2970213"/>
          <a:ext cx="152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45" name="" r:id="rId1" imgW="136525" imgH="481330" progId="Equation.DSMT4">
                  <p:embed/>
                </p:oleObj>
              </mc:Choice>
              <mc:Fallback>
                <p:oleObj name="" r:id="rId1" imgW="136525" imgH="481330" progId="Equation.DSMT4">
                  <p:embed/>
                  <p:pic>
                    <p:nvPicPr>
                      <p:cNvPr id="0" name="图片 11484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4896" y="2970213"/>
                        <a:ext cx="152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840" y="560388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973137" y="527050"/>
            <a:ext cx="7666037" cy="39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某种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大肠杆菌的半径是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3.5×10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-6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，一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只苍蝇携带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这种细菌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1.4×10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如果把这种细菌近似地看成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球状，那么这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只苍蝇所携带的所有大肠杆菌的总体积是多少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立方米？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精确到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0.001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，球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的体积公式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π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每个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大肠杆菌的体积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是</a:t>
            </a:r>
            <a:endParaRPr lang="en-US" altLang="zh-CN" sz="2400" b="1" dirty="0" smtClean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·(3.5×10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-6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≈1.796×10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-16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 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总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体积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1.796×10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-16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×1.4×10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≈2.514×10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-13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 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只苍蝇共携带大肠杆菌的总体积是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2.514×10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-13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949950" y="1882775"/>
          <a:ext cx="230188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846" name="Equation" r:id="rId4" imgW="4876800" imgH="14630400" progId="Equation.DSMT4">
                  <p:embed/>
                </p:oleObj>
              </mc:Choice>
              <mc:Fallback>
                <p:oleObj name="Equation" r:id="rId4" imgW="4876800" imgH="146304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9950" y="1882775"/>
                        <a:ext cx="230188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Box 2"/>
          <p:cNvSpPr txBox="1">
            <a:spLocks noChangeArrowheads="1"/>
          </p:cNvSpPr>
          <p:nvPr/>
        </p:nvSpPr>
        <p:spPr bwMode="auto">
          <a:xfrm>
            <a:off x="349250" y="1011238"/>
            <a:ext cx="845185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目前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世界上能制造的芯片最小工艺水平是5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纳米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我国能制造芯片的最小工艺水平是16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纳米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1纳米=10</a:t>
            </a:r>
            <a:r>
              <a:rPr lang="zh-CN" altLang="zh-CN" sz="28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﹣9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科学记数法将16纳米表示为　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zh-CN" altLang="zh-CN" sz="28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41363" y="2933715"/>
            <a:ext cx="1712912" cy="656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1.6×10</a:t>
            </a:r>
            <a:r>
              <a:rPr lang="zh-CN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﹣8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16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003" name="组合 7"/>
          <p:cNvGrpSpPr/>
          <p:nvPr/>
        </p:nvGrpSpPr>
        <p:grpSpPr bwMode="auto">
          <a:xfrm>
            <a:off x="3331845" y="509634"/>
            <a:ext cx="2480310" cy="523234"/>
            <a:chOff x="5083" y="1070"/>
            <a:chExt cx="3905" cy="826"/>
          </a:xfrm>
        </p:grpSpPr>
        <p:grpSp>
          <p:nvGrpSpPr>
            <p:cNvPr id="85004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8" y="597168"/>
                <a:ext cx="418738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1" y="597168"/>
                <a:ext cx="418738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缺角矩形 4"/>
              <p:cNvSpPr/>
              <p:nvPr/>
            </p:nvSpPr>
            <p:spPr>
              <a:xfrm rot="3000000">
                <a:off x="3564391" y="597167"/>
                <a:ext cx="418738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5010" name="TextBox 15"/>
            <p:cNvSpPr txBox="1">
              <a:spLocks noChangeArrowheads="1"/>
            </p:cNvSpPr>
            <p:nvPr/>
          </p:nvSpPr>
          <p:spPr bwMode="auto">
            <a:xfrm>
              <a:off x="5083" y="107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基础巩固题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04254" y="1273165"/>
            <a:ext cx="738830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斑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叶兰被列为国家二级保护植物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它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粒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种子重约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0.000 000 5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克将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0. 000 000 5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用科学记数法表示为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 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)</a:t>
            </a:r>
            <a:br>
              <a:rPr lang="en-US" altLang="zh-CN" sz="2400" b="1" dirty="0">
                <a:latin typeface="+mn-lt"/>
                <a:ea typeface="楷体" panose="02010609060101010101" pitchFamily="49" charset="-122"/>
              </a:rPr>
            </a:b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A.5×10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7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B.5</a:t>
            </a:r>
            <a:r>
              <a:rPr lang="en-US" altLang="zh-CN" sz="2400" b="1" dirty="0" smtClean="0"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10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-7</a:t>
            </a:r>
            <a:br>
              <a:rPr lang="en-US" altLang="zh-CN" sz="2400" b="1" dirty="0">
                <a:latin typeface="+mn-lt"/>
                <a:ea typeface="楷体" panose="02010609060101010101" pitchFamily="49" charset="-122"/>
              </a:rPr>
            </a:b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C.0.5</a:t>
            </a:r>
            <a:r>
              <a:rPr lang="en-US" altLang="zh-CN" sz="2400" b="1" dirty="0" smtClean="0"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10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-6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D.5</a:t>
            </a:r>
            <a:r>
              <a:rPr lang="en-US" altLang="zh-CN" sz="2400" b="1" dirty="0" smtClean="0"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10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-6</a:t>
            </a:r>
            <a:br>
              <a:rPr lang="en-US" altLang="zh-CN" sz="2400" b="1" dirty="0">
                <a:latin typeface="+mn-lt"/>
                <a:ea typeface="楷体" panose="02010609060101010101" pitchFamily="49" charset="-122"/>
              </a:rPr>
            </a:b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7378541" y="1916162"/>
            <a:ext cx="5112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1027113" y="796080"/>
            <a:ext cx="6954837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科学记数法表示下列各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数：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0.001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0.000001 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0.001357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0.000504 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3049588" y="1700213"/>
          <a:ext cx="428625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0" name="Equation" r:id="rId1" imgW="14020800" imgH="9753600" progId="Equation.DSMT4">
                  <p:embed/>
                </p:oleObj>
              </mc:Choice>
              <mc:Fallback>
                <p:oleObj name="Equation" r:id="rId1" imgW="14020800" imgH="9753600" progId="Equation.DSMT4">
                  <p:embed/>
                  <p:pic>
                    <p:nvPicPr>
                      <p:cNvPr id="0" name="图片 1160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9588" y="1700213"/>
                        <a:ext cx="428625" cy="296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559307" y="2539734"/>
          <a:ext cx="596688" cy="2983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1" name="Equation" r:id="rId3" imgW="19507200" imgH="9753600" progId="Equation.DSMT4">
                  <p:embed/>
                </p:oleObj>
              </mc:Choice>
              <mc:Fallback>
                <p:oleObj name="Equation" r:id="rId3" imgW="19507200" imgH="9753600" progId="Equation.DSMT4">
                  <p:embed/>
                  <p:pic>
                    <p:nvPicPr>
                      <p:cNvPr id="0" name="图片 1160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9307" y="2539734"/>
                        <a:ext cx="596688" cy="2983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392488" y="3249613"/>
          <a:ext cx="1412875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2" name="Equation" r:id="rId5" imgW="46024800" imgH="9753600" progId="Equation.DSMT4">
                  <p:embed/>
                </p:oleObj>
              </mc:Choice>
              <mc:Fallback>
                <p:oleObj name="Equation" r:id="rId5" imgW="46024800" imgH="9753600" progId="Equation.DSMT4">
                  <p:embed/>
                  <p:pic>
                    <p:nvPicPr>
                      <p:cNvPr id="0" name="图片 1160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2488" y="3249613"/>
                        <a:ext cx="1412875" cy="296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355975" y="3976688"/>
          <a:ext cx="1438275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3" name="Equation" r:id="rId7" imgW="46939200" imgH="9753600" progId="Equation.DSMT4">
                  <p:embed/>
                </p:oleObj>
              </mc:Choice>
              <mc:Fallback>
                <p:oleObj name="Equation" r:id="rId7" imgW="46939200" imgH="9753600" progId="Equation.DSMT4">
                  <p:embed/>
                  <p:pic>
                    <p:nvPicPr>
                      <p:cNvPr id="0" name="图片 1160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5975" y="3976688"/>
                        <a:ext cx="1438275" cy="296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auto">
          <a:xfrm>
            <a:off x="608013" y="989013"/>
            <a:ext cx="7305675" cy="27876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240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下列是用科学记数法表示的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数，试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写出它的原数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240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4.5×10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-8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240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3.14×10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-6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240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3.05×10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-3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529965" y="1689100"/>
            <a:ext cx="2195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0.000000045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591402" y="2513013"/>
            <a:ext cx="2195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-0.00000314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474244" y="3228976"/>
            <a:ext cx="2195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-0.00305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1065213" y="1076325"/>
            <a:ext cx="6954837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用科学记数法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(6×10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-3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)×(1.8×10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-4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Tx/>
              <a:buNone/>
              <a:defRPr/>
            </a:pP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Tx/>
              <a:buNone/>
              <a:defRPr/>
            </a:pP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(1.8×10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)÷(3×10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-4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500188" y="2101850"/>
            <a:ext cx="5494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原式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1.08×10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endParaRPr lang="en-US" altLang="zh-CN" sz="2400" b="1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00188" y="3597275"/>
            <a:ext cx="5494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原式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0.6×10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 sz="2400" b="1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6"/>
          <p:cNvGrpSpPr/>
          <p:nvPr/>
        </p:nvGrpSpPr>
        <p:grpSpPr bwMode="auto">
          <a:xfrm>
            <a:off x="3331845" y="497827"/>
            <a:ext cx="2480310" cy="522923"/>
            <a:chOff x="5060" y="874"/>
            <a:chExt cx="3905" cy="823"/>
          </a:xfrm>
        </p:grpSpPr>
        <p:grpSp>
          <p:nvGrpSpPr>
            <p:cNvPr id="22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4" name="缺角矩形 23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23" name="TextBox 15"/>
            <p:cNvSpPr txBox="1">
              <a:spLocks noChangeArrowheads="1"/>
            </p:cNvSpPr>
            <p:nvPr/>
          </p:nvSpPr>
          <p:spPr bwMode="auto">
            <a:xfrm>
              <a:off x="5060" y="87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487362" y="1055688"/>
            <a:ext cx="8218487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根约为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米长、直径为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毫米的光纤预制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棒，可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拉成至少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400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公里长的光纤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试问：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平方厘米是这种光纤的横截面积的多少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倍？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科学记数法表示且保留一位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小数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8067" name="Rectangle 7"/>
          <p:cNvSpPr>
            <a:spLocks noChangeArrowheads="1"/>
          </p:cNvSpPr>
          <p:nvPr/>
        </p:nvSpPr>
        <p:spPr bwMode="auto">
          <a:xfrm>
            <a:off x="612775" y="2868587"/>
            <a:ext cx="7841041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这种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光纤的横截面积为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        1÷(1.256×10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-4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≈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8.0×10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baseline="30000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 smtClean="0">
                <a:latin typeface="+mn-lt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平方厘米是这种光纤的横截面的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8.0×10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sz="2400" b="1" dirty="0">
                <a:latin typeface="+mn-lt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cs typeface="Times New Roman" panose="02020603050405020304" pitchFamily="18" charset="0"/>
            </a:endParaRPr>
          </a:p>
        </p:txBody>
      </p:sp>
      <p:graphicFrame>
        <p:nvGraphicFramePr>
          <p:cNvPr id="88068" name="对象 2"/>
          <p:cNvGraphicFramePr>
            <a:graphicFrameLocks noChangeAspect="1"/>
          </p:cNvGraphicFramePr>
          <p:nvPr/>
        </p:nvGraphicFramePr>
        <p:xfrm>
          <a:off x="4529802" y="2256799"/>
          <a:ext cx="3551028" cy="122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12" name="" r:id="rId1" imgW="1955800" imgH="673100" progId="Equation.DSMT4">
                  <p:embed/>
                </p:oleObj>
              </mc:Choice>
              <mc:Fallback>
                <p:oleObj name="" r:id="rId1" imgW="1955800" imgH="673100" progId="Equation.DSMT4">
                  <p:embed/>
                  <p:pic>
                    <p:nvPicPr>
                      <p:cNvPr id="0" name="图片 1168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9802" y="2256799"/>
                        <a:ext cx="3551028" cy="122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8074" name="组合 2"/>
          <p:cNvGrpSpPr/>
          <p:nvPr/>
        </p:nvGrpSpPr>
        <p:grpSpPr bwMode="auto">
          <a:xfrm>
            <a:off x="3332639" y="466707"/>
            <a:ext cx="2478723" cy="529278"/>
            <a:chOff x="5060" y="860"/>
            <a:chExt cx="3905" cy="833"/>
          </a:xfrm>
        </p:grpSpPr>
        <p:grpSp>
          <p:nvGrpSpPr>
            <p:cNvPr id="88075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" name="缺角矩形 2"/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8081" name="TextBox 15"/>
            <p:cNvSpPr txBox="1">
              <a:spLocks noChangeArrowheads="1"/>
            </p:cNvSpPr>
            <p:nvPr/>
          </p:nvSpPr>
          <p:spPr bwMode="auto">
            <a:xfrm>
              <a:off x="5060" y="86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拓广探索题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80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866169" y="1300163"/>
            <a:ext cx="6199187" cy="9953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/>
          <a:lstStyle/>
          <a:p>
            <a:r>
              <a:rPr lang="en-US" altLang="zh-CN" sz="28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800" b="1" noProof="1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了解</a:t>
            </a:r>
            <a:r>
              <a:rPr lang="zh-CN" altLang="en-US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负整数指数幂在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科学记数法</a:t>
            </a:r>
            <a:r>
              <a:rPr lang="zh-CN" altLang="en-US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中的运用</a:t>
            </a:r>
            <a:r>
              <a:rPr lang="en-US" altLang="zh-CN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2800" b="1" noProof="1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3796" name="矩形 11"/>
          <p:cNvSpPr/>
          <p:nvPr/>
        </p:nvSpPr>
        <p:spPr>
          <a:xfrm>
            <a:off x="750409" y="2840038"/>
            <a:ext cx="7210425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latinLnBrk="1"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en-US" altLang="zh-CN" sz="28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noProof="1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熟练</a:t>
            </a:r>
            <a:r>
              <a:rPr lang="zh-CN" altLang="en-US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应用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整数指数幂的意义及性质</a:t>
            </a:r>
            <a:r>
              <a:rPr lang="zh-CN" altLang="en-US" sz="2800" b="1" noProof="1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进行综合计算</a:t>
            </a:r>
            <a:r>
              <a:rPr lang="en-US" altLang="zh-CN" sz="2800" b="1" noProof="1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2800" b="1" noProof="1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71467" y="895194"/>
            <a:ext cx="7646582" cy="3181117"/>
            <a:chOff x="66617" y="676364"/>
            <a:chExt cx="7646582" cy="3181117"/>
          </a:xfrm>
        </p:grpSpPr>
        <p:grpSp>
          <p:nvGrpSpPr>
            <p:cNvPr id="17" name="组合 14"/>
            <p:cNvGrpSpPr/>
            <p:nvPr/>
          </p:nvGrpSpPr>
          <p:grpSpPr>
            <a:xfrm>
              <a:off x="66617" y="1201214"/>
              <a:ext cx="7645373" cy="2656267"/>
              <a:chOff x="410" y="1291"/>
              <a:chExt cx="13584" cy="5504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410" y="6720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930" y="3730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713199" y="676364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7"/>
          <p:cNvSpPr>
            <a:spLocks noChangeArrowheads="1"/>
          </p:cNvSpPr>
          <p:nvPr/>
        </p:nvSpPr>
        <p:spPr bwMode="auto">
          <a:xfrm>
            <a:off x="2119313" y="893653"/>
            <a:ext cx="58912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用科学记数法表示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绝对值小于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数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9090" name="Text Box 8"/>
          <p:cNvSpPr txBox="1">
            <a:spLocks noChangeArrowheads="1"/>
          </p:cNvSpPr>
          <p:nvPr/>
        </p:nvSpPr>
        <p:spPr bwMode="auto">
          <a:xfrm>
            <a:off x="528637" y="1765300"/>
            <a:ext cx="7939087" cy="175432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       绝对值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小于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的数用科学记数法表示为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×10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形式，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≤│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│ &lt;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为原数第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个不为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的数字前面所有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个数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包括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小数点前面那个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0). </a:t>
            </a:r>
            <a:endParaRPr lang="en-US" altLang="zh-CN" sz="2400" b="1" dirty="0">
              <a:solidFill>
                <a:prstClr val="black"/>
              </a:solidFill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6" t="893" r="63782" b="57553"/>
          <a:stretch>
            <a:fillRect/>
          </a:stretch>
        </p:blipFill>
        <p:spPr bwMode="auto">
          <a:xfrm>
            <a:off x="6555983" y="3132276"/>
            <a:ext cx="1789113" cy="1847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6" name="Text Box 3"/>
          <p:cNvSpPr txBox="1">
            <a:spLocks noChangeArrowheads="1"/>
          </p:cNvSpPr>
          <p:nvPr/>
        </p:nvSpPr>
        <p:spPr bwMode="auto">
          <a:xfrm>
            <a:off x="761998" y="1377950"/>
            <a:ext cx="76676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对于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一个小于1的正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小数，如果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小数点后至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         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个非0数字前有8个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0，用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科学记数法表示这个数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时，10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的指数是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多少？如果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个0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呢？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2730500" y="675589"/>
            <a:ext cx="52705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用科学记数法表示绝对值小于</a:t>
            </a: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的小数</a:t>
            </a:r>
            <a:endParaRPr lang="zh-CN" altLang="en-US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2713" name="组合 4"/>
          <p:cNvGrpSpPr/>
          <p:nvPr/>
        </p:nvGrpSpPr>
        <p:grpSpPr bwMode="auto">
          <a:xfrm>
            <a:off x="993775" y="691356"/>
            <a:ext cx="1685925" cy="409790"/>
            <a:chOff x="3485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solidFill>
                  <a:prstClr val="black"/>
                </a:solidFill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2715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altLang="zh-CN" sz="2400" b="1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"/>
          <p:cNvGrpSpPr/>
          <p:nvPr/>
        </p:nvGrpSpPr>
        <p:grpSpPr bwMode="auto">
          <a:xfrm>
            <a:off x="4371" y="-52138"/>
            <a:ext cx="2006600" cy="477213"/>
            <a:chOff x="100" y="55"/>
            <a:chExt cx="3160" cy="752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5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10"/>
          <p:cNvGraphicFramePr>
            <a:graphicFrameLocks noChangeAspect="1"/>
          </p:cNvGraphicFramePr>
          <p:nvPr/>
        </p:nvGraphicFramePr>
        <p:xfrm>
          <a:off x="3659188" y="642938"/>
          <a:ext cx="3048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45" name="" r:id="rId1" imgW="405765" imgH="875665" progId="Equation.DSMT4">
                  <p:embed/>
                </p:oleObj>
              </mc:Choice>
              <mc:Fallback>
                <p:oleObj name="" r:id="rId1" imgW="405765" imgH="875665" progId="Equation.DSMT4">
                  <p:embed/>
                  <p:pic>
                    <p:nvPicPr>
                      <p:cNvPr id="0" name="图片 1134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9188" y="642938"/>
                        <a:ext cx="30480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Object 9"/>
          <p:cNvGraphicFramePr>
            <a:graphicFrameLocks noChangeAspect="1"/>
          </p:cNvGraphicFramePr>
          <p:nvPr/>
        </p:nvGraphicFramePr>
        <p:xfrm>
          <a:off x="4013200" y="839788"/>
          <a:ext cx="64770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46" name="" r:id="rId3" imgW="862965" imgH="431800" progId="Equation.DSMT4">
                  <p:embed/>
                </p:oleObj>
              </mc:Choice>
              <mc:Fallback>
                <p:oleObj name="" r:id="rId3" imgW="862965" imgH="431800" progId="Equation.DSMT4">
                  <p:embed/>
                  <p:pic>
                    <p:nvPicPr>
                      <p:cNvPr id="0" name="图片 1134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3200" y="839788"/>
                        <a:ext cx="64770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1" name="Rectangle 18"/>
          <p:cNvSpPr>
            <a:spLocks noChangeArrowheads="1"/>
          </p:cNvSpPr>
          <p:nvPr/>
        </p:nvSpPr>
        <p:spPr bwMode="auto">
          <a:xfrm>
            <a:off x="2976563" y="782638"/>
            <a:ext cx="7425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GB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GB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1=</a:t>
            </a:r>
            <a:endParaRPr lang="en-GB" altLang="zh-CN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556" name="Rectangle 20"/>
          <p:cNvSpPr>
            <a:spLocks noChangeArrowheads="1"/>
          </p:cNvSpPr>
          <p:nvPr/>
        </p:nvSpPr>
        <p:spPr bwMode="auto">
          <a:xfrm>
            <a:off x="5053013" y="811213"/>
            <a:ext cx="1217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GB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altLang="zh-C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GB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GB" altLang="zh-CN" sz="24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275" name="组合 10274"/>
          <p:cNvGrpSpPr/>
          <p:nvPr/>
        </p:nvGrpSpPr>
        <p:grpSpPr bwMode="auto">
          <a:xfrm>
            <a:off x="2967038" y="1503363"/>
            <a:ext cx="3610348" cy="1800193"/>
            <a:chOff x="1332" y="1614"/>
            <a:chExt cx="3032" cy="1513"/>
          </a:xfrm>
        </p:grpSpPr>
        <p:sp>
          <p:nvSpPr>
            <p:cNvPr id="73734" name="Rectangle 21"/>
            <p:cNvSpPr>
              <a:spLocks noChangeArrowheads="1"/>
            </p:cNvSpPr>
            <p:nvPr/>
          </p:nvSpPr>
          <p:spPr bwMode="auto">
            <a:xfrm>
              <a:off x="1332" y="1614"/>
              <a:ext cx="212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en-GB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001</a:t>
              </a:r>
              <a:r>
                <a:rPr lang="en-GB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GB" altLang="zh-CN" sz="2400" b="1" u="sng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GB" altLang="zh-CN" sz="2400" u="sng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；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735" name="Rectangle 22"/>
            <p:cNvSpPr>
              <a:spLocks noChangeArrowheads="1"/>
            </p:cNvSpPr>
            <p:nvPr/>
          </p:nvSpPr>
          <p:spPr bwMode="auto">
            <a:xfrm>
              <a:off x="1332" y="2195"/>
              <a:ext cx="2838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en-GB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000 1</a:t>
              </a:r>
              <a:r>
                <a:rPr lang="en-GB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GB" altLang="zh-CN" sz="2400" b="1" u="sng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</a:t>
              </a:r>
              <a:r>
                <a:rPr lang="en-GB" altLang="zh-CN" sz="2400" b="1" u="sng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</a:t>
              </a:r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GB" altLang="zh-CN" sz="2400" u="sng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GB" altLang="zh-CN" sz="2400" u="sng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；</a:t>
              </a:r>
              <a:r>
                <a:rPr lang="zh-CN" altLang="en-GB" sz="24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736" name="Rectangle 23"/>
            <p:cNvSpPr>
              <a:spLocks noChangeArrowheads="1"/>
            </p:cNvSpPr>
            <p:nvPr/>
          </p:nvSpPr>
          <p:spPr bwMode="auto">
            <a:xfrm>
              <a:off x="1332" y="2739"/>
              <a:ext cx="303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en-GB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000 01</a:t>
              </a:r>
              <a:r>
                <a:rPr lang="en-GB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GB" altLang="zh-CN" sz="2400" b="1" u="sng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GB" altLang="zh-CN" sz="2400" b="1" u="sng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</a:t>
              </a:r>
              <a:r>
                <a:rPr lang="en-GB" altLang="zh-CN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GB" altLang="zh-CN" sz="2400" u="sng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</a:t>
              </a:r>
              <a:r>
                <a:rPr lang="zh-CN" altLang="en-GB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． 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276" name="组合 10275"/>
          <p:cNvGrpSpPr/>
          <p:nvPr/>
        </p:nvGrpSpPr>
        <p:grpSpPr bwMode="auto">
          <a:xfrm>
            <a:off x="1363266" y="3576638"/>
            <a:ext cx="4727972" cy="971550"/>
            <a:chOff x="-7" y="3324"/>
            <a:chExt cx="3971" cy="816"/>
          </a:xfrm>
        </p:grpSpPr>
        <p:graphicFrame>
          <p:nvGraphicFramePr>
            <p:cNvPr id="73738" name="Object 8"/>
            <p:cNvGraphicFramePr>
              <a:graphicFrameLocks noChangeAspect="1"/>
            </p:cNvGraphicFramePr>
            <p:nvPr/>
          </p:nvGraphicFramePr>
          <p:xfrm>
            <a:off x="1293" y="3324"/>
            <a:ext cx="2671" cy="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447" name="Equation" r:id="rId5" imgW="101803200" imgH="31089600" progId="Equation.DSMT4">
                    <p:embed/>
                  </p:oleObj>
                </mc:Choice>
                <mc:Fallback>
                  <p:oleObj name="Equation" r:id="rId5" imgW="101803200" imgH="31089600" progId="Equation.DSMT4">
                    <p:embed/>
                    <p:pic>
                      <p:nvPicPr>
                        <p:cNvPr id="0" name="图片 1134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3" y="3324"/>
                          <a:ext cx="2671" cy="8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3739" name="Text Box 25"/>
            <p:cNvSpPr txBox="1">
              <a:spLocks noChangeArrowheads="1"/>
            </p:cNvSpPr>
            <p:nvPr/>
          </p:nvSpPr>
          <p:spPr bwMode="auto">
            <a:xfrm>
              <a:off x="-7" y="3398"/>
              <a:ext cx="1119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归纳</a:t>
              </a:r>
              <a:r>
                <a:rPr lang="zh-CN" altLang="en-US" sz="2400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：</a:t>
              </a:r>
              <a:endPara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0245" name="Object 26"/>
          <p:cNvGraphicFramePr>
            <a:graphicFrameLocks noChangeAspect="1"/>
          </p:cNvGraphicFramePr>
          <p:nvPr/>
        </p:nvGraphicFramePr>
        <p:xfrm>
          <a:off x="5853113" y="649288"/>
          <a:ext cx="43815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48" name="" r:id="rId7" imgW="584200" imgH="875665" progId="Equation.DSMT4">
                  <p:embed/>
                </p:oleObj>
              </mc:Choice>
              <mc:Fallback>
                <p:oleObj name="" r:id="rId7" imgW="584200" imgH="875665" progId="Equation.DSMT4">
                  <p:embed/>
                  <p:pic>
                    <p:nvPicPr>
                      <p:cNvPr id="0" name="图片 1134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3113" y="649288"/>
                        <a:ext cx="43815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6" name="Object 27"/>
          <p:cNvGraphicFramePr>
            <a:graphicFrameLocks noChangeAspect="1"/>
          </p:cNvGraphicFramePr>
          <p:nvPr/>
        </p:nvGraphicFramePr>
        <p:xfrm>
          <a:off x="6324600" y="836613"/>
          <a:ext cx="65722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49" name="" r:id="rId9" imgW="875665" imgH="431800" progId="Equation.DSMT4">
                  <p:embed/>
                </p:oleObj>
              </mc:Choice>
              <mc:Fallback>
                <p:oleObj name="" r:id="rId9" imgW="875665" imgH="431800" progId="Equation.DSMT4">
                  <p:embed/>
                  <p:pic>
                    <p:nvPicPr>
                      <p:cNvPr id="0" name="图片 1134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836613"/>
                        <a:ext cx="65722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Object 28"/>
          <p:cNvGraphicFramePr>
            <a:graphicFrameLocks noChangeAspect="1"/>
          </p:cNvGraphicFramePr>
          <p:nvPr/>
        </p:nvGraphicFramePr>
        <p:xfrm>
          <a:off x="3906838" y="1185863"/>
          <a:ext cx="58102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50" name="" r:id="rId11" imgW="774065" imgH="875665" progId="Equation.DSMT4">
                  <p:embed/>
                </p:oleObj>
              </mc:Choice>
              <mc:Fallback>
                <p:oleObj name="" r:id="rId11" imgW="774065" imgH="875665" progId="Equation.DSMT4">
                  <p:embed/>
                  <p:pic>
                    <p:nvPicPr>
                      <p:cNvPr id="0" name="图片 1134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6838" y="1185863"/>
                        <a:ext cx="581025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Object 29"/>
          <p:cNvGraphicFramePr>
            <a:graphicFrameLocks noChangeAspect="1"/>
          </p:cNvGraphicFramePr>
          <p:nvPr/>
        </p:nvGraphicFramePr>
        <p:xfrm>
          <a:off x="4740275" y="1506538"/>
          <a:ext cx="4381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51" name="" r:id="rId13" imgW="583565" imgH="405765" progId="Equation.DSMT4">
                  <p:embed/>
                </p:oleObj>
              </mc:Choice>
              <mc:Fallback>
                <p:oleObj name="" r:id="rId13" imgW="583565" imgH="405765" progId="Equation.DSMT4">
                  <p:embed/>
                  <p:pic>
                    <p:nvPicPr>
                      <p:cNvPr id="0" name="图片 1134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0275" y="1506538"/>
                        <a:ext cx="43815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9" name="Object 30"/>
          <p:cNvGraphicFramePr>
            <a:graphicFrameLocks noChangeAspect="1"/>
          </p:cNvGraphicFramePr>
          <p:nvPr/>
        </p:nvGraphicFramePr>
        <p:xfrm>
          <a:off x="5411788" y="2176463"/>
          <a:ext cx="4381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52" name="" r:id="rId15" imgW="583565" imgH="405765" progId="Equation.DSMT4">
                  <p:embed/>
                </p:oleObj>
              </mc:Choice>
              <mc:Fallback>
                <p:oleObj name="" r:id="rId15" imgW="583565" imgH="405765" progId="Equation.DSMT4">
                  <p:embed/>
                  <p:pic>
                    <p:nvPicPr>
                      <p:cNvPr id="0" name="图片 1134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1788" y="2176463"/>
                        <a:ext cx="43815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0" name="Object 31"/>
          <p:cNvGraphicFramePr>
            <a:graphicFrameLocks noChangeAspect="1"/>
          </p:cNvGraphicFramePr>
          <p:nvPr/>
        </p:nvGraphicFramePr>
        <p:xfrm>
          <a:off x="5705475" y="2840038"/>
          <a:ext cx="4381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53" name="" r:id="rId17" imgW="583565" imgH="405765" progId="Equation.DSMT4">
                  <p:embed/>
                </p:oleObj>
              </mc:Choice>
              <mc:Fallback>
                <p:oleObj name="" r:id="rId17" imgW="583565" imgH="405765" progId="Equation.DSMT4">
                  <p:embed/>
                  <p:pic>
                    <p:nvPicPr>
                      <p:cNvPr id="0" name="图片 1134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5475" y="2840038"/>
                        <a:ext cx="43815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1" name="Object 32"/>
          <p:cNvGraphicFramePr>
            <a:graphicFrameLocks noChangeAspect="1"/>
          </p:cNvGraphicFramePr>
          <p:nvPr/>
        </p:nvGraphicFramePr>
        <p:xfrm>
          <a:off x="4278313" y="1849438"/>
          <a:ext cx="73342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54" name="" r:id="rId19" imgW="977900" imgH="876300" progId="Equation.DSMT4">
                  <p:embed/>
                </p:oleObj>
              </mc:Choice>
              <mc:Fallback>
                <p:oleObj name="" r:id="rId19" imgW="977900" imgH="876300" progId="Equation.DSMT4">
                  <p:embed/>
                  <p:pic>
                    <p:nvPicPr>
                      <p:cNvPr id="0" name="图片 1134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8313" y="1849438"/>
                        <a:ext cx="733425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2" name="Object 33"/>
          <p:cNvGraphicFramePr>
            <a:graphicFrameLocks noChangeAspect="1"/>
          </p:cNvGraphicFramePr>
          <p:nvPr/>
        </p:nvGraphicFramePr>
        <p:xfrm>
          <a:off x="4484688" y="2540000"/>
          <a:ext cx="86677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455" name="" r:id="rId21" imgW="1155700" imgH="876300" progId="Equation.DSMT4">
                  <p:embed/>
                </p:oleObj>
              </mc:Choice>
              <mc:Fallback>
                <p:oleObj name="" r:id="rId21" imgW="1155700" imgH="876300" progId="Equation.DSMT4">
                  <p:embed/>
                  <p:pic>
                    <p:nvPicPr>
                      <p:cNvPr id="0" name="图片 1134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4688" y="2540000"/>
                        <a:ext cx="866775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0" t="22977" r="30278" b="33898"/>
          <a:stretch>
            <a:fillRect/>
          </a:stretch>
        </p:blipFill>
        <p:spPr>
          <a:xfrm>
            <a:off x="719298" y="3506417"/>
            <a:ext cx="687763" cy="647699"/>
          </a:xfrm>
          <a:prstGeom prst="round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78486" y="782637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填空：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90" name="组合 11289"/>
          <p:cNvGrpSpPr/>
          <p:nvPr/>
        </p:nvGrpSpPr>
        <p:grpSpPr bwMode="auto">
          <a:xfrm>
            <a:off x="1316038" y="1839913"/>
            <a:ext cx="4637091" cy="415925"/>
            <a:chOff x="577" y="1746"/>
            <a:chExt cx="3895" cy="348"/>
          </a:xfrm>
        </p:grpSpPr>
        <p:sp>
          <p:nvSpPr>
            <p:cNvPr id="74754" name="Rectangle 6"/>
            <p:cNvSpPr>
              <a:spLocks noChangeArrowheads="1"/>
            </p:cNvSpPr>
            <p:nvPr/>
          </p:nvSpPr>
          <p:spPr bwMode="auto">
            <a:xfrm>
              <a:off x="577" y="1746"/>
              <a:ext cx="376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0" hangingPunct="0"/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0.000 098 2=9.82×0.000 </a:t>
              </a:r>
              <a:r>
                <a:rPr lang="en-US" altLang="zh-CN" sz="21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01= </a:t>
              </a:r>
              <a:r>
                <a:rPr lang="en-US" altLang="zh-CN" sz="21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9.82×</a:t>
              </a:r>
              <a:endPara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4755" name="Object 7"/>
            <p:cNvGraphicFramePr>
              <a:graphicFrameLocks noChangeAspect="1"/>
            </p:cNvGraphicFramePr>
            <p:nvPr/>
          </p:nvGraphicFramePr>
          <p:xfrm>
            <a:off x="4104" y="1760"/>
            <a:ext cx="368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816" name="" r:id="rId1" imgW="583565" imgH="405765" progId="Equation.DSMT4">
                    <p:embed/>
                  </p:oleObj>
                </mc:Choice>
                <mc:Fallback>
                  <p:oleObj name="" r:id="rId1" imgW="583565" imgH="405765" progId="Equation.DSMT4">
                    <p:embed/>
                    <p:pic>
                      <p:nvPicPr>
                        <p:cNvPr id="0" name="图片 1138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04" y="1760"/>
                          <a:ext cx="368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289" name="组合 11288"/>
          <p:cNvGrpSpPr/>
          <p:nvPr/>
        </p:nvGrpSpPr>
        <p:grpSpPr bwMode="auto">
          <a:xfrm>
            <a:off x="1325563" y="1311277"/>
            <a:ext cx="3713162" cy="415529"/>
            <a:chOff x="585" y="1453"/>
            <a:chExt cx="3119" cy="349"/>
          </a:xfrm>
        </p:grpSpPr>
        <p:graphicFrame>
          <p:nvGraphicFramePr>
            <p:cNvPr id="74757" name="Object 5"/>
            <p:cNvGraphicFramePr>
              <a:graphicFrameLocks noChangeAspect="1"/>
            </p:cNvGraphicFramePr>
            <p:nvPr/>
          </p:nvGraphicFramePr>
          <p:xfrm>
            <a:off x="3336" y="1466"/>
            <a:ext cx="368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817" name="" r:id="rId3" imgW="583565" imgH="405765" progId="Equation.DSMT4">
                    <p:embed/>
                  </p:oleObj>
                </mc:Choice>
                <mc:Fallback>
                  <p:oleObj name="" r:id="rId3" imgW="583565" imgH="405765" progId="Equation.DSMT4">
                    <p:embed/>
                    <p:pic>
                      <p:nvPicPr>
                        <p:cNvPr id="0" name="图片 1138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36" y="1466"/>
                          <a:ext cx="368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4758" name="Rectangle 9"/>
            <p:cNvSpPr>
              <a:spLocks noChangeArrowheads="1"/>
            </p:cNvSpPr>
            <p:nvPr/>
          </p:nvSpPr>
          <p:spPr bwMode="auto">
            <a:xfrm>
              <a:off x="585" y="1453"/>
              <a:ext cx="301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0.003 5=3.5×0.001 </a:t>
              </a:r>
              <a:r>
                <a:rPr lang="en-US" altLang="zh-CN" sz="21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  </a:t>
              </a:r>
              <a:r>
                <a:rPr lang="en-US" altLang="zh-CN" sz="21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3.5</a:t>
              </a:r>
              <a:r>
                <a:rPr lang="en-US" altLang="zh-CN" sz="21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</a:t>
              </a:r>
              <a:endParaRPr lang="en-US" altLang="zh-CN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4761" name="Rectangle 4"/>
          <p:cNvSpPr>
            <a:spLocks noChangeArrowheads="1"/>
          </p:cNvSpPr>
          <p:nvPr/>
        </p:nvSpPr>
        <p:spPr bwMode="auto">
          <a:xfrm>
            <a:off x="1268413" y="701974"/>
            <a:ext cx="6822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533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0" hangingPunct="0"/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</a:t>
            </a:r>
            <a:r>
              <a:rPr lang="zh-CN" altLang="en-GB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用科学记数法表示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0.0035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0.0000982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呢？   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87" name="Rectangle 14"/>
          <p:cNvSpPr>
            <a:spLocks noChangeArrowheads="1"/>
          </p:cNvSpPr>
          <p:nvPr/>
        </p:nvSpPr>
        <p:spPr bwMode="auto">
          <a:xfrm>
            <a:off x="1325179" y="2422526"/>
            <a:ext cx="71818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这两个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等式，你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能发现</a:t>
            </a:r>
            <a:r>
              <a:rPr lang="en-US" altLang="zh-CN" sz="24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的指数与什么有关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呢</a:t>
            </a:r>
            <a:r>
              <a:rPr lang="zh-CN" alt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48543" y="2911476"/>
            <a:ext cx="7326704" cy="18113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noProof="1" smtClean="0">
                <a:solidFill>
                  <a:srgbClr val="0000FF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lang="zh-CN" altLang="en-US" sz="2400" b="1" noProof="1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</a:t>
            </a:r>
            <a:r>
              <a:rPr lang="zh-CN" altLang="en-US" sz="2400" b="1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于一个小于</a:t>
            </a:r>
            <a:r>
              <a:rPr lang="en-US" altLang="zh-CN" sz="2400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的正</a:t>
            </a:r>
            <a:r>
              <a:rPr lang="zh-CN" altLang="en-US" sz="2400" b="1" noProof="1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小数，从</a:t>
            </a:r>
            <a:r>
              <a:rPr lang="zh-CN" altLang="en-US" sz="2400" b="1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小数点前的第一个</a:t>
            </a:r>
            <a:r>
              <a:rPr lang="en-US" altLang="zh-CN" sz="2400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400" b="1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算起至小数点后第一个非</a:t>
            </a:r>
            <a:r>
              <a:rPr lang="en-US" altLang="zh-CN" sz="2400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400" b="1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数字前有几个</a:t>
            </a:r>
            <a:r>
              <a:rPr lang="en-US" altLang="zh-CN" sz="2400" noProof="1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400" b="1" noProof="1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，用</a:t>
            </a:r>
            <a:r>
              <a:rPr lang="zh-CN" altLang="en-US" sz="2400" b="1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科学记数法表示这个数</a:t>
            </a:r>
            <a:r>
              <a:rPr lang="zh-CN" altLang="en-US" sz="2400" b="1" noProof="1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时，</a:t>
            </a:r>
            <a:r>
              <a:rPr lang="en-GB" altLang="zh-CN" sz="2400" noProof="1" smtClean="0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10</a:t>
            </a:r>
            <a:r>
              <a:rPr lang="zh-CN" altLang="en-GB" sz="2400" b="1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的指数就是负几</a:t>
            </a:r>
            <a:r>
              <a:rPr lang="zh-CN" altLang="en-GB" sz="2400" noProof="1">
                <a:solidFill>
                  <a:schemeClr val="tx1"/>
                </a:solidFill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 noProof="1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7" grpId="0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 Box 2"/>
          <p:cNvSpPr txBox="1">
            <a:spLocks noChangeArrowheads="1"/>
          </p:cNvSpPr>
          <p:nvPr/>
        </p:nvSpPr>
        <p:spPr bwMode="auto">
          <a:xfrm>
            <a:off x="676275" y="1781175"/>
            <a:ext cx="2266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TW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TW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TW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0.005</a:t>
            </a:r>
            <a:endParaRPr lang="en-US" altLang="zh-TW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4691" name="Text Box 3"/>
          <p:cNvSpPr txBox="1">
            <a:spLocks noChangeArrowheads="1"/>
          </p:cNvSpPr>
          <p:nvPr/>
        </p:nvSpPr>
        <p:spPr bwMode="auto">
          <a:xfrm>
            <a:off x="3727450" y="2428875"/>
            <a:ext cx="3094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TW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0.005</a:t>
            </a:r>
            <a:endParaRPr lang="en-US" altLang="zh-TW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2714625" y="4295775"/>
            <a:ext cx="3257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TW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TW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0.005 = 5 × 10</a:t>
            </a:r>
            <a:r>
              <a:rPr lang="en-US" altLang="zh-TW" sz="2400" b="1" baseline="300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endParaRPr lang="en-US" altLang="zh-TW" sz="2400" b="1" baseline="30000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1063625" y="3168650"/>
            <a:ext cx="2701925" cy="444500"/>
          </a:xfrm>
          <a:prstGeom prst="wedgeRoundRectCallout">
            <a:avLst>
              <a:gd name="adj1" fmla="val 67421"/>
              <a:gd name="adj2" fmla="val -130162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数点</a:t>
            </a:r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原本的位置</a:t>
            </a:r>
            <a:endParaRPr lang="zh-TW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694" name="Freeform 6"/>
          <p:cNvSpPr>
            <a:spLocks noChangeArrowheads="1"/>
          </p:cNvSpPr>
          <p:nvPr/>
        </p:nvSpPr>
        <p:spPr bwMode="auto">
          <a:xfrm flipH="1">
            <a:off x="4378325" y="2789238"/>
            <a:ext cx="149225" cy="211137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695" name="Oval 7"/>
          <p:cNvSpPr>
            <a:spLocks noChangeArrowheads="1"/>
          </p:cNvSpPr>
          <p:nvPr/>
        </p:nvSpPr>
        <p:spPr bwMode="auto">
          <a:xfrm>
            <a:off x="4927600" y="2781300"/>
            <a:ext cx="66675" cy="666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4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4541838" y="1693863"/>
            <a:ext cx="2868612" cy="442912"/>
          </a:xfrm>
          <a:prstGeom prst="wedgeRoundRectCallout">
            <a:avLst>
              <a:gd name="adj1" fmla="val -33046"/>
              <a:gd name="adj2" fmla="val 185120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数点</a:t>
            </a:r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的位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置</a:t>
            </a:r>
            <a:endParaRPr lang="en-US" altLang="zh-TW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697" name="Freeform 9"/>
          <p:cNvSpPr>
            <a:spLocks noChangeArrowheads="1"/>
          </p:cNvSpPr>
          <p:nvPr/>
        </p:nvSpPr>
        <p:spPr bwMode="auto">
          <a:xfrm flipH="1">
            <a:off x="4564063" y="2779713"/>
            <a:ext cx="149225" cy="212725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698" name="AutoShape 10"/>
          <p:cNvSpPr>
            <a:spLocks noChangeArrowheads="1"/>
          </p:cNvSpPr>
          <p:nvPr/>
        </p:nvSpPr>
        <p:spPr bwMode="auto">
          <a:xfrm>
            <a:off x="4275138" y="3294063"/>
            <a:ext cx="3135312" cy="623887"/>
          </a:xfrm>
          <a:prstGeom prst="wedgeRoundRectCallout">
            <a:avLst>
              <a:gd name="adj1" fmla="val -39995"/>
              <a:gd name="adj2" fmla="val -92856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数点</a:t>
            </a:r>
            <a:r>
              <a:rPr lang="zh-TW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</a:t>
            </a:r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移了</a:t>
            </a:r>
            <a:r>
              <a:rPr lang="en-US" altLang="zh-TW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699" name="AutoShape 11"/>
          <p:cNvSpPr>
            <a:spLocks noChangeArrowheads="1"/>
          </p:cNvSpPr>
          <p:nvPr/>
        </p:nvSpPr>
        <p:spPr bwMode="auto">
          <a:xfrm rot="10800000">
            <a:off x="5319713" y="3916363"/>
            <a:ext cx="1443037" cy="989012"/>
          </a:xfrm>
          <a:custGeom>
            <a:avLst/>
            <a:gdLst>
              <a:gd name="T0" fmla="*/ 21600 w 21600"/>
              <a:gd name="T1" fmla="*/ 6079 h 21600"/>
              <a:gd name="T2" fmla="*/ 15110 w 21600"/>
              <a:gd name="T3" fmla="*/ 0 h 21600"/>
              <a:gd name="T4" fmla="*/ 15110 w 21600"/>
              <a:gd name="T5" fmla="*/ 4869 h 21600"/>
              <a:gd name="T6" fmla="*/ 12427 w 21600"/>
              <a:gd name="T7" fmla="*/ 4869 h 21600"/>
              <a:gd name="T8" fmla="*/ 0 w 21600"/>
              <a:gd name="T9" fmla="*/ 12158 h 21600"/>
              <a:gd name="T10" fmla="*/ 0 w 21600"/>
              <a:gd name="T11" fmla="*/ 21600 h 21600"/>
              <a:gd name="T12" fmla="*/ 2474 w 21600"/>
              <a:gd name="T13" fmla="*/ 21600 h 21600"/>
              <a:gd name="T14" fmla="*/ 2474 w 21600"/>
              <a:gd name="T15" fmla="*/ 12158 h 21600"/>
              <a:gd name="T16" fmla="*/ 12427 w 21600"/>
              <a:gd name="T17" fmla="*/ 7289 h 21600"/>
              <a:gd name="T18" fmla="*/ 15110 w 21600"/>
              <a:gd name="T19" fmla="*/ 7289 h 21600"/>
              <a:gd name="T20" fmla="*/ 15110 w 21600"/>
              <a:gd name="T21" fmla="*/ 12158 h 21600"/>
              <a:gd name="T22" fmla="*/ 21600 w 21600"/>
              <a:gd name="T23" fmla="*/ 607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00" h="21600">
                <a:moveTo>
                  <a:pt x="21600" y="6079"/>
                </a:moveTo>
                <a:lnTo>
                  <a:pt x="15110" y="0"/>
                </a:lnTo>
                <a:lnTo>
                  <a:pt x="15110" y="4869"/>
                </a:lnTo>
                <a:lnTo>
                  <a:pt x="12427" y="4869"/>
                </a:lnTo>
                <a:cubicBezTo>
                  <a:pt x="5564" y="4869"/>
                  <a:pt x="0" y="8132"/>
                  <a:pt x="0" y="12158"/>
                </a:cubicBezTo>
                <a:lnTo>
                  <a:pt x="0" y="21600"/>
                </a:lnTo>
                <a:lnTo>
                  <a:pt x="2474" y="21600"/>
                </a:lnTo>
                <a:lnTo>
                  <a:pt x="2474" y="12158"/>
                </a:lnTo>
                <a:cubicBezTo>
                  <a:pt x="2474" y="9469"/>
                  <a:pt x="6930" y="7289"/>
                  <a:pt x="12427" y="7289"/>
                </a:cubicBezTo>
                <a:lnTo>
                  <a:pt x="15110" y="7289"/>
                </a:lnTo>
                <a:lnTo>
                  <a:pt x="15110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700" name="Freeform 12"/>
          <p:cNvSpPr>
            <a:spLocks noChangeArrowheads="1"/>
          </p:cNvSpPr>
          <p:nvPr/>
        </p:nvSpPr>
        <p:spPr bwMode="auto">
          <a:xfrm flipH="1">
            <a:off x="4740275" y="2794000"/>
            <a:ext cx="149225" cy="212725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4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788" name="Text Box 13"/>
          <p:cNvSpPr txBox="1">
            <a:spLocks noChangeArrowheads="1"/>
          </p:cNvSpPr>
          <p:nvPr/>
        </p:nvSpPr>
        <p:spPr bwMode="auto">
          <a:xfrm>
            <a:off x="676275" y="1181100"/>
            <a:ext cx="4965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用科学记数法表示下列各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数：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5790" name="组合 6"/>
          <p:cNvGrpSpPr/>
          <p:nvPr/>
        </p:nvGrpSpPr>
        <p:grpSpPr bwMode="auto">
          <a:xfrm>
            <a:off x="595313" y="563563"/>
            <a:ext cx="1858962" cy="492125"/>
            <a:chOff x="427462" y="558483"/>
            <a:chExt cx="1858351" cy="492443"/>
          </a:xfrm>
        </p:grpSpPr>
        <p:grpSp>
          <p:nvGrpSpPr>
            <p:cNvPr id="75791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2507551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167734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>
                  <a:solidFill>
                    <a:prstClr val="black"/>
                  </a:solidFill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5797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素养考点 </a:t>
              </a:r>
              <a:r>
                <a:rPr lang="en-US" altLang="zh-CN" sz="2500" b="1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5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5798" name="文本框 7"/>
          <p:cNvSpPr txBox="1">
            <a:spLocks noChangeArrowheads="1"/>
          </p:cNvSpPr>
          <p:nvPr/>
        </p:nvSpPr>
        <p:spPr bwMode="auto">
          <a:xfrm>
            <a:off x="2641600" y="585788"/>
            <a:ext cx="43307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用科学</a:t>
            </a:r>
            <a:r>
              <a:rPr lang="zh-CN" altLang="en-US" sz="25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记数法表示小于</a:t>
            </a:r>
            <a:r>
              <a:rPr lang="en-US" altLang="zh-CN" sz="25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5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的数</a:t>
            </a:r>
            <a:endParaRPr lang="zh-CN" altLang="en-US" sz="25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8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/>
      <p:bldP spid="114692" grpId="0"/>
      <p:bldP spid="12293" grpId="0" bldLvl="0" animBg="1"/>
      <p:bldP spid="114695" grpId="0" bldLvl="0" animBg="1"/>
      <p:bldP spid="12296" grpId="0" bldLvl="0" animBg="1"/>
      <p:bldP spid="11469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 Box 2"/>
          <p:cNvSpPr txBox="1">
            <a:spLocks noChangeArrowheads="1"/>
          </p:cNvSpPr>
          <p:nvPr/>
        </p:nvSpPr>
        <p:spPr bwMode="auto">
          <a:xfrm>
            <a:off x="609600" y="704850"/>
            <a:ext cx="2266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TW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TW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)0.0204</a:t>
            </a:r>
            <a:endParaRPr lang="en-US" altLang="zh-TW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5715" name="Text Box 3"/>
          <p:cNvSpPr txBox="1">
            <a:spLocks noChangeArrowheads="1"/>
          </p:cNvSpPr>
          <p:nvPr/>
        </p:nvSpPr>
        <p:spPr bwMode="auto">
          <a:xfrm>
            <a:off x="3622675" y="1787525"/>
            <a:ext cx="3094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TW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0.02 04</a:t>
            </a:r>
            <a:endParaRPr lang="en-US" altLang="zh-TW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2987675" y="3667125"/>
            <a:ext cx="386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TW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0.0204=2.04×10</a:t>
            </a:r>
            <a:r>
              <a:rPr lang="en-US" altLang="zh-TW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endParaRPr lang="en-US" altLang="zh-TW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1304925" y="2363788"/>
            <a:ext cx="2744789" cy="444500"/>
          </a:xfrm>
          <a:prstGeom prst="wedgeRoundRectCallout">
            <a:avLst>
              <a:gd name="adj1" fmla="val 64014"/>
              <a:gd name="adj2" fmla="val -89681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TW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数点</a:t>
            </a:r>
            <a:r>
              <a:rPr lang="zh-TW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原本的位置</a:t>
            </a:r>
            <a:endParaRPr lang="zh-TW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15718" name="Freeform 6"/>
          <p:cNvSpPr>
            <a:spLocks noChangeArrowheads="1"/>
          </p:cNvSpPr>
          <p:nvPr/>
        </p:nvSpPr>
        <p:spPr bwMode="auto">
          <a:xfrm flipH="1">
            <a:off x="4606925" y="2165350"/>
            <a:ext cx="149225" cy="212725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719" name="Oval 7"/>
          <p:cNvSpPr>
            <a:spLocks noChangeArrowheads="1"/>
          </p:cNvSpPr>
          <p:nvPr/>
        </p:nvSpPr>
        <p:spPr bwMode="auto">
          <a:xfrm>
            <a:off x="4956175" y="2109788"/>
            <a:ext cx="66675" cy="666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15720" name="AutoShape 8"/>
          <p:cNvSpPr>
            <a:spLocks noChangeArrowheads="1"/>
          </p:cNvSpPr>
          <p:nvPr/>
        </p:nvSpPr>
        <p:spPr bwMode="auto">
          <a:xfrm>
            <a:off x="3940175" y="992188"/>
            <a:ext cx="3098800" cy="444500"/>
          </a:xfrm>
          <a:prstGeom prst="wedgeRoundRectCallout">
            <a:avLst>
              <a:gd name="adj1" fmla="val -14542"/>
              <a:gd name="adj2" fmla="val 138204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TW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数点</a:t>
            </a:r>
            <a:r>
              <a:rPr lang="zh-TW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最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后</a:t>
            </a:r>
            <a:r>
              <a:rPr lang="zh-TW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的位置</a:t>
            </a:r>
            <a:endParaRPr lang="zh-TW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15721" name="Freeform 9"/>
          <p:cNvSpPr>
            <a:spLocks noChangeArrowheads="1"/>
          </p:cNvSpPr>
          <p:nvPr/>
        </p:nvSpPr>
        <p:spPr bwMode="auto">
          <a:xfrm flipH="1">
            <a:off x="4802188" y="2187575"/>
            <a:ext cx="195262" cy="211138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722" name="AutoShape 10"/>
          <p:cNvSpPr>
            <a:spLocks noChangeArrowheads="1"/>
          </p:cNvSpPr>
          <p:nvPr/>
        </p:nvSpPr>
        <p:spPr bwMode="auto">
          <a:xfrm>
            <a:off x="4800600" y="2724150"/>
            <a:ext cx="3276600" cy="457200"/>
          </a:xfrm>
          <a:prstGeom prst="wedgeRoundRectCallout">
            <a:avLst>
              <a:gd name="adj1" fmla="val -45139"/>
              <a:gd name="adj2" fmla="val -107815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TW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数点</a:t>
            </a:r>
            <a:r>
              <a:rPr lang="zh-TW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向右</a:t>
            </a:r>
            <a:r>
              <a:rPr lang="zh-TW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移了</a:t>
            </a:r>
            <a:r>
              <a:rPr lang="en-US" altLang="zh-TW" sz="2400" b="1" dirty="0">
                <a:solidFill>
                  <a:srgbClr val="0000FF"/>
                </a:solidFill>
                <a:latin typeface="+mn-lt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位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15723" name="AutoShape 11"/>
          <p:cNvSpPr>
            <a:spLocks noChangeArrowheads="1"/>
          </p:cNvSpPr>
          <p:nvPr/>
        </p:nvSpPr>
        <p:spPr bwMode="auto">
          <a:xfrm rot="10800000">
            <a:off x="5700713" y="3179763"/>
            <a:ext cx="1443037" cy="989012"/>
          </a:xfrm>
          <a:custGeom>
            <a:avLst/>
            <a:gdLst>
              <a:gd name="T0" fmla="*/ 21600 w 21600"/>
              <a:gd name="T1" fmla="*/ 6079 h 21600"/>
              <a:gd name="T2" fmla="*/ 15110 w 21600"/>
              <a:gd name="T3" fmla="*/ 0 h 21600"/>
              <a:gd name="T4" fmla="*/ 15110 w 21600"/>
              <a:gd name="T5" fmla="*/ 4869 h 21600"/>
              <a:gd name="T6" fmla="*/ 12427 w 21600"/>
              <a:gd name="T7" fmla="*/ 4869 h 21600"/>
              <a:gd name="T8" fmla="*/ 0 w 21600"/>
              <a:gd name="T9" fmla="*/ 12158 h 21600"/>
              <a:gd name="T10" fmla="*/ 0 w 21600"/>
              <a:gd name="T11" fmla="*/ 21600 h 21600"/>
              <a:gd name="T12" fmla="*/ 2474 w 21600"/>
              <a:gd name="T13" fmla="*/ 21600 h 21600"/>
              <a:gd name="T14" fmla="*/ 2474 w 21600"/>
              <a:gd name="T15" fmla="*/ 12158 h 21600"/>
              <a:gd name="T16" fmla="*/ 12427 w 21600"/>
              <a:gd name="T17" fmla="*/ 7289 h 21600"/>
              <a:gd name="T18" fmla="*/ 15110 w 21600"/>
              <a:gd name="T19" fmla="*/ 7289 h 21600"/>
              <a:gd name="T20" fmla="*/ 15110 w 21600"/>
              <a:gd name="T21" fmla="*/ 12158 h 21600"/>
              <a:gd name="T22" fmla="*/ 21600 w 21600"/>
              <a:gd name="T23" fmla="*/ 607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00" h="21600">
                <a:moveTo>
                  <a:pt x="21600" y="6079"/>
                </a:moveTo>
                <a:lnTo>
                  <a:pt x="15110" y="0"/>
                </a:lnTo>
                <a:lnTo>
                  <a:pt x="15110" y="4869"/>
                </a:lnTo>
                <a:lnTo>
                  <a:pt x="12427" y="4869"/>
                </a:lnTo>
                <a:cubicBezTo>
                  <a:pt x="5564" y="4869"/>
                  <a:pt x="0" y="8132"/>
                  <a:pt x="0" y="12158"/>
                </a:cubicBezTo>
                <a:lnTo>
                  <a:pt x="0" y="21600"/>
                </a:lnTo>
                <a:lnTo>
                  <a:pt x="2474" y="21600"/>
                </a:lnTo>
                <a:lnTo>
                  <a:pt x="2474" y="12158"/>
                </a:lnTo>
                <a:cubicBezTo>
                  <a:pt x="2474" y="9469"/>
                  <a:pt x="6930" y="7289"/>
                  <a:pt x="12427" y="7289"/>
                </a:cubicBezTo>
                <a:lnTo>
                  <a:pt x="15110" y="7289"/>
                </a:lnTo>
                <a:lnTo>
                  <a:pt x="15110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/>
      <p:bldP spid="115716" grpId="0"/>
      <p:bldP spid="13317" grpId="0" bldLvl="0" animBg="1"/>
      <p:bldP spid="115719" grpId="0" bldLvl="0" animBg="1"/>
      <p:bldP spid="115720" grpId="0" bldLvl="0" animBg="1"/>
      <p:bldP spid="1157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2"/>
          <p:cNvSpPr txBox="1">
            <a:spLocks noChangeArrowheads="1"/>
          </p:cNvSpPr>
          <p:nvPr/>
        </p:nvSpPr>
        <p:spPr bwMode="auto">
          <a:xfrm>
            <a:off x="504825" y="733425"/>
            <a:ext cx="2649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TW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TW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)0.00036</a:t>
            </a:r>
            <a:endParaRPr lang="en-US" altLang="zh-TW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3089275" y="1835150"/>
            <a:ext cx="3094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         </a:t>
            </a:r>
            <a:r>
              <a:rPr lang="en-US" altLang="zh-TW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PMingLiU" panose="02020500000000000000" pitchFamily="18" charset="-120"/>
                <a:cs typeface="Times New Roman" panose="02020603050405020304" pitchFamily="18" charset="0"/>
              </a:rPr>
              <a:t>0.0003  6</a:t>
            </a:r>
            <a:endParaRPr lang="en-US" altLang="zh-TW" sz="2400" b="1" dirty="0">
              <a:solidFill>
                <a:prstClr val="black"/>
              </a:solidFill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1924051" y="3829050"/>
            <a:ext cx="3181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TW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0.000 36=3.6×10</a:t>
            </a:r>
            <a:r>
              <a:rPr lang="en-US" altLang="zh-TW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endParaRPr lang="en-US" altLang="zh-TW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741" name="AutoShape 5"/>
          <p:cNvSpPr>
            <a:spLocks noChangeArrowheads="1"/>
          </p:cNvSpPr>
          <p:nvPr/>
        </p:nvSpPr>
        <p:spPr bwMode="auto">
          <a:xfrm>
            <a:off x="1171575" y="2620963"/>
            <a:ext cx="2971800" cy="444500"/>
          </a:xfrm>
          <a:prstGeom prst="wedgeRoundRectCallout">
            <a:avLst>
              <a:gd name="adj1" fmla="val 45352"/>
              <a:gd name="adj2" fmla="val -130162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TW" altLang="en-US" sz="2400" b="1">
                <a:solidFill>
                  <a:prstClr val="black"/>
                </a:solidFill>
                <a:latin typeface="Times New Roman" panose="02020603050405020304" pitchFamily="18" charset="0"/>
              </a:rPr>
              <a:t>小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 pitchFamily="18" charset="0"/>
              </a:rPr>
              <a:t>数点</a:t>
            </a:r>
            <a:r>
              <a:rPr lang="zh-TW" altLang="en-US" sz="2400" b="1">
                <a:solidFill>
                  <a:prstClr val="black"/>
                </a:solidFill>
                <a:latin typeface="Times New Roman" panose="02020603050405020304" pitchFamily="18" charset="0"/>
              </a:rPr>
              <a:t>原本的位置</a:t>
            </a:r>
            <a:endParaRPr lang="zh-TW" altLang="en-US" sz="2400" b="1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6742" name="Freeform 6"/>
          <p:cNvSpPr>
            <a:spLocks noChangeArrowheads="1"/>
          </p:cNvSpPr>
          <p:nvPr/>
        </p:nvSpPr>
        <p:spPr bwMode="auto">
          <a:xfrm flipH="1">
            <a:off x="4102100" y="2197100"/>
            <a:ext cx="149225" cy="211138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743" name="Oval 7"/>
          <p:cNvSpPr>
            <a:spLocks noChangeArrowheads="1"/>
          </p:cNvSpPr>
          <p:nvPr/>
        </p:nvSpPr>
        <p:spPr bwMode="auto">
          <a:xfrm>
            <a:off x="4833938" y="2205038"/>
            <a:ext cx="66675" cy="666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3960813" y="969963"/>
            <a:ext cx="3040062" cy="444500"/>
          </a:xfrm>
          <a:prstGeom prst="wedgeRoundRectCallout">
            <a:avLst>
              <a:gd name="adj1" fmla="val -20509"/>
              <a:gd name="adj2" fmla="val 181097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数点</a:t>
            </a:r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最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后</a:t>
            </a:r>
            <a:r>
              <a:rPr lang="zh-TW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的位置</a:t>
            </a:r>
            <a:endParaRPr lang="zh-TW" altLang="en-US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6745" name="Freeform 9"/>
          <p:cNvSpPr>
            <a:spLocks noChangeArrowheads="1"/>
          </p:cNvSpPr>
          <p:nvPr/>
        </p:nvSpPr>
        <p:spPr bwMode="auto">
          <a:xfrm flipH="1">
            <a:off x="4292600" y="2193925"/>
            <a:ext cx="149225" cy="212725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746" name="AutoShape 10"/>
          <p:cNvSpPr>
            <a:spLocks noChangeArrowheads="1"/>
          </p:cNvSpPr>
          <p:nvPr/>
        </p:nvSpPr>
        <p:spPr bwMode="auto">
          <a:xfrm>
            <a:off x="4287838" y="2632075"/>
            <a:ext cx="3084512" cy="625475"/>
          </a:xfrm>
          <a:prstGeom prst="wedgeRoundRectCallout">
            <a:avLst>
              <a:gd name="adj1" fmla="val -38167"/>
              <a:gd name="adj2" fmla="val -86380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zh-TW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数点</a:t>
            </a:r>
            <a:r>
              <a:rPr lang="zh-TW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向右</a:t>
            </a:r>
            <a:r>
              <a:rPr lang="zh-TW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移了</a:t>
            </a:r>
            <a:r>
              <a:rPr lang="en-US" altLang="zh-TW" sz="2400" b="1" dirty="0">
                <a:solidFill>
                  <a:srgbClr val="0000FF"/>
                </a:solidFill>
                <a:latin typeface="+mn-lt"/>
                <a:ea typeface="楷体_GB2312" panose="0201060903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位</a:t>
            </a:r>
            <a:endParaRPr lang="zh-CN" altLang="en-US" sz="24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6747" name="AutoShape 11"/>
          <p:cNvSpPr>
            <a:spLocks noChangeArrowheads="1"/>
          </p:cNvSpPr>
          <p:nvPr/>
        </p:nvSpPr>
        <p:spPr bwMode="auto">
          <a:xfrm rot="10800000">
            <a:off x="5195888" y="3284538"/>
            <a:ext cx="1443037" cy="989012"/>
          </a:xfrm>
          <a:custGeom>
            <a:avLst/>
            <a:gdLst>
              <a:gd name="T0" fmla="*/ 21600 w 21600"/>
              <a:gd name="T1" fmla="*/ 6079 h 21600"/>
              <a:gd name="T2" fmla="*/ 15110 w 21600"/>
              <a:gd name="T3" fmla="*/ 0 h 21600"/>
              <a:gd name="T4" fmla="*/ 15110 w 21600"/>
              <a:gd name="T5" fmla="*/ 4869 h 21600"/>
              <a:gd name="T6" fmla="*/ 12427 w 21600"/>
              <a:gd name="T7" fmla="*/ 4869 h 21600"/>
              <a:gd name="T8" fmla="*/ 0 w 21600"/>
              <a:gd name="T9" fmla="*/ 12158 h 21600"/>
              <a:gd name="T10" fmla="*/ 0 w 21600"/>
              <a:gd name="T11" fmla="*/ 21600 h 21600"/>
              <a:gd name="T12" fmla="*/ 2474 w 21600"/>
              <a:gd name="T13" fmla="*/ 21600 h 21600"/>
              <a:gd name="T14" fmla="*/ 2474 w 21600"/>
              <a:gd name="T15" fmla="*/ 12158 h 21600"/>
              <a:gd name="T16" fmla="*/ 12427 w 21600"/>
              <a:gd name="T17" fmla="*/ 7289 h 21600"/>
              <a:gd name="T18" fmla="*/ 15110 w 21600"/>
              <a:gd name="T19" fmla="*/ 7289 h 21600"/>
              <a:gd name="T20" fmla="*/ 15110 w 21600"/>
              <a:gd name="T21" fmla="*/ 12158 h 21600"/>
              <a:gd name="T22" fmla="*/ 21600 w 21600"/>
              <a:gd name="T23" fmla="*/ 607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00" h="21600">
                <a:moveTo>
                  <a:pt x="21600" y="6079"/>
                </a:moveTo>
                <a:lnTo>
                  <a:pt x="15110" y="0"/>
                </a:lnTo>
                <a:lnTo>
                  <a:pt x="15110" y="4869"/>
                </a:lnTo>
                <a:lnTo>
                  <a:pt x="12427" y="4869"/>
                </a:lnTo>
                <a:cubicBezTo>
                  <a:pt x="5564" y="4869"/>
                  <a:pt x="0" y="8132"/>
                  <a:pt x="0" y="12158"/>
                </a:cubicBezTo>
                <a:lnTo>
                  <a:pt x="0" y="21600"/>
                </a:lnTo>
                <a:lnTo>
                  <a:pt x="2474" y="21600"/>
                </a:lnTo>
                <a:lnTo>
                  <a:pt x="2474" y="12158"/>
                </a:lnTo>
                <a:cubicBezTo>
                  <a:pt x="2474" y="9469"/>
                  <a:pt x="6930" y="7289"/>
                  <a:pt x="12427" y="7289"/>
                </a:cubicBezTo>
                <a:lnTo>
                  <a:pt x="15110" y="7289"/>
                </a:lnTo>
                <a:lnTo>
                  <a:pt x="15110" y="12158"/>
                </a:lnTo>
                <a:lnTo>
                  <a:pt x="21600" y="60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748" name="Freeform 12"/>
          <p:cNvSpPr>
            <a:spLocks noChangeArrowheads="1"/>
          </p:cNvSpPr>
          <p:nvPr/>
        </p:nvSpPr>
        <p:spPr bwMode="auto">
          <a:xfrm flipH="1">
            <a:off x="4468813" y="2195513"/>
            <a:ext cx="149225" cy="212725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6749" name="Freeform 13"/>
          <p:cNvSpPr>
            <a:spLocks noChangeArrowheads="1"/>
          </p:cNvSpPr>
          <p:nvPr/>
        </p:nvSpPr>
        <p:spPr bwMode="auto">
          <a:xfrm flipH="1">
            <a:off x="4673600" y="2209800"/>
            <a:ext cx="149225" cy="211138"/>
          </a:xfrm>
          <a:custGeom>
            <a:avLst/>
            <a:gdLst>
              <a:gd name="T0" fmla="*/ 135 w 135"/>
              <a:gd name="T1" fmla="*/ 0 h 94"/>
              <a:gd name="T2" fmla="*/ 76 w 135"/>
              <a:gd name="T3" fmla="*/ 93 h 94"/>
              <a:gd name="T4" fmla="*/ 0 w 135"/>
              <a:gd name="T5" fmla="*/ 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94">
                <a:moveTo>
                  <a:pt x="135" y="0"/>
                </a:moveTo>
                <a:cubicBezTo>
                  <a:pt x="116" y="46"/>
                  <a:pt x="98" y="92"/>
                  <a:pt x="76" y="93"/>
                </a:cubicBezTo>
                <a:cubicBezTo>
                  <a:pt x="54" y="94"/>
                  <a:pt x="27" y="51"/>
                  <a:pt x="0" y="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8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/>
      <p:bldP spid="116740" grpId="0"/>
      <p:bldP spid="116741" grpId="0" bldLvl="0" animBg="1"/>
      <p:bldP spid="116743" grpId="0" bldLvl="0" animBg="1"/>
      <p:bldP spid="14344" grpId="0" bldLvl="0" animBg="1"/>
      <p:bldP spid="11674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1446213" y="2144713"/>
            <a:ext cx="5683250" cy="190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0.000 78=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-7.8×10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0.000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020 09=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2.009×10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851" name="Rectangle 5"/>
          <p:cNvSpPr>
            <a:spLocks noChangeArrowheads="1"/>
          </p:cNvSpPr>
          <p:nvPr/>
        </p:nvSpPr>
        <p:spPr bwMode="auto">
          <a:xfrm>
            <a:off x="1430338" y="709613"/>
            <a:ext cx="7199312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科学记数法表示下列各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数：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0.3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0.000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78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0.00002009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40" y="750888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DOC_GUID" val="{7d006d04-dc2e-4f42-9232-7f789761c56d}"/>
  <p:tag name="KSO_WPP_MARK_KEY" val="5e2ed778-1602-4464-b22b-4d525f0039e8"/>
  <p:tag name="COMMONDATA" val="eyJoZGlkIjoiN2YxOGMyNDFkMTQxMWJhZTVlZDhiNDQyZGU2OTYwOWEifQ=="/>
</p:tagLst>
</file>

<file path=ppt/theme/theme1.xml><?xml version="1.0" encoding="utf-8"?>
<a:theme xmlns:a="http://schemas.openxmlformats.org/drawingml/2006/main" name="4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2944</Words>
  <Application>WPS 演示</Application>
  <PresentationFormat>全屏显示(16:9)</PresentationFormat>
  <Paragraphs>229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20</vt:i4>
      </vt:variant>
      <vt:variant>
        <vt:lpstr>幻灯片标题</vt:lpstr>
      </vt:variant>
      <vt:variant>
        <vt:i4>20</vt:i4>
      </vt:variant>
    </vt:vector>
  </HeadingPairs>
  <TitlesOfParts>
    <vt:vector size="59" baseType="lpstr">
      <vt:lpstr>Arial</vt:lpstr>
      <vt:lpstr>宋体</vt:lpstr>
      <vt:lpstr>Wingdings</vt:lpstr>
      <vt:lpstr>黑体</vt:lpstr>
      <vt:lpstr>Impact</vt:lpstr>
      <vt:lpstr>微软雅黑</vt:lpstr>
      <vt:lpstr>方正舒体</vt:lpstr>
      <vt:lpstr>Times New Roman</vt:lpstr>
      <vt:lpstr>楷体</vt:lpstr>
      <vt:lpstr>Yuanti SC</vt:lpstr>
      <vt:lpstr>Segoe Print</vt:lpstr>
      <vt:lpstr>Times New Roman</vt:lpstr>
      <vt:lpstr>PMingLiU</vt:lpstr>
      <vt:lpstr>PMingLiU-ExtB</vt:lpstr>
      <vt:lpstr>楷体_GB2312</vt:lpstr>
      <vt:lpstr>仿宋</vt:lpstr>
      <vt:lpstr>Arial Unicode MS</vt:lpstr>
      <vt:lpstr>Calibri</vt:lpstr>
      <vt:lpstr>4_《七彩课堂》课件模板（新）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1186</cp:revision>
  <dcterms:created xsi:type="dcterms:W3CDTF">2016-01-14T07:05:00Z</dcterms:created>
  <dcterms:modified xsi:type="dcterms:W3CDTF">2023-04-26T06:13:38Z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D59DD68DAB084EA69FFE79F168D3333C_12</vt:lpwstr>
  </property>
</Properties>
</file>