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  <p:sldMasterId id="2147483688" r:id="rId4"/>
  </p:sldMasterIdLst>
  <p:notesMasterIdLst>
    <p:notesMasterId r:id="rId11"/>
  </p:notesMasterIdLst>
  <p:handoutMasterIdLst>
    <p:handoutMasterId r:id="rId36"/>
  </p:handoutMasterIdLst>
  <p:sldIdLst>
    <p:sldId id="572" r:id="rId5"/>
    <p:sldId id="606" r:id="rId6"/>
    <p:sldId id="574" r:id="rId7"/>
    <p:sldId id="575" r:id="rId8"/>
    <p:sldId id="576" r:id="rId9"/>
    <p:sldId id="577" r:id="rId10"/>
    <p:sldId id="607" r:id="rId12"/>
    <p:sldId id="578" r:id="rId13"/>
    <p:sldId id="608" r:id="rId14"/>
    <p:sldId id="609" r:id="rId15"/>
    <p:sldId id="581" r:id="rId16"/>
    <p:sldId id="582" r:id="rId17"/>
    <p:sldId id="583" r:id="rId18"/>
    <p:sldId id="584" r:id="rId19"/>
    <p:sldId id="585" r:id="rId20"/>
    <p:sldId id="586" r:id="rId21"/>
    <p:sldId id="587" r:id="rId22"/>
    <p:sldId id="588" r:id="rId23"/>
    <p:sldId id="589" r:id="rId24"/>
    <p:sldId id="590" r:id="rId25"/>
    <p:sldId id="591" r:id="rId26"/>
    <p:sldId id="592" r:id="rId27"/>
    <p:sldId id="594" r:id="rId28"/>
    <p:sldId id="595" r:id="rId29"/>
    <p:sldId id="596" r:id="rId30"/>
    <p:sldId id="597" r:id="rId31"/>
    <p:sldId id="598" r:id="rId32"/>
    <p:sldId id="599" r:id="rId33"/>
    <p:sldId id="600" r:id="rId34"/>
    <p:sldId id="601" r:id="rId35"/>
  </p:sldIdLst>
  <p:sldSz cx="9144000" cy="5143500" type="screen16x9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4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18" autoAdjust="0"/>
    <p:restoredTop sz="95846" autoAdjust="0"/>
  </p:normalViewPr>
  <p:slideViewPr>
    <p:cSldViewPr snapToGrid="0" showGuides="1">
      <p:cViewPr varScale="1">
        <p:scale>
          <a:sx n="48" d="100"/>
          <a:sy n="48" d="100"/>
        </p:scale>
        <p:origin x="-108" y="-1062"/>
      </p:cViewPr>
      <p:guideLst>
        <p:guide orient="horz" pos="1484"/>
        <p:guide pos="2835"/>
      </p:guideLst>
    </p:cSldViewPr>
  </p:slideViewPr>
  <p:outlineViewPr>
    <p:cViewPr>
      <p:scale>
        <a:sx n="33" d="100"/>
        <a:sy n="33" d="100"/>
      </p:scale>
      <p:origin x="0" y="7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436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tags" Target="tags/tag1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E33252B-F7D7-43C5-B96F-C52E20C68D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DBD55287-C1DC-42D0-91C7-2DEE40C95E37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45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D55287-C1DC-42D0-91C7-2DEE40C95E37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1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1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6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5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37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9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0" name="组合 49"/>
          <p:cNvGrpSpPr/>
          <p:nvPr userDrawn="1"/>
        </p:nvGrpSpPr>
        <p:grpSpPr>
          <a:xfrm>
            <a:off x="6016431" y="-23934"/>
            <a:ext cx="3062531" cy="400110"/>
            <a:chOff x="6016431" y="-23934"/>
            <a:chExt cx="3062531" cy="400110"/>
          </a:xfrm>
        </p:grpSpPr>
        <p:sp>
          <p:nvSpPr>
            <p:cNvPr id="51" name="文本框 1"/>
            <p:cNvSpPr txBox="1">
              <a:spLocks noChangeArrowheads="1"/>
            </p:cNvSpPr>
            <p:nvPr userDrawn="1"/>
          </p:nvSpPr>
          <p:spPr bwMode="auto">
            <a:xfrm>
              <a:off x="6016431" y="-23934"/>
              <a:ext cx="2254143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13.3 </a:t>
              </a:r>
              <a:r>
                <a:rPr lang="zh-CN" altLang="en-US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等腰三角形</a:t>
              </a:r>
              <a:r>
                <a:rPr lang="en-US" altLang="zh-CN" sz="2000" b="1" dirty="0" smtClean="0">
                  <a:solidFill>
                    <a:srgbClr val="F07474">
                      <a:lumMod val="50000"/>
                    </a:srgbClr>
                  </a:solidFill>
                  <a:latin typeface="宋体" panose="02010600030101010101" pitchFamily="2" charset="-122"/>
                </a:rPr>
                <a:t>/</a:t>
              </a:r>
              <a:endParaRPr lang="zh-CN" altLang="en-US" sz="2000" b="1" dirty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52" name="图片 3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2974" y="8720"/>
              <a:ext cx="915988" cy="360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1" Type="http://schemas.openxmlformats.org/officeDocument/2006/relationships/theme" Target="../theme/theme2.xml"/><Relationship Id="rId20" Type="http://schemas.openxmlformats.org/officeDocument/2006/relationships/image" Target="../media/image2.png"/><Relationship Id="rId2" Type="http://schemas.openxmlformats.org/officeDocument/2006/relationships/slideLayout" Target="../slideLayouts/slideLayout22.xml"/><Relationship Id="rId19" Type="http://schemas.openxmlformats.org/officeDocument/2006/relationships/image" Target="../media/image1.png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5" name="文本框 1"/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7" name="文本框 1"/>
          <p:cNvSpPr txBox="1">
            <a:spLocks noChangeArrowheads="1"/>
          </p:cNvSpPr>
          <p:nvPr userDrawn="1"/>
        </p:nvSpPr>
        <p:spPr bwMode="auto">
          <a:xfrm>
            <a:off x="5852805" y="-23934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13.3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等腰三角形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4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6.pn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oleObject" Target="../embeddings/oleObject9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8.bin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jpeg"/><Relationship Id="rId2" Type="http://schemas.openxmlformats.org/officeDocument/2006/relationships/image" Target="../media/image21.wmf"/><Relationship Id="rId1" Type="http://schemas.openxmlformats.org/officeDocument/2006/relationships/oleObject" Target="../embeddings/oleObject1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Relationship Id="rId3" Type="http://schemas.openxmlformats.org/officeDocument/2006/relationships/oleObject" Target="../embeddings/oleObject12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1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.bin"/><Relationship Id="rId8" Type="http://schemas.openxmlformats.org/officeDocument/2006/relationships/oleObject" Target="../embeddings/oleObject20.bin"/><Relationship Id="rId7" Type="http://schemas.openxmlformats.org/officeDocument/2006/relationships/oleObject" Target="../embeddings/oleObject19.bin"/><Relationship Id="rId6" Type="http://schemas.openxmlformats.org/officeDocument/2006/relationships/oleObject" Target="../embeddings/oleObject18.bin"/><Relationship Id="rId5" Type="http://schemas.openxmlformats.org/officeDocument/2006/relationships/oleObject" Target="../embeddings/oleObject17.bin"/><Relationship Id="rId4" Type="http://schemas.openxmlformats.org/officeDocument/2006/relationships/oleObject" Target="../embeddings/oleObject16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15.bin"/><Relationship Id="rId11" Type="http://schemas.openxmlformats.org/officeDocument/2006/relationships/vmlDrawing" Target="../drawings/vmlDrawing9.v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NULL" TargetMode="Externa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1.xml"/><Relationship Id="rId4" Type="http://schemas.openxmlformats.org/officeDocument/2006/relationships/oleObject" Target="../embeddings/oleObject23.bin"/><Relationship Id="rId3" Type="http://schemas.openxmlformats.org/officeDocument/2006/relationships/image" Target="../media/image20.wmf"/><Relationship Id="rId2" Type="http://schemas.openxmlformats.org/officeDocument/2006/relationships/oleObject" Target="../embeddings/oleObject22.bin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wmf"/><Relationship Id="rId1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855380" y="2681766"/>
            <a:ext cx="77105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由此你能想到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在直角三角形中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,30°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角所对的直角边与斜边有怎样的大小关系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你能证明你的结论吗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372" name="内容占位符 2"/>
          <p:cNvSpPr>
            <a:spLocks noChangeArrowheads="1"/>
          </p:cNvSpPr>
          <p:nvPr/>
        </p:nvSpPr>
        <p:spPr bwMode="auto">
          <a:xfrm>
            <a:off x="833701" y="1246186"/>
            <a:ext cx="7732229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用两个全等的含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角的直角三角尺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你能拼出一个怎样的三角形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能拼出一个等边三角形吗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说说你的理由</a:t>
            </a:r>
            <a:r>
              <a:rPr lang="en-US" altLang="zh-CN" sz="2400" b="1" i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"/>
          <p:cNvGrpSpPr/>
          <p:nvPr/>
        </p:nvGrpSpPr>
        <p:grpSpPr bwMode="auto">
          <a:xfrm>
            <a:off x="-12608" y="-68233"/>
            <a:ext cx="2006600" cy="493712"/>
            <a:chOff x="100" y="40"/>
            <a:chExt cx="3160" cy="778"/>
          </a:xfrm>
        </p:grpSpPr>
        <p:cxnSp>
          <p:nvCxnSpPr>
            <p:cNvPr id="1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46974" y="710136"/>
            <a:ext cx="1428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想一想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12"/>
          <p:cNvSpPr>
            <a:spLocks noChangeArrowheads="1"/>
          </p:cNvSpPr>
          <p:nvPr/>
        </p:nvSpPr>
        <p:spPr bwMode="auto">
          <a:xfrm>
            <a:off x="1079306" y="1222551"/>
            <a:ext cx="3732063" cy="46436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含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30°</a:t>
            </a: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角的直角三角形的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性质： </a:t>
            </a:r>
            <a:endParaRPr lang="zh-CN" altLang="en-US" sz="20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033710" y="1707156"/>
            <a:ext cx="7571581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 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   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直角三角形</a:t>
            </a:r>
            <a:r>
              <a:rPr lang="zh-CN" altLang="en-US" sz="2100" b="1" dirty="0">
                <a:latin typeface="宋体" panose="02010600030101010101" pitchFamily="2" charset="-122"/>
              </a:rPr>
              <a:t>中，如果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一个锐角等于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100" b="1" dirty="0">
                <a:latin typeface="宋体" panose="02010600030101010101" pitchFamily="2" charset="-122"/>
              </a:rPr>
              <a:t>，那么它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所对的直角边等于斜边的一半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007941" y="3456553"/>
            <a:ext cx="578016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Times New Roman" panose="02020603050405020304"/>
              </a:rPr>
              <a:t>∵　在</a:t>
            </a:r>
            <a:r>
              <a:rPr lang="en-US" altLang="zh-CN" sz="2000" b="1" dirty="0" err="1">
                <a:latin typeface="Times New Roman" panose="02020603050405020304"/>
              </a:rPr>
              <a:t>Rt△</a:t>
            </a:r>
            <a:r>
              <a:rPr lang="en-US" altLang="zh-CN" sz="2000" b="1" i="1" dirty="0" err="1">
                <a:latin typeface="Times New Roman" panose="02020603050405020304"/>
              </a:rPr>
              <a:t>ABC</a:t>
            </a:r>
            <a:r>
              <a:rPr lang="en-US" altLang="zh-CN" sz="2000" b="1" dirty="0">
                <a:latin typeface="Times New Roman" panose="02020603050405020304"/>
              </a:rPr>
              <a:t> </a:t>
            </a:r>
            <a:r>
              <a:rPr lang="zh-CN" altLang="en-US" sz="2000" b="1" dirty="0">
                <a:latin typeface="Times New Roman" panose="02020603050405020304"/>
              </a:rPr>
              <a:t>中</a:t>
            </a:r>
            <a:r>
              <a:rPr lang="zh-CN" altLang="en-US" sz="2000" b="1" dirty="0" smtClean="0">
                <a:latin typeface="Times New Roman" panose="02020603050405020304"/>
              </a:rPr>
              <a:t>，∠</a:t>
            </a:r>
            <a:r>
              <a:rPr lang="en-US" altLang="zh-CN" sz="2000" b="1" i="1" dirty="0">
                <a:latin typeface="Times New Roman" panose="02020603050405020304"/>
              </a:rPr>
              <a:t>C</a:t>
            </a:r>
            <a:r>
              <a:rPr lang="en-US" altLang="zh-CN" sz="2000" b="1" dirty="0">
                <a:latin typeface="Times New Roman" panose="02020603050405020304"/>
              </a:rPr>
              <a:t> =90°</a:t>
            </a:r>
            <a:r>
              <a:rPr lang="zh-CN" altLang="en-US" sz="2000" b="1" dirty="0">
                <a:latin typeface="Times New Roman" panose="02020603050405020304"/>
              </a:rPr>
              <a:t>，∠</a:t>
            </a:r>
            <a:r>
              <a:rPr lang="en-US" altLang="zh-CN" sz="2000" b="1" i="1" dirty="0">
                <a:latin typeface="Times New Roman" panose="02020603050405020304"/>
              </a:rPr>
              <a:t>A</a:t>
            </a:r>
            <a:r>
              <a:rPr lang="en-US" altLang="zh-CN" sz="2000" b="1" dirty="0">
                <a:latin typeface="Times New Roman" panose="02020603050405020304"/>
              </a:rPr>
              <a:t> =30°</a:t>
            </a:r>
            <a:r>
              <a:rPr lang="zh-CN" altLang="en-US" sz="2000" b="1" dirty="0">
                <a:latin typeface="Times New Roman" panose="02020603050405020304"/>
              </a:rPr>
              <a:t>，</a:t>
            </a:r>
            <a:endParaRPr lang="en-US" altLang="zh-CN" sz="2000" b="1" dirty="0">
              <a:latin typeface="Times New Roman" panose="02020603050405020304"/>
            </a:endParaRPr>
          </a:p>
        </p:txBody>
      </p:sp>
      <p:grpSp>
        <p:nvGrpSpPr>
          <p:cNvPr id="33" name="组合 3"/>
          <p:cNvGrpSpPr/>
          <p:nvPr/>
        </p:nvGrpSpPr>
        <p:grpSpPr bwMode="auto">
          <a:xfrm>
            <a:off x="3759" y="-60325"/>
            <a:ext cx="2006600" cy="478473"/>
            <a:chOff x="122" y="40"/>
            <a:chExt cx="3160" cy="753"/>
          </a:xfrm>
        </p:grpSpPr>
        <p:cxnSp>
          <p:nvCxnSpPr>
            <p:cNvPr id="34" name="直线连接符 13"/>
            <p:cNvCxnSpPr/>
            <p:nvPr/>
          </p:nvCxnSpPr>
          <p:spPr>
            <a:xfrm>
              <a:off x="12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4866" y="422858"/>
            <a:ext cx="8286750" cy="4321318"/>
            <a:chOff x="552450" y="466725"/>
            <a:chExt cx="8286750" cy="4057650"/>
          </a:xfrm>
        </p:grpSpPr>
        <p:sp>
          <p:nvSpPr>
            <p:cNvPr id="40" name="剪去同侧角的矩形 39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42" name="圆角矩形 41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43" name="图片 42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44" name="矩形 112"/>
          <p:cNvSpPr>
            <a:spLocks noChangeArrowheads="1"/>
          </p:cNvSpPr>
          <p:nvPr/>
        </p:nvSpPr>
        <p:spPr bwMode="auto">
          <a:xfrm>
            <a:off x="1133035" y="2900978"/>
            <a:ext cx="1250156" cy="37793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应用格式：</a:t>
            </a:r>
            <a:endParaRPr lang="zh-CN" altLang="en-US" sz="20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1" name="组合 21"/>
          <p:cNvGrpSpPr/>
          <p:nvPr/>
        </p:nvGrpSpPr>
        <p:grpSpPr bwMode="auto">
          <a:xfrm>
            <a:off x="991747" y="4080600"/>
            <a:ext cx="2782887" cy="642938"/>
            <a:chOff x="755576" y="5272633"/>
            <a:chExt cx="3708818" cy="857250"/>
          </a:xfrm>
        </p:grpSpPr>
        <p:sp>
          <p:nvSpPr>
            <p:cNvPr id="32" name="Rectangle 14"/>
            <p:cNvSpPr>
              <a:spLocks noChangeArrowheads="1"/>
            </p:cNvSpPr>
            <p:nvPr/>
          </p:nvSpPr>
          <p:spPr bwMode="auto">
            <a:xfrm>
              <a:off x="755576" y="5440834"/>
              <a:ext cx="3708818" cy="552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　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BC</a:t>
              </a:r>
              <a:r>
                <a:rPr lang="en-US" altLang="zh-CN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 =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zh-CN" altLang="en-US" sz="21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．</a:t>
              </a:r>
              <a:r>
                <a:rPr lang="zh-CN" altLang="en-US" sz="2100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　　</a:t>
              </a:r>
              <a:endParaRPr lang="zh-CN" altLang="en-US" sz="21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5" name="Object 25"/>
            <p:cNvGraphicFramePr>
              <a:graphicFrameLocks noChangeAspect="1"/>
            </p:cNvGraphicFramePr>
            <p:nvPr/>
          </p:nvGraphicFramePr>
          <p:xfrm>
            <a:off x="2402509" y="5272633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823" name="" r:id="rId2" imgW="152400" imgH="394335" progId="Equation.DSMT4">
                    <p:embed/>
                  </p:oleObj>
                </mc:Choice>
                <mc:Fallback>
                  <p:oleObj name="" r:id="rId2" imgW="152400" imgH="394335" progId="Equation.DSMT4">
                    <p:embed/>
                    <p:pic>
                      <p:nvPicPr>
                        <p:cNvPr id="0" name="图片 728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2509" y="5272633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6" name="Group 33"/>
          <p:cNvGrpSpPr/>
          <p:nvPr/>
        </p:nvGrpSpPr>
        <p:grpSpPr bwMode="auto">
          <a:xfrm>
            <a:off x="6259862" y="2059713"/>
            <a:ext cx="1960563" cy="2663825"/>
            <a:chOff x="3496" y="1464"/>
            <a:chExt cx="1647" cy="2236"/>
          </a:xfrm>
        </p:grpSpPr>
        <p:sp>
          <p:nvSpPr>
            <p:cNvPr id="47" name="直角三角形 46"/>
            <p:cNvSpPr>
              <a:spLocks noChangeArrowheads="1"/>
            </p:cNvSpPr>
            <p:nvPr/>
          </p:nvSpPr>
          <p:spPr bwMode="auto">
            <a:xfrm flipH="1">
              <a:off x="3761" y="1715"/>
              <a:ext cx="1048" cy="1843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8" name="TextBox 14"/>
            <p:cNvSpPr txBox="1">
              <a:spLocks noChangeArrowheads="1"/>
            </p:cNvSpPr>
            <p:nvPr/>
          </p:nvSpPr>
          <p:spPr bwMode="auto">
            <a:xfrm>
              <a:off x="4672" y="146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Box 15"/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TextBox 16"/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矩形 50"/>
            <p:cNvSpPr>
              <a:spLocks noChangeArrowheads="1"/>
            </p:cNvSpPr>
            <p:nvPr/>
          </p:nvSpPr>
          <p:spPr bwMode="auto">
            <a:xfrm>
              <a:off x="4714" y="3449"/>
              <a:ext cx="96" cy="108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/>
      <p:bldP spid="20" grpId="0"/>
      <p:bldP spid="27" grpId="0" build="p"/>
      <p:bldP spid="44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文本框 99"/>
          <p:cNvSpPr txBox="1">
            <a:spLocks noChangeArrowheads="1"/>
          </p:cNvSpPr>
          <p:nvPr/>
        </p:nvSpPr>
        <p:spPr bwMode="auto">
          <a:xfrm>
            <a:off x="250190" y="1073150"/>
            <a:ext cx="8379460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  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100" b="1" dirty="0" err="1">
                <a:latin typeface="+mn-lt"/>
                <a:ea typeface="楷体" panose="02010609060101010101" pitchFamily="49" charset="-122"/>
              </a:rPr>
              <a:t>Rt△</a:t>
            </a:r>
            <a:r>
              <a:rPr lang="en-US" altLang="zh-CN" sz="2100" b="1" i="1" dirty="0" err="1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ACB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90°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30°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是斜边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上的高，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3cm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的长度是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3cm           B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6cm     C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9cm          D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12cm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11626" y="3865334"/>
            <a:ext cx="8613299" cy="830997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000" b="1" dirty="0">
                <a:latin typeface="+mn-lt"/>
              </a:rPr>
              <a:t>运用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含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角</a:t>
            </a:r>
            <a:r>
              <a:rPr lang="zh-CN" altLang="en-US" sz="2000" b="1" dirty="0">
                <a:latin typeface="+mn-lt"/>
              </a:rPr>
              <a:t>的直角三角形的性质求线段长时，要分清线段所在的直角三角形．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633913" y="1542320"/>
            <a:ext cx="442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D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4175" y="2567909"/>
            <a:ext cx="8377238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latin typeface="+mn-lt"/>
              </a:rPr>
              <a:t>∵</a:t>
            </a:r>
            <a:r>
              <a:rPr lang="en-US" altLang="zh-CN" sz="2000" b="1" i="1" dirty="0">
                <a:latin typeface="+mn-lt"/>
              </a:rPr>
              <a:t>CD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是斜边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上的高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90°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ACD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30°.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ACD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en-US" altLang="zh-CN" sz="2000" b="1" i="1" dirty="0">
                <a:latin typeface="+mn-lt"/>
              </a:rPr>
              <a:t>AD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6cm</a:t>
            </a:r>
            <a:r>
              <a:rPr lang="zh-CN" altLang="en-US" sz="2000" b="1" dirty="0" smtClean="0">
                <a:latin typeface="+mn-lt"/>
              </a:rPr>
              <a:t>，</a:t>
            </a:r>
            <a:endParaRPr lang="en-US" altLang="zh-CN" sz="2000" b="1" dirty="0" smtClean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000" b="1" dirty="0" err="1">
                <a:latin typeface="+mn-lt"/>
              </a:rPr>
              <a:t>Rt△</a:t>
            </a:r>
            <a:r>
              <a:rPr lang="en-US" altLang="zh-CN" sz="2000" b="1" i="1" dirty="0" err="1">
                <a:latin typeface="+mn-lt"/>
              </a:rPr>
              <a:t>ABC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000" b="1" dirty="0">
                <a:latin typeface="+mn-lt"/>
              </a:rPr>
              <a:t>，</a:t>
            </a:r>
            <a:r>
              <a:rPr lang="en-US" altLang="zh-CN" sz="2000" b="1" i="1" dirty="0">
                <a:latin typeface="+mn-lt"/>
              </a:rPr>
              <a:t>AB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en-US" altLang="zh-CN" sz="2000" b="1" i="1" dirty="0">
                <a:latin typeface="+mn-lt"/>
              </a:rPr>
              <a:t>AC</a:t>
            </a:r>
            <a:r>
              <a:rPr lang="zh-CN" altLang="en-US" sz="2000" b="1" dirty="0">
                <a:latin typeface="+mn-lt"/>
              </a:rPr>
              <a:t>＝</a:t>
            </a:r>
            <a:r>
              <a:rPr lang="en-US" altLang="zh-CN" sz="2000" b="1" dirty="0">
                <a:latin typeface="+mn-lt"/>
              </a:rPr>
              <a:t>12cm.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的长度是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12cm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0" name="组合 3"/>
          <p:cNvGrpSpPr/>
          <p:nvPr/>
        </p:nvGrpSpPr>
        <p:grpSpPr bwMode="auto">
          <a:xfrm>
            <a:off x="-7592" y="-60325"/>
            <a:ext cx="2006600" cy="478473"/>
            <a:chOff x="248" y="40"/>
            <a:chExt cx="3160" cy="753"/>
          </a:xfrm>
        </p:grpSpPr>
        <p:cxnSp>
          <p:nvCxnSpPr>
            <p:cNvPr id="27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6515" y="545055"/>
            <a:ext cx="8500904" cy="492440"/>
            <a:chOff x="366871" y="545055"/>
            <a:chExt cx="8500904" cy="492440"/>
          </a:xfrm>
        </p:grpSpPr>
        <p:sp>
          <p:nvSpPr>
            <p:cNvPr id="69650" name="文本框 1"/>
            <p:cNvSpPr txBox="1">
              <a:spLocks noChangeArrowheads="1"/>
            </p:cNvSpPr>
            <p:nvPr/>
          </p:nvSpPr>
          <p:spPr bwMode="auto">
            <a:xfrm>
              <a:off x="2282825" y="552450"/>
              <a:ext cx="65849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利用含</a:t>
              </a:r>
              <a:r>
                <a:rPr lang="en-US" altLang="zh-CN" sz="2400" b="1" dirty="0">
                  <a:latin typeface="+mn-lt"/>
                  <a:ea typeface="黑体" panose="02010609060101010101" pitchFamily="2" charset="-122"/>
                </a:rPr>
                <a:t>30</a:t>
              </a:r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°</a:t>
              </a:r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角的直角三角形的性质求线段的值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21" name="组合 6"/>
            <p:cNvGrpSpPr/>
            <p:nvPr/>
          </p:nvGrpSpPr>
          <p:grpSpPr bwMode="auto">
            <a:xfrm>
              <a:off x="366871" y="545055"/>
              <a:ext cx="2274656" cy="492440"/>
              <a:chOff x="402069" y="545931"/>
              <a:chExt cx="2273908" cy="492762"/>
            </a:xfrm>
          </p:grpSpPr>
          <p:grpSp>
            <p:nvGrpSpPr>
              <p:cNvPr id="22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23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30" name="Group 13"/>
          <p:cNvGrpSpPr/>
          <p:nvPr/>
        </p:nvGrpSpPr>
        <p:grpSpPr bwMode="auto">
          <a:xfrm>
            <a:off x="6602781" y="1455802"/>
            <a:ext cx="2401888" cy="1428750"/>
            <a:chOff x="4522" y="2542"/>
            <a:chExt cx="1513" cy="900"/>
          </a:xfrm>
        </p:grpSpPr>
        <p:sp>
          <p:nvSpPr>
            <p:cNvPr id="31" name="TextBox 14"/>
            <p:cNvSpPr txBox="1">
              <a:spLocks noChangeArrowheads="1"/>
            </p:cNvSpPr>
            <p:nvPr/>
          </p:nvSpPr>
          <p:spPr bwMode="auto">
            <a:xfrm rot="21460745">
              <a:off x="4522" y="3123"/>
              <a:ext cx="2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A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5723" y="3145"/>
              <a:ext cx="31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B 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3" name="TextBox 16"/>
            <p:cNvSpPr txBox="1">
              <a:spLocks noChangeArrowheads="1"/>
            </p:cNvSpPr>
            <p:nvPr/>
          </p:nvSpPr>
          <p:spPr bwMode="auto">
            <a:xfrm>
              <a:off x="4851" y="2542"/>
              <a:ext cx="31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C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  <p:sp>
          <p:nvSpPr>
            <p:cNvPr id="34" name="直角三角形 7"/>
            <p:cNvSpPr>
              <a:spLocks noChangeArrowheads="1"/>
            </p:cNvSpPr>
            <p:nvPr/>
          </p:nvSpPr>
          <p:spPr bwMode="auto">
            <a:xfrm rot="12578636" flipH="1">
              <a:off x="4797" y="2921"/>
              <a:ext cx="906" cy="521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5" name="矩形 8"/>
            <p:cNvSpPr>
              <a:spLocks noChangeArrowheads="1"/>
            </p:cNvSpPr>
            <p:nvPr/>
          </p:nvSpPr>
          <p:spPr bwMode="auto">
            <a:xfrm rot="13475039">
              <a:off x="4967" y="2749"/>
              <a:ext cx="64" cy="8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36" name="Line 19"/>
            <p:cNvSpPr>
              <a:spLocks noChangeShapeType="1"/>
            </p:cNvSpPr>
            <p:nvPr/>
          </p:nvSpPr>
          <p:spPr bwMode="auto">
            <a:xfrm>
              <a:off x="4992" y="2739"/>
              <a:ext cx="0" cy="4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TextBox 15"/>
            <p:cNvSpPr txBox="1">
              <a:spLocks noChangeArrowheads="1"/>
            </p:cNvSpPr>
            <p:nvPr/>
          </p:nvSpPr>
          <p:spPr bwMode="auto">
            <a:xfrm>
              <a:off x="4910" y="3141"/>
              <a:ext cx="31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>
                  <a:latin typeface="Times New Roman" panose="02020603050405020304" pitchFamily="18" charset="0"/>
                </a:rPr>
                <a:t>D  </a:t>
              </a:r>
              <a:endParaRPr lang="zh-CN" altLang="en-US" b="1" i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348906" y="2365825"/>
            <a:ext cx="94097" cy="101453"/>
          </a:xfrm>
          <a:prstGeom prst="rect">
            <a:avLst/>
          </a:prstGeom>
          <a:grpFill/>
          <a:ln>
            <a:solidFill>
              <a:schemeClr val="tx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4996" y="613689"/>
            <a:ext cx="8415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=30°,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DA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=9.6cm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                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0676" name="组合 75796"/>
          <p:cNvGrpSpPr/>
          <p:nvPr/>
        </p:nvGrpSpPr>
        <p:grpSpPr bwMode="auto">
          <a:xfrm>
            <a:off x="5192591" y="3640689"/>
            <a:ext cx="3143250" cy="1179513"/>
            <a:chOff x="3024" y="3312"/>
            <a:chExt cx="2640" cy="990"/>
          </a:xfrm>
        </p:grpSpPr>
        <p:grpSp>
          <p:nvGrpSpPr>
            <p:cNvPr id="70677" name="组合 75797"/>
            <p:cNvGrpSpPr/>
            <p:nvPr/>
          </p:nvGrpSpPr>
          <p:grpSpPr bwMode="auto">
            <a:xfrm>
              <a:off x="3360" y="3504"/>
              <a:ext cx="2016" cy="624"/>
              <a:chOff x="3360" y="3504"/>
              <a:chExt cx="2016" cy="624"/>
            </a:xfrm>
          </p:grpSpPr>
          <p:sp>
            <p:nvSpPr>
              <p:cNvPr id="70678" name="直接连接符 75798"/>
              <p:cNvSpPr>
                <a:spLocks noChangeShapeType="1"/>
              </p:cNvSpPr>
              <p:nvPr/>
            </p:nvSpPr>
            <p:spPr bwMode="auto">
              <a:xfrm>
                <a:off x="3360" y="4128"/>
                <a:ext cx="20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79" name="直接连接符 75799"/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80" name="直接连接符 75800"/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960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0681" name="直接连接符 75801"/>
              <p:cNvSpPr>
                <a:spLocks noChangeShapeType="1"/>
              </p:cNvSpPr>
              <p:nvPr/>
            </p:nvSpPr>
            <p:spPr bwMode="auto">
              <a:xfrm>
                <a:off x="3360" y="3504"/>
                <a:ext cx="2016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</p:grpSp>
        <p:sp>
          <p:nvSpPr>
            <p:cNvPr id="70682" name="文本框 75802"/>
            <p:cNvSpPr txBox="1">
              <a:spLocks noChangeArrowheads="1"/>
            </p:cNvSpPr>
            <p:nvPr/>
          </p:nvSpPr>
          <p:spPr bwMode="auto">
            <a:xfrm>
              <a:off x="3112" y="3312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B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  <p:sp>
          <p:nvSpPr>
            <p:cNvPr id="70683" name="文本框 75803"/>
            <p:cNvSpPr txBox="1">
              <a:spLocks noChangeArrowheads="1"/>
            </p:cNvSpPr>
            <p:nvPr/>
          </p:nvSpPr>
          <p:spPr bwMode="auto">
            <a:xfrm>
              <a:off x="3024" y="3984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C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  <p:sp>
          <p:nvSpPr>
            <p:cNvPr id="70685" name="文本框 75805"/>
            <p:cNvSpPr txBox="1">
              <a:spLocks noChangeArrowheads="1"/>
            </p:cNvSpPr>
            <p:nvPr/>
          </p:nvSpPr>
          <p:spPr bwMode="auto">
            <a:xfrm>
              <a:off x="5328" y="3993"/>
              <a:ext cx="336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 smtClean="0">
                  <a:latin typeface="+mn-lt"/>
                  <a:ea typeface="MingLiU" panose="02020509000000000000" pitchFamily="49" charset="-120"/>
                </a:rPr>
                <a:t>D</a:t>
              </a:r>
              <a:endParaRPr lang="zh-CN" altLang="en-US" b="1" i="1" dirty="0">
                <a:latin typeface="+mn-lt"/>
                <a:ea typeface="MingLiU" panose="02020509000000000000" pitchFamily="49" charset="-120"/>
              </a:endParaRPr>
            </a:p>
          </p:txBody>
        </p:sp>
      </p:grpSp>
      <p:sp>
        <p:nvSpPr>
          <p:cNvPr id="75807" name="文本框 75806"/>
          <p:cNvSpPr txBox="1">
            <a:spLocks noChangeArrowheads="1"/>
          </p:cNvSpPr>
          <p:nvPr/>
        </p:nvSpPr>
        <p:spPr bwMode="auto">
          <a:xfrm>
            <a:off x="1827265" y="1272049"/>
            <a:ext cx="1133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3300"/>
                </a:solidFill>
                <a:latin typeface="+mn-lt"/>
                <a:ea typeface="楷体" panose="02010609060101010101" pitchFamily="49" charset="-122"/>
              </a:rPr>
              <a:t>4.8cm</a:t>
            </a:r>
            <a:endParaRPr lang="en-US" altLang="zh-CN" sz="2400" b="1" dirty="0">
              <a:solidFill>
                <a:srgbClr val="FF33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70688" name="内容占位符 75808"/>
          <p:cNvGraphicFramePr>
            <a:graphicFrameLocks noGrp="1"/>
          </p:cNvGraphicFramePr>
          <p:nvPr>
            <p:ph idx="4294967295"/>
          </p:nvPr>
        </p:nvGraphicFramePr>
        <p:xfrm>
          <a:off x="3612352" y="3128666"/>
          <a:ext cx="259051" cy="613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56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图片 65655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2352" y="3128666"/>
                        <a:ext cx="259051" cy="6137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4137999" y="1214550"/>
            <a:ext cx="2105025" cy="1131850"/>
            <a:chOff x="3952875" y="1109681"/>
            <a:chExt cx="2105025" cy="1131850"/>
          </a:xfrm>
        </p:grpSpPr>
        <p:grpSp>
          <p:nvGrpSpPr>
            <p:cNvPr id="70663" name="组合 75783"/>
            <p:cNvGrpSpPr/>
            <p:nvPr/>
          </p:nvGrpSpPr>
          <p:grpSpPr bwMode="auto">
            <a:xfrm>
              <a:off x="3952875" y="1416138"/>
              <a:ext cx="2105025" cy="825393"/>
              <a:chOff x="1880" y="1824"/>
              <a:chExt cx="1768" cy="693"/>
            </a:xfrm>
          </p:grpSpPr>
          <p:grpSp>
            <p:nvGrpSpPr>
              <p:cNvPr id="70664" name="组合 75784"/>
              <p:cNvGrpSpPr/>
              <p:nvPr/>
            </p:nvGrpSpPr>
            <p:grpSpPr bwMode="auto">
              <a:xfrm>
                <a:off x="2064" y="1824"/>
                <a:ext cx="1296" cy="384"/>
                <a:chOff x="2112" y="1824"/>
                <a:chExt cx="1296" cy="384"/>
              </a:xfrm>
            </p:grpSpPr>
            <p:grpSp>
              <p:nvGrpSpPr>
                <p:cNvPr id="70665" name="组合 75785"/>
                <p:cNvGrpSpPr/>
                <p:nvPr/>
              </p:nvGrpSpPr>
              <p:grpSpPr bwMode="auto">
                <a:xfrm>
                  <a:off x="2112" y="1824"/>
                  <a:ext cx="1296" cy="384"/>
                  <a:chOff x="2112" y="1824"/>
                  <a:chExt cx="1296" cy="384"/>
                </a:xfrm>
              </p:grpSpPr>
              <p:sp>
                <p:nvSpPr>
                  <p:cNvPr id="70666" name="直接连接符 75786"/>
                  <p:cNvSpPr>
                    <a:spLocks noChangeShapeType="1"/>
                  </p:cNvSpPr>
                  <p:nvPr/>
                </p:nvSpPr>
                <p:spPr bwMode="auto">
                  <a:xfrm>
                    <a:off x="2112" y="2208"/>
                    <a:ext cx="129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7" name="直接连接符 7578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12" y="1824"/>
                    <a:ext cx="624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8" name="直接连接符 75788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1824"/>
                    <a:ext cx="203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  <p:sp>
                <p:nvSpPr>
                  <p:cNvPr id="70669" name="直接连接符 75789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1824"/>
                    <a:ext cx="672" cy="38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 b="1">
                      <a:latin typeface="+mn-lt"/>
                      <a:ea typeface="Batang" panose="02030600000101010101" pitchFamily="18" charset="-127"/>
                    </a:endParaRPr>
                  </a:p>
                </p:txBody>
              </p:sp>
            </p:grpSp>
            <p:sp>
              <p:nvSpPr>
                <p:cNvPr id="70670" name="直接连接符 75790"/>
                <p:cNvSpPr>
                  <a:spLocks noChangeShapeType="1"/>
                </p:cNvSpPr>
                <p:nvPr/>
              </p:nvSpPr>
              <p:spPr bwMode="auto">
                <a:xfrm>
                  <a:off x="2688" y="1872"/>
                  <a:ext cx="24" cy="4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  <a:ea typeface="Batang" panose="02030600000101010101" pitchFamily="18" charset="-127"/>
                  </a:endParaRPr>
                </a:p>
              </p:txBody>
            </p:sp>
            <p:sp>
              <p:nvSpPr>
                <p:cNvPr id="70671" name="直接连接符 75791"/>
                <p:cNvSpPr>
                  <a:spLocks noChangeShapeType="1"/>
                </p:cNvSpPr>
                <p:nvPr/>
              </p:nvSpPr>
              <p:spPr bwMode="auto">
                <a:xfrm flipH="1">
                  <a:off x="2712" y="1896"/>
                  <a:ext cx="59" cy="2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latin typeface="+mn-lt"/>
                    <a:ea typeface="Batang" panose="02030600000101010101" pitchFamily="18" charset="-127"/>
                  </a:endParaRPr>
                </a:p>
              </p:txBody>
            </p:sp>
          </p:grpSp>
          <p:sp>
            <p:nvSpPr>
              <p:cNvPr id="70673" name="文本框 75793"/>
              <p:cNvSpPr txBox="1">
                <a:spLocks noChangeArrowheads="1"/>
              </p:cNvSpPr>
              <p:nvPr/>
            </p:nvSpPr>
            <p:spPr bwMode="auto">
              <a:xfrm>
                <a:off x="1880" y="2169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 smtClean="0">
                    <a:latin typeface="+mn-lt"/>
                    <a:ea typeface="Batang" panose="02030600000101010101" pitchFamily="18" charset="-127"/>
                  </a:rPr>
                  <a:t>B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  <p:sp>
            <p:nvSpPr>
              <p:cNvPr id="70674" name="文本框 75794"/>
              <p:cNvSpPr txBox="1">
                <a:spLocks noChangeArrowheads="1"/>
              </p:cNvSpPr>
              <p:nvPr/>
            </p:nvSpPr>
            <p:spPr bwMode="auto">
              <a:xfrm>
                <a:off x="3312" y="2169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+mn-lt"/>
                    <a:ea typeface="Batang" panose="02030600000101010101" pitchFamily="18" charset="-127"/>
                  </a:rPr>
                  <a:t>C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  <p:sp>
            <p:nvSpPr>
              <p:cNvPr id="70675" name="文本框 75795"/>
              <p:cNvSpPr txBox="1">
                <a:spLocks noChangeArrowheads="1"/>
              </p:cNvSpPr>
              <p:nvPr/>
            </p:nvSpPr>
            <p:spPr bwMode="auto">
              <a:xfrm>
                <a:off x="2768" y="220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latin typeface="+mn-lt"/>
                    <a:ea typeface="Batang" panose="02030600000101010101" pitchFamily="18" charset="-127"/>
                  </a:rPr>
                  <a:t>D</a:t>
                </a:r>
                <a:endParaRPr lang="zh-CN" altLang="en-US" b="1" i="1" dirty="0">
                  <a:latin typeface="+mn-lt"/>
                  <a:ea typeface="Batang" panose="02030600000101010101" pitchFamily="18" charset="-127"/>
                </a:endParaRPr>
              </a:p>
            </p:txBody>
          </p:sp>
        </p:grpSp>
        <p:sp>
          <p:nvSpPr>
            <p:cNvPr id="70693" name="文本框 1"/>
            <p:cNvSpPr txBox="1">
              <a:spLocks noChangeArrowheads="1"/>
            </p:cNvSpPr>
            <p:nvPr/>
          </p:nvSpPr>
          <p:spPr bwMode="auto">
            <a:xfrm>
              <a:off x="4759749" y="1109681"/>
              <a:ext cx="36382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b="1" i="1" dirty="0">
                  <a:latin typeface="+mn-lt"/>
                  <a:ea typeface="Batang" panose="02030600000101010101" pitchFamily="18" charset="-127"/>
                </a:rPr>
                <a:t>A</a:t>
              </a:r>
              <a:endParaRPr lang="en-US" altLang="zh-CN" b="1" i="1" dirty="0">
                <a:latin typeface="+mn-lt"/>
                <a:ea typeface="Batang" panose="02030600000101010101" pitchFamily="18" charset="-127"/>
              </a:endParaRPr>
            </a:p>
          </p:txBody>
        </p:sp>
      </p:grpSp>
      <p:sp>
        <p:nvSpPr>
          <p:cNvPr id="39" name="文本框 1"/>
          <p:cNvSpPr txBox="1">
            <a:spLocks noChangeArrowheads="1"/>
          </p:cNvSpPr>
          <p:nvPr/>
        </p:nvSpPr>
        <p:spPr bwMode="auto">
          <a:xfrm>
            <a:off x="6505608" y="4533531"/>
            <a:ext cx="787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latin typeface="+mn-lt"/>
              </a:rPr>
              <a:t>A</a:t>
            </a:r>
            <a:endParaRPr lang="en-US" altLang="zh-CN" b="1" i="1" dirty="0">
              <a:latin typeface="+mn-lt"/>
            </a:endParaRPr>
          </a:p>
        </p:txBody>
      </p:sp>
      <p:grpSp>
        <p:nvGrpSpPr>
          <p:cNvPr id="4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4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44" name="直接连接符 75779"/>
          <p:cNvSpPr>
            <a:spLocks noChangeShapeType="1"/>
          </p:cNvSpPr>
          <p:nvPr/>
        </p:nvSpPr>
        <p:spPr bwMode="auto">
          <a:xfrm>
            <a:off x="1840631" y="1696680"/>
            <a:ext cx="85725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07" y="67366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02766" y="2317209"/>
            <a:ext cx="80923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=90°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的延长线上的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一点，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=15°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         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AD.</a:t>
            </a:r>
            <a:endParaRPr lang="zh-CN" altLang="en-US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7" name="直接连接符 75779"/>
          <p:cNvSpPr>
            <a:spLocks noChangeShapeType="1"/>
          </p:cNvSpPr>
          <p:nvPr/>
        </p:nvSpPr>
        <p:spPr bwMode="auto">
          <a:xfrm>
            <a:off x="3425391" y="3742455"/>
            <a:ext cx="632974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b="1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905" y="250365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80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463" y="1441668"/>
            <a:ext cx="1583436" cy="1261872"/>
          </a:xfrm>
          <a:prstGeom prst="rect">
            <a:avLst/>
          </a:prstGeom>
        </p:spPr>
      </p:pic>
      <p:sp>
        <p:nvSpPr>
          <p:cNvPr id="71681" name="文本框 99"/>
          <p:cNvSpPr txBox="1">
            <a:spLocks noChangeArrowheads="1"/>
          </p:cNvSpPr>
          <p:nvPr/>
        </p:nvSpPr>
        <p:spPr bwMode="auto">
          <a:xfrm>
            <a:off x="646573" y="531858"/>
            <a:ext cx="819262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BOP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15°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PC∥OA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              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C.1.5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6573" y="2048351"/>
            <a:ext cx="7821152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如图，过点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PC∥OA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CPO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PCE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CPO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30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°.</a:t>
            </a:r>
            <a:endParaRPr lang="en-US" altLang="zh-CN" sz="20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又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1.5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∵∠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BOP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PD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⊥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OA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，</a:t>
            </a:r>
            <a:endParaRPr lang="en-US" altLang="zh-CN" sz="2000" b="1" dirty="0" smtClean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PD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PE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1.5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71685" name="组合 4"/>
          <p:cNvGrpSpPr/>
          <p:nvPr/>
        </p:nvGrpSpPr>
        <p:grpSpPr bwMode="auto">
          <a:xfrm>
            <a:off x="7603933" y="1735699"/>
            <a:ext cx="190459" cy="359312"/>
            <a:chOff x="8901" y="2552"/>
            <a:chExt cx="300" cy="566"/>
          </a:xfrm>
        </p:grpSpPr>
        <p:cxnSp>
          <p:nvCxnSpPr>
            <p:cNvPr id="71686" name="直接连接符 3"/>
            <p:cNvCxnSpPr>
              <a:cxnSpLocks noChangeShapeType="1"/>
            </p:cNvCxnSpPr>
            <p:nvPr/>
          </p:nvCxnSpPr>
          <p:spPr bwMode="auto">
            <a:xfrm flipH="1" flipV="1">
              <a:off x="8900" y="2604"/>
              <a:ext cx="300" cy="51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71687" name="组合 7"/>
            <p:cNvGrpSpPr/>
            <p:nvPr/>
          </p:nvGrpSpPr>
          <p:grpSpPr bwMode="auto">
            <a:xfrm rot="3240000">
              <a:off x="8933" y="2555"/>
              <a:ext cx="183" cy="172"/>
              <a:chOff x="11283" y="5400"/>
              <a:chExt cx="453" cy="566"/>
            </a:xfrm>
          </p:grpSpPr>
          <p:cxnSp>
            <p:nvCxnSpPr>
              <p:cNvPr id="71688" name="直接连接符 5"/>
              <p:cNvCxnSpPr>
                <a:cxnSpLocks noChangeShapeType="1"/>
              </p:cNvCxnSpPr>
              <p:nvPr/>
            </p:nvCxnSpPr>
            <p:spPr bwMode="auto">
              <a:xfrm flipH="1" flipV="1">
                <a:off x="11283" y="5400"/>
                <a:ext cx="453" cy="2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689" name="直接连接符 6"/>
              <p:cNvCxnSpPr>
                <a:cxnSpLocks noChangeShapeType="1"/>
              </p:cNvCxnSpPr>
              <p:nvPr/>
            </p:nvCxnSpPr>
            <p:spPr bwMode="auto">
              <a:xfrm flipV="1">
                <a:off x="11736" y="5400"/>
                <a:ext cx="0" cy="567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71690" name="文本框 8"/>
          <p:cNvSpPr txBox="1">
            <a:spLocks noChangeArrowheads="1"/>
          </p:cNvSpPr>
          <p:nvPr/>
        </p:nvSpPr>
        <p:spPr bwMode="auto">
          <a:xfrm>
            <a:off x="7358242" y="150081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719763" y="110013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1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3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1690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9758"/>
            <a:ext cx="8134350" cy="4102242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1025525" y="1475021"/>
            <a:ext cx="7274817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8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含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30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°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角的直角三角形与角平分线、垂直平分线的综合运用时，关键是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寻找或作辅助线构造含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角的直角三角形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．</a:t>
            </a:r>
            <a:endParaRPr lang="zh-CN" altLang="en-US" sz="2800" b="1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/>
          <p:nvPr/>
        </p:nvSpPr>
        <p:spPr bwMode="auto">
          <a:xfrm>
            <a:off x="774701" y="531440"/>
            <a:ext cx="8215312" cy="11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图，在△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ACB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=90°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CD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是高，∠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．则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BD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. 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 flipH="1">
            <a:off x="3046412" y="1191047"/>
            <a:ext cx="1057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31" name="Group 13"/>
          <p:cNvGrpSpPr/>
          <p:nvPr/>
        </p:nvGrpSpPr>
        <p:grpSpPr bwMode="auto">
          <a:xfrm>
            <a:off x="5265738" y="1471613"/>
            <a:ext cx="3724275" cy="3127375"/>
            <a:chOff x="3065" y="2562"/>
            <a:chExt cx="2346" cy="1970"/>
          </a:xfrm>
        </p:grpSpPr>
        <p:sp>
          <p:nvSpPr>
            <p:cNvPr id="73732" name="TextBox 14"/>
            <p:cNvSpPr txBox="1">
              <a:spLocks noChangeArrowheads="1"/>
            </p:cNvSpPr>
            <p:nvPr/>
          </p:nvSpPr>
          <p:spPr bwMode="auto">
            <a:xfrm rot="-139255">
              <a:off x="3065" y="3865"/>
              <a:ext cx="25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A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3" name="TextBox 15"/>
            <p:cNvSpPr txBox="1">
              <a:spLocks noChangeArrowheads="1"/>
            </p:cNvSpPr>
            <p:nvPr/>
          </p:nvSpPr>
          <p:spPr bwMode="auto">
            <a:xfrm>
              <a:off x="5099" y="3305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B 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4" name="TextBox 16"/>
            <p:cNvSpPr txBox="1">
              <a:spLocks noChangeArrowheads="1"/>
            </p:cNvSpPr>
            <p:nvPr/>
          </p:nvSpPr>
          <p:spPr bwMode="auto">
            <a:xfrm>
              <a:off x="4306" y="2562"/>
              <a:ext cx="31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C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  <p:sp>
          <p:nvSpPr>
            <p:cNvPr id="73735" name="直角三角形 7"/>
            <p:cNvSpPr>
              <a:spLocks noChangeArrowheads="1"/>
            </p:cNvSpPr>
            <p:nvPr/>
          </p:nvSpPr>
          <p:spPr bwMode="auto">
            <a:xfrm rot="13475039" flipH="1">
              <a:off x="3773" y="2944"/>
              <a:ext cx="903" cy="1588"/>
            </a:xfrm>
            <a:prstGeom prst="rtTriangle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3736" name="矩形 8"/>
            <p:cNvSpPr>
              <a:spLocks noChangeArrowheads="1"/>
            </p:cNvSpPr>
            <p:nvPr/>
          </p:nvSpPr>
          <p:spPr bwMode="auto">
            <a:xfrm rot="-8124961">
              <a:off x="4422" y="2874"/>
              <a:ext cx="84" cy="9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10800000" anchor="ctr"/>
            <a:lstStyle/>
            <a:p>
              <a:pPr algn="ctr"/>
              <a:endParaRPr lang="zh-CN" altLang="en-US" sz="1600" b="1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3737" name="Line 19"/>
            <p:cNvSpPr>
              <a:spLocks noChangeShapeType="1"/>
            </p:cNvSpPr>
            <p:nvPr/>
          </p:nvSpPr>
          <p:spPr bwMode="auto">
            <a:xfrm>
              <a:off x="4456" y="2864"/>
              <a:ext cx="232" cy="7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738" name="TextBox 15"/>
            <p:cNvSpPr txBox="1">
              <a:spLocks noChangeArrowheads="1"/>
            </p:cNvSpPr>
            <p:nvPr/>
          </p:nvSpPr>
          <p:spPr bwMode="auto">
            <a:xfrm>
              <a:off x="4587" y="3569"/>
              <a:ext cx="31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latin typeface="Times New Roman" panose="02020603050405020304" pitchFamily="18" charset="0"/>
                </a:rPr>
                <a:t>D  </a:t>
              </a:r>
              <a:endParaRPr lang="zh-CN" altLang="en-US" sz="2400" b="1" i="1">
                <a:latin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3744" name="文本框 3"/>
              <p:cNvSpPr txBox="1">
                <a:spLocks noChangeArrowheads="1"/>
              </p:cNvSpPr>
              <p:nvPr/>
            </p:nvSpPr>
            <p:spPr bwMode="auto">
              <a:xfrm>
                <a:off x="682627" y="1753050"/>
                <a:ext cx="5292725" cy="2969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解析：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在△</a:t>
                </a:r>
                <a:r>
                  <a:rPr lang="en-US" altLang="zh-CN" sz="2400" b="1" i="1" dirty="0">
                    <a:latin typeface="+mn-lt"/>
                    <a:ea typeface="仿宋" panose="02010609060101010101" pitchFamily="49" charset="-122"/>
                  </a:rPr>
                  <a:t>ABC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中</a:t>
                </a:r>
                <a:r>
                  <a:rPr lang="zh-CN" altLang="en-US" sz="2400" b="1" dirty="0" smtClean="0">
                    <a:latin typeface="+mn-lt"/>
                  </a:rPr>
                  <a:t>，</a:t>
                </a:r>
                <a:endParaRPr lang="en-US" altLang="zh-CN" sz="2400" b="1" dirty="0" smtClean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+mn-lt"/>
                  </a:rPr>
                  <a:t>∵∠</a:t>
                </a:r>
                <a:r>
                  <a:rPr lang="en-US" altLang="zh-CN" sz="2400" b="1" i="1" dirty="0">
                    <a:latin typeface="+mn-lt"/>
                  </a:rPr>
                  <a:t>ACB</a:t>
                </a:r>
                <a:r>
                  <a:rPr lang="en-US" altLang="zh-CN" sz="2400" b="1" dirty="0">
                    <a:latin typeface="+mn-lt"/>
                  </a:rPr>
                  <a:t>=90</a:t>
                </a:r>
                <a:r>
                  <a:rPr lang="zh-CN" altLang="en-US" sz="2400" b="1" dirty="0">
                    <a:latin typeface="+mn-lt"/>
                  </a:rPr>
                  <a:t>°，∠</a:t>
                </a:r>
                <a:r>
                  <a:rPr lang="en-US" altLang="zh-CN" sz="2400" b="1" i="1" dirty="0">
                    <a:latin typeface="+mn-lt"/>
                  </a:rPr>
                  <a:t>A</a:t>
                </a:r>
                <a:r>
                  <a:rPr lang="en-US" altLang="zh-CN" sz="2400" b="1" dirty="0">
                    <a:latin typeface="+mn-lt"/>
                  </a:rPr>
                  <a:t>=30</a:t>
                </a:r>
                <a:r>
                  <a:rPr lang="zh-CN" altLang="en-US" sz="2400" b="1" dirty="0" smtClean="0">
                    <a:latin typeface="+mn-lt"/>
                  </a:rPr>
                  <a:t>°，    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∴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+mn-lt"/>
                  </a:rPr>
                  <a:t>AB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=4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=2.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同理可得</a:t>
                </a:r>
                <a:r>
                  <a:rPr lang="zh-CN" altLang="en-US" sz="2400" b="1" dirty="0">
                    <a:latin typeface="+mn-lt"/>
                  </a:rPr>
                  <a:t>：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BD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+mn-lt"/>
                  </a:rPr>
                  <a:t>BC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=2×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FF0000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 =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</a:rPr>
                  <a:t>1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</a:rPr>
                  <a:t>.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7374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2627" y="1753050"/>
                <a:ext cx="5292725" cy="2969531"/>
              </a:xfrm>
              <a:prstGeom prst="rect">
                <a:avLst/>
              </a:prstGeom>
              <a:blipFill rotWithShape="1">
                <a:blip r:embed="rId1"/>
                <a:stretch>
                  <a:fillRect t="-15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23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5" y="57488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374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9"/>
          <p:cNvSpPr>
            <a:spLocks noChangeArrowheads="1"/>
          </p:cNvSpPr>
          <p:nvPr/>
        </p:nvSpPr>
        <p:spPr bwMode="auto">
          <a:xfrm>
            <a:off x="801315" y="667926"/>
            <a:ext cx="7743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等腰三角形的底角为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15 °,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腰长为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20.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求腰上的高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544" name="Rectangle 26"/>
          <p:cNvSpPr>
            <a:spLocks noChangeArrowheads="1"/>
          </p:cNvSpPr>
          <p:nvPr/>
        </p:nvSpPr>
        <p:spPr bwMode="auto">
          <a:xfrm>
            <a:off x="401371" y="1455091"/>
            <a:ext cx="598794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 smtClean="0">
                <a:latin typeface="+mn-lt"/>
              </a:rPr>
              <a:t>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</a:rPr>
              <a:t>CD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BA</a:t>
            </a:r>
            <a:r>
              <a:rPr lang="en-US" altLang="zh-CN" sz="2400" b="1" dirty="0">
                <a:latin typeface="+mn-lt"/>
              </a:rPr>
              <a:t>,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交</a:t>
            </a:r>
            <a:r>
              <a:rPr lang="en-US" altLang="zh-CN" sz="2400" b="1" i="1" dirty="0">
                <a:latin typeface="+mn-lt"/>
              </a:rPr>
              <a:t>BA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的延长线于点</a:t>
            </a:r>
            <a:r>
              <a:rPr lang="en-US" altLang="zh-CN" sz="2400" b="1" i="1" dirty="0">
                <a:latin typeface="+mn-lt"/>
              </a:rPr>
              <a:t>D.</a:t>
            </a:r>
            <a:endParaRPr lang="en-US" altLang="zh-CN" sz="2400" b="1" i="1" dirty="0">
              <a:latin typeface="+mn-lt"/>
            </a:endParaRPr>
          </a:p>
        </p:txBody>
      </p:sp>
      <p:sp>
        <p:nvSpPr>
          <p:cNvPr id="22546" name="Rectangle 10"/>
          <p:cNvSpPr>
            <a:spLocks noChangeArrowheads="1"/>
          </p:cNvSpPr>
          <p:nvPr/>
        </p:nvSpPr>
        <p:spPr bwMode="auto">
          <a:xfrm>
            <a:off x="396557" y="2110121"/>
            <a:ext cx="635249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2400" b="1" dirty="0">
                <a:latin typeface="+mn-lt"/>
              </a:rPr>
              <a:t>∵∠</a:t>
            </a:r>
            <a:r>
              <a:rPr lang="en-US" altLang="zh-CN" sz="2400" b="1" i="1" dirty="0">
                <a:latin typeface="+mn-lt"/>
              </a:rPr>
              <a:t>B</a:t>
            </a:r>
            <a:r>
              <a:rPr lang="en-US" altLang="zh-CN" sz="2400" b="1" dirty="0">
                <a:latin typeface="+mn-lt"/>
              </a:rPr>
              <a:t>=∠</a:t>
            </a:r>
            <a:r>
              <a:rPr lang="en-US" altLang="zh-CN" sz="2400" b="1" i="1" dirty="0">
                <a:latin typeface="+mn-lt"/>
              </a:rPr>
              <a:t>ACB</a:t>
            </a:r>
            <a:r>
              <a:rPr lang="en-US" altLang="zh-CN" sz="2400" b="1" dirty="0">
                <a:latin typeface="+mn-lt"/>
              </a:rPr>
              <a:t>=15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°</a:t>
            </a:r>
            <a:r>
              <a:rPr lang="en-US" altLang="zh-CN" sz="2400" b="1" baseline="30000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已知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),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0" hangingPunct="0">
              <a:lnSpc>
                <a:spcPct val="16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  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 15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+15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，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4754" name="Text Box 11"/>
          <p:cNvSpPr txBox="1">
            <a:spLocks noChangeArrowheads="1"/>
          </p:cNvSpPr>
          <p:nvPr/>
        </p:nvSpPr>
        <p:spPr bwMode="auto">
          <a:xfrm>
            <a:off x="6862390" y="1681413"/>
            <a:ext cx="2381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A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5" name="Text Box 12"/>
          <p:cNvSpPr txBox="1">
            <a:spLocks noChangeArrowheads="1"/>
          </p:cNvSpPr>
          <p:nvPr/>
        </p:nvSpPr>
        <p:spPr bwMode="auto">
          <a:xfrm>
            <a:off x="8348290" y="2310063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C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6" name="Text Box 13"/>
          <p:cNvSpPr txBox="1">
            <a:spLocks noChangeArrowheads="1"/>
          </p:cNvSpPr>
          <p:nvPr/>
        </p:nvSpPr>
        <p:spPr bwMode="auto">
          <a:xfrm>
            <a:off x="5376490" y="2252913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>
                <a:latin typeface="Times New Roman" panose="02020603050405020304" pitchFamily="18" charset="0"/>
              </a:rPr>
              <a:t>B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119690" y="1405188"/>
            <a:ext cx="19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 i="1" dirty="0">
                <a:latin typeface="Times New Roman" panose="02020603050405020304" pitchFamily="18" charset="0"/>
              </a:rPr>
              <a:t>D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58" name="Text Box 15"/>
          <p:cNvSpPr txBox="1">
            <a:spLocks noChangeArrowheads="1"/>
          </p:cNvSpPr>
          <p:nvPr/>
        </p:nvSpPr>
        <p:spPr bwMode="auto">
          <a:xfrm>
            <a:off x="6030540" y="2129088"/>
            <a:ext cx="679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15</a:t>
            </a:r>
            <a:r>
              <a:rPr lang="en-US" altLang="zh-CN" b="1" baseline="30000">
                <a:latin typeface="Times New Roman" panose="02020603050405020304" pitchFamily="18" charset="0"/>
              </a:rPr>
              <a:t> °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8189540" y="1681413"/>
            <a:ext cx="158750" cy="685800"/>
          </a:xfrm>
          <a:prstGeom prst="line">
            <a:avLst/>
          </a:prstGeom>
          <a:noFill/>
          <a:ln w="28575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4760" name="Group 17"/>
          <p:cNvGrpSpPr/>
          <p:nvPr/>
        </p:nvGrpSpPr>
        <p:grpSpPr bwMode="auto">
          <a:xfrm>
            <a:off x="5605090" y="1981451"/>
            <a:ext cx="2752725" cy="400050"/>
            <a:chOff x="0" y="0"/>
            <a:chExt cx="2313" cy="336"/>
          </a:xfrm>
        </p:grpSpPr>
        <p:sp>
          <p:nvSpPr>
            <p:cNvPr id="74761" name="Line 18"/>
            <p:cNvSpPr>
              <a:spLocks noChangeShapeType="1"/>
            </p:cNvSpPr>
            <p:nvPr/>
          </p:nvSpPr>
          <p:spPr bwMode="auto">
            <a:xfrm>
              <a:off x="33" y="336"/>
              <a:ext cx="2247" cy="0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2" name="Line 19"/>
            <p:cNvSpPr>
              <a:spLocks noChangeShapeType="1"/>
            </p:cNvSpPr>
            <p:nvPr/>
          </p:nvSpPr>
          <p:spPr bwMode="auto">
            <a:xfrm flipV="1">
              <a:off x="0" y="0"/>
              <a:ext cx="1212" cy="33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763" name="Line 20"/>
            <p:cNvSpPr>
              <a:spLocks noChangeShapeType="1"/>
            </p:cNvSpPr>
            <p:nvPr/>
          </p:nvSpPr>
          <p:spPr bwMode="auto">
            <a:xfrm>
              <a:off x="1212" y="0"/>
              <a:ext cx="1101" cy="336"/>
            </a:xfrm>
            <a:prstGeom prst="line">
              <a:avLst/>
            </a:prstGeom>
            <a:noFill/>
            <a:ln w="25400" cap="sq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4764" name="Text Box 21"/>
          <p:cNvSpPr txBox="1">
            <a:spLocks noChangeArrowheads="1"/>
          </p:cNvSpPr>
          <p:nvPr/>
        </p:nvSpPr>
        <p:spPr bwMode="auto">
          <a:xfrm>
            <a:off x="7227515" y="2116388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15</a:t>
            </a:r>
            <a:r>
              <a:rPr lang="en-US" altLang="zh-CN" b="1" baseline="30000">
                <a:latin typeface="Times New Roman" panose="02020603050405020304" pitchFamily="18" charset="0"/>
              </a:rPr>
              <a:t> °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Line 22"/>
          <p:cNvSpPr>
            <a:spLocks noChangeShapeType="1"/>
          </p:cNvSpPr>
          <p:nvPr/>
        </p:nvSpPr>
        <p:spPr bwMode="auto">
          <a:xfrm flipV="1">
            <a:off x="7046540" y="1690938"/>
            <a:ext cx="1143000" cy="285750"/>
          </a:xfrm>
          <a:prstGeom prst="line">
            <a:avLst/>
          </a:prstGeom>
          <a:noFill/>
          <a:ln w="28575">
            <a:solidFill>
              <a:srgbClr val="80008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766" name="Text Box 23"/>
          <p:cNvSpPr txBox="1">
            <a:spLocks noChangeArrowheads="1"/>
          </p:cNvSpPr>
          <p:nvPr/>
        </p:nvSpPr>
        <p:spPr bwMode="auto">
          <a:xfrm rot="20671721">
            <a:off x="6224215" y="1844926"/>
            <a:ext cx="5159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b="1">
                <a:latin typeface="Times New Roman" panose="02020603050405020304" pitchFamily="18" charset="0"/>
              </a:rPr>
              <a:t>20</a:t>
            </a:r>
            <a:endParaRPr lang="en-US" altLang="zh-CN" b="1" baseline="30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769" name="文本框 1"/>
          <p:cNvSpPr txBox="1">
            <a:spLocks noChangeArrowheads="1"/>
          </p:cNvSpPr>
          <p:nvPr/>
        </p:nvSpPr>
        <p:spPr bwMode="auto">
          <a:xfrm>
            <a:off x="6060702" y="2170363"/>
            <a:ext cx="4603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"/>
              <a:t>)</a:t>
            </a:r>
            <a:endParaRPr lang="en-US" altLang="zh-CN" sz="100"/>
          </a:p>
        </p:txBody>
      </p:sp>
      <p:sp>
        <p:nvSpPr>
          <p:cNvPr id="74770" name="文本框 3"/>
          <p:cNvSpPr txBox="1">
            <a:spLocks noChangeArrowheads="1"/>
          </p:cNvSpPr>
          <p:nvPr/>
        </p:nvSpPr>
        <p:spPr bwMode="auto">
          <a:xfrm rot="10380000">
            <a:off x="7425952" y="2197351"/>
            <a:ext cx="4603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00"/>
              <a:t>)</a:t>
            </a:r>
            <a:endParaRPr lang="en-US" altLang="zh-CN" sz="100"/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96557" y="3442544"/>
            <a:ext cx="4334072" cy="778280"/>
            <a:chOff x="3223" y="9793"/>
            <a:chExt cx="9096" cy="1236"/>
          </a:xfrm>
        </p:grpSpPr>
        <p:graphicFrame>
          <p:nvGraphicFramePr>
            <p:cNvPr id="74772" name="Object 1"/>
            <p:cNvGraphicFramePr>
              <a:graphicFrameLocks noChangeAspect="1"/>
            </p:cNvGraphicFramePr>
            <p:nvPr/>
          </p:nvGraphicFramePr>
          <p:xfrm>
            <a:off x="5327" y="9793"/>
            <a:ext cx="507" cy="12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16" name="" r:id="rId1" imgW="152400" imgH="394335" progId="Equation.DSMT4">
                    <p:embed/>
                  </p:oleObj>
                </mc:Choice>
                <mc:Fallback>
                  <p:oleObj name="" r:id="rId1" imgW="152400" imgH="394335" progId="Equation.DSMT4">
                    <p:embed/>
                    <p:pic>
                      <p:nvPicPr>
                        <p:cNvPr id="0" name="图片 678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27" y="9793"/>
                          <a:ext cx="507" cy="12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4773" name="Object 2"/>
            <p:cNvGraphicFramePr>
              <a:graphicFrameLocks noChangeAspect="1"/>
            </p:cNvGraphicFramePr>
            <p:nvPr/>
          </p:nvGraphicFramePr>
          <p:xfrm>
            <a:off x="7256" y="9793"/>
            <a:ext cx="515" cy="12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17" name="" r:id="rId3" imgW="152400" imgH="394335" progId="Equation.DSMT4">
                    <p:embed/>
                  </p:oleObj>
                </mc:Choice>
                <mc:Fallback>
                  <p:oleObj name="" r:id="rId3" imgW="152400" imgH="394335" progId="Equation.DSMT4">
                    <p:embed/>
                    <p:pic>
                      <p:nvPicPr>
                        <p:cNvPr id="0" name="图片 678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56" y="9793"/>
                          <a:ext cx="515" cy="12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4774" name="文本框 1"/>
            <p:cNvSpPr txBox="1">
              <a:spLocks noChangeArrowheads="1"/>
            </p:cNvSpPr>
            <p:nvPr/>
          </p:nvSpPr>
          <p:spPr bwMode="auto">
            <a:xfrm>
              <a:off x="3223" y="9855"/>
              <a:ext cx="9096" cy="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16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 AC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×20=10.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3"/>
          <p:cNvGrpSpPr/>
          <p:nvPr/>
        </p:nvGrpSpPr>
        <p:grpSpPr bwMode="auto">
          <a:xfrm>
            <a:off x="1588" y="-53975"/>
            <a:ext cx="2006600" cy="477838"/>
            <a:chOff x="248" y="40"/>
            <a:chExt cx="3160" cy="752"/>
          </a:xfrm>
        </p:grpSpPr>
        <p:cxnSp>
          <p:nvCxnSpPr>
            <p:cNvPr id="31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68" y="69873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44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5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99"/>
          <p:cNvSpPr txBox="1">
            <a:spLocks noChangeArrowheads="1"/>
          </p:cNvSpPr>
          <p:nvPr/>
        </p:nvSpPr>
        <p:spPr bwMode="auto">
          <a:xfrm>
            <a:off x="346075" y="407988"/>
            <a:ext cx="8664575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90°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的平分线，过点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作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恰好是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的平分线．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有怎样的数量关系？请说明理由．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5"/>
          <p:cNvGrpSpPr/>
          <p:nvPr/>
        </p:nvGrpSpPr>
        <p:grpSpPr bwMode="auto">
          <a:xfrm>
            <a:off x="412750" y="2003399"/>
            <a:ext cx="1977271" cy="660400"/>
            <a:chOff x="1028" y="3953"/>
            <a:chExt cx="4151" cy="1388"/>
          </a:xfrm>
        </p:grpSpPr>
        <p:sp>
          <p:nvSpPr>
            <p:cNvPr id="75780" name="文本框 3"/>
            <p:cNvSpPr txBox="1">
              <a:spLocks noChangeArrowheads="1"/>
            </p:cNvSpPr>
            <p:nvPr/>
          </p:nvSpPr>
          <p:spPr bwMode="auto">
            <a:xfrm>
              <a:off x="1028" y="4211"/>
              <a:ext cx="1518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endPara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75781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94" y="3953"/>
            <a:ext cx="2685" cy="1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8724" name="" r:id="rId1" imgW="762000" imgH="393700" progId="Equation.DSMT4">
                    <p:embed/>
                  </p:oleObj>
                </mc:Choice>
                <mc:Fallback>
                  <p:oleObj name="" r:id="rId1" imgW="762000" imgH="393700" progId="Equation.DSMT4">
                    <p:embed/>
                    <p:pic>
                      <p:nvPicPr>
                        <p:cNvPr id="0" name="图片 687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4" y="3953"/>
                          <a:ext cx="2685" cy="1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46075" y="2558745"/>
            <a:ext cx="4798108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理由如下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</a:rPr>
              <a:t>：</a:t>
            </a:r>
            <a:endParaRPr lang="en-US" altLang="zh-CN" sz="2100" b="1" dirty="0" smtClean="0">
              <a:solidFill>
                <a:srgbClr val="0000FF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 smtClean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AED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BED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90°.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16230" y="3398097"/>
            <a:ext cx="57988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ADB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的平分线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6550" y="3886809"/>
            <a:ext cx="498886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BED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(ASA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-13335" y="-60325"/>
            <a:ext cx="2006600" cy="478473"/>
            <a:chOff x="192" y="40"/>
            <a:chExt cx="3160" cy="753"/>
          </a:xfrm>
        </p:grpSpPr>
        <p:cxnSp>
          <p:nvCxnSpPr>
            <p:cNvPr id="15" name="直线连接符 13"/>
            <p:cNvCxnSpPr/>
            <p:nvPr/>
          </p:nvCxnSpPr>
          <p:spPr>
            <a:xfrm>
              <a:off x="19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492" y="1946078"/>
            <a:ext cx="2793248" cy="16925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82414" y="3317276"/>
            <a:ext cx="52482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en-US" altLang="zh-CN" sz="2100" b="1" dirty="0" err="1">
                <a:latin typeface="+mn-lt"/>
              </a:rPr>
              <a:t>Rt△</a:t>
            </a:r>
            <a:r>
              <a:rPr lang="en-US" altLang="zh-CN" sz="2100" b="1" i="1" dirty="0" err="1">
                <a:latin typeface="+mn-lt"/>
              </a:rPr>
              <a:t>ACD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中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∵∠</a:t>
            </a:r>
            <a:r>
              <a:rPr lang="en-US" altLang="zh-CN" sz="2100" b="1" i="1" dirty="0">
                <a:latin typeface="+mn-lt"/>
              </a:rPr>
              <a:t>CAD</a:t>
            </a:r>
            <a:r>
              <a:rPr lang="zh-CN" altLang="en-US" sz="2100" b="1" dirty="0">
                <a:latin typeface="+mn-lt"/>
              </a:rPr>
              <a:t>＝</a:t>
            </a:r>
            <a:r>
              <a:rPr lang="en-US" altLang="zh-CN" sz="2100" b="1" dirty="0">
                <a:latin typeface="+mn-lt"/>
              </a:rPr>
              <a:t>30°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5700" y="768742"/>
            <a:ext cx="335700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DAE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" name="组合 5"/>
          <p:cNvGrpSpPr/>
          <p:nvPr/>
        </p:nvGrpSpPr>
        <p:grpSpPr bwMode="auto">
          <a:xfrm>
            <a:off x="1150620" y="1113670"/>
            <a:ext cx="3994979" cy="769937"/>
            <a:chOff x="1071" y="1721"/>
            <a:chExt cx="8386" cy="1617"/>
          </a:xfrm>
        </p:grpSpPr>
        <p:sp>
          <p:nvSpPr>
            <p:cNvPr id="76804" name="文本框 3"/>
            <p:cNvSpPr txBox="1">
              <a:spLocks noChangeArrowheads="1"/>
            </p:cNvSpPr>
            <p:nvPr/>
          </p:nvSpPr>
          <p:spPr bwMode="auto">
            <a:xfrm>
              <a:off x="1071" y="2084"/>
              <a:ext cx="8386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∵∠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BAD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＝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CAD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＝    </a:t>
              </a:r>
              <a:r>
                <a:rPr lang="en-US" altLang="zh-CN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∠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BAC</a:t>
              </a: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endPara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76805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6392" y="1721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94" name="" r:id="rId1" imgW="152400" imgH="393700" progId="Equation.DSMT4">
                    <p:embed/>
                  </p:oleObj>
                </mc:Choice>
                <mc:Fallback>
                  <p:oleObj name="" r:id="rId1" imgW="152400" imgH="393700" progId="Equation.DSMT4">
                    <p:embed/>
                    <p:pic>
                      <p:nvPicPr>
                        <p:cNvPr id="0" name="图片 700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392" y="1721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55700" y="1853602"/>
            <a:ext cx="316304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71892" y="2307626"/>
            <a:ext cx="41777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CAD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90°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48079" y="2817214"/>
            <a:ext cx="39741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CAD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30°.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" name="组合 15"/>
          <p:cNvGrpSpPr/>
          <p:nvPr/>
        </p:nvGrpSpPr>
        <p:grpSpPr bwMode="auto">
          <a:xfrm>
            <a:off x="830263" y="3665147"/>
            <a:ext cx="4754900" cy="801687"/>
            <a:chOff x="1071" y="7329"/>
            <a:chExt cx="9982" cy="1685"/>
          </a:xfrm>
        </p:grpSpPr>
        <p:sp>
          <p:nvSpPr>
            <p:cNvPr id="76810" name="文本框 9"/>
            <p:cNvSpPr txBox="1">
              <a:spLocks noChangeArrowheads="1"/>
            </p:cNvSpPr>
            <p:nvPr/>
          </p:nvSpPr>
          <p:spPr bwMode="auto">
            <a:xfrm>
              <a:off x="1071" y="7797"/>
              <a:ext cx="9982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BD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，</a:t>
              </a:r>
              <a:r>
                <a:rPr lang="zh-CN" altLang="en-US" sz="21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即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CD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＝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DB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.</a:t>
              </a:r>
              <a:endParaRPr lang="en-US" altLang="zh-CN" sz="2100" b="1" dirty="0">
                <a:solidFill>
                  <a:srgbClr val="FF0000"/>
                </a:solidFill>
                <a:latin typeface="+mn-lt"/>
              </a:endParaRPr>
            </a:p>
          </p:txBody>
        </p:sp>
        <p:graphicFrame>
          <p:nvGraphicFramePr>
            <p:cNvPr id="76811" name="对象 10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3635" y="7397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95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700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35" y="7397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812" name="对象 1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5397" y="7329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96" name="" r:id="rId4" imgW="152400" imgH="393700" progId="Equation.DSMT4">
                    <p:embed/>
                  </p:oleObj>
                </mc:Choice>
                <mc:Fallback>
                  <p:oleObj name="" r:id="rId4" imgW="152400" imgH="393700" progId="Equation.DSMT4">
                    <p:embed/>
                    <p:pic>
                      <p:nvPicPr>
                        <p:cNvPr id="0" name="图片 700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97" y="7329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6813" name="对象 13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173" y="7329"/>
            <a:ext cx="626" cy="16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097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700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73" y="7329"/>
                          <a:ext cx="626" cy="161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22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25" y="1327665"/>
            <a:ext cx="2793248" cy="169253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9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52450" y="469758"/>
            <a:ext cx="8134350" cy="4102242"/>
            <a:chOff x="552450" y="466725"/>
            <a:chExt cx="8286750" cy="4057650"/>
          </a:xfrm>
        </p:grpSpPr>
        <p:sp>
          <p:nvSpPr>
            <p:cNvPr id="13" name="剪去同侧角的矩形 1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r>
                  <a:rPr lang="zh-CN" altLang="en-US" sz="2400" b="1" kern="0" dirty="0" smtClean="0">
                    <a:solidFill>
                      <a:prstClr val="black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lang="zh-CN" altLang="en-US" sz="2400" b="1" kern="0" dirty="0" smtClean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  <p:sp>
        <p:nvSpPr>
          <p:cNvPr id="2" name="矩形 1"/>
          <p:cNvSpPr/>
          <p:nvPr/>
        </p:nvSpPr>
        <p:spPr>
          <a:xfrm>
            <a:off x="952544" y="1513760"/>
            <a:ext cx="7334161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6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含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30°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角的直角三角形的性质是表示线段倍分关系的一个重要的依据，如果问题中出现探究线段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</a:rPr>
              <a:t>倍分关系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的结论时，要联想此性质．</a:t>
            </a:r>
            <a:endParaRPr lang="zh-CN" altLang="en-US" sz="2800" b="1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204" y="-18560"/>
            <a:ext cx="2017712" cy="477838"/>
            <a:chOff x="1588" y="25400"/>
            <a:chExt cx="2017712" cy="477838"/>
          </a:xfrm>
        </p:grpSpPr>
        <p:cxnSp>
          <p:nvCxnSpPr>
            <p:cNvPr id="3" name="直线连接符 14"/>
            <p:cNvCxnSpPr/>
            <p:nvPr/>
          </p:nvCxnSpPr>
          <p:spPr>
            <a:xfrm>
              <a:off x="1588" y="463550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8"/>
            <p:cNvSpPr txBox="1">
              <a:spLocks noChangeArrowheads="1"/>
            </p:cNvSpPr>
            <p:nvPr/>
          </p:nvSpPr>
          <p:spPr bwMode="auto">
            <a:xfrm>
              <a:off x="552450" y="25400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157163" y="10001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11"/>
          <p:cNvSpPr>
            <a:spLocks noChangeArrowheads="1"/>
          </p:cNvSpPr>
          <p:nvPr/>
        </p:nvSpPr>
        <p:spPr bwMode="auto">
          <a:xfrm>
            <a:off x="695393" y="3283163"/>
            <a:ext cx="7205662" cy="8883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探索含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角的直角三角形的性质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2"/>
          <p:cNvSpPr>
            <a:spLocks noChangeArrowheads="1"/>
          </p:cNvSpPr>
          <p:nvPr/>
        </p:nvSpPr>
        <p:spPr bwMode="auto">
          <a:xfrm>
            <a:off x="1143198" y="1429434"/>
            <a:ext cx="7055836" cy="11493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会运用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含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30°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角的直角三角形的性质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进行有关的证明和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计算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666" y="990355"/>
            <a:ext cx="7655787" cy="3516812"/>
            <a:chOff x="-21184" y="780805"/>
            <a:chExt cx="7655787" cy="3516812"/>
          </a:xfrm>
        </p:grpSpPr>
        <p:grpSp>
          <p:nvGrpSpPr>
            <p:cNvPr id="9" name="组合 14"/>
            <p:cNvGrpSpPr/>
            <p:nvPr/>
          </p:nvGrpSpPr>
          <p:grpSpPr>
            <a:xfrm>
              <a:off x="-21184" y="1641351"/>
              <a:ext cx="7655505" cy="2656266"/>
              <a:chOff x="254" y="2203"/>
              <a:chExt cx="13602" cy="5504"/>
            </a:xfrm>
          </p:grpSpPr>
          <p:sp>
            <p:nvSpPr>
              <p:cNvPr id="13" name="直接箭头连接符 12"/>
              <p:cNvSpPr/>
              <p:nvPr/>
            </p:nvSpPr>
            <p:spPr>
              <a:xfrm flipV="1">
                <a:off x="254" y="770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4" name="肘形连接符 13"/>
              <p:cNvSpPr/>
              <p:nvPr/>
            </p:nvSpPr>
            <p:spPr>
              <a:xfrm rot="5400000" flipH="1" flipV="1">
                <a:off x="10792" y="464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2" name="直接箭头连接符 11"/>
            <p:cNvCxnSpPr/>
            <p:nvPr/>
          </p:nvCxnSpPr>
          <p:spPr>
            <a:xfrm flipV="1">
              <a:off x="7634603" y="780805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947738" y="610376"/>
            <a:ext cx="76358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FontTx/>
              <a:buNone/>
              <a:defRPr/>
            </a:pPr>
            <a:r>
              <a:rPr lang="en-US" altLang="zh-CN" sz="2400" b="1" dirty="0" err="1" smtClean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Rt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△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ABC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C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=90°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=2∠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各是多少度？边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AB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BC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宋体" panose="02010600030101010101" pitchFamily="2" charset="-122"/>
              </a:rPr>
              <a:t>之间有什么关系？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　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4232" y="2076451"/>
            <a:ext cx="6867525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宋体" panose="02010600030101010101" pitchFamily="2" charset="-122"/>
              </a:rPr>
              <a:t>证明：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∵∠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+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A 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=180</a:t>
            </a:r>
            <a:r>
              <a:rPr lang="zh-CN" altLang="zh-CN" sz="2400" b="1" dirty="0" smtClean="0">
                <a:latin typeface="+mn-lt"/>
                <a:cs typeface="宋体" panose="02010600030101010101" pitchFamily="2" charset="-122"/>
              </a:rPr>
              <a:t>°</a:t>
            </a:r>
            <a:r>
              <a:rPr lang="en-US" altLang="zh-CN" sz="2400" b="1" kern="0" noProof="1" smtClean="0">
                <a:latin typeface="+mn-lt"/>
                <a:cs typeface="Arial" panose="020B0604020202020204" pitchFamily="34" charset="0"/>
              </a:rPr>
              <a:t>–</a:t>
            </a:r>
            <a:r>
              <a:rPr lang="en-US" altLang="zh-CN" sz="2400" b="1" dirty="0" smtClean="0">
                <a:latin typeface="+mn-lt"/>
                <a:cs typeface="宋体" panose="02010600030101010101" pitchFamily="2" charset="-122"/>
              </a:rPr>
              <a:t> </a:t>
            </a:r>
            <a:r>
              <a:rPr lang="zh-CN" altLang="zh-CN" sz="2400" b="1" dirty="0" smtClean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C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=90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°，</a:t>
            </a:r>
            <a:endParaRPr lang="en-US" altLang="zh-CN" sz="2400" b="1" dirty="0"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                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latin typeface="+mn-lt"/>
                <a:cs typeface="宋体" panose="02010600030101010101" pitchFamily="2" charset="-122"/>
              </a:rPr>
              <a:t>=2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cs typeface="宋体" panose="02010600030101010101" pitchFamily="2" charset="-122"/>
              </a:rPr>
              <a:t>A</a:t>
            </a:r>
            <a:r>
              <a:rPr lang="zh-CN" altLang="zh-CN" sz="2400" b="1" dirty="0">
                <a:latin typeface="+mn-lt"/>
                <a:cs typeface="宋体" panose="02010600030101010101" pitchFamily="2" charset="-122"/>
              </a:rPr>
              <a:t>，</a:t>
            </a:r>
            <a:endParaRPr lang="zh-CN" altLang="zh-CN" sz="2400" b="1" dirty="0"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          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=60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°，∠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=30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°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           </a:t>
            </a:r>
            <a:r>
              <a:rPr lang="zh-CN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∴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AB=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宋体" panose="02010600030101010101" pitchFamily="2" charset="-122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7" y="65622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3"/>
          <p:cNvGrpSpPr/>
          <p:nvPr/>
        </p:nvGrpSpPr>
        <p:grpSpPr bwMode="auto">
          <a:xfrm>
            <a:off x="1588" y="-45079"/>
            <a:ext cx="2006600" cy="477838"/>
            <a:chOff x="248" y="54"/>
            <a:chExt cx="3160" cy="752"/>
          </a:xfrm>
        </p:grpSpPr>
        <p:cxnSp>
          <p:nvCxnSpPr>
            <p:cNvPr id="15" name="直线连接符 6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1010" y="54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巩固练习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88" y="171"/>
              <a:ext cx="565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558807" y="1002985"/>
            <a:ext cx="8306586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如图是屋架设计图的一部分，点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是斜梁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的中点，立柱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垂直于横梁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=7.4 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=30°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立柱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有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9875" name="Group 23"/>
          <p:cNvGrpSpPr/>
          <p:nvPr/>
        </p:nvGrpSpPr>
        <p:grpSpPr bwMode="auto">
          <a:xfrm>
            <a:off x="5314156" y="2373620"/>
            <a:ext cx="3551237" cy="1635125"/>
            <a:chOff x="2778" y="2477"/>
            <a:chExt cx="2982" cy="1373"/>
          </a:xfrm>
        </p:grpSpPr>
        <p:pic>
          <p:nvPicPr>
            <p:cNvPr id="79876" name="Picture 2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" y="2576"/>
              <a:ext cx="2909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877" name="Rectangle 25"/>
            <p:cNvSpPr>
              <a:spLocks noChangeArrowheads="1"/>
            </p:cNvSpPr>
            <p:nvPr/>
          </p:nvSpPr>
          <p:spPr bwMode="auto">
            <a:xfrm>
              <a:off x="277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78" name="Rectangle 26"/>
            <p:cNvSpPr>
              <a:spLocks noChangeArrowheads="1"/>
            </p:cNvSpPr>
            <p:nvPr/>
          </p:nvSpPr>
          <p:spPr bwMode="auto">
            <a:xfrm>
              <a:off x="4138" y="2477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79" name="Rectangle 27"/>
            <p:cNvSpPr>
              <a:spLocks noChangeArrowheads="1"/>
            </p:cNvSpPr>
            <p:nvPr/>
          </p:nvSpPr>
          <p:spPr bwMode="auto">
            <a:xfrm>
              <a:off x="409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79880" name="Rectangle 28"/>
            <p:cNvSpPr>
              <a:spLocks noChangeArrowheads="1"/>
            </p:cNvSpPr>
            <p:nvPr/>
          </p:nvSpPr>
          <p:spPr bwMode="auto">
            <a:xfrm>
              <a:off x="3426" y="2877"/>
              <a:ext cx="2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79881" name="Rectangle 29"/>
            <p:cNvSpPr>
              <a:spLocks noChangeArrowheads="1"/>
            </p:cNvSpPr>
            <p:nvPr/>
          </p:nvSpPr>
          <p:spPr bwMode="auto">
            <a:xfrm>
              <a:off x="345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7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8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5"/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449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13426" y="561660"/>
            <a:ext cx="7132632" cy="492440"/>
            <a:chOff x="492131" y="561660"/>
            <a:chExt cx="7132632" cy="492440"/>
          </a:xfrm>
        </p:grpSpPr>
        <p:sp>
          <p:nvSpPr>
            <p:cNvPr id="79894" name="文本框 1"/>
            <p:cNvSpPr txBox="1">
              <a:spLocks noChangeArrowheads="1"/>
            </p:cNvSpPr>
            <p:nvPr/>
          </p:nvSpPr>
          <p:spPr bwMode="auto">
            <a:xfrm>
              <a:off x="2508250" y="561660"/>
              <a:ext cx="511651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利用直角三角形的性质解决实际问题</a:t>
              </a:r>
              <a:endPara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492131" y="561660"/>
              <a:ext cx="2274656" cy="492440"/>
              <a:chOff x="402069" y="545931"/>
              <a:chExt cx="2273908" cy="492762"/>
            </a:xfrm>
          </p:grpSpPr>
          <p:grpSp>
            <p:nvGrpSpPr>
              <p:cNvPr id="45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6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7683" y="2538967"/>
            <a:ext cx="3857623" cy="2203572"/>
            <a:chOff x="447683" y="2538967"/>
            <a:chExt cx="3857623" cy="2203572"/>
          </a:xfrm>
        </p:grpSpPr>
        <p:sp>
          <p:nvSpPr>
            <p:cNvPr id="31" name="云形标注 33"/>
            <p:cNvSpPr/>
            <p:nvPr/>
          </p:nvSpPr>
          <p:spPr>
            <a:xfrm>
              <a:off x="447683" y="2538967"/>
              <a:ext cx="3790209" cy="2203572"/>
            </a:xfrm>
            <a:prstGeom prst="cloudCallout">
              <a:avLst>
                <a:gd name="adj1" fmla="val 78078"/>
                <a:gd name="adj2" fmla="val -3742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Text Box 6"/>
            <p:cNvSpPr txBox="1">
              <a:spLocks noChangeArrowheads="1"/>
            </p:cNvSpPr>
            <p:nvPr/>
          </p:nvSpPr>
          <p:spPr bwMode="auto">
            <a:xfrm>
              <a:off x="630620" y="2792778"/>
              <a:ext cx="3674686" cy="16158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+mn-lt"/>
                </a:rPr>
                <a:t> </a:t>
              </a:r>
              <a:r>
                <a:rPr lang="zh-CN" altLang="en-US" sz="2100" b="1" dirty="0" smtClean="0">
                  <a:latin typeface="+mn-lt"/>
                  <a:ea typeface="楷体" panose="02010609060101010101" pitchFamily="49" charset="-122"/>
                </a:rPr>
                <a:t>图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中</a:t>
              </a:r>
              <a:r>
                <a:rPr lang="en-US" altLang="zh-CN" sz="2100" b="1" i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en-US" altLang="zh-CN" sz="21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en-US" altLang="zh-CN" sz="2100" b="1" i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DE 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分别是哪个直角三角形的直角边？它们所对的锐角分别是多少度？ </a:t>
              </a: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7" name="Group 23"/>
          <p:cNvGrpSpPr/>
          <p:nvPr/>
        </p:nvGrpSpPr>
        <p:grpSpPr bwMode="auto">
          <a:xfrm>
            <a:off x="5438768" y="1499078"/>
            <a:ext cx="3549650" cy="1635125"/>
            <a:chOff x="2778" y="2477"/>
            <a:chExt cx="2982" cy="1373"/>
          </a:xfrm>
        </p:grpSpPr>
        <p:pic>
          <p:nvPicPr>
            <p:cNvPr id="80898" name="Picture 24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1" y="2576"/>
              <a:ext cx="2909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899" name="Rectangle 25"/>
            <p:cNvSpPr>
              <a:spLocks noChangeArrowheads="1"/>
            </p:cNvSpPr>
            <p:nvPr/>
          </p:nvSpPr>
          <p:spPr bwMode="auto">
            <a:xfrm>
              <a:off x="277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0" name="Rectangle 26"/>
            <p:cNvSpPr>
              <a:spLocks noChangeArrowheads="1"/>
            </p:cNvSpPr>
            <p:nvPr/>
          </p:nvSpPr>
          <p:spPr bwMode="auto">
            <a:xfrm>
              <a:off x="4138" y="2477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1" name="Rectangle 27"/>
            <p:cNvSpPr>
              <a:spLocks noChangeArrowheads="1"/>
            </p:cNvSpPr>
            <p:nvPr/>
          </p:nvSpPr>
          <p:spPr bwMode="auto">
            <a:xfrm>
              <a:off x="4098" y="354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2" name="Rectangle 28"/>
            <p:cNvSpPr>
              <a:spLocks noChangeArrowheads="1"/>
            </p:cNvSpPr>
            <p:nvPr/>
          </p:nvSpPr>
          <p:spPr bwMode="auto">
            <a:xfrm>
              <a:off x="3426" y="2877"/>
              <a:ext cx="29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  <p:sp>
          <p:nvSpPr>
            <p:cNvPr id="80903" name="Rectangle 29"/>
            <p:cNvSpPr>
              <a:spLocks noChangeArrowheads="1"/>
            </p:cNvSpPr>
            <p:nvPr/>
          </p:nvSpPr>
          <p:spPr bwMode="auto">
            <a:xfrm>
              <a:off x="3458" y="3521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E</a:t>
              </a:r>
              <a:endParaRPr lang="zh-CN" altLang="en-US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08220" y="625475"/>
            <a:ext cx="53880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解：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DE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en-US" altLang="zh-CN" sz="2400" b="1" dirty="0">
                <a:latin typeface="+mn-lt"/>
              </a:rPr>
              <a:t> ⊥</a:t>
            </a:r>
            <a:r>
              <a:rPr lang="en-US" altLang="zh-CN" sz="2400" b="1" i="1" dirty="0">
                <a:latin typeface="+mn-lt"/>
              </a:rPr>
              <a:t>AC</a:t>
            </a:r>
            <a:r>
              <a:rPr lang="en-US" altLang="zh-CN" sz="2400" b="1" dirty="0">
                <a:latin typeface="+mn-lt"/>
              </a:rPr>
              <a:t>, ∠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>
                <a:latin typeface="+mn-lt"/>
              </a:rPr>
              <a:t>=30 °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3" name="组合 22"/>
          <p:cNvGrpSpPr/>
          <p:nvPr/>
        </p:nvGrpSpPr>
        <p:grpSpPr bwMode="auto">
          <a:xfrm>
            <a:off x="808220" y="1130213"/>
            <a:ext cx="3982180" cy="668535"/>
            <a:chOff x="1280029" y="3803140"/>
            <a:chExt cx="5309670" cy="891312"/>
          </a:xfrm>
        </p:grpSpPr>
        <p:sp>
          <p:nvSpPr>
            <p:cNvPr id="80906" name="TextBox 11"/>
            <p:cNvSpPr txBox="1">
              <a:spLocks noChangeArrowheads="1"/>
            </p:cNvSpPr>
            <p:nvPr/>
          </p:nvSpPr>
          <p:spPr bwMode="auto">
            <a:xfrm>
              <a:off x="1280029" y="3931904"/>
              <a:ext cx="5309670" cy="615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,    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DE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  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</a:rPr>
                <a:t>AD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07" name="Object 25"/>
            <p:cNvGraphicFramePr>
              <a:graphicFrameLocks noChangeAspect="1"/>
            </p:cNvGraphicFramePr>
            <p:nvPr/>
          </p:nvGraphicFramePr>
          <p:xfrm>
            <a:off x="2736312" y="3803140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56" name="" r:id="rId2" imgW="152400" imgH="394335" progId="Equation.DSMT4">
                    <p:embed/>
                  </p:oleObj>
                </mc:Choice>
                <mc:Fallback>
                  <p:oleObj name="" r:id="rId2" imgW="152400" imgH="394335" progId="Equation.DSMT4">
                    <p:embed/>
                    <p:pic>
                      <p:nvPicPr>
                        <p:cNvPr id="0" name="图片 714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312" y="3803140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08" name="Object 3"/>
            <p:cNvGraphicFramePr>
              <a:graphicFrameLocks noChangeAspect="1"/>
            </p:cNvGraphicFramePr>
            <p:nvPr/>
          </p:nvGraphicFramePr>
          <p:xfrm>
            <a:off x="5152829" y="3837203"/>
            <a:ext cx="357188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57" name="" r:id="rId4" imgW="152400" imgH="394335" progId="Equation.DSMT4">
                    <p:embed/>
                  </p:oleObj>
                </mc:Choice>
                <mc:Fallback>
                  <p:oleObj name="" r:id="rId4" imgW="152400" imgH="394335" progId="Equation.DSMT4">
                    <p:embed/>
                    <p:pic>
                      <p:nvPicPr>
                        <p:cNvPr id="0" name="图片 714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52829" y="3837203"/>
                          <a:ext cx="357188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组合 23"/>
          <p:cNvGrpSpPr/>
          <p:nvPr/>
        </p:nvGrpSpPr>
        <p:grpSpPr bwMode="auto">
          <a:xfrm>
            <a:off x="808220" y="1839298"/>
            <a:ext cx="4302781" cy="652464"/>
            <a:chOff x="1331640" y="4483908"/>
            <a:chExt cx="5736882" cy="871203"/>
          </a:xfrm>
        </p:grpSpPr>
        <p:sp>
          <p:nvSpPr>
            <p:cNvPr id="80910" name="TextBox 12"/>
            <p:cNvSpPr txBox="1">
              <a:spLocks noChangeArrowheads="1"/>
            </p:cNvSpPr>
            <p:nvPr/>
          </p:nvSpPr>
          <p:spPr bwMode="auto">
            <a:xfrm>
              <a:off x="1331640" y="4623518"/>
              <a:ext cx="5736882" cy="61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×7.4=3.7(m).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1" name="Object 4"/>
            <p:cNvGraphicFramePr>
              <a:graphicFrameLocks noChangeAspect="1"/>
            </p:cNvGraphicFramePr>
            <p:nvPr/>
          </p:nvGraphicFramePr>
          <p:xfrm>
            <a:off x="2782902" y="4497861"/>
            <a:ext cx="357187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58" name="" r:id="rId5" imgW="152400" imgH="394335" progId="Equation.DSMT4">
                    <p:embed/>
                  </p:oleObj>
                </mc:Choice>
                <mc:Fallback>
                  <p:oleObj name="" r:id="rId5" imgW="152400" imgH="394335" progId="Equation.DSMT4">
                    <p:embed/>
                    <p:pic>
                      <p:nvPicPr>
                        <p:cNvPr id="0" name="图片 714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2902" y="4497861"/>
                          <a:ext cx="357187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12" name="Object 5"/>
            <p:cNvGraphicFramePr>
              <a:graphicFrameLocks noChangeAspect="1"/>
            </p:cNvGraphicFramePr>
            <p:nvPr/>
          </p:nvGraphicFramePr>
          <p:xfrm>
            <a:off x="4143751" y="4483908"/>
            <a:ext cx="357187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59" name="" r:id="rId6" imgW="152400" imgH="394335" progId="Equation.DSMT4">
                    <p:embed/>
                  </p:oleObj>
                </mc:Choice>
                <mc:Fallback>
                  <p:oleObj name="" r:id="rId6" imgW="152400" imgH="394335" progId="Equation.DSMT4">
                    <p:embed/>
                    <p:pic>
                      <p:nvPicPr>
                        <p:cNvPr id="0" name="图片 714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43751" y="4483908"/>
                          <a:ext cx="357187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24"/>
          <p:cNvGrpSpPr/>
          <p:nvPr/>
        </p:nvGrpSpPr>
        <p:grpSpPr bwMode="auto">
          <a:xfrm>
            <a:off x="808220" y="2491265"/>
            <a:ext cx="1968809" cy="642938"/>
            <a:chOff x="1331640" y="5195854"/>
            <a:chExt cx="2625863" cy="857250"/>
          </a:xfrm>
        </p:grpSpPr>
        <p:sp>
          <p:nvSpPr>
            <p:cNvPr id="80914" name="TextBox 13"/>
            <p:cNvSpPr txBox="1">
              <a:spLocks noChangeArrowheads="1"/>
            </p:cNvSpPr>
            <p:nvPr/>
          </p:nvSpPr>
          <p:spPr bwMode="auto">
            <a:xfrm>
              <a:off x="1331640" y="5343599"/>
              <a:ext cx="2625863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又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=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</a:rPr>
                <a:t>,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5" name="Object 6"/>
            <p:cNvGraphicFramePr>
              <a:graphicFrameLocks noChangeAspect="1"/>
            </p:cNvGraphicFramePr>
            <p:nvPr/>
          </p:nvGraphicFramePr>
          <p:xfrm>
            <a:off x="2767334" y="5195854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60" name="" r:id="rId7" imgW="152400" imgH="394335" progId="Equation.DSMT4">
                    <p:embed/>
                  </p:oleObj>
                </mc:Choice>
                <mc:Fallback>
                  <p:oleObj name="" r:id="rId7" imgW="152400" imgH="394335" progId="Equation.DSMT4">
                    <p:embed/>
                    <p:pic>
                      <p:nvPicPr>
                        <p:cNvPr id="0" name="图片 714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7334" y="5195854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组合 25"/>
          <p:cNvGrpSpPr/>
          <p:nvPr/>
        </p:nvGrpSpPr>
        <p:grpSpPr bwMode="auto">
          <a:xfrm>
            <a:off x="808220" y="3161567"/>
            <a:ext cx="4645824" cy="652457"/>
            <a:chOff x="1293687" y="6006398"/>
            <a:chExt cx="6194237" cy="870515"/>
          </a:xfrm>
        </p:grpSpPr>
        <p:sp>
          <p:nvSpPr>
            <p:cNvPr id="80917" name="TextBox 14"/>
            <p:cNvSpPr txBox="1">
              <a:spLocks noChangeArrowheads="1"/>
            </p:cNvSpPr>
            <p:nvPr/>
          </p:nvSpPr>
          <p:spPr bwMode="auto">
            <a:xfrm>
              <a:off x="1293687" y="6135687"/>
              <a:ext cx="6194237" cy="615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∴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DE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AD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=     ×3.7=1.85  (m).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80918" name="Object 7"/>
            <p:cNvGraphicFramePr>
              <a:graphicFrameLocks noChangeAspect="1"/>
            </p:cNvGraphicFramePr>
            <p:nvPr/>
          </p:nvGraphicFramePr>
          <p:xfrm>
            <a:off x="2774391" y="6006398"/>
            <a:ext cx="357187" cy="8572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61" name="" r:id="rId8" imgW="152400" imgH="394335" progId="Equation.DSMT4">
                    <p:embed/>
                  </p:oleObj>
                </mc:Choice>
                <mc:Fallback>
                  <p:oleObj name="" r:id="rId8" imgW="152400" imgH="394335" progId="Equation.DSMT4">
                    <p:embed/>
                    <p:pic>
                      <p:nvPicPr>
                        <p:cNvPr id="0" name="图片 714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4391" y="6006398"/>
                          <a:ext cx="357187" cy="8572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0919" name="Object 8"/>
            <p:cNvGraphicFramePr>
              <a:graphicFrameLocks noChangeAspect="1"/>
            </p:cNvGraphicFramePr>
            <p:nvPr/>
          </p:nvGraphicFramePr>
          <p:xfrm>
            <a:off x="4125391" y="6019667"/>
            <a:ext cx="357187" cy="8572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462" name="" r:id="rId9" imgW="152400" imgH="394335" progId="Equation.DSMT4">
                    <p:embed/>
                  </p:oleObj>
                </mc:Choice>
                <mc:Fallback>
                  <p:oleObj name="" r:id="rId9" imgW="152400" imgH="394335" progId="Equation.DSMT4">
                    <p:embed/>
                    <p:pic>
                      <p:nvPicPr>
                        <p:cNvPr id="0" name="图片 714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25391" y="6019667"/>
                          <a:ext cx="357187" cy="8572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08220" y="3798242"/>
            <a:ext cx="5921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立柱</a:t>
            </a:r>
            <a:r>
              <a:rPr lang="en-US" altLang="zh-CN" sz="2400" b="1" i="1" dirty="0">
                <a:latin typeface="+mn-lt"/>
              </a:rPr>
              <a:t>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的长是</a:t>
            </a:r>
            <a:r>
              <a:rPr lang="en-US" altLang="zh-CN" sz="2400" b="1" dirty="0">
                <a:latin typeface="+mn-lt"/>
              </a:rPr>
              <a:t>3.7m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i="1" dirty="0">
                <a:latin typeface="+mn-lt"/>
              </a:rPr>
              <a:t>DE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的长是</a:t>
            </a:r>
            <a:r>
              <a:rPr lang="en-US" altLang="zh-CN" sz="2400" b="1" dirty="0">
                <a:latin typeface="+mn-lt"/>
              </a:rPr>
              <a:t>1.85m.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30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3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5"/>
            <p:cNvSpPr txBox="1">
              <a:spLocks noChangeArrowheads="1"/>
            </p:cNvSpPr>
            <p:nvPr/>
          </p:nvSpPr>
          <p:spPr bwMode="auto">
            <a:xfrm>
              <a:off x="101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solidFill>
                    <a:prstClr val="black"/>
                  </a:solidFill>
                </a:rPr>
                <a:t>探究新知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46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58" name="TextBox 2"/>
          <p:cNvSpPr txBox="1">
            <a:spLocks noChangeArrowheads="1"/>
          </p:cNvSpPr>
          <p:nvPr/>
        </p:nvSpPr>
        <p:spPr bwMode="auto">
          <a:xfrm>
            <a:off x="235084" y="463560"/>
            <a:ext cx="8714027" cy="120029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图，∠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AOE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BOE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=15°，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∥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EC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=1，则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OF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400" b="1" u="sng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2961" name="文本框 6"/>
          <p:cNvSpPr txBox="1">
            <a:spLocks noChangeArrowheads="1"/>
          </p:cNvSpPr>
          <p:nvPr/>
        </p:nvSpPr>
        <p:spPr bwMode="auto">
          <a:xfrm>
            <a:off x="458794" y="1834882"/>
            <a:ext cx="7453958" cy="2806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zh-CN" altLang="en-US" sz="2100" b="1" i="1" dirty="0">
                <a:latin typeface="+mn-lt"/>
              </a:rPr>
              <a:t>EH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OA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zh-CN" altLang="en-US" sz="2100" b="1" i="1" dirty="0">
                <a:latin typeface="+mn-lt"/>
              </a:rPr>
              <a:t>H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∵∠</a:t>
            </a:r>
            <a:r>
              <a:rPr lang="zh-CN" altLang="en-US" sz="2100" b="1" i="1" dirty="0">
                <a:latin typeface="+mn-lt"/>
              </a:rPr>
              <a:t>AOE</a:t>
            </a:r>
            <a:r>
              <a:rPr lang="zh-CN" altLang="en-US" sz="2100" b="1" dirty="0">
                <a:latin typeface="+mn-lt"/>
              </a:rPr>
              <a:t>=∠</a:t>
            </a:r>
            <a:r>
              <a:rPr lang="zh-CN" altLang="en-US" sz="2100" b="1" i="1" dirty="0">
                <a:latin typeface="+mn-lt"/>
              </a:rPr>
              <a:t>BOE</a:t>
            </a:r>
            <a:r>
              <a:rPr lang="zh-CN" altLang="en-US" sz="2100" b="1" dirty="0">
                <a:latin typeface="+mn-lt"/>
              </a:rPr>
              <a:t>=15°，</a:t>
            </a:r>
            <a:r>
              <a:rPr lang="zh-CN" altLang="en-US" sz="2100" b="1" i="1" dirty="0">
                <a:latin typeface="+mn-lt"/>
              </a:rPr>
              <a:t>EC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zh-CN" altLang="en-US" sz="2100" b="1" i="1" dirty="0">
                <a:latin typeface="+mn-lt"/>
              </a:rPr>
              <a:t>EH</a:t>
            </a:r>
            <a:r>
              <a:rPr lang="zh-CN" altLang="en-US" sz="2100" b="1" dirty="0">
                <a:latin typeface="+mn-lt"/>
              </a:rPr>
              <a:t>⊥</a:t>
            </a:r>
            <a:r>
              <a:rPr lang="zh-CN" altLang="en-US" sz="2100" b="1" i="1" dirty="0">
                <a:latin typeface="+mn-lt"/>
              </a:rPr>
              <a:t>OA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=1，∠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+mn-lt"/>
              </a:rPr>
              <a:t>∵</a:t>
            </a:r>
            <a:r>
              <a:rPr lang="zh-CN" altLang="en-US" sz="2100" b="1" i="1" dirty="0">
                <a:latin typeface="+mn-lt"/>
              </a:rPr>
              <a:t>EF</a:t>
            </a:r>
            <a:r>
              <a:rPr lang="zh-CN" altLang="en-US" sz="2100" b="1" dirty="0">
                <a:latin typeface="+mn-lt"/>
              </a:rPr>
              <a:t>∥</a:t>
            </a:r>
            <a:r>
              <a:rPr lang="zh-CN" altLang="en-US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EFH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AOB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=30°，∠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FEO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BOE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EH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=2，∠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FEO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FOE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OF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EF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=2．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61888" y="1181269"/>
            <a:ext cx="438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+mn-lt"/>
                <a:ea typeface="+mj-ea"/>
              </a:rPr>
              <a:t>2</a:t>
            </a:r>
            <a:endParaRPr lang="zh-CN" altLang="en-US" sz="2400" b="1" dirty="0">
              <a:latin typeface="+mn-lt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673" y="1491687"/>
            <a:ext cx="1836420" cy="128016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8033657" y="2131767"/>
            <a:ext cx="0" cy="295747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843818" y="2427514"/>
            <a:ext cx="364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i="1" dirty="0">
                <a:latin typeface="+mn-lt"/>
              </a:rPr>
              <a:t>H</a:t>
            </a:r>
            <a:endParaRPr lang="zh-CN" altLang="en-US" dirty="0">
              <a:latin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9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9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9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文本框 3"/>
          <p:cNvSpPr txBox="1">
            <a:spLocks noChangeArrowheads="1"/>
          </p:cNvSpPr>
          <p:nvPr/>
        </p:nvSpPr>
        <p:spPr bwMode="auto">
          <a:xfrm>
            <a:off x="360680" y="852488"/>
            <a:ext cx="8783320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如图，一棵树在一次强台风中于离地面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米处折断倒下，倒下部分与地面成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角，这棵树在折断前的高度为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 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米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3970" name="图片 5124" descr="C:/Users/Administrator.USER-20150529WK/Desktop/八上数学（人教）原创教师用书2016邬琼√/245.TIF"/>
          <p:cNvPicPr>
            <a:picLocks noChangeAspect="1" noChangeArrowheads="1"/>
          </p:cNvPicPr>
          <p:nvPr/>
        </p:nvPicPr>
        <p:blipFill>
          <a:blip r:embed="rId1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975" y="1760538"/>
            <a:ext cx="2300288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1" name="文本框 5"/>
          <p:cNvSpPr txBox="1">
            <a:spLocks noChangeArrowheads="1"/>
          </p:cNvSpPr>
          <p:nvPr/>
        </p:nvSpPr>
        <p:spPr bwMode="auto">
          <a:xfrm>
            <a:off x="293726" y="2630488"/>
            <a:ext cx="8898177" cy="2345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某市在旧城绿化改造中，计划在一块如图所示的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空地上种植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草皮优化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环境，已知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150°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，这种草皮每平方米售价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元，则购买这种草皮至少需要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300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元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150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450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元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225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元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83972" name="图片 9223" descr="C:/Users/Administrator.USER-20150529WK/Desktop/八上数学（人教）原创教师用书2016邬琼√/253.TIF"/>
          <p:cNvPicPr>
            <a:picLocks noChangeAspect="1" noChangeArrowheads="1"/>
          </p:cNvPicPr>
          <p:nvPr/>
        </p:nvPicPr>
        <p:blipFill>
          <a:blip r:embed="rId3" r:link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401" y="3869791"/>
            <a:ext cx="291941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1"/>
          <p:cNvSpPr txBox="1">
            <a:spLocks noChangeArrowheads="1"/>
          </p:cNvSpPr>
          <p:nvPr/>
        </p:nvSpPr>
        <p:spPr bwMode="auto">
          <a:xfrm>
            <a:off x="7180841" y="1321344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21"/>
          <p:cNvSpPr txBox="1">
            <a:spLocks noChangeArrowheads="1"/>
          </p:cNvSpPr>
          <p:nvPr/>
        </p:nvSpPr>
        <p:spPr bwMode="auto">
          <a:xfrm>
            <a:off x="4618633" y="3548717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83980" name="组合 7"/>
          <p:cNvGrpSpPr/>
          <p:nvPr/>
        </p:nvGrpSpPr>
        <p:grpSpPr bwMode="auto">
          <a:xfrm>
            <a:off x="3331845" y="419338"/>
            <a:ext cx="2480310" cy="523234"/>
            <a:chOff x="5083" y="1100"/>
            <a:chExt cx="3905" cy="826"/>
          </a:xfrm>
        </p:grpSpPr>
        <p:grpSp>
          <p:nvGrpSpPr>
            <p:cNvPr id="8398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3987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8792" y="-68775"/>
            <a:ext cx="2006600" cy="483258"/>
            <a:chOff x="263" y="124"/>
            <a:chExt cx="3160" cy="763"/>
          </a:xfrm>
        </p:grpSpPr>
        <p:sp>
          <p:nvSpPr>
            <p:cNvPr id="32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3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6"/>
          <p:cNvSpPr>
            <a:spLocks noChangeArrowheads="1"/>
          </p:cNvSpPr>
          <p:nvPr/>
        </p:nvSpPr>
        <p:spPr bwMode="auto">
          <a:xfrm>
            <a:off x="370959" y="860646"/>
            <a:ext cx="843026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中,∠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: 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: 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=1:2:3,若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=10,则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baseline="-25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7846218" y="94276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5" name="Text Box 4"/>
          <p:cNvSpPr txBox="1">
            <a:spLocks noChangeArrowheads="1"/>
          </p:cNvSpPr>
          <p:nvPr/>
        </p:nvSpPr>
        <p:spPr bwMode="auto">
          <a:xfrm>
            <a:off x="355103" y="1935778"/>
            <a:ext cx="878889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Rt△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 30°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=12cm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=______cm.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V="1">
            <a:off x="3941620" y="2590245"/>
            <a:ext cx="25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639326" y="1875721"/>
            <a:ext cx="2292350" cy="1728232"/>
            <a:chOff x="5434013" y="1441450"/>
            <a:chExt cx="2292350" cy="1728232"/>
          </a:xfrm>
        </p:grpSpPr>
        <p:grpSp>
          <p:nvGrpSpPr>
            <p:cNvPr id="84996" name="Group 5"/>
            <p:cNvGrpSpPr/>
            <p:nvPr/>
          </p:nvGrpSpPr>
          <p:grpSpPr bwMode="auto">
            <a:xfrm>
              <a:off x="5434013" y="1441450"/>
              <a:ext cx="2292350" cy="1385888"/>
              <a:chOff x="0" y="-14"/>
              <a:chExt cx="1925" cy="1164"/>
            </a:xfrm>
          </p:grpSpPr>
          <p:sp>
            <p:nvSpPr>
              <p:cNvPr id="84997" name="AutoShape 6"/>
              <p:cNvSpPr>
                <a:spLocks noChangeArrowheads="1"/>
              </p:cNvSpPr>
              <p:nvPr/>
            </p:nvSpPr>
            <p:spPr bwMode="auto">
              <a:xfrm>
                <a:off x="240" y="272"/>
                <a:ext cx="1344" cy="672"/>
              </a:xfrm>
              <a:prstGeom prst="rtTriangle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998" name="Text Box 7"/>
              <p:cNvSpPr txBox="1">
                <a:spLocks noChangeArrowheads="1"/>
              </p:cNvSpPr>
              <p:nvPr/>
            </p:nvSpPr>
            <p:spPr bwMode="auto">
              <a:xfrm>
                <a:off x="1622" y="780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4999" name="Text Box 8"/>
              <p:cNvSpPr txBox="1">
                <a:spLocks noChangeArrowheads="1"/>
              </p:cNvSpPr>
              <p:nvPr/>
            </p:nvSpPr>
            <p:spPr bwMode="auto">
              <a:xfrm>
                <a:off x="0" y="802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000" name="Text Box 9"/>
              <p:cNvSpPr txBox="1">
                <a:spLocks noChangeArrowheads="1"/>
              </p:cNvSpPr>
              <p:nvPr/>
            </p:nvSpPr>
            <p:spPr bwMode="auto">
              <a:xfrm>
                <a:off x="48" y="-14"/>
                <a:ext cx="303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001" name="Line 10"/>
              <p:cNvSpPr>
                <a:spLocks noChangeShapeType="1"/>
              </p:cNvSpPr>
              <p:nvPr/>
            </p:nvSpPr>
            <p:spPr bwMode="auto">
              <a:xfrm flipV="1">
                <a:off x="240" y="896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5002" name="Line 11"/>
              <p:cNvSpPr>
                <a:spLocks noChangeShapeType="1"/>
              </p:cNvSpPr>
              <p:nvPr/>
            </p:nvSpPr>
            <p:spPr bwMode="auto">
              <a:xfrm>
                <a:off x="288" y="896"/>
                <a:ext cx="0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5004" name="文本框 4"/>
            <p:cNvSpPr txBox="1">
              <a:spLocks noChangeArrowheads="1"/>
            </p:cNvSpPr>
            <p:nvPr/>
          </p:nvSpPr>
          <p:spPr bwMode="auto">
            <a:xfrm>
              <a:off x="5851525" y="2800350"/>
              <a:ext cx="9973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第</a:t>
              </a:r>
              <a:r>
                <a:rPr lang="en-US" altLang="zh-CN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4</a:t>
              </a:r>
              <a:r>
                <a:rPr lang="zh-CN" altLang="en-US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题图</a:t>
              </a:r>
              <a:endPara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4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35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6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101" y="2285117"/>
            <a:ext cx="2426560" cy="1441894"/>
          </a:xfrm>
          <a:prstGeom prst="rect">
            <a:avLst/>
          </a:prstGeom>
        </p:spPr>
      </p:pic>
      <p:sp>
        <p:nvSpPr>
          <p:cNvPr id="86017" name="文本框 1"/>
          <p:cNvSpPr txBox="1">
            <a:spLocks noChangeArrowheads="1"/>
          </p:cNvSpPr>
          <p:nvPr/>
        </p:nvSpPr>
        <p:spPr bwMode="auto">
          <a:xfrm>
            <a:off x="390525" y="1057275"/>
            <a:ext cx="856297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=90°，∠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=15°，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的垂直平分线，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=5，则求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的长．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14600" y="1902855"/>
            <a:ext cx="4127500" cy="2516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zh-CN" altLang="en-US" sz="2100" b="1" i="1" dirty="0">
                <a:latin typeface="+mn-lt"/>
              </a:rPr>
              <a:t>AE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∵</a:t>
            </a:r>
            <a:r>
              <a:rPr lang="zh-CN" altLang="en-US" sz="2100" b="1" i="1" dirty="0">
                <a:latin typeface="+mn-lt"/>
              </a:rPr>
              <a:t>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的垂直平分线</a:t>
            </a:r>
            <a:r>
              <a:rPr lang="zh-CN" altLang="en-US" sz="2100" b="1" dirty="0">
                <a:latin typeface="+mn-lt"/>
              </a:rPr>
              <a:t>，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=15°，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EAB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=30°．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+mn-lt"/>
              </a:rPr>
              <a:t>∵∠</a:t>
            </a:r>
            <a:r>
              <a:rPr lang="zh-CN" altLang="en-US" sz="2100" b="1" i="1" dirty="0">
                <a:latin typeface="+mn-lt"/>
              </a:rPr>
              <a:t>C</a:t>
            </a:r>
            <a:r>
              <a:rPr lang="zh-CN" altLang="en-US" sz="2100" b="1" dirty="0">
                <a:latin typeface="+mn-lt"/>
              </a:rPr>
              <a:t>=90°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599666" y="4296150"/>
            <a:ext cx="3303759" cy="641350"/>
            <a:chOff x="588" y="8832"/>
            <a:chExt cx="6936" cy="1349"/>
          </a:xfrm>
        </p:grpSpPr>
        <p:sp>
          <p:nvSpPr>
            <p:cNvPr id="86021" name="文本框 5"/>
            <p:cNvSpPr txBox="1">
              <a:spLocks noChangeArrowheads="1"/>
            </p:cNvSpPr>
            <p:nvPr/>
          </p:nvSpPr>
          <p:spPr bwMode="auto">
            <a:xfrm>
              <a:off x="588" y="9099"/>
              <a:ext cx="6936" cy="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AC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=     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AE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=    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 BE=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2.5．</a:t>
              </a:r>
              <a:endParaRPr lang="zh-CN" altLang="en-US" sz="2100" b="1" dirty="0">
                <a:solidFill>
                  <a:srgbClr val="FF0000"/>
                </a:solidFill>
                <a:latin typeface="+mn-lt"/>
              </a:endParaRPr>
            </a:p>
          </p:txBody>
        </p:sp>
        <p:graphicFrame>
          <p:nvGraphicFramePr>
            <p:cNvPr id="86022" name="Object 7"/>
            <p:cNvGraphicFramePr>
              <a:graphicFrameLocks noChangeAspect="1"/>
            </p:cNvGraphicFramePr>
            <p:nvPr/>
          </p:nvGraphicFramePr>
          <p:xfrm>
            <a:off x="2466" y="8832"/>
            <a:ext cx="562" cy="1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12" name="" r:id="rId2" imgW="152400" imgH="394335" progId="Equation.DSMT4">
                    <p:embed/>
                  </p:oleObj>
                </mc:Choice>
                <mc:Fallback>
                  <p:oleObj name="" r:id="rId2" imgW="152400" imgH="394335" progId="Equation.DSMT4">
                    <p:embed/>
                    <p:pic>
                      <p:nvPicPr>
                        <p:cNvPr id="0" name="图片 719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66" y="8832"/>
                          <a:ext cx="562" cy="1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6023" name="Object 7"/>
            <p:cNvGraphicFramePr>
              <a:graphicFrameLocks noChangeAspect="1"/>
            </p:cNvGraphicFramePr>
            <p:nvPr/>
          </p:nvGraphicFramePr>
          <p:xfrm>
            <a:off x="4351" y="8832"/>
            <a:ext cx="562" cy="13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13" name="" r:id="rId4" imgW="152400" imgH="394335" progId="Equation.DSMT4">
                    <p:embed/>
                  </p:oleObj>
                </mc:Choice>
                <mc:Fallback>
                  <p:oleObj name="" r:id="rId4" imgW="152400" imgH="394335" progId="Equation.DSMT4">
                    <p:embed/>
                    <p:pic>
                      <p:nvPicPr>
                        <p:cNvPr id="0" name="图片 719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51" y="8832"/>
                          <a:ext cx="562" cy="134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V="1">
            <a:off x="7094538" y="2635250"/>
            <a:ext cx="588962" cy="706438"/>
          </a:xfrm>
          <a:prstGeom prst="line">
            <a:avLst/>
          </a:prstGeom>
          <a:noFill/>
          <a:ln w="2540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86030" name="组合 6"/>
          <p:cNvGrpSpPr/>
          <p:nvPr/>
        </p:nvGrpSpPr>
        <p:grpSpPr bwMode="auto">
          <a:xfrm>
            <a:off x="3327400" y="513714"/>
            <a:ext cx="2480310" cy="522923"/>
            <a:chOff x="5060" y="904"/>
            <a:chExt cx="3905" cy="823"/>
          </a:xfrm>
        </p:grpSpPr>
        <p:grpSp>
          <p:nvGrpSpPr>
            <p:cNvPr id="86031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86037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-8792" y="-68775"/>
            <a:ext cx="2006600" cy="483258"/>
            <a:chOff x="263" y="124"/>
            <a:chExt cx="3160" cy="763"/>
          </a:xfrm>
        </p:grpSpPr>
        <p:sp>
          <p:nvSpPr>
            <p:cNvPr id="34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5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3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文本框 99"/>
          <p:cNvSpPr txBox="1">
            <a:spLocks noChangeArrowheads="1"/>
          </p:cNvSpPr>
          <p:nvPr/>
        </p:nvSpPr>
        <p:spPr bwMode="auto">
          <a:xfrm>
            <a:off x="394863" y="497325"/>
            <a:ext cx="799147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在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中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=120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°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的中点，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点，求证：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EA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627" name="文本框 100"/>
          <p:cNvSpPr txBox="1">
            <a:spLocks noChangeArrowheads="1"/>
          </p:cNvSpPr>
          <p:nvPr/>
        </p:nvSpPr>
        <p:spPr bwMode="auto">
          <a:xfrm>
            <a:off x="684747" y="1706628"/>
            <a:ext cx="5646737" cy="319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AC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∠</a:t>
            </a:r>
            <a:r>
              <a:rPr lang="en-US" altLang="zh-CN" sz="2100" b="1" i="1" dirty="0">
                <a:latin typeface="+mn-lt"/>
              </a:rPr>
              <a:t>BAC</a:t>
            </a:r>
            <a:r>
              <a:rPr lang="en-US" altLang="zh-CN" sz="2100" b="1" dirty="0">
                <a:latin typeface="+mn-lt"/>
              </a:rPr>
              <a:t>=120</a:t>
            </a:r>
            <a:r>
              <a:rPr lang="zh-CN" altLang="en-US" sz="2100" b="1" dirty="0">
                <a:latin typeface="+mn-lt"/>
              </a:rPr>
              <a:t>°，</a:t>
            </a:r>
            <a:r>
              <a:rPr lang="en-US" altLang="zh-CN" sz="2100" b="1" dirty="0">
                <a:latin typeface="+mn-lt"/>
              </a:rPr>
              <a:t>   ∴∠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=∠</a:t>
            </a:r>
            <a:r>
              <a:rPr lang="en-US" altLang="zh-CN" sz="2100" b="1" i="1" dirty="0">
                <a:latin typeface="+mn-lt"/>
              </a:rPr>
              <a:t>C</a:t>
            </a:r>
            <a:r>
              <a:rPr lang="en-US" altLang="zh-CN" sz="2100" b="1" dirty="0">
                <a:latin typeface="+mn-lt"/>
              </a:rPr>
              <a:t>=30</a:t>
            </a:r>
            <a:r>
              <a:rPr lang="zh-CN" altLang="en-US" sz="2100" b="1" dirty="0">
                <a:latin typeface="+mn-lt"/>
              </a:rPr>
              <a:t>°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∵ </a:t>
            </a:r>
            <a:r>
              <a:rPr lang="en-US" altLang="zh-CN" sz="2100" b="1" i="1" dirty="0">
                <a:latin typeface="+mn-lt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的中点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∴</a:t>
            </a:r>
            <a:r>
              <a:rPr lang="en-US" altLang="zh-CN" sz="2100" b="1" i="1" dirty="0">
                <a:latin typeface="+mn-lt"/>
              </a:rPr>
              <a:t>AD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 smtClean="0">
                <a:latin typeface="+mn-lt"/>
              </a:rPr>
              <a:t>BC.</a:t>
            </a:r>
            <a:endParaRPr lang="en-US" altLang="zh-CN" sz="2100" b="1" i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=90°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DAC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=60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latin typeface="+mn-lt"/>
              </a:rPr>
              <a:t>∵</a:t>
            </a:r>
            <a:r>
              <a:rPr lang="en-US" altLang="zh-CN" sz="2100" b="1" i="1" dirty="0">
                <a:latin typeface="+mn-lt"/>
              </a:rPr>
              <a:t>DE</a:t>
            </a:r>
            <a:r>
              <a:rPr lang="en-US" altLang="zh-CN" sz="2100" b="1" dirty="0">
                <a:latin typeface="+mn-lt"/>
              </a:rPr>
              <a:t>⊥</a:t>
            </a:r>
            <a:r>
              <a:rPr lang="en-US" altLang="zh-CN" sz="2100" b="1" i="1" dirty="0">
                <a:latin typeface="+mn-lt"/>
              </a:rPr>
              <a:t>AB</a:t>
            </a:r>
            <a:r>
              <a:rPr lang="zh-CN" altLang="en-US" sz="2100" b="1" dirty="0">
                <a:latin typeface="+mn-lt"/>
              </a:rPr>
              <a:t>，</a:t>
            </a:r>
            <a:r>
              <a:rPr lang="en-US" altLang="zh-CN" sz="2100" b="1" dirty="0">
                <a:latin typeface="+mn-lt"/>
              </a:rPr>
              <a:t>∴∠</a:t>
            </a:r>
            <a:r>
              <a:rPr lang="en-US" altLang="zh-CN" sz="2100" b="1" i="1" dirty="0">
                <a:latin typeface="+mn-lt"/>
              </a:rPr>
              <a:t>AED</a:t>
            </a:r>
            <a:r>
              <a:rPr lang="en-US" altLang="zh-CN" sz="2100" b="1" dirty="0">
                <a:latin typeface="+mn-lt"/>
              </a:rPr>
              <a:t>=90</a:t>
            </a:r>
            <a:r>
              <a:rPr lang="zh-CN" altLang="en-US" sz="2100" b="1" dirty="0">
                <a:latin typeface="+mn-lt"/>
                <a:sym typeface="宋体" panose="02010600030101010101" pitchFamily="2" charset="-122"/>
              </a:rPr>
              <a:t>°，</a:t>
            </a:r>
            <a:endParaRPr lang="en-US" altLang="zh-CN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=3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551" y="1990330"/>
            <a:ext cx="3116526" cy="2131202"/>
          </a:xfrm>
          <a:prstGeom prst="rect">
            <a:avLst/>
          </a:prstGeom>
        </p:spPr>
      </p:pic>
      <p:grpSp>
        <p:nvGrpSpPr>
          <p:cNvPr id="23" name="组合 2"/>
          <p:cNvGrpSpPr/>
          <p:nvPr/>
        </p:nvGrpSpPr>
        <p:grpSpPr bwMode="auto">
          <a:xfrm>
            <a:off x="-8792" y="-68775"/>
            <a:ext cx="2006600" cy="483258"/>
            <a:chOff x="263" y="124"/>
            <a:chExt cx="3160" cy="76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100"/>
          <p:cNvSpPr txBox="1">
            <a:spLocks noChangeArrowheads="1"/>
          </p:cNvSpPr>
          <p:nvPr/>
        </p:nvSpPr>
        <p:spPr bwMode="auto">
          <a:xfrm>
            <a:off x="296008" y="986790"/>
            <a:ext cx="8754745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图，已知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是等边三角形，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分别为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上的点，且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相交于点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BQ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Q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求证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: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BP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PQ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6489" y="3891235"/>
            <a:ext cx="27797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ADC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≌△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BEA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76489" y="2545035"/>
            <a:ext cx="4512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en-US" altLang="zh-CN" sz="2400" b="1" dirty="0">
                <a:latin typeface="+mn-lt"/>
              </a:rPr>
              <a:t>∵△</a:t>
            </a:r>
            <a:r>
              <a:rPr lang="en-US" altLang="zh-CN" sz="2400" b="1" i="1" dirty="0">
                <a:latin typeface="+mn-lt"/>
              </a:rPr>
              <a:t>ABC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为等边三角形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76489" y="3032397"/>
            <a:ext cx="50209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AB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,∠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C=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=60°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76489" y="3532460"/>
            <a:ext cx="18165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CD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>
                <a:latin typeface="+mn-lt"/>
              </a:rPr>
              <a:t>AE</a:t>
            </a:r>
            <a:r>
              <a:rPr lang="zh-CN" altLang="en-US" sz="2400" b="1" dirty="0">
                <a:latin typeface="+mn-lt"/>
              </a:rPr>
              <a:t>，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88076" name="组合 2"/>
          <p:cNvGrpSpPr/>
          <p:nvPr/>
        </p:nvGrpSpPr>
        <p:grpSpPr bwMode="auto">
          <a:xfrm>
            <a:off x="3332957" y="455613"/>
            <a:ext cx="2478087" cy="522287"/>
            <a:chOff x="5060" y="905"/>
            <a:chExt cx="3904" cy="822"/>
          </a:xfrm>
        </p:grpSpPr>
        <p:grpSp>
          <p:nvGrpSpPr>
            <p:cNvPr id="8807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8083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415" y="2185116"/>
            <a:ext cx="2333224" cy="2570334"/>
          </a:xfrm>
          <a:prstGeom prst="rect">
            <a:avLst/>
          </a:prstGeom>
        </p:spPr>
      </p:pic>
      <p:grpSp>
        <p:nvGrpSpPr>
          <p:cNvPr id="22" name="组合 2"/>
          <p:cNvGrpSpPr/>
          <p:nvPr/>
        </p:nvGrpSpPr>
        <p:grpSpPr bwMode="auto">
          <a:xfrm>
            <a:off x="-8792" y="-68775"/>
            <a:ext cx="2006600" cy="483258"/>
            <a:chOff x="263" y="124"/>
            <a:chExt cx="3160" cy="763"/>
          </a:xfrm>
        </p:grpSpPr>
        <p:sp>
          <p:nvSpPr>
            <p:cNvPr id="27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8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>
            <a:spLocks noChangeArrowheads="1"/>
          </p:cNvSpPr>
          <p:nvPr/>
        </p:nvSpPr>
        <p:spPr bwMode="auto">
          <a:xfrm>
            <a:off x="1160818" y="533841"/>
            <a:ext cx="5773737" cy="2792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BAP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latin typeface="+mn-lt"/>
                <a:sym typeface="宋体" panose="02010600030101010101" pitchFamily="2" charset="-122"/>
              </a:rPr>
              <a:t>CAD</a:t>
            </a:r>
            <a:r>
              <a:rPr lang="en-US" altLang="zh-CN" sz="2400" b="1" dirty="0">
                <a:latin typeface="+mn-lt"/>
                <a:sym typeface="宋体" panose="02010600030101010101" pitchFamily="2" charset="-122"/>
              </a:rPr>
              <a:t>=60°</a:t>
            </a:r>
            <a:r>
              <a:rPr lang="zh-CN" altLang="en-US" sz="2400" b="1" dirty="0">
                <a:latin typeface="+mn-lt"/>
              </a:rPr>
              <a:t>，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ABE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+∠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BAP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=60°.</a:t>
            </a:r>
            <a:endParaRPr lang="en-US" altLang="zh-CN" sz="2400" b="1" dirty="0">
              <a:solidFill>
                <a:srgbClr val="FF0000"/>
              </a:solidFill>
              <a:latin typeface="+mn-lt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BPQ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=60°.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en-US" altLang="zh-CN" sz="2400" b="1" dirty="0">
                <a:latin typeface="+mn-lt"/>
              </a:rPr>
              <a:t>∵</a:t>
            </a:r>
            <a:r>
              <a:rPr lang="en-US" altLang="zh-CN" sz="2400" b="1" i="1" dirty="0">
                <a:latin typeface="+mn-lt"/>
              </a:rPr>
              <a:t> BQ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>
                <a:latin typeface="+mn-lt"/>
              </a:rPr>
              <a:t>AD</a:t>
            </a:r>
            <a:r>
              <a:rPr lang="zh-CN" altLang="en-US" sz="2400" b="1" dirty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60818" y="4295512"/>
            <a:ext cx="1702710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PQ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60818" y="3906575"/>
            <a:ext cx="2520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PBQ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=30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60818" y="3416037"/>
            <a:ext cx="2520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∴∠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BQP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=90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°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1498" y="1080385"/>
            <a:ext cx="2800717" cy="3085335"/>
          </a:xfrm>
          <a:prstGeom prst="rect">
            <a:avLst/>
          </a:prstGeom>
        </p:spPr>
      </p:pic>
      <p:grpSp>
        <p:nvGrpSpPr>
          <p:cNvPr id="17" name="组合 2"/>
          <p:cNvGrpSpPr/>
          <p:nvPr/>
        </p:nvGrpSpPr>
        <p:grpSpPr bwMode="auto">
          <a:xfrm>
            <a:off x="-8792" y="-77321"/>
            <a:ext cx="2006600" cy="483258"/>
            <a:chOff x="263" y="124"/>
            <a:chExt cx="3160" cy="76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1027" y="124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0" name="组合 1"/>
            <p:cNvGrpSpPr/>
            <p:nvPr/>
          </p:nvGrpSpPr>
          <p:grpSpPr bwMode="auto">
            <a:xfrm>
              <a:off x="263" y="282"/>
              <a:ext cx="3160" cy="605"/>
              <a:chOff x="248" y="173"/>
              <a:chExt cx="3160" cy="605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44" y="173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35640" y="1046354"/>
            <a:ext cx="8288655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图，将两个相同的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含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角的三角尺摆放在一起，你能借助这个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图形找到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Rt△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的直角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与斜边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之间的数量关系吗？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组合 10"/>
          <p:cNvGrpSpPr/>
          <p:nvPr/>
        </p:nvGrpSpPr>
        <p:grpSpPr bwMode="auto">
          <a:xfrm>
            <a:off x="2673350" y="2300288"/>
            <a:ext cx="1314450" cy="2209800"/>
            <a:chOff x="6012160" y="1973943"/>
            <a:chExt cx="1752983" cy="2946400"/>
          </a:xfrm>
        </p:grpSpPr>
        <p:pic>
          <p:nvPicPr>
            <p:cNvPr id="60419" name="Picture 5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1988840"/>
              <a:ext cx="1733550" cy="2924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0" name="任意多边形 8"/>
            <p:cNvSpPr>
              <a:spLocks noChangeArrowheads="1"/>
            </p:cNvSpPr>
            <p:nvPr/>
          </p:nvSpPr>
          <p:spPr bwMode="auto">
            <a:xfrm>
              <a:off x="6052457" y="1973943"/>
              <a:ext cx="1712686" cy="2946400"/>
            </a:xfrm>
            <a:custGeom>
              <a:avLst/>
              <a:gdLst>
                <a:gd name="T0" fmla="*/ 1698172 w 1712686"/>
                <a:gd name="T1" fmla="*/ 0 h 2946400"/>
                <a:gd name="T2" fmla="*/ 0 w 1712686"/>
                <a:gd name="T3" fmla="*/ 2946400 h 2946400"/>
                <a:gd name="T4" fmla="*/ 1712686 w 1712686"/>
                <a:gd name="T5" fmla="*/ 2946400 h 2946400"/>
                <a:gd name="T6" fmla="*/ 1698172 w 1712686"/>
                <a:gd name="T7" fmla="*/ 0 h 2946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2686" h="2946400">
                  <a:moveTo>
                    <a:pt x="1698172" y="0"/>
                  </a:moveTo>
                  <a:lnTo>
                    <a:pt x="0" y="2946400"/>
                  </a:lnTo>
                  <a:lnTo>
                    <a:pt x="1712686" y="2946400"/>
                  </a:lnTo>
                  <a:lnTo>
                    <a:pt x="1698172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1" name="任意多边形 9"/>
            <p:cNvSpPr>
              <a:spLocks noChangeArrowheads="1"/>
            </p:cNvSpPr>
            <p:nvPr/>
          </p:nvSpPr>
          <p:spPr bwMode="auto">
            <a:xfrm>
              <a:off x="6560457" y="3091543"/>
              <a:ext cx="885372" cy="1509486"/>
            </a:xfrm>
            <a:custGeom>
              <a:avLst/>
              <a:gdLst>
                <a:gd name="T0" fmla="*/ 856343 w 885372"/>
                <a:gd name="T1" fmla="*/ 0 h 1509486"/>
                <a:gd name="T2" fmla="*/ 0 w 885372"/>
                <a:gd name="T3" fmla="*/ 1509486 h 1509486"/>
                <a:gd name="T4" fmla="*/ 885372 w 885372"/>
                <a:gd name="T5" fmla="*/ 1494971 h 1509486"/>
                <a:gd name="T6" fmla="*/ 856343 w 885372"/>
                <a:gd name="T7" fmla="*/ 0 h 1509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5372" h="1509486">
                  <a:moveTo>
                    <a:pt x="856343" y="0"/>
                  </a:moveTo>
                  <a:lnTo>
                    <a:pt x="0" y="1509486"/>
                  </a:lnTo>
                  <a:lnTo>
                    <a:pt x="885372" y="1494971"/>
                  </a:lnTo>
                  <a:lnTo>
                    <a:pt x="856343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0422" name="组合 16"/>
          <p:cNvGrpSpPr/>
          <p:nvPr/>
        </p:nvGrpSpPr>
        <p:grpSpPr bwMode="auto">
          <a:xfrm>
            <a:off x="5213350" y="2289175"/>
            <a:ext cx="1306513" cy="2232025"/>
            <a:chOff x="1756229" y="2249714"/>
            <a:chExt cx="1741714" cy="2975429"/>
          </a:xfrm>
        </p:grpSpPr>
        <p:pic>
          <p:nvPicPr>
            <p:cNvPr id="60423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2276872"/>
              <a:ext cx="1733550" cy="2914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4" name="任意多边形 13"/>
            <p:cNvSpPr>
              <a:spLocks noChangeArrowheads="1"/>
            </p:cNvSpPr>
            <p:nvPr/>
          </p:nvSpPr>
          <p:spPr bwMode="auto">
            <a:xfrm>
              <a:off x="2109214" y="3399972"/>
              <a:ext cx="885371" cy="1480457"/>
            </a:xfrm>
            <a:custGeom>
              <a:avLst/>
              <a:gdLst>
                <a:gd name="T0" fmla="*/ 0 w 885371"/>
                <a:gd name="T1" fmla="*/ 0 h 1480457"/>
                <a:gd name="T2" fmla="*/ 29028 w 885371"/>
                <a:gd name="T3" fmla="*/ 1480457 h 1480457"/>
                <a:gd name="T4" fmla="*/ 885371 w 885371"/>
                <a:gd name="T5" fmla="*/ 1465943 h 1480457"/>
                <a:gd name="T6" fmla="*/ 0 w 885371"/>
                <a:gd name="T7" fmla="*/ 0 h 1480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5371" h="1480457">
                  <a:moveTo>
                    <a:pt x="0" y="0"/>
                  </a:moveTo>
                  <a:lnTo>
                    <a:pt x="29028" y="1480457"/>
                  </a:lnTo>
                  <a:lnTo>
                    <a:pt x="885371" y="14659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425" name="任意多边形 15"/>
            <p:cNvSpPr>
              <a:spLocks noChangeArrowheads="1"/>
            </p:cNvSpPr>
            <p:nvPr/>
          </p:nvSpPr>
          <p:spPr bwMode="auto">
            <a:xfrm>
              <a:off x="1756229" y="2249714"/>
              <a:ext cx="1741714" cy="2975429"/>
            </a:xfrm>
            <a:custGeom>
              <a:avLst/>
              <a:gdLst>
                <a:gd name="T0" fmla="*/ 0 w 1741714"/>
                <a:gd name="T1" fmla="*/ 0 h 2975429"/>
                <a:gd name="T2" fmla="*/ 29028 w 1741714"/>
                <a:gd name="T3" fmla="*/ 2975429 h 2975429"/>
                <a:gd name="T4" fmla="*/ 1741714 w 1741714"/>
                <a:gd name="T5" fmla="*/ 2960915 h 2975429"/>
                <a:gd name="T6" fmla="*/ 0 w 1741714"/>
                <a:gd name="T7" fmla="*/ 0 h 2975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1714" h="2975429">
                  <a:moveTo>
                    <a:pt x="0" y="0"/>
                  </a:moveTo>
                  <a:lnTo>
                    <a:pt x="29028" y="2975429"/>
                  </a:lnTo>
                  <a:lnTo>
                    <a:pt x="1741714" y="296091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0426" name="圆角矩形 18"/>
          <p:cNvSpPr>
            <a:spLocks noChangeArrowheads="1"/>
          </p:cNvSpPr>
          <p:nvPr/>
        </p:nvSpPr>
        <p:spPr bwMode="auto">
          <a:xfrm>
            <a:off x="3697288" y="4611688"/>
            <a:ext cx="757237" cy="3794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分离</a:t>
            </a:r>
            <a:endParaRPr lang="zh-CN" altLang="en-US" dirty="0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427" name="圆角矩形 19"/>
          <p:cNvSpPr>
            <a:spLocks noChangeArrowheads="1"/>
          </p:cNvSpPr>
          <p:nvPr/>
        </p:nvSpPr>
        <p:spPr bwMode="auto">
          <a:xfrm>
            <a:off x="4508500" y="4611688"/>
            <a:ext cx="757238" cy="3794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>
                <a:solidFill>
                  <a:srgbClr val="0000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拼接</a:t>
            </a:r>
            <a:endParaRPr lang="zh-CN" altLang="en-US">
              <a:solidFill>
                <a:srgbClr val="000099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0428" name="文本框 1"/>
          <p:cNvSpPr txBox="1">
            <a:spLocks noChangeArrowheads="1"/>
          </p:cNvSpPr>
          <p:nvPr/>
        </p:nvSpPr>
        <p:spPr bwMode="auto">
          <a:xfrm>
            <a:off x="3960813" y="2078038"/>
            <a:ext cx="3603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429" name="文本框 4"/>
          <p:cNvSpPr txBox="1">
            <a:spLocks noChangeArrowheads="1"/>
          </p:cNvSpPr>
          <p:nvPr/>
        </p:nvSpPr>
        <p:spPr bwMode="auto">
          <a:xfrm>
            <a:off x="3987800" y="4262438"/>
            <a:ext cx="3603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430" name="文本框 6"/>
          <p:cNvSpPr txBox="1">
            <a:spLocks noChangeArrowheads="1"/>
          </p:cNvSpPr>
          <p:nvPr/>
        </p:nvSpPr>
        <p:spPr bwMode="auto">
          <a:xfrm>
            <a:off x="2343150" y="4333875"/>
            <a:ext cx="3603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en-US" altLang="zh-CN" sz="2100" b="1" i="1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-21735" y="-60325"/>
            <a:ext cx="2006600" cy="478473"/>
            <a:chOff x="248" y="40"/>
            <a:chExt cx="3160" cy="753"/>
          </a:xfrm>
        </p:grpSpPr>
        <p:cxnSp>
          <p:nvCxnSpPr>
            <p:cNvPr id="2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449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17184" y="524530"/>
            <a:ext cx="5906123" cy="463343"/>
            <a:chOff x="1494988" y="524530"/>
            <a:chExt cx="5906123" cy="463343"/>
          </a:xfrm>
        </p:grpSpPr>
        <p:sp>
          <p:nvSpPr>
            <p:cNvPr id="60438" name="文本框 6151"/>
            <p:cNvSpPr txBox="1">
              <a:spLocks noChangeArrowheads="1"/>
            </p:cNvSpPr>
            <p:nvPr/>
          </p:nvSpPr>
          <p:spPr bwMode="auto">
            <a:xfrm>
              <a:off x="3196114" y="524530"/>
              <a:ext cx="420499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含</a:t>
              </a:r>
              <a:r>
                <a:rPr lang="en-US" altLang="zh-CN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30</a:t>
              </a:r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°角的直角三角形的性质</a:t>
              </a:r>
              <a:endPara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30" name="组合 4"/>
            <p:cNvGrpSpPr/>
            <p:nvPr/>
          </p:nvGrpSpPr>
          <p:grpSpPr bwMode="auto">
            <a:xfrm>
              <a:off x="1494988" y="561539"/>
              <a:ext cx="1685925" cy="426334"/>
              <a:chOff x="3485" y="1168"/>
              <a:chExt cx="2654" cy="670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solidFill>
                    <a:prstClr val="black"/>
                  </a:solidFill>
                  <a:ea typeface="黑体" panose="02010609060101010101" pitchFamily="2" charset="-122"/>
                </a:endParaRPr>
              </a:p>
            </p:txBody>
          </p:sp>
          <p:sp>
            <p:nvSpPr>
              <p:cNvPr id="32" name="矩形 1"/>
              <p:cNvSpPr>
                <a:spLocks noChangeArrowheads="1"/>
              </p:cNvSpPr>
              <p:nvPr/>
            </p:nvSpPr>
            <p:spPr bwMode="auto">
              <a:xfrm>
                <a:off x="3876" y="1229"/>
                <a:ext cx="1873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/>
                    <a:ea typeface="黑体" panose="02010609060101010101" pitchFamily="2" charset="-122"/>
                  </a:rPr>
                  <a:t>知识点 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/>
                  <a:ea typeface="黑体" panose="02010609060101010101" pitchFamily="2" charset="-122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450491" y="1091566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3399 0.000000 L -0.001879 -0.00268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2.96296E-6 L 0.13437 -0.00185 " pathEditMode="fixed" rAng="0" ptsTypes="AA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1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27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71725" y="855663"/>
            <a:ext cx="973138" cy="46166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内容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365" name="左大括号 9"/>
          <p:cNvSpPr/>
          <p:nvPr/>
        </p:nvSpPr>
        <p:spPr bwMode="auto">
          <a:xfrm>
            <a:off x="2236170" y="1165225"/>
            <a:ext cx="76200" cy="3162300"/>
          </a:xfrm>
          <a:prstGeom prst="leftBrace">
            <a:avLst>
              <a:gd name="adj1" fmla="val 8327"/>
              <a:gd name="adj2" fmla="val 50000"/>
            </a:avLst>
          </a:prstGeom>
          <a:noFill/>
          <a:ln w="25400" algn="ctr">
            <a:solidFill>
              <a:schemeClr val="tx1">
                <a:lumMod val="85000"/>
                <a:lumOff val="15000"/>
                <a:alpha val="62000"/>
              </a:schemeClr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614738" y="617538"/>
            <a:ext cx="4805362" cy="1015663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在直角三角形中，如果一个锐角等于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30°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，那么它所对的直角边等于斜边的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一半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392363" y="2001838"/>
            <a:ext cx="1025525" cy="83099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使用要点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3" name="右箭头 32"/>
          <p:cNvSpPr/>
          <p:nvPr/>
        </p:nvSpPr>
        <p:spPr bwMode="auto">
          <a:xfrm>
            <a:off x="3368905" y="1006475"/>
            <a:ext cx="217487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90118" name="TextBox 31"/>
          <p:cNvSpPr txBox="1">
            <a:spLocks noChangeArrowheads="1"/>
          </p:cNvSpPr>
          <p:nvPr/>
        </p:nvSpPr>
        <p:spPr bwMode="auto">
          <a:xfrm>
            <a:off x="344805" y="2181135"/>
            <a:ext cx="1830387" cy="1200329"/>
          </a:xfrm>
          <a:prstGeom prst="rect">
            <a:avLst/>
          </a:prstGeom>
          <a:noFill/>
          <a:ln w="25400">
            <a:solidFill>
              <a:schemeClr val="accent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>
            <a:spAutoFit/>
          </a:bodyPr>
          <a:lstStyle/>
          <a:p>
            <a:pPr algn="ctr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含</a:t>
            </a:r>
            <a:r>
              <a:rPr lang="en-US" altLang="zh-CN" sz="2400" b="1" dirty="0">
                <a:latin typeface="+mn-lt"/>
                <a:ea typeface="黑体" panose="02010609060101010101" pitchFamily="2" charset="-122"/>
              </a:rPr>
              <a:t>30°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角的直角三角形的性质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3716338" y="1963738"/>
            <a:ext cx="4348162" cy="95725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①分清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30 °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的角所在的直角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边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②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作辅助线，构造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直角三角形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9" name="右箭头 38"/>
          <p:cNvSpPr/>
          <p:nvPr/>
        </p:nvSpPr>
        <p:spPr bwMode="auto">
          <a:xfrm>
            <a:off x="3457805" y="2316163"/>
            <a:ext cx="215900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393950" y="3200400"/>
            <a:ext cx="915988" cy="46166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latin typeface="+mn-lt"/>
                <a:ea typeface="黑体" panose="02010609060101010101" pitchFamily="2" charset="-122"/>
              </a:rPr>
              <a:t>注意</a:t>
            </a:r>
            <a:endParaRPr lang="zh-CN" altLang="en-US" sz="240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1" name="右箭头 40"/>
          <p:cNvSpPr/>
          <p:nvPr/>
        </p:nvSpPr>
        <p:spPr bwMode="auto">
          <a:xfrm>
            <a:off x="3393917" y="3314700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659187" y="3130550"/>
            <a:ext cx="3703637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前提条件：直角三角形中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TextBox 39"/>
          <p:cNvSpPr txBox="1">
            <a:spLocks noChangeArrowheads="1"/>
          </p:cNvSpPr>
          <p:nvPr/>
        </p:nvSpPr>
        <p:spPr bwMode="auto">
          <a:xfrm>
            <a:off x="2328862" y="3941763"/>
            <a:ext cx="1081087" cy="83099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证题方法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 bwMode="auto">
          <a:xfrm>
            <a:off x="3440148" y="4279900"/>
            <a:ext cx="21590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3716338" y="4026694"/>
            <a:ext cx="138112" cy="667544"/>
          </a:xfrm>
          <a:prstGeom prst="leftBrac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b="1" noProof="1">
              <a:ea typeface="黑体" panose="02010609060101010101" pitchFamily="2" charset="-122"/>
            </a:endParaRPr>
          </a:p>
        </p:txBody>
      </p:sp>
      <p:sp>
        <p:nvSpPr>
          <p:cNvPr id="7" name="TextBox 41"/>
          <p:cNvSpPr txBox="1">
            <a:spLocks noChangeArrowheads="1"/>
          </p:cNvSpPr>
          <p:nvPr/>
        </p:nvSpPr>
        <p:spPr bwMode="auto">
          <a:xfrm>
            <a:off x="4014788" y="3792538"/>
            <a:ext cx="1081087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倍长法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TextBox 41"/>
          <p:cNvSpPr txBox="1">
            <a:spLocks noChangeArrowheads="1"/>
          </p:cNvSpPr>
          <p:nvPr/>
        </p:nvSpPr>
        <p:spPr bwMode="auto">
          <a:xfrm>
            <a:off x="4035425" y="4451350"/>
            <a:ext cx="1022350" cy="553998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截半法</a:t>
            </a:r>
            <a:endParaRPr lang="zh-CN" altLang="en-US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2" name="组合 1"/>
          <p:cNvGrpSpPr/>
          <p:nvPr/>
        </p:nvGrpSpPr>
        <p:grpSpPr bwMode="auto">
          <a:xfrm>
            <a:off x="0" y="-65833"/>
            <a:ext cx="2006600" cy="477838"/>
            <a:chOff x="227" y="33"/>
            <a:chExt cx="3160" cy="752"/>
          </a:xfrm>
        </p:grpSpPr>
        <p:cxnSp>
          <p:nvCxnSpPr>
            <p:cNvPr id="23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课堂小结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365" grpId="0" bldLvl="0" animBg="1"/>
      <p:bldP spid="27" grpId="0" bldLvl="0" animBg="1"/>
      <p:bldP spid="31" grpId="0" bldLvl="0" animBg="1"/>
      <p:bldP spid="33" grpId="0" bldLvl="0" animBg="1"/>
      <p:bldP spid="34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3" grpId="0" bldLvl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直角三角形 19"/>
          <p:cNvSpPr/>
          <p:nvPr/>
        </p:nvSpPr>
        <p:spPr bwMode="auto">
          <a:xfrm>
            <a:off x="3908425" y="2133600"/>
            <a:ext cx="1243013" cy="2051050"/>
          </a:xfrm>
          <a:prstGeom prst="rtTriangle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4" name="TextBox 3"/>
          <p:cNvSpPr txBox="1"/>
          <p:nvPr/>
        </p:nvSpPr>
        <p:spPr>
          <a:xfrm>
            <a:off x="439812" y="440373"/>
            <a:ext cx="853327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一张等边三角形纸片，沿一边上的高对折，如图所示，你有什么发现？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等腰三角形 4"/>
          <p:cNvSpPr/>
          <p:nvPr/>
        </p:nvSpPr>
        <p:spPr bwMode="auto">
          <a:xfrm>
            <a:off x="2732088" y="2112963"/>
            <a:ext cx="2376487" cy="2047875"/>
          </a:xfrm>
          <a:prstGeom prst="triangle">
            <a:avLst/>
          </a:prstGeom>
          <a:solidFill>
            <a:schemeClr val="accent6">
              <a:lumMod val="75000"/>
              <a:alpha val="2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6" name="直角三角形 5"/>
          <p:cNvSpPr/>
          <p:nvPr/>
        </p:nvSpPr>
        <p:spPr bwMode="auto">
          <a:xfrm>
            <a:off x="5448300" y="1951038"/>
            <a:ext cx="0" cy="2052637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7" name="任意多边形 6"/>
          <p:cNvSpPr/>
          <p:nvPr/>
        </p:nvSpPr>
        <p:spPr bwMode="auto">
          <a:xfrm>
            <a:off x="2752725" y="2135188"/>
            <a:ext cx="1185863" cy="2068512"/>
          </a:xfrm>
          <a:custGeom>
            <a:avLst/>
            <a:gdLst>
              <a:gd name="connsiteX0" fmla="*/ 1567543 w 1582057"/>
              <a:gd name="connsiteY0" fmla="*/ 0 h 2757715"/>
              <a:gd name="connsiteX1" fmla="*/ 0 w 1582057"/>
              <a:gd name="connsiteY1" fmla="*/ 2757715 h 2757715"/>
              <a:gd name="connsiteX2" fmla="*/ 1582057 w 1582057"/>
              <a:gd name="connsiteY2" fmla="*/ 2743200 h 2757715"/>
              <a:gd name="connsiteX3" fmla="*/ 1567543 w 1582057"/>
              <a:gd name="connsiteY3" fmla="*/ 0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057" h="2757715">
                <a:moveTo>
                  <a:pt x="1567543" y="0"/>
                </a:moveTo>
                <a:lnTo>
                  <a:pt x="0" y="2757715"/>
                </a:lnTo>
                <a:lnTo>
                  <a:pt x="1582057" y="2743200"/>
                </a:lnTo>
                <a:lnTo>
                  <a:pt x="156754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8" name="直角三角形 7"/>
          <p:cNvSpPr/>
          <p:nvPr/>
        </p:nvSpPr>
        <p:spPr bwMode="auto">
          <a:xfrm>
            <a:off x="3906838" y="2144713"/>
            <a:ext cx="82550" cy="205422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9" name="直角三角形 8"/>
          <p:cNvSpPr/>
          <p:nvPr/>
        </p:nvSpPr>
        <p:spPr bwMode="auto">
          <a:xfrm>
            <a:off x="3906838" y="2135188"/>
            <a:ext cx="136525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0" name="直角三角形 9"/>
          <p:cNvSpPr/>
          <p:nvPr/>
        </p:nvSpPr>
        <p:spPr bwMode="auto">
          <a:xfrm>
            <a:off x="3892550" y="2124075"/>
            <a:ext cx="18891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1" name="直角三角形 10"/>
          <p:cNvSpPr/>
          <p:nvPr/>
        </p:nvSpPr>
        <p:spPr bwMode="auto">
          <a:xfrm>
            <a:off x="3908425" y="2135188"/>
            <a:ext cx="21590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2" name="直角三角形 11"/>
          <p:cNvSpPr/>
          <p:nvPr/>
        </p:nvSpPr>
        <p:spPr bwMode="auto">
          <a:xfrm>
            <a:off x="3908425" y="2133600"/>
            <a:ext cx="269875" cy="2052638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3" name="直角三角形 12"/>
          <p:cNvSpPr/>
          <p:nvPr/>
        </p:nvSpPr>
        <p:spPr bwMode="auto">
          <a:xfrm>
            <a:off x="3908425" y="2133600"/>
            <a:ext cx="40481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4" name="直角三角形 13"/>
          <p:cNvSpPr/>
          <p:nvPr/>
        </p:nvSpPr>
        <p:spPr bwMode="auto">
          <a:xfrm>
            <a:off x="3908425" y="2133600"/>
            <a:ext cx="53975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5" name="直角三角形 14"/>
          <p:cNvSpPr/>
          <p:nvPr/>
        </p:nvSpPr>
        <p:spPr bwMode="auto">
          <a:xfrm>
            <a:off x="3908425" y="2133600"/>
            <a:ext cx="674688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6" name="直角三角形 15"/>
          <p:cNvSpPr/>
          <p:nvPr/>
        </p:nvSpPr>
        <p:spPr bwMode="auto">
          <a:xfrm>
            <a:off x="3908425" y="2133600"/>
            <a:ext cx="809625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7" name="直角三角形 16"/>
          <p:cNvSpPr/>
          <p:nvPr/>
        </p:nvSpPr>
        <p:spPr bwMode="auto">
          <a:xfrm>
            <a:off x="3908425" y="2133600"/>
            <a:ext cx="944563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8" name="直角三角形 17"/>
          <p:cNvSpPr/>
          <p:nvPr/>
        </p:nvSpPr>
        <p:spPr bwMode="auto">
          <a:xfrm>
            <a:off x="3919538" y="2133600"/>
            <a:ext cx="1106487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19" name="直角三角形 18"/>
          <p:cNvSpPr/>
          <p:nvPr/>
        </p:nvSpPr>
        <p:spPr bwMode="auto">
          <a:xfrm>
            <a:off x="3906838" y="2124075"/>
            <a:ext cx="1244600" cy="2051050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30" name="任意多边形 29"/>
          <p:cNvSpPr/>
          <p:nvPr/>
        </p:nvSpPr>
        <p:spPr bwMode="auto">
          <a:xfrm>
            <a:off x="5448300" y="1951038"/>
            <a:ext cx="0" cy="2066925"/>
          </a:xfrm>
          <a:custGeom>
            <a:avLst/>
            <a:gdLst>
              <a:gd name="connsiteX0" fmla="*/ 1567543 w 1582057"/>
              <a:gd name="connsiteY0" fmla="*/ 0 h 2757715"/>
              <a:gd name="connsiteX1" fmla="*/ 0 w 1582057"/>
              <a:gd name="connsiteY1" fmla="*/ 2757715 h 2757715"/>
              <a:gd name="connsiteX2" fmla="*/ 1582057 w 1582057"/>
              <a:gd name="connsiteY2" fmla="*/ 2743200 h 2757715"/>
              <a:gd name="connsiteX3" fmla="*/ 1567543 w 1582057"/>
              <a:gd name="connsiteY3" fmla="*/ 0 h 2757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82057" h="2757715">
                <a:moveTo>
                  <a:pt x="1567543" y="0"/>
                </a:moveTo>
                <a:lnTo>
                  <a:pt x="0" y="2757715"/>
                </a:lnTo>
                <a:lnTo>
                  <a:pt x="1582057" y="2743200"/>
                </a:lnTo>
                <a:lnTo>
                  <a:pt x="1567543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-12943" y="-60325"/>
            <a:ext cx="2006600" cy="478473"/>
            <a:chOff x="248" y="40"/>
            <a:chExt cx="3160" cy="753"/>
          </a:xfrm>
        </p:grpSpPr>
        <p:cxnSp>
          <p:nvCxnSpPr>
            <p:cNvPr id="26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5"/>
            <p:cNvSpPr txBox="1">
              <a:spLocks noChangeArrowheads="1"/>
            </p:cNvSpPr>
            <p:nvPr/>
          </p:nvSpPr>
          <p:spPr bwMode="auto">
            <a:xfrm>
              <a:off x="996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39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62037" y="58940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93826" y="2886236"/>
            <a:ext cx="89457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性质：</a:t>
            </a:r>
            <a:endParaRPr lang="zh-CN" altLang="en-US" sz="2400" b="1" noProof="1">
              <a:solidFill>
                <a:srgbClr val="0000FF"/>
              </a:solidFill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55925" y="3345851"/>
            <a:ext cx="5360442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</a:rPr>
              <a:t>在直角三角形中，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如果一个锐角等于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30°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，那么它所对的直角边等于斜边的一半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8"/>
          <p:cNvGrpSpPr/>
          <p:nvPr/>
        </p:nvGrpSpPr>
        <p:grpSpPr bwMode="auto">
          <a:xfrm>
            <a:off x="6008688" y="1081611"/>
            <a:ext cx="3135312" cy="2884487"/>
            <a:chOff x="3074908" y="1052736"/>
            <a:chExt cx="4178751" cy="3845835"/>
          </a:xfrm>
        </p:grpSpPr>
        <p:grpSp>
          <p:nvGrpSpPr>
            <p:cNvPr id="62468" name="组合 22"/>
            <p:cNvGrpSpPr/>
            <p:nvPr/>
          </p:nvGrpSpPr>
          <p:grpSpPr bwMode="auto">
            <a:xfrm>
              <a:off x="3491880" y="1484784"/>
              <a:ext cx="3471504" cy="2975429"/>
              <a:chOff x="1691680" y="1168286"/>
              <a:chExt cx="3471504" cy="2975429"/>
            </a:xfrm>
          </p:grpSpPr>
          <p:grpSp>
            <p:nvGrpSpPr>
              <p:cNvPr id="62469" name="组合 14"/>
              <p:cNvGrpSpPr/>
              <p:nvPr/>
            </p:nvGrpSpPr>
            <p:grpSpPr bwMode="auto">
              <a:xfrm>
                <a:off x="1691680" y="1196752"/>
                <a:ext cx="1752983" cy="2946400"/>
                <a:chOff x="6012160" y="1973943"/>
                <a:chExt cx="1752983" cy="2946400"/>
              </a:xfrm>
            </p:grpSpPr>
            <p:pic>
              <p:nvPicPr>
                <p:cNvPr id="62470" name="Picture 5"/>
                <p:cNvPicPr>
                  <a:picLocks noChangeAspect="1" noChangeArrowheads="1"/>
                </p:cNvPicPr>
                <p:nvPr/>
              </p:nvPicPr>
              <p:blipFill>
                <a:blip r:embed="rId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12160" y="1988840"/>
                  <a:ext cx="1733550" cy="29241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2471" name="任意多边形 16"/>
                <p:cNvSpPr>
                  <a:spLocks noChangeArrowheads="1"/>
                </p:cNvSpPr>
                <p:nvPr/>
              </p:nvSpPr>
              <p:spPr bwMode="auto">
                <a:xfrm>
                  <a:off x="6052457" y="1973943"/>
                  <a:ext cx="1712686" cy="2946400"/>
                </a:xfrm>
                <a:custGeom>
                  <a:avLst/>
                  <a:gdLst>
                    <a:gd name="T0" fmla="*/ 1698172 w 1712686"/>
                    <a:gd name="T1" fmla="*/ 0 h 2946400"/>
                    <a:gd name="T2" fmla="*/ 0 w 1712686"/>
                    <a:gd name="T3" fmla="*/ 2946400 h 2946400"/>
                    <a:gd name="T4" fmla="*/ 1712686 w 1712686"/>
                    <a:gd name="T5" fmla="*/ 2946400 h 2946400"/>
                    <a:gd name="T6" fmla="*/ 1698172 w 1712686"/>
                    <a:gd name="T7" fmla="*/ 0 h 2946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12686" h="2946400">
                      <a:moveTo>
                        <a:pt x="1698172" y="0"/>
                      </a:moveTo>
                      <a:lnTo>
                        <a:pt x="0" y="2946400"/>
                      </a:lnTo>
                      <a:lnTo>
                        <a:pt x="1712686" y="2946400"/>
                      </a:lnTo>
                      <a:lnTo>
                        <a:pt x="1698172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72" name="任意多边形 17"/>
                <p:cNvSpPr>
                  <a:spLocks noChangeArrowheads="1"/>
                </p:cNvSpPr>
                <p:nvPr/>
              </p:nvSpPr>
              <p:spPr bwMode="auto">
                <a:xfrm>
                  <a:off x="6560457" y="3091543"/>
                  <a:ext cx="885372" cy="1509486"/>
                </a:xfrm>
                <a:custGeom>
                  <a:avLst/>
                  <a:gdLst>
                    <a:gd name="T0" fmla="*/ 856343 w 885372"/>
                    <a:gd name="T1" fmla="*/ 0 h 1509486"/>
                    <a:gd name="T2" fmla="*/ 0 w 885372"/>
                    <a:gd name="T3" fmla="*/ 1509486 h 1509486"/>
                    <a:gd name="T4" fmla="*/ 885372 w 885372"/>
                    <a:gd name="T5" fmla="*/ 1494971 h 1509486"/>
                    <a:gd name="T6" fmla="*/ 856343 w 885372"/>
                    <a:gd name="T7" fmla="*/ 0 h 1509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5372" h="1509486">
                      <a:moveTo>
                        <a:pt x="856343" y="0"/>
                      </a:moveTo>
                      <a:lnTo>
                        <a:pt x="0" y="1509486"/>
                      </a:lnTo>
                      <a:lnTo>
                        <a:pt x="885372" y="1494971"/>
                      </a:lnTo>
                      <a:lnTo>
                        <a:pt x="856343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473" name="组合 18"/>
              <p:cNvGrpSpPr/>
              <p:nvPr/>
            </p:nvGrpSpPr>
            <p:grpSpPr bwMode="auto">
              <a:xfrm>
                <a:off x="3419872" y="1168286"/>
                <a:ext cx="1743312" cy="2975429"/>
                <a:chOff x="1756229" y="2249714"/>
                <a:chExt cx="1743312" cy="2975429"/>
              </a:xfrm>
            </p:grpSpPr>
            <p:pic>
              <p:nvPicPr>
                <p:cNvPr id="62474" name="Picture 6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65991" y="2276872"/>
                  <a:ext cx="1733550" cy="29146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2475" name="任意多边形 20"/>
                <p:cNvSpPr>
                  <a:spLocks noChangeArrowheads="1"/>
                </p:cNvSpPr>
                <p:nvPr/>
              </p:nvSpPr>
              <p:spPr bwMode="auto">
                <a:xfrm>
                  <a:off x="2109214" y="3399972"/>
                  <a:ext cx="885371" cy="1480457"/>
                </a:xfrm>
                <a:custGeom>
                  <a:avLst/>
                  <a:gdLst>
                    <a:gd name="T0" fmla="*/ 0 w 885371"/>
                    <a:gd name="T1" fmla="*/ 0 h 1480457"/>
                    <a:gd name="T2" fmla="*/ 29028 w 885371"/>
                    <a:gd name="T3" fmla="*/ 1480457 h 1480457"/>
                    <a:gd name="T4" fmla="*/ 885371 w 885371"/>
                    <a:gd name="T5" fmla="*/ 1465943 h 1480457"/>
                    <a:gd name="T6" fmla="*/ 0 w 885371"/>
                    <a:gd name="T7" fmla="*/ 0 h 14804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85371" h="1480457">
                      <a:moveTo>
                        <a:pt x="0" y="0"/>
                      </a:moveTo>
                      <a:lnTo>
                        <a:pt x="29028" y="1480457"/>
                      </a:lnTo>
                      <a:lnTo>
                        <a:pt x="885371" y="146594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2476" name="任意多边形 21"/>
                <p:cNvSpPr>
                  <a:spLocks noChangeArrowheads="1"/>
                </p:cNvSpPr>
                <p:nvPr/>
              </p:nvSpPr>
              <p:spPr bwMode="auto">
                <a:xfrm>
                  <a:off x="1756229" y="2249714"/>
                  <a:ext cx="1741714" cy="2975429"/>
                </a:xfrm>
                <a:custGeom>
                  <a:avLst/>
                  <a:gdLst>
                    <a:gd name="T0" fmla="*/ 0 w 1741714"/>
                    <a:gd name="T1" fmla="*/ 0 h 2975429"/>
                    <a:gd name="T2" fmla="*/ 29028 w 1741714"/>
                    <a:gd name="T3" fmla="*/ 2975429 h 2975429"/>
                    <a:gd name="T4" fmla="*/ 1741714 w 1741714"/>
                    <a:gd name="T5" fmla="*/ 2960915 h 2975429"/>
                    <a:gd name="T6" fmla="*/ 0 w 1741714"/>
                    <a:gd name="T7" fmla="*/ 0 h 29754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41714" h="2975429">
                      <a:moveTo>
                        <a:pt x="0" y="0"/>
                      </a:moveTo>
                      <a:lnTo>
                        <a:pt x="29028" y="2975429"/>
                      </a:lnTo>
                      <a:lnTo>
                        <a:pt x="1741714" y="29609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CC0066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2477" name="TextBox 24"/>
            <p:cNvSpPr txBox="1">
              <a:spLocks noChangeArrowheads="1"/>
            </p:cNvSpPr>
            <p:nvPr/>
          </p:nvSpPr>
          <p:spPr bwMode="auto">
            <a:xfrm>
              <a:off x="5004048" y="1052736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78" name="TextBox 25"/>
            <p:cNvSpPr txBox="1">
              <a:spLocks noChangeArrowheads="1"/>
            </p:cNvSpPr>
            <p:nvPr/>
          </p:nvSpPr>
          <p:spPr bwMode="auto">
            <a:xfrm>
              <a:off x="3074908" y="4350001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79" name="TextBox 26"/>
            <p:cNvSpPr txBox="1">
              <a:spLocks noChangeArrowheads="1"/>
            </p:cNvSpPr>
            <p:nvPr/>
          </p:nvSpPr>
          <p:spPr bwMode="auto">
            <a:xfrm>
              <a:off x="5018562" y="4407495"/>
              <a:ext cx="446994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0" name="TextBox 27"/>
            <p:cNvSpPr txBox="1">
              <a:spLocks noChangeArrowheads="1"/>
            </p:cNvSpPr>
            <p:nvPr/>
          </p:nvSpPr>
          <p:spPr bwMode="auto">
            <a:xfrm>
              <a:off x="6789734" y="4393570"/>
              <a:ext cx="463925" cy="491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D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45467" y="651621"/>
            <a:ext cx="74478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如图，显然，△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关于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成轴对称图形，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35942" y="1147417"/>
            <a:ext cx="5269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因此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AB=AD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=2×30°=60°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535942" y="1669660"/>
            <a:ext cx="42979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从而△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是一个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等边三角形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474345" y="2219539"/>
            <a:ext cx="2028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再由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,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" name="组合 34"/>
          <p:cNvGrpSpPr/>
          <p:nvPr/>
        </p:nvGrpSpPr>
        <p:grpSpPr bwMode="auto">
          <a:xfrm>
            <a:off x="2481510" y="2070747"/>
            <a:ext cx="2863284" cy="610457"/>
            <a:chOff x="611560" y="3092344"/>
            <a:chExt cx="3817190" cy="811820"/>
          </a:xfrm>
        </p:grpSpPr>
        <p:sp>
          <p:nvSpPr>
            <p:cNvPr id="62486" name="矩形 33"/>
            <p:cNvSpPr>
              <a:spLocks noChangeArrowheads="1"/>
            </p:cNvSpPr>
            <p:nvPr/>
          </p:nvSpPr>
          <p:spPr bwMode="auto">
            <a:xfrm>
              <a:off x="611560" y="3255366"/>
              <a:ext cx="3817190" cy="613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可得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BC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=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CD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=    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62487" name="Object 3"/>
            <p:cNvGraphicFramePr/>
            <p:nvPr/>
          </p:nvGraphicFramePr>
          <p:xfrm>
            <a:off x="3197598" y="3092344"/>
            <a:ext cx="331848" cy="8118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59" name="Equation" r:id="rId3" imgW="3657600" imgH="9448800" progId="Equation.DSMT4">
                    <p:embed/>
                  </p:oleObj>
                </mc:Choice>
                <mc:Fallback>
                  <p:oleObj name="Equation" r:id="rId3" imgW="3657600" imgH="9448800" progId="Equation.DSMT4">
                    <p:embed/>
                    <p:pic>
                      <p:nvPicPr>
                        <p:cNvPr id="0" name="图片 61558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7598" y="3092344"/>
                          <a:ext cx="331848" cy="8118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" name="组合 3"/>
          <p:cNvGrpSpPr/>
          <p:nvPr/>
        </p:nvGrpSpPr>
        <p:grpSpPr bwMode="auto">
          <a:xfrm>
            <a:off x="-13335" y="-60325"/>
            <a:ext cx="2006600" cy="478473"/>
            <a:chOff x="192" y="40"/>
            <a:chExt cx="3160" cy="753"/>
          </a:xfrm>
        </p:grpSpPr>
        <p:cxnSp>
          <p:nvCxnSpPr>
            <p:cNvPr id="35" name="直线连接符 13"/>
            <p:cNvCxnSpPr/>
            <p:nvPr/>
          </p:nvCxnSpPr>
          <p:spPr>
            <a:xfrm>
              <a:off x="192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82323" y="2424165"/>
            <a:ext cx="2654837" cy="1858458"/>
            <a:chOff x="4103356" y="3077754"/>
            <a:chExt cx="2654837" cy="1858458"/>
          </a:xfrm>
        </p:grpSpPr>
        <p:sp>
          <p:nvSpPr>
            <p:cNvPr id="4" name="椭圆形标注 3"/>
            <p:cNvSpPr/>
            <p:nvPr/>
          </p:nvSpPr>
          <p:spPr>
            <a:xfrm>
              <a:off x="4103356" y="3077754"/>
              <a:ext cx="2654837" cy="1858458"/>
            </a:xfrm>
            <a:prstGeom prst="wedgeEllipseCallout">
              <a:avLst>
                <a:gd name="adj1" fmla="val -75877"/>
                <a:gd name="adj2" fmla="val -34525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4235318" y="3453974"/>
              <a:ext cx="243055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你还能用其他方法证明吗？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31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9850" y="1537483"/>
            <a:ext cx="5724525" cy="2878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延长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BC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，使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连接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中，∵　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=90°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=30°,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　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=60°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en-US" altLang="zh-CN" sz="21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ABD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又∵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⊥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BD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,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3491" name="Group 22"/>
          <p:cNvGrpSpPr/>
          <p:nvPr/>
        </p:nvGrpSpPr>
        <p:grpSpPr bwMode="auto">
          <a:xfrm>
            <a:off x="250190" y="432881"/>
            <a:ext cx="8928871" cy="983456"/>
            <a:chOff x="142" y="945"/>
            <a:chExt cx="5602" cy="826"/>
          </a:xfrm>
        </p:grpSpPr>
        <p:sp>
          <p:nvSpPr>
            <p:cNvPr id="63492" name="Rectangle 21"/>
            <p:cNvSpPr>
              <a:spLocks noChangeArrowheads="1"/>
            </p:cNvSpPr>
            <p:nvPr/>
          </p:nvSpPr>
          <p:spPr bwMode="auto">
            <a:xfrm>
              <a:off x="142" y="1026"/>
              <a:ext cx="5602" cy="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Bef>
                  <a:spcPct val="20000"/>
                </a:spcBef>
              </a:pP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已知：如图，在</a:t>
              </a:r>
              <a:r>
                <a:rPr lang="en-US" altLang="zh-CN" sz="2100" b="1" dirty="0" err="1">
                  <a:latin typeface="+mn-lt"/>
                  <a:ea typeface="楷体" panose="02010609060101010101" pitchFamily="49" charset="-122"/>
                </a:rPr>
                <a:t>Rt△</a:t>
              </a:r>
              <a:r>
                <a:rPr lang="en-US" altLang="zh-CN" sz="2100" b="1" i="1" dirty="0" err="1">
                  <a:latin typeface="+mn-lt"/>
                  <a:ea typeface="楷体" panose="02010609060101010101" pitchFamily="49" charset="-122"/>
                </a:rPr>
                <a:t>ABC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中，∠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</a:rPr>
                <a:t>C</a:t>
              </a:r>
              <a:r>
                <a:rPr lang="en-US" altLang="zh-CN" sz="2100" b="1" dirty="0">
                  <a:latin typeface="+mn-lt"/>
                  <a:ea typeface="楷体" panose="02010609060101010101" pitchFamily="49" charset="-122"/>
                </a:rPr>
                <a:t> =90°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，∠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</a:rPr>
                <a:t>A</a:t>
              </a:r>
              <a:r>
                <a:rPr lang="en-US" altLang="zh-CN" sz="2100" b="1" dirty="0">
                  <a:latin typeface="+mn-lt"/>
                  <a:ea typeface="楷体" panose="02010609060101010101" pitchFamily="49" charset="-122"/>
                </a:rPr>
                <a:t> =30°. </a:t>
              </a:r>
              <a:r>
                <a:rPr lang="zh-CN" altLang="en-US" sz="2100" b="1" dirty="0" smtClean="0">
                  <a:latin typeface="+mn-lt"/>
                  <a:ea typeface="楷体" panose="02010609060101010101" pitchFamily="49" charset="-122"/>
                </a:rPr>
                <a:t>求证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：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</a:rPr>
                <a:t>BC </a:t>
              </a:r>
              <a:r>
                <a:rPr lang="en-US" altLang="zh-CN" sz="2100" b="1" dirty="0">
                  <a:latin typeface="+mn-lt"/>
                  <a:ea typeface="楷体" panose="02010609060101010101" pitchFamily="49" charset="-122"/>
                </a:rPr>
                <a:t>=     </a:t>
              </a:r>
              <a:r>
                <a:rPr lang="en-US" altLang="zh-CN" sz="2100" b="1" i="1" dirty="0"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100" b="1" dirty="0">
                  <a:latin typeface="+mn-lt"/>
                  <a:ea typeface="楷体" panose="02010609060101010101" pitchFamily="49" charset="-122"/>
                </a:rPr>
                <a:t>．</a:t>
              </a:r>
              <a:endParaRPr lang="zh-CN" altLang="en-US" sz="2100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63493" name="Object 25"/>
            <p:cNvGraphicFramePr>
              <a:graphicFrameLocks noChangeAspect="1"/>
            </p:cNvGraphicFramePr>
            <p:nvPr/>
          </p:nvGraphicFramePr>
          <p:xfrm>
            <a:off x="5101" y="945"/>
            <a:ext cx="225" cy="5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11" name="" r:id="rId1" imgW="152400" imgH="394335" progId="Equation.DSMT4">
                    <p:embed/>
                  </p:oleObj>
                </mc:Choice>
                <mc:Fallback>
                  <p:oleObj name="" r:id="rId1" imgW="152400" imgH="394335" progId="Equation.DSMT4">
                    <p:embed/>
                    <p:pic>
                      <p:nvPicPr>
                        <p:cNvPr id="0" name="图片 628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01" y="945"/>
                          <a:ext cx="225" cy="5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3494" name="Group 41"/>
          <p:cNvGrpSpPr/>
          <p:nvPr/>
        </p:nvGrpSpPr>
        <p:grpSpPr bwMode="auto">
          <a:xfrm>
            <a:off x="4575175" y="2085975"/>
            <a:ext cx="1960563" cy="2792413"/>
            <a:chOff x="3496" y="1354"/>
            <a:chExt cx="1647" cy="2346"/>
          </a:xfrm>
        </p:grpSpPr>
        <p:sp>
          <p:nvSpPr>
            <p:cNvPr id="17" name="直角三角形 16"/>
            <p:cNvSpPr>
              <a:spLocks noChangeArrowheads="1"/>
            </p:cNvSpPr>
            <p:nvPr/>
          </p:nvSpPr>
          <p:spPr bwMode="auto">
            <a:xfrm flipH="1">
              <a:off x="3761" y="1714"/>
              <a:ext cx="1048" cy="1845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63496" name="TextBox 14"/>
            <p:cNvSpPr txBox="1">
              <a:spLocks noChangeArrowheads="1"/>
            </p:cNvSpPr>
            <p:nvPr/>
          </p:nvSpPr>
          <p:spPr bwMode="auto">
            <a:xfrm>
              <a:off x="4672" y="135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497" name="TextBox 15"/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498" name="TextBox 16"/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4714" y="3451"/>
              <a:ext cx="96" cy="108"/>
            </a:xfrm>
            <a:prstGeom prst="rect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"/>
          <p:cNvGrpSpPr/>
          <p:nvPr/>
        </p:nvGrpSpPr>
        <p:grpSpPr bwMode="auto">
          <a:xfrm>
            <a:off x="6156325" y="2514600"/>
            <a:ext cx="1751013" cy="2365375"/>
            <a:chOff x="10488" y="5255"/>
            <a:chExt cx="3675" cy="4990"/>
          </a:xfrm>
        </p:grpSpPr>
        <p:sp>
          <p:nvSpPr>
            <p:cNvPr id="63501" name="AutoShape 40"/>
            <p:cNvSpPr>
              <a:spLocks noChangeArrowheads="1"/>
            </p:cNvSpPr>
            <p:nvPr/>
          </p:nvSpPr>
          <p:spPr bwMode="auto">
            <a:xfrm>
              <a:off x="10488" y="5255"/>
              <a:ext cx="2900" cy="4640"/>
            </a:xfrm>
            <a:prstGeom prst="rtTriangle">
              <a:avLst/>
            </a:prstGeom>
            <a:noFill/>
            <a:ln w="25400">
              <a:solidFill>
                <a:schemeClr val="hlink"/>
              </a:solidFill>
              <a:prstDash val="sysDot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02" name="Rectangle 47"/>
            <p:cNvSpPr>
              <a:spLocks noChangeArrowheads="1"/>
            </p:cNvSpPr>
            <p:nvPr/>
          </p:nvSpPr>
          <p:spPr bwMode="auto">
            <a:xfrm>
              <a:off x="13400" y="9468"/>
              <a:ext cx="763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b="1">
                  <a:latin typeface="Times New Roman" panose="02020603050405020304" pitchFamily="18" charset="0"/>
                </a:rPr>
                <a:t> </a:t>
              </a:r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23"/>
          <p:cNvGrpSpPr/>
          <p:nvPr/>
        </p:nvGrpSpPr>
        <p:grpSpPr bwMode="auto">
          <a:xfrm>
            <a:off x="6408795" y="963632"/>
            <a:ext cx="2401829" cy="1931968"/>
            <a:chOff x="6300192" y="1844824"/>
            <a:chExt cx="2843808" cy="2088232"/>
          </a:xfrm>
        </p:grpSpPr>
        <p:sp>
          <p:nvSpPr>
            <p:cNvPr id="63505" name="爆炸形 2 22"/>
            <p:cNvSpPr>
              <a:spLocks noChangeArrowheads="1"/>
            </p:cNvSpPr>
            <p:nvPr/>
          </p:nvSpPr>
          <p:spPr bwMode="auto">
            <a:xfrm>
              <a:off x="6300192" y="1844824"/>
              <a:ext cx="2843808" cy="2088232"/>
            </a:xfrm>
            <a:prstGeom prst="irregularSeal2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63504" name="Text Box 32"/>
            <p:cNvSpPr txBox="1">
              <a:spLocks noChangeArrowheads="1"/>
            </p:cNvSpPr>
            <p:nvPr/>
          </p:nvSpPr>
          <p:spPr bwMode="auto">
            <a:xfrm>
              <a:off x="6922816" y="2348879"/>
              <a:ext cx="1656183" cy="1019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latin typeface="宋体" panose="02010600030101010101" pitchFamily="2" charset="-122"/>
                </a:rPr>
                <a:t>证明方法：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倍长法</a:t>
              </a:r>
              <a:endPara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26"/>
          <p:cNvGrpSpPr/>
          <p:nvPr/>
        </p:nvGrpSpPr>
        <p:grpSpPr bwMode="auto">
          <a:xfrm>
            <a:off x="424662" y="4237056"/>
            <a:ext cx="2534284" cy="641350"/>
            <a:chOff x="395536" y="5846781"/>
            <a:chExt cx="3379538" cy="855980"/>
          </a:xfrm>
        </p:grpSpPr>
        <p:sp>
          <p:nvSpPr>
            <p:cNvPr id="63507" name="Rectangle 14"/>
            <p:cNvSpPr>
              <a:spLocks noChangeArrowheads="1"/>
            </p:cNvSpPr>
            <p:nvPr/>
          </p:nvSpPr>
          <p:spPr bwMode="auto">
            <a:xfrm>
              <a:off x="395536" y="5949280"/>
              <a:ext cx="3379538" cy="683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100" b="1" dirty="0" smtClean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 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  AB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3508" name="Object 10"/>
            <p:cNvGraphicFramePr>
              <a:graphicFrameLocks noChangeAspect="1"/>
            </p:cNvGraphicFramePr>
            <p:nvPr/>
          </p:nvGraphicFramePr>
          <p:xfrm>
            <a:off x="1705384" y="5846781"/>
            <a:ext cx="356891" cy="855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12" name="" r:id="rId3" imgW="152400" imgH="393700" progId="Equation.DSMT4">
                    <p:embed/>
                  </p:oleObj>
                </mc:Choice>
                <mc:Fallback>
                  <p:oleObj name="" r:id="rId3" imgW="152400" imgH="393700" progId="Equation.DSMT4">
                    <p:embed/>
                    <p:pic>
                      <p:nvPicPr>
                        <p:cNvPr id="0" name="图片 628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05384" y="5846781"/>
                          <a:ext cx="356891" cy="8559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组合 26"/>
          <p:cNvGrpSpPr/>
          <p:nvPr/>
        </p:nvGrpSpPr>
        <p:grpSpPr bwMode="auto">
          <a:xfrm>
            <a:off x="395528" y="3639559"/>
            <a:ext cx="2436812" cy="642937"/>
            <a:chOff x="395536" y="5796366"/>
            <a:chExt cx="3312686" cy="855980"/>
          </a:xfrm>
        </p:grpSpPr>
        <p:sp>
          <p:nvSpPr>
            <p:cNvPr id="63510" name="Rectangle 14"/>
            <p:cNvSpPr>
              <a:spLocks noChangeArrowheads="1"/>
            </p:cNvSpPr>
            <p:nvPr/>
          </p:nvSpPr>
          <p:spPr bwMode="auto">
            <a:xfrm>
              <a:off x="395536" y="5948718"/>
              <a:ext cx="3312686" cy="5521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en-US" sz="2100" b="1" dirty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 =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  <a:sym typeface="微软雅黑" panose="020B0503020204020204" pitchFamily="34" charset="-122"/>
                </a:rPr>
                <a:t>BD</a:t>
              </a:r>
              <a:r>
                <a:rPr lang="en-US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en-US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en-US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3511" name="Object 10"/>
            <p:cNvGraphicFramePr>
              <a:graphicFrameLocks noChangeAspect="1"/>
            </p:cNvGraphicFramePr>
            <p:nvPr/>
          </p:nvGraphicFramePr>
          <p:xfrm>
            <a:off x="1812974" y="5796366"/>
            <a:ext cx="356927" cy="8559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13" name="" r:id="rId5" imgW="152400" imgH="393700" progId="Equation.DSMT4">
                    <p:embed/>
                  </p:oleObj>
                </mc:Choice>
                <mc:Fallback>
                  <p:oleObj name="" r:id="rId5" imgW="152400" imgH="393700" progId="Equation.DSMT4">
                    <p:embed/>
                    <p:pic>
                      <p:nvPicPr>
                        <p:cNvPr id="0" name="图片 628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2974" y="5796366"/>
                          <a:ext cx="356927" cy="8559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" name="组合 3"/>
          <p:cNvGrpSpPr/>
          <p:nvPr/>
        </p:nvGrpSpPr>
        <p:grpSpPr bwMode="auto">
          <a:xfrm>
            <a:off x="22225" y="-60325"/>
            <a:ext cx="2006600" cy="478473"/>
            <a:chOff x="248" y="40"/>
            <a:chExt cx="3160" cy="753"/>
          </a:xfrm>
        </p:grpSpPr>
        <p:cxnSp>
          <p:nvCxnSpPr>
            <p:cNvPr id="31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49372" y="1075818"/>
            <a:ext cx="123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方法一：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-4445" y="-42533"/>
            <a:ext cx="2006600" cy="478473"/>
            <a:chOff x="206" y="68"/>
            <a:chExt cx="3160" cy="753"/>
          </a:xfrm>
        </p:grpSpPr>
        <p:cxnSp>
          <p:nvCxnSpPr>
            <p:cNvPr id="3" name="直线连接符 13"/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5"/>
            <p:cNvSpPr txBox="1">
              <a:spLocks noChangeArrowheads="1"/>
            </p:cNvSpPr>
            <p:nvPr/>
          </p:nvSpPr>
          <p:spPr bwMode="auto">
            <a:xfrm>
              <a:off x="870" y="6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>
                  <a:latin typeface="+mn-lt"/>
                </a:rPr>
                <a:t>探究新知</a:t>
              </a:r>
              <a:endParaRPr lang="zh-CN" altLang="en-US" dirty="0">
                <a:latin typeface="+mn-lt"/>
              </a:endParaRPr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7163" y="525459"/>
            <a:ext cx="8593137" cy="4208463"/>
            <a:chOff x="-3593057" y="1567519"/>
            <a:chExt cx="8776917" cy="5124845"/>
          </a:xfrm>
        </p:grpSpPr>
        <p:pic>
          <p:nvPicPr>
            <p:cNvPr id="7" name="一个圆顶角并剪去另一个顶角的矩形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grpSp>
        <p:nvGrpSpPr>
          <p:cNvPr id="9" name="组 1"/>
          <p:cNvGrpSpPr/>
          <p:nvPr/>
        </p:nvGrpSpPr>
        <p:grpSpPr>
          <a:xfrm>
            <a:off x="1211265" y="525459"/>
            <a:ext cx="3184525" cy="617537"/>
            <a:chOff x="7647436" y="3815009"/>
            <a:chExt cx="3452021" cy="601051"/>
          </a:xfrm>
        </p:grpSpPr>
        <p:sp>
          <p:nvSpPr>
            <p:cNvPr id="10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+mn-lt"/>
                  <a:ea typeface="黑体" panose="02010609060101010101" pitchFamily="2" charset="-122"/>
                </a:rPr>
                <a:t> 方法点拨</a:t>
              </a:r>
              <a:endParaRPr lang="zh-CN" altLang="en-US" sz="2400" b="1" dirty="0">
                <a:solidFill>
                  <a:srgbClr val="1D41D5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pic>
          <p:nvPicPr>
            <p:cNvPr id="11" name="图片 10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1371600" y="2239060"/>
            <a:ext cx="6515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noProof="1" smtClean="0">
                <a:solidFill>
                  <a:prstClr val="black"/>
                </a:solidFill>
                <a:latin typeface="+mn-lt"/>
              </a:rPr>
              <a:t>       </a:t>
            </a:r>
            <a:r>
              <a:rPr lang="zh-CN" altLang="en-US" sz="2800" b="1" noProof="1" smtClean="0">
                <a:solidFill>
                  <a:srgbClr val="FF0000"/>
                </a:solidFill>
                <a:latin typeface="+mn-lt"/>
              </a:rPr>
              <a:t> 倍</a:t>
            </a:r>
            <a:r>
              <a:rPr lang="zh-CN" altLang="en-US" sz="2800" b="1" noProof="1">
                <a:solidFill>
                  <a:srgbClr val="FF0000"/>
                </a:solidFill>
                <a:latin typeface="+mn-lt"/>
              </a:rPr>
              <a:t>长法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就是延长得到的线段是原线段的正整数倍，即</a:t>
            </a:r>
            <a:r>
              <a:rPr lang="en-US" altLang="zh-CN" sz="2800" b="1" noProof="1">
                <a:solidFill>
                  <a:prstClr val="black"/>
                </a:solidFill>
                <a:latin typeface="+mn-lt"/>
              </a:rPr>
              <a:t>1</a:t>
            </a:r>
            <a:r>
              <a:rPr lang="zh-CN" altLang="en-US" sz="2800" b="1" noProof="1" smtClean="0">
                <a:solidFill>
                  <a:prstClr val="black"/>
                </a:solidFill>
                <a:latin typeface="+mn-lt"/>
              </a:rPr>
              <a:t>倍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、</a:t>
            </a:r>
            <a:r>
              <a:rPr lang="en-US" altLang="zh-CN" sz="2800" b="1" noProof="1" smtClean="0">
                <a:solidFill>
                  <a:prstClr val="black"/>
                </a:solidFill>
                <a:latin typeface="+mn-lt"/>
              </a:rPr>
              <a:t>2</a:t>
            </a:r>
            <a:r>
              <a:rPr lang="zh-CN" altLang="en-US" sz="2800" b="1" noProof="1">
                <a:solidFill>
                  <a:prstClr val="black"/>
                </a:solidFill>
                <a:latin typeface="+mn-lt"/>
              </a:rPr>
              <a:t>倍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</a:rPr>
              <a:t>……</a:t>
            </a:r>
            <a:endParaRPr lang="zh-CN" altLang="en-US" sz="28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72004" y="1243654"/>
            <a:ext cx="126669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+mn-lt"/>
              </a:rPr>
              <a:t>倍</a:t>
            </a:r>
            <a:r>
              <a:rPr lang="zh-CN" altLang="en-US" sz="2800" b="1" dirty="0">
                <a:solidFill>
                  <a:srgbClr val="0000FF"/>
                </a:solidFill>
                <a:latin typeface="+mn-lt"/>
              </a:rPr>
              <a:t>长法</a:t>
            </a:r>
            <a:endParaRPr lang="zh-CN" altLang="en-US" sz="2800" b="1" dirty="0">
              <a:solidFill>
                <a:srgbClr val="0000FF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6332538" y="2982913"/>
            <a:ext cx="925512" cy="1362075"/>
            <a:chOff x="6919094" y="2436342"/>
            <a:chExt cx="1235074" cy="1817687"/>
          </a:xfrm>
        </p:grpSpPr>
        <p:sp>
          <p:nvSpPr>
            <p:cNvPr id="65538" name="TextBox 17"/>
            <p:cNvSpPr txBox="1">
              <a:spLocks noChangeArrowheads="1"/>
            </p:cNvSpPr>
            <p:nvPr/>
          </p:nvSpPr>
          <p:spPr bwMode="auto">
            <a:xfrm>
              <a:off x="6919094" y="2436342"/>
              <a:ext cx="455612" cy="49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E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39" name="Line 66"/>
            <p:cNvSpPr>
              <a:spLocks noChangeShapeType="1"/>
            </p:cNvSpPr>
            <p:nvPr/>
          </p:nvSpPr>
          <p:spPr bwMode="auto">
            <a:xfrm flipH="1" flipV="1">
              <a:off x="7298506" y="2780829"/>
              <a:ext cx="855662" cy="1473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5540" name="Group 67"/>
          <p:cNvGrpSpPr/>
          <p:nvPr/>
        </p:nvGrpSpPr>
        <p:grpSpPr bwMode="auto">
          <a:xfrm>
            <a:off x="5688013" y="1690688"/>
            <a:ext cx="1962150" cy="2794000"/>
            <a:chOff x="3496" y="1354"/>
            <a:chExt cx="1647" cy="2346"/>
          </a:xfrm>
        </p:grpSpPr>
        <p:sp>
          <p:nvSpPr>
            <p:cNvPr id="7" name="直角三角形 6"/>
            <p:cNvSpPr>
              <a:spLocks noChangeArrowheads="1"/>
            </p:cNvSpPr>
            <p:nvPr/>
          </p:nvSpPr>
          <p:spPr bwMode="auto">
            <a:xfrm flipH="1">
              <a:off x="3761" y="1722"/>
              <a:ext cx="1049" cy="1843"/>
            </a:xfrm>
            <a:prstGeom prst="rtTriangle">
              <a:avLst/>
            </a:prstGeom>
            <a:noFill/>
            <a:ln w="25400" algn="ctr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pPr algn="ctr">
                <a:defRPr/>
              </a:pPr>
              <a:endParaRPr lang="zh-CN" altLang="en-US" b="1" i="1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65542" name="TextBox 14"/>
            <p:cNvSpPr txBox="1">
              <a:spLocks noChangeArrowheads="1"/>
            </p:cNvSpPr>
            <p:nvPr/>
          </p:nvSpPr>
          <p:spPr bwMode="auto">
            <a:xfrm>
              <a:off x="4672" y="1354"/>
              <a:ext cx="257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43" name="TextBox 15"/>
            <p:cNvSpPr txBox="1">
              <a:spLocks noChangeArrowheads="1"/>
            </p:cNvSpPr>
            <p:nvPr/>
          </p:nvSpPr>
          <p:spPr bwMode="auto">
            <a:xfrm>
              <a:off x="3496" y="3391"/>
              <a:ext cx="2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44" name="TextBox 16"/>
            <p:cNvSpPr txBox="1">
              <a:spLocks noChangeArrowheads="1"/>
            </p:cNvSpPr>
            <p:nvPr/>
          </p:nvSpPr>
          <p:spPr bwMode="auto">
            <a:xfrm>
              <a:off x="4832" y="3374"/>
              <a:ext cx="31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45" name="矩形 10"/>
            <p:cNvSpPr>
              <a:spLocks noChangeArrowheads="1"/>
            </p:cNvSpPr>
            <p:nvPr/>
          </p:nvSpPr>
          <p:spPr bwMode="auto">
            <a:xfrm>
              <a:off x="4713" y="3450"/>
              <a:ext cx="97" cy="1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en-US" b="1" i="1">
                <a:solidFill>
                  <a:srgbClr val="FFFFD9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23926" y="968633"/>
            <a:ext cx="6375400" cy="3679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上截取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，连接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EC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∵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∠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= 60°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BE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=BC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△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BCE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是等边三角形，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 60°，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latin typeface="+mn-lt"/>
              </a:rPr>
              <a:t>∵ </a:t>
            </a:r>
            <a:r>
              <a:rPr lang="zh-CN" altLang="en-US" sz="2100" b="1" dirty="0">
                <a:latin typeface="+mn-lt"/>
              </a:rPr>
              <a:t>∠</a:t>
            </a:r>
            <a:r>
              <a:rPr lang="zh-CN" altLang="en-US" sz="2100" b="1" i="1" dirty="0">
                <a:latin typeface="+mn-lt"/>
              </a:rPr>
              <a:t>A</a:t>
            </a:r>
            <a:r>
              <a:rPr lang="zh-CN" altLang="en-US" sz="2100" b="1" dirty="0">
                <a:latin typeface="+mn-lt"/>
              </a:rPr>
              <a:t>= 30°， 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=∠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BEC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∠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=60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°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30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° = 30°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EC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，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 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，      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∴ 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AE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+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BE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=2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</a:rPr>
              <a:t>BC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4" name="组合 13"/>
          <p:cNvGrpSpPr/>
          <p:nvPr/>
        </p:nvGrpSpPr>
        <p:grpSpPr bwMode="auto">
          <a:xfrm>
            <a:off x="319320" y="4002439"/>
            <a:ext cx="2544286" cy="642938"/>
            <a:chOff x="395536" y="5781334"/>
            <a:chExt cx="3392643" cy="857250"/>
          </a:xfrm>
        </p:grpSpPr>
        <p:sp>
          <p:nvSpPr>
            <p:cNvPr id="65548" name="Rectangle 14"/>
            <p:cNvSpPr>
              <a:spLocks noChangeArrowheads="1"/>
            </p:cNvSpPr>
            <p:nvPr/>
          </p:nvSpPr>
          <p:spPr bwMode="auto">
            <a:xfrm>
              <a:off x="395536" y="5949281"/>
              <a:ext cx="3392643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100" b="1" dirty="0" smtClean="0">
                  <a:solidFill>
                    <a:srgbClr val="FF0000"/>
                  </a:solidFill>
                  <a:latin typeface="+mn-lt"/>
                </a:rPr>
                <a:t>∴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BC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 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=     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+mn-lt"/>
                </a:rPr>
                <a:t>AB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．</a:t>
              </a:r>
              <a:r>
                <a:rPr lang="zh-CN" altLang="en-US" sz="2100" b="1" i="1" dirty="0">
                  <a:solidFill>
                    <a:srgbClr val="FF0000"/>
                  </a:solidFill>
                  <a:latin typeface="+mn-lt"/>
                </a:rPr>
                <a:t>　　</a:t>
              </a:r>
              <a:endParaRPr lang="zh-CN" altLang="en-US" sz="21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5549" name="Object 1"/>
            <p:cNvGraphicFramePr>
              <a:graphicFrameLocks noChangeAspect="1"/>
            </p:cNvGraphicFramePr>
            <p:nvPr/>
          </p:nvGraphicFramePr>
          <p:xfrm>
            <a:off x="1734670" y="5781334"/>
            <a:ext cx="357188" cy="857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606" name="" r:id="rId1" imgW="152400" imgH="394335" progId="Equation.DSMT4">
                    <p:embed/>
                  </p:oleObj>
                </mc:Choice>
                <mc:Fallback>
                  <p:oleObj name="" r:id="rId1" imgW="152400" imgH="394335" progId="Equation.DSMT4">
                    <p:embed/>
                    <p:pic>
                      <p:nvPicPr>
                        <p:cNvPr id="0" name="图片 636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34670" y="5781334"/>
                          <a:ext cx="357188" cy="857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" name="组合 16"/>
          <p:cNvGrpSpPr/>
          <p:nvPr/>
        </p:nvGrpSpPr>
        <p:grpSpPr bwMode="auto">
          <a:xfrm>
            <a:off x="5305426" y="459343"/>
            <a:ext cx="2401888" cy="1833007"/>
            <a:chOff x="6300192" y="1844824"/>
            <a:chExt cx="2843808" cy="2088232"/>
          </a:xfrm>
        </p:grpSpPr>
        <p:sp>
          <p:nvSpPr>
            <p:cNvPr id="65552" name="爆炸形 2 18"/>
            <p:cNvSpPr>
              <a:spLocks noChangeArrowheads="1"/>
            </p:cNvSpPr>
            <p:nvPr/>
          </p:nvSpPr>
          <p:spPr bwMode="auto">
            <a:xfrm>
              <a:off x="6300192" y="1844824"/>
              <a:ext cx="2843808" cy="2088232"/>
            </a:xfrm>
            <a:prstGeom prst="irregularSeal2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 b="1">
                <a:latin typeface="宋体" panose="02010600030101010101" pitchFamily="2" charset="-122"/>
              </a:endParaRPr>
            </a:p>
          </p:txBody>
        </p:sp>
        <p:sp>
          <p:nvSpPr>
            <p:cNvPr id="65551" name="Text Box 32"/>
            <p:cNvSpPr txBox="1">
              <a:spLocks noChangeArrowheads="1"/>
            </p:cNvSpPr>
            <p:nvPr/>
          </p:nvSpPr>
          <p:spPr bwMode="auto">
            <a:xfrm>
              <a:off x="6944680" y="2421516"/>
              <a:ext cx="1656185" cy="10749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latin typeface="宋体" panose="02010600030101010101" pitchFamily="2" charset="-122"/>
                </a:rPr>
                <a:t>证明方法：</a:t>
              </a:r>
              <a:r>
                <a:rPr lang="zh-CN" altLang="en-US" sz="20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截半法</a:t>
              </a:r>
              <a:endPara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3"/>
          <p:cNvGrpSpPr/>
          <p:nvPr/>
        </p:nvGrpSpPr>
        <p:grpSpPr bwMode="auto">
          <a:xfrm>
            <a:off x="3563" y="-66679"/>
            <a:ext cx="2006600" cy="478473"/>
            <a:chOff x="248" y="30"/>
            <a:chExt cx="3160" cy="753"/>
          </a:xfrm>
        </p:grpSpPr>
        <p:cxnSp>
          <p:nvCxnSpPr>
            <p:cNvPr id="25" name="直线连接符 13"/>
            <p:cNvCxnSpPr/>
            <p:nvPr/>
          </p:nvCxnSpPr>
          <p:spPr>
            <a:xfrm>
              <a:off x="248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5"/>
            <p:cNvSpPr txBox="1">
              <a:spLocks noChangeArrowheads="1"/>
            </p:cNvSpPr>
            <p:nvPr/>
          </p:nvSpPr>
          <p:spPr bwMode="auto">
            <a:xfrm>
              <a:off x="868" y="3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12763" y="468868"/>
            <a:ext cx="1236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dirty="0"/>
              <a:t>方法二：</a:t>
            </a:r>
            <a:endParaRPr lang="zh-CN" altLang="en-US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-4445" y="-60325"/>
            <a:ext cx="2006600" cy="478473"/>
            <a:chOff x="206" y="40"/>
            <a:chExt cx="3160" cy="753"/>
          </a:xfrm>
        </p:grpSpPr>
        <p:cxnSp>
          <p:nvCxnSpPr>
            <p:cNvPr id="3" name="直线连接符 13"/>
            <p:cNvCxnSpPr/>
            <p:nvPr/>
          </p:nvCxnSpPr>
          <p:spPr>
            <a:xfrm>
              <a:off x="206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15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0" hangingPunct="0">
                <a:defRPr sz="2500" b="1">
                  <a:latin typeface="宋体" panose="02010600030101010101" pitchFamily="2" charset="-122"/>
                  <a:cs typeface="Yuanti SC"/>
                </a:defRPr>
              </a:lvl1pPr>
            </a:lstStyle>
            <a:p>
              <a:r>
                <a:rPr lang="zh-CN" altLang="en-US" dirty="0"/>
                <a:t>探究新知</a:t>
              </a:r>
              <a:endParaRPr lang="zh-CN" altLang="en-US" dirty="0"/>
            </a:p>
          </p:txBody>
        </p:sp>
        <p:sp>
          <p:nvSpPr>
            <p:cNvPr id="5" name="Freeform 74"/>
            <p:cNvSpPr>
              <a:spLocks noChangeAspect="1" noEditPoints="1"/>
            </p:cNvSpPr>
            <p:nvPr/>
          </p:nvSpPr>
          <p:spPr bwMode="auto">
            <a:xfrm>
              <a:off x="323" y="202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190" y="547573"/>
            <a:ext cx="8593137" cy="4390255"/>
            <a:chOff x="-3593057" y="1476557"/>
            <a:chExt cx="8776917" cy="4370284"/>
          </a:xfrm>
        </p:grpSpPr>
        <p:pic>
          <p:nvPicPr>
            <p:cNvPr id="7" name="一个圆顶角并剪去另一个顶角的矩形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593057" y="1476557"/>
              <a:ext cx="8776917" cy="43702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9" name="组 1"/>
          <p:cNvGrpSpPr/>
          <p:nvPr/>
        </p:nvGrpSpPr>
        <p:grpSpPr>
          <a:xfrm>
            <a:off x="1211265" y="525459"/>
            <a:ext cx="3184525" cy="617537"/>
            <a:chOff x="7647436" y="3815009"/>
            <a:chExt cx="3452021" cy="601051"/>
          </a:xfrm>
        </p:grpSpPr>
        <p:sp>
          <p:nvSpPr>
            <p:cNvPr id="10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hangingPunct="0"/>
              <a:r>
                <a:rPr lang="zh-CN" altLang="en-US" sz="2400" b="1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方法点拨</a:t>
              </a:r>
              <a:endParaRPr lang="zh-CN" altLang="en-US" sz="2400" b="1" dirty="0">
                <a:solidFill>
                  <a:srgbClr val="1D41D5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1" name="图片 10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1211265" y="2050204"/>
            <a:ext cx="68122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noProof="1" smtClean="0">
                <a:solidFill>
                  <a:prstClr val="black"/>
                </a:solidFill>
                <a:latin typeface="宋体" panose="02010600030101010101" pitchFamily="2" charset="-122"/>
              </a:rPr>
              <a:t>    在</a:t>
            </a:r>
            <a:r>
              <a:rPr lang="zh-CN" altLang="en-US" sz="2800" b="1" noProof="1">
                <a:solidFill>
                  <a:prstClr val="black"/>
                </a:solidFill>
                <a:latin typeface="宋体" panose="02010600030101010101" pitchFamily="2" charset="-122"/>
              </a:rPr>
              <a:t>证明中，在较长的线段上截取一条线段等于较短的线段就是</a:t>
            </a:r>
            <a:r>
              <a:rPr lang="zh-CN" altLang="en-US" sz="2800" b="1" noProof="1">
                <a:solidFill>
                  <a:srgbClr val="FF0000"/>
                </a:solidFill>
                <a:latin typeface="宋体" panose="02010600030101010101" pitchFamily="2" charset="-122"/>
              </a:rPr>
              <a:t>截半</a:t>
            </a:r>
            <a:r>
              <a:rPr lang="zh-CN" altLang="en-US" sz="28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法</a:t>
            </a:r>
            <a:r>
              <a:rPr lang="en-US" altLang="zh-CN" sz="2800" b="1" noProof="1" smtClean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800" b="1" noProof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23414" y="1383269"/>
            <a:ext cx="126669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截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半法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p="http://schemas.openxmlformats.org/presentationml/2006/main">
  <p:tag name="KSO_WM_DOC_GUID" val="{7303da86-b6eb-4291-98f7-1958d73b59df}"/>
  <p:tag name="KSO_WPP_MARK_KEY" val="9f9fa63d-7a3d-4484-89e8-8366771f2f9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4080</Words>
  <Application>WPS 演示</Application>
  <PresentationFormat>全屏显示(16:9)</PresentationFormat>
  <Paragraphs>487</Paragraphs>
  <Slides>30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23</vt:i4>
      </vt:variant>
      <vt:variant>
        <vt:lpstr>幻灯片标题</vt:lpstr>
      </vt:variant>
      <vt:variant>
        <vt:i4>30</vt:i4>
      </vt:variant>
    </vt:vector>
  </HeadingPairs>
  <TitlesOfParts>
    <vt:vector size="76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Times New Roman</vt:lpstr>
      <vt:lpstr>仿宋</vt:lpstr>
      <vt:lpstr>Arial Unicode MS</vt:lpstr>
      <vt:lpstr>Calibri</vt:lpstr>
      <vt:lpstr>MingLiU</vt:lpstr>
      <vt:lpstr>PMingLiU-ExtB</vt:lpstr>
      <vt:lpstr>Batang</vt:lpstr>
      <vt:lpstr>Cambria Math</vt:lpstr>
      <vt:lpstr>Constantia</vt:lpstr>
      <vt:lpstr>《七彩课堂》课件模板（新）</vt:lpstr>
      <vt:lpstr>1_《七彩课堂》课件模板（新）</vt:lpstr>
      <vt:lpstr>2_《七彩课堂》课件模板（新）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1231</cp:revision>
  <dcterms:created xsi:type="dcterms:W3CDTF">2016-01-14T07:05:00Z</dcterms:created>
  <dcterms:modified xsi:type="dcterms:W3CDTF">2023-04-26T06:00:47Z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8CFA40C7015841878253C601D8C4A85B_12</vt:lpwstr>
  </property>
</Properties>
</file>