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7"/>
  </p:notesMasterIdLst>
  <p:handoutMasterIdLst>
    <p:handoutMasterId r:id="rId32"/>
  </p:handoutMasterIdLst>
  <p:sldIdLst>
    <p:sldId id="491" r:id="rId4"/>
    <p:sldId id="492" r:id="rId5"/>
    <p:sldId id="493" r:id="rId6"/>
    <p:sldId id="425" r:id="rId8"/>
    <p:sldId id="495" r:id="rId9"/>
    <p:sldId id="496" r:id="rId10"/>
    <p:sldId id="497" r:id="rId11"/>
    <p:sldId id="498" r:id="rId12"/>
    <p:sldId id="500" r:id="rId13"/>
    <p:sldId id="516" r:id="rId14"/>
    <p:sldId id="501" r:id="rId15"/>
    <p:sldId id="502" r:id="rId16"/>
    <p:sldId id="503" r:id="rId17"/>
    <p:sldId id="504" r:id="rId18"/>
    <p:sldId id="505" r:id="rId19"/>
    <p:sldId id="506" r:id="rId20"/>
    <p:sldId id="507" r:id="rId21"/>
    <p:sldId id="508" r:id="rId22"/>
    <p:sldId id="509" r:id="rId23"/>
    <p:sldId id="510" r:id="rId24"/>
    <p:sldId id="511" r:id="rId25"/>
    <p:sldId id="448" r:id="rId26"/>
    <p:sldId id="512" r:id="rId27"/>
    <p:sldId id="513" r:id="rId28"/>
    <p:sldId id="517" r:id="rId29"/>
    <p:sldId id="515" r:id="rId30"/>
    <p:sldId id="514" r:id="rId31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50" userDrawn="1">
          <p15:clr>
            <a:srgbClr val="A4A3A4"/>
          </p15:clr>
        </p15:guide>
        <p15:guide id="2" pos="27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3" autoAdjust="0"/>
    <p:restoredTop sz="95825" autoAdjust="0"/>
  </p:normalViewPr>
  <p:slideViewPr>
    <p:cSldViewPr snapToGrid="0" showGuides="1">
      <p:cViewPr varScale="1">
        <p:scale>
          <a:sx n="57" d="100"/>
          <a:sy n="57" d="100"/>
        </p:scale>
        <p:origin x="-96" y="-912"/>
      </p:cViewPr>
      <p:guideLst>
        <p:guide orient="horz" pos="1550"/>
        <p:guide pos="27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7B70BDD-1876-4382-9967-A5DD8723C9B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480BD4EB-E427-4088-9096-F1B95D0C571E}" type="slidenum">
              <a:rPr lang="en-US" altLang="en-US"/>
            </a:fld>
            <a:endParaRPr lang="en-US" altLang="en-US"/>
          </a:p>
        </p:txBody>
      </p:sp>
      <p:pic>
        <p:nvPicPr>
          <p:cNvPr id="33799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BD4EB-E427-4088-9096-F1B95D0C571E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50179" name="Rectangle 3"/>
          <p:cNvSpPr>
            <a:spLocks noGrp="1" noRot="1" noChangeArrowheads="1"/>
          </p:cNvSpPr>
          <p:nvPr>
            <p:ph type="body" idx="4294967295"/>
          </p:nvPr>
        </p:nvSpPr>
        <p:spPr/>
        <p:txBody>
          <a:bodyPr anchor="ctr"/>
          <a:lstStyle/>
          <a:p>
            <a:pPr eaLnBrk="1" hangingPunct="1"/>
            <a:r>
              <a:rPr lang="zh-CN" altLang="zh-CN">
                <a:ea typeface="黑体" panose="02010609060101010101" pitchFamily="2" charset="-122"/>
              </a:rPr>
              <a:t>www.czsx.com.cn</a:t>
            </a:r>
            <a:endParaRPr lang="zh-CN" altLang="zh-CN">
              <a:ea typeface="黑体" panose="02010609060101010101" pitchFamily="2" charset="-122"/>
            </a:endParaRPr>
          </a:p>
          <a:p>
            <a:pPr eaLnBrk="1" hangingPunct="1"/>
            <a:endParaRPr lang="zh-CN" altLang="zh-CN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0BD4EB-E427-4088-9096-F1B95D0C571E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/>
        </p:nvSpPr>
        <p:spPr bwMode="auto">
          <a:xfrm>
            <a:off x="5026807" y="10207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11.3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多边形及其内角和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0.jpeg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NULL" TargetMode="Externa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oleObject" Target="../embeddings/oleObject6.bin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wmf"/><Relationship Id="rId1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2b708836be8c498cee765d1b14f5a30ded8ca7321b85-AnLazp_fw65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598" y="1941513"/>
            <a:ext cx="3319462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20090429j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98"/>
          <a:stretch>
            <a:fillRect/>
          </a:stretch>
        </p:blipFill>
        <p:spPr bwMode="auto">
          <a:xfrm>
            <a:off x="4654783" y="1844675"/>
            <a:ext cx="3205163" cy="289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六边形 5"/>
          <p:cNvSpPr>
            <a:spLocks noChangeArrowheads="1"/>
          </p:cNvSpPr>
          <p:nvPr/>
        </p:nvSpPr>
        <p:spPr bwMode="auto">
          <a:xfrm>
            <a:off x="3860596" y="2706688"/>
            <a:ext cx="554038" cy="593725"/>
          </a:xfrm>
          <a:prstGeom prst="hexagon">
            <a:avLst>
              <a:gd name="adj" fmla="val 25000"/>
              <a:gd name="vf" fmla="val 115470"/>
            </a:avLst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7" name="菱形 6"/>
          <p:cNvSpPr>
            <a:spLocks noChangeArrowheads="1"/>
          </p:cNvSpPr>
          <p:nvPr/>
        </p:nvSpPr>
        <p:spPr bwMode="auto">
          <a:xfrm>
            <a:off x="5792788" y="2290763"/>
            <a:ext cx="1136650" cy="1244600"/>
          </a:xfrm>
          <a:prstGeom prst="diamond">
            <a:avLst/>
          </a:prstGeom>
          <a:noFill/>
          <a:ln w="317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 rot="2700000">
            <a:off x="4960937" y="2516188"/>
            <a:ext cx="703263" cy="369888"/>
          </a:xfrm>
          <a:prstGeom prst="rect">
            <a:avLst/>
          </a:prstGeom>
          <a:noFill/>
          <a:ln w="31750">
            <a:solidFill>
              <a:srgbClr val="FFFF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822121" y="746088"/>
            <a:ext cx="778498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实际生活当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了三角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形，还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有许多由线段围成的图形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片，你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能找到由一些线段围成的图形吗？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848" name="组合 1"/>
          <p:cNvGrpSpPr/>
          <p:nvPr/>
        </p:nvGrpSpPr>
        <p:grpSpPr bwMode="auto">
          <a:xfrm>
            <a:off x="7777" y="-30366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85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animBg="1"/>
      <p:bldP spid="8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"/>
          <p:cNvGrpSpPr/>
          <p:nvPr/>
        </p:nvGrpSpPr>
        <p:grpSpPr bwMode="auto">
          <a:xfrm>
            <a:off x="4588" y="-15380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930975" y="1294260"/>
            <a:ext cx="71789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 一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个多边形截去一个角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后，多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边形的边数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可能增加了一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条，也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可能不变或减少了一条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34" name="剪去同侧角的矩形 33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9" name="矩形 8"/>
          <p:cNvSpPr/>
          <p:nvPr/>
        </p:nvSpPr>
        <p:spPr>
          <a:xfrm>
            <a:off x="1510018" y="2425034"/>
            <a:ext cx="714742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①从所截角的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两边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截</a:t>
            </a:r>
            <a:r>
              <a:rPr lang="zh-CN" altLang="en-US" sz="2400" b="1" noProof="1" smtClean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边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数增加</a:t>
            </a:r>
            <a:r>
              <a:rPr lang="en-US" altLang="zh-CN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noProof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②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从所截角的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相邻两角的顶点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截</a:t>
            </a:r>
            <a:r>
              <a:rPr lang="zh-CN" altLang="en-US" sz="2400" b="1" noProof="1" smtClean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边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数减少</a:t>
            </a:r>
            <a:r>
              <a:rPr lang="en-US" altLang="zh-CN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noProof="1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③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从所截角的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一边及相邻角的顶点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截</a:t>
            </a:r>
            <a:r>
              <a:rPr lang="zh-CN" altLang="en-US" sz="2400" b="1" noProof="1" smtClean="0">
                <a:latin typeface="宋体" panose="02010600030101010101" pitchFamily="2" charset="-122"/>
              </a:rPr>
              <a:t>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边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数不变</a:t>
            </a: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623888" y="600075"/>
            <a:ext cx="7843837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72009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下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列图形包含了哪些多边形？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514723" y="3500438"/>
            <a:ext cx="15636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六边形</a:t>
            </a:r>
            <a:endParaRPr lang="zh-CN" altLang="en-US" sz="2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744548" y="3486150"/>
            <a:ext cx="19732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四边形</a:t>
            </a:r>
            <a:endParaRPr lang="zh-CN" altLang="en-US" sz="2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5894388" y="3486150"/>
            <a:ext cx="292576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2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五边形和六边形</a:t>
            </a:r>
            <a:endParaRPr lang="zh-CN" altLang="en-US" sz="22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46085" name="Picture 7" descr="E:\R八数上\人八数导学案\AA051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213" y="1620838"/>
            <a:ext cx="6245225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2"/>
          <p:cNvGrpSpPr/>
          <p:nvPr/>
        </p:nvGrpSpPr>
        <p:grpSpPr bwMode="auto">
          <a:xfrm>
            <a:off x="4588" y="-6991"/>
            <a:ext cx="2006600" cy="477203"/>
            <a:chOff x="123" y="40"/>
            <a:chExt cx="3160" cy="751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</a:t>
              </a:r>
              <a:r>
                <a:rPr lang="zh-CN" altLang="en-US" sz="2500" b="1" dirty="0" smtClean="0">
                  <a:latin typeface="+mn-lt"/>
                  <a:cs typeface="Yuanti SC"/>
                </a:rPr>
                <a:t>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62" y="61109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996" y="3408348"/>
            <a:ext cx="1718101" cy="572700"/>
          </a:xfrm>
          <a:prstGeom prst="rect">
            <a:avLst/>
          </a:prstGeom>
        </p:spPr>
      </p:pic>
      <p:sp>
        <p:nvSpPr>
          <p:cNvPr id="47107" name="文本框 6151"/>
          <p:cNvSpPr txBox="1">
            <a:spLocks noChangeArrowheads="1"/>
          </p:cNvSpPr>
          <p:nvPr/>
        </p:nvSpPr>
        <p:spPr bwMode="auto">
          <a:xfrm>
            <a:off x="4213713" y="627957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多边形的对角线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7108" name="组合 12"/>
          <p:cNvGrpSpPr/>
          <p:nvPr/>
        </p:nvGrpSpPr>
        <p:grpSpPr bwMode="auto">
          <a:xfrm>
            <a:off x="5981274" y="1468438"/>
            <a:ext cx="2106613" cy="1782762"/>
            <a:chOff x="5364088" y="2420888"/>
            <a:chExt cx="2808314" cy="2376264"/>
          </a:xfrm>
        </p:grpSpPr>
        <p:cxnSp>
          <p:nvCxnSpPr>
            <p:cNvPr id="47109" name="直接连接符 7"/>
            <p:cNvCxnSpPr>
              <a:cxnSpLocks noChangeShapeType="1"/>
            </p:cNvCxnSpPr>
            <p:nvPr/>
          </p:nvCxnSpPr>
          <p:spPr bwMode="auto">
            <a:xfrm flipH="1">
              <a:off x="5364088" y="2420888"/>
              <a:ext cx="1368152" cy="79208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10" name="直接连接符 8"/>
            <p:cNvCxnSpPr>
              <a:cxnSpLocks noChangeShapeType="1"/>
            </p:cNvCxnSpPr>
            <p:nvPr/>
          </p:nvCxnSpPr>
          <p:spPr bwMode="auto">
            <a:xfrm>
              <a:off x="5364088" y="3212976"/>
              <a:ext cx="964281" cy="158417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11" name="直接连接符 9"/>
            <p:cNvCxnSpPr>
              <a:cxnSpLocks noChangeShapeType="1"/>
            </p:cNvCxnSpPr>
            <p:nvPr/>
          </p:nvCxnSpPr>
          <p:spPr bwMode="auto">
            <a:xfrm flipV="1">
              <a:off x="6343172" y="4465578"/>
              <a:ext cx="1656184" cy="28803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12" name="直接连接符 10"/>
            <p:cNvCxnSpPr>
              <a:cxnSpLocks noChangeShapeType="1"/>
            </p:cNvCxnSpPr>
            <p:nvPr/>
          </p:nvCxnSpPr>
          <p:spPr bwMode="auto">
            <a:xfrm>
              <a:off x="6732240" y="2420888"/>
              <a:ext cx="1440160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13" name="直接连接符 11"/>
            <p:cNvCxnSpPr>
              <a:cxnSpLocks noChangeShapeType="1"/>
            </p:cNvCxnSpPr>
            <p:nvPr/>
          </p:nvCxnSpPr>
          <p:spPr bwMode="auto">
            <a:xfrm flipH="1">
              <a:off x="7956376" y="3356992"/>
              <a:ext cx="216026" cy="115212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7114" name="TextBox 13"/>
          <p:cNvSpPr txBox="1">
            <a:spLocks noChangeArrowheads="1"/>
          </p:cNvSpPr>
          <p:nvPr/>
        </p:nvSpPr>
        <p:spPr bwMode="auto">
          <a:xfrm>
            <a:off x="6954412" y="117633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15" name="TextBox 14"/>
          <p:cNvSpPr txBox="1">
            <a:spLocks noChangeArrowheads="1"/>
          </p:cNvSpPr>
          <p:nvPr/>
        </p:nvSpPr>
        <p:spPr bwMode="auto">
          <a:xfrm>
            <a:off x="5711399" y="187801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16" name="TextBox 15"/>
          <p:cNvSpPr txBox="1">
            <a:spLocks noChangeArrowheads="1"/>
          </p:cNvSpPr>
          <p:nvPr/>
        </p:nvSpPr>
        <p:spPr bwMode="auto">
          <a:xfrm>
            <a:off x="6413074" y="3143250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17" name="TextBox 16"/>
          <p:cNvSpPr txBox="1">
            <a:spLocks noChangeArrowheads="1"/>
          </p:cNvSpPr>
          <p:nvPr/>
        </p:nvSpPr>
        <p:spPr bwMode="auto">
          <a:xfrm>
            <a:off x="7979937" y="2981325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D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118" name="TextBox 17"/>
          <p:cNvSpPr txBox="1">
            <a:spLocks noChangeArrowheads="1"/>
          </p:cNvSpPr>
          <p:nvPr/>
        </p:nvSpPr>
        <p:spPr bwMode="auto">
          <a:xfrm>
            <a:off x="8106937" y="1933575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E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 flipH="1">
            <a:off x="6684537" y="1468438"/>
            <a:ext cx="323850" cy="17827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27"/>
          <p:cNvCxnSpPr>
            <a:cxnSpLocks noChangeShapeType="1"/>
          </p:cNvCxnSpPr>
          <p:nvPr/>
        </p:nvCxnSpPr>
        <p:spPr bwMode="auto">
          <a:xfrm>
            <a:off x="7008387" y="1468438"/>
            <a:ext cx="917575" cy="15668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31"/>
          <p:cNvSpPr txBox="1"/>
          <p:nvPr/>
        </p:nvSpPr>
        <p:spPr>
          <a:xfrm>
            <a:off x="738231" y="1240562"/>
            <a:ext cx="4848837" cy="175432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定义：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连接多边形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不相邻的两个顶点的线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段</a:t>
            </a:r>
            <a:r>
              <a:rPr lang="zh-CN" altLang="en-US" sz="2400" b="1" noProof="1" smtClean="0">
                <a:latin typeface="宋体" panose="02010600030101010101" pitchFamily="2" charset="-122"/>
                <a:cs typeface="+mn-ea"/>
              </a:rPr>
              <a:t>，叫</a:t>
            </a: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做多边形的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对角线</a:t>
            </a:r>
            <a:r>
              <a:rPr lang="en-US" altLang="zh-CN" sz="2400" b="1" noProof="1">
                <a:latin typeface="宋体" panose="02010600030101010101" pitchFamily="2" charset="-122"/>
                <a:cs typeface="+mn-ea"/>
              </a:rPr>
              <a:t>.</a:t>
            </a:r>
            <a:endParaRPr lang="en-US" altLang="zh-CN" sz="2400" b="1" noProof="1">
              <a:latin typeface="宋体" panose="02010600030101010101" pitchFamily="2" charset="-122"/>
            </a:endParaRPr>
          </a:p>
        </p:txBody>
      </p:sp>
      <p:sp>
        <p:nvSpPr>
          <p:cNvPr id="3" name="矩形 32"/>
          <p:cNvSpPr>
            <a:spLocks noChangeArrowheads="1"/>
          </p:cNvSpPr>
          <p:nvPr/>
        </p:nvSpPr>
        <p:spPr bwMode="auto">
          <a:xfrm>
            <a:off x="1546225" y="3408348"/>
            <a:ext cx="61420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>
                <a:latin typeface="+mn-lt"/>
              </a:rPr>
              <a:t>线段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zh-CN" altLang="en-US" sz="2400" b="1" dirty="0">
                <a:latin typeface="+mn-lt"/>
              </a:rPr>
              <a:t>是五边形</a:t>
            </a:r>
            <a:r>
              <a:rPr lang="en-US" altLang="zh-CN" sz="2400" b="1" i="1" dirty="0">
                <a:latin typeface="+mn-lt"/>
              </a:rPr>
              <a:t>ABCDE</a:t>
            </a:r>
            <a:r>
              <a:rPr lang="zh-CN" altLang="en-US" sz="2400" b="1" dirty="0">
                <a:latin typeface="+mn-lt"/>
              </a:rPr>
              <a:t>的一条对角</a:t>
            </a:r>
            <a:r>
              <a:rPr lang="zh-CN" altLang="en-US" sz="2400" b="1" dirty="0" smtClean="0">
                <a:latin typeface="+mn-lt"/>
              </a:rPr>
              <a:t>线，多</a:t>
            </a:r>
            <a:r>
              <a:rPr lang="zh-CN" altLang="en-US" sz="2400" b="1" dirty="0">
                <a:latin typeface="+mn-lt"/>
              </a:rPr>
              <a:t>边形的对角线通常用虚线表示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47132" name="组合 4"/>
          <p:cNvGrpSpPr/>
          <p:nvPr/>
        </p:nvGrpSpPr>
        <p:grpSpPr bwMode="auto">
          <a:xfrm>
            <a:off x="2391823" y="683251"/>
            <a:ext cx="1685925" cy="410275"/>
            <a:chOff x="3485" y="1168"/>
            <a:chExt cx="2654" cy="647"/>
          </a:xfrm>
        </p:grpSpPr>
        <p:sp>
          <p:nvSpPr>
            <p:cNvPr id="4" name="圆角矩形 3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/>
            </a:p>
          </p:txBody>
        </p:sp>
        <p:sp>
          <p:nvSpPr>
            <p:cNvPr id="47134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2" name="组合 2"/>
          <p:cNvGrpSpPr/>
          <p:nvPr/>
        </p:nvGrpSpPr>
        <p:grpSpPr bwMode="auto">
          <a:xfrm>
            <a:off x="4588" y="-6991"/>
            <a:ext cx="2006600" cy="477838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Line 2"/>
          <p:cNvSpPr>
            <a:spLocks noChangeShapeType="1"/>
          </p:cNvSpPr>
          <p:nvPr/>
        </p:nvSpPr>
        <p:spPr bwMode="auto">
          <a:xfrm>
            <a:off x="3959225" y="1568450"/>
            <a:ext cx="701675" cy="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Line 3"/>
          <p:cNvSpPr>
            <a:spLocks noChangeShapeType="1"/>
          </p:cNvSpPr>
          <p:nvPr/>
        </p:nvSpPr>
        <p:spPr bwMode="auto">
          <a:xfrm>
            <a:off x="2933700" y="1649413"/>
            <a:ext cx="755650" cy="1079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 bwMode="auto">
          <a:xfrm>
            <a:off x="5040312" y="1541463"/>
            <a:ext cx="755650" cy="593725"/>
            <a:chOff x="0" y="0"/>
            <a:chExt cx="635" cy="499"/>
          </a:xfrm>
        </p:grpSpPr>
        <p:sp>
          <p:nvSpPr>
            <p:cNvPr id="48132" name="Line 5"/>
            <p:cNvSpPr>
              <a:spLocks noChangeShapeType="1"/>
            </p:cNvSpPr>
            <p:nvPr/>
          </p:nvSpPr>
          <p:spPr bwMode="auto">
            <a:xfrm>
              <a:off x="0" y="0"/>
              <a:ext cx="61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3" name="Line 6"/>
            <p:cNvSpPr>
              <a:spLocks noChangeShapeType="1"/>
            </p:cNvSpPr>
            <p:nvPr/>
          </p:nvSpPr>
          <p:spPr bwMode="auto">
            <a:xfrm>
              <a:off x="0" y="0"/>
              <a:ext cx="635" cy="31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4" name="Line 7"/>
            <p:cNvSpPr>
              <a:spLocks noChangeShapeType="1"/>
            </p:cNvSpPr>
            <p:nvPr/>
          </p:nvSpPr>
          <p:spPr bwMode="auto">
            <a:xfrm>
              <a:off x="0" y="0"/>
              <a:ext cx="318" cy="49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6011862" y="1325563"/>
            <a:ext cx="863600" cy="755650"/>
            <a:chOff x="0" y="0"/>
            <a:chExt cx="726" cy="635"/>
          </a:xfrm>
        </p:grpSpPr>
        <p:sp>
          <p:nvSpPr>
            <p:cNvPr id="48136" name="Line 9"/>
            <p:cNvSpPr>
              <a:spLocks noChangeShapeType="1"/>
            </p:cNvSpPr>
            <p:nvPr/>
          </p:nvSpPr>
          <p:spPr bwMode="auto">
            <a:xfrm>
              <a:off x="181" y="0"/>
              <a:ext cx="499" cy="18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7" name="Line 10"/>
            <p:cNvSpPr>
              <a:spLocks noChangeShapeType="1"/>
            </p:cNvSpPr>
            <p:nvPr/>
          </p:nvSpPr>
          <p:spPr bwMode="auto">
            <a:xfrm>
              <a:off x="181" y="0"/>
              <a:ext cx="545" cy="40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8" name="Line 11"/>
            <p:cNvSpPr>
              <a:spLocks noChangeShapeType="1"/>
            </p:cNvSpPr>
            <p:nvPr/>
          </p:nvSpPr>
          <p:spPr bwMode="auto">
            <a:xfrm>
              <a:off x="181" y="0"/>
              <a:ext cx="318" cy="589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Line 12"/>
            <p:cNvSpPr>
              <a:spLocks noChangeShapeType="1"/>
            </p:cNvSpPr>
            <p:nvPr/>
          </p:nvSpPr>
          <p:spPr bwMode="auto">
            <a:xfrm>
              <a:off x="181" y="0"/>
              <a:ext cx="0" cy="63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Line 13"/>
            <p:cNvSpPr>
              <a:spLocks noChangeShapeType="1"/>
            </p:cNvSpPr>
            <p:nvPr/>
          </p:nvSpPr>
          <p:spPr bwMode="auto">
            <a:xfrm flipH="1">
              <a:off x="0" y="0"/>
              <a:ext cx="181" cy="453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141" name="Group 15"/>
          <p:cNvGrpSpPr/>
          <p:nvPr/>
        </p:nvGrpSpPr>
        <p:grpSpPr bwMode="auto">
          <a:xfrm>
            <a:off x="1746250" y="1163638"/>
            <a:ext cx="5848350" cy="1447800"/>
            <a:chOff x="0" y="0"/>
            <a:chExt cx="4913" cy="1216"/>
          </a:xfrm>
        </p:grpSpPr>
        <p:sp>
          <p:nvSpPr>
            <p:cNvPr id="48142" name="Text Box 16"/>
            <p:cNvSpPr txBox="1">
              <a:spLocks noChangeArrowheads="1"/>
            </p:cNvSpPr>
            <p:nvPr/>
          </p:nvSpPr>
          <p:spPr bwMode="auto">
            <a:xfrm>
              <a:off x="0" y="907"/>
              <a:ext cx="96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三角形</a:t>
              </a:r>
              <a:endParaRPr lang="zh-CN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8143" name="Text Box 17"/>
            <p:cNvSpPr txBox="1">
              <a:spLocks noChangeArrowheads="1"/>
            </p:cNvSpPr>
            <p:nvPr/>
          </p:nvSpPr>
          <p:spPr bwMode="auto">
            <a:xfrm>
              <a:off x="2767" y="907"/>
              <a:ext cx="86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六边形</a:t>
              </a:r>
              <a:endParaRPr lang="zh-CN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8144" name="Text Box 18"/>
            <p:cNvSpPr txBox="1">
              <a:spLocks noChangeArrowheads="1"/>
            </p:cNvSpPr>
            <p:nvPr/>
          </p:nvSpPr>
          <p:spPr bwMode="auto">
            <a:xfrm>
              <a:off x="952" y="907"/>
              <a:ext cx="90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四边形</a:t>
              </a:r>
              <a:endParaRPr lang="zh-CN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8145" name="Text Box 19"/>
            <p:cNvSpPr txBox="1">
              <a:spLocks noChangeArrowheads="1"/>
            </p:cNvSpPr>
            <p:nvPr/>
          </p:nvSpPr>
          <p:spPr bwMode="auto">
            <a:xfrm>
              <a:off x="3810" y="907"/>
              <a:ext cx="86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八边形</a:t>
              </a:r>
              <a:endParaRPr lang="zh-CN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8146" name="Text Box 20"/>
            <p:cNvSpPr txBox="1">
              <a:spLocks noChangeArrowheads="1"/>
            </p:cNvSpPr>
            <p:nvPr/>
          </p:nvSpPr>
          <p:spPr bwMode="auto">
            <a:xfrm>
              <a:off x="4311" y="227"/>
              <a:ext cx="60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1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……</a:t>
              </a:r>
              <a:endParaRPr lang="zh-CN" altLang="zh-CN" sz="21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pSp>
          <p:nvGrpSpPr>
            <p:cNvPr id="48147" name="Group 21"/>
            <p:cNvGrpSpPr/>
            <p:nvPr/>
          </p:nvGrpSpPr>
          <p:grpSpPr bwMode="auto">
            <a:xfrm>
              <a:off x="45" y="0"/>
              <a:ext cx="4263" cy="817"/>
              <a:chOff x="0" y="0"/>
              <a:chExt cx="4263" cy="817"/>
            </a:xfrm>
          </p:grpSpPr>
          <p:grpSp>
            <p:nvGrpSpPr>
              <p:cNvPr id="48148" name="Group 22"/>
              <p:cNvGrpSpPr/>
              <p:nvPr/>
            </p:nvGrpSpPr>
            <p:grpSpPr bwMode="auto">
              <a:xfrm>
                <a:off x="0" y="136"/>
                <a:ext cx="726" cy="650"/>
                <a:chOff x="0" y="0"/>
                <a:chExt cx="912" cy="816"/>
              </a:xfrm>
            </p:grpSpPr>
            <p:sp>
              <p:nvSpPr>
                <p:cNvPr id="48149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480" cy="816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50" name="Line 24"/>
                <p:cNvSpPr>
                  <a:spLocks noChangeShapeType="1"/>
                </p:cNvSpPr>
                <p:nvPr/>
              </p:nvSpPr>
              <p:spPr bwMode="auto">
                <a:xfrm>
                  <a:off x="0" y="816"/>
                  <a:ext cx="912" cy="0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51" name="Line 25"/>
                <p:cNvSpPr>
                  <a:spLocks noChangeShapeType="1"/>
                </p:cNvSpPr>
                <p:nvPr/>
              </p:nvSpPr>
              <p:spPr bwMode="auto">
                <a:xfrm flipH="1" flipV="1">
                  <a:off x="480" y="0"/>
                  <a:ext cx="432" cy="816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8152" name="AutoShape 26"/>
              <p:cNvSpPr>
                <a:spLocks noChangeArrowheads="1"/>
              </p:cNvSpPr>
              <p:nvPr/>
            </p:nvSpPr>
            <p:spPr bwMode="auto">
              <a:xfrm rot="5411121">
                <a:off x="2673" y="143"/>
                <a:ext cx="681" cy="626"/>
              </a:xfrm>
              <a:prstGeom prst="hexagon">
                <a:avLst>
                  <a:gd name="adj" fmla="val 27196"/>
                  <a:gd name="vf" fmla="val 115470"/>
                </a:avLst>
              </a:prstGeom>
              <a:noFill/>
              <a:ln w="28575">
                <a:solidFill>
                  <a:srgbClr val="00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10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grpSp>
            <p:nvGrpSpPr>
              <p:cNvPr id="48153" name="Group 27"/>
              <p:cNvGrpSpPr/>
              <p:nvPr/>
            </p:nvGrpSpPr>
            <p:grpSpPr bwMode="auto">
              <a:xfrm>
                <a:off x="953" y="0"/>
                <a:ext cx="659" cy="816"/>
                <a:chOff x="0" y="0"/>
                <a:chExt cx="1165" cy="1219"/>
              </a:xfrm>
            </p:grpSpPr>
            <p:sp>
              <p:nvSpPr>
                <p:cNvPr id="48154" name="Line 28"/>
                <p:cNvSpPr>
                  <a:spLocks noChangeShapeType="1"/>
                </p:cNvSpPr>
                <p:nvPr/>
              </p:nvSpPr>
              <p:spPr bwMode="auto">
                <a:xfrm flipH="1">
                  <a:off x="0" y="19"/>
                  <a:ext cx="480" cy="576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55" name="Line 29"/>
                <p:cNvSpPr>
                  <a:spLocks noChangeShapeType="1"/>
                </p:cNvSpPr>
                <p:nvPr/>
              </p:nvSpPr>
              <p:spPr bwMode="auto">
                <a:xfrm>
                  <a:off x="0" y="595"/>
                  <a:ext cx="288" cy="624"/>
                </a:xfrm>
                <a:prstGeom prst="line">
                  <a:avLst/>
                </a:pr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56" name="未知"/>
                <p:cNvSpPr>
                  <a:spLocks noChangeArrowheads="1"/>
                </p:cNvSpPr>
                <p:nvPr/>
              </p:nvSpPr>
              <p:spPr bwMode="auto">
                <a:xfrm>
                  <a:off x="283" y="739"/>
                  <a:ext cx="869" cy="460"/>
                </a:xfrm>
                <a:custGeom>
                  <a:avLst/>
                  <a:gdLst>
                    <a:gd name="T0" fmla="*/ 0 w 869"/>
                    <a:gd name="T1" fmla="*/ 460 h 460"/>
                    <a:gd name="T2" fmla="*/ 869 w 869"/>
                    <a:gd name="T3" fmla="*/ 0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869" h="460">
                      <a:moveTo>
                        <a:pt x="0" y="460"/>
                      </a:moveTo>
                      <a:lnTo>
                        <a:pt x="869" y="0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8157" name="未知"/>
                <p:cNvSpPr>
                  <a:spLocks noChangeArrowheads="1"/>
                </p:cNvSpPr>
                <p:nvPr/>
              </p:nvSpPr>
              <p:spPr bwMode="auto">
                <a:xfrm>
                  <a:off x="471" y="0"/>
                  <a:ext cx="694" cy="741"/>
                </a:xfrm>
                <a:custGeom>
                  <a:avLst/>
                  <a:gdLst>
                    <a:gd name="T0" fmla="*/ 694 w 694"/>
                    <a:gd name="T1" fmla="*/ 741 h 741"/>
                    <a:gd name="T2" fmla="*/ 0 w 694"/>
                    <a:gd name="T3" fmla="*/ 0 h 7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</a:cxnLst>
                  <a:rect l="0" t="0" r="r" b="b"/>
                  <a:pathLst>
                    <a:path w="694" h="741">
                      <a:moveTo>
                        <a:pt x="694" y="741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8575">
                  <a:solidFill>
                    <a:srgbClr val="0000FF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8158" name="AutoShape 32"/>
              <p:cNvSpPr>
                <a:spLocks noChangeArrowheads="1"/>
              </p:cNvSpPr>
              <p:nvPr/>
            </p:nvSpPr>
            <p:spPr bwMode="auto">
              <a:xfrm>
                <a:off x="3538" y="136"/>
                <a:ext cx="725" cy="626"/>
              </a:xfrm>
              <a:prstGeom prst="octagon">
                <a:avLst>
                  <a:gd name="adj" fmla="val 29287"/>
                </a:avLst>
              </a:prstGeom>
              <a:noFill/>
              <a:ln w="28575">
                <a:solidFill>
                  <a:srgbClr val="00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210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48159" name="AutoShape 33"/>
              <p:cNvSpPr>
                <a:spLocks noChangeArrowheads="1"/>
              </p:cNvSpPr>
              <p:nvPr/>
            </p:nvSpPr>
            <p:spPr bwMode="auto">
              <a:xfrm>
                <a:off x="1815" y="90"/>
                <a:ext cx="604" cy="635"/>
              </a:xfrm>
              <a:prstGeom prst="pentagon">
                <a:avLst/>
              </a:prstGeom>
              <a:noFill/>
              <a:ln w="28575">
                <a:solidFill>
                  <a:srgbClr val="0000FF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48160" name="Text Box 34"/>
            <p:cNvSpPr txBox="1">
              <a:spLocks noChangeArrowheads="1"/>
            </p:cNvSpPr>
            <p:nvPr/>
          </p:nvSpPr>
          <p:spPr bwMode="auto">
            <a:xfrm>
              <a:off x="1860" y="907"/>
              <a:ext cx="90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五边形</a:t>
              </a:r>
              <a:endParaRPr lang="zh-CN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48161" name="Text Box 35"/>
          <p:cNvSpPr txBox="1">
            <a:spLocks noChangeArrowheads="1"/>
          </p:cNvSpPr>
          <p:nvPr/>
        </p:nvSpPr>
        <p:spPr bwMode="auto">
          <a:xfrm>
            <a:off x="1206804" y="596735"/>
            <a:ext cx="6681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画出下列图形从某一顶点出发的对角线的条数：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43" name="Line 39"/>
          <p:cNvSpPr>
            <a:spLocks noChangeShapeType="1"/>
          </p:cNvSpPr>
          <p:nvPr/>
        </p:nvSpPr>
        <p:spPr bwMode="auto">
          <a:xfrm>
            <a:off x="3981450" y="1563688"/>
            <a:ext cx="593725" cy="485775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1" name="表格 10"/>
          <p:cNvGraphicFramePr/>
          <p:nvPr/>
        </p:nvGraphicFramePr>
        <p:xfrm>
          <a:off x="1191237" y="2787989"/>
          <a:ext cx="7143998" cy="1989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8466"/>
                <a:gridCol w="897622"/>
                <a:gridCol w="914400"/>
                <a:gridCol w="847288"/>
                <a:gridCol w="964734"/>
                <a:gridCol w="872455"/>
                <a:gridCol w="869033"/>
              </a:tblGrid>
              <a:tr h="37978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多边形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三角形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四边形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五边形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六边形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八边形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800" b="0" 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n</a:t>
                      </a:r>
                      <a:r>
                        <a:rPr lang="zh-CN" altLang="en-US" sz="18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边形</a:t>
                      </a:r>
                      <a:endParaRPr lang="zh-CN" altLang="en-US" sz="18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716332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buNone/>
                      </a:pPr>
                      <a:r>
                        <a:rPr lang="zh-CN" sz="1800" b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+mn-ea"/>
                        </a:rPr>
                        <a:t>从同一顶点引出的对角线的条数</a:t>
                      </a:r>
                      <a:endParaRPr lang="zh-CN" altLang="en-US" sz="1800" b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en-US" altLang="zh-CN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en-US" altLang="zh-CN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en-US" altLang="zh-CN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en-US" altLang="zh-CN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en-US" altLang="zh-CN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kumimoji="0" lang="zh-CN" altLang="zh-CN" sz="21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2" charset="-122"/>
                        <a:cs typeface="+mn-cs"/>
                        <a:sym typeface="+mn-ea"/>
                      </a:endParaRPr>
                    </a:p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endParaRPr lang="zh-CN" altLang="en-US" sz="2100" b="0" noProof="0" dirty="0">
                        <a:ln>
                          <a:noFill/>
                        </a:ln>
                        <a:solidFill>
                          <a:srgbClr val="FF0066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3577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  <a:buNone/>
                      </a:pPr>
                      <a:r>
                        <a:rPr lang="zh-CN" sz="1800" b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黑体" panose="02010609060101010101" pitchFamily="2" charset="-122"/>
                          <a:sym typeface="+mn-ea"/>
                        </a:rPr>
                        <a:t>分割出的三角形的个数</a:t>
                      </a:r>
                      <a:endParaRPr lang="zh-CN" altLang="en-US" sz="1800" b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21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21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21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21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en-US" altLang="zh-CN" sz="21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kumimoji="0" lang="zh-CN" altLang="zh-CN" sz="21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2" charset="-122"/>
                        <a:cs typeface="+mn-cs"/>
                        <a:sym typeface="+mn-ea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endParaRPr lang="zh-CN" altLang="en-US" sz="2100" b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黑体" panose="02010609060101010101" pitchFamily="2" charset="-122"/>
                        <a:sym typeface="+mn-ea"/>
                      </a:endParaRPr>
                    </a:p>
                  </a:txBody>
                  <a:tcPr marL="68577" marR="68577" marT="34295" marB="342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255295" y="3333692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56995" y="3354781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071395" y="3338003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920707" y="3333692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09102" y="3317147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618971" y="3304214"/>
            <a:ext cx="558165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-3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283870" y="4080312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198270" y="4080312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045995" y="4069200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949282" y="4086415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6896923" y="4094673"/>
            <a:ext cx="31931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endParaRPr lang="en-US" altLang="zh-CN" sz="2100" b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606271" y="4090056"/>
            <a:ext cx="558166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-2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3" name="组合 2"/>
          <p:cNvGrpSpPr/>
          <p:nvPr/>
        </p:nvGrpSpPr>
        <p:grpSpPr bwMode="auto">
          <a:xfrm>
            <a:off x="4588" y="-23769"/>
            <a:ext cx="2006600" cy="477838"/>
            <a:chOff x="123" y="40"/>
            <a:chExt cx="3160" cy="752"/>
          </a:xfrm>
        </p:grpSpPr>
        <p:cxnSp>
          <p:nvCxnSpPr>
            <p:cNvPr id="5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1212358" y="1502825"/>
            <a:ext cx="7330853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sym typeface="Wingdings" panose="05000000000000000000" pitchFamily="2" charset="2"/>
              </a:rPr>
              <a:t>        从</a:t>
            </a:r>
            <a:r>
              <a:rPr lang="en-US" altLang="zh-CN" sz="2400" b="1" i="1" dirty="0">
                <a:latin typeface="+mn-lt"/>
                <a:cs typeface="Times New Roman" panose="02020603050405020304" pitchFamily="18" charset="0"/>
                <a:sym typeface="Wingdings" panose="05000000000000000000" pitchFamily="2" charset="2"/>
              </a:rPr>
              <a:t>n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dirty="0">
                <a:latin typeface="+mn-lt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  <a:sym typeface="+mn-ea"/>
              </a:rPr>
              <a:t>≥3)</a:t>
            </a:r>
            <a:r>
              <a:rPr lang="zh-CN" altLang="en-US" sz="2400" b="1" dirty="0">
                <a:latin typeface="+mn-lt"/>
                <a:sym typeface="Wingdings" panose="05000000000000000000" pitchFamily="2" charset="2"/>
              </a:rPr>
              <a:t>边形的一个顶点可以作出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+mn-ea"/>
              </a:rPr>
              <a:t>-3)</a:t>
            </a:r>
            <a:r>
              <a:rPr lang="zh-CN" altLang="en-US" sz="2400" b="1" dirty="0">
                <a:latin typeface="+mn-lt"/>
                <a:sym typeface="Wingdings" panose="05000000000000000000" pitchFamily="2" charset="2"/>
              </a:rPr>
              <a:t>条对角线</a:t>
            </a:r>
            <a:r>
              <a:rPr lang="en-US" altLang="zh-CN" sz="2400" b="1" dirty="0">
                <a:latin typeface="+mn-lt"/>
                <a:sym typeface="Wingdings" panose="05000000000000000000" pitchFamily="2" charset="2"/>
              </a:rPr>
              <a:t>.</a:t>
            </a:r>
            <a:endParaRPr lang="en-US" altLang="zh-CN" sz="2400" b="1" dirty="0">
              <a:latin typeface="+mn-lt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+mn-lt"/>
                <a:sym typeface="Wingdings" panose="05000000000000000000" pitchFamily="2" charset="2"/>
              </a:rPr>
              <a:t>将多边形分成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  <a:sym typeface="+mn-ea"/>
              </a:rPr>
              <a:t>-2)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  <a:sym typeface="+mn-ea"/>
              </a:rPr>
              <a:t>个三角形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 b="1" dirty="0">
              <a:latin typeface="+mn-lt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latin typeface="+mn-lt"/>
            </a:endParaRPr>
          </a:p>
        </p:txBody>
      </p:sp>
      <p:grpSp>
        <p:nvGrpSpPr>
          <p:cNvPr id="2" name="组合 43"/>
          <p:cNvGrpSpPr/>
          <p:nvPr/>
        </p:nvGrpSpPr>
        <p:grpSpPr bwMode="auto">
          <a:xfrm>
            <a:off x="1753489" y="3021507"/>
            <a:ext cx="5069016" cy="741363"/>
            <a:chOff x="684213" y="5042143"/>
            <a:chExt cx="6757442" cy="989002"/>
          </a:xfrm>
        </p:grpSpPr>
        <p:sp>
          <p:nvSpPr>
            <p:cNvPr id="100" name="Text Box 3"/>
            <p:cNvSpPr txBox="1">
              <a:spLocks noChangeArrowheads="1"/>
            </p:cNvSpPr>
            <p:nvPr/>
          </p:nvSpPr>
          <p:spPr bwMode="auto">
            <a:xfrm>
              <a:off x="684213" y="5228707"/>
              <a:ext cx="6757442" cy="61587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n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  <a:sym typeface="+mn-ea"/>
                </a:rPr>
                <a:t>(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  <a:sym typeface="+mn-ea"/>
                </a:rPr>
                <a:t>n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  <a:sym typeface="+mn-ea"/>
                </a:rPr>
                <a:t>≥3)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边形共有对角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线                  </a:t>
              </a: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条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9156" name="Object 3"/>
            <p:cNvGraphicFramePr>
              <a:graphicFrameLocks noChangeAspect="1"/>
            </p:cNvGraphicFramePr>
            <p:nvPr/>
          </p:nvGraphicFramePr>
          <p:xfrm>
            <a:off x="4951036" y="5042143"/>
            <a:ext cx="1480184" cy="9890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226" name="" r:id="rId1" imgW="534670" imgH="394335" progId="Equation.DSMT4">
                    <p:embed/>
                  </p:oleObj>
                </mc:Choice>
                <mc:Fallback>
                  <p:oleObj name="" r:id="rId1" imgW="534670" imgH="394335" progId="Equation.DSMT4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51036" y="5042143"/>
                          <a:ext cx="1480184" cy="9890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" name="组合 2"/>
          <p:cNvGrpSpPr/>
          <p:nvPr/>
        </p:nvGrpSpPr>
        <p:grpSpPr bwMode="auto">
          <a:xfrm>
            <a:off x="4588" y="-23769"/>
            <a:ext cx="2006600" cy="477838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8" name="剪去同侧角的矩形 17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1" name="图片 20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2"/>
          <p:cNvSpPr txBox="1">
            <a:spLocks noChangeArrowheads="1"/>
          </p:cNvSpPr>
          <p:nvPr/>
        </p:nvSpPr>
        <p:spPr bwMode="auto">
          <a:xfrm>
            <a:off x="910350" y="1147647"/>
            <a:ext cx="7748704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过多边形的一个顶点的所有对角线的条数与这些对角线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分割多边形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所得三角形的个数的和为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21，求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这个多边形的边数．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73550" y="2560369"/>
            <a:ext cx="7226238" cy="2441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设这个多边形为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形，则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-3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条对角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线，所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分得的三角形个数为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-2，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∴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-3+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-2=21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    解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得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该多边形的边数有13条．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33369" y="544513"/>
            <a:ext cx="7034255" cy="492125"/>
            <a:chOff x="633369" y="544513"/>
            <a:chExt cx="7034255" cy="492125"/>
          </a:xfrm>
        </p:grpSpPr>
        <p:grpSp>
          <p:nvGrpSpPr>
            <p:cNvPr id="51207" name="组合 6"/>
            <p:cNvGrpSpPr/>
            <p:nvPr/>
          </p:nvGrpSpPr>
          <p:grpSpPr bwMode="auto">
            <a:xfrm>
              <a:off x="633369" y="544513"/>
              <a:ext cx="1830556" cy="492125"/>
              <a:chOff x="427462" y="558483"/>
              <a:chExt cx="1829953" cy="492443"/>
            </a:xfrm>
          </p:grpSpPr>
          <p:grpSp>
            <p:nvGrpSpPr>
              <p:cNvPr id="51208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2" name="椭圆 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51214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  <a:latin typeface="+mn-lt"/>
                  </a:rPr>
                  <a:t>2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51215" name="文本框 5"/>
            <p:cNvSpPr txBox="1">
              <a:spLocks noChangeArrowheads="1"/>
            </p:cNvSpPr>
            <p:nvPr/>
          </p:nvSpPr>
          <p:spPr bwMode="auto">
            <a:xfrm>
              <a:off x="2457449" y="560387"/>
              <a:ext cx="521017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利用多边形的对角线相关公式求边数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4588" y="-23769"/>
            <a:ext cx="2006600" cy="477838"/>
            <a:chOff x="123" y="40"/>
            <a:chExt cx="3160" cy="752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53648" y="866862"/>
            <a:ext cx="6495689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画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一画：画出下列多边形的全部对角线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2226" name="组合 24"/>
          <p:cNvGrpSpPr/>
          <p:nvPr/>
        </p:nvGrpSpPr>
        <p:grpSpPr bwMode="auto">
          <a:xfrm>
            <a:off x="1817688" y="2082800"/>
            <a:ext cx="1673225" cy="1025525"/>
            <a:chOff x="539552" y="1628800"/>
            <a:chExt cx="2232250" cy="1368152"/>
          </a:xfrm>
        </p:grpSpPr>
        <p:cxnSp>
          <p:nvCxnSpPr>
            <p:cNvPr id="52227" name="直接连接符 3"/>
            <p:cNvCxnSpPr>
              <a:cxnSpLocks noChangeShapeType="1"/>
            </p:cNvCxnSpPr>
            <p:nvPr/>
          </p:nvCxnSpPr>
          <p:spPr bwMode="auto">
            <a:xfrm flipV="1">
              <a:off x="899592" y="1628800"/>
              <a:ext cx="1440160" cy="3600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228" name="直接连接符 5"/>
            <p:cNvCxnSpPr>
              <a:cxnSpLocks noChangeShapeType="1"/>
            </p:cNvCxnSpPr>
            <p:nvPr/>
          </p:nvCxnSpPr>
          <p:spPr bwMode="auto">
            <a:xfrm flipH="1">
              <a:off x="539552" y="1988840"/>
              <a:ext cx="360040" cy="10081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229" name="直接连接符 7"/>
            <p:cNvCxnSpPr>
              <a:cxnSpLocks noChangeShapeType="1"/>
            </p:cNvCxnSpPr>
            <p:nvPr/>
          </p:nvCxnSpPr>
          <p:spPr bwMode="auto">
            <a:xfrm flipV="1">
              <a:off x="539552" y="2924944"/>
              <a:ext cx="2232248" cy="720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2230" name="直接连接符 9"/>
            <p:cNvCxnSpPr>
              <a:cxnSpLocks noChangeShapeType="1"/>
            </p:cNvCxnSpPr>
            <p:nvPr/>
          </p:nvCxnSpPr>
          <p:spPr bwMode="auto">
            <a:xfrm flipH="1" flipV="1">
              <a:off x="2339752" y="1628800"/>
              <a:ext cx="432050" cy="129614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2231" name="组合 42"/>
          <p:cNvGrpSpPr/>
          <p:nvPr/>
        </p:nvGrpSpPr>
        <p:grpSpPr bwMode="auto">
          <a:xfrm>
            <a:off x="3760788" y="2135188"/>
            <a:ext cx="1350962" cy="919162"/>
            <a:chOff x="3131840" y="1700808"/>
            <a:chExt cx="1800200" cy="1224136"/>
          </a:xfrm>
        </p:grpSpPr>
        <p:grpSp>
          <p:nvGrpSpPr>
            <p:cNvPr id="52232" name="组合 25"/>
            <p:cNvGrpSpPr/>
            <p:nvPr/>
          </p:nvGrpSpPr>
          <p:grpSpPr bwMode="auto">
            <a:xfrm>
              <a:off x="3131840" y="1700808"/>
              <a:ext cx="1800200" cy="1224136"/>
              <a:chOff x="395538" y="1772816"/>
              <a:chExt cx="1800200" cy="1224136"/>
            </a:xfrm>
          </p:grpSpPr>
          <p:cxnSp>
            <p:nvCxnSpPr>
              <p:cNvPr id="52233" name="直接连接符 26"/>
              <p:cNvCxnSpPr>
                <a:cxnSpLocks noChangeShapeType="1"/>
              </p:cNvCxnSpPr>
              <p:nvPr/>
            </p:nvCxnSpPr>
            <p:spPr bwMode="auto">
              <a:xfrm flipV="1">
                <a:off x="395538" y="1772816"/>
                <a:ext cx="792090" cy="4320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34" name="直接连接符 27"/>
              <p:cNvCxnSpPr>
                <a:cxnSpLocks noChangeShapeType="1"/>
              </p:cNvCxnSpPr>
              <p:nvPr/>
            </p:nvCxnSpPr>
            <p:spPr bwMode="auto">
              <a:xfrm>
                <a:off x="395538" y="2204864"/>
                <a:ext cx="144014" cy="79208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35" name="直接连接符 28"/>
              <p:cNvCxnSpPr>
                <a:cxnSpLocks noChangeShapeType="1"/>
              </p:cNvCxnSpPr>
              <p:nvPr/>
            </p:nvCxnSpPr>
            <p:spPr bwMode="auto">
              <a:xfrm>
                <a:off x="539552" y="2996952"/>
                <a:ext cx="158417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52236" name="直接连接符 29"/>
              <p:cNvCxnSpPr>
                <a:cxnSpLocks noChangeShapeType="1"/>
              </p:cNvCxnSpPr>
              <p:nvPr/>
            </p:nvCxnSpPr>
            <p:spPr bwMode="auto">
              <a:xfrm flipV="1">
                <a:off x="2123730" y="2132856"/>
                <a:ext cx="72008" cy="86409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52237" name="直接连接符 39"/>
            <p:cNvCxnSpPr>
              <a:cxnSpLocks noChangeShapeType="1"/>
            </p:cNvCxnSpPr>
            <p:nvPr/>
          </p:nvCxnSpPr>
          <p:spPr bwMode="auto">
            <a:xfrm>
              <a:off x="3923928" y="1700808"/>
              <a:ext cx="1008112" cy="36004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2238" name="组合 60"/>
          <p:cNvGrpSpPr/>
          <p:nvPr/>
        </p:nvGrpSpPr>
        <p:grpSpPr bwMode="auto">
          <a:xfrm>
            <a:off x="5759450" y="2082800"/>
            <a:ext cx="1620838" cy="971550"/>
            <a:chOff x="5796136" y="1628800"/>
            <a:chExt cx="2160240" cy="1296144"/>
          </a:xfrm>
        </p:grpSpPr>
        <p:grpSp>
          <p:nvGrpSpPr>
            <p:cNvPr id="52239" name="组合 43"/>
            <p:cNvGrpSpPr/>
            <p:nvPr/>
          </p:nvGrpSpPr>
          <p:grpSpPr bwMode="auto">
            <a:xfrm>
              <a:off x="5796136" y="1628800"/>
              <a:ext cx="2160240" cy="1296144"/>
              <a:chOff x="3131840" y="1628800"/>
              <a:chExt cx="2160240" cy="1296144"/>
            </a:xfrm>
          </p:grpSpPr>
          <p:grpSp>
            <p:nvGrpSpPr>
              <p:cNvPr id="52240" name="组合 25"/>
              <p:cNvGrpSpPr/>
              <p:nvPr/>
            </p:nvGrpSpPr>
            <p:grpSpPr bwMode="auto">
              <a:xfrm>
                <a:off x="3131840" y="1628800"/>
                <a:ext cx="2160240" cy="1296144"/>
                <a:chOff x="395538" y="1700808"/>
                <a:chExt cx="2160240" cy="1296144"/>
              </a:xfrm>
            </p:grpSpPr>
            <p:cxnSp>
              <p:nvCxnSpPr>
                <p:cNvPr id="52241" name="直接连接符 46"/>
                <p:cNvCxnSpPr>
                  <a:cxnSpLocks noChangeShapeType="1"/>
                </p:cNvCxnSpPr>
                <p:nvPr/>
              </p:nvCxnSpPr>
              <p:spPr bwMode="auto">
                <a:xfrm flipV="1">
                  <a:off x="395538" y="1700808"/>
                  <a:ext cx="504056" cy="50405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2" name="直接连接符 47"/>
                <p:cNvCxnSpPr>
                  <a:cxnSpLocks noChangeShapeType="1"/>
                </p:cNvCxnSpPr>
                <p:nvPr/>
              </p:nvCxnSpPr>
              <p:spPr bwMode="auto">
                <a:xfrm>
                  <a:off x="395538" y="2204864"/>
                  <a:ext cx="432048" cy="7920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3" name="直接连接符 48"/>
                <p:cNvCxnSpPr>
                  <a:cxnSpLocks noChangeShapeType="1"/>
                </p:cNvCxnSpPr>
                <p:nvPr/>
              </p:nvCxnSpPr>
              <p:spPr bwMode="auto">
                <a:xfrm>
                  <a:off x="827584" y="2996952"/>
                  <a:ext cx="136815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2244" name="直接连接符 49"/>
                <p:cNvCxnSpPr>
                  <a:cxnSpLocks noChangeShapeType="1"/>
                </p:cNvCxnSpPr>
                <p:nvPr/>
              </p:nvCxnSpPr>
              <p:spPr bwMode="auto">
                <a:xfrm flipV="1">
                  <a:off x="2195738" y="2204864"/>
                  <a:ext cx="360040" cy="7920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52245" name="直接连接符 45"/>
              <p:cNvCxnSpPr>
                <a:cxnSpLocks noChangeShapeType="1"/>
              </p:cNvCxnSpPr>
              <p:nvPr/>
            </p:nvCxnSpPr>
            <p:spPr bwMode="auto">
              <a:xfrm>
                <a:off x="3635896" y="1628800"/>
                <a:ext cx="115212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52246" name="直接连接符 58"/>
            <p:cNvCxnSpPr>
              <a:cxnSpLocks noChangeShapeType="1"/>
            </p:cNvCxnSpPr>
            <p:nvPr/>
          </p:nvCxnSpPr>
          <p:spPr bwMode="auto">
            <a:xfrm>
              <a:off x="7452320" y="1628800"/>
              <a:ext cx="504056" cy="50405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056" name="直接连接符 64"/>
          <p:cNvCxnSpPr>
            <a:cxnSpLocks noChangeShapeType="1"/>
          </p:cNvCxnSpPr>
          <p:nvPr/>
        </p:nvCxnSpPr>
        <p:spPr bwMode="auto">
          <a:xfrm>
            <a:off x="2087563" y="2352675"/>
            <a:ext cx="1403350" cy="7016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66"/>
          <p:cNvCxnSpPr>
            <a:cxnSpLocks noChangeShapeType="1"/>
          </p:cNvCxnSpPr>
          <p:nvPr/>
        </p:nvCxnSpPr>
        <p:spPr bwMode="auto">
          <a:xfrm flipV="1">
            <a:off x="1817688" y="2082800"/>
            <a:ext cx="1349375" cy="10255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8" name="直接连接符 68"/>
          <p:cNvCxnSpPr>
            <a:cxnSpLocks noChangeShapeType="1"/>
          </p:cNvCxnSpPr>
          <p:nvPr/>
        </p:nvCxnSpPr>
        <p:spPr bwMode="auto">
          <a:xfrm flipH="1">
            <a:off x="3868738" y="2135188"/>
            <a:ext cx="485775" cy="9191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9" name="直接连接符 70"/>
          <p:cNvCxnSpPr>
            <a:cxnSpLocks noChangeShapeType="1"/>
          </p:cNvCxnSpPr>
          <p:nvPr/>
        </p:nvCxnSpPr>
        <p:spPr bwMode="auto">
          <a:xfrm>
            <a:off x="4354513" y="2135188"/>
            <a:ext cx="701675" cy="919162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0" name="直接连接符 73"/>
          <p:cNvCxnSpPr>
            <a:cxnSpLocks noChangeShapeType="1"/>
          </p:cNvCxnSpPr>
          <p:nvPr/>
        </p:nvCxnSpPr>
        <p:spPr bwMode="auto">
          <a:xfrm flipV="1">
            <a:off x="3868738" y="2406650"/>
            <a:ext cx="1243012" cy="6477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1" name="直接连接符 75"/>
          <p:cNvCxnSpPr>
            <a:cxnSpLocks noChangeShapeType="1"/>
          </p:cNvCxnSpPr>
          <p:nvPr/>
        </p:nvCxnSpPr>
        <p:spPr bwMode="auto">
          <a:xfrm flipH="1">
            <a:off x="3760788" y="2406650"/>
            <a:ext cx="1350962" cy="539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2" name="直接连接符 77"/>
          <p:cNvCxnSpPr>
            <a:cxnSpLocks noChangeShapeType="1"/>
          </p:cNvCxnSpPr>
          <p:nvPr/>
        </p:nvCxnSpPr>
        <p:spPr bwMode="auto">
          <a:xfrm>
            <a:off x="3760788" y="2460625"/>
            <a:ext cx="1295400" cy="5937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3" name="直接连接符 80"/>
          <p:cNvCxnSpPr>
            <a:cxnSpLocks noChangeShapeType="1"/>
          </p:cNvCxnSpPr>
          <p:nvPr/>
        </p:nvCxnSpPr>
        <p:spPr bwMode="auto">
          <a:xfrm flipH="1">
            <a:off x="6083300" y="2082800"/>
            <a:ext cx="53975" cy="91757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4" name="直接连接符 82"/>
          <p:cNvCxnSpPr>
            <a:cxnSpLocks noChangeShapeType="1"/>
          </p:cNvCxnSpPr>
          <p:nvPr/>
        </p:nvCxnSpPr>
        <p:spPr bwMode="auto">
          <a:xfrm>
            <a:off x="7000875" y="2082800"/>
            <a:ext cx="107950" cy="9715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5" name="直接连接符 84"/>
          <p:cNvCxnSpPr>
            <a:cxnSpLocks noChangeShapeType="1"/>
          </p:cNvCxnSpPr>
          <p:nvPr/>
        </p:nvCxnSpPr>
        <p:spPr bwMode="auto">
          <a:xfrm>
            <a:off x="5759450" y="2460625"/>
            <a:ext cx="1620838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6" name="直接连接符 86"/>
          <p:cNvCxnSpPr>
            <a:cxnSpLocks noChangeShapeType="1"/>
          </p:cNvCxnSpPr>
          <p:nvPr/>
        </p:nvCxnSpPr>
        <p:spPr bwMode="auto">
          <a:xfrm flipH="1">
            <a:off x="6083300" y="2460625"/>
            <a:ext cx="1296988" cy="5937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7" name="直接连接符 88"/>
          <p:cNvCxnSpPr>
            <a:cxnSpLocks noChangeShapeType="1"/>
          </p:cNvCxnSpPr>
          <p:nvPr/>
        </p:nvCxnSpPr>
        <p:spPr bwMode="auto">
          <a:xfrm>
            <a:off x="5759450" y="2460625"/>
            <a:ext cx="1349375" cy="5937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8" name="直接连接符 90"/>
          <p:cNvCxnSpPr>
            <a:cxnSpLocks noChangeShapeType="1"/>
          </p:cNvCxnSpPr>
          <p:nvPr/>
        </p:nvCxnSpPr>
        <p:spPr bwMode="auto">
          <a:xfrm>
            <a:off x="6137275" y="2082800"/>
            <a:ext cx="971550" cy="9715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69" name="直接连接符 92"/>
          <p:cNvCxnSpPr>
            <a:cxnSpLocks noChangeShapeType="1"/>
          </p:cNvCxnSpPr>
          <p:nvPr/>
        </p:nvCxnSpPr>
        <p:spPr bwMode="auto">
          <a:xfrm flipV="1">
            <a:off x="6083300" y="2082800"/>
            <a:ext cx="917575" cy="97155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70" name="直接连接符 94"/>
          <p:cNvCxnSpPr>
            <a:cxnSpLocks noChangeShapeType="1"/>
          </p:cNvCxnSpPr>
          <p:nvPr/>
        </p:nvCxnSpPr>
        <p:spPr bwMode="auto">
          <a:xfrm>
            <a:off x="6137275" y="2082800"/>
            <a:ext cx="1243013" cy="3778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71" name="直接连接符 96"/>
          <p:cNvCxnSpPr>
            <a:cxnSpLocks noChangeShapeType="1"/>
          </p:cNvCxnSpPr>
          <p:nvPr/>
        </p:nvCxnSpPr>
        <p:spPr bwMode="auto">
          <a:xfrm flipV="1">
            <a:off x="5759450" y="2082800"/>
            <a:ext cx="1241425" cy="377825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4" name="组合 5"/>
          <p:cNvGrpSpPr/>
          <p:nvPr/>
        </p:nvGrpSpPr>
        <p:grpSpPr bwMode="auto">
          <a:xfrm>
            <a:off x="1631" y="-59959"/>
            <a:ext cx="1869440" cy="477838"/>
            <a:chOff x="248" y="32"/>
            <a:chExt cx="2944" cy="752"/>
          </a:xfrm>
        </p:grpSpPr>
        <p:sp>
          <p:nvSpPr>
            <p:cNvPr id="45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6" name="组合 2"/>
            <p:cNvGrpSpPr/>
            <p:nvPr/>
          </p:nvGrpSpPr>
          <p:grpSpPr bwMode="auto">
            <a:xfrm>
              <a:off x="248" y="196"/>
              <a:ext cx="2944" cy="588"/>
              <a:chOff x="248" y="196"/>
              <a:chExt cx="2944" cy="588"/>
            </a:xfrm>
          </p:grpSpPr>
          <p:cxnSp>
            <p:nvCxnSpPr>
              <p:cNvPr id="47" name="直线连接符 14"/>
              <p:cNvCxnSpPr/>
              <p:nvPr/>
            </p:nvCxnSpPr>
            <p:spPr>
              <a:xfrm>
                <a:off x="248" y="777"/>
                <a:ext cx="2944" cy="7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02" y="86686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1" name="Rectangle 5"/>
          <p:cNvSpPr>
            <a:spLocks noChangeArrowheads="1"/>
          </p:cNvSpPr>
          <p:nvPr/>
        </p:nvSpPr>
        <p:spPr bwMode="auto">
          <a:xfrm>
            <a:off x="1436691" y="658467"/>
            <a:ext cx="7237526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观察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阅读图形下面的相关文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字，解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答下列问题：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62822" name="Picture 6" descr="E:\四清\八上数学（人教）四清2014 教用 √黄旭（外）\Q20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549" y="1770353"/>
            <a:ext cx="6440009" cy="168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2823" name="Rectangle 7"/>
          <p:cNvSpPr>
            <a:spLocks noChangeArrowheads="1"/>
          </p:cNvSpPr>
          <p:nvPr/>
        </p:nvSpPr>
        <p:spPr bwMode="auto">
          <a:xfrm>
            <a:off x="1639887" y="3738617"/>
            <a:ext cx="49968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十边形有多少条对角线？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10020" y="-34792"/>
            <a:ext cx="1869440" cy="477838"/>
            <a:chOff x="248" y="32"/>
            <a:chExt cx="2944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96"/>
              <a:ext cx="2944" cy="588"/>
              <a:chOff x="248" y="196"/>
              <a:chExt cx="2944" cy="588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2944" cy="7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00" y="65846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5"/>
          <p:cNvSpPr>
            <a:spLocks noChangeArrowheads="1"/>
          </p:cNvSpPr>
          <p:nvPr/>
        </p:nvSpPr>
        <p:spPr bwMode="auto">
          <a:xfrm>
            <a:off x="855517" y="590965"/>
            <a:ext cx="7366621" cy="3785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∵四边形的对角线条数为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4×(4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3)× 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五边形的对角线条数为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5×(5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3)× 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六边形的对角线条数为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6×(6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3)× 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十边形的对角线条数为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10×(10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3)×  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35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边形的对角线条数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为 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54275" name="Object 7"/>
          <p:cNvGraphicFramePr/>
          <p:nvPr/>
        </p:nvGraphicFramePr>
        <p:xfrm>
          <a:off x="6736433" y="743309"/>
          <a:ext cx="266665" cy="687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09" name="Equation" r:id="rId1" imgW="152400" imgH="393065" progId="Equation.DSMT4">
                  <p:embed/>
                </p:oleObj>
              </mc:Choice>
              <mc:Fallback>
                <p:oleObj name="Equation" r:id="rId1" imgW="152400" imgH="393065" progId="Equation.DSMT4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6433" y="743309"/>
                        <a:ext cx="266665" cy="687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6" name="Object 14"/>
          <p:cNvGraphicFramePr/>
          <p:nvPr/>
        </p:nvGraphicFramePr>
        <p:xfrm>
          <a:off x="5826915" y="1466943"/>
          <a:ext cx="266665" cy="687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10" name="" r:id="rId3" imgW="152400" imgH="393065" progId="Equation.DSMT4">
                  <p:embed/>
                </p:oleObj>
              </mc:Choice>
              <mc:Fallback>
                <p:oleObj name="" r:id="rId3" imgW="152400" imgH="393065" progId="Equation.DSMT4">
                  <p:embed/>
                  <p:pic>
                    <p:nvPicPr>
                      <p:cNvPr id="0" name="Object 14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6915" y="1466943"/>
                        <a:ext cx="266665" cy="687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7" name="Object 15"/>
          <p:cNvGraphicFramePr/>
          <p:nvPr/>
        </p:nvGraphicFramePr>
        <p:xfrm>
          <a:off x="5801915" y="2222711"/>
          <a:ext cx="266665" cy="687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11" name="" r:id="rId4" imgW="152400" imgH="393065" progId="Equation.DSMT4">
                  <p:embed/>
                </p:oleObj>
              </mc:Choice>
              <mc:Fallback>
                <p:oleObj name="" r:id="rId4" imgW="152400" imgH="393065" progId="Equation.DSMT4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1915" y="2222711"/>
                        <a:ext cx="266665" cy="687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8" name="Object 17"/>
          <p:cNvGraphicFramePr/>
          <p:nvPr/>
        </p:nvGraphicFramePr>
        <p:xfrm>
          <a:off x="6437625" y="2951106"/>
          <a:ext cx="266665" cy="687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12" name="" r:id="rId5" imgW="152400" imgH="393065" progId="Equation.DSMT4">
                  <p:embed/>
                </p:oleObj>
              </mc:Choice>
              <mc:Fallback>
                <p:oleObj name="" r:id="rId5" imgW="152400" imgH="393065" progId="Equation.DSMT4">
                  <p:embed/>
                  <p:pic>
                    <p:nvPicPr>
                      <p:cNvPr id="0" name="Object 1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37625" y="2951106"/>
                        <a:ext cx="266665" cy="687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9" name="Object 18"/>
          <p:cNvGraphicFramePr/>
          <p:nvPr/>
        </p:nvGraphicFramePr>
        <p:xfrm>
          <a:off x="4145973" y="3689022"/>
          <a:ext cx="266665" cy="6879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613" name="" r:id="rId6" imgW="152400" imgH="393065" progId="Equation.DSMT4">
                  <p:embed/>
                </p:oleObj>
              </mc:Choice>
              <mc:Fallback>
                <p:oleObj name="" r:id="rId6" imgW="152400" imgH="393065" progId="Equation.DSMT4">
                  <p:embed/>
                  <p:pic>
                    <p:nvPicPr>
                      <p:cNvPr id="0" name="Object 18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5973" y="3689022"/>
                        <a:ext cx="266665" cy="68792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5"/>
          <p:cNvGrpSpPr/>
          <p:nvPr/>
        </p:nvGrpSpPr>
        <p:grpSpPr bwMode="auto">
          <a:xfrm>
            <a:off x="-7564" y="-34883"/>
            <a:ext cx="1869440" cy="477838"/>
            <a:chOff x="248" y="74"/>
            <a:chExt cx="2944" cy="752"/>
          </a:xfrm>
        </p:grpSpPr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882" y="74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196"/>
              <a:ext cx="2944" cy="588"/>
              <a:chOff x="248" y="196"/>
              <a:chExt cx="2944" cy="588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2944" cy="7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2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42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文本框 6151"/>
          <p:cNvSpPr txBox="1">
            <a:spLocks noChangeArrowheads="1"/>
          </p:cNvSpPr>
          <p:nvPr/>
        </p:nvSpPr>
        <p:spPr bwMode="auto">
          <a:xfrm>
            <a:off x="4376180" y="664897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正多边形的概念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7888" y="1013415"/>
            <a:ext cx="8231741" cy="1200329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定</a:t>
            </a:r>
            <a:r>
              <a:rPr lang="zh-CN" altLang="en-US" sz="24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义</a:t>
            </a:r>
            <a:endParaRPr lang="en-US" altLang="zh-CN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宋体" panose="02010600030101010101" pitchFamily="2" charset="-122"/>
                <a:cs typeface="+mn-ea"/>
              </a:rPr>
              <a:t>  像</a:t>
            </a: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正方形这</a:t>
            </a:r>
            <a:r>
              <a:rPr lang="zh-CN" altLang="en-US" sz="2400" b="1" noProof="1" smtClean="0">
                <a:latin typeface="宋体" panose="02010600030101010101" pitchFamily="2" charset="-122"/>
                <a:cs typeface="+mn-ea"/>
              </a:rPr>
              <a:t>样，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个角都相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等</a:t>
            </a:r>
            <a:r>
              <a:rPr lang="zh-CN" altLang="en-US" sz="2400" b="1" noProof="1" smtClean="0">
                <a:latin typeface="宋体" panose="02010600030101010101" pitchFamily="2" charset="-122"/>
                <a:cs typeface="+mn-ea"/>
              </a:rPr>
              <a:t>，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各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条边都相等</a:t>
            </a:r>
            <a:r>
              <a:rPr lang="zh-CN" altLang="en-US" sz="2400" b="1" noProof="1">
                <a:latin typeface="宋体" panose="02010600030101010101" pitchFamily="2" charset="-122"/>
                <a:cs typeface="+mn-ea"/>
              </a:rPr>
              <a:t>的多边形</a:t>
            </a:r>
            <a:r>
              <a:rPr lang="en-US" altLang="zh-CN" sz="2400" b="1" noProof="1">
                <a:latin typeface="宋体" panose="02010600030101010101" pitchFamily="2" charset="-122"/>
                <a:cs typeface="+mn-ea"/>
              </a:rPr>
              <a:t>.</a:t>
            </a:r>
            <a:endParaRPr lang="en-US" altLang="zh-CN" sz="2400" b="1" noProof="1">
              <a:latin typeface="宋体" panose="02010600030101010101" pitchFamily="2" charset="-122"/>
            </a:endParaRPr>
          </a:p>
        </p:txBody>
      </p:sp>
      <p:grpSp>
        <p:nvGrpSpPr>
          <p:cNvPr id="3" name="组合 16"/>
          <p:cNvGrpSpPr/>
          <p:nvPr/>
        </p:nvGrpSpPr>
        <p:grpSpPr bwMode="auto">
          <a:xfrm>
            <a:off x="1601788" y="2566682"/>
            <a:ext cx="1376342" cy="1604714"/>
            <a:chOff x="611560" y="2996952"/>
            <a:chExt cx="1834537" cy="2137668"/>
          </a:xfrm>
        </p:grpSpPr>
        <p:sp>
          <p:nvSpPr>
            <p:cNvPr id="9" name="等腰三角形 8"/>
            <p:cNvSpPr/>
            <p:nvPr/>
          </p:nvSpPr>
          <p:spPr bwMode="auto">
            <a:xfrm>
              <a:off x="611560" y="2996952"/>
              <a:ext cx="1669517" cy="1438021"/>
            </a:xfrm>
            <a:prstGeom prst="triangle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/>
            </a:p>
          </p:txBody>
        </p:sp>
        <p:sp>
          <p:nvSpPr>
            <p:cNvPr id="55303" name="TextBox 12"/>
            <p:cNvSpPr txBox="1">
              <a:spLocks noChangeArrowheads="1"/>
            </p:cNvSpPr>
            <p:nvPr/>
          </p:nvSpPr>
          <p:spPr bwMode="auto">
            <a:xfrm>
              <a:off x="755575" y="4581128"/>
              <a:ext cx="1690522" cy="5534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2" charset="-122"/>
                  <a:ea typeface="黑体" panose="02010609060101010101" pitchFamily="2" charset="-122"/>
                </a:rPr>
                <a:t>正三角形</a:t>
              </a:r>
              <a:endParaRPr lang="zh-CN" altLang="en-US" sz="21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17"/>
          <p:cNvGrpSpPr/>
          <p:nvPr/>
        </p:nvGrpSpPr>
        <p:grpSpPr bwMode="auto">
          <a:xfrm>
            <a:off x="3221039" y="2566682"/>
            <a:ext cx="1084572" cy="1635093"/>
            <a:chOff x="2771800" y="2996952"/>
            <a:chExt cx="1444802" cy="2180714"/>
          </a:xfrm>
        </p:grpSpPr>
        <p:sp>
          <p:nvSpPr>
            <p:cNvPr id="10" name="矩形 9"/>
            <p:cNvSpPr/>
            <p:nvPr/>
          </p:nvSpPr>
          <p:spPr bwMode="auto">
            <a:xfrm>
              <a:off x="2771800" y="2996952"/>
              <a:ext cx="1440160" cy="1439723"/>
            </a:xfrm>
            <a:prstGeom prst="rect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/>
            </a:p>
          </p:txBody>
        </p:sp>
        <p:sp>
          <p:nvSpPr>
            <p:cNvPr id="55306" name="TextBox 13"/>
            <p:cNvSpPr txBox="1">
              <a:spLocks noChangeArrowheads="1"/>
            </p:cNvSpPr>
            <p:nvPr/>
          </p:nvSpPr>
          <p:spPr bwMode="auto">
            <a:xfrm>
              <a:off x="2887940" y="4623519"/>
              <a:ext cx="1328662" cy="5541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正方形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18"/>
          <p:cNvGrpSpPr/>
          <p:nvPr/>
        </p:nvGrpSpPr>
        <p:grpSpPr bwMode="auto">
          <a:xfrm>
            <a:off x="4678364" y="2349195"/>
            <a:ext cx="1435167" cy="1874492"/>
            <a:chOff x="4734018" y="2708920"/>
            <a:chExt cx="1912836" cy="2497897"/>
          </a:xfrm>
        </p:grpSpPr>
        <p:sp>
          <p:nvSpPr>
            <p:cNvPr id="11" name="正五边形 10"/>
            <p:cNvSpPr/>
            <p:nvPr/>
          </p:nvSpPr>
          <p:spPr bwMode="auto">
            <a:xfrm>
              <a:off x="4734018" y="2708920"/>
              <a:ext cx="1709624" cy="1656404"/>
            </a:xfrm>
            <a:prstGeom prst="pentagon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/>
            </a:p>
          </p:txBody>
        </p:sp>
        <p:sp>
          <p:nvSpPr>
            <p:cNvPr id="55309" name="TextBox 14"/>
            <p:cNvSpPr txBox="1">
              <a:spLocks noChangeArrowheads="1"/>
            </p:cNvSpPr>
            <p:nvPr/>
          </p:nvSpPr>
          <p:spPr bwMode="auto">
            <a:xfrm>
              <a:off x="4956428" y="4653136"/>
              <a:ext cx="1690426" cy="5536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latin typeface="黑体" panose="02010609060101010101" pitchFamily="2" charset="-122"/>
                  <a:ea typeface="黑体" panose="02010609060101010101" pitchFamily="2" charset="-122"/>
                </a:rPr>
                <a:t>正五边形</a:t>
              </a:r>
              <a:endParaRPr lang="zh-CN" altLang="en-US" sz="21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19"/>
          <p:cNvGrpSpPr/>
          <p:nvPr/>
        </p:nvGrpSpPr>
        <p:grpSpPr bwMode="auto">
          <a:xfrm>
            <a:off x="6354762" y="2458732"/>
            <a:ext cx="1448703" cy="1743130"/>
            <a:chOff x="6948264" y="2852936"/>
            <a:chExt cx="1930553" cy="2324708"/>
          </a:xfrm>
        </p:grpSpPr>
        <p:sp>
          <p:nvSpPr>
            <p:cNvPr id="12" name="六边形 11"/>
            <p:cNvSpPr/>
            <p:nvPr/>
          </p:nvSpPr>
          <p:spPr bwMode="auto">
            <a:xfrm>
              <a:off x="6948264" y="2852936"/>
              <a:ext cx="1753761" cy="1511648"/>
            </a:xfrm>
            <a:prstGeom prst="hexagon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/>
            </a:p>
          </p:txBody>
        </p:sp>
        <p:sp>
          <p:nvSpPr>
            <p:cNvPr id="55312" name="TextBox 15"/>
            <p:cNvSpPr txBox="1">
              <a:spLocks noChangeArrowheads="1"/>
            </p:cNvSpPr>
            <p:nvPr/>
          </p:nvSpPr>
          <p:spPr bwMode="auto">
            <a:xfrm>
              <a:off x="7188676" y="4623519"/>
              <a:ext cx="1690141" cy="5541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正六边形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5317" name="组合 4"/>
          <p:cNvGrpSpPr/>
          <p:nvPr/>
        </p:nvGrpSpPr>
        <p:grpSpPr bwMode="auto">
          <a:xfrm>
            <a:off x="2334467" y="716235"/>
            <a:ext cx="1685925" cy="409707"/>
            <a:chOff x="3485" y="1168"/>
            <a:chExt cx="2655" cy="647"/>
          </a:xfrm>
        </p:grpSpPr>
        <p:sp>
          <p:nvSpPr>
            <p:cNvPr id="18" name="圆角矩形 17"/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/>
            </a:p>
          </p:txBody>
        </p:sp>
        <p:sp>
          <p:nvSpPr>
            <p:cNvPr id="55319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"/>
          <p:cNvGrpSpPr/>
          <p:nvPr/>
        </p:nvGrpSpPr>
        <p:grpSpPr bwMode="auto">
          <a:xfrm>
            <a:off x="-12190" y="-40547"/>
            <a:ext cx="2006600" cy="477838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4" descr="5A1F554BBB30DBB91D9383E0030F19A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0" r="26848"/>
          <a:stretch>
            <a:fillRect/>
          </a:stretch>
        </p:blipFill>
        <p:spPr bwMode="auto">
          <a:xfrm>
            <a:off x="1090867" y="1172405"/>
            <a:ext cx="3463416" cy="267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图片 3" descr="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9" b="13399"/>
          <a:stretch>
            <a:fillRect/>
          </a:stretch>
        </p:blipFill>
        <p:spPr bwMode="auto">
          <a:xfrm>
            <a:off x="4925153" y="1172405"/>
            <a:ext cx="3195782" cy="2678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直接连接符 14"/>
          <p:cNvSpPr>
            <a:spLocks noChangeShapeType="1"/>
          </p:cNvSpPr>
          <p:nvPr/>
        </p:nvSpPr>
        <p:spPr bwMode="auto">
          <a:xfrm flipH="1" flipV="1">
            <a:off x="2512182" y="1986895"/>
            <a:ext cx="9525" cy="5334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H="1" flipV="1">
            <a:off x="2521707" y="2520295"/>
            <a:ext cx="919163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3409120" y="1999595"/>
            <a:ext cx="17462" cy="534987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 flipH="1">
            <a:off x="2521707" y="1613832"/>
            <a:ext cx="463550" cy="385763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2985257" y="1601132"/>
            <a:ext cx="439738" cy="398463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六边形 10"/>
          <p:cNvSpPr>
            <a:spLocks noChangeArrowheads="1"/>
          </p:cNvSpPr>
          <p:nvPr/>
        </p:nvSpPr>
        <p:spPr bwMode="auto">
          <a:xfrm>
            <a:off x="6881019" y="2137300"/>
            <a:ext cx="433387" cy="431800"/>
          </a:xfrm>
          <a:prstGeom prst="hexagon">
            <a:avLst>
              <a:gd name="adj" fmla="val 25092"/>
              <a:gd name="vf" fmla="val 115470"/>
            </a:avLst>
          </a:prstGeom>
          <a:noFill/>
          <a:ln w="31750">
            <a:solidFill>
              <a:srgbClr val="00B05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14" name="组合 1"/>
          <p:cNvGrpSpPr/>
          <p:nvPr/>
        </p:nvGrpSpPr>
        <p:grpSpPr bwMode="auto">
          <a:xfrm>
            <a:off x="7777" y="-30366"/>
            <a:ext cx="2006600" cy="493712"/>
            <a:chOff x="100" y="40"/>
            <a:chExt cx="3160" cy="778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25524" y="606615"/>
            <a:ext cx="7057081" cy="4985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列多边形是正多边形吗？如不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是，请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说明为什么？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6322" name="组合 6"/>
          <p:cNvGrpSpPr/>
          <p:nvPr/>
        </p:nvGrpSpPr>
        <p:grpSpPr bwMode="auto">
          <a:xfrm>
            <a:off x="1789113" y="1101725"/>
            <a:ext cx="5377171" cy="1743130"/>
            <a:chOff x="827584" y="1556792"/>
            <a:chExt cx="7167410" cy="2324708"/>
          </a:xfrm>
        </p:grpSpPr>
        <p:sp>
          <p:nvSpPr>
            <p:cNvPr id="3" name="流程图: 决策 2"/>
            <p:cNvSpPr/>
            <p:nvPr/>
          </p:nvSpPr>
          <p:spPr bwMode="auto">
            <a:xfrm>
              <a:off x="827584" y="1556792"/>
              <a:ext cx="2579442" cy="1727597"/>
            </a:xfrm>
            <a:prstGeom prst="flowChartDecision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/>
            </a:p>
          </p:txBody>
        </p:sp>
        <p:sp>
          <p:nvSpPr>
            <p:cNvPr id="56324" name="TextBox 3"/>
            <p:cNvSpPr txBox="1">
              <a:spLocks noChangeArrowheads="1"/>
            </p:cNvSpPr>
            <p:nvPr/>
          </p:nvSpPr>
          <p:spPr bwMode="auto">
            <a:xfrm>
              <a:off x="899592" y="3327375"/>
              <a:ext cx="3134961" cy="55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（四条边都相等）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076576" y="1628775"/>
              <a:ext cx="2232413" cy="1295698"/>
            </a:xfrm>
            <a:prstGeom prst="rect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/>
            </a:p>
          </p:txBody>
        </p:sp>
        <p:sp>
          <p:nvSpPr>
            <p:cNvPr id="56326" name="TextBox 5"/>
            <p:cNvSpPr txBox="1">
              <a:spLocks noChangeArrowheads="1"/>
            </p:cNvSpPr>
            <p:nvPr/>
          </p:nvSpPr>
          <p:spPr bwMode="auto">
            <a:xfrm>
              <a:off x="4860033" y="3327375"/>
              <a:ext cx="3134961" cy="554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（四个角都相等）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19150" y="2686596"/>
            <a:ext cx="7578230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都不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是，第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一个图形不符合四个角都相等；第二个图形不符合各边都相等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6" name="组合 14"/>
          <p:cNvGrpSpPr/>
          <p:nvPr/>
        </p:nvGrpSpPr>
        <p:grpSpPr bwMode="auto">
          <a:xfrm>
            <a:off x="778794" y="3877788"/>
            <a:ext cx="8029645" cy="1113766"/>
            <a:chOff x="-484883" y="5005794"/>
            <a:chExt cx="10703988" cy="1484625"/>
          </a:xfrm>
        </p:grpSpPr>
        <p:sp>
          <p:nvSpPr>
            <p:cNvPr id="56329" name="TextBox 8"/>
            <p:cNvSpPr txBox="1">
              <a:spLocks noChangeArrowheads="1"/>
            </p:cNvSpPr>
            <p:nvPr/>
          </p:nvSpPr>
          <p:spPr bwMode="auto">
            <a:xfrm>
              <a:off x="-484883" y="5005794"/>
              <a:ext cx="10703988" cy="1484625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判断一个多边形是不是正多边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形，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各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边都相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等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各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角都相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等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，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两</a:t>
              </a:r>
              <a:r>
                <a:rPr lang="zh-CN" altLang="en-US" sz="24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个条件必须同时具备</a:t>
              </a:r>
              <a:r>
                <a:rPr lang="en-US" altLang="zh-CN" sz="2400" b="1" dirty="0">
                  <a:latin typeface="宋体" panose="02010600030101010101" pitchFamily="2" charset="-122"/>
                </a:rPr>
                <a:t>.</a:t>
              </a:r>
              <a:endParaRPr lang="en-US" altLang="zh-CN" sz="2400" b="1" dirty="0">
                <a:latin typeface="宋体" panose="02010600030101010101" pitchFamily="2" charset="-122"/>
              </a:endParaRPr>
            </a:p>
          </p:txBody>
        </p:sp>
        <p:grpSp>
          <p:nvGrpSpPr>
            <p:cNvPr id="56330" name="组合 38"/>
            <p:cNvGrpSpPr/>
            <p:nvPr/>
          </p:nvGrpSpPr>
          <p:grpSpPr bwMode="auto">
            <a:xfrm>
              <a:off x="-431086" y="5195888"/>
              <a:ext cx="853374" cy="649287"/>
              <a:chOff x="-390036" y="5269517"/>
              <a:chExt cx="852309" cy="648072"/>
            </a:xfrm>
          </p:grpSpPr>
          <p:grpSp>
            <p:nvGrpSpPr>
              <p:cNvPr id="56331" name="组合 35"/>
              <p:cNvGrpSpPr/>
              <p:nvPr/>
            </p:nvGrpSpPr>
            <p:grpSpPr bwMode="auto">
              <a:xfrm>
                <a:off x="-267516" y="5269517"/>
                <a:ext cx="648072" cy="648072"/>
                <a:chOff x="-411532" y="5287101"/>
                <a:chExt cx="648072" cy="648072"/>
              </a:xfrm>
            </p:grpSpPr>
            <p:sp>
              <p:nvSpPr>
                <p:cNvPr id="56332" name="椭圆 33"/>
                <p:cNvSpPr>
                  <a:spLocks noChangeArrowheads="1"/>
                </p:cNvSpPr>
                <p:nvPr/>
              </p:nvSpPr>
              <p:spPr bwMode="auto">
                <a:xfrm>
                  <a:off x="-411532" y="5287101"/>
                  <a:ext cx="648072" cy="648072"/>
                </a:xfrm>
                <a:prstGeom prst="ellipse">
                  <a:avLst/>
                </a:prstGeom>
                <a:solidFill>
                  <a:srgbClr val="EB2A0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/>
                </a:p>
              </p:txBody>
            </p:sp>
            <p:sp>
              <p:nvSpPr>
                <p:cNvPr id="56333" name="椭圆 34"/>
                <p:cNvSpPr>
                  <a:spLocks noChangeArrowheads="1"/>
                </p:cNvSpPr>
                <p:nvPr/>
              </p:nvSpPr>
              <p:spPr bwMode="auto">
                <a:xfrm>
                  <a:off x="-274959" y="5287101"/>
                  <a:ext cx="504056" cy="504056"/>
                </a:xfrm>
                <a:prstGeom prst="ellipse">
                  <a:avLst/>
                </a:prstGeom>
                <a:solidFill>
                  <a:srgbClr val="FFCC00">
                    <a:alpha val="6274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2100"/>
                </a:p>
              </p:txBody>
            </p:sp>
          </p:grpSp>
          <p:sp>
            <p:nvSpPr>
              <p:cNvPr id="56334" name="TextBox 37"/>
              <p:cNvSpPr txBox="1">
                <a:spLocks noChangeArrowheads="1"/>
              </p:cNvSpPr>
              <p:nvPr/>
            </p:nvSpPr>
            <p:spPr bwMode="auto">
              <a:xfrm>
                <a:off x="-390036" y="5316452"/>
                <a:ext cx="852309" cy="490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注意</a:t>
                </a:r>
                <a:endParaRPr lang="zh-CN" altLang="en-US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0" name="组合 2"/>
          <p:cNvGrpSpPr/>
          <p:nvPr/>
        </p:nvGrpSpPr>
        <p:grpSpPr bwMode="auto">
          <a:xfrm>
            <a:off x="-3801" y="-57325"/>
            <a:ext cx="2006600" cy="477838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69084" y="613003"/>
            <a:ext cx="1757157" cy="488722"/>
            <a:chOff x="1745942" y="3955571"/>
            <a:chExt cx="1757157" cy="488722"/>
          </a:xfrm>
        </p:grpSpPr>
        <p:grpSp>
          <p:nvGrpSpPr>
            <p:cNvPr id="25" name="组合 24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27" name="流程图: 库存数据 26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5"/>
          <p:cNvSpPr>
            <a:spLocks noChangeArrowheads="1"/>
          </p:cNvSpPr>
          <p:nvPr/>
        </p:nvSpPr>
        <p:spPr bwMode="auto">
          <a:xfrm>
            <a:off x="936351" y="663157"/>
            <a:ext cx="8019875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属于正多边形的特征的有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各边相等；②各个内角相等；③各个外角相等；④各条对角线都相等；⑤从一个顶点引出的对角线将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边形分成面积相等的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个三角形．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8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个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个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71629" y="888622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 dirty="0"/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6758" y="-59959"/>
            <a:ext cx="1869440" cy="477838"/>
            <a:chOff x="248" y="32"/>
            <a:chExt cx="2944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196"/>
              <a:ext cx="2944" cy="588"/>
              <a:chOff x="248" y="196"/>
              <a:chExt cx="2944" cy="588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2944" cy="7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4" y="82026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2"/>
          <p:cNvSpPr txBox="1">
            <a:spLocks noChangeArrowheads="1"/>
          </p:cNvSpPr>
          <p:nvPr/>
        </p:nvSpPr>
        <p:spPr bwMode="auto">
          <a:xfrm>
            <a:off x="452627" y="1023938"/>
            <a:ext cx="8515204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通过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画出多边形的对角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可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以把多边形内角和问题转化为三角形内角和问题．如果从某个多边形的一个顶点出发的对角线共有2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那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么该多边形的内角和是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_________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度．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556250" y="2730500"/>
            <a:ext cx="2028825" cy="1354138"/>
          </a:xfrm>
          <a:prstGeom prst="cloudCallou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8383" name="文本框 6"/>
          <p:cNvSpPr txBox="1">
            <a:spLocks noChangeArrowheads="1"/>
          </p:cNvSpPr>
          <p:nvPr/>
        </p:nvSpPr>
        <p:spPr bwMode="auto">
          <a:xfrm>
            <a:off x="923131" y="3018740"/>
            <a:ext cx="745331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解析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从某个多边形的一个顶点出发的对角线共有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条，则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将多边形分割为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个三角形．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所以该多边形的内角和是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3×180°=540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93102" y="2030091"/>
            <a:ext cx="13604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540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8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3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2"/>
          <p:cNvSpPr txBox="1">
            <a:spLocks noChangeArrowheads="1"/>
          </p:cNvSpPr>
          <p:nvPr/>
        </p:nvSpPr>
        <p:spPr bwMode="auto">
          <a:xfrm>
            <a:off x="1105211" y="1054303"/>
            <a:ext cx="61366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下列多边形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是凸多边形的是（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9394" name="组合 12"/>
          <p:cNvGrpSpPr/>
          <p:nvPr/>
        </p:nvGrpSpPr>
        <p:grpSpPr bwMode="auto">
          <a:xfrm>
            <a:off x="1576909" y="1589051"/>
            <a:ext cx="5780088" cy="1268413"/>
            <a:chOff x="783771" y="1640114"/>
            <a:chExt cx="7707086" cy="1692756"/>
          </a:xfrm>
        </p:grpSpPr>
        <p:sp>
          <p:nvSpPr>
            <p:cNvPr id="12296" name="任意多边形 3"/>
            <p:cNvSpPr/>
            <p:nvPr/>
          </p:nvSpPr>
          <p:spPr>
            <a:xfrm>
              <a:off x="783771" y="1699435"/>
              <a:ext cx="1828872" cy="942774"/>
            </a:xfrm>
            <a:custGeom>
              <a:avLst/>
              <a:gdLst>
                <a:gd name="txL" fmla="*/ 0 w 1828800"/>
                <a:gd name="txT" fmla="*/ 0 h 943429"/>
                <a:gd name="txR" fmla="*/ 1828800 w 1828800"/>
                <a:gd name="txB" fmla="*/ 943429 h 943429"/>
              </a:gdLst>
              <a:ahLst/>
              <a:cxnLst>
                <a:cxn ang="0">
                  <a:pos x="667658" y="0"/>
                </a:cxn>
                <a:cxn ang="0">
                  <a:pos x="0" y="580572"/>
                </a:cxn>
                <a:cxn ang="0">
                  <a:pos x="1146629" y="943429"/>
                </a:cxn>
                <a:cxn ang="0">
                  <a:pos x="1828800" y="130629"/>
                </a:cxn>
                <a:cxn ang="0">
                  <a:pos x="667658" y="0"/>
                </a:cxn>
              </a:cxnLst>
              <a:rect l="txL" t="txT" r="txR" b="txB"/>
              <a:pathLst>
                <a:path w="1828800" h="943429">
                  <a:moveTo>
                    <a:pt x="667658" y="0"/>
                  </a:moveTo>
                  <a:lnTo>
                    <a:pt x="0" y="580572"/>
                  </a:lnTo>
                  <a:lnTo>
                    <a:pt x="1146629" y="943429"/>
                  </a:lnTo>
                  <a:lnTo>
                    <a:pt x="1828800" y="130629"/>
                  </a:lnTo>
                  <a:lnTo>
                    <a:pt x="667658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accent4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noProof="1"/>
            </a:p>
          </p:txBody>
        </p:sp>
        <p:sp>
          <p:nvSpPr>
            <p:cNvPr id="12297" name="任意多边形 4"/>
            <p:cNvSpPr/>
            <p:nvPr/>
          </p:nvSpPr>
          <p:spPr>
            <a:xfrm>
              <a:off x="2913221" y="1773586"/>
              <a:ext cx="1801355" cy="942773"/>
            </a:xfrm>
            <a:custGeom>
              <a:avLst/>
              <a:gdLst>
                <a:gd name="txL" fmla="*/ 0 w 1799772"/>
                <a:gd name="txT" fmla="*/ 0 h 943428"/>
                <a:gd name="txR" fmla="*/ 1799772 w 1799772"/>
                <a:gd name="txB" fmla="*/ 943428 h 943428"/>
              </a:gdLst>
              <a:ahLst/>
              <a:cxnLst>
                <a:cxn ang="0">
                  <a:pos x="769258" y="0"/>
                </a:cxn>
                <a:cxn ang="0">
                  <a:pos x="0" y="754742"/>
                </a:cxn>
                <a:cxn ang="0">
                  <a:pos x="1190172" y="943428"/>
                </a:cxn>
                <a:cxn ang="0">
                  <a:pos x="1117600" y="449942"/>
                </a:cxn>
                <a:cxn ang="0">
                  <a:pos x="1799772" y="232228"/>
                </a:cxn>
                <a:cxn ang="0">
                  <a:pos x="769258" y="0"/>
                </a:cxn>
              </a:cxnLst>
              <a:rect l="txL" t="txT" r="txR" b="txB"/>
              <a:pathLst>
                <a:path w="1799772" h="943428">
                  <a:moveTo>
                    <a:pt x="769258" y="0"/>
                  </a:moveTo>
                  <a:lnTo>
                    <a:pt x="0" y="754742"/>
                  </a:lnTo>
                  <a:lnTo>
                    <a:pt x="1190172" y="943428"/>
                  </a:lnTo>
                  <a:lnTo>
                    <a:pt x="1117600" y="449942"/>
                  </a:lnTo>
                  <a:lnTo>
                    <a:pt x="1799772" y="232228"/>
                  </a:lnTo>
                  <a:lnTo>
                    <a:pt x="769258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accent4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noProof="1"/>
            </a:p>
          </p:txBody>
        </p:sp>
        <p:sp>
          <p:nvSpPr>
            <p:cNvPr id="12298" name="任意多边形 5"/>
            <p:cNvSpPr/>
            <p:nvPr/>
          </p:nvSpPr>
          <p:spPr>
            <a:xfrm>
              <a:off x="5212011" y="1640114"/>
              <a:ext cx="1333552" cy="1044467"/>
            </a:xfrm>
            <a:custGeom>
              <a:avLst/>
              <a:gdLst>
                <a:gd name="txL" fmla="*/ 0 w 1335314"/>
                <a:gd name="txT" fmla="*/ 0 h 1045029"/>
                <a:gd name="txR" fmla="*/ 1335314 w 1335314"/>
                <a:gd name="txB" fmla="*/ 1045029 h 1045029"/>
              </a:gdLst>
              <a:ahLst/>
              <a:cxnLst>
                <a:cxn ang="0">
                  <a:pos x="624114" y="0"/>
                </a:cxn>
                <a:cxn ang="0">
                  <a:pos x="0" y="522515"/>
                </a:cxn>
                <a:cxn ang="0">
                  <a:pos x="304800" y="1045029"/>
                </a:cxn>
                <a:cxn ang="0">
                  <a:pos x="1030514" y="1045029"/>
                </a:cxn>
                <a:cxn ang="0">
                  <a:pos x="1335314" y="522515"/>
                </a:cxn>
                <a:cxn ang="0">
                  <a:pos x="624114" y="0"/>
                </a:cxn>
              </a:cxnLst>
              <a:rect l="txL" t="txT" r="txR" b="txB"/>
              <a:pathLst>
                <a:path w="1335314" h="1045029">
                  <a:moveTo>
                    <a:pt x="624114" y="0"/>
                  </a:moveTo>
                  <a:lnTo>
                    <a:pt x="0" y="522515"/>
                  </a:lnTo>
                  <a:lnTo>
                    <a:pt x="304800" y="1045029"/>
                  </a:lnTo>
                  <a:lnTo>
                    <a:pt x="1030514" y="1045029"/>
                  </a:lnTo>
                  <a:lnTo>
                    <a:pt x="1335314" y="522515"/>
                  </a:lnTo>
                  <a:lnTo>
                    <a:pt x="624114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accent4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noProof="1"/>
            </a:p>
          </p:txBody>
        </p:sp>
        <p:sp>
          <p:nvSpPr>
            <p:cNvPr id="12299" name="任意多边形 7"/>
            <p:cNvSpPr/>
            <p:nvPr/>
          </p:nvSpPr>
          <p:spPr>
            <a:xfrm>
              <a:off x="6981614" y="1654945"/>
              <a:ext cx="1509243" cy="957604"/>
            </a:xfrm>
            <a:custGeom>
              <a:avLst/>
              <a:gdLst>
                <a:gd name="txL" fmla="*/ 0 w 1509486"/>
                <a:gd name="txT" fmla="*/ 0 h 957942"/>
                <a:gd name="txR" fmla="*/ 1509486 w 1509486"/>
                <a:gd name="txB" fmla="*/ 957942 h 957942"/>
              </a:gdLst>
              <a:ahLst/>
              <a:cxnLst>
                <a:cxn ang="0">
                  <a:pos x="478972" y="0"/>
                </a:cxn>
                <a:cxn ang="0">
                  <a:pos x="0" y="449942"/>
                </a:cxn>
                <a:cxn ang="0">
                  <a:pos x="478972" y="957942"/>
                </a:cxn>
                <a:cxn ang="0">
                  <a:pos x="1335315" y="957942"/>
                </a:cxn>
                <a:cxn ang="0">
                  <a:pos x="1509486" y="449942"/>
                </a:cxn>
                <a:cxn ang="0">
                  <a:pos x="1204686" y="145142"/>
                </a:cxn>
                <a:cxn ang="0">
                  <a:pos x="478972" y="0"/>
                </a:cxn>
              </a:cxnLst>
              <a:rect l="txL" t="txT" r="txR" b="txB"/>
              <a:pathLst>
                <a:path w="1509486" h="957942">
                  <a:moveTo>
                    <a:pt x="478972" y="0"/>
                  </a:moveTo>
                  <a:lnTo>
                    <a:pt x="0" y="449942"/>
                  </a:lnTo>
                  <a:lnTo>
                    <a:pt x="478972" y="957942"/>
                  </a:lnTo>
                  <a:lnTo>
                    <a:pt x="1335315" y="957942"/>
                  </a:lnTo>
                  <a:lnTo>
                    <a:pt x="1509486" y="449942"/>
                  </a:lnTo>
                  <a:lnTo>
                    <a:pt x="1204686" y="145142"/>
                  </a:lnTo>
                  <a:lnTo>
                    <a:pt x="478972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accent4">
                  <a:alpha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noProof="1"/>
            </a:p>
          </p:txBody>
        </p:sp>
        <p:sp>
          <p:nvSpPr>
            <p:cNvPr id="59399" name="TextBox 8"/>
            <p:cNvSpPr txBox="1">
              <a:spLocks noChangeArrowheads="1"/>
            </p:cNvSpPr>
            <p:nvPr/>
          </p:nvSpPr>
          <p:spPr bwMode="auto">
            <a:xfrm>
              <a:off x="1403648" y="2780928"/>
              <a:ext cx="500365" cy="55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</a:rPr>
                <a:t>A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400" name="TextBox 9"/>
            <p:cNvSpPr txBox="1">
              <a:spLocks noChangeArrowheads="1"/>
            </p:cNvSpPr>
            <p:nvPr/>
          </p:nvSpPr>
          <p:spPr bwMode="auto">
            <a:xfrm>
              <a:off x="3444436" y="2780928"/>
              <a:ext cx="480893" cy="55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</a:rPr>
                <a:t>B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401" name="TextBox 10"/>
            <p:cNvSpPr txBox="1">
              <a:spLocks noChangeArrowheads="1"/>
            </p:cNvSpPr>
            <p:nvPr/>
          </p:nvSpPr>
          <p:spPr bwMode="auto">
            <a:xfrm>
              <a:off x="5676684" y="2780928"/>
              <a:ext cx="500365" cy="55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</a:rPr>
                <a:t>C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402" name="TextBox 11"/>
            <p:cNvSpPr txBox="1">
              <a:spLocks noChangeArrowheads="1"/>
            </p:cNvSpPr>
            <p:nvPr/>
          </p:nvSpPr>
          <p:spPr bwMode="auto">
            <a:xfrm>
              <a:off x="7668344" y="2751311"/>
              <a:ext cx="500365" cy="55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</a:rPr>
                <a:t>D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379251" y="1075740"/>
            <a:ext cx="360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411" name="组合 1"/>
          <p:cNvGrpSpPr/>
          <p:nvPr/>
        </p:nvGrpSpPr>
        <p:grpSpPr bwMode="auto">
          <a:xfrm>
            <a:off x="3339576" y="468938"/>
            <a:ext cx="2478723" cy="522923"/>
            <a:chOff x="5083" y="1100"/>
            <a:chExt cx="3905" cy="823"/>
          </a:xfrm>
        </p:grpSpPr>
        <p:grpSp>
          <p:nvGrpSpPr>
            <p:cNvPr id="5941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975" y="597013"/>
                <a:ext cx="418939" cy="41903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764" y="597753"/>
                <a:ext cx="418939" cy="41755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5554" y="597012"/>
                <a:ext cx="418939" cy="41903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446" y="597012"/>
                <a:ext cx="418939" cy="41903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083" y="597013"/>
                <a:ext cx="418939" cy="41903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5941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1"/>
          <p:cNvGrpSpPr/>
          <p:nvPr/>
        </p:nvGrpSpPr>
        <p:grpSpPr bwMode="auto">
          <a:xfrm>
            <a:off x="-218" y="-67287"/>
            <a:ext cx="2006600" cy="477838"/>
            <a:chOff x="53" y="110"/>
            <a:chExt cx="3160" cy="753"/>
          </a:xfrm>
        </p:grpSpPr>
        <p:cxnSp>
          <p:nvCxnSpPr>
            <p:cNvPr id="32" name="直线连接符 17"/>
            <p:cNvCxnSpPr/>
            <p:nvPr/>
          </p:nvCxnSpPr>
          <p:spPr>
            <a:xfrm>
              <a:off x="53" y="863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90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235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1"/>
          <p:cNvSpPr txBox="1">
            <a:spLocks noChangeArrowheads="1"/>
          </p:cNvSpPr>
          <p:nvPr/>
        </p:nvSpPr>
        <p:spPr bwMode="auto">
          <a:xfrm>
            <a:off x="1209809" y="3019764"/>
            <a:ext cx="64214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九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边形的对角线有（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A. 25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B. 31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C. 27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D. 30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条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376448" y="3139405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"/>
          <p:cNvGrpSpPr/>
          <p:nvPr/>
        </p:nvGrpSpPr>
        <p:grpSpPr bwMode="auto">
          <a:xfrm>
            <a:off x="-218" y="-67287"/>
            <a:ext cx="2006600" cy="477838"/>
            <a:chOff x="53" y="110"/>
            <a:chExt cx="3160" cy="753"/>
          </a:xfrm>
        </p:grpSpPr>
        <p:cxnSp>
          <p:nvCxnSpPr>
            <p:cNvPr id="22" name="直线连接符 17"/>
            <p:cNvCxnSpPr/>
            <p:nvPr/>
          </p:nvCxnSpPr>
          <p:spPr>
            <a:xfrm>
              <a:off x="53" y="863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90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235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14"/>
          <p:cNvSpPr txBox="1">
            <a:spLocks noChangeArrowheads="1"/>
          </p:cNvSpPr>
          <p:nvPr/>
        </p:nvSpPr>
        <p:spPr bwMode="auto">
          <a:xfrm>
            <a:off x="880612" y="1212001"/>
            <a:ext cx="745989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一张形状是多边形的纸片剪去其中一个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角，剩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下的部分是一个四边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这张纸片原来的形状不可能是（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六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 .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五边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  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四边形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三角形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544428" y="2412329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TextBox 3"/>
          <p:cNvSpPr txBox="1">
            <a:spLocks noChangeArrowheads="1"/>
          </p:cNvSpPr>
          <p:nvPr/>
        </p:nvSpPr>
        <p:spPr bwMode="auto">
          <a:xfrm>
            <a:off x="1069736" y="1287696"/>
            <a:ext cx="71430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若从一个多边形的一个顶点出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发，最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多可以引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条对角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这是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72904" y="1878450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十三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0421" name="TextBox 5"/>
          <p:cNvSpPr txBox="1">
            <a:spLocks noChangeArrowheads="1"/>
          </p:cNvSpPr>
          <p:nvPr/>
        </p:nvSpPr>
        <p:spPr bwMode="auto">
          <a:xfrm>
            <a:off x="1069736" y="2752872"/>
            <a:ext cx="71430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过八边形的一个顶点画对角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线，把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这个八边形分割成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882775" y="336245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六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60427" name="组合 6"/>
          <p:cNvGrpSpPr/>
          <p:nvPr/>
        </p:nvGrpSpPr>
        <p:grpSpPr bwMode="auto">
          <a:xfrm>
            <a:off x="3308272" y="606970"/>
            <a:ext cx="2480310" cy="522923"/>
            <a:chOff x="5060" y="904"/>
            <a:chExt cx="3905" cy="823"/>
          </a:xfrm>
        </p:grpSpPr>
        <p:grpSp>
          <p:nvGrpSpPr>
            <p:cNvPr id="60428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0434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"/>
          <p:cNvGrpSpPr/>
          <p:nvPr/>
        </p:nvGrpSpPr>
        <p:grpSpPr bwMode="auto">
          <a:xfrm>
            <a:off x="-218" y="-67287"/>
            <a:ext cx="2006600" cy="477838"/>
            <a:chOff x="53" y="110"/>
            <a:chExt cx="3160" cy="753"/>
          </a:xfrm>
        </p:grpSpPr>
        <p:cxnSp>
          <p:nvCxnSpPr>
            <p:cNvPr id="22" name="直线连接符 17"/>
            <p:cNvCxnSpPr/>
            <p:nvPr/>
          </p:nvCxnSpPr>
          <p:spPr>
            <a:xfrm>
              <a:off x="53" y="863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90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235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3" name="Rectangle 5"/>
          <p:cNvSpPr>
            <a:spLocks noChangeArrowheads="1"/>
          </p:cNvSpPr>
          <p:nvPr/>
        </p:nvSpPr>
        <p:spPr bwMode="auto">
          <a:xfrm>
            <a:off x="829823" y="1320282"/>
            <a:ext cx="744172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过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边形的一个顶点有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条对角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边形没有对角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k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边形共有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k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条对角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－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k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为多少？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1014" name="Rectangle 6"/>
          <p:cNvSpPr>
            <a:spLocks noChangeArrowheads="1"/>
          </p:cNvSpPr>
          <p:nvPr/>
        </p:nvSpPr>
        <p:spPr bwMode="auto">
          <a:xfrm>
            <a:off x="1334215" y="2474443"/>
            <a:ext cx="5855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k</a:t>
            </a:r>
            <a:r>
              <a:rPr lang="zh-CN" altLang="en-US" sz="2400" b="1" dirty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Times New Roman" panose="02020603050405020304" pitchFamily="18" charset="0"/>
              </a:rPr>
              <a:t>5.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∴(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(10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5)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125.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1443" name="组合 1"/>
          <p:cNvGrpSpPr/>
          <p:nvPr/>
        </p:nvGrpSpPr>
        <p:grpSpPr bwMode="auto">
          <a:xfrm>
            <a:off x="-218" y="-67287"/>
            <a:ext cx="2006600" cy="477838"/>
            <a:chOff x="53" y="110"/>
            <a:chExt cx="3160" cy="753"/>
          </a:xfrm>
        </p:grpSpPr>
        <p:cxnSp>
          <p:nvCxnSpPr>
            <p:cNvPr id="18" name="直线连接符 17"/>
            <p:cNvCxnSpPr/>
            <p:nvPr/>
          </p:nvCxnSpPr>
          <p:spPr>
            <a:xfrm>
              <a:off x="53" y="863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445" name="文本框 18"/>
            <p:cNvSpPr txBox="1">
              <a:spLocks noChangeArrowheads="1"/>
            </p:cNvSpPr>
            <p:nvPr/>
          </p:nvSpPr>
          <p:spPr bwMode="auto">
            <a:xfrm>
              <a:off x="903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235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447" name="组合 2"/>
          <p:cNvGrpSpPr/>
          <p:nvPr/>
        </p:nvGrpSpPr>
        <p:grpSpPr bwMode="auto">
          <a:xfrm>
            <a:off x="3310143" y="552873"/>
            <a:ext cx="2478722" cy="522923"/>
            <a:chOff x="5060" y="905"/>
            <a:chExt cx="3905" cy="823"/>
          </a:xfrm>
        </p:grpSpPr>
        <p:grpSp>
          <p:nvGrpSpPr>
            <p:cNvPr id="61448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1454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1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1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1324" y="2437992"/>
            <a:ext cx="1063770" cy="4154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多边形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25563" y="749300"/>
            <a:ext cx="757237" cy="41433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06688" y="633415"/>
            <a:ext cx="3303587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前提条件是在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一个平面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内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88100" y="2531582"/>
            <a:ext cx="874713" cy="73660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对角线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344862" y="2118064"/>
            <a:ext cx="5614580" cy="861774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它是多边形的一条重要线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段，在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今后通常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作对角线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把多边形的问题转化为三角形和四边形的问题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79265" y="4225131"/>
            <a:ext cx="809625" cy="7381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正多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边形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39571" y="4473998"/>
            <a:ext cx="2967038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定义既是判定也是性质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1106706" y="928688"/>
            <a:ext cx="161925" cy="3532187"/>
          </a:xfrm>
          <a:prstGeom prst="leftBrace">
            <a:avLst>
              <a:gd name="adj1" fmla="val 6665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/>
          </a:p>
        </p:txBody>
      </p:sp>
      <p:sp>
        <p:nvSpPr>
          <p:cNvPr id="11" name="右箭头 10"/>
          <p:cNvSpPr/>
          <p:nvPr/>
        </p:nvSpPr>
        <p:spPr bwMode="auto">
          <a:xfrm>
            <a:off x="2227263" y="749300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3" name="右箭头 12"/>
          <p:cNvSpPr/>
          <p:nvPr/>
        </p:nvSpPr>
        <p:spPr bwMode="auto">
          <a:xfrm>
            <a:off x="2149733" y="4513684"/>
            <a:ext cx="325438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62476" name="组合 1"/>
          <p:cNvGrpSpPr/>
          <p:nvPr/>
        </p:nvGrpSpPr>
        <p:grpSpPr bwMode="auto">
          <a:xfrm>
            <a:off x="-5729" y="-45266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478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4" name="左大括号 13"/>
          <p:cNvSpPr/>
          <p:nvPr/>
        </p:nvSpPr>
        <p:spPr>
          <a:xfrm>
            <a:off x="2304321" y="1408113"/>
            <a:ext cx="153988" cy="2573337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/>
            <a:endParaRPr lang="zh-CN" altLang="en-US" b="1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2552700" y="1283021"/>
            <a:ext cx="757237" cy="4143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定义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2547035" y="2363788"/>
            <a:ext cx="757237" cy="4143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用途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2563813" y="3774281"/>
            <a:ext cx="757237" cy="4143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公式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3480499" y="1182659"/>
            <a:ext cx="5383213" cy="861774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连接多边形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不相邻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两个顶点的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段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，叫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做多边形的对角线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3463925" y="3355975"/>
            <a:ext cx="5656887" cy="1015365"/>
            <a:chOff x="5454" y="5286"/>
            <a:chExt cx="9067" cy="1599"/>
          </a:xfrm>
        </p:grpSpPr>
        <p:sp>
          <p:nvSpPr>
            <p:cNvPr id="62486" name="TextBox 4"/>
            <p:cNvSpPr txBox="1">
              <a:spLocks noChangeArrowheads="1"/>
            </p:cNvSpPr>
            <p:nvPr/>
          </p:nvSpPr>
          <p:spPr bwMode="auto">
            <a:xfrm>
              <a:off x="5454" y="5286"/>
              <a:ext cx="9067" cy="1599"/>
            </a:xfrm>
            <a:prstGeom prst="rect">
              <a:avLst/>
            </a:prstGeom>
            <a:noFill/>
            <a:ln w="25400">
              <a:solidFill>
                <a:srgbClr val="404040">
                  <a:alpha val="54117"/>
                </a:srgb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从一个顶点出发的对角线的总条数（</a:t>
              </a:r>
              <a:r>
                <a:rPr lang="en-US" altLang="zh-CN" sz="2000" b="1" i="1" dirty="0" smtClean="0">
                  <a:latin typeface="+mn-lt"/>
                  <a:ea typeface="黑体" panose="02010609060101010101" pitchFamily="2" charset="-122"/>
                </a:rPr>
                <a:t>n</a:t>
              </a:r>
              <a:r>
                <a:rPr lang="en-US" altLang="zh-CN" sz="2000" b="1" dirty="0" smtClean="0">
                  <a:latin typeface="+mn-lt"/>
                  <a:ea typeface="黑体" panose="02010609060101010101" pitchFamily="2" charset="-122"/>
                </a:rPr>
                <a:t>-3</a:t>
              </a:r>
              <a:r>
                <a:rPr lang="zh-CN" altLang="en-US" sz="20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）条，多</a:t>
              </a:r>
              <a:r>
                <a:rPr lang="zh-CN" altLang="en-US" sz="20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边形对角线的总条数</a:t>
              </a:r>
              <a:endPara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62487" name="对象 2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392" y="6114"/>
            <a:ext cx="863" cy="6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552" name="Equation" r:id="rId1" imgW="13106400" imgH="9448800" progId="Equation.DSMT4">
                    <p:embed/>
                  </p:oleObj>
                </mc:Choice>
                <mc:Fallback>
                  <p:oleObj name="Equation" r:id="rId1" imgW="13106400" imgH="9448800" progId="Equation.DSMT4">
                    <p:embed/>
                    <p:pic>
                      <p:nvPicPr>
                        <p:cNvPr id="0" name="对象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392" y="6114"/>
                          <a:ext cx="863" cy="6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3" descr="0d8eb1c7e8261e339826d094b35be2e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282700"/>
            <a:ext cx="3811588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图片 1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1094394"/>
            <a:ext cx="2701697" cy="2780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矩形 7170"/>
          <p:cNvSpPr>
            <a:spLocks noChangeArrowheads="1"/>
          </p:cNvSpPr>
          <p:nvPr/>
        </p:nvSpPr>
        <p:spPr bwMode="auto">
          <a:xfrm>
            <a:off x="1136650" y="3673475"/>
            <a:ext cx="3170238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中国某一村远景图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892" name="矩形 24584"/>
          <p:cNvSpPr>
            <a:spLocks noChangeArrowheads="1"/>
          </p:cNvSpPr>
          <p:nvPr/>
        </p:nvSpPr>
        <p:spPr bwMode="auto">
          <a:xfrm>
            <a:off x="4306888" y="3979863"/>
            <a:ext cx="37322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五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角大楼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79" name="直接连接符 24578"/>
          <p:cNvSpPr>
            <a:spLocks noChangeShapeType="1"/>
          </p:cNvSpPr>
          <p:nvPr/>
        </p:nvSpPr>
        <p:spPr bwMode="auto">
          <a:xfrm flipH="1">
            <a:off x="4233863" y="2073275"/>
            <a:ext cx="596900" cy="782638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直接连接符 4"/>
          <p:cNvSpPr>
            <a:spLocks noChangeShapeType="1"/>
          </p:cNvSpPr>
          <p:nvPr/>
        </p:nvSpPr>
        <p:spPr bwMode="auto">
          <a:xfrm flipH="1" flipV="1">
            <a:off x="4246563" y="2841625"/>
            <a:ext cx="1905000" cy="458788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直接连接符 5"/>
          <p:cNvSpPr>
            <a:spLocks noChangeShapeType="1"/>
          </p:cNvSpPr>
          <p:nvPr/>
        </p:nvSpPr>
        <p:spPr bwMode="auto">
          <a:xfrm flipH="1">
            <a:off x="4818063" y="1960563"/>
            <a:ext cx="1685925" cy="112712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 flipH="1" flipV="1">
            <a:off x="6505575" y="1946275"/>
            <a:ext cx="1011238" cy="585788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 flipH="1">
            <a:off x="6151563" y="2532063"/>
            <a:ext cx="1366837" cy="76835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327150" y="2659063"/>
            <a:ext cx="936625" cy="668337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 flipH="1" flipV="1">
            <a:off x="2249488" y="3316288"/>
            <a:ext cx="1336675" cy="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 rot="780000" flipH="1">
            <a:off x="3660775" y="2670175"/>
            <a:ext cx="180975" cy="6858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 flipH="1" flipV="1">
            <a:off x="1303338" y="1960563"/>
            <a:ext cx="23812" cy="714375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 rot="-5820000" flipH="1" flipV="1">
            <a:off x="1492250" y="1525588"/>
            <a:ext cx="209550" cy="584200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 flipH="1" flipV="1">
            <a:off x="1874838" y="1679575"/>
            <a:ext cx="917575" cy="80963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 flipH="1" flipV="1">
            <a:off x="2792413" y="1747838"/>
            <a:ext cx="793750" cy="446087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rot="3420000" flipH="1" flipV="1">
            <a:off x="3439319" y="2439194"/>
            <a:ext cx="600075" cy="1587"/>
          </a:xfrm>
          <a:prstGeom prst="line">
            <a:avLst/>
          </a:prstGeom>
          <a:noFill/>
          <a:ln w="7620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1"/>
          <p:cNvGrpSpPr/>
          <p:nvPr/>
        </p:nvGrpSpPr>
        <p:grpSpPr bwMode="auto">
          <a:xfrm>
            <a:off x="7777" y="-30366"/>
            <a:ext cx="2006600" cy="493712"/>
            <a:chOff x="100" y="40"/>
            <a:chExt cx="3160" cy="778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85826" y="3101975"/>
            <a:ext cx="6857214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多边形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正多边形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的概念及相关定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义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    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359627" y="2127120"/>
            <a:ext cx="6808841" cy="7670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了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什么是凸多边形和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正多边形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 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88" y="17011"/>
            <a:ext cx="2017712" cy="477838"/>
            <a:chOff x="1588" y="17011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55161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941" name="文本框 18"/>
            <p:cNvSpPr txBox="1">
              <a:spLocks noChangeArrowheads="1"/>
            </p:cNvSpPr>
            <p:nvPr/>
          </p:nvSpPr>
          <p:spPr bwMode="auto">
            <a:xfrm>
              <a:off x="552450" y="17011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91624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1627463" y="680426"/>
            <a:ext cx="7029975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多边形对角线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的定义及公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式，并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能运用公式解决相关问题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 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6782" y="410711"/>
            <a:ext cx="8102104" cy="4111362"/>
            <a:chOff x="-38068" y="71412"/>
            <a:chExt cx="8102104" cy="4111362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39973"/>
              <a:ext cx="8101822" cy="4032168"/>
              <a:chOff x="224" y="-908"/>
              <a:chExt cx="14395" cy="835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1531"/>
                <a:ext cx="5504" cy="625"/>
              </a:xfrm>
              <a:prstGeom prst="bentConnector3">
                <a:avLst>
                  <a:gd name="adj1" fmla="val 38443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268172" y="2762676"/>
              <a:ext cx="0" cy="1420098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42553" y="2762676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71412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文本框 6151"/>
          <p:cNvSpPr txBox="1">
            <a:spLocks noChangeArrowheads="1"/>
          </p:cNvSpPr>
          <p:nvPr/>
        </p:nvSpPr>
        <p:spPr bwMode="auto">
          <a:xfrm>
            <a:off x="3862388" y="502719"/>
            <a:ext cx="3549650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多边形的定义及相关概念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766049" y="2314879"/>
            <a:ext cx="7958501" cy="105259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察画某多边形的过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程，类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比三角形的概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念，你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能说出什么是多边形吗？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7" name="直接连接符 26"/>
          <p:cNvCxnSpPr>
            <a:cxnSpLocks noChangeShapeType="1"/>
          </p:cNvCxnSpPr>
          <p:nvPr/>
        </p:nvCxnSpPr>
        <p:spPr bwMode="auto">
          <a:xfrm flipH="1">
            <a:off x="5327650" y="2836863"/>
            <a:ext cx="1027113" cy="59531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>
            <a:off x="5327650" y="3430588"/>
            <a:ext cx="757238" cy="1189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直接连接符 32"/>
          <p:cNvCxnSpPr>
            <a:cxnSpLocks noChangeShapeType="1"/>
          </p:cNvCxnSpPr>
          <p:nvPr/>
        </p:nvCxnSpPr>
        <p:spPr bwMode="auto">
          <a:xfrm flipV="1">
            <a:off x="6084888" y="4395788"/>
            <a:ext cx="1241425" cy="217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6" name="直接连接符 35"/>
          <p:cNvCxnSpPr>
            <a:cxnSpLocks noChangeShapeType="1"/>
          </p:cNvCxnSpPr>
          <p:nvPr/>
        </p:nvCxnSpPr>
        <p:spPr bwMode="auto">
          <a:xfrm>
            <a:off x="6354763" y="2836863"/>
            <a:ext cx="1133475" cy="7032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 flipH="1">
            <a:off x="7335838" y="3540125"/>
            <a:ext cx="152400" cy="863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4" name="Rectangle 5"/>
          <p:cNvSpPr/>
          <p:nvPr/>
        </p:nvSpPr>
        <p:spPr>
          <a:xfrm>
            <a:off x="1729718" y="3514381"/>
            <a:ext cx="3565525" cy="1255728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noProof="1">
                <a:latin typeface="宋体" panose="02010600030101010101" pitchFamily="2" charset="-122"/>
                <a:cs typeface="+mn-ea"/>
              </a:rPr>
              <a:t>在</a:t>
            </a:r>
            <a:r>
              <a:rPr lang="zh-CN" altLang="en-US" sz="21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平面</a:t>
            </a:r>
            <a:r>
              <a:rPr lang="zh-CN" altLang="en-US" sz="2100" b="1" noProof="1" smtClean="0">
                <a:latin typeface="宋体" panose="02010600030101010101" pitchFamily="2" charset="-122"/>
                <a:cs typeface="+mn-ea"/>
              </a:rPr>
              <a:t>内，由</a:t>
            </a:r>
            <a:r>
              <a:rPr lang="zh-CN" altLang="en-US" sz="21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一些线段首尾顺次相接组成的封闭图形</a:t>
            </a:r>
            <a:r>
              <a:rPr lang="zh-CN" altLang="en-US" sz="2100" b="1" noProof="1">
                <a:latin typeface="宋体" panose="02010600030101010101" pitchFamily="2" charset="-122"/>
                <a:cs typeface="+mn-ea"/>
              </a:rPr>
              <a:t>叫做</a:t>
            </a:r>
            <a:r>
              <a:rPr lang="zh-CN" altLang="en-US" sz="2100" b="1" u="wavy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多边形</a:t>
            </a:r>
            <a:r>
              <a:rPr lang="en-US" altLang="zh-CN" sz="21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.</a:t>
            </a:r>
            <a:endParaRPr lang="en-US" altLang="zh-CN" sz="2100" b="1" noProof="1">
              <a:solidFill>
                <a:srgbClr val="FF0000"/>
              </a:solidFill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5123" name="TextBox 10"/>
          <p:cNvSpPr txBox="1">
            <a:spLocks noChangeArrowheads="1"/>
          </p:cNvSpPr>
          <p:nvPr/>
        </p:nvSpPr>
        <p:spPr bwMode="auto">
          <a:xfrm>
            <a:off x="907220" y="1043212"/>
            <a:ext cx="32832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么是三角形？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30663" y="1366838"/>
            <a:ext cx="672610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不在同一条直线上的三条线段首尾顺次相接</a:t>
            </a:r>
            <a:r>
              <a:rPr lang="zh-CN" altLang="en-US" sz="2400" b="1" dirty="0">
                <a:latin typeface="宋体" panose="02010600030101010101" pitchFamily="2" charset="-122"/>
              </a:rPr>
              <a:t>所组成的图形叫做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三角形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0973" name="组合 2"/>
          <p:cNvGrpSpPr/>
          <p:nvPr/>
        </p:nvGrpSpPr>
        <p:grpSpPr bwMode="auto">
          <a:xfrm>
            <a:off x="4588" y="-23769"/>
            <a:ext cx="2006600" cy="477838"/>
            <a:chOff x="123" y="40"/>
            <a:chExt cx="3160" cy="752"/>
          </a:xfrm>
        </p:grpSpPr>
        <p:cxnSp>
          <p:nvCxnSpPr>
            <p:cNvPr id="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97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977" name="组合 4"/>
          <p:cNvGrpSpPr/>
          <p:nvPr/>
        </p:nvGrpSpPr>
        <p:grpSpPr bwMode="auto">
          <a:xfrm>
            <a:off x="2027292" y="552877"/>
            <a:ext cx="1685925" cy="409790"/>
            <a:chOff x="3528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528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0979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725378" y="107658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692" y="239025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5"/>
          <p:cNvSpPr>
            <a:spLocks noChangeArrowheads="1"/>
          </p:cNvSpPr>
          <p:nvPr/>
        </p:nvSpPr>
        <p:spPr bwMode="auto">
          <a:xfrm>
            <a:off x="1120079" y="541346"/>
            <a:ext cx="7187443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多边形的定义与三角形的定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义，为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什么要强调“在平面内”呢？怎样命名多边形呢？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56" name="Rectangle 5"/>
          <p:cNvSpPr>
            <a:spLocks noChangeArrowheads="1"/>
          </p:cNvSpPr>
          <p:nvPr/>
        </p:nvSpPr>
        <p:spPr bwMode="auto">
          <a:xfrm>
            <a:off x="564657" y="1741675"/>
            <a:ext cx="79958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这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是因为三角形中的三个顶点肯定都在同一个平面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内，而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四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点，五点，甚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至更多的点就有可能不在同一个平面内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64657" y="2942004"/>
            <a:ext cx="78529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宋体" panose="02010600030101010101" pitchFamily="2" charset="-122"/>
              </a:rPr>
              <a:t> </a:t>
            </a:r>
            <a:r>
              <a:rPr lang="zh-CN" altLang="zh-CN" sz="2400" b="1" dirty="0" smtClean="0">
                <a:latin typeface="宋体" panose="02010600030101010101" pitchFamily="2" charset="-122"/>
              </a:rPr>
              <a:t>多</a:t>
            </a:r>
            <a:r>
              <a:rPr lang="zh-CN" altLang="zh-CN" sz="2400" b="1" dirty="0">
                <a:latin typeface="宋体" panose="02010600030101010101" pitchFamily="2" charset="-122"/>
              </a:rPr>
              <a:t>边形用图形名称以及它的各个顶点的字母表示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</a:rPr>
              <a:t>字母要按照顶点的顺序书</a:t>
            </a:r>
            <a:r>
              <a:rPr lang="zh-CN" altLang="zh-CN" sz="2400" b="1" dirty="0" smtClean="0">
                <a:latin typeface="宋体" panose="02010600030101010101" pitchFamily="2" charset="-122"/>
              </a:rPr>
              <a:t>写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宋体" panose="02010600030101010101" pitchFamily="2" charset="-122"/>
              </a:rPr>
              <a:t>可</a:t>
            </a:r>
            <a:r>
              <a:rPr lang="zh-CN" altLang="zh-CN" sz="2400" b="1" dirty="0">
                <a:latin typeface="宋体" panose="02010600030101010101" pitchFamily="2" charset="-122"/>
              </a:rPr>
              <a:t>以按顺时针或逆时针的顺序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4588" y="-23769"/>
            <a:ext cx="2006600" cy="477838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 Box 25"/>
          <p:cNvSpPr txBox="1">
            <a:spLocks noChangeArrowheads="1"/>
          </p:cNvSpPr>
          <p:nvPr/>
        </p:nvSpPr>
        <p:spPr bwMode="auto">
          <a:xfrm>
            <a:off x="3466124" y="1512837"/>
            <a:ext cx="41402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内角：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多边形相邻两边组成的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角</a:t>
            </a:r>
            <a:r>
              <a:rPr lang="en-US" altLang="zh-CN" dirty="0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Line 5"/>
          <p:cNvSpPr>
            <a:spLocks noChangeShapeType="1"/>
          </p:cNvSpPr>
          <p:nvPr/>
        </p:nvSpPr>
        <p:spPr bwMode="auto">
          <a:xfrm flipV="1">
            <a:off x="6726849" y="2119262"/>
            <a:ext cx="182562" cy="601662"/>
          </a:xfrm>
          <a:prstGeom prst="line">
            <a:avLst/>
          </a:prstGeom>
          <a:noFill/>
          <a:ln w="3175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967494" y="688146"/>
            <a:ext cx="7424912" cy="9787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据图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示，类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比三角形的有关概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念，说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明什么是多边形的边、顶点、内角、外角．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Line 2"/>
          <p:cNvSpPr>
            <a:spLocks noChangeShapeType="1"/>
          </p:cNvSpPr>
          <p:nvPr/>
        </p:nvSpPr>
        <p:spPr bwMode="auto">
          <a:xfrm flipH="1">
            <a:off x="4309085" y="2119262"/>
            <a:ext cx="701675" cy="658812"/>
          </a:xfrm>
          <a:prstGeom prst="line">
            <a:avLst/>
          </a:prstGeom>
          <a:noFill/>
          <a:ln w="3175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Line 3"/>
          <p:cNvSpPr>
            <a:spLocks noChangeShapeType="1"/>
          </p:cNvSpPr>
          <p:nvPr/>
        </p:nvSpPr>
        <p:spPr bwMode="auto">
          <a:xfrm>
            <a:off x="4309086" y="2778074"/>
            <a:ext cx="539750" cy="992188"/>
          </a:xfrm>
          <a:prstGeom prst="line">
            <a:avLst/>
          </a:prstGeom>
          <a:noFill/>
          <a:ln w="3175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Line 4"/>
          <p:cNvSpPr>
            <a:spLocks noChangeShapeType="1"/>
          </p:cNvSpPr>
          <p:nvPr/>
        </p:nvSpPr>
        <p:spPr bwMode="auto">
          <a:xfrm flipV="1">
            <a:off x="4848836" y="3749624"/>
            <a:ext cx="1573213" cy="0"/>
          </a:xfrm>
          <a:prstGeom prst="line">
            <a:avLst/>
          </a:prstGeom>
          <a:noFill/>
          <a:ln w="3175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0" name="Line 5"/>
          <p:cNvSpPr>
            <a:spLocks noChangeShapeType="1"/>
          </p:cNvSpPr>
          <p:nvPr/>
        </p:nvSpPr>
        <p:spPr bwMode="auto">
          <a:xfrm flipV="1">
            <a:off x="6415699" y="2654248"/>
            <a:ext cx="317500" cy="1095375"/>
          </a:xfrm>
          <a:prstGeom prst="line">
            <a:avLst/>
          </a:prstGeom>
          <a:noFill/>
          <a:ln w="3175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Line 6"/>
          <p:cNvSpPr>
            <a:spLocks noChangeShapeType="1"/>
          </p:cNvSpPr>
          <p:nvPr/>
        </p:nvSpPr>
        <p:spPr bwMode="auto">
          <a:xfrm flipH="1" flipV="1">
            <a:off x="5010761" y="2117673"/>
            <a:ext cx="1722438" cy="536575"/>
          </a:xfrm>
          <a:prstGeom prst="line">
            <a:avLst/>
          </a:prstGeom>
          <a:noFill/>
          <a:ln w="31750">
            <a:solidFill>
              <a:srgbClr val="CC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Line 12"/>
          <p:cNvSpPr>
            <a:spLocks noChangeShapeType="1"/>
          </p:cNvSpPr>
          <p:nvPr/>
        </p:nvSpPr>
        <p:spPr bwMode="auto">
          <a:xfrm>
            <a:off x="3875699" y="2592337"/>
            <a:ext cx="390525" cy="185737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Text Box 13"/>
          <p:cNvSpPr txBox="1">
            <a:spLocks noChangeArrowheads="1"/>
          </p:cNvSpPr>
          <p:nvPr/>
        </p:nvSpPr>
        <p:spPr bwMode="auto">
          <a:xfrm>
            <a:off x="3520099" y="2290712"/>
            <a:ext cx="80010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顶点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7" name="Freeform 14"/>
          <p:cNvSpPr>
            <a:spLocks noChangeArrowheads="1"/>
          </p:cNvSpPr>
          <p:nvPr/>
        </p:nvSpPr>
        <p:spPr bwMode="auto">
          <a:xfrm>
            <a:off x="4848836" y="2190699"/>
            <a:ext cx="500063" cy="168275"/>
          </a:xfrm>
          <a:custGeom>
            <a:avLst/>
            <a:gdLst>
              <a:gd name="T0" fmla="*/ 411 w 468"/>
              <a:gd name="T1" fmla="*/ 26 h 141"/>
              <a:gd name="T2" fmla="*/ 352 w 468"/>
              <a:gd name="T3" fmla="*/ 73 h 141"/>
              <a:gd name="T4" fmla="*/ 152 w 468"/>
              <a:gd name="T5" fmla="*/ 131 h 141"/>
              <a:gd name="T6" fmla="*/ 0 w 468"/>
              <a:gd name="T7" fmla="*/ 8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141">
                <a:moveTo>
                  <a:pt x="411" y="26"/>
                </a:moveTo>
                <a:cubicBezTo>
                  <a:pt x="290" y="64"/>
                  <a:pt x="468" y="0"/>
                  <a:pt x="352" y="73"/>
                </a:cubicBezTo>
                <a:cubicBezTo>
                  <a:pt x="309" y="100"/>
                  <a:pt x="206" y="121"/>
                  <a:pt x="152" y="131"/>
                </a:cubicBezTo>
                <a:cubicBezTo>
                  <a:pt x="146" y="130"/>
                  <a:pt x="0" y="141"/>
                  <a:pt x="0" y="84"/>
                </a:cubicBezTo>
              </a:path>
            </a:pathLst>
          </a:custGeom>
          <a:noFill/>
          <a:ln w="381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>
            <a:off x="4266224" y="1879549"/>
            <a:ext cx="744537" cy="4270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Line 17"/>
          <p:cNvSpPr>
            <a:spLocks noChangeShapeType="1"/>
          </p:cNvSpPr>
          <p:nvPr/>
        </p:nvSpPr>
        <p:spPr bwMode="auto">
          <a:xfrm flipV="1">
            <a:off x="3904274" y="3319412"/>
            <a:ext cx="676275" cy="322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auto">
          <a:xfrm>
            <a:off x="3586774" y="3522612"/>
            <a:ext cx="742950" cy="368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边</a:t>
            </a:r>
            <a:endParaRPr lang="zh-CN" altLang="en-US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7" name="Oval 27"/>
          <p:cNvSpPr>
            <a:spLocks noChangeArrowheads="1"/>
          </p:cNvSpPr>
          <p:nvPr/>
        </p:nvSpPr>
        <p:spPr bwMode="auto">
          <a:xfrm>
            <a:off x="4956786" y="2035124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" name="Freeform 24"/>
          <p:cNvSpPr>
            <a:spLocks noChangeArrowheads="1"/>
          </p:cNvSpPr>
          <p:nvPr/>
        </p:nvSpPr>
        <p:spPr bwMode="auto">
          <a:xfrm rot="-10430659">
            <a:off x="6245836" y="2335162"/>
            <a:ext cx="534988" cy="228600"/>
          </a:xfrm>
          <a:custGeom>
            <a:avLst/>
            <a:gdLst>
              <a:gd name="T0" fmla="*/ 411 w 468"/>
              <a:gd name="T1" fmla="*/ 26 h 141"/>
              <a:gd name="T2" fmla="*/ 352 w 468"/>
              <a:gd name="T3" fmla="*/ 73 h 141"/>
              <a:gd name="T4" fmla="*/ 152 w 468"/>
              <a:gd name="T5" fmla="*/ 131 h 141"/>
              <a:gd name="T6" fmla="*/ 0 w 468"/>
              <a:gd name="T7" fmla="*/ 84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8" h="141">
                <a:moveTo>
                  <a:pt x="411" y="26"/>
                </a:moveTo>
                <a:cubicBezTo>
                  <a:pt x="290" y="64"/>
                  <a:pt x="468" y="0"/>
                  <a:pt x="352" y="73"/>
                </a:cubicBezTo>
                <a:cubicBezTo>
                  <a:pt x="309" y="100"/>
                  <a:pt x="206" y="121"/>
                  <a:pt x="152" y="131"/>
                </a:cubicBezTo>
                <a:cubicBezTo>
                  <a:pt x="146" y="130"/>
                  <a:pt x="0" y="141"/>
                  <a:pt x="0" y="84"/>
                </a:cubicBezTo>
              </a:path>
            </a:pathLst>
          </a:custGeom>
          <a:noFill/>
          <a:ln w="38100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" name="Line 20"/>
          <p:cNvSpPr>
            <a:spLocks noChangeShapeType="1"/>
          </p:cNvSpPr>
          <p:nvPr/>
        </p:nvSpPr>
        <p:spPr bwMode="auto">
          <a:xfrm flipH="1" flipV="1">
            <a:off x="6545873" y="2395487"/>
            <a:ext cx="681037" cy="685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" name="Text Box 26"/>
          <p:cNvSpPr txBox="1">
            <a:spLocks noChangeArrowheads="1"/>
          </p:cNvSpPr>
          <p:nvPr/>
        </p:nvSpPr>
        <p:spPr bwMode="auto">
          <a:xfrm>
            <a:off x="6671286" y="3150079"/>
            <a:ext cx="2242221" cy="9233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外角：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多边形的边与它的邻边的延长线组成的角</a:t>
            </a: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2" name="Oval 11"/>
          <p:cNvSpPr>
            <a:spLocks noChangeArrowheads="1"/>
          </p:cNvSpPr>
          <p:nvPr/>
        </p:nvSpPr>
        <p:spPr bwMode="auto">
          <a:xfrm>
            <a:off x="6352199" y="3679774"/>
            <a:ext cx="131762" cy="1206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3" name="Oval 10"/>
          <p:cNvSpPr>
            <a:spLocks noChangeArrowheads="1"/>
          </p:cNvSpPr>
          <p:nvPr/>
        </p:nvSpPr>
        <p:spPr bwMode="auto">
          <a:xfrm flipH="1">
            <a:off x="4266223" y="2720924"/>
            <a:ext cx="115887" cy="1158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" name="Oval 10"/>
          <p:cNvSpPr>
            <a:spLocks noChangeArrowheads="1"/>
          </p:cNvSpPr>
          <p:nvPr/>
        </p:nvSpPr>
        <p:spPr bwMode="auto">
          <a:xfrm>
            <a:off x="4783749" y="3681362"/>
            <a:ext cx="136525" cy="1444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" name="Oval 28"/>
          <p:cNvSpPr>
            <a:spLocks noChangeArrowheads="1"/>
          </p:cNvSpPr>
          <p:nvPr/>
        </p:nvSpPr>
        <p:spPr bwMode="auto">
          <a:xfrm>
            <a:off x="6671286" y="2595512"/>
            <a:ext cx="114300" cy="1143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91" name="Rectangle 1"/>
          <p:cNvSpPr>
            <a:spLocks noChangeArrowheads="1"/>
          </p:cNvSpPr>
          <p:nvPr/>
        </p:nvSpPr>
        <p:spPr bwMode="auto">
          <a:xfrm>
            <a:off x="837470" y="2082349"/>
            <a:ext cx="2152650" cy="148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边形有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个顶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点，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条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个内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角，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个外角．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92" name="Rectangle 1"/>
          <p:cNvSpPr>
            <a:spLocks noChangeArrowheads="1"/>
          </p:cNvSpPr>
          <p:nvPr/>
        </p:nvSpPr>
        <p:spPr bwMode="auto">
          <a:xfrm>
            <a:off x="708330" y="4111879"/>
            <a:ext cx="8057540" cy="872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多边形按它的边数可分为：三角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形，四</a:t>
            </a:r>
            <a:r>
              <a:rPr lang="zh-CN" altLang="en-US" sz="2100" b="1" dirty="0">
                <a:latin typeface="宋体" panose="02010600030101010101" pitchFamily="2" charset="-122"/>
              </a:rPr>
              <a:t>边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形，五</a:t>
            </a:r>
            <a:r>
              <a:rPr lang="zh-CN" altLang="en-US" sz="2100" b="1" dirty="0">
                <a:latin typeface="宋体" panose="02010600030101010101" pitchFamily="2" charset="-122"/>
              </a:rPr>
              <a:t>边形等等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</a:rPr>
              <a:t>其中三角形是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最简单</a:t>
            </a:r>
            <a:r>
              <a:rPr lang="zh-CN" altLang="en-US" sz="2100" b="1" dirty="0">
                <a:latin typeface="宋体" panose="02010600030101010101" pitchFamily="2" charset="-122"/>
              </a:rPr>
              <a:t>的多边形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4588" y="-23769"/>
            <a:ext cx="2006600" cy="477838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14988" y="72430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 tmFilter="0,0; .5, 1; 1, 1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0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54" grpId="0" bldLvl="0" animBg="1"/>
      <p:bldP spid="60" grpId="0" bldLvl="0" animBg="1"/>
      <p:bldP spid="67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191" grpId="0"/>
      <p:bldP spid="71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文本占位符 148482"/>
          <p:cNvSpPr>
            <a:spLocks noGrp="1"/>
          </p:cNvSpPr>
          <p:nvPr>
            <p:ph idx="4294967295"/>
          </p:nvPr>
        </p:nvSpPr>
        <p:spPr>
          <a:xfrm>
            <a:off x="803465" y="605632"/>
            <a:ext cx="7927596" cy="855662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pPr marL="171450" indent="-171450" eaLnBrk="1" hangingPunct="1">
              <a:lnSpc>
                <a:spcPct val="120000"/>
              </a:lnSpc>
              <a:spcBef>
                <a:spcPts val="750"/>
              </a:spcBef>
              <a:buFontTx/>
              <a:buNone/>
              <a:defRPr/>
            </a:pPr>
            <a:r>
              <a:rPr lang="zh-CN" altLang="en-US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 请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</a:rPr>
              <a:t>分别画出下列两个图形各边所在的直</a:t>
            </a:r>
            <a:r>
              <a:rPr lang="zh-CN" altLang="en-US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线，你</a:t>
            </a:r>
            <a:r>
              <a:rPr lang="zh-CN" altLang="en-US" b="1" noProof="1">
                <a:latin typeface="楷体" panose="02010609060101010101" pitchFamily="49" charset="-122"/>
                <a:ea typeface="楷体" panose="02010609060101010101" pitchFamily="49" charset="-122"/>
              </a:rPr>
              <a:t>能得到什么结论？</a:t>
            </a:r>
            <a:endParaRPr lang="zh-CN" altLang="en-US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485" name="直接连接符 148484"/>
          <p:cNvSpPr>
            <a:spLocks noChangeShapeType="1"/>
          </p:cNvSpPr>
          <p:nvPr/>
        </p:nvSpPr>
        <p:spPr bwMode="auto">
          <a:xfrm flipH="1">
            <a:off x="3862388" y="1566863"/>
            <a:ext cx="74295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86" name="直接连接符 148485"/>
          <p:cNvSpPr>
            <a:spLocks noChangeShapeType="1"/>
          </p:cNvSpPr>
          <p:nvPr/>
        </p:nvSpPr>
        <p:spPr bwMode="auto">
          <a:xfrm>
            <a:off x="4605338" y="1566863"/>
            <a:ext cx="1085850" cy="12573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87" name="直接连接符 148486"/>
          <p:cNvSpPr>
            <a:spLocks noChangeShapeType="1"/>
          </p:cNvSpPr>
          <p:nvPr/>
        </p:nvSpPr>
        <p:spPr bwMode="auto">
          <a:xfrm flipV="1">
            <a:off x="3862388" y="2309813"/>
            <a:ext cx="514350" cy="400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88" name="直接连接符 148487"/>
          <p:cNvSpPr>
            <a:spLocks noChangeShapeType="1"/>
          </p:cNvSpPr>
          <p:nvPr/>
        </p:nvSpPr>
        <p:spPr bwMode="auto">
          <a:xfrm>
            <a:off x="4376738" y="2309813"/>
            <a:ext cx="1314450" cy="514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89" name="直接连接符 148488"/>
          <p:cNvSpPr>
            <a:spLocks noChangeShapeType="1"/>
          </p:cNvSpPr>
          <p:nvPr/>
        </p:nvSpPr>
        <p:spPr bwMode="auto">
          <a:xfrm flipH="1">
            <a:off x="1862138" y="1509713"/>
            <a:ext cx="857250" cy="400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90" name="直接连接符 148489"/>
          <p:cNvSpPr>
            <a:spLocks noChangeShapeType="1"/>
          </p:cNvSpPr>
          <p:nvPr/>
        </p:nvSpPr>
        <p:spPr bwMode="auto">
          <a:xfrm>
            <a:off x="1862138" y="1909763"/>
            <a:ext cx="0" cy="1085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91" name="直接连接符 148490"/>
          <p:cNvSpPr>
            <a:spLocks noChangeShapeType="1"/>
          </p:cNvSpPr>
          <p:nvPr/>
        </p:nvSpPr>
        <p:spPr bwMode="auto">
          <a:xfrm flipV="1">
            <a:off x="1862138" y="2595563"/>
            <a:ext cx="1314450" cy="400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48492" name="直接连接符 148491"/>
          <p:cNvSpPr>
            <a:spLocks noChangeShapeType="1"/>
          </p:cNvSpPr>
          <p:nvPr/>
        </p:nvSpPr>
        <p:spPr bwMode="auto">
          <a:xfrm>
            <a:off x="2719388" y="1509713"/>
            <a:ext cx="457200" cy="1085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44042" name="文本框 148492"/>
          <p:cNvSpPr txBox="1">
            <a:spLocks noChangeArrowheads="1"/>
          </p:cNvSpPr>
          <p:nvPr/>
        </p:nvSpPr>
        <p:spPr bwMode="auto">
          <a:xfrm>
            <a:off x="2192338" y="2873375"/>
            <a:ext cx="10985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100" b="1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endParaRPr lang="zh-CN" altLang="en-US" sz="21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43" name="文本框 148493"/>
          <p:cNvSpPr txBox="1">
            <a:spLocks noChangeArrowheads="1"/>
          </p:cNvSpPr>
          <p:nvPr/>
        </p:nvSpPr>
        <p:spPr bwMode="auto">
          <a:xfrm>
            <a:off x="4433888" y="2789238"/>
            <a:ext cx="12001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1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endParaRPr lang="zh-CN" altLang="en-US" sz="21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8495" name="矩形 148494"/>
          <p:cNvSpPr>
            <a:spLocks noChangeArrowheads="1"/>
          </p:cNvSpPr>
          <p:nvPr/>
        </p:nvSpPr>
        <p:spPr bwMode="auto">
          <a:xfrm>
            <a:off x="882404" y="3426203"/>
            <a:ext cx="7481420" cy="1506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100" b="1" dirty="0">
                <a:latin typeface="宋体" panose="02010600030101010101" pitchFamily="2" charset="-122"/>
              </a:rPr>
              <a:t> 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2100" b="1" dirty="0">
                <a:latin typeface="宋体" panose="02010600030101010101" pitchFamily="2" charset="-122"/>
              </a:rPr>
              <a:t>如图（</a:t>
            </a:r>
            <a:r>
              <a:rPr lang="en-US" altLang="zh-CN" sz="2100" b="1" dirty="0">
                <a:latin typeface="宋体" panose="02010600030101010101" pitchFamily="2" charset="-122"/>
              </a:rPr>
              <a:t>1</a:t>
            </a:r>
            <a:r>
              <a:rPr lang="zh-CN" altLang="en-US" sz="2100" b="1" dirty="0">
                <a:latin typeface="宋体" panose="02010600030101010101" pitchFamily="2" charset="-122"/>
              </a:rPr>
              <a:t>）这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样，画</a:t>
            </a:r>
            <a:r>
              <a:rPr lang="zh-CN" altLang="en-US" sz="2100" b="1" dirty="0">
                <a:latin typeface="宋体" panose="02010600030101010101" pitchFamily="2" charset="-122"/>
              </a:rPr>
              <a:t>出多边形的任何一条边所在的直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线，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整个多边形</a:t>
            </a:r>
            <a:r>
              <a:rPr lang="zh-CN" altLang="en-US" sz="2100" b="1" dirty="0">
                <a:latin typeface="宋体" panose="02010600030101010101" pitchFamily="2" charset="-122"/>
              </a:rPr>
              <a:t>都在这条直线的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同一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侧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，那</a:t>
            </a:r>
            <a:r>
              <a:rPr lang="zh-CN" altLang="en-US" sz="2100" b="1" dirty="0">
                <a:latin typeface="宋体" panose="02010600030101010101" pitchFamily="2" charset="-122"/>
              </a:rPr>
              <a:t>么这个多边形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就是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凸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多</a:t>
            </a:r>
            <a:endParaRPr lang="en-US" altLang="zh-CN" sz="21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边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44045" name="文本框 148495"/>
          <p:cNvSpPr txBox="1">
            <a:spLocks noChangeArrowheads="1"/>
          </p:cNvSpPr>
          <p:nvPr/>
        </p:nvSpPr>
        <p:spPr bwMode="auto">
          <a:xfrm>
            <a:off x="1563688" y="1597025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46" name="文本框 148496"/>
          <p:cNvSpPr txBox="1">
            <a:spLocks noChangeArrowheads="1"/>
          </p:cNvSpPr>
          <p:nvPr/>
        </p:nvSpPr>
        <p:spPr bwMode="auto">
          <a:xfrm>
            <a:off x="1506538" y="2854325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47" name="文本框 148497"/>
          <p:cNvSpPr txBox="1">
            <a:spLocks noChangeArrowheads="1"/>
          </p:cNvSpPr>
          <p:nvPr/>
        </p:nvSpPr>
        <p:spPr bwMode="auto">
          <a:xfrm>
            <a:off x="3163888" y="2397125"/>
            <a:ext cx="3619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48" name="文本框 148498"/>
          <p:cNvSpPr txBox="1">
            <a:spLocks noChangeArrowheads="1"/>
          </p:cNvSpPr>
          <p:nvPr/>
        </p:nvSpPr>
        <p:spPr bwMode="auto">
          <a:xfrm>
            <a:off x="2706688" y="1254125"/>
            <a:ext cx="3762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49" name="文本框 148499"/>
          <p:cNvSpPr txBox="1">
            <a:spLocks noChangeArrowheads="1"/>
          </p:cNvSpPr>
          <p:nvPr/>
        </p:nvSpPr>
        <p:spPr bwMode="auto">
          <a:xfrm>
            <a:off x="4421188" y="1254125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50" name="文本框 148500"/>
          <p:cNvSpPr txBox="1">
            <a:spLocks noChangeArrowheads="1"/>
          </p:cNvSpPr>
          <p:nvPr/>
        </p:nvSpPr>
        <p:spPr bwMode="auto">
          <a:xfrm>
            <a:off x="3690938" y="270986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51" name="文本框 148502"/>
          <p:cNvSpPr txBox="1">
            <a:spLocks noChangeArrowheads="1"/>
          </p:cNvSpPr>
          <p:nvPr/>
        </p:nvSpPr>
        <p:spPr bwMode="auto">
          <a:xfrm>
            <a:off x="4262438" y="2366963"/>
            <a:ext cx="3786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G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052" name="文本框 148503"/>
          <p:cNvSpPr txBox="1">
            <a:spLocks noChangeArrowheads="1"/>
          </p:cNvSpPr>
          <p:nvPr/>
        </p:nvSpPr>
        <p:spPr bwMode="auto">
          <a:xfrm>
            <a:off x="5678488" y="2625725"/>
            <a:ext cx="3946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</a:rPr>
              <a:t>H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5477764" y="1077119"/>
            <a:ext cx="2551112" cy="1665287"/>
          </a:xfrm>
          <a:prstGeom prst="wedgeEllipseCallout">
            <a:avLst>
              <a:gd name="adj1" fmla="val -59165"/>
              <a:gd name="adj2" fmla="val 278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noProof="1">
                <a:solidFill>
                  <a:schemeClr val="tx1"/>
                </a:solidFill>
                <a:ea typeface="黑体" panose="02010609060101010101" pitchFamily="2" charset="-122"/>
              </a:rPr>
              <a:t>此类</a:t>
            </a:r>
            <a:r>
              <a:rPr lang="zh-CN" altLang="en-US" noProof="1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多边形被</a:t>
            </a:r>
            <a:r>
              <a:rPr lang="zh-CN" altLang="en-US" noProof="1">
                <a:solidFill>
                  <a:schemeClr val="tx1"/>
                </a:solidFill>
                <a:ea typeface="黑体" panose="02010609060101010101" pitchFamily="2" charset="-122"/>
              </a:rPr>
              <a:t>一条边所在的直线分成了两部</a:t>
            </a:r>
            <a:r>
              <a:rPr lang="zh-CN" altLang="en-US" noProof="1" smtClean="0">
                <a:solidFill>
                  <a:schemeClr val="tx1"/>
                </a:solidFill>
                <a:ea typeface="黑体" panose="02010609060101010101" pitchFamily="2" charset="-122"/>
              </a:rPr>
              <a:t>分，不</a:t>
            </a:r>
            <a:r>
              <a:rPr lang="zh-CN" altLang="en-US" noProof="1">
                <a:solidFill>
                  <a:schemeClr val="tx1"/>
                </a:solidFill>
                <a:ea typeface="黑体" panose="02010609060101010101" pitchFamily="2" charset="-122"/>
              </a:rPr>
              <a:t>在这条直线同侧</a:t>
            </a:r>
            <a:r>
              <a:rPr lang="zh-CN" altLang="en-US" noProof="1">
                <a:solidFill>
                  <a:schemeClr val="tx1"/>
                </a:solidFill>
                <a:ea typeface="黑体" panose="02010609060101010101" pitchFamily="2" charset="-122"/>
                <a:sym typeface="+mn-ea"/>
              </a:rPr>
              <a:t>是凹多边形</a:t>
            </a:r>
            <a:r>
              <a:rPr lang="en-US" altLang="zh-CN" noProof="1">
                <a:solidFill>
                  <a:schemeClr val="tx1"/>
                </a:solidFill>
                <a:ea typeface="黑体" panose="02010609060101010101" pitchFamily="2" charset="-122"/>
              </a:rPr>
              <a:t>.</a:t>
            </a:r>
            <a:endParaRPr lang="en-US" altLang="zh-CN" noProof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4588" y="-15380"/>
            <a:ext cx="2006600" cy="477838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55495" y="61545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84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484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20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4849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4849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484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20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1484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20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20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8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8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8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8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8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4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8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8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84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8" grpId="0" bldLvl="0" animBg="1"/>
      <p:bldP spid="148490" grpId="0" bldLvl="0" animBg="1"/>
      <p:bldP spid="148495" grpId="0" build="p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文本框 3"/>
          <p:cNvSpPr txBox="1">
            <a:spLocks noChangeArrowheads="1"/>
          </p:cNvSpPr>
          <p:nvPr/>
        </p:nvSpPr>
        <p:spPr bwMode="auto">
          <a:xfrm>
            <a:off x="965943" y="981892"/>
            <a:ext cx="73889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 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凸六边形纸片剪去一个角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后，得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到的多边形的边数可能是多少？画出图形说明．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7314" y="2059631"/>
            <a:ext cx="741011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∵六边形截去一个角的边数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有增加1、减少1、不变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三种情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况，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新多边形的边数为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7、5、6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三种情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况，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如图所示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4312" y="544513"/>
            <a:ext cx="6427788" cy="492125"/>
            <a:chOff x="457200" y="544513"/>
            <a:chExt cx="6427788" cy="492125"/>
          </a:xfrm>
        </p:grpSpPr>
        <p:grpSp>
          <p:nvGrpSpPr>
            <p:cNvPr id="45066" name="组合 6"/>
            <p:cNvGrpSpPr/>
            <p:nvPr/>
          </p:nvGrpSpPr>
          <p:grpSpPr bwMode="auto">
            <a:xfrm>
              <a:off x="457200" y="544513"/>
              <a:ext cx="1830556" cy="492125"/>
              <a:chOff x="427462" y="558483"/>
              <a:chExt cx="1829953" cy="492443"/>
            </a:xfrm>
          </p:grpSpPr>
          <p:grpSp>
            <p:nvGrpSpPr>
              <p:cNvPr id="45067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45073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>
                    <a:solidFill>
                      <a:schemeClr val="bg1"/>
                    </a:solidFill>
                  </a:rPr>
                  <a:t>1</a:t>
                </a:r>
                <a:endParaRPr lang="zh-CN" altLang="en-US" sz="26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5078" name="文本框 7"/>
            <p:cNvSpPr txBox="1">
              <a:spLocks noChangeArrowheads="1"/>
            </p:cNvSpPr>
            <p:nvPr/>
          </p:nvSpPr>
          <p:spPr bwMode="auto">
            <a:xfrm>
              <a:off x="2336800" y="560387"/>
              <a:ext cx="454818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多边形的截角问题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"/>
          <p:cNvGrpSpPr/>
          <p:nvPr/>
        </p:nvGrpSpPr>
        <p:grpSpPr bwMode="auto">
          <a:xfrm>
            <a:off x="-3801" y="-57325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674" y="3327180"/>
            <a:ext cx="3240024" cy="1185672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DOC_GUID" val="{7fec398a-daa0-47fb-819d-acdeb13a2ce2}"/>
  <p:tag name="KSO_WPP_MARK_KEY" val="7b5afca2-25cc-4abe-a729-001db3e4d5b5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2840</Words>
  <Application>WPS 演示</Application>
  <PresentationFormat>全屏显示(16:9)</PresentationFormat>
  <Paragraphs>382</Paragraphs>
  <Slides>27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Calibri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1143</cp:revision>
  <dcterms:created xsi:type="dcterms:W3CDTF">2016-01-14T07:05:00Z</dcterms:created>
  <dcterms:modified xsi:type="dcterms:W3CDTF">2023-04-26T06:20:42Z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6E11DD06897F45508346700D88E64888_12</vt:lpwstr>
  </property>
</Properties>
</file>