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408" r:id="rId3"/>
    <p:sldId id="416" r:id="rId4"/>
    <p:sldId id="417" r:id="rId5"/>
    <p:sldId id="418" r:id="rId6"/>
    <p:sldId id="370" r:id="rId7"/>
    <p:sldId id="388" r:id="rId8"/>
    <p:sldId id="419" r:id="rId9"/>
    <p:sldId id="420" r:id="rId10"/>
    <p:sldId id="371" r:id="rId11"/>
    <p:sldId id="389" r:id="rId12"/>
    <p:sldId id="424" r:id="rId13"/>
    <p:sldId id="390" r:id="rId14"/>
    <p:sldId id="423" r:id="rId15"/>
    <p:sldId id="421" r:id="rId16"/>
    <p:sldId id="425" r:id="rId17"/>
    <p:sldId id="422" r:id="rId18"/>
    <p:sldId id="383" r:id="rId19"/>
    <p:sldId id="439" r:id="rId20"/>
    <p:sldId id="440" r:id="rId21"/>
    <p:sldId id="441" r:id="rId22"/>
    <p:sldId id="382" r:id="rId23"/>
    <p:sldId id="374" r:id="rId24"/>
    <p:sldId id="359" r:id="rId25"/>
    <p:sldId id="375" r:id="rId26"/>
    <p:sldId id="376" r:id="rId27"/>
    <p:sldId id="406" r:id="rId28"/>
    <p:sldId id="480" r:id="rId29"/>
  </p:sldIdLst>
  <p:sldSz cx="9144000" cy="5144135" type="screen16x9"/>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03" userDrawn="1">
          <p15:clr>
            <a:srgbClr val="A4A3A4"/>
          </p15:clr>
        </p15:guide>
        <p15:guide id="2" pos="28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新课标第一网" initials="新"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149494"/>
    <a:srgbClr val="12741B"/>
    <a:srgbClr val="BC411A"/>
    <a:srgbClr val="000099"/>
    <a:srgbClr val="19D596"/>
    <a:srgbClr val="CC00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359"/>
  </p:normalViewPr>
  <p:slideViewPr>
    <p:cSldViewPr showGuides="1">
      <p:cViewPr>
        <p:scale>
          <a:sx n="76" d="100"/>
          <a:sy n="76" d="100"/>
        </p:scale>
        <p:origin x="-1392" y="-252"/>
      </p:cViewPr>
      <p:guideLst>
        <p:guide orient="horz" pos="1603"/>
        <p:guide pos="2847"/>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34.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p:nvPr>
            <p:ph type="sldImg"/>
          </p:nvPr>
        </p:nvSpPr>
        <p:spPr>
          <a:xfrm>
            <a:off x="409382" y="754063"/>
            <a:ext cx="5855086" cy="3294062"/>
          </a:xfrm>
          <a:prstGeom prst="rect">
            <a:avLst/>
          </a:prstGeom>
          <a:noFill/>
          <a:ln w="9525">
            <a:noFill/>
          </a:ln>
        </p:spPr>
      </p:sp>
      <p:sp>
        <p:nvSpPr>
          <p:cNvPr id="2051" name="Rectangle 3"/>
          <p:cNvSpPr>
            <a:spLocks noGrp="1"/>
          </p:cNvSpPr>
          <p:nvPr>
            <p:ph type="body" sz="quarter"/>
          </p:nvPr>
        </p:nvSpPr>
        <p:spPr>
          <a:xfrm>
            <a:off x="538163" y="4387850"/>
            <a:ext cx="5780087" cy="3952875"/>
          </a:xfrm>
          <a:prstGeom prst="rect">
            <a:avLst/>
          </a:prstGeom>
          <a:noFill/>
          <a:ln w="9525">
            <a:noFill/>
          </a:ln>
        </p:spPr>
        <p:txBody>
          <a:bodyPr wrap="square" lIns="91440" tIns="45720" rIns="91440" bIns="45720" anchor="t" anchorCtr="0"/>
          <a:p>
            <a:pPr lvl="0"/>
            <a:r>
              <a:rPr lang="zh-CN" altLang="en-US" dirty="0"/>
              <a:t>单击此处编辑母版文本样式
第二级
第三级
第四级
第五级</a:t>
            </a:r>
            <a:endParaRPr lang="zh-CN" altLang="en-US" dirty="0"/>
          </a:p>
        </p:txBody>
      </p:sp>
      <p:sp>
        <p:nvSpPr>
          <p:cNvPr id="2052" name="Rectangle 4"/>
          <p:cNvSpPr>
            <a:spLocks noGrp="1" noChangeArrowheads="1"/>
          </p:cNvSpPr>
          <p:nvPr>
            <p:ph type="hdr" sz="quarter"/>
          </p:nvPr>
        </p:nvSpPr>
        <p:spPr bwMode="auto">
          <a:xfrm>
            <a:off x="0" y="0"/>
            <a:ext cx="2973388"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3" name="Rectangle 5"/>
          <p:cNvSpPr>
            <a:spLocks noGrp="1" noChangeArrowheads="1"/>
          </p:cNvSpPr>
          <p:nvPr>
            <p:ph type="dt" idx="1"/>
          </p:nvPr>
        </p:nvSpPr>
        <p:spPr bwMode="auto">
          <a:xfrm>
            <a:off x="3883025" y="0"/>
            <a:ext cx="2974975" cy="457200"/>
          </a:xfrm>
          <a:prstGeom prst="rect">
            <a:avLst/>
          </a:prstGeom>
          <a:noFill/>
          <a:ln w="9525">
            <a:noFill/>
            <a:miter lim="800000"/>
          </a:ln>
        </p:spPr>
        <p:txBody>
          <a:bodyPr vert="horz" wrap="square" lIns="91440" tIns="45720" rIns="91440" bIns="45720" numCol="1" anchor="t" anchorCtr="0" compatLnSpc="1"/>
          <a:lstStyle>
            <a:lvl1pPr algn="r">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6800"/>
            <a:ext cx="2973388" cy="457200"/>
          </a:xfrm>
          <a:prstGeom prst="rect">
            <a:avLst/>
          </a:prstGeom>
          <a:noFill/>
          <a:ln w="9525">
            <a:noFill/>
            <a:miter lim="800000"/>
          </a:ln>
        </p:spPr>
        <p:txBody>
          <a:bodyPr vert="horz" wrap="square" lIns="91440" tIns="45720" rIns="91440" bIns="45720" numCol="1" anchor="t" anchorCtr="0" compatLnSpc="1"/>
          <a:lstStyle>
            <a:lvl1pPr>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3025" y="8686800"/>
            <a:ext cx="2974975" cy="457200"/>
          </a:xfrm>
          <a:prstGeom prst="rect">
            <a:avLst/>
          </a:prstGeom>
          <a:noFill/>
          <a:ln w="9525">
            <a:noFill/>
            <a:miter lim="800000"/>
          </a:ln>
        </p:spPr>
        <p:txBody>
          <a:bodyPr vert="horz" wrap="square" lIns="91440" tIns="45720" rIns="91440" bIns="45720" numCol="1" anchor="t"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742950" indent="-28575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11430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6002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2057400" indent="-228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image" Target="../media/image2.png"/><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098"/>
            <a:ext cx="7772400" cy="1102712"/>
          </a:xfr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5160"/>
            <a:ext cx="6400800" cy="131468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8035" indent="0" algn="ctr">
              <a:buNone/>
              <a:defRPr/>
            </a:lvl7pPr>
            <a:lvl8pPr marL="2400935" indent="0" algn="ctr">
              <a:buNone/>
              <a:defRPr/>
            </a:lvl8pPr>
            <a:lvl9pPr marL="2743835" indent="0" algn="ctr">
              <a:buNone/>
              <a:defRPr/>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showMasterSp="0">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showMasterSp="0">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15"/>
            <a:ext cx="2057400" cy="4389411"/>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6015"/>
            <a:ext cx="6019800" cy="4389411"/>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cxnSp>
        <p:nvCxnSpPr>
          <p:cNvPr id="5" name="直接连接符 4"/>
          <p:cNvCxnSpPr/>
          <p:nvPr/>
        </p:nvCxnSpPr>
        <p:spPr>
          <a:xfrm>
            <a:off x="182563" y="4959962"/>
            <a:ext cx="8820150" cy="0"/>
          </a:xfrm>
          <a:prstGeom prst="line">
            <a:avLst/>
          </a:prstGeom>
          <a:ln w="15875">
            <a:solidFill>
              <a:srgbClr val="004B80"/>
            </a:solidFill>
          </a:ln>
        </p:spPr>
        <p:style>
          <a:lnRef idx="1">
            <a:schemeClr val="accent1"/>
          </a:lnRef>
          <a:fillRef idx="0">
            <a:schemeClr val="accent1"/>
          </a:fillRef>
          <a:effectRef idx="0">
            <a:schemeClr val="accent1"/>
          </a:effectRef>
          <a:fontRef idx="minor">
            <a:schemeClr val="tx1"/>
          </a:fontRef>
        </p:style>
      </p:cxnSp>
      <p:sp>
        <p:nvSpPr>
          <p:cNvPr id="313" name="Freeform 2200"/>
          <p:cNvSpPr/>
          <p:nvPr userDrawn="1">
            <p:custDataLst>
              <p:tags r:id="rId2"/>
            </p:custDataLst>
          </p:nvPr>
        </p:nvSpPr>
        <p:spPr bwMode="auto">
          <a:xfrm>
            <a:off x="1333500" y="1287622"/>
            <a:ext cx="3386138" cy="12702"/>
          </a:xfrm>
          <a:custGeom>
            <a:avLst/>
            <a:gdLst>
              <a:gd name="T0" fmla="*/ 5940 w 5953"/>
              <a:gd name="T1" fmla="*/ 24 h 24"/>
              <a:gd name="T2" fmla="*/ 13 w 5953"/>
              <a:gd name="T3" fmla="*/ 24 h 24"/>
              <a:gd name="T4" fmla="*/ 0 w 5953"/>
              <a:gd name="T5" fmla="*/ 12 h 24"/>
              <a:gd name="T6" fmla="*/ 13 w 5953"/>
              <a:gd name="T7" fmla="*/ 0 h 24"/>
              <a:gd name="T8" fmla="*/ 5940 w 5953"/>
              <a:gd name="T9" fmla="*/ 0 h 24"/>
              <a:gd name="T10" fmla="*/ 5953 w 5953"/>
              <a:gd name="T11" fmla="*/ 12 h 24"/>
              <a:gd name="T12" fmla="*/ 5940 w 595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5953" h="24">
                <a:moveTo>
                  <a:pt x="5940" y="24"/>
                </a:moveTo>
                <a:cubicBezTo>
                  <a:pt x="13" y="24"/>
                  <a:pt x="13" y="24"/>
                  <a:pt x="13" y="24"/>
                </a:cubicBezTo>
                <a:cubicBezTo>
                  <a:pt x="6" y="24"/>
                  <a:pt x="0" y="19"/>
                  <a:pt x="0" y="12"/>
                </a:cubicBezTo>
                <a:cubicBezTo>
                  <a:pt x="0" y="6"/>
                  <a:pt x="6" y="0"/>
                  <a:pt x="13" y="0"/>
                </a:cubicBezTo>
                <a:cubicBezTo>
                  <a:pt x="5940" y="0"/>
                  <a:pt x="5940" y="0"/>
                  <a:pt x="5940" y="0"/>
                </a:cubicBezTo>
                <a:cubicBezTo>
                  <a:pt x="5947" y="0"/>
                  <a:pt x="5953" y="6"/>
                  <a:pt x="5953" y="12"/>
                </a:cubicBezTo>
                <a:cubicBezTo>
                  <a:pt x="5953" y="19"/>
                  <a:pt x="5947" y="24"/>
                  <a:pt x="5940" y="24"/>
                </a:cubicBezTo>
                <a:close/>
              </a:path>
            </a:pathLst>
          </a:custGeom>
          <a:solidFill>
            <a:schemeClr val="accent1">
              <a:lumMod val="50000"/>
            </a:schemeClr>
          </a:solidFill>
          <a:ln>
            <a:solidFill>
              <a:schemeClr val="accent5">
                <a:lumMod val="50000"/>
              </a:schemeClr>
            </a:solidFill>
          </a:ln>
        </p:spPr>
        <p:txBody>
          <a:bodyPr vert="horz" wrap="square" lIns="68580" tIns="34290" rIns="68580" bIns="34290" numCol="1" anchor="t" anchorCtr="0" compatLnSpc="1"/>
          <a:lstStyle/>
          <a:p>
            <a:pPr fontAlgn="base"/>
            <a:endParaRPr lang="zh-CN" altLang="en-US" sz="100" strike="noStrike" noProof="1" dirty="0">
              <a:latin typeface="微软雅黑" panose="020B0503020204020204" pitchFamily="34" charset="-122"/>
              <a:ea typeface="微软雅黑" panose="020B0503020204020204" pitchFamily="34" charset="-122"/>
            </a:endParaRPr>
          </a:p>
        </p:txBody>
      </p:sp>
      <p:pic>
        <p:nvPicPr>
          <p:cNvPr id="7173" name="图片 2"/>
          <p:cNvPicPr>
            <a:picLocks noChangeAspect="1"/>
          </p:cNvPicPr>
          <p:nvPr userDrawn="1">
            <p:custDataLst>
              <p:tags r:id="rId3"/>
            </p:custDataLst>
          </p:nvPr>
        </p:nvPicPr>
        <p:blipFill>
          <a:blip r:embed="rId4"/>
          <a:stretch>
            <a:fillRect/>
          </a:stretch>
        </p:blipFill>
        <p:spPr>
          <a:xfrm>
            <a:off x="5670550" y="3113472"/>
            <a:ext cx="3294063" cy="1890945"/>
          </a:xfrm>
          <a:prstGeom prst="rect">
            <a:avLst/>
          </a:prstGeom>
          <a:noFill/>
          <a:ln w="9525">
            <a:noFill/>
          </a:ln>
        </p:spPr>
      </p:pic>
      <p:grpSp>
        <p:nvGrpSpPr>
          <p:cNvPr id="7174" name="组合 1"/>
          <p:cNvGrpSpPr/>
          <p:nvPr userDrawn="1"/>
        </p:nvGrpSpPr>
        <p:grpSpPr>
          <a:xfrm>
            <a:off x="431800" y="4420146"/>
            <a:ext cx="4953000" cy="585860"/>
            <a:chOff x="2305980" y="3587304"/>
            <a:chExt cx="7607455" cy="1066776"/>
          </a:xfrm>
        </p:grpSpPr>
        <p:pic>
          <p:nvPicPr>
            <p:cNvPr id="7175" name="图片 12"/>
            <p:cNvPicPr>
              <a:picLocks noChangeAspect="1"/>
            </p:cNvPicPr>
            <p:nvPr>
              <p:custDataLst>
                <p:tags r:id="rId5"/>
              </p:custDataLst>
            </p:nvPr>
          </p:nvPicPr>
          <p:blipFill>
            <a:blip r:embed="rId6"/>
            <a:stretch>
              <a:fillRect/>
            </a:stretch>
          </p:blipFill>
          <p:spPr>
            <a:xfrm>
              <a:off x="8789445" y="4002674"/>
              <a:ext cx="955057" cy="566942"/>
            </a:xfrm>
            <a:prstGeom prst="rect">
              <a:avLst/>
            </a:prstGeom>
            <a:noFill/>
            <a:ln w="9525">
              <a:noFill/>
            </a:ln>
          </p:spPr>
        </p:pic>
        <p:cxnSp>
          <p:nvCxnSpPr>
            <p:cNvPr id="8" name="直接连接符 7"/>
            <p:cNvCxnSpPr/>
            <p:nvPr>
              <p:custDataLst>
                <p:tags r:id="rId7"/>
              </p:custDataLst>
            </p:nvPr>
          </p:nvCxnSpPr>
          <p:spPr>
            <a:xfrm>
              <a:off x="2305980" y="4573859"/>
              <a:ext cx="7607455" cy="0"/>
            </a:xfrm>
            <a:prstGeom prst="line">
              <a:avLst/>
            </a:prstGeom>
            <a:ln>
              <a:solidFill>
                <a:schemeClr val="accent5">
                  <a:lumMod val="50000"/>
                </a:schemeClr>
              </a:solidFill>
            </a:ln>
          </p:spPr>
          <p:style>
            <a:lnRef idx="1">
              <a:schemeClr val="accent1"/>
            </a:lnRef>
            <a:fillRef idx="0">
              <a:schemeClr val="accent1"/>
            </a:fillRef>
            <a:effectRef idx="0">
              <a:schemeClr val="accent1"/>
            </a:effectRef>
            <a:fontRef idx="minor">
              <a:schemeClr val="tx1"/>
            </a:fontRef>
          </p:style>
        </p:cxnSp>
        <p:pic>
          <p:nvPicPr>
            <p:cNvPr id="7177" name="图片 13"/>
            <p:cNvPicPr>
              <a:picLocks noChangeAspect="1"/>
            </p:cNvPicPr>
            <p:nvPr>
              <p:custDataLst>
                <p:tags r:id="rId8"/>
              </p:custDataLst>
            </p:nvPr>
          </p:nvPicPr>
          <p:blipFill>
            <a:blip r:embed="rId9"/>
            <a:stretch>
              <a:fillRect/>
            </a:stretch>
          </p:blipFill>
          <p:spPr>
            <a:xfrm>
              <a:off x="2579132" y="3587304"/>
              <a:ext cx="514112" cy="1066776"/>
            </a:xfrm>
            <a:prstGeom prst="rect">
              <a:avLst/>
            </a:prstGeom>
            <a:noFill/>
            <a:ln w="9525">
              <a:noFill/>
            </a:ln>
          </p:spPr>
        </p:pic>
      </p:grpSp>
      <p:sp>
        <p:nvSpPr>
          <p:cNvPr id="2" name="日期占位符 1"/>
          <p:cNvSpPr>
            <a:spLocks noGrp="1"/>
          </p:cNvSpPr>
          <p:nvPr>
            <p:ph type="dt" sz="half" idx="10"/>
          </p:nvPr>
        </p:nvSpPr>
        <p:spPr>
          <a:xfrm>
            <a:off x="660400" y="4763088"/>
            <a:ext cx="2024063" cy="238154"/>
          </a:xfrm>
          <a:prstGeom prst="rect">
            <a:avLst/>
          </a:prstGeom>
        </p:spPr>
        <p:txBody>
          <a:bodyPr vert="horz" lIns="91440" tIns="45720" rIns="91440" bIns="46800" rtlCol="0" anchor="ctr">
            <a:normAutofit/>
          </a:bodyPr>
          <a:p>
            <a:pPr fontAlgn="base"/>
            <a:fld id="{760FBDFE-C587-4B4C-A407-44438C67B59E}" type="datetimeFigureOut">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
        <p:nvSpPr>
          <p:cNvPr id="3" name="页脚占位符 2"/>
          <p:cNvSpPr>
            <a:spLocks noGrp="1"/>
          </p:cNvSpPr>
          <p:nvPr>
            <p:ph type="ftr" sz="quarter" idx="11"/>
          </p:nvPr>
        </p:nvSpPr>
        <p:spPr>
          <a:xfrm>
            <a:off x="3087688" y="4763088"/>
            <a:ext cx="2968625" cy="238154"/>
          </a:xfrm>
          <a:prstGeom prst="rect">
            <a:avLst/>
          </a:prstGeom>
        </p:spPr>
        <p:txBody>
          <a:bodyPr vert="horz" lIns="91440" tIns="45720" rIns="91440" bIns="46800" rtlCol="0" anchor="ctr">
            <a:normAutofit/>
          </a:bodyPr>
          <a:p>
            <a:pPr fontAlgn="base"/>
            <a:endParaRPr lang="zh-CN" altLang="en-US" strike="noStrike" noProof="1" dirty="0"/>
          </a:p>
        </p:txBody>
      </p:sp>
      <p:sp>
        <p:nvSpPr>
          <p:cNvPr id="4" name="灯片编号占位符 3"/>
          <p:cNvSpPr>
            <a:spLocks noGrp="1"/>
          </p:cNvSpPr>
          <p:nvPr>
            <p:ph type="sldNum" sz="quarter" idx="12"/>
          </p:nvPr>
        </p:nvSpPr>
        <p:spPr>
          <a:xfrm>
            <a:off x="6457950" y="4763088"/>
            <a:ext cx="2025650" cy="238154"/>
          </a:xfrm>
          <a:prstGeom prst="rect">
            <a:avLst/>
          </a:prstGeom>
        </p:spPr>
        <p:txBody>
          <a:bodyPr vert="horz" lIns="91440" tIns="45720" rIns="91440" bIns="46800" rtlCol="0" anchor="ctr">
            <a:normAutofit/>
          </a:bodyPr>
          <a:p>
            <a:pPr fontAlgn="base"/>
            <a:fld id="{49AE70B2-8BF9-45C0-BB95-33D1B9D3A854}" type="slidenum">
              <a:rPr lang="zh-CN" altLang="en-US" strike="noStrike" noProof="1" smtClean="0">
                <a:latin typeface="微软雅黑" panose="020B0503020204020204" pitchFamily="34" charset="-122"/>
                <a:ea typeface="微软雅黑" panose="020B0503020204020204" pitchFamily="34" charset="-122"/>
                <a:cs typeface="+mn-cs"/>
              </a:rPr>
            </a:fld>
            <a:endParaRPr lang="zh-CN" altLang="en-US" strike="noStrike" noProof="1"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753"/>
            <a:ext cx="7772400" cy="1021735"/>
          </a:xfrm>
        </p:spPr>
        <p:txBody>
          <a:bodyPr anchor="t"/>
          <a:lstStyle>
            <a:lvl1pPr algn="l">
              <a:defRPr sz="3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80416"/>
            <a:ext cx="7772400" cy="112533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360"/>
            <a:ext cx="4038600"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360"/>
            <a:ext cx="4038600" cy="339506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1536"/>
            <a:ext cx="4040188"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442"/>
            <a:ext cx="4040188"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1536"/>
            <a:ext cx="4041775" cy="47990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442"/>
            <a:ext cx="4041775" cy="2963984"/>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823"/>
            <a:ext cx="3008313" cy="871690"/>
          </a:xfrm>
        </p:spPr>
        <p:txBody>
          <a:bodyPr anchor="b"/>
          <a:lstStyle>
            <a:lvl1pPr algn="l">
              <a:defRPr sz="15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823"/>
            <a:ext cx="5111750" cy="439060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513"/>
            <a:ext cx="3008313" cy="351891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080"/>
            <a:ext cx="5486400" cy="425128"/>
          </a:xfrm>
        </p:spPr>
        <p:txBody>
          <a:bodyPr anchor="b"/>
          <a:lstStyle>
            <a:lvl1pPr algn="l">
              <a:defRPr sz="15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59662"/>
            <a:ext cx="5486400" cy="308664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6208"/>
            <a:ext cx="5486400" cy="60375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8035" indent="0">
              <a:buNone/>
              <a:defRPr sz="675"/>
            </a:lvl7pPr>
            <a:lvl8pPr marL="2400935" indent="0">
              <a:buNone/>
              <a:defRPr sz="675"/>
            </a:lvl8pPr>
            <a:lvl9pPr marL="2743835" indent="0">
              <a:buNone/>
              <a:defRPr sz="675"/>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4.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rotWithShape="0">
          <a:blip r:embed="rId13"/>
          <a:stretch>
            <a:fillRect/>
          </a:stretch>
        </a:blipFill>
        <a:effectLst/>
      </p:bgPr>
    </p:bg>
    <p:spTree>
      <p:nvGrpSpPr>
        <p:cNvPr id="1" name=""/>
        <p:cNvGrpSpPr/>
        <p:nvPr/>
      </p:nvGrpSpPr>
      <p:grpSpPr/>
      <p:sp>
        <p:nvSpPr>
          <p:cNvPr id="1026" name="Rectangle 2"/>
          <p:cNvSpPr>
            <a:spLocks noGrp="1"/>
          </p:cNvSpPr>
          <p:nvPr>
            <p:ph type="title"/>
          </p:nvPr>
        </p:nvSpPr>
        <p:spPr>
          <a:xfrm>
            <a:off x="457200" y="206015"/>
            <a:ext cx="8229600" cy="8574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Rectangle 3"/>
          <p:cNvSpPr>
            <a:spLocks noGrp="1"/>
          </p:cNvSpPr>
          <p:nvPr>
            <p:ph type="body"/>
          </p:nvPr>
        </p:nvSpPr>
        <p:spPr>
          <a:xfrm>
            <a:off x="457200" y="1200360"/>
            <a:ext cx="8229600" cy="3395066"/>
          </a:xfrm>
          <a:prstGeom prst="rect">
            <a:avLst/>
          </a:prstGeom>
          <a:noFill/>
          <a:ln w="9525">
            <a:noFill/>
          </a:ln>
        </p:spPr>
        <p:txBody>
          <a:bodyPr anchor="t" anchorCtr="0"/>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Rectangle 4"/>
          <p:cNvSpPr>
            <a:spLocks noGrp="1" noChangeArrowheads="1"/>
          </p:cNvSpPr>
          <p:nvPr>
            <p:ph type="dt" sz="half" idx="2"/>
          </p:nvPr>
        </p:nvSpPr>
        <p:spPr bwMode="auto">
          <a:xfrm>
            <a:off x="457200" y="4684738"/>
            <a:ext cx="2133600" cy="357250"/>
          </a:xfrm>
          <a:prstGeom prst="rect">
            <a:avLst/>
          </a:prstGeom>
          <a:noFill/>
          <a:ln w="9525">
            <a:noFill/>
            <a:miter lim="800000"/>
          </a:ln>
          <a:effectLst/>
        </p:spPr>
        <p:txBody>
          <a:bodyPr vert="horz" wrap="square" lIns="91440" tIns="45720" rIns="91440" bIns="45720" numCol="1" anchor="t" anchorCtr="0" compatLnSpc="1"/>
          <a:lstStyle>
            <a:lvl1pPr>
              <a:buFont typeface="Arial" panose="020B0604020202020204" pitchFamily="34" charset="0"/>
              <a:buNone/>
              <a:defRPr sz="105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4684738"/>
            <a:ext cx="2895600" cy="357250"/>
          </a:xfrm>
          <a:prstGeom prst="rect">
            <a:avLst/>
          </a:prstGeom>
          <a:noFill/>
          <a:ln w="9525">
            <a:noFill/>
            <a:miter lim="800000"/>
          </a:ln>
          <a:effectLst/>
        </p:spPr>
        <p:txBody>
          <a:bodyPr vert="horz" wrap="square" lIns="91440" tIns="45720" rIns="91440" bIns="45720" numCol="1" anchor="t" anchorCtr="0" compatLnSpc="1"/>
          <a:lstStyle>
            <a:lvl1pPr algn="ctr">
              <a:buFont typeface="Arial" panose="020B0604020202020204" pitchFamily="34" charset="0"/>
              <a:buNone/>
              <a:defRPr sz="105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4684738"/>
            <a:ext cx="2133600" cy="357250"/>
          </a:xfrm>
          <a:prstGeom prst="rect">
            <a:avLst/>
          </a:prstGeom>
          <a:noFill/>
          <a:ln w="9525">
            <a:noFill/>
            <a:miter lim="800000"/>
          </a:ln>
          <a:effectLst/>
        </p:spPr>
        <p:txBody>
          <a:bodyPr vert="horz" wrap="square" lIns="91440" tIns="45720" rIns="91440" bIns="45720" numCol="1" anchor="t" anchorCtr="0" compatLnSpc="1"/>
          <a:p>
            <a:pPr lvl="0" algn="r" eaLnBrk="1" fontAlgn="base" hangingPunct="1"/>
            <a:fld id="{9A0DB2DC-4C9A-4742-B13C-FB6460FD3503}" type="slidenum">
              <a:rPr lang="zh-CN" altLang="zh-CN" sz="1400" strike="noStrike" noProof="1" dirty="0">
                <a:latin typeface="Arial" panose="020B0604020202020204" pitchFamily="34" charset="0"/>
                <a:ea typeface="宋体" panose="02010600030101010101" pitchFamily="2" charset="-122"/>
                <a:cs typeface="+mn-ea"/>
              </a:rPr>
            </a:fld>
            <a:endParaRPr lang="zh-CN" altLang="zh-CN" sz="1400"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18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6585" indent="-171450" algn="l" rtl="0" fontAlgn="base">
        <a:spcBef>
          <a:spcPct val="15000"/>
        </a:spcBef>
        <a:spcAft>
          <a:spcPct val="0"/>
        </a:spcAft>
        <a:buChar char="»"/>
        <a:defRPr sz="1500">
          <a:solidFill>
            <a:schemeClr val="tx1"/>
          </a:solidFill>
          <a:latin typeface="+mn-lt"/>
          <a:ea typeface="+mn-ea"/>
        </a:defRPr>
      </a:lvl6pPr>
      <a:lvl7pPr marL="2229485" indent="-171450" algn="l" rtl="0" fontAlgn="base">
        <a:spcBef>
          <a:spcPct val="15000"/>
        </a:spcBef>
        <a:spcAft>
          <a:spcPct val="0"/>
        </a:spcAft>
        <a:buChar char="»"/>
        <a:defRPr sz="1500">
          <a:solidFill>
            <a:schemeClr val="tx1"/>
          </a:solidFill>
          <a:latin typeface="+mn-lt"/>
          <a:ea typeface="+mn-ea"/>
        </a:defRPr>
      </a:lvl7pPr>
      <a:lvl8pPr marL="2572385" indent="-171450" algn="l" rtl="0" fontAlgn="base">
        <a:spcBef>
          <a:spcPct val="15000"/>
        </a:spcBef>
        <a:spcAft>
          <a:spcPct val="0"/>
        </a:spcAft>
        <a:buChar char="»"/>
        <a:defRPr sz="1500">
          <a:solidFill>
            <a:schemeClr val="tx1"/>
          </a:solidFill>
          <a:latin typeface="+mn-lt"/>
          <a:ea typeface="+mn-ea"/>
        </a:defRPr>
      </a:lvl8pPr>
      <a:lvl9pPr marL="2915285" indent="-171450" algn="l" rtl="0" fontAlgn="base">
        <a:spcBef>
          <a:spcPct val="15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image" Target="../media/image12.emf"/><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oleObject" Target="../embeddings/oleObject9.bin"/><Relationship Id="rId7" Type="http://schemas.openxmlformats.org/officeDocument/2006/relationships/oleObject" Target="../embeddings/oleObject8.bin"/><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 Id="rId3" Type="http://schemas.openxmlformats.org/officeDocument/2006/relationships/image" Target="../media/image14.wmf"/><Relationship Id="rId2" Type="http://schemas.openxmlformats.org/officeDocument/2006/relationships/oleObject" Target="../embeddings/oleObject4.bin"/><Relationship Id="rId11" Type="http://schemas.openxmlformats.org/officeDocument/2006/relationships/vmlDrawing" Target="../drawings/vmlDrawing3.vml"/><Relationship Id="rId10"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4.vml"/><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oleObject" Target="../embeddings/oleObject11.bin"/><Relationship Id="rId3" Type="http://schemas.openxmlformats.org/officeDocument/2006/relationships/image" Target="../media/image17.png"/><Relationship Id="rId2" Type="http://schemas.openxmlformats.org/officeDocument/2006/relationships/image" Target="../media/image16.wmf"/><Relationship Id="rId1"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xml"/><Relationship Id="rId2" Type="http://schemas.openxmlformats.org/officeDocument/2006/relationships/image" Target="../media/image20.emf"/><Relationship Id="rId1" Type="http://schemas.openxmlformats.org/officeDocument/2006/relationships/image" Target="../media/image19.emf"/></Relationships>
</file>

<file path=ppt/slides/_rels/slide17.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7.xml"/><Relationship Id="rId3" Type="http://schemas.openxmlformats.org/officeDocument/2006/relationships/tags" Target="../tags/tag23.xml"/><Relationship Id="rId2" Type="http://schemas.openxmlformats.org/officeDocument/2006/relationships/image" Target="../media/image21.wmf"/><Relationship Id="rId1" Type="http://schemas.openxmlformats.org/officeDocument/2006/relationships/oleObject" Target="../embeddings/oleObject12.bin"/></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2.xml"/><Relationship Id="rId6" Type="http://schemas.openxmlformats.org/officeDocument/2006/relationships/tags" Target="../tags/tag7.xml"/><Relationship Id="rId5" Type="http://schemas.openxmlformats.org/officeDocument/2006/relationships/image" Target="../media/image8.emf"/><Relationship Id="rId4" Type="http://schemas.openxmlformats.org/officeDocument/2006/relationships/image" Target="../media/image7.emf"/><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oleObject" Target="../embeddings/oleObject1.bin"/></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7.xml.rels><?xml version="1.0" encoding="UTF-8" standalone="yes"?>
<Relationships xmlns="http://schemas.openxmlformats.org/package/2006/relationships"><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tags" Target="../tags/tag33.xml"/><Relationship Id="rId4" Type="http://schemas.openxmlformats.org/officeDocument/2006/relationships/image" Target="../media/image25.wmf"/><Relationship Id="rId3" Type="http://schemas.openxmlformats.org/officeDocument/2006/relationships/oleObject" Target="../embeddings/oleObject14.bin"/><Relationship Id="rId2" Type="http://schemas.openxmlformats.org/officeDocument/2006/relationships/image" Target="../media/image24.wmf"/><Relationship Id="rId1"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tags" Target="../tags/tag9.xml"/><Relationship Id="rId4" Type="http://schemas.openxmlformats.org/officeDocument/2006/relationships/image" Target="../media/image10.wmf"/><Relationship Id="rId3" Type="http://schemas.openxmlformats.org/officeDocument/2006/relationships/oleObject" Target="../embeddings/oleObject3.bin"/><Relationship Id="rId2" Type="http://schemas.openxmlformats.org/officeDocument/2006/relationships/image" Target="../media/image9.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 name="文本框 30"/>
          <p:cNvSpPr txBox="1"/>
          <p:nvPr/>
        </p:nvSpPr>
        <p:spPr>
          <a:xfrm>
            <a:off x="4633595" y="1132205"/>
            <a:ext cx="2827020" cy="953135"/>
          </a:xfrm>
          <a:prstGeom prst="rect">
            <a:avLst/>
          </a:prstGeom>
          <a:noFill/>
          <a:ln w="9525">
            <a:noFill/>
          </a:ln>
        </p:spPr>
        <p:txBody>
          <a:bodyPr wrap="square" anchor="t" anchorCtr="0">
            <a:spAutoFit/>
          </a:bodyPr>
          <a:p>
            <a:pPr algn="ctr"/>
            <a:r>
              <a:rPr lang="zh-CN" altLang="en-US" sz="2800">
                <a:solidFill>
                  <a:srgbClr val="FF0000"/>
                </a:solidFill>
                <a:latin typeface="黑体" panose="02010609060101010101" pitchFamily="49" charset="-122"/>
                <a:ea typeface="黑体" panose="02010609060101010101" pitchFamily="49" charset="-122"/>
                <a:sym typeface="+mn-ea"/>
              </a:rPr>
              <a:t>底边</a:t>
            </a:r>
            <a:r>
              <a:rPr lang="zh-CN" altLang="en-US" sz="2800">
                <a:solidFill>
                  <a:srgbClr val="FF0000"/>
                </a:solidFill>
                <a:latin typeface="黑体" panose="02010609060101010101" pitchFamily="49" charset="-122"/>
                <a:ea typeface="黑体" panose="02010609060101010101" pitchFamily="49" charset="-122"/>
              </a:rPr>
              <a:t>和</a:t>
            </a:r>
            <a:r>
              <a:rPr lang="zh-CN" altLang="en-US" sz="2800">
                <a:solidFill>
                  <a:srgbClr val="FF0000"/>
                </a:solidFill>
                <a:latin typeface="黑体" panose="02010609060101010101" pitchFamily="49" charset="-122"/>
                <a:ea typeface="黑体" panose="02010609060101010101" pitchFamily="49" charset="-122"/>
                <a:sym typeface="+mn-ea"/>
              </a:rPr>
              <a:t>腰</a:t>
            </a:r>
            <a:r>
              <a:rPr lang="zh-CN" altLang="en-US" sz="2800">
                <a:solidFill>
                  <a:srgbClr val="FF0000"/>
                </a:solidFill>
                <a:latin typeface="黑体" panose="02010609060101010101" pitchFamily="49" charset="-122"/>
                <a:ea typeface="黑体" panose="02010609060101010101" pitchFamily="49" charset="-122"/>
              </a:rPr>
              <a:t>不相等的等腰三角形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4098" name="矩形 80"/>
          <p:cNvSpPr/>
          <p:nvPr/>
        </p:nvSpPr>
        <p:spPr>
          <a:xfrm>
            <a:off x="11113" y="-59557"/>
            <a:ext cx="1392237" cy="398780"/>
          </a:xfrm>
          <a:prstGeom prst="rect">
            <a:avLst/>
          </a:prstGeom>
          <a:noFill/>
          <a:ln w="9525">
            <a:noFill/>
          </a:ln>
        </p:spPr>
        <p:txBody>
          <a:bodyPr anchor="t" anchorCtr="0">
            <a:spAutoFit/>
          </a:bodyPr>
          <a:p>
            <a:r>
              <a:rPr lang="zh-CN" altLang="en-US" sz="2000" b="1" dirty="0">
                <a:solidFill>
                  <a:srgbClr val="228B8B"/>
                </a:solidFill>
                <a:latin typeface="Arial" panose="020B0604020202020204" pitchFamily="34" charset="0"/>
                <a:ea typeface="方正姚体" panose="02010601030101010101" pitchFamily="2" charset="-122"/>
              </a:rPr>
              <a:t>要点梳理</a:t>
            </a:r>
            <a:endParaRPr lang="zh-CN" altLang="en-US" sz="2000" dirty="0">
              <a:solidFill>
                <a:srgbClr val="228B8B"/>
              </a:solidFill>
              <a:latin typeface="Arial" panose="020B0604020202020204" pitchFamily="34" charset="0"/>
              <a:ea typeface="宋体" panose="02010600030101010101" pitchFamily="2" charset="-122"/>
            </a:endParaRPr>
          </a:p>
        </p:txBody>
      </p:sp>
      <p:sp>
        <p:nvSpPr>
          <p:cNvPr id="6" name="矩形 5"/>
          <p:cNvSpPr/>
          <p:nvPr/>
        </p:nvSpPr>
        <p:spPr>
          <a:xfrm>
            <a:off x="183198" y="3905383"/>
            <a:ext cx="4248150" cy="521970"/>
          </a:xfrm>
          <a:prstGeom prst="rect">
            <a:avLst/>
          </a:prstGeom>
          <a:noFill/>
          <a:ln w="9525">
            <a:noFill/>
          </a:ln>
        </p:spPr>
        <p:txBody>
          <a:bodyPr wrap="square" anchor="t" anchorCtr="0">
            <a:spAutoFit/>
          </a:bodyPr>
          <a:p>
            <a:r>
              <a:rPr lang="en-US" altLang="zh-CN" sz="2800">
                <a:latin typeface="Times New Roman" panose="02020603050405020304" pitchFamily="18" charset="0"/>
                <a:ea typeface="黑体" panose="02010609060101010101" pitchFamily="49" charset="-122"/>
              </a:rPr>
              <a:t>2.</a:t>
            </a:r>
            <a:r>
              <a:rPr lang="en-US" altLang="zh-CN" sz="280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三角形的三边关系：</a:t>
            </a:r>
            <a:endParaRPr lang="zh-CN" altLang="en-US" sz="2800" dirty="0">
              <a:latin typeface="宋体" panose="02010600030101010101" pitchFamily="2" charset="-122"/>
              <a:ea typeface="宋体" panose="02010600030101010101" pitchFamily="2" charset="-122"/>
            </a:endParaRPr>
          </a:p>
        </p:txBody>
      </p:sp>
      <p:sp>
        <p:nvSpPr>
          <p:cNvPr id="10" name="矩形 9"/>
          <p:cNvSpPr/>
          <p:nvPr/>
        </p:nvSpPr>
        <p:spPr>
          <a:xfrm>
            <a:off x="182880" y="272865"/>
            <a:ext cx="2828925" cy="521970"/>
          </a:xfrm>
          <a:prstGeom prst="rect">
            <a:avLst/>
          </a:prstGeom>
          <a:noFill/>
          <a:ln w="9525">
            <a:noFill/>
          </a:ln>
        </p:spPr>
        <p:txBody>
          <a:bodyPr anchor="t" anchorCtr="0">
            <a:spAutoFit/>
          </a:bodyPr>
          <a:p>
            <a:r>
              <a:rPr lang="en-US" altLang="zh-CN" sz="2800">
                <a:latin typeface="Times New Roman" panose="02020603050405020304" pitchFamily="18" charset="0"/>
                <a:ea typeface="黑体" panose="02010609060101010101" pitchFamily="49" charset="-122"/>
              </a:rPr>
              <a:t>1.</a:t>
            </a:r>
            <a:r>
              <a:rPr lang="en-US" altLang="zh-CN" sz="280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三角形的分类</a:t>
            </a:r>
            <a:endParaRPr lang="zh-CN" altLang="en-US" sz="2800" dirty="0">
              <a:latin typeface="宋体" panose="02010600030101010101" pitchFamily="2" charset="-122"/>
              <a:ea typeface="宋体" panose="02010600030101010101" pitchFamily="2" charset="-122"/>
            </a:endParaRPr>
          </a:p>
        </p:txBody>
      </p:sp>
      <p:sp>
        <p:nvSpPr>
          <p:cNvPr id="2" name="文本框 1"/>
          <p:cNvSpPr txBox="1"/>
          <p:nvPr/>
        </p:nvSpPr>
        <p:spPr>
          <a:xfrm>
            <a:off x="397510" y="4371340"/>
            <a:ext cx="8589010"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sym typeface="Arial" panose="020B0604020202020204" pitchFamily="34" charset="0"/>
              </a:rPr>
              <a:t>三角形的</a:t>
            </a:r>
            <a:r>
              <a:rPr lang="zh-CN" altLang="en-US" sz="2800">
                <a:solidFill>
                  <a:srgbClr val="FF0000"/>
                </a:solidFill>
                <a:latin typeface="黑体" panose="02010609060101010101" pitchFamily="49" charset="-122"/>
                <a:ea typeface="黑体" panose="02010609060101010101" pitchFamily="49" charset="-122"/>
              </a:rPr>
              <a:t>两边之和大于第三边，两边之差小于第三边</a:t>
            </a:r>
            <a:r>
              <a:rPr lang="en-US" altLang="zh-CN"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grpSp>
        <p:nvGrpSpPr>
          <p:cNvPr id="49154" name="组合 49153"/>
          <p:cNvGrpSpPr/>
          <p:nvPr/>
        </p:nvGrpSpPr>
        <p:grpSpPr>
          <a:xfrm>
            <a:off x="586105" y="808488"/>
            <a:ext cx="1450975" cy="1495425"/>
            <a:chOff x="376" y="3"/>
            <a:chExt cx="1023" cy="2390"/>
          </a:xfrm>
        </p:grpSpPr>
        <p:sp>
          <p:nvSpPr>
            <p:cNvPr id="4103" name="左大括号 49154"/>
            <p:cNvSpPr/>
            <p:nvPr/>
          </p:nvSpPr>
          <p:spPr>
            <a:xfrm>
              <a:off x="1268" y="3"/>
              <a:ext cx="131" cy="2390"/>
            </a:xfrm>
            <a:prstGeom prst="leftBrace">
              <a:avLst>
                <a:gd name="adj1" fmla="val 43668"/>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sz="2800" dirty="0">
                <a:latin typeface="Arial" panose="020B0604020202020204" pitchFamily="34" charset="0"/>
                <a:ea typeface="宋体" panose="02010600030101010101" pitchFamily="2" charset="-122"/>
              </a:endParaRPr>
            </a:p>
          </p:txBody>
        </p:sp>
        <p:sp>
          <p:nvSpPr>
            <p:cNvPr id="4104" name="文本框 49155"/>
            <p:cNvSpPr txBox="1"/>
            <p:nvPr/>
          </p:nvSpPr>
          <p:spPr>
            <a:xfrm>
              <a:off x="376" y="590"/>
              <a:ext cx="992" cy="834"/>
            </a:xfrm>
            <a:prstGeom prst="rect">
              <a:avLst/>
            </a:prstGeom>
            <a:noFill/>
            <a:ln w="9525">
              <a:noFill/>
            </a:ln>
          </p:spPr>
          <p:txBody>
            <a:bodyPr anchor="t" anchorCtr="0">
              <a:spAutoFit/>
            </a:bodyPr>
            <a:p>
              <a:pPr>
                <a:spcBef>
                  <a:spcPct val="50000"/>
                </a:spcBef>
              </a:pPr>
              <a:r>
                <a:rPr lang="zh-CN" altLang="en-US" sz="2800" dirty="0">
                  <a:latin typeface="Times New Roman" panose="02020603050405020304" pitchFamily="18" charset="0"/>
                  <a:ea typeface="黑体" panose="02010609060101010101" pitchFamily="49" charset="-122"/>
                </a:rPr>
                <a:t>按边分</a:t>
              </a:r>
              <a:endParaRPr lang="zh-CN" altLang="en-US" sz="2800" dirty="0">
                <a:latin typeface="Times New Roman" panose="02020603050405020304" pitchFamily="18" charset="0"/>
                <a:ea typeface="黑体" panose="02010609060101010101" pitchFamily="49" charset="-122"/>
              </a:endParaRPr>
            </a:p>
          </p:txBody>
        </p:sp>
      </p:grpSp>
      <p:grpSp>
        <p:nvGrpSpPr>
          <p:cNvPr id="7" name="组合 6"/>
          <p:cNvGrpSpPr/>
          <p:nvPr/>
        </p:nvGrpSpPr>
        <p:grpSpPr>
          <a:xfrm>
            <a:off x="561972" y="2504573"/>
            <a:ext cx="1480506" cy="1349375"/>
            <a:chOff x="988" y="-244"/>
            <a:chExt cx="1043" cy="2156"/>
          </a:xfrm>
        </p:grpSpPr>
        <p:sp>
          <p:nvSpPr>
            <p:cNvPr id="4107" name="左大括号 49154"/>
            <p:cNvSpPr/>
            <p:nvPr/>
          </p:nvSpPr>
          <p:spPr>
            <a:xfrm>
              <a:off x="1865" y="-244"/>
              <a:ext cx="166" cy="2156"/>
            </a:xfrm>
            <a:prstGeom prst="leftBrace">
              <a:avLst>
                <a:gd name="adj1" fmla="val 43714"/>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sz="2800" dirty="0">
                <a:latin typeface="Arial" panose="020B0604020202020204" pitchFamily="34" charset="0"/>
                <a:ea typeface="宋体" panose="02010600030101010101" pitchFamily="2" charset="-122"/>
              </a:endParaRPr>
            </a:p>
          </p:txBody>
        </p:sp>
        <p:sp>
          <p:nvSpPr>
            <p:cNvPr id="4108" name="文本框 49155"/>
            <p:cNvSpPr txBox="1"/>
            <p:nvPr/>
          </p:nvSpPr>
          <p:spPr>
            <a:xfrm>
              <a:off x="988" y="360"/>
              <a:ext cx="909" cy="834"/>
            </a:xfrm>
            <a:prstGeom prst="rect">
              <a:avLst/>
            </a:prstGeom>
            <a:noFill/>
            <a:ln w="9525">
              <a:noFill/>
            </a:ln>
          </p:spPr>
          <p:txBody>
            <a:bodyPr wrap="square" anchor="t" anchorCtr="0">
              <a:spAutoFit/>
            </a:bodyPr>
            <a:p>
              <a:pPr>
                <a:spcBef>
                  <a:spcPct val="50000"/>
                </a:spcBef>
              </a:pPr>
              <a:r>
                <a:rPr lang="zh-CN" altLang="en-US" sz="2800" dirty="0">
                  <a:latin typeface="Times New Roman" panose="02020603050405020304" pitchFamily="18" charset="0"/>
                  <a:ea typeface="黑体" panose="02010609060101010101" pitchFamily="49" charset="-122"/>
                </a:rPr>
                <a:t>按角分</a:t>
              </a:r>
              <a:endParaRPr lang="zh-CN" altLang="en-US" sz="2800" dirty="0">
                <a:latin typeface="Times New Roman" panose="02020603050405020304" pitchFamily="18" charset="0"/>
                <a:ea typeface="黑体" panose="02010609060101010101" pitchFamily="49" charset="-122"/>
              </a:endParaRPr>
            </a:p>
          </p:txBody>
        </p:sp>
      </p:grpSp>
      <p:cxnSp>
        <p:nvCxnSpPr>
          <p:cNvPr id="21" name="直接连接符 20"/>
          <p:cNvCxnSpPr/>
          <p:nvPr/>
        </p:nvCxnSpPr>
        <p:spPr>
          <a:xfrm>
            <a:off x="2124710" y="1175385"/>
            <a:ext cx="367200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083435" y="713105"/>
            <a:ext cx="3879215"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rPr>
              <a:t>三边都不相等的三角形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0" name="文本框 29"/>
          <p:cNvSpPr txBox="1"/>
          <p:nvPr/>
        </p:nvSpPr>
        <p:spPr>
          <a:xfrm>
            <a:off x="2169160" y="1756543"/>
            <a:ext cx="2114550" cy="521970"/>
          </a:xfrm>
          <a:prstGeom prst="rect">
            <a:avLst/>
          </a:prstGeom>
          <a:noFill/>
          <a:ln w="9525">
            <a:noFill/>
          </a:ln>
        </p:spPr>
        <p:txBody>
          <a:bodyPr wrap="square" anchor="t" anchorCtr="0">
            <a:spAutoFit/>
          </a:bodyPr>
          <a:p>
            <a:pPr algn="ctr"/>
            <a:r>
              <a:rPr lang="zh-CN" altLang="en-US" sz="2800">
                <a:solidFill>
                  <a:srgbClr val="FF0000"/>
                </a:solidFill>
                <a:latin typeface="黑体" panose="02010609060101010101" pitchFamily="49" charset="-122"/>
                <a:ea typeface="黑体" panose="02010609060101010101" pitchFamily="49" charset="-122"/>
              </a:rPr>
              <a:t>等腰三角形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2" name="文本框 31"/>
          <p:cNvSpPr txBox="1"/>
          <p:nvPr/>
        </p:nvSpPr>
        <p:spPr>
          <a:xfrm>
            <a:off x="4851400" y="2111190"/>
            <a:ext cx="2159000"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rPr>
              <a:t>等边三角形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3" name="文本框 32"/>
          <p:cNvSpPr txBox="1"/>
          <p:nvPr/>
        </p:nvSpPr>
        <p:spPr>
          <a:xfrm>
            <a:off x="2198370" y="2849245"/>
            <a:ext cx="2101850"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rPr>
              <a:t>直角三角形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4" name="文本框 33"/>
          <p:cNvSpPr txBox="1"/>
          <p:nvPr/>
        </p:nvSpPr>
        <p:spPr>
          <a:xfrm>
            <a:off x="2188210" y="2317115"/>
            <a:ext cx="2089785"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rPr>
              <a:t>锐角三角形</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5" name="文本框 34"/>
          <p:cNvSpPr txBox="1"/>
          <p:nvPr/>
        </p:nvSpPr>
        <p:spPr>
          <a:xfrm>
            <a:off x="2197100" y="3388995"/>
            <a:ext cx="2123440" cy="521970"/>
          </a:xfrm>
          <a:prstGeom prst="rect">
            <a:avLst/>
          </a:prstGeom>
          <a:noFill/>
          <a:ln w="9525">
            <a:noFill/>
          </a:ln>
        </p:spPr>
        <p:txBody>
          <a:bodyPr wrap="square" anchor="t" anchorCtr="0">
            <a:spAutoFit/>
          </a:bodyPr>
          <a:p>
            <a:r>
              <a:rPr lang="zh-CN" altLang="en-US" sz="2800">
                <a:solidFill>
                  <a:srgbClr val="FF0000"/>
                </a:solidFill>
                <a:latin typeface="黑体" panose="02010609060101010101" pitchFamily="49" charset="-122"/>
                <a:ea typeface="黑体" panose="02010609060101010101" pitchFamily="49" charset="-122"/>
              </a:rPr>
              <a:t>钝角三角形</a:t>
            </a:r>
            <a:endParaRPr lang="zh-CN" altLang="en-US" sz="2800">
              <a:solidFill>
                <a:srgbClr val="FF0000"/>
              </a:solidFill>
              <a:latin typeface="黑体" panose="02010609060101010101" pitchFamily="49" charset="-122"/>
              <a:ea typeface="黑体" panose="02010609060101010101" pitchFamily="49" charset="-122"/>
            </a:endParaRPr>
          </a:p>
        </p:txBody>
      </p:sp>
      <p:cxnSp>
        <p:nvCxnSpPr>
          <p:cNvPr id="5" name="直接连接符 4"/>
          <p:cNvCxnSpPr/>
          <p:nvPr/>
        </p:nvCxnSpPr>
        <p:spPr>
          <a:xfrm>
            <a:off x="2153920" y="2232025"/>
            <a:ext cx="2151380"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429125" y="1558290"/>
            <a:ext cx="2946400" cy="1016000"/>
            <a:chOff x="7427" y="2454"/>
            <a:chExt cx="4640" cy="1600"/>
          </a:xfrm>
        </p:grpSpPr>
        <p:sp>
          <p:nvSpPr>
            <p:cNvPr id="4" name="左大括号 49154"/>
            <p:cNvSpPr/>
            <p:nvPr/>
          </p:nvSpPr>
          <p:spPr>
            <a:xfrm>
              <a:off x="7427" y="2454"/>
              <a:ext cx="273" cy="1600"/>
            </a:xfrm>
            <a:prstGeom prst="leftBrace">
              <a:avLst>
                <a:gd name="adj1" fmla="val 44172"/>
                <a:gd name="adj2" fmla="val 50000"/>
              </a:avLst>
            </a:prstGeom>
            <a:noFill/>
            <a:ln w="25400" cap="flat" cmpd="sng">
              <a:solidFill>
                <a:schemeClr val="tx1"/>
              </a:solidFill>
              <a:prstDash val="solid"/>
              <a:round/>
              <a:headEnd type="none" w="med" len="med"/>
              <a:tailEnd type="none" w="med" len="med"/>
            </a:ln>
          </p:spPr>
          <p:txBody>
            <a:bodyPr anchor="t" anchorCtr="0"/>
            <a:p>
              <a:endParaRPr lang="zh-CN" altLang="en-US" sz="2800" dirty="0">
                <a:latin typeface="Arial" panose="020B0604020202020204" pitchFamily="34" charset="0"/>
                <a:ea typeface="宋体" panose="02010600030101010101" pitchFamily="2" charset="-122"/>
              </a:endParaRPr>
            </a:p>
          </p:txBody>
        </p:sp>
        <p:cxnSp>
          <p:nvCxnSpPr>
            <p:cNvPr id="8" name="直接连接符 7"/>
            <p:cNvCxnSpPr/>
            <p:nvPr/>
          </p:nvCxnSpPr>
          <p:spPr>
            <a:xfrm>
              <a:off x="7994" y="4049"/>
              <a:ext cx="338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928" y="3141"/>
              <a:ext cx="4139"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157730" y="2816225"/>
            <a:ext cx="2124075" cy="1050925"/>
            <a:chOff x="3591" y="4322"/>
            <a:chExt cx="3345" cy="1655"/>
          </a:xfrm>
        </p:grpSpPr>
        <p:cxnSp>
          <p:nvCxnSpPr>
            <p:cNvPr id="11" name="直接连接符 10"/>
            <p:cNvCxnSpPr/>
            <p:nvPr/>
          </p:nvCxnSpPr>
          <p:spPr>
            <a:xfrm>
              <a:off x="3591" y="4322"/>
              <a:ext cx="334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591" y="5143"/>
              <a:ext cx="334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591" y="5977"/>
              <a:ext cx="334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22" presetClass="entr" presetSubtype="8" fill="hold" nodeType="withEffect">
                                  <p:stCondLst>
                                    <p:cond delay="0"/>
                                  </p:stCondLst>
                                  <p:childTnLst>
                                    <p:set>
                                      <p:cBhvr>
                                        <p:cTn id="8" dur="1" fill="hold">
                                          <p:stCondLst>
                                            <p:cond delay="0"/>
                                          </p:stCondLst>
                                        </p:cTn>
                                        <p:tgtEl>
                                          <p:spTgt spid="21"/>
                                        </p:tgtEl>
                                        <p:attrNameLst>
                                          <p:attrName>style.visibility</p:attrName>
                                        </p:attrNameLst>
                                      </p:cBhvr>
                                      <p:to>
                                        <p:strVal val="visible"/>
                                      </p:to>
                                    </p:set>
                                    <p:animEffect transition="in" filter="wipe(left)">
                                      <p:cBhvr>
                                        <p:cTn id="9" dur="500"/>
                                        <p:tgtEl>
                                          <p:spTgt spid="21"/>
                                        </p:tgtEl>
                                      </p:cBhvr>
                                    </p:animEffect>
                                  </p:childTnLst>
                                </p:cTn>
                              </p:par>
                              <p:par>
                                <p:cTn id="10" presetID="22" presetClass="entr" presetSubtype="8" fill="hold" nodeType="withEffect">
                                  <p:stCondLst>
                                    <p:cond delay="0"/>
                                  </p:stCondLst>
                                  <p:childTnLst>
                                    <p:set>
                                      <p:cBhvr>
                                        <p:cTn id="11" dur="1" fill="hold">
                                          <p:stCondLst>
                                            <p:cond delay="0"/>
                                          </p:stCondLst>
                                        </p:cTn>
                                        <p:tgtEl>
                                          <p:spTgt spid="49154"/>
                                        </p:tgtEl>
                                        <p:attrNameLst>
                                          <p:attrName>style.visibility</p:attrName>
                                        </p:attrNameLst>
                                      </p:cBhvr>
                                      <p:to>
                                        <p:strVal val="visible"/>
                                      </p:to>
                                    </p:set>
                                    <p:animEffect transition="in" filter="wipe(left)">
                                      <p:cBhvr>
                                        <p:cTn id="12" dur="500"/>
                                        <p:tgtEl>
                                          <p:spTgt spid="4915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ppt_x</p:attrName>
                                        </p:attrNameLst>
                                      </p:cBhvr>
                                      <p:tavLst>
                                        <p:tav tm="0">
                                          <p:val>
                                            <p:strVal val="#ppt_x"/>
                                          </p:val>
                                        </p:tav>
                                        <p:tav tm="100000">
                                          <p:val>
                                            <p:strVal val="#ppt_x"/>
                                          </p:val>
                                        </p:tav>
                                      </p:tavLst>
                                    </p:anim>
                                    <p:anim calcmode="lin" valueType="num">
                                      <p:cBhvr>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ppt_x"/>
                                          </p:val>
                                        </p:tav>
                                        <p:tav tm="100000">
                                          <p:val>
                                            <p:strVal val="#ppt_x"/>
                                          </p:val>
                                        </p:tav>
                                      </p:tavLst>
                                    </p:anim>
                                    <p:anim calcmode="lin" valueType="num">
                                      <p:cBhvr>
                                        <p:cTn id="2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p:cTn id="34" dur="500" fill="hold"/>
                                        <p:tgtEl>
                                          <p:spTgt spid="31"/>
                                        </p:tgtEl>
                                        <p:attrNameLst>
                                          <p:attrName>ppt_x</p:attrName>
                                        </p:attrNameLst>
                                      </p:cBhvr>
                                      <p:tavLst>
                                        <p:tav tm="0">
                                          <p:val>
                                            <p:strVal val="#ppt_x"/>
                                          </p:val>
                                        </p:tav>
                                        <p:tav tm="100000">
                                          <p:val>
                                            <p:strVal val="#ppt_x"/>
                                          </p:val>
                                        </p:tav>
                                      </p:tavLst>
                                    </p:anim>
                                    <p:anim calcmode="lin" valueType="num">
                                      <p:cBhvr>
                                        <p:cTn id="3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ppt_x</p:attrName>
                                        </p:attrNameLst>
                                      </p:cBhvr>
                                      <p:tavLst>
                                        <p:tav tm="0">
                                          <p:val>
                                            <p:strVal val="#ppt_x"/>
                                          </p:val>
                                        </p:tav>
                                        <p:tav tm="100000">
                                          <p:val>
                                            <p:strVal val="#ppt_x"/>
                                          </p:val>
                                        </p:tav>
                                      </p:tavLst>
                                    </p:anim>
                                    <p:anim calcmode="lin" valueType="num">
                                      <p:cBhvr>
                                        <p:cTn id="4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left)">
                                      <p:cBhvr>
                                        <p:cTn id="46" dur="500"/>
                                        <p:tgtEl>
                                          <p:spTgt spid="7"/>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wipe(left)">
                                      <p:cBhvr>
                                        <p:cTn id="50" dur="500"/>
                                        <p:tgtEl>
                                          <p:spTgt spid="3"/>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1" nodeType="click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ppt_x</p:attrName>
                                        </p:attrNameLst>
                                      </p:cBhvr>
                                      <p:tavLst>
                                        <p:tav tm="0">
                                          <p:val>
                                            <p:strVal val="#ppt_x"/>
                                          </p:val>
                                        </p:tav>
                                        <p:tav tm="100000">
                                          <p:val>
                                            <p:strVal val="#ppt_x"/>
                                          </p:val>
                                        </p:tav>
                                      </p:tavLst>
                                    </p:anim>
                                    <p:anim calcmode="lin" valueType="num">
                                      <p:cBhvr>
                                        <p:cTn id="5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1" nodeType="click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ppt_x</p:attrName>
                                        </p:attrNameLst>
                                      </p:cBhvr>
                                      <p:tavLst>
                                        <p:tav tm="0">
                                          <p:val>
                                            <p:strVal val="#ppt_x"/>
                                          </p:val>
                                        </p:tav>
                                        <p:tav tm="100000">
                                          <p:val>
                                            <p:strVal val="#ppt_x"/>
                                          </p:val>
                                        </p:tav>
                                      </p:tavLst>
                                    </p:anim>
                                    <p:anim calcmode="lin" valueType="num">
                                      <p:cBhvr>
                                        <p:cTn id="6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1" nodeType="click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left)">
                                      <p:cBhvr>
                                        <p:cTn id="7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2" grpId="0"/>
      <p:bldP spid="29" grpId="0"/>
      <p:bldP spid="30" grpId="0"/>
      <p:bldP spid="31" grpId="0"/>
      <p:bldP spid="32" grpId="0"/>
      <p:bldP spid="33" grpId="1"/>
      <p:bldP spid="34" grpId="1"/>
      <p:bldP spid="35"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pic>
        <p:nvPicPr>
          <p:cNvPr id="2" name="图片 1"/>
          <p:cNvPicPr>
            <a:picLocks noChangeAspect="1"/>
          </p:cNvPicPr>
          <p:nvPr>
            <p:custDataLst>
              <p:tags r:id="rId1"/>
            </p:custDataLst>
          </p:nvPr>
        </p:nvPicPr>
        <p:blipFill>
          <a:blip r:embed="rId2"/>
          <a:srcRect l="-5019" t="5428" r="6150" b="7036"/>
          <a:stretch>
            <a:fillRect/>
          </a:stretch>
        </p:blipFill>
        <p:spPr>
          <a:xfrm>
            <a:off x="7215505" y="332740"/>
            <a:ext cx="1913890" cy="2109470"/>
          </a:xfrm>
          <a:prstGeom prst="rect">
            <a:avLst/>
          </a:prstGeom>
          <a:noFill/>
          <a:ln w="9525">
            <a:noFill/>
          </a:ln>
        </p:spPr>
      </p:pic>
      <p:sp>
        <p:nvSpPr>
          <p:cNvPr id="13314" name="文本框 7"/>
          <p:cNvSpPr txBox="1"/>
          <p:nvPr/>
        </p:nvSpPr>
        <p:spPr>
          <a:xfrm>
            <a:off x="137795" y="280035"/>
            <a:ext cx="7865745" cy="1641475"/>
          </a:xfrm>
          <a:prstGeom prst="rect">
            <a:avLst/>
          </a:prstGeom>
          <a:noFill/>
          <a:ln w="9525">
            <a:noFill/>
          </a:ln>
        </p:spPr>
        <p:txBody>
          <a:bodyPr wrap="square" anchor="t" anchorCtr="0">
            <a:spAutoFit/>
          </a:bodyPr>
          <a:p>
            <a:pPr>
              <a:lnSpc>
                <a:spcPct val="120000"/>
              </a:lnSpc>
            </a:pPr>
            <a:r>
              <a:rPr lang="zh-CN"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【变式题】</a:t>
            </a:r>
            <a:r>
              <a:rPr lang="zh-CN" altLang="en-US" sz="2800">
                <a:latin typeface="Times New Roman" panose="02020603050405020304" pitchFamily="18" charset="0"/>
                <a:ea typeface="黑体" panose="02010609060101010101" pitchFamily="49" charset="-122"/>
                <a:sym typeface="宋体" panose="02010600030101010101" pitchFamily="2" charset="-122"/>
              </a:rPr>
              <a:t>在△</a:t>
            </a:r>
            <a:r>
              <a:rPr lang="zh-CN" altLang="en-US" sz="2800" i="1">
                <a:latin typeface="Times New Roman" panose="02020603050405020304" pitchFamily="18" charset="0"/>
                <a:ea typeface="黑体" panose="02010609060101010101" pitchFamily="49" charset="-122"/>
                <a:sym typeface="宋体" panose="02010600030101010101" pitchFamily="2" charset="-122"/>
              </a:rPr>
              <a:t>ABC</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中，</a:t>
            </a:r>
            <a:r>
              <a:rPr lang="zh-CN" altLang="en-US" sz="2800" i="1">
                <a:latin typeface="Times New Roman" panose="02020603050405020304" pitchFamily="18" charset="0"/>
                <a:ea typeface="黑体" panose="02010609060101010101" pitchFamily="49" charset="-122"/>
                <a:sym typeface="宋体" panose="02010600030101010101" pitchFamily="2" charset="-122"/>
              </a:rPr>
              <a:t>AB</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i="1">
                <a:latin typeface="Times New Roman" panose="02020603050405020304" pitchFamily="18" charset="0"/>
                <a:ea typeface="黑体" panose="02010609060101010101" pitchFamily="49" charset="-122"/>
                <a:sym typeface="宋体" panose="02010600030101010101" pitchFamily="2" charset="-122"/>
              </a:rPr>
              <a:t>AC</a:t>
            </a:r>
            <a:r>
              <a:rPr lang="zh-CN" altLang="en-US" sz="2800">
                <a:latin typeface="Times New Roman" panose="02020603050405020304" pitchFamily="18" charset="0"/>
                <a:ea typeface="黑体" panose="02010609060101010101" pitchFamily="49" charset="-122"/>
                <a:sym typeface="宋体" panose="02010600030101010101" pitchFamily="2" charset="-122"/>
              </a:rPr>
              <a:t>，</a:t>
            </a:r>
            <a:r>
              <a:rPr lang="zh-CN" altLang="en-US" sz="2800" i="1">
                <a:latin typeface="Times New Roman" panose="02020603050405020304" pitchFamily="18" charset="0"/>
                <a:ea typeface="黑体" panose="02010609060101010101" pitchFamily="49" charset="-122"/>
                <a:sym typeface="宋体" panose="02010600030101010101" pitchFamily="2" charset="-122"/>
              </a:rPr>
              <a:t>B</a:t>
            </a:r>
            <a:r>
              <a:rPr lang="zh-CN" altLang="en-US" sz="2800" i="1">
                <a:latin typeface="Times New Roman" panose="02020603050405020304" pitchFamily="18" charset="0"/>
                <a:ea typeface="黑体" panose="02010609060101010101" pitchFamily="49" charset="-122"/>
                <a:sym typeface="宋体" panose="02010600030101010101" pitchFamily="2" charset="-122"/>
              </a:rPr>
              <a:t>D</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为△</a:t>
            </a:r>
            <a:r>
              <a:rPr lang="zh-CN" altLang="en-US" sz="2800" i="1">
                <a:latin typeface="Times New Roman" panose="02020603050405020304" pitchFamily="18" charset="0"/>
                <a:ea typeface="黑体" panose="02010609060101010101" pitchFamily="49" charset="-122"/>
                <a:sym typeface="宋体" panose="02010600030101010101" pitchFamily="2" charset="-122"/>
              </a:rPr>
              <a:t>ABC</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的中线，且</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i="1">
                <a:latin typeface="Times New Roman" panose="02020603050405020304" pitchFamily="18" charset="0"/>
                <a:ea typeface="黑体" panose="02010609060101010101" pitchFamily="49" charset="-122"/>
                <a:sym typeface="宋体" panose="02010600030101010101" pitchFamily="2" charset="-122"/>
              </a:rPr>
              <a:t>BD</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将△</a:t>
            </a:r>
            <a:r>
              <a:rPr lang="zh-CN" altLang="en-US" sz="2800" i="1">
                <a:latin typeface="Times New Roman" panose="02020603050405020304" pitchFamily="18" charset="0"/>
                <a:ea typeface="黑体" panose="02010609060101010101" pitchFamily="49" charset="-122"/>
                <a:sym typeface="宋体" panose="02010600030101010101" pitchFamily="2" charset="-122"/>
              </a:rPr>
              <a:t>ABC</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的周长分成了</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12 cm</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与</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15 cm</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的两部分，求三角形各边</a:t>
            </a:r>
            <a:r>
              <a:rPr lang="zh-CN" altLang="en-US" sz="2800">
                <a:latin typeface="Times New Roman" panose="02020603050405020304" pitchFamily="18" charset="0"/>
                <a:ea typeface="黑体" panose="02010609060101010101" pitchFamily="49" charset="-122"/>
                <a:sym typeface="宋体" panose="02010600030101010101" pitchFamily="2" charset="-122"/>
              </a:rPr>
              <a:t>的</a:t>
            </a:r>
            <a:r>
              <a:rPr lang="zh-CN" altLang="en-US" sz="2800">
                <a:latin typeface="Times New Roman" panose="02020603050405020304" pitchFamily="18" charset="0"/>
                <a:ea typeface="黑体" panose="02010609060101010101" pitchFamily="49" charset="-122"/>
                <a:sym typeface="宋体" panose="02010600030101010101" pitchFamily="2" charset="-122"/>
              </a:rPr>
              <a:t>长．</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endParaRPr lang="zh-CN" altLang="en-US" sz="2800" u="sng">
              <a:latin typeface="Times New Roman" panose="02020603050405020304" pitchFamily="18" charset="0"/>
              <a:ea typeface="黑体" panose="02010609060101010101" pitchFamily="49" charset="-122"/>
              <a:sym typeface="宋体" panose="02010600030101010101" pitchFamily="2" charset="-122"/>
            </a:endParaRPr>
          </a:p>
        </p:txBody>
      </p:sp>
      <p:sp>
        <p:nvSpPr>
          <p:cNvPr id="5" name="文本框 4"/>
          <p:cNvSpPr txBox="1"/>
          <p:nvPr/>
        </p:nvSpPr>
        <p:spPr>
          <a:xfrm>
            <a:off x="143510" y="1798320"/>
            <a:ext cx="8968740" cy="3192145"/>
          </a:xfrm>
          <a:prstGeom prst="rect">
            <a:avLst/>
          </a:prstGeom>
          <a:noFill/>
          <a:ln w="9525">
            <a:noFill/>
          </a:ln>
        </p:spPr>
        <p:txBody>
          <a:bodyPr wrap="square" anchor="t" anchorCtr="0">
            <a:spAutoFit/>
          </a:bodyPr>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解：如图，</a:t>
            </a:r>
            <a:r>
              <a:rPr 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依题意设</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AD</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CD</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cm，</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则</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AB</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cm．</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当</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12，</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15</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时，解得</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4，</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11 cm，</a:t>
            </a:r>
            <a:endParaRPr lang="en-US"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此时</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AB</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8 cm，</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11 cm，符合题意；</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当</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15，</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12</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时，解得</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5，</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7 cm，</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此时</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AB</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10 cm，</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7 cm，符合题意．</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7" name="云形标注 6"/>
          <p:cNvSpPr/>
          <p:nvPr/>
        </p:nvSpPr>
        <p:spPr>
          <a:xfrm>
            <a:off x="4926330" y="2533015"/>
            <a:ext cx="3604260" cy="1329055"/>
          </a:xfrm>
          <a:prstGeom prst="cloudCallout">
            <a:avLst>
              <a:gd name="adj1" fmla="val -33386"/>
              <a:gd name="adj2" fmla="val -115074"/>
            </a:avLst>
          </a:prstGeom>
          <a:solidFill>
            <a:schemeClr val="accent1"/>
          </a:solidFill>
          <a:ln w="9525" cap="flat" cmpd="sng">
            <a:solidFill>
              <a:schemeClr val="tx1"/>
            </a:solidFill>
            <a:prstDash val="solid"/>
            <a:round/>
            <a:headEnd type="none" w="med" len="med"/>
            <a:tailEnd type="none" w="med" len="med"/>
          </a:ln>
        </p:spPr>
        <p:txBody>
          <a:bodyPr wrap="square" lIns="91440" tIns="45720" rIns="91440" bIns="45720" anchor="t" anchorCtr="0"/>
          <a:p>
            <a:r>
              <a:rPr lang="zh-CN" altLang="en-US" sz="2800">
                <a:latin typeface="黑体" panose="02010609060101010101" pitchFamily="49" charset="-122"/>
                <a:ea typeface="黑体" panose="02010609060101010101" pitchFamily="49" charset="-122"/>
              </a:rPr>
              <a:t>无图时，注意分类讨论</a:t>
            </a:r>
            <a:endParaRPr lang="zh-CN" altLang="en-US" sz="2800">
              <a:latin typeface="黑体" panose="02010609060101010101" pitchFamily="49" charset="-122"/>
              <a:ea typeface="黑体" panose="02010609060101010101" pitchFamily="49"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xit" presetSubtype="4" fill="hold" grpId="1" nodeType="clickEffect">
                                  <p:stCondLst>
                                    <p:cond delay="0"/>
                                  </p:stCondLst>
                                  <p:childTnLst>
                                    <p:anim calcmode="lin" valueType="num">
                                      <p:cBhvr additive="base">
                                        <p:cTn id="11" dur="500"/>
                                        <p:tgtEl>
                                          <p:spTgt spid="7"/>
                                        </p:tgtEl>
                                        <p:attrNameLst>
                                          <p:attrName>ppt_y</p:attrName>
                                        </p:attrNameLst>
                                      </p:cBhvr>
                                      <p:tavLst>
                                        <p:tav tm="0">
                                          <p:val>
                                            <p:strVal val="#ppt_y"/>
                                          </p:val>
                                        </p:tav>
                                        <p:tav tm="100000">
                                          <p:val>
                                            <p:strVal val="#ppt_y+#ppt_h*1.125000"/>
                                          </p:val>
                                        </p:tav>
                                      </p:tavLst>
                                    </p:anim>
                                    <p:animEffect transition="out" filter="wipe(down)">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9"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5">
                                            <p:txEl>
                                              <p:charRg st="0" end="25"/>
                                            </p:txEl>
                                          </p:spTgt>
                                        </p:tgtEl>
                                        <p:attrNameLst>
                                          <p:attrName>style.visibility</p:attrName>
                                        </p:attrNameLst>
                                      </p:cBhvr>
                                      <p:to>
                                        <p:strVal val="visible"/>
                                      </p:to>
                                    </p:set>
                                    <p:animEffect transition="in" filter="dissolve">
                                      <p:cBhvr>
                                        <p:cTn id="21" dur="500"/>
                                        <p:tgtEl>
                                          <p:spTgt spid="5">
                                            <p:txEl>
                                              <p:charRg st="0" end="2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5">
                                            <p:txEl>
                                              <p:charRg st="25" end="48"/>
                                            </p:txEl>
                                          </p:spTgt>
                                        </p:tgtEl>
                                        <p:attrNameLst>
                                          <p:attrName>style.visibility</p:attrName>
                                        </p:attrNameLst>
                                      </p:cBhvr>
                                      <p:to>
                                        <p:strVal val="visible"/>
                                      </p:to>
                                    </p:set>
                                    <p:animEffect transition="in" filter="dissolve">
                                      <p:cBhvr>
                                        <p:cTn id="26" dur="500"/>
                                        <p:tgtEl>
                                          <p:spTgt spid="5">
                                            <p:txEl>
                                              <p:charRg st="25" end="4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5">
                                            <p:txEl>
                                              <p:charRg st="48" end="67"/>
                                            </p:txEl>
                                          </p:spTgt>
                                        </p:tgtEl>
                                        <p:attrNameLst>
                                          <p:attrName>style.visibility</p:attrName>
                                        </p:attrNameLst>
                                      </p:cBhvr>
                                      <p:to>
                                        <p:strVal val="visible"/>
                                      </p:to>
                                    </p:set>
                                    <p:animEffect transition="in" filter="dissolve">
                                      <p:cBhvr>
                                        <p:cTn id="31" dur="500"/>
                                        <p:tgtEl>
                                          <p:spTgt spid="5">
                                            <p:txEl>
                                              <p:charRg st="48" end="6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Effect transition="in" filter="blinds(horizontal)">
                                      <p:cBhvr>
                                        <p:cTn id="36" dur="500"/>
                                        <p:tgtEl>
                                          <p:spTgt spid="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Effect transition="in" filter="blinds(horizontal)">
                                      <p:cBhvr>
                                        <p:cTn id="41" dur="500"/>
                                        <p:tgtEl>
                                          <p:spTgt spid="5">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Effect transition="in" filter="blinds(horizontal)">
                                      <p:cBhvr>
                                        <p:cTn id="4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7" name="文本框 6"/>
          <p:cNvSpPr txBox="1"/>
          <p:nvPr/>
        </p:nvSpPr>
        <p:spPr>
          <a:xfrm>
            <a:off x="239395" y="1625600"/>
            <a:ext cx="8787765" cy="3192145"/>
          </a:xfrm>
          <a:prstGeom prst="rect">
            <a:avLst/>
          </a:prstGeom>
          <a:noFill/>
          <a:ln w="9525">
            <a:noFill/>
          </a:ln>
        </p:spPr>
        <p:txBody>
          <a:bodyPr wrap="square" anchor="t" anchorCtr="0">
            <a:spAutoFit/>
          </a:bodyPr>
          <a:p>
            <a:pPr>
              <a:lnSpc>
                <a:spcPct val="180000"/>
              </a:lnSpc>
            </a:pPr>
            <a:r>
              <a:rPr lang="zh-CN" altLang="en-US" sz="2800">
                <a:solidFill>
                  <a:srgbClr val="FF0000"/>
                </a:solidFill>
                <a:latin typeface="Times New Roman" panose="02020603050405020304" pitchFamily="18" charset="0"/>
                <a:ea typeface="黑体" panose="02010609060101010101" pitchFamily="49" charset="-122"/>
              </a:rPr>
              <a:t>解：∵</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点</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E</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的中点，</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8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en-US" altLang="zh-CN" sz="2800" i="1" baseline="-25000">
                <a:solidFill>
                  <a:srgbClr val="FF0000"/>
                </a:solidFill>
                <a:latin typeface="Times New Roman" panose="02020603050405020304" pitchFamily="18" charset="0"/>
                <a:ea typeface="黑体" panose="02010609060101010101" pitchFamily="49" charset="-122"/>
              </a:rPr>
              <a:t>D</a:t>
            </a:r>
            <a:r>
              <a:rPr lang="zh-CN" altLang="en-US" sz="2800" i="1" baseline="-25000">
                <a:solidFill>
                  <a:srgbClr val="FF0000"/>
                </a:solidFill>
                <a:latin typeface="Times New Roman" panose="02020603050405020304" pitchFamily="18" charset="0"/>
                <a:ea typeface="黑体" panose="02010609060101010101" pitchFamily="49" charset="-122"/>
              </a:rPr>
              <a:t>BE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ABD</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en-US" altLang="zh-CN" sz="2800" i="1" baseline="-25000">
                <a:solidFill>
                  <a:srgbClr val="FF0000"/>
                </a:solidFill>
                <a:latin typeface="Times New Roman" panose="02020603050405020304" pitchFamily="18" charset="0"/>
                <a:ea typeface="黑体" panose="02010609060101010101" pitchFamily="49" charset="-122"/>
              </a:rPr>
              <a:t>D</a:t>
            </a:r>
            <a:r>
              <a:rPr lang="zh-CN" altLang="en-US" sz="2800" i="1" baseline="-25000">
                <a:solidFill>
                  <a:srgbClr val="FF0000"/>
                </a:solidFill>
                <a:latin typeface="Times New Roman" panose="02020603050405020304" pitchFamily="18" charset="0"/>
                <a:ea typeface="黑体" panose="02010609060101010101" pitchFamily="49" charset="-122"/>
              </a:rPr>
              <a:t>CE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ADC</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8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en-US" altLang="zh-CN" sz="2800" i="1" baseline="-25000">
                <a:solidFill>
                  <a:srgbClr val="FF0000"/>
                </a:solidFill>
                <a:latin typeface="Times New Roman" panose="02020603050405020304" pitchFamily="18" charset="0"/>
                <a:ea typeface="黑体" panose="02010609060101010101" pitchFamily="49" charset="-122"/>
              </a:rPr>
              <a:t>D</a:t>
            </a:r>
            <a:r>
              <a:rPr lang="zh-CN" altLang="en-US" sz="2800" i="1" baseline="-25000">
                <a:solidFill>
                  <a:srgbClr val="FF0000"/>
                </a:solidFill>
                <a:latin typeface="Times New Roman" panose="02020603050405020304" pitchFamily="18" charset="0"/>
                <a:ea typeface="黑体" panose="02010609060101010101" pitchFamily="49" charset="-122"/>
              </a:rPr>
              <a:t>BE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en-US" altLang="zh-CN" sz="2800" i="1" baseline="-25000">
                <a:solidFill>
                  <a:srgbClr val="FF0000"/>
                </a:solidFill>
                <a:latin typeface="Times New Roman" panose="02020603050405020304" pitchFamily="18" charset="0"/>
                <a:ea typeface="黑体" panose="02010609060101010101" pitchFamily="49" charset="-122"/>
              </a:rPr>
              <a:t>D</a:t>
            </a:r>
            <a:r>
              <a:rPr lang="zh-CN" altLang="en-US" sz="2800" i="1" baseline="-25000">
                <a:solidFill>
                  <a:srgbClr val="FF0000"/>
                </a:solidFill>
                <a:latin typeface="Times New Roman" panose="02020603050405020304" pitchFamily="18" charset="0"/>
                <a:ea typeface="黑体" panose="02010609060101010101" pitchFamily="49" charset="-122"/>
              </a:rPr>
              <a:t>CE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ABC</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×24</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12</a:t>
            </a:r>
            <a:r>
              <a:rPr lang="zh-CN" sz="2800">
                <a:solidFill>
                  <a:srgbClr val="FF0000"/>
                </a:solidFill>
                <a:latin typeface="Times New Roman" panose="02020603050405020304" pitchFamily="18" charset="0"/>
                <a:ea typeface="黑体" panose="02010609060101010101" pitchFamily="49" charset="-122"/>
              </a:rPr>
              <a:t>，即</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BCE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12</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8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点</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F</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CE</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的中点，∴</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BEF</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S</a:t>
            </a:r>
            <a:r>
              <a:rPr lang="zh-CN" altLang="en-US" sz="2800" baseline="-25000">
                <a:solidFill>
                  <a:srgbClr val="FF0000"/>
                </a:solidFill>
                <a:latin typeface="Times New Roman" panose="02020603050405020304" pitchFamily="18" charset="0"/>
                <a:ea typeface="黑体" panose="02010609060101010101" pitchFamily="49" charset="-122"/>
              </a:rPr>
              <a:t>△</a:t>
            </a:r>
            <a:r>
              <a:rPr lang="zh-CN" altLang="en-US" sz="2800" i="1" baseline="-25000">
                <a:solidFill>
                  <a:srgbClr val="FF0000"/>
                </a:solidFill>
                <a:latin typeface="Times New Roman" panose="02020603050405020304" pitchFamily="18" charset="0"/>
                <a:ea typeface="黑体" panose="02010609060101010101" pitchFamily="49" charset="-122"/>
              </a:rPr>
              <a:t>BCE</a:t>
            </a:r>
            <a:r>
              <a:rPr lang="en-US" altLang="zh-CN" sz="2800" i="1" baseline="-250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    ×12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6</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p:txBody>
      </p:sp>
      <p:sp>
        <p:nvSpPr>
          <p:cNvPr id="14337" name="文本框 4"/>
          <p:cNvSpPr txBox="1"/>
          <p:nvPr/>
        </p:nvSpPr>
        <p:spPr>
          <a:xfrm>
            <a:off x="239395" y="267785"/>
            <a:ext cx="8623300" cy="1641475"/>
          </a:xfrm>
          <a:prstGeom prst="rect">
            <a:avLst/>
          </a:prstGeom>
          <a:noFill/>
          <a:ln w="9525">
            <a:noFill/>
          </a:ln>
        </p:spPr>
        <p:txBody>
          <a:bodyPr wrap="square" anchor="t" anchorCtr="0">
            <a:spAutoFit/>
          </a:bodyPr>
          <a:p>
            <a:pPr>
              <a:lnSpc>
                <a:spcPct val="120000"/>
              </a:lnSpc>
            </a:pPr>
            <a:r>
              <a:rPr lang="zh-CN"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例</a:t>
            </a:r>
            <a:r>
              <a:rPr lang="en-US"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4  </a:t>
            </a:r>
            <a:r>
              <a:rPr lang="zh-CN" altLang="en-US" sz="2800">
                <a:latin typeface="Times New Roman" panose="02020603050405020304" pitchFamily="18" charset="0"/>
                <a:ea typeface="黑体" panose="02010609060101010101" pitchFamily="49" charset="-122"/>
              </a:rPr>
              <a:t>如图，</a:t>
            </a:r>
            <a:r>
              <a:rPr lang="zh-CN" altLang="en-US" sz="2800" i="1">
                <a:latin typeface="Times New Roman" panose="02020603050405020304" pitchFamily="18" charset="0"/>
                <a:ea typeface="黑体" panose="02010609060101010101" pitchFamily="49" charset="-122"/>
              </a:rPr>
              <a:t>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是△</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的边</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上任意一点，</a:t>
            </a:r>
            <a:r>
              <a:rPr lang="zh-CN" altLang="en-US" sz="2800" i="1">
                <a:latin typeface="Times New Roman" panose="02020603050405020304" pitchFamily="18" charset="0"/>
                <a:ea typeface="黑体" panose="02010609060101010101" pitchFamily="49" charset="-122"/>
              </a:rPr>
              <a:t>E</a:t>
            </a:r>
            <a:r>
              <a:rPr lang="zh-CN" altLang="en-US" sz="2800">
                <a:latin typeface="Times New Roman" panose="02020603050405020304" pitchFamily="18" charset="0"/>
                <a:ea typeface="黑体" panose="02010609060101010101" pitchFamily="49" charset="-122"/>
              </a:rPr>
              <a:t>、</a:t>
            </a:r>
            <a:r>
              <a:rPr lang="zh-CN" altLang="en-US" sz="2800" i="1">
                <a:latin typeface="Times New Roman" panose="02020603050405020304" pitchFamily="18" charset="0"/>
                <a:ea typeface="黑体" panose="02010609060101010101" pitchFamily="49" charset="-122"/>
              </a:rPr>
              <a:t>F</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分别是线段</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AD</a:t>
            </a:r>
            <a:r>
              <a:rPr lang="zh-CN" altLang="en-US" sz="2800">
                <a:latin typeface="Times New Roman" panose="02020603050405020304" pitchFamily="18" charset="0"/>
                <a:ea typeface="黑体" panose="02010609060101010101" pitchFamily="49" charset="-122"/>
              </a:rPr>
              <a:t>、</a:t>
            </a:r>
            <a:r>
              <a:rPr lang="zh-CN" altLang="en-US" sz="2800" i="1">
                <a:latin typeface="Times New Roman" panose="02020603050405020304" pitchFamily="18" charset="0"/>
                <a:ea typeface="黑体" panose="02010609060101010101" pitchFamily="49" charset="-122"/>
              </a:rPr>
              <a:t>CE</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的中点，且△</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的面积为</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24，求△</a:t>
            </a:r>
            <a:r>
              <a:rPr lang="zh-CN" altLang="en-US" sz="2800" i="1">
                <a:latin typeface="Times New Roman" panose="02020603050405020304" pitchFamily="18" charset="0"/>
                <a:ea typeface="黑体" panose="02010609060101010101" pitchFamily="49" charset="-122"/>
              </a:rPr>
              <a:t>BEF</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的面积．</a:t>
            </a:r>
            <a:endParaRPr lang="zh-CN" altLang="en-US" sz="2800">
              <a:latin typeface="Times New Roman" panose="02020603050405020304" pitchFamily="18" charset="0"/>
              <a:ea typeface="黑体" panose="02010609060101010101" pitchFamily="49" charset="-122"/>
            </a:endParaRPr>
          </a:p>
        </p:txBody>
      </p:sp>
      <p:pic>
        <p:nvPicPr>
          <p:cNvPr id="14338" name="图片 5"/>
          <p:cNvPicPr>
            <a:picLocks noChangeAspect="1"/>
          </p:cNvPicPr>
          <p:nvPr/>
        </p:nvPicPr>
        <p:blipFill>
          <a:blip r:embed="rId1">
            <a:clrChange>
              <a:clrFrom>
                <a:srgbClr val="FFFFFF"/>
              </a:clrFrom>
              <a:clrTo>
                <a:srgbClr val="FFFFFF">
                  <a:alpha val="0"/>
                </a:srgbClr>
              </a:clrTo>
            </a:clrChange>
          </a:blip>
          <a:stretch>
            <a:fillRect/>
          </a:stretch>
        </p:blipFill>
        <p:spPr>
          <a:xfrm>
            <a:off x="5994400" y="1141730"/>
            <a:ext cx="2733675" cy="2510155"/>
          </a:xfrm>
          <a:prstGeom prst="rect">
            <a:avLst/>
          </a:prstGeom>
          <a:noFill/>
          <a:ln w="9525">
            <a:noFill/>
          </a:ln>
        </p:spPr>
      </p:pic>
      <p:graphicFrame>
        <p:nvGraphicFramePr>
          <p:cNvPr id="9" name="对象 8">
            <a:hlinkClick r:id="" action="ppaction://ole?verb="/>
          </p:cNvPr>
          <p:cNvGraphicFramePr>
            <a:graphicFrameLocks noChangeAspect="1"/>
          </p:cNvGraphicFramePr>
          <p:nvPr/>
        </p:nvGraphicFramePr>
        <p:xfrm>
          <a:off x="1930083" y="2506478"/>
          <a:ext cx="328612" cy="850900"/>
        </p:xfrm>
        <a:graphic>
          <a:graphicData uri="http://schemas.openxmlformats.org/presentationml/2006/ole">
            <mc:AlternateContent xmlns:mc="http://schemas.openxmlformats.org/markup-compatibility/2006">
              <mc:Choice xmlns:v="urn:schemas-microsoft-com:vml" Requires="v">
                <p:oleObj spid="_x0000_s3081" name="" r:id="rId2" imgW="152400" imgH="393700" progId="Equation.KSEE3">
                  <p:embed/>
                </p:oleObj>
              </mc:Choice>
              <mc:Fallback>
                <p:oleObj name="" r:id="rId2" imgW="152400" imgH="393700" progId="Equation.KSEE3">
                  <p:embed/>
                  <p:pic>
                    <p:nvPicPr>
                      <p:cNvPr id="0" name="图片 3080"/>
                      <p:cNvPicPr/>
                      <p:nvPr/>
                    </p:nvPicPr>
                    <p:blipFill>
                      <a:blip r:embed="rId3"/>
                      <a:stretch>
                        <a:fillRect/>
                      </a:stretch>
                    </p:blipFill>
                    <p:spPr>
                      <a:xfrm>
                        <a:off x="1930083" y="2506478"/>
                        <a:ext cx="328612" cy="850900"/>
                      </a:xfrm>
                      <a:prstGeom prst="rect">
                        <a:avLst/>
                      </a:prstGeom>
                      <a:noFill/>
                      <a:ln w="38100">
                        <a:noFill/>
                        <a:miter/>
                      </a:ln>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4634230" y="2503620"/>
          <a:ext cx="328613" cy="850900"/>
        </p:xfrm>
        <a:graphic>
          <a:graphicData uri="http://schemas.openxmlformats.org/presentationml/2006/ole">
            <mc:AlternateContent xmlns:mc="http://schemas.openxmlformats.org/markup-compatibility/2006">
              <mc:Choice xmlns:v="urn:schemas-microsoft-com:vml" Requires="v">
                <p:oleObj spid="_x0000_s3083" name="" r:id="rId4" imgW="152400" imgH="393700" progId="Equation.KSEE3">
                  <p:embed/>
                </p:oleObj>
              </mc:Choice>
              <mc:Fallback>
                <p:oleObj name="" r:id="rId4" imgW="152400" imgH="393700" progId="Equation.KSEE3">
                  <p:embed/>
                  <p:pic>
                    <p:nvPicPr>
                      <p:cNvPr id="0" name="图片 3082"/>
                      <p:cNvPicPr/>
                      <p:nvPr/>
                    </p:nvPicPr>
                    <p:blipFill>
                      <a:blip r:embed="rId3"/>
                      <a:stretch>
                        <a:fillRect/>
                      </a:stretch>
                    </p:blipFill>
                    <p:spPr>
                      <a:xfrm>
                        <a:off x="4634230" y="2503620"/>
                        <a:ext cx="328613" cy="850900"/>
                      </a:xfrm>
                      <a:prstGeom prst="rect">
                        <a:avLst/>
                      </a:prstGeom>
                      <a:noFill/>
                      <a:ln w="38100">
                        <a:noFill/>
                        <a:miter/>
                      </a:ln>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3170238" y="3261493"/>
          <a:ext cx="330200" cy="850900"/>
        </p:xfrm>
        <a:graphic>
          <a:graphicData uri="http://schemas.openxmlformats.org/presentationml/2006/ole">
            <mc:AlternateContent xmlns:mc="http://schemas.openxmlformats.org/markup-compatibility/2006">
              <mc:Choice xmlns:v="urn:schemas-microsoft-com:vml" Requires="v">
                <p:oleObj spid="_x0000_s3080" name="" r:id="rId5" imgW="152400" imgH="393700" progId="Equation.KSEE3">
                  <p:embed/>
                </p:oleObj>
              </mc:Choice>
              <mc:Fallback>
                <p:oleObj name="" r:id="rId5" imgW="152400" imgH="393700" progId="Equation.KSEE3">
                  <p:embed/>
                  <p:pic>
                    <p:nvPicPr>
                      <p:cNvPr id="0" name="图片 3079"/>
                      <p:cNvPicPr/>
                      <p:nvPr/>
                    </p:nvPicPr>
                    <p:blipFill>
                      <a:blip r:embed="rId3"/>
                      <a:stretch>
                        <a:fillRect/>
                      </a:stretch>
                    </p:blipFill>
                    <p:spPr>
                      <a:xfrm>
                        <a:off x="3170238" y="3261493"/>
                        <a:ext cx="330200" cy="850900"/>
                      </a:xfrm>
                      <a:prstGeom prst="rect">
                        <a:avLst/>
                      </a:prstGeom>
                      <a:noFill/>
                      <a:ln w="38100">
                        <a:noFill/>
                        <a:miter/>
                      </a:ln>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4608830" y="3273558"/>
          <a:ext cx="328613" cy="850900"/>
        </p:xfrm>
        <a:graphic>
          <a:graphicData uri="http://schemas.openxmlformats.org/presentationml/2006/ole">
            <mc:AlternateContent xmlns:mc="http://schemas.openxmlformats.org/markup-compatibility/2006">
              <mc:Choice xmlns:v="urn:schemas-microsoft-com:vml" Requires="v">
                <p:oleObj spid="_x0000_s3082" name="" r:id="rId6" imgW="152400" imgH="393700" progId="Equation.KSEE3">
                  <p:embed/>
                </p:oleObj>
              </mc:Choice>
              <mc:Fallback>
                <p:oleObj name="" r:id="rId6" imgW="152400" imgH="393700" progId="Equation.KSEE3">
                  <p:embed/>
                  <p:pic>
                    <p:nvPicPr>
                      <p:cNvPr id="0" name="图片 3081"/>
                      <p:cNvPicPr/>
                      <p:nvPr/>
                    </p:nvPicPr>
                    <p:blipFill>
                      <a:blip r:embed="rId3"/>
                      <a:stretch>
                        <a:fillRect/>
                      </a:stretch>
                    </p:blipFill>
                    <p:spPr>
                      <a:xfrm>
                        <a:off x="4608830" y="3273558"/>
                        <a:ext cx="328613" cy="850900"/>
                      </a:xfrm>
                      <a:prstGeom prst="rect">
                        <a:avLst/>
                      </a:prstGeom>
                      <a:noFill/>
                      <a:ln w="38100">
                        <a:noFill/>
                        <a:miter/>
                      </a:ln>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5502593" y="4037780"/>
          <a:ext cx="328612" cy="850900"/>
        </p:xfrm>
        <a:graphic>
          <a:graphicData uri="http://schemas.openxmlformats.org/presentationml/2006/ole">
            <mc:AlternateContent xmlns:mc="http://schemas.openxmlformats.org/markup-compatibility/2006">
              <mc:Choice xmlns:v="urn:schemas-microsoft-com:vml" Requires="v">
                <p:oleObj spid="_x0000_s3079" name="" r:id="rId7" imgW="152400" imgH="393700" progId="Equation.KSEE3">
                  <p:embed/>
                </p:oleObj>
              </mc:Choice>
              <mc:Fallback>
                <p:oleObj name="" r:id="rId7" imgW="152400" imgH="393700" progId="Equation.KSEE3">
                  <p:embed/>
                  <p:pic>
                    <p:nvPicPr>
                      <p:cNvPr id="0" name="图片 3078"/>
                      <p:cNvPicPr/>
                      <p:nvPr/>
                    </p:nvPicPr>
                    <p:blipFill>
                      <a:blip r:embed="rId3"/>
                      <a:stretch>
                        <a:fillRect/>
                      </a:stretch>
                    </p:blipFill>
                    <p:spPr>
                      <a:xfrm>
                        <a:off x="5502593" y="4037780"/>
                        <a:ext cx="328612" cy="850900"/>
                      </a:xfrm>
                      <a:prstGeom prst="rect">
                        <a:avLst/>
                      </a:prstGeom>
                      <a:noFill/>
                      <a:ln w="38100">
                        <a:noFill/>
                        <a:miter/>
                      </a:ln>
                    </p:spPr>
                  </p:pic>
                </p:oleObj>
              </mc:Fallback>
            </mc:AlternateContent>
          </a:graphicData>
        </a:graphic>
      </p:graphicFrame>
      <p:graphicFrame>
        <p:nvGraphicFramePr>
          <p:cNvPr id="22" name="对象 21">
            <a:hlinkClick r:id="" action="ppaction://ole?verb="/>
          </p:cNvPr>
          <p:cNvGraphicFramePr>
            <a:graphicFrameLocks noChangeAspect="1"/>
          </p:cNvGraphicFramePr>
          <p:nvPr/>
        </p:nvGraphicFramePr>
        <p:xfrm>
          <a:off x="6971030" y="4037780"/>
          <a:ext cx="330200" cy="850900"/>
        </p:xfrm>
        <a:graphic>
          <a:graphicData uri="http://schemas.openxmlformats.org/presentationml/2006/ole">
            <mc:AlternateContent xmlns:mc="http://schemas.openxmlformats.org/markup-compatibility/2006">
              <mc:Choice xmlns:v="urn:schemas-microsoft-com:vml" Requires="v">
                <p:oleObj spid="_x0000_s3078" name="" r:id="rId8" imgW="152400" imgH="393700" progId="Equation.KSEE3">
                  <p:embed/>
                </p:oleObj>
              </mc:Choice>
              <mc:Fallback>
                <p:oleObj name="" r:id="rId8" imgW="152400" imgH="393700" progId="Equation.KSEE3">
                  <p:embed/>
                  <p:pic>
                    <p:nvPicPr>
                      <p:cNvPr id="0" name="图片 3077"/>
                      <p:cNvPicPr/>
                      <p:nvPr/>
                    </p:nvPicPr>
                    <p:blipFill>
                      <a:blip r:embed="rId3"/>
                      <a:stretch>
                        <a:fillRect/>
                      </a:stretch>
                    </p:blipFill>
                    <p:spPr>
                      <a:xfrm>
                        <a:off x="6971030" y="4037780"/>
                        <a:ext cx="330200" cy="850900"/>
                      </a:xfrm>
                      <a:prstGeom prst="rect">
                        <a:avLst/>
                      </a:prstGeom>
                      <a:noFill/>
                      <a:ln w="38100">
                        <a:noFill/>
                        <a:miter/>
                      </a:ln>
                    </p:spPr>
                  </p:pic>
                </p:oleObj>
              </mc:Fallback>
            </mc:AlternateContent>
          </a:graphicData>
        </a:graphic>
      </p:graphicFrame>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charRg st="0" end="13"/>
                                            </p:txEl>
                                          </p:spTgt>
                                        </p:tgtEl>
                                        <p:attrNameLst>
                                          <p:attrName>style.visibility</p:attrName>
                                        </p:attrNameLst>
                                      </p:cBhvr>
                                      <p:to>
                                        <p:strVal val="visible"/>
                                      </p:to>
                                    </p:set>
                                    <p:animEffect transition="in" filter="dissolve">
                                      <p:cBhvr>
                                        <p:cTn id="7" dur="500"/>
                                        <p:tgtEl>
                                          <p:spTgt spid="7">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charRg st="13" end="46"/>
                                            </p:txEl>
                                          </p:spTgt>
                                        </p:tgtEl>
                                        <p:attrNameLst>
                                          <p:attrName>style.visibility</p:attrName>
                                        </p:attrNameLst>
                                      </p:cBhvr>
                                      <p:to>
                                        <p:strVal val="visible"/>
                                      </p:to>
                                    </p:set>
                                    <p:animEffect transition="in" filter="dissolve">
                                      <p:cBhvr>
                                        <p:cTn id="12" dur="500"/>
                                        <p:tgtEl>
                                          <p:spTgt spid="7">
                                            <p:txEl>
                                              <p:charRg st="13" end="46"/>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dissolv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7">
                                            <p:txEl>
                                              <p:charRg st="46" end="80"/>
                                            </p:txEl>
                                          </p:spTgt>
                                        </p:tgtEl>
                                        <p:attrNameLst>
                                          <p:attrName>style.visibility</p:attrName>
                                        </p:attrNameLst>
                                      </p:cBhvr>
                                      <p:to>
                                        <p:strVal val="visible"/>
                                      </p:to>
                                    </p:set>
                                    <p:animEffect transition="in" filter="dissolve">
                                      <p:cBhvr>
                                        <p:cTn id="23" dur="500"/>
                                        <p:tgtEl>
                                          <p:spTgt spid="7">
                                            <p:txEl>
                                              <p:charRg st="46" end="80"/>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dissolve">
                                      <p:cBhvr>
                                        <p:cTn id="26" dur="500"/>
                                        <p:tgtEl>
                                          <p:spTgt spid="12"/>
                                        </p:tgtEl>
                                      </p:cBhvr>
                                    </p:animEffect>
                                  </p:childTnLst>
                                </p:cTn>
                              </p:par>
                              <p:par>
                                <p:cTn id="27" presetID="9"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dissolv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7">
                                            <p:txEl>
                                              <p:pRg st="3" end="3"/>
                                            </p:txEl>
                                          </p:spTgt>
                                        </p:tgtEl>
                                        <p:attrNameLst>
                                          <p:attrName>style.visibility</p:attrName>
                                        </p:attrNameLst>
                                      </p:cBhvr>
                                      <p:to>
                                        <p:strVal val="visible"/>
                                      </p:to>
                                    </p:set>
                                    <p:animEffect transition="in" filter="dissolve">
                                      <p:cBhvr>
                                        <p:cTn id="34" dur="500"/>
                                        <p:tgtEl>
                                          <p:spTgt spid="7">
                                            <p:txEl>
                                              <p:pRg st="3" end="3"/>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dissolve">
                                      <p:cBhvr>
                                        <p:cTn id="37" dur="500"/>
                                        <p:tgtEl>
                                          <p:spTgt spid="20"/>
                                        </p:tgtEl>
                                      </p:cBhvr>
                                    </p:animEffect>
                                  </p:childTnLst>
                                </p:cTn>
                              </p:par>
                              <p:par>
                                <p:cTn id="38" presetID="9"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dissolv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1" name="文本框 1"/>
          <p:cNvSpPr txBox="1"/>
          <p:nvPr/>
        </p:nvSpPr>
        <p:spPr>
          <a:xfrm>
            <a:off x="166370" y="2091690"/>
            <a:ext cx="8752205" cy="521970"/>
          </a:xfrm>
          <a:prstGeom prst="rect">
            <a:avLst/>
          </a:prstGeom>
          <a:noFill/>
          <a:ln w="9525">
            <a:noFill/>
          </a:ln>
        </p:spPr>
        <p:txBody>
          <a:bodyPr wrap="square" anchor="t" anchorCtr="0">
            <a:spAutoFit/>
          </a:bodyPr>
          <a:p>
            <a:r>
              <a:rPr lang="en-US" altLang="zh-CN" sz="2800">
                <a:latin typeface="Times New Roman" panose="02020603050405020304" pitchFamily="18" charset="0"/>
                <a:ea typeface="黑体" panose="02010609060101010101" pitchFamily="49" charset="-122"/>
              </a:rPr>
              <a:t>3. </a:t>
            </a:r>
            <a:r>
              <a:rPr lang="zh-CN" altLang="en-US" sz="2800">
                <a:latin typeface="Times New Roman" panose="02020603050405020304" pitchFamily="18" charset="0"/>
                <a:ea typeface="黑体" panose="02010609060101010101" pitchFamily="49" charset="-122"/>
              </a:rPr>
              <a:t>下列四个图形中，线段</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BE</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是△</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的高的是</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　　</a:t>
            </a:r>
            <a:r>
              <a:rPr lang="en-US" altLang="zh-CN" sz="2800">
                <a:latin typeface="Times New Roman" panose="02020603050405020304" pitchFamily="18" charset="0"/>
                <a:ea typeface="黑体" panose="02010609060101010101" pitchFamily="49" charset="-122"/>
              </a:rPr>
              <a:t>)</a:t>
            </a:r>
            <a:endParaRPr lang="en-US" altLang="zh-CN" sz="2800">
              <a:latin typeface="Times New Roman" panose="02020603050405020304" pitchFamily="18" charset="0"/>
              <a:ea typeface="黑体" panose="02010609060101010101" pitchFamily="49" charset="-122"/>
            </a:endParaRPr>
          </a:p>
        </p:txBody>
      </p:sp>
      <p:pic>
        <p:nvPicPr>
          <p:cNvPr id="15362" name="图片 3"/>
          <p:cNvPicPr>
            <a:picLocks noChangeAspect="1"/>
          </p:cNvPicPr>
          <p:nvPr/>
        </p:nvPicPr>
        <p:blipFill>
          <a:blip r:embed="rId1">
            <a:clrChange>
              <a:clrFrom>
                <a:srgbClr val="FFFFFF"/>
              </a:clrFrom>
              <a:clrTo>
                <a:srgbClr val="FFFFFF">
                  <a:alpha val="0"/>
                </a:srgbClr>
              </a:clrTo>
            </a:clrChange>
          </a:blip>
          <a:stretch>
            <a:fillRect/>
          </a:stretch>
        </p:blipFill>
        <p:spPr>
          <a:xfrm>
            <a:off x="107950" y="2715895"/>
            <a:ext cx="8964295" cy="1592580"/>
          </a:xfrm>
          <a:prstGeom prst="rect">
            <a:avLst/>
          </a:prstGeom>
          <a:noFill/>
          <a:ln w="9525">
            <a:noFill/>
          </a:ln>
        </p:spPr>
      </p:pic>
      <p:grpSp>
        <p:nvGrpSpPr>
          <p:cNvPr id="5" name="组合 38"/>
          <p:cNvGrpSpPr/>
          <p:nvPr/>
        </p:nvGrpSpPr>
        <p:grpSpPr>
          <a:xfrm>
            <a:off x="393065" y="545465"/>
            <a:ext cx="895985" cy="619125"/>
            <a:chOff x="579589" y="5301208"/>
            <a:chExt cx="792023" cy="648072"/>
          </a:xfrm>
        </p:grpSpPr>
        <p:grpSp>
          <p:nvGrpSpPr>
            <p:cNvPr id="15364" name="组合 35"/>
            <p:cNvGrpSpPr/>
            <p:nvPr/>
          </p:nvGrpSpPr>
          <p:grpSpPr>
            <a:xfrm>
              <a:off x="611560" y="5301208"/>
              <a:ext cx="648072" cy="648072"/>
              <a:chOff x="467544" y="5318792"/>
              <a:chExt cx="648072" cy="648072"/>
            </a:xfrm>
          </p:grpSpPr>
          <p:sp>
            <p:nvSpPr>
              <p:cNvPr id="15365"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15366"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15367" name="TextBox 55"/>
            <p:cNvSpPr txBox="1"/>
            <p:nvPr/>
          </p:nvSpPr>
          <p:spPr>
            <a:xfrm>
              <a:off x="579589" y="5364589"/>
              <a:ext cx="792023" cy="481900"/>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9218" name="TextBox 1"/>
          <p:cNvSpPr txBox="1"/>
          <p:nvPr/>
        </p:nvSpPr>
        <p:spPr>
          <a:xfrm>
            <a:off x="285750" y="481463"/>
            <a:ext cx="8610600" cy="737235"/>
          </a:xfrm>
          <a:prstGeom prst="rect">
            <a:avLst/>
          </a:prstGeom>
          <a:noFill/>
          <a:ln w="28575" cap="flat" cmpd="sng">
            <a:solidFill>
              <a:srgbClr val="FF0000"/>
            </a:solidFill>
            <a:prstDash val="sysDot"/>
            <a:round/>
            <a:headEnd type="none" w="med" len="med"/>
            <a:tailEnd type="none" w="med" len="med"/>
          </a:ln>
        </p:spPr>
        <p:txBody>
          <a:bodyPr wrap="square" anchor="t" anchorCtr="0">
            <a:spAutoFit/>
          </a:bodyPr>
          <a:p>
            <a:pPr>
              <a:lnSpc>
                <a:spcPct val="15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三角形的中线分该三角形为面积相等的两部分</a:t>
            </a:r>
            <a:r>
              <a:rPr lang="en-US" altLang="zh-CN" sz="2800">
                <a:latin typeface="黑体" panose="02010609060101010101" pitchFamily="49" charset="-122"/>
                <a:ea typeface="黑体" panose="02010609060101010101" pitchFamily="49" charset="-122"/>
                <a:sym typeface="宋体" panose="02010600030101010101" pitchFamily="2" charset="-122"/>
              </a:rPr>
              <a:t>.</a:t>
            </a:r>
            <a:endParaRPr lang="en-US" altLang="zh-CN" sz="2800" dirty="0">
              <a:latin typeface="黑体" panose="02010609060101010101" pitchFamily="49" charset="-122"/>
              <a:ea typeface="黑体" panose="02010609060101010101" pitchFamily="49" charset="-122"/>
            </a:endParaRPr>
          </a:p>
        </p:txBody>
      </p:sp>
      <p:grpSp>
        <p:nvGrpSpPr>
          <p:cNvPr id="15369" name="组合 30734"/>
          <p:cNvGrpSpPr/>
          <p:nvPr/>
        </p:nvGrpSpPr>
        <p:grpSpPr>
          <a:xfrm>
            <a:off x="315913" y="1378401"/>
            <a:ext cx="1878012" cy="577849"/>
            <a:chOff x="216" y="3338"/>
            <a:chExt cx="1183" cy="364"/>
          </a:xfrm>
        </p:grpSpPr>
        <p:grpSp>
          <p:nvGrpSpPr>
            <p:cNvPr id="15370" name="组合 35"/>
            <p:cNvGrpSpPr/>
            <p:nvPr/>
          </p:nvGrpSpPr>
          <p:grpSpPr>
            <a:xfrm>
              <a:off x="216" y="3339"/>
              <a:ext cx="1183" cy="363"/>
              <a:chOff x="467544" y="5318792"/>
              <a:chExt cx="648072" cy="648072"/>
            </a:xfrm>
          </p:grpSpPr>
          <p:sp>
            <p:nvSpPr>
              <p:cNvPr id="15371"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000" b="1" dirty="0">
                  <a:latin typeface="Arial" panose="020B0604020202020204" pitchFamily="34" charset="0"/>
                  <a:ea typeface="宋体" panose="02010600030101010101" pitchFamily="2" charset="-122"/>
                </a:endParaRPr>
              </a:p>
            </p:txBody>
          </p:sp>
          <p:sp>
            <p:nvSpPr>
              <p:cNvPr id="15372"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000" b="1" dirty="0">
                  <a:latin typeface="Arial" panose="020B0604020202020204" pitchFamily="34" charset="0"/>
                  <a:ea typeface="宋体" panose="02010600030101010101" pitchFamily="2" charset="-122"/>
                </a:endParaRPr>
              </a:p>
            </p:txBody>
          </p:sp>
        </p:grpSp>
        <p:sp>
          <p:nvSpPr>
            <p:cNvPr id="15373" name="TextBox 55"/>
            <p:cNvSpPr txBox="1"/>
            <p:nvPr/>
          </p:nvSpPr>
          <p:spPr>
            <a:xfrm>
              <a:off x="378" y="3338"/>
              <a:ext cx="898" cy="290"/>
            </a:xfrm>
            <a:prstGeom prst="rect">
              <a:avLst/>
            </a:prstGeom>
            <a:noFill/>
            <a:ln w="9525">
              <a:noFill/>
            </a:ln>
          </p:spPr>
          <p:txBody>
            <a:bodyPr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针对训练</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a:off x="8026400" y="2102485"/>
            <a:ext cx="531495" cy="521970"/>
          </a:xfrm>
          <a:prstGeom prst="rect">
            <a:avLst/>
          </a:prstGeom>
          <a:noFill/>
          <a:ln w="9525">
            <a:noFill/>
          </a:ln>
        </p:spPr>
        <p:txBody>
          <a:bodyPr wrap="square" anchor="t" anchorCtr="0">
            <a:spAutoFit/>
          </a:bodyPr>
          <a:p>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C</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27" presetClass="entr" presetSubtype="0" fill="hold" grpId="0" nodeType="withEffect">
                                  <p:stCondLst>
                                    <p:cond delay="0"/>
                                  </p:stCondLst>
                                  <p:iterate type="lt">
                                    <p:tmPct val="50000"/>
                                  </p:iterate>
                                  <p:childTnLst>
                                    <p:set>
                                      <p:cBhvr>
                                        <p:cTn id="9" dur="1" fill="hold">
                                          <p:stCondLst>
                                            <p:cond delay="0"/>
                                          </p:stCondLst>
                                        </p:cTn>
                                        <p:tgtEl>
                                          <p:spTgt spid="9218"/>
                                        </p:tgtEl>
                                        <p:attrNameLst>
                                          <p:attrName>style.visibility</p:attrName>
                                        </p:attrNameLst>
                                      </p:cBhvr>
                                      <p:to>
                                        <p:strVal val="visible"/>
                                      </p:to>
                                    </p:set>
                                    <p:anim calcmode="discrete" valueType="clr">
                                      <p:cBhvr override="childStyle">
                                        <p:cTn id="10" dur="80"/>
                                        <p:tgtEl>
                                          <p:spTgt spid="9218"/>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9218"/>
                                        </p:tgtEl>
                                        <p:attrNameLst>
                                          <p:attrName>fillcolor</p:attrName>
                                        </p:attrNameLst>
                                      </p:cBhvr>
                                      <p:tavLst>
                                        <p:tav tm="0">
                                          <p:val>
                                            <p:clrVal>
                                              <a:schemeClr val="accent2"/>
                                            </p:clrVal>
                                          </p:val>
                                        </p:tav>
                                        <p:tav tm="50000">
                                          <p:val>
                                            <p:clrVal>
                                              <a:schemeClr val="hlink"/>
                                            </p:clrVal>
                                          </p:val>
                                        </p:tav>
                                      </p:tavLst>
                                    </p:anim>
                                    <p:set>
                                      <p:cBhvr>
                                        <p:cTn id="12" dur="80"/>
                                        <p:tgtEl>
                                          <p:spTgt spid="9218"/>
                                        </p:tgtEl>
                                        <p:attrNameLst>
                                          <p:attrName>fill.type</p:attrName>
                                        </p:attrNameLst>
                                      </p:cBhvr>
                                      <p:to>
                                        <p:strVal val="solid"/>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5369"/>
                                        </p:tgtEl>
                                        <p:attrNameLst>
                                          <p:attrName>style.visibility</p:attrName>
                                        </p:attrNameLst>
                                      </p:cBhvr>
                                      <p:to>
                                        <p:strVal val="visible"/>
                                      </p:to>
                                    </p:set>
                                    <p:anim calcmode="lin" valueType="num">
                                      <p:cBhvr additive="base">
                                        <p:cTn id="17" dur="500" fill="hold"/>
                                        <p:tgtEl>
                                          <p:spTgt spid="15369"/>
                                        </p:tgtEl>
                                        <p:attrNameLst>
                                          <p:attrName>ppt_x</p:attrName>
                                        </p:attrNameLst>
                                      </p:cBhvr>
                                      <p:tavLst>
                                        <p:tav tm="0">
                                          <p:val>
                                            <p:strVal val="0-#ppt_w/2"/>
                                          </p:val>
                                        </p:tav>
                                        <p:tav tm="100000">
                                          <p:val>
                                            <p:strVal val="#ppt_x"/>
                                          </p:val>
                                        </p:tav>
                                      </p:tavLst>
                                    </p:anim>
                                    <p:anim calcmode="lin" valueType="num">
                                      <p:cBhvr additive="base">
                                        <p:cTn id="18" dur="500" fill="hold"/>
                                        <p:tgtEl>
                                          <p:spTgt spid="15369"/>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5361"/>
                                        </p:tgtEl>
                                        <p:attrNameLst>
                                          <p:attrName>style.visibility</p:attrName>
                                        </p:attrNameLst>
                                      </p:cBhvr>
                                      <p:to>
                                        <p:strVal val="visible"/>
                                      </p:to>
                                    </p:set>
                                    <p:anim calcmode="lin" valueType="num">
                                      <p:cBhvr additive="base">
                                        <p:cTn id="21" dur="500" fill="hold"/>
                                        <p:tgtEl>
                                          <p:spTgt spid="15361"/>
                                        </p:tgtEl>
                                        <p:attrNameLst>
                                          <p:attrName>ppt_x</p:attrName>
                                        </p:attrNameLst>
                                      </p:cBhvr>
                                      <p:tavLst>
                                        <p:tav tm="0">
                                          <p:val>
                                            <p:strVal val="0-#ppt_w/2"/>
                                          </p:val>
                                        </p:tav>
                                        <p:tav tm="100000">
                                          <p:val>
                                            <p:strVal val="#ppt_x"/>
                                          </p:val>
                                        </p:tav>
                                      </p:tavLst>
                                    </p:anim>
                                    <p:anim calcmode="lin" valueType="num">
                                      <p:cBhvr additive="base">
                                        <p:cTn id="22" dur="500" fill="hold"/>
                                        <p:tgtEl>
                                          <p:spTgt spid="15361"/>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5362"/>
                                        </p:tgtEl>
                                        <p:attrNameLst>
                                          <p:attrName>style.visibility</p:attrName>
                                        </p:attrNameLst>
                                      </p:cBhvr>
                                      <p:to>
                                        <p:strVal val="visible"/>
                                      </p:to>
                                    </p:set>
                                    <p:anim calcmode="lin" valueType="num">
                                      <p:cBhvr additive="base">
                                        <p:cTn id="25" dur="500" fill="hold"/>
                                        <p:tgtEl>
                                          <p:spTgt spid="15362"/>
                                        </p:tgtEl>
                                        <p:attrNameLst>
                                          <p:attrName>ppt_x</p:attrName>
                                        </p:attrNameLst>
                                      </p:cBhvr>
                                      <p:tavLst>
                                        <p:tav tm="0">
                                          <p:val>
                                            <p:strVal val="0-#ppt_w/2"/>
                                          </p:val>
                                        </p:tav>
                                        <p:tav tm="100000">
                                          <p:val>
                                            <p:strVal val="#ppt_x"/>
                                          </p:val>
                                        </p:tav>
                                      </p:tavLst>
                                    </p:anim>
                                    <p:anim calcmode="lin" valueType="num">
                                      <p:cBhvr additive="base">
                                        <p:cTn id="26" dur="500" fill="hold"/>
                                        <p:tgtEl>
                                          <p:spTgt spid="1536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ssolve">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6" grpId="0"/>
      <p:bldP spid="1536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5" name="文本框 3"/>
          <p:cNvSpPr txBox="1"/>
          <p:nvPr/>
        </p:nvSpPr>
        <p:spPr>
          <a:xfrm>
            <a:off x="133350" y="170180"/>
            <a:ext cx="8827135" cy="2676525"/>
          </a:xfrm>
          <a:prstGeom prst="rect">
            <a:avLst/>
          </a:prstGeom>
          <a:noFill/>
          <a:ln w="9525">
            <a:noFill/>
          </a:ln>
        </p:spPr>
        <p:txBody>
          <a:bodyPr wrap="square" anchor="t" anchorCtr="0">
            <a:spAutoFit/>
          </a:bodyPr>
          <a:p>
            <a:pPr>
              <a:lnSpc>
                <a:spcPct val="150000"/>
              </a:lnSpc>
            </a:pPr>
            <a:r>
              <a:rPr lang="en-US" altLang="zh-CN" sz="2800">
                <a:latin typeface="Times New Roman" panose="02020603050405020304" pitchFamily="18" charset="0"/>
                <a:ea typeface="黑体" panose="02010609060101010101" pitchFamily="49" charset="-122"/>
              </a:rPr>
              <a:t>4.</a:t>
            </a:r>
            <a:r>
              <a:rPr lang="zh-CN" altLang="en-US" sz="2800">
                <a:latin typeface="Times New Roman" panose="02020603050405020304" pitchFamily="18" charset="0"/>
                <a:ea typeface="黑体" panose="02010609060101010101" pitchFamily="49" charset="-122"/>
              </a:rPr>
              <a:t>如图，①</a:t>
            </a:r>
            <a:r>
              <a:rPr lang="zh-CN" altLang="en-US" sz="2800" i="1">
                <a:latin typeface="Times New Roman" panose="02020603050405020304" pitchFamily="18" charset="0"/>
                <a:ea typeface="黑体" panose="02010609060101010101" pitchFamily="49" charset="-122"/>
              </a:rPr>
              <a:t>AD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是△</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的角平分线，则</a:t>
            </a:r>
            <a:r>
              <a:rPr lang="en-US" altLang="zh-CN" sz="2800">
                <a:latin typeface="Times New Roman" panose="02020603050405020304" pitchFamily="18" charset="0"/>
                <a:ea typeface="黑体" panose="02010609060101010101" pitchFamily="49" charset="-122"/>
              </a:rPr>
              <a:t>  </a:t>
            </a:r>
            <a:endParaRPr lang="en-US" altLang="zh-CN" sz="2800">
              <a:latin typeface="Times New Roman" panose="02020603050405020304" pitchFamily="18" charset="0"/>
              <a:ea typeface="黑体" panose="02010609060101010101" pitchFamily="49" charset="-122"/>
            </a:endParaRPr>
          </a:p>
          <a:p>
            <a:pPr>
              <a:lnSpc>
                <a:spcPct val="150000"/>
              </a:lnSpc>
            </a:pP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_____</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____=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_____</a:t>
            </a:r>
            <a:r>
              <a:rPr lang="zh-CN" altLang="en-US" sz="2800">
                <a:latin typeface="Times New Roman" panose="02020603050405020304" pitchFamily="18" charset="0"/>
                <a:ea typeface="黑体" panose="02010609060101010101" pitchFamily="49" charset="-122"/>
              </a:rPr>
              <a:t>，</a:t>
            </a:r>
            <a:endParaRPr lang="zh-CN" altLang="en-US" sz="2800">
              <a:latin typeface="Times New Roman" panose="02020603050405020304" pitchFamily="18" charset="0"/>
              <a:ea typeface="黑体" panose="02010609060101010101" pitchFamily="49" charset="-122"/>
            </a:endParaRPr>
          </a:p>
          <a:p>
            <a:pPr>
              <a:lnSpc>
                <a:spcPct val="150000"/>
              </a:lnSpc>
            </a:pPr>
            <a:r>
              <a:rPr lang="zh-CN" altLang="en-US" sz="2800">
                <a:latin typeface="Times New Roman" panose="02020603050405020304" pitchFamily="18" charset="0"/>
                <a:ea typeface="黑体" panose="02010609060101010101" pitchFamily="49" charset="-122"/>
              </a:rPr>
              <a:t>②</a:t>
            </a:r>
            <a:r>
              <a:rPr lang="zh-CN" altLang="en-US" sz="2800" i="1">
                <a:latin typeface="Times New Roman" panose="02020603050405020304" pitchFamily="18" charset="0"/>
                <a:ea typeface="黑体" panose="02010609060101010101" pitchFamily="49" charset="-122"/>
              </a:rPr>
              <a:t>AE</a:t>
            </a:r>
            <a:r>
              <a:rPr lang="zh-CN" altLang="en-US" sz="2800">
                <a:latin typeface="Times New Roman" panose="02020603050405020304" pitchFamily="18" charset="0"/>
                <a:ea typeface="黑体" panose="02010609060101010101" pitchFamily="49" charset="-122"/>
              </a:rPr>
              <a:t>是△</a:t>
            </a:r>
            <a:r>
              <a:rPr lang="zh-CN" altLang="en-US" sz="2800" i="1">
                <a:latin typeface="Times New Roman" panose="02020603050405020304" pitchFamily="18" charset="0"/>
                <a:ea typeface="黑体" panose="02010609060101010101" pitchFamily="49" charset="-122"/>
              </a:rPr>
              <a:t>ABC</a:t>
            </a:r>
            <a:r>
              <a:rPr lang="zh-CN" altLang="en-US" sz="2800">
                <a:latin typeface="Times New Roman" panose="02020603050405020304" pitchFamily="18" charset="0"/>
                <a:ea typeface="黑体" panose="02010609060101010101" pitchFamily="49" charset="-122"/>
              </a:rPr>
              <a:t>的中线，则</a:t>
            </a:r>
            <a:r>
              <a:rPr lang="en-US" altLang="zh-CN" sz="2800">
                <a:latin typeface="Times New Roman" panose="02020603050405020304" pitchFamily="18" charset="0"/>
                <a:ea typeface="黑体" panose="02010609060101010101" pitchFamily="49" charset="-122"/>
              </a:rPr>
              <a:t>_____</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_____</a:t>
            </a:r>
            <a:r>
              <a:rPr lang="zh-CN" altLang="en-US" sz="2800">
                <a:latin typeface="Times New Roman" panose="02020603050405020304" pitchFamily="18" charset="0"/>
                <a:ea typeface="黑体" panose="02010609060101010101" pitchFamily="49" charset="-122"/>
              </a:rPr>
              <a:t>=     </a:t>
            </a:r>
            <a:r>
              <a:rPr lang="en-US" altLang="zh-CN" sz="2800">
                <a:latin typeface="Times New Roman" panose="02020603050405020304" pitchFamily="18" charset="0"/>
                <a:ea typeface="黑体" panose="02010609060101010101" pitchFamily="49" charset="-122"/>
              </a:rPr>
              <a:t>____</a:t>
            </a:r>
            <a:r>
              <a:rPr lang="zh-CN" altLang="en-US" sz="2800">
                <a:latin typeface="Times New Roman" panose="02020603050405020304" pitchFamily="18" charset="0"/>
                <a:ea typeface="黑体" panose="02010609060101010101" pitchFamily="49" charset="-122"/>
              </a:rPr>
              <a:t>，</a:t>
            </a:r>
            <a:endParaRPr lang="zh-CN" altLang="en-US" sz="2800">
              <a:latin typeface="Times New Roman" panose="02020603050405020304" pitchFamily="18" charset="0"/>
              <a:ea typeface="黑体" panose="02010609060101010101" pitchFamily="49" charset="-122"/>
            </a:endParaRPr>
          </a:p>
          <a:p>
            <a:pPr>
              <a:lnSpc>
                <a:spcPct val="150000"/>
              </a:lnSpc>
            </a:pPr>
            <a:r>
              <a:rPr lang="zh-CN" altLang="en-US" sz="2800">
                <a:latin typeface="Times New Roman" panose="02020603050405020304" pitchFamily="18" charset="0"/>
                <a:ea typeface="黑体" panose="02010609060101010101" pitchFamily="49" charset="-122"/>
              </a:rPr>
              <a:t>③</a:t>
            </a:r>
            <a:r>
              <a:rPr lang="zh-CN" altLang="en-US" sz="2800" i="1">
                <a:latin typeface="Times New Roman" panose="02020603050405020304" pitchFamily="18" charset="0"/>
                <a:ea typeface="黑体" panose="02010609060101010101" pitchFamily="49" charset="-122"/>
              </a:rPr>
              <a:t>AF</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是△</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的高线，则∠</a:t>
            </a:r>
            <a:r>
              <a:rPr lang="en-US" altLang="zh-CN" sz="2800">
                <a:latin typeface="Times New Roman" panose="02020603050405020304" pitchFamily="18" charset="0"/>
                <a:ea typeface="黑体" panose="02010609060101010101" pitchFamily="49" charset="-122"/>
              </a:rPr>
              <a:t>_____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_____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90</a:t>
            </a:r>
            <a:r>
              <a:rPr lang="zh-CN" altLang="en-US" sz="2800">
                <a:latin typeface="微软雅黑" panose="020B0503020204020204" pitchFamily="34" charset="-122"/>
                <a:ea typeface="微软雅黑" panose="020B0503020204020204" pitchFamily="34" charset="-122"/>
              </a:rPr>
              <a:t>°</a:t>
            </a:r>
            <a:r>
              <a:rPr lang="zh-CN" altLang="en-US" sz="2800">
                <a:latin typeface="Times New Roman" panose="02020603050405020304" pitchFamily="18" charset="0"/>
                <a:ea typeface="黑体" panose="02010609060101010101" pitchFamily="49" charset="-122"/>
              </a:rPr>
              <a:t>．</a:t>
            </a:r>
            <a:endParaRPr lang="zh-CN" altLang="en-US" sz="2800">
              <a:latin typeface="Times New Roman" panose="02020603050405020304" pitchFamily="18" charset="0"/>
              <a:ea typeface="黑体" panose="02010609060101010101" pitchFamily="49" charset="-122"/>
            </a:endParaRPr>
          </a:p>
        </p:txBody>
      </p:sp>
      <p:graphicFrame>
        <p:nvGraphicFramePr>
          <p:cNvPr id="16386" name="对象 4">
            <a:hlinkClick r:id="" action="ppaction://ole?verb="/>
          </p:cNvPr>
          <p:cNvGraphicFramePr>
            <a:graphicFrameLocks noChangeAspect="1"/>
          </p:cNvGraphicFramePr>
          <p:nvPr/>
        </p:nvGraphicFramePr>
        <p:xfrm>
          <a:off x="3275013" y="793565"/>
          <a:ext cx="311150" cy="806450"/>
        </p:xfrm>
        <a:graphic>
          <a:graphicData uri="http://schemas.openxmlformats.org/presentationml/2006/ole">
            <mc:AlternateContent xmlns:mc="http://schemas.openxmlformats.org/markup-compatibility/2006">
              <mc:Choice xmlns:v="urn:schemas-microsoft-com:vml" Requires="v">
                <p:oleObj spid="_x0000_s3084" name="" r:id="rId1" imgW="152400" imgH="393700" progId="Equation.KSEE3">
                  <p:embed/>
                </p:oleObj>
              </mc:Choice>
              <mc:Fallback>
                <p:oleObj name="" r:id="rId1" imgW="152400" imgH="393700" progId="Equation.KSEE3">
                  <p:embed/>
                  <p:pic>
                    <p:nvPicPr>
                      <p:cNvPr id="0" name="图片 3083"/>
                      <p:cNvPicPr/>
                      <p:nvPr/>
                    </p:nvPicPr>
                    <p:blipFill>
                      <a:blip r:embed="rId2"/>
                      <a:stretch>
                        <a:fillRect/>
                      </a:stretch>
                    </p:blipFill>
                    <p:spPr>
                      <a:xfrm>
                        <a:off x="3275013" y="793565"/>
                        <a:ext cx="311150" cy="806450"/>
                      </a:xfrm>
                      <a:prstGeom prst="rect">
                        <a:avLst/>
                      </a:prstGeom>
                      <a:noFill/>
                      <a:ln w="38100">
                        <a:noFill/>
                        <a:miter/>
                      </a:ln>
                    </p:spPr>
                  </p:pic>
                </p:oleObj>
              </mc:Fallback>
            </mc:AlternateContent>
          </a:graphicData>
        </a:graphic>
      </p:graphicFrame>
      <p:pic>
        <p:nvPicPr>
          <p:cNvPr id="16387" name="图片 5"/>
          <p:cNvPicPr>
            <a:picLocks noChangeAspect="1"/>
          </p:cNvPicPr>
          <p:nvPr/>
        </p:nvPicPr>
        <p:blipFill>
          <a:blip r:embed="rId3">
            <a:clrChange>
              <a:clrFrom>
                <a:srgbClr val="FFFFFF"/>
              </a:clrFrom>
              <a:clrTo>
                <a:srgbClr val="FFFFFF">
                  <a:alpha val="0"/>
                </a:srgbClr>
              </a:clrTo>
            </a:clrChange>
          </a:blip>
          <a:stretch>
            <a:fillRect/>
          </a:stretch>
        </p:blipFill>
        <p:spPr>
          <a:xfrm>
            <a:off x="5506720" y="2778258"/>
            <a:ext cx="3357563" cy="2070100"/>
          </a:xfrm>
          <a:prstGeom prst="rect">
            <a:avLst/>
          </a:prstGeom>
          <a:noFill/>
          <a:ln w="9525">
            <a:noFill/>
          </a:ln>
        </p:spPr>
      </p:pic>
      <p:sp>
        <p:nvSpPr>
          <p:cNvPr id="7" name="文本框 6"/>
          <p:cNvSpPr txBox="1"/>
          <p:nvPr/>
        </p:nvSpPr>
        <p:spPr>
          <a:xfrm>
            <a:off x="826770" y="1007878"/>
            <a:ext cx="873760" cy="521970"/>
          </a:xfrm>
          <a:prstGeom prst="rect">
            <a:avLst/>
          </a:prstGeom>
          <a:noFill/>
          <a:ln w="9525">
            <a:noFill/>
          </a:ln>
        </p:spPr>
        <p:txBody>
          <a:bodyPr wrap="none" anchor="t" anchorCtr="0">
            <a:spAutoFit/>
          </a:bodyPr>
          <a:p>
            <a:r>
              <a:rPr lang="zh-CN" altLang="en-US" sz="2800" i="1">
                <a:solidFill>
                  <a:srgbClr val="FF0000"/>
                </a:solidFill>
                <a:latin typeface="Times New Roman" panose="02020603050405020304" pitchFamily="18" charset="0"/>
                <a:ea typeface="黑体" panose="02010609060101010101" pitchFamily="49" charset="-122"/>
              </a:rPr>
              <a:t>BAD</a:t>
            </a:r>
            <a:endParaRPr lang="zh-CN" altLang="en-US" sz="2800" i="1">
              <a:solidFill>
                <a:srgbClr val="FF0000"/>
              </a:solidFill>
              <a:latin typeface="Times New Roman" panose="02020603050405020304" pitchFamily="18" charset="0"/>
              <a:ea typeface="黑体" panose="02010609060101010101" pitchFamily="49" charset="-122"/>
            </a:endParaRPr>
          </a:p>
        </p:txBody>
      </p:sp>
      <p:graphicFrame>
        <p:nvGraphicFramePr>
          <p:cNvPr id="16389" name="对象 7">
            <a:hlinkClick r:id="" action="ppaction://ole?verb="/>
          </p:cNvPr>
          <p:cNvGraphicFramePr>
            <a:graphicFrameLocks noChangeAspect="1"/>
          </p:cNvGraphicFramePr>
          <p:nvPr/>
        </p:nvGraphicFramePr>
        <p:xfrm>
          <a:off x="6433820" y="1492383"/>
          <a:ext cx="312738" cy="804862"/>
        </p:xfrm>
        <a:graphic>
          <a:graphicData uri="http://schemas.openxmlformats.org/presentationml/2006/ole">
            <mc:AlternateContent xmlns:mc="http://schemas.openxmlformats.org/markup-compatibility/2006">
              <mc:Choice xmlns:v="urn:schemas-microsoft-com:vml" Requires="v">
                <p:oleObj spid="_x0000_s3085" name="" r:id="rId4" imgW="152400" imgH="393700" progId="Equation.KSEE3">
                  <p:embed/>
                </p:oleObj>
              </mc:Choice>
              <mc:Fallback>
                <p:oleObj name="" r:id="rId4" imgW="152400" imgH="393700" progId="Equation.KSEE3">
                  <p:embed/>
                  <p:pic>
                    <p:nvPicPr>
                      <p:cNvPr id="0" name="图片 3084"/>
                      <p:cNvPicPr/>
                      <p:nvPr/>
                    </p:nvPicPr>
                    <p:blipFill>
                      <a:blip r:embed="rId2"/>
                      <a:stretch>
                        <a:fillRect/>
                      </a:stretch>
                    </p:blipFill>
                    <p:spPr>
                      <a:xfrm>
                        <a:off x="6433820" y="1492383"/>
                        <a:ext cx="312738" cy="804862"/>
                      </a:xfrm>
                      <a:prstGeom prst="rect">
                        <a:avLst/>
                      </a:prstGeom>
                      <a:noFill/>
                      <a:ln w="38100">
                        <a:noFill/>
                        <a:miter/>
                      </a:ln>
                    </p:spPr>
                  </p:pic>
                </p:oleObj>
              </mc:Fallback>
            </mc:AlternateContent>
          </a:graphicData>
        </a:graphic>
      </p:graphicFrame>
      <p:sp>
        <p:nvSpPr>
          <p:cNvPr id="9" name="文本框 8"/>
          <p:cNvSpPr txBox="1"/>
          <p:nvPr/>
        </p:nvSpPr>
        <p:spPr>
          <a:xfrm>
            <a:off x="2152015" y="992320"/>
            <a:ext cx="89408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C</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AD</a:t>
            </a:r>
            <a:endPar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0" name="文本框 9"/>
          <p:cNvSpPr txBox="1"/>
          <p:nvPr/>
        </p:nvSpPr>
        <p:spPr>
          <a:xfrm>
            <a:off x="4001453" y="976445"/>
            <a:ext cx="85471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C</a:t>
            </a:r>
            <a:r>
              <a:rPr lang="zh-CN" altLang="en-US"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1" name="文本框 10"/>
          <p:cNvSpPr txBox="1"/>
          <p:nvPr/>
        </p:nvSpPr>
        <p:spPr>
          <a:xfrm>
            <a:off x="4216400" y="1622558"/>
            <a:ext cx="61722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BE</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2" name="文本框 11"/>
          <p:cNvSpPr txBox="1"/>
          <p:nvPr/>
        </p:nvSpPr>
        <p:spPr>
          <a:xfrm>
            <a:off x="5419725" y="1605095"/>
            <a:ext cx="63754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CE</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3" name="文本框 12"/>
          <p:cNvSpPr txBox="1"/>
          <p:nvPr/>
        </p:nvSpPr>
        <p:spPr>
          <a:xfrm>
            <a:off x="6838315" y="1589220"/>
            <a:ext cx="63754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BC</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4" name="文本框 13"/>
          <p:cNvSpPr txBox="1"/>
          <p:nvPr/>
        </p:nvSpPr>
        <p:spPr>
          <a:xfrm>
            <a:off x="4686618" y="2256288"/>
            <a:ext cx="83439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AFB</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
        <p:nvSpPr>
          <p:cNvPr id="15" name="文本框 14"/>
          <p:cNvSpPr txBox="1"/>
          <p:nvPr/>
        </p:nvSpPr>
        <p:spPr>
          <a:xfrm>
            <a:off x="6319520" y="2291213"/>
            <a:ext cx="854710" cy="521970"/>
          </a:xfrm>
          <a:prstGeom prst="rect">
            <a:avLst/>
          </a:prstGeom>
          <a:noFill/>
          <a:ln w="9525">
            <a:noFill/>
          </a:ln>
        </p:spPr>
        <p:txBody>
          <a:bodyPr wrap="none" anchor="t" anchorCtr="0">
            <a:spAutoFit/>
          </a:bodyPr>
          <a:p>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AFC</a:t>
            </a:r>
            <a:endPar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ssolv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ssolv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7409" name="组合 11"/>
          <p:cNvGrpSpPr/>
          <p:nvPr/>
        </p:nvGrpSpPr>
        <p:grpSpPr>
          <a:xfrm>
            <a:off x="195580" y="407803"/>
            <a:ext cx="6238875" cy="601662"/>
            <a:chOff x="250824" y="1196974"/>
            <a:chExt cx="2914084" cy="529151"/>
          </a:xfrm>
        </p:grpSpPr>
        <p:sp>
          <p:nvSpPr>
            <p:cNvPr id="17410" name="圆角矩形 31"/>
            <p:cNvSpPr/>
            <p:nvPr/>
          </p:nvSpPr>
          <p:spPr>
            <a:xfrm>
              <a:off x="250824" y="1196974"/>
              <a:ext cx="2914084" cy="529151"/>
            </a:xfrm>
            <a:prstGeom prst="roundRect">
              <a:avLst>
                <a:gd name="adj" fmla="val 16667"/>
              </a:avLst>
            </a:prstGeom>
            <a:solidFill>
              <a:srgbClr val="FFFFD9"/>
            </a:solidFill>
            <a:ln w="25400" cap="flat" cmpd="sng">
              <a:solidFill>
                <a:srgbClr val="0099FF"/>
              </a:solidFill>
              <a:prstDash val="solid"/>
              <a:round/>
              <a:headEnd type="none" w="med" len="med"/>
              <a:tailEnd type="none" w="med" len="med"/>
            </a:ln>
          </p:spPr>
          <p:txBody>
            <a:bodyPr anchor="t" anchorCtr="0"/>
            <a:p>
              <a:pPr algn="ctr" eaLnBrk="0" hangingPunct="0"/>
              <a:endParaRPr lang="zh-CN" altLang="en-US" b="1"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411" name="文本框 19"/>
            <p:cNvSpPr/>
            <p:nvPr/>
          </p:nvSpPr>
          <p:spPr>
            <a:xfrm>
              <a:off x="277219" y="1234970"/>
              <a:ext cx="2861888" cy="459063"/>
            </a:xfrm>
            <a:prstGeom prst="rect">
              <a:avLst/>
            </a:prstGeom>
            <a:noFill/>
            <a:ln w="9525">
              <a:noFill/>
            </a:ln>
          </p:spPr>
          <p:txBody>
            <a:bodyPr anchor="t" anchorCtr="0">
              <a:spAutoFit/>
            </a:bodyPr>
            <a:p>
              <a:r>
                <a:rPr lang="zh-CN" altLang="en-US" sz="2800" b="1" dirty="0">
                  <a:latin typeface="微软雅黑" panose="020B0503020204020204" pitchFamily="34" charset="-122"/>
                  <a:ea typeface="微软雅黑" panose="020B0503020204020204" pitchFamily="34" charset="-122"/>
                </a:rPr>
                <a:t>考点三</a:t>
              </a:r>
              <a:r>
                <a:rPr lang="zh-CN" altLang="en-US" sz="2800" b="1">
                  <a:latin typeface="微软雅黑" panose="020B0503020204020204" pitchFamily="34" charset="-122"/>
                  <a:ea typeface="微软雅黑" panose="020B0503020204020204" pitchFamily="34" charset="-122"/>
                  <a:sym typeface="Arial" panose="020B0604020202020204" pitchFamily="34" charset="0"/>
                </a:rPr>
                <a:t>   有关三角形内、外角的计算</a:t>
              </a:r>
              <a:endParaRPr lang="zh-CN" altLang="en-US" sz="2800" b="1" dirty="0">
                <a:latin typeface="微软雅黑" panose="020B0503020204020204" pitchFamily="34" charset="-122"/>
                <a:ea typeface="微软雅黑" panose="020B0503020204020204" pitchFamily="34" charset="-122"/>
              </a:endParaRPr>
            </a:p>
          </p:txBody>
        </p:sp>
      </p:grpSp>
      <p:sp>
        <p:nvSpPr>
          <p:cNvPr id="2" name="矩形 1"/>
          <p:cNvSpPr/>
          <p:nvPr/>
        </p:nvSpPr>
        <p:spPr>
          <a:xfrm>
            <a:off x="38100" y="997585"/>
            <a:ext cx="8827135" cy="1814830"/>
          </a:xfrm>
          <a:prstGeom prst="rect">
            <a:avLst/>
          </a:prstGeom>
        </p:spPr>
        <p:txBody>
          <a:bodyPr wrap="square">
            <a:spAutoFit/>
          </a:bodyPr>
          <a:p>
            <a:pPr marL="361950" indent="-361950" fontAlgn="base">
              <a:spcAft>
                <a:spcPts val="0"/>
              </a:spcAft>
            </a:pPr>
            <a:r>
              <a:rPr lang="zh-CN" altLang="zh-CN" sz="2800" strike="noStrike" kern="100" noProof="1" dirty="0" smtClean="0">
                <a:solidFill>
                  <a:srgbClr val="149494"/>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800" strike="noStrike" kern="100" noProof="1" dirty="0" smtClean="0">
                <a:solidFill>
                  <a:srgbClr val="149494"/>
                </a:solidFill>
                <a:latin typeface="Times New Roman" panose="02020603050405020304" pitchFamily="18" charset="0"/>
                <a:ea typeface="黑体" panose="02010609060101010101" pitchFamily="49" charset="-122"/>
                <a:cs typeface="Times New Roman" panose="02020603050405020304" pitchFamily="18" charset="0"/>
              </a:rPr>
              <a:t>5</a:t>
            </a:r>
            <a:r>
              <a:rPr lang="en-US" altLang="zh-CN" sz="2800" strike="noStrike" kern="100" noProof="1" dirty="0" smtClean="0">
                <a:latin typeface="Times New Roman" panose="02020603050405020304" pitchFamily="18" charset="0"/>
                <a:ea typeface="黑体" panose="02010609060101010101" pitchFamily="49" charset="-122"/>
                <a:cs typeface="Times New Roman" panose="02020603050405020304" pitchFamily="18" charset="0"/>
              </a:rPr>
              <a:t> </a:t>
            </a:r>
            <a:r>
              <a:rPr lang="zh-CN" altLang="zh-CN" sz="2800" strike="noStrike" kern="100" noProof="1" dirty="0" smtClean="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C </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是△</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ABC </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的三个内角，且分别满足下列条件，求</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A</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B</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C</a:t>
            </a:r>
            <a:r>
              <a:rPr lang="zh-CN" altLang="en-US"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中未知角</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的度数</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endParaRPr>
          </a:p>
          <a:p>
            <a:pPr indent="361950" fontAlgn="base">
              <a:spcAft>
                <a:spcPts val="0"/>
              </a:spcAft>
            </a:pP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(1)</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A</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B</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16</a:t>
            </a:r>
            <a:r>
              <a:rPr lang="en-US" altLang="zh-CN" sz="2800" strike="noStrike" kern="100" noProof="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C</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54</a:t>
            </a:r>
            <a:r>
              <a:rPr lang="en-US" altLang="zh-CN" sz="2800" kern="100" dirty="0">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endPar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endParaRPr>
          </a:p>
          <a:p>
            <a:pPr indent="361950" fontAlgn="base">
              <a:spcAft>
                <a:spcPts val="0"/>
              </a:spcAft>
            </a:pPr>
            <a:r>
              <a:rPr lang="en-US"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(2)</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A</a:t>
            </a:r>
            <a:r>
              <a:rPr lang="en-US" altLang="zh-CN" sz="2800" strike="noStrike" kern="100" noProof="1" dirty="0">
                <a:latin typeface="黑体" panose="02010609060101010101" pitchFamily="49" charset="-122"/>
                <a:ea typeface="黑体" panose="02010609060101010101" pitchFamily="49" charset="-122"/>
                <a:cs typeface="Times New Roman" panose="02020603050405020304" pitchFamily="18" charset="0"/>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B</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sym typeface="+mn-ea"/>
              </a:rPr>
              <a:t>∶</a:t>
            </a:r>
            <a:r>
              <a:rPr lang="zh-CN" altLang="zh-CN" sz="2800" strike="noStrike" kern="100" noProof="1" dirty="0">
                <a:latin typeface="Times New Roman" panose="02020603050405020304" pitchFamily="18" charset="0"/>
                <a:ea typeface="黑体" panose="02010609060101010101" pitchFamily="49" charset="-122"/>
                <a:cs typeface="宋体" panose="02010600030101010101" pitchFamily="2" charset="-122"/>
              </a:rPr>
              <a:t>∠</a:t>
            </a:r>
            <a:r>
              <a:rPr lang="en-US" altLang="zh-CN" sz="2800" i="1" strike="noStrike" kern="100" noProof="1" dirty="0">
                <a:latin typeface="Times New Roman" panose="02020603050405020304" pitchFamily="18" charset="0"/>
                <a:ea typeface="黑体" panose="02010609060101010101" pitchFamily="49" charset="-122"/>
                <a:cs typeface="Times New Roman" panose="02020603050405020304" pitchFamily="18" charset="0"/>
              </a:rPr>
              <a:t>C</a:t>
            </a:r>
            <a:r>
              <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2</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sym typeface="+mn-ea"/>
              </a:rPr>
              <a:t>∶</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3</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sym typeface="+mn-ea"/>
              </a:rPr>
              <a:t>∶</a:t>
            </a:r>
            <a:r>
              <a:rPr lang="en-US"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rPr>
              <a:t>4.</a:t>
            </a:r>
            <a:endParaRPr lang="zh-CN" altLang="zh-CN" sz="2800" strike="noStrike" kern="100" noProof="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6390" name="矩形 2"/>
          <p:cNvSpPr/>
          <p:nvPr/>
        </p:nvSpPr>
        <p:spPr>
          <a:xfrm>
            <a:off x="277495" y="2570930"/>
            <a:ext cx="8588375" cy="1124585"/>
          </a:xfrm>
          <a:prstGeom prst="rect">
            <a:avLst/>
          </a:prstGeom>
          <a:noFill/>
          <a:ln w="9525">
            <a:noFill/>
          </a:ln>
        </p:spPr>
        <p:txBody>
          <a:bodyPr wrap="square" anchor="t">
            <a:spAutoFit/>
          </a:bodyPr>
          <a:p>
            <a:pPr marL="361950" indent="-361950" fontAlgn="base">
              <a:lnSpc>
                <a:spcPct val="120000"/>
              </a:lnSpc>
            </a:pP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解</a:t>
            </a:r>
            <a:r>
              <a:rPr lang="zh-CN" altLang="en-US" sz="2800" strike="noStrike" spc="-100" noProof="1">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黑体" panose="02010609060101010101" pitchFamily="49" charset="-122"/>
                <a:cs typeface="+mn-cs"/>
                <a:sym typeface="宋体" panose="02010600030101010101" pitchFamily="2" charset="-122"/>
              </a:rPr>
              <a:t>(1)</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由</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C</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54</a:t>
            </a:r>
            <a:r>
              <a:rPr lang="en-US" altLang="zh-CN" sz="2800" strike="noStrike" spc="-100" noProof="1">
                <a:solidFill>
                  <a:srgbClr val="FF0000"/>
                </a:solidFill>
                <a:uFillTx/>
                <a:latin typeface="微软雅黑" panose="020B0503020204020204" pitchFamily="34" charset="-122"/>
                <a:ea typeface="微软雅黑" panose="020B0503020204020204" pitchFamily="34" charset="-122"/>
                <a:cs typeface="+mn-cs"/>
              </a:rPr>
              <a:t>° </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知</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A</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B</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180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54</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126</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 </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①</a:t>
            </a:r>
            <a:r>
              <a:rPr lang="zh-CN" altLang="en-US" sz="2800" strike="noStrike" spc="-100" noProof="1">
                <a:solidFill>
                  <a:srgbClr val="FF0000"/>
                </a:solidFill>
                <a:uFillTx/>
                <a:latin typeface="Times New Roman" panose="02020603050405020304" pitchFamily="18" charset="0"/>
                <a:ea typeface="方正兰亭黑简体" pitchFamily="2" charset="-122"/>
                <a:cs typeface="+mn-cs"/>
              </a:rPr>
              <a:t>，</a:t>
            </a:r>
            <a:endParaRPr lang="en-US" altLang="zh-CN" sz="2800" strike="noStrike" spc="-100" noProof="1">
              <a:solidFill>
                <a:srgbClr val="FF0000"/>
              </a:solidFill>
              <a:uFillTx/>
              <a:latin typeface="Times New Roman" panose="02020603050405020304" pitchFamily="18" charset="0"/>
              <a:ea typeface="方正兰亭黑简体" pitchFamily="2" charset="-122"/>
            </a:endParaRPr>
          </a:p>
          <a:p>
            <a:pPr marL="361950" indent="-361950" fontAlgn="base">
              <a:lnSpc>
                <a:spcPct val="120000"/>
              </a:lnSpc>
            </a:pP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又</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A</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B</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16</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 </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②</a:t>
            </a:r>
            <a:r>
              <a:rPr lang="zh-CN" altLang="en-US" sz="2800" strike="noStrike" spc="-100" noProof="1">
                <a:solidFill>
                  <a:srgbClr val="FF0000"/>
                </a:solidFill>
                <a:uFillTx/>
                <a:latin typeface="Times New Roman" panose="02020603050405020304" pitchFamily="18" charset="0"/>
                <a:ea typeface="方正兰亭黑简体" pitchFamily="2" charset="-122"/>
                <a:cs typeface="+mn-cs"/>
              </a:rPr>
              <a:t>，</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由</a:t>
            </a:r>
            <a:r>
              <a:rPr lang="en-US" altLang="zh-CN" sz="2800" strike="noStrike" spc="-100" noProof="1" dirty="0">
                <a:solidFill>
                  <a:srgbClr val="FF0000"/>
                </a:solidFill>
                <a:uFillTx/>
                <a:latin typeface="Times New Roman" panose="02020603050405020304" pitchFamily="18" charset="0"/>
                <a:ea typeface="方正兰亭黑简体" pitchFamily="2" charset="-122"/>
                <a:cs typeface="+mn-cs"/>
              </a:rPr>
              <a:t> </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①②</a:t>
            </a:r>
            <a:r>
              <a:rPr lang="en-US" altLang="zh-CN" sz="2800" strike="noStrike" spc="-100" noProof="1" dirty="0">
                <a:solidFill>
                  <a:srgbClr val="FF0000"/>
                </a:solidFill>
                <a:uFillTx/>
                <a:latin typeface="Calibri" panose="020F0502020204030204" pitchFamily="34" charset="0"/>
                <a:ea typeface="宋体" panose="02010600030101010101" pitchFamily="2" charset="-122"/>
                <a:cs typeface="+mn-cs"/>
              </a:rPr>
              <a:t> </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解得</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A</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71</a:t>
            </a:r>
            <a:r>
              <a:rPr lang="en-US" altLang="zh-CN" sz="2800" strike="noStrike" spc="-100" noProof="1">
                <a:solidFill>
                  <a:srgbClr val="FF0000"/>
                </a:solidFill>
                <a:uFillTx/>
                <a:latin typeface="微软雅黑" panose="020B0503020204020204" pitchFamily="34" charset="-122"/>
                <a:ea typeface="微软雅黑" panose="020B0503020204020204" pitchFamily="34" charset="-122"/>
                <a:cs typeface="+mn-cs"/>
              </a:rPr>
              <a:t>°</a:t>
            </a:r>
            <a:r>
              <a:rPr lang="zh-CN" altLang="en-US" sz="2800" strike="noStrike" spc="-100" noProof="1">
                <a:solidFill>
                  <a:srgbClr val="FF0000"/>
                </a:solidFill>
                <a:uFillTx/>
                <a:latin typeface="Times New Roman" panose="02020603050405020304" pitchFamily="18" charset="0"/>
                <a:ea typeface="方正兰亭黑简体" pitchFamily="2" charset="-122"/>
                <a:cs typeface="+mn-cs"/>
              </a:rPr>
              <a:t>，</a:t>
            </a:r>
            <a:r>
              <a:rPr lang="zh-CN" altLang="zh-CN" sz="2800" strike="noStrike" spc="-100" noProof="1" dirty="0">
                <a:solidFill>
                  <a:srgbClr val="FF0000"/>
                </a:solidFill>
                <a:uFillTx/>
                <a:latin typeface="Calibri" panose="020F0502020204030204" pitchFamily="34" charset="0"/>
                <a:ea typeface="宋体" panose="02010600030101010101" pitchFamily="2" charset="-122"/>
                <a:cs typeface="+mn-cs"/>
              </a:rPr>
              <a:t>∠</a:t>
            </a:r>
            <a:r>
              <a:rPr lang="en-US" altLang="zh-CN" sz="2800" i="1" strike="noStrike" spc="-100" noProof="1">
                <a:solidFill>
                  <a:srgbClr val="FF0000"/>
                </a:solidFill>
                <a:uFillTx/>
                <a:latin typeface="Times New Roman" panose="02020603050405020304" pitchFamily="18" charset="0"/>
                <a:ea typeface="方正兰亭黑简体" pitchFamily="2" charset="-122"/>
                <a:cs typeface="+mn-cs"/>
              </a:rPr>
              <a:t>B</a:t>
            </a:r>
            <a:r>
              <a:rPr lang="zh-CN" altLang="zh-CN" sz="2800" strike="noStrike" spc="-100" noProof="1" dirty="0">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55</a:t>
            </a:r>
            <a:r>
              <a:rPr lang="en-US" altLang="zh-CN" sz="2800" strike="noStrike" spc="-100" noProof="1">
                <a:solidFill>
                  <a:srgbClr val="FF0000"/>
                </a:solidFill>
                <a:uFillTx/>
                <a:latin typeface="微软雅黑" panose="020B0503020204020204" pitchFamily="34" charset="-122"/>
                <a:ea typeface="微软雅黑" panose="020B0503020204020204" pitchFamily="34"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a:t>
            </a:r>
            <a:r>
              <a:rPr lang="en-US" altLang="zh-CN" sz="2800" strike="noStrike" spc="-100" noProof="1">
                <a:solidFill>
                  <a:srgbClr val="FF0000"/>
                </a:solidFill>
                <a:uFillTx/>
                <a:latin typeface="Times New Roman" panose="02020603050405020304" pitchFamily="18" charset="0"/>
                <a:ea typeface="方正兰亭黑简体" pitchFamily="2" charset="-122"/>
                <a:cs typeface="+mn-cs"/>
              </a:rPr>
              <a:t> </a:t>
            </a:r>
            <a:endParaRPr lang="en-US" altLang="zh-CN" sz="2800" strike="noStrike" spc="-100" noProof="1">
              <a:solidFill>
                <a:srgbClr val="FF0000"/>
              </a:solidFill>
              <a:uFillTx/>
              <a:latin typeface="Times New Roman" panose="02020603050405020304" pitchFamily="18" charset="0"/>
              <a:ea typeface="方正兰亭黑简体" pitchFamily="2" charset="-122"/>
            </a:endParaRPr>
          </a:p>
        </p:txBody>
      </p:sp>
      <p:sp>
        <p:nvSpPr>
          <p:cNvPr id="16391" name="文本框 3"/>
          <p:cNvSpPr txBox="1"/>
          <p:nvPr/>
        </p:nvSpPr>
        <p:spPr>
          <a:xfrm>
            <a:off x="898525" y="3580263"/>
            <a:ext cx="8010525" cy="1383665"/>
          </a:xfrm>
          <a:prstGeom prst="rect">
            <a:avLst/>
          </a:prstGeom>
          <a:noFill/>
          <a:ln w="9525">
            <a:noFill/>
          </a:ln>
        </p:spPr>
        <p:txBody>
          <a:bodyPr wrap="square" anchor="t" anchorCtr="0">
            <a:spAutoFit/>
          </a:bodyPr>
          <a:p>
            <a:pPr>
              <a:lnSpc>
                <a:spcPct val="100000"/>
              </a:lnSpc>
            </a:pP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设</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A</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方正兰亭黑简体" pitchFamily="2" charset="-122"/>
                <a:sym typeface="宋体" panose="02010600030101010101" pitchFamily="2" charset="-122"/>
              </a:rPr>
              <a:t>2</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B</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3</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C</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4</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endParaRPr lang="en-US" altLang="zh-CN"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    则</a:t>
            </a:r>
            <a:r>
              <a:rPr lang="en-US" altLang="zh-CN"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+ 3</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+ 4</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 180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，解得</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en-US" altLang="zh-CN" sz="2800" i="1">
                <a:solidFill>
                  <a:srgbClr val="FF0000"/>
                </a:solidFill>
                <a:latin typeface="Times New Roman" panose="02020603050405020304" pitchFamily="18" charset="0"/>
                <a:ea typeface="黑体" panose="02010609060101010101" pitchFamily="49" charset="-122"/>
                <a:sym typeface="宋体" panose="02010600030101010101" pitchFamily="2" charset="-122"/>
              </a:rPr>
              <a:t>x</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20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方正兰亭黑简体" pitchFamily="2" charset="-122"/>
                <a:sym typeface="宋体" panose="02010600030101010101" pitchFamily="2" charset="-122"/>
              </a:rPr>
              <a:t>，</a:t>
            </a:r>
            <a:endParaRPr lang="zh-CN" altLang="en-US" sz="2800">
              <a:solidFill>
                <a:srgbClr val="FF0000"/>
              </a:solidFill>
              <a:latin typeface="Times New Roman" panose="02020603050405020304" pitchFamily="18" charset="0"/>
              <a:ea typeface="方正兰亭黑简体" pitchFamily="2" charset="-122"/>
              <a:sym typeface="宋体" panose="02010600030101010101" pitchFamily="2"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A</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方正兰亭黑简体" pitchFamily="2" charset="-122"/>
                <a:sym typeface="宋体" panose="02010600030101010101" pitchFamily="2" charset="-122"/>
              </a:rPr>
              <a:t>40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方正兰亭黑简体" pitchFamily="2" charset="-122"/>
                <a:sym typeface="宋体" panose="02010600030101010101" pitchFamily="2" charset="-122"/>
              </a:rPr>
              <a:t>，</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B</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方正兰亭黑简体" pitchFamily="2" charset="-122"/>
                <a:sym typeface="宋体" panose="02010600030101010101" pitchFamily="2" charset="-122"/>
              </a:rPr>
              <a:t>60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zh-CN" altLang="zh-CN" sz="2800" dirty="0">
                <a:solidFill>
                  <a:srgbClr val="FF0000"/>
                </a:solidFill>
                <a:latin typeface="Calibri" panose="020F0502020204030204" pitchFamily="34" charset="0"/>
                <a:ea typeface="宋体" panose="02010600030101010101" pitchFamily="2" charset="-122"/>
                <a:sym typeface="宋体" panose="02010600030101010101" pitchFamily="2" charset="-122"/>
              </a:rPr>
              <a:t>∠</a:t>
            </a:r>
            <a:r>
              <a:rPr lang="en-US" altLang="zh-CN" sz="2800" i="1">
                <a:solidFill>
                  <a:srgbClr val="FF0000"/>
                </a:solidFill>
                <a:latin typeface="Times New Roman" panose="02020603050405020304" pitchFamily="18" charset="0"/>
                <a:ea typeface="方正兰亭黑简体" pitchFamily="2" charset="-122"/>
                <a:sym typeface="宋体" panose="02010600030101010101" pitchFamily="2" charset="-122"/>
              </a:rPr>
              <a:t>C</a:t>
            </a:r>
            <a:r>
              <a:rPr lang="zh-CN" altLang="zh-CN" sz="2800" dirty="0">
                <a:solidFill>
                  <a:srgbClr val="FF0000"/>
                </a:solidFill>
                <a:latin typeface="Times New Roman" panose="02020603050405020304" pitchFamily="18" charset="0"/>
                <a:ea typeface="方正兰亭黑简体" pitchFamily="2" charset="-122"/>
                <a:sym typeface="宋体" panose="02010600030101010101" pitchFamily="2" charset="-122"/>
              </a:rPr>
              <a:t>＝</a:t>
            </a:r>
            <a:r>
              <a:rPr lang="en-US" altLang="zh-CN" sz="2800">
                <a:solidFill>
                  <a:srgbClr val="FF0000"/>
                </a:solidFill>
                <a:latin typeface="Times New Roman" panose="02020603050405020304" pitchFamily="18" charset="0"/>
                <a:ea typeface="方正兰亭黑简体" pitchFamily="2" charset="-122"/>
                <a:sym typeface="宋体" panose="02010600030101010101" pitchFamily="2" charset="-122"/>
              </a:rPr>
              <a:t>80</a:t>
            </a:r>
            <a:r>
              <a:rPr lang="en-US" altLang="zh-CN" sz="2800" spc="-100">
                <a:solidFill>
                  <a:srgbClr val="FF0000"/>
                </a:solidFill>
                <a:uFillTx/>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方正兰亭黑简体" pitchFamily="2" charset="-122"/>
                <a:sym typeface="宋体" panose="02010600030101010101" pitchFamily="2" charset="-122"/>
              </a:rPr>
              <a:t>.</a:t>
            </a:r>
            <a:endParaRPr lang="zh-CN" altLang="en-US" sz="2800" dirty="0">
              <a:solidFill>
                <a:srgbClr val="FF0000"/>
              </a:solidFill>
              <a:latin typeface="Times New Roman" panose="02020603050405020304" pitchFamily="18" charset="0"/>
              <a:ea typeface="方正兰亭黑简体" pitchFamily="2"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390">
                                            <p:txEl>
                                              <p:charRg st="0" end="35"/>
                                            </p:txEl>
                                          </p:spTgt>
                                        </p:tgtEl>
                                        <p:attrNameLst>
                                          <p:attrName>style.visibility</p:attrName>
                                        </p:attrNameLst>
                                      </p:cBhvr>
                                      <p:to>
                                        <p:strVal val="visible"/>
                                      </p:to>
                                    </p:set>
                                    <p:animEffect transition="in" filter="wipe(left)">
                                      <p:cBhvr>
                                        <p:cTn id="7" dur="500"/>
                                        <p:tgtEl>
                                          <p:spTgt spid="16390">
                                            <p:txEl>
                                              <p:charRg st="0" end="3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390">
                                            <p:txEl>
                                              <p:charRg st="35" end="49"/>
                                            </p:txEl>
                                          </p:spTgt>
                                        </p:tgtEl>
                                        <p:attrNameLst>
                                          <p:attrName>style.visibility</p:attrName>
                                        </p:attrNameLst>
                                      </p:cBhvr>
                                      <p:to>
                                        <p:strVal val="visible"/>
                                      </p:to>
                                    </p:set>
                                    <p:animEffect transition="in" filter="wipe(left)">
                                      <p:cBhvr>
                                        <p:cTn id="12" dur="500"/>
                                        <p:tgtEl>
                                          <p:spTgt spid="16390">
                                            <p:txEl>
                                              <p:charRg st="35" end="4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391">
                                            <p:txEl>
                                              <p:pRg st="0" end="0"/>
                                            </p:txEl>
                                          </p:spTgt>
                                        </p:tgtEl>
                                        <p:attrNameLst>
                                          <p:attrName>style.visibility</p:attrName>
                                        </p:attrNameLst>
                                      </p:cBhvr>
                                      <p:to>
                                        <p:strVal val="visible"/>
                                      </p:to>
                                    </p:set>
                                    <p:animEffect transition="in" filter="blinds(horizontal)">
                                      <p:cBhvr>
                                        <p:cTn id="17" dur="500"/>
                                        <p:tgtEl>
                                          <p:spTgt spid="1639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6391">
                                            <p:txEl>
                                              <p:pRg st="1" end="1"/>
                                            </p:txEl>
                                          </p:spTgt>
                                        </p:tgtEl>
                                        <p:attrNameLst>
                                          <p:attrName>style.visibility</p:attrName>
                                        </p:attrNameLst>
                                      </p:cBhvr>
                                      <p:to>
                                        <p:strVal val="visible"/>
                                      </p:to>
                                    </p:set>
                                    <p:animEffect transition="in" filter="blinds(horizontal)">
                                      <p:cBhvr>
                                        <p:cTn id="22" dur="500"/>
                                        <p:tgtEl>
                                          <p:spTgt spid="1639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391">
                                            <p:txEl>
                                              <p:pRg st="2" end="2"/>
                                            </p:txEl>
                                          </p:spTgt>
                                        </p:tgtEl>
                                        <p:attrNameLst>
                                          <p:attrName>style.visibility</p:attrName>
                                        </p:attrNameLst>
                                      </p:cBhvr>
                                      <p:to>
                                        <p:strVal val="visible"/>
                                      </p:to>
                                    </p:set>
                                    <p:animEffect transition="in" filter="blinds(horizontal)">
                                      <p:cBhvr>
                                        <p:cTn id="27" dur="500"/>
                                        <p:tgtEl>
                                          <p:spTgt spid="163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TextBox 1"/>
          <p:cNvSpPr txBox="1"/>
          <p:nvPr/>
        </p:nvSpPr>
        <p:spPr>
          <a:xfrm>
            <a:off x="285750" y="3946525"/>
            <a:ext cx="8689975" cy="953135"/>
          </a:xfrm>
          <a:prstGeom prst="rect">
            <a:avLst/>
          </a:prstGeom>
          <a:noFill/>
          <a:ln w="19050" cap="flat" cmpd="sng">
            <a:solidFill>
              <a:srgbClr val="FF0000"/>
            </a:solidFill>
            <a:prstDash val="sysDot"/>
            <a:round/>
            <a:headEnd type="none" w="med" len="med"/>
            <a:tailEnd type="none" w="med" len="med"/>
          </a:ln>
        </p:spPr>
        <p:txBody>
          <a:bodyPr wrap="square" anchor="t" anchorCtr="0">
            <a:spAutoFit/>
          </a:bodyPr>
          <a:p>
            <a:pPr>
              <a:lnSpc>
                <a:spcPct val="10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若题中没有给出任意角的度数，仅给出数量关系，常用方程思想设未知数列方程求解</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18434" name="文本框 3"/>
          <p:cNvSpPr txBox="1"/>
          <p:nvPr/>
        </p:nvSpPr>
        <p:spPr>
          <a:xfrm>
            <a:off x="224790" y="300990"/>
            <a:ext cx="8863965" cy="953135"/>
          </a:xfrm>
          <a:prstGeom prst="rect">
            <a:avLst/>
          </a:prstGeom>
          <a:noFill/>
          <a:ln w="9525">
            <a:noFill/>
          </a:ln>
        </p:spPr>
        <p:txBody>
          <a:bodyPr wrap="square" anchor="t" anchorCtr="0">
            <a:spAutoFit/>
          </a:bodyPr>
          <a:p>
            <a:pPr>
              <a:lnSpc>
                <a:spcPct val="100000"/>
              </a:lnSpc>
            </a:pPr>
            <a:r>
              <a:rPr lang="zh-CN" altLang="zh-CN" sz="2800" dirty="0">
                <a:solidFill>
                  <a:srgbClr val="149494"/>
                </a:solidFill>
                <a:latin typeface="Times New Roman" panose="02020603050405020304" pitchFamily="18" charset="0"/>
                <a:ea typeface="黑体" panose="02010609060101010101" pitchFamily="49" charset="-122"/>
              </a:rPr>
              <a:t>例</a:t>
            </a:r>
            <a:r>
              <a:rPr lang="en-US" altLang="zh-CN" sz="2800" dirty="0">
                <a:solidFill>
                  <a:srgbClr val="149494"/>
                </a:solidFill>
                <a:latin typeface="Times New Roman" panose="02020603050405020304" pitchFamily="18" charset="0"/>
                <a:ea typeface="黑体" panose="02010609060101010101" pitchFamily="49" charset="-122"/>
              </a:rPr>
              <a:t>6  </a:t>
            </a:r>
            <a:r>
              <a:rPr lang="zh-CN" altLang="en-US" sz="2800">
                <a:latin typeface="Times New Roman" panose="02020603050405020304" pitchFamily="18" charset="0"/>
                <a:ea typeface="黑体" panose="02010609060101010101" pitchFamily="49" charset="-122"/>
              </a:rPr>
              <a:t>如图，在△</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中，</a:t>
            </a:r>
            <a:r>
              <a:rPr lang="zh-CN" altLang="en-US" sz="2800" i="1">
                <a:latin typeface="Times New Roman" panose="02020603050405020304" pitchFamily="18" charset="0"/>
                <a:ea typeface="黑体" panose="02010609060101010101" pitchFamily="49" charset="-122"/>
              </a:rPr>
              <a:t>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是</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边上一点，∠1</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=∠2，∠3</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=∠4，∠</a:t>
            </a:r>
            <a:r>
              <a:rPr lang="zh-CN" altLang="en-US" sz="2800" i="1">
                <a:latin typeface="Times New Roman" panose="02020603050405020304" pitchFamily="18" charset="0"/>
                <a:ea typeface="黑体" panose="02010609060101010101" pitchFamily="49" charset="-122"/>
              </a:rPr>
              <a:t>BAC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63</a:t>
            </a:r>
            <a:r>
              <a:rPr lang="zh-CN" altLang="en-US" sz="2800">
                <a:latin typeface="微软雅黑" panose="020B0503020204020204" pitchFamily="34" charset="-122"/>
                <a:ea typeface="微软雅黑" panose="020B0503020204020204" pitchFamily="34" charset="-122"/>
              </a:rPr>
              <a:t>°</a:t>
            </a:r>
            <a:r>
              <a:rPr lang="zh-CN" altLang="en-US" sz="2800">
                <a:latin typeface="Times New Roman" panose="02020603050405020304" pitchFamily="18" charset="0"/>
                <a:ea typeface="黑体" panose="02010609060101010101" pitchFamily="49" charset="-122"/>
              </a:rPr>
              <a:t>，求∠</a:t>
            </a:r>
            <a:r>
              <a:rPr lang="zh-CN" altLang="en-US" sz="2800" i="1">
                <a:latin typeface="Times New Roman" panose="02020603050405020304" pitchFamily="18" charset="0"/>
                <a:ea typeface="黑体" panose="02010609060101010101" pitchFamily="49" charset="-122"/>
              </a:rPr>
              <a:t>DAC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的度数．</a:t>
            </a:r>
            <a:endParaRPr lang="zh-CN" altLang="en-US" sz="2800">
              <a:latin typeface="Times New Roman" panose="02020603050405020304" pitchFamily="18" charset="0"/>
              <a:ea typeface="黑体" panose="02010609060101010101" pitchFamily="49" charset="-122"/>
            </a:endParaRPr>
          </a:p>
        </p:txBody>
      </p:sp>
      <p:pic>
        <p:nvPicPr>
          <p:cNvPr id="18435" name="图片 5"/>
          <p:cNvPicPr>
            <a:picLocks noChangeAspect="1"/>
          </p:cNvPicPr>
          <p:nvPr/>
        </p:nvPicPr>
        <p:blipFill>
          <a:blip r:embed="rId1">
            <a:clrChange>
              <a:clrFrom>
                <a:srgbClr val="FFFFFF"/>
              </a:clrFrom>
              <a:clrTo>
                <a:srgbClr val="FFFFFF">
                  <a:alpha val="0"/>
                </a:srgbClr>
              </a:clrTo>
            </a:clrChange>
          </a:blip>
          <a:stretch>
            <a:fillRect/>
          </a:stretch>
        </p:blipFill>
        <p:spPr>
          <a:xfrm>
            <a:off x="5542915" y="1002030"/>
            <a:ext cx="3510280" cy="2588895"/>
          </a:xfrm>
          <a:prstGeom prst="rect">
            <a:avLst/>
          </a:prstGeom>
          <a:noFill/>
          <a:ln w="9525">
            <a:noFill/>
          </a:ln>
        </p:spPr>
      </p:pic>
      <p:sp>
        <p:nvSpPr>
          <p:cNvPr id="7" name="文本框 6"/>
          <p:cNvSpPr txBox="1"/>
          <p:nvPr/>
        </p:nvSpPr>
        <p:spPr>
          <a:xfrm>
            <a:off x="360680" y="1219835"/>
            <a:ext cx="6398260" cy="2676525"/>
          </a:xfrm>
          <a:prstGeom prst="rect">
            <a:avLst/>
          </a:prstGeom>
          <a:noFill/>
          <a:ln w="9525">
            <a:noFill/>
          </a:ln>
        </p:spPr>
        <p:txBody>
          <a:bodyPr wrap="square" anchor="t" anchorCtr="0">
            <a:spAutoFit/>
          </a:bodyPr>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解：设∠1</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Times New Roman" panose="02020603050405020304" pitchFamily="18" charset="0"/>
                <a:ea typeface="黑体" panose="02010609060101010101" pitchFamily="49" charset="-122"/>
              </a:rPr>
              <a:t>，则∠</a:t>
            </a:r>
            <a:r>
              <a:rPr lang="en-US" altLang="zh-CN" sz="2800">
                <a:solidFill>
                  <a:srgbClr val="FF0000"/>
                </a:solidFill>
                <a:latin typeface="Times New Roman" panose="02020603050405020304" pitchFamily="18" charset="0"/>
                <a:ea typeface="黑体" panose="02010609060101010101" pitchFamily="49" charset="-122"/>
              </a:rPr>
              <a:t>4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3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a:t>
            </a:r>
            <a:r>
              <a:rPr lang="zh-CN" altLang="en-US" sz="2800" i="1">
                <a:solidFill>
                  <a:srgbClr val="FF0000"/>
                </a:solidFill>
                <a:latin typeface="Times New Roman" panose="02020603050405020304" pitchFamily="18" charset="0"/>
                <a:ea typeface="黑体" panose="02010609060101010101" pitchFamily="49" charset="-122"/>
              </a:rPr>
              <a:t>x</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BAC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63</a:t>
            </a:r>
            <a:r>
              <a:rPr lang="zh-CN" altLang="en-US"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+∠4</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117</a:t>
            </a:r>
            <a:r>
              <a:rPr lang="zh-CN" altLang="en-US"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Times New Roman" panose="02020603050405020304" pitchFamily="18" charset="0"/>
                <a:ea typeface="黑体" panose="02010609060101010101" pitchFamily="49" charset="-122"/>
              </a:rPr>
              <a:t>，即</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x</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a:t>
            </a:r>
            <a:r>
              <a:rPr lang="zh-CN" altLang="en-US" sz="2800" i="1">
                <a:solidFill>
                  <a:srgbClr val="FF0000"/>
                </a:solidFill>
                <a:latin typeface="Times New Roman" panose="02020603050405020304" pitchFamily="18" charset="0"/>
                <a:ea typeface="黑体" panose="02010609060101010101" pitchFamily="49" charset="-122"/>
              </a:rPr>
              <a:t>x</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117</a:t>
            </a:r>
            <a:r>
              <a:rPr lang="zh-CN" altLang="en-US" sz="2800">
                <a:solidFill>
                  <a:srgbClr val="FF0000"/>
                </a:solidFill>
                <a:latin typeface="微软雅黑" panose="020B0503020204020204" pitchFamily="34" charset="-122"/>
                <a:ea typeface="微软雅黑" panose="020B0503020204020204" pitchFamily="34" charset="-122"/>
              </a:rPr>
              <a:t>°</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sym typeface="+mn-ea"/>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x</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39</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sym typeface="+mn-ea"/>
              </a:rPr>
              <a:t>∴</a:t>
            </a:r>
            <a:r>
              <a:rPr lang="zh-CN" altLang="en-US" sz="2800">
                <a:solidFill>
                  <a:srgbClr val="FF0000"/>
                </a:solidFill>
                <a:latin typeface="Times New Roman" panose="02020603050405020304" pitchFamily="18" charset="0"/>
                <a:ea typeface="黑体" panose="02010609060101010101" pitchFamily="49" charset="-122"/>
              </a:rPr>
              <a:t>∠3</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∠4</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78</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DAC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zh-CN" altLang="en-US" sz="2800">
                <a:solidFill>
                  <a:srgbClr val="FF0000"/>
                </a:solidFill>
                <a:latin typeface="黑体" panose="02010609060101010101" pitchFamily="49" charset="-122"/>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a:solidFill>
                  <a:srgbClr val="FF0000"/>
                </a:solidFill>
                <a:latin typeface="Times New Roman" panose="02020603050405020304" pitchFamily="18" charset="0"/>
                <a:ea typeface="黑体" panose="02010609060101010101" pitchFamily="49" charset="-122"/>
              </a:rPr>
              <a:t>∠3</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zh-CN" altLang="en-US" sz="2800">
                <a:solidFill>
                  <a:srgbClr val="FF0000"/>
                </a:solidFill>
                <a:latin typeface="黑体" panose="02010609060101010101" pitchFamily="49" charset="-122"/>
                <a:ea typeface="黑体" panose="02010609060101010101" pitchFamily="49" charset="-122"/>
                <a:sym typeface="+mn-ea"/>
              </a:rPr>
              <a:t>-</a:t>
            </a:r>
            <a:r>
              <a:rPr lang="en-US" altLang="zh-CN" sz="280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800">
                <a:solidFill>
                  <a:srgbClr val="FF0000"/>
                </a:solidFill>
                <a:latin typeface="Times New Roman" panose="02020603050405020304" pitchFamily="18" charset="0"/>
                <a:ea typeface="黑体" panose="02010609060101010101" pitchFamily="49" charset="-122"/>
              </a:rPr>
              <a:t>∠4</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24</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p:txBody>
      </p:sp>
      <p:grpSp>
        <p:nvGrpSpPr>
          <p:cNvPr id="8" name="组合 38"/>
          <p:cNvGrpSpPr/>
          <p:nvPr/>
        </p:nvGrpSpPr>
        <p:grpSpPr>
          <a:xfrm>
            <a:off x="416560" y="3968115"/>
            <a:ext cx="887095" cy="483235"/>
            <a:chOff x="572608" y="5301208"/>
            <a:chExt cx="792023" cy="648072"/>
          </a:xfrm>
        </p:grpSpPr>
        <p:grpSp>
          <p:nvGrpSpPr>
            <p:cNvPr id="18438" name="组合 35"/>
            <p:cNvGrpSpPr/>
            <p:nvPr/>
          </p:nvGrpSpPr>
          <p:grpSpPr>
            <a:xfrm>
              <a:off x="611560" y="5301208"/>
              <a:ext cx="648072" cy="648072"/>
              <a:chOff x="467544" y="5318792"/>
              <a:chExt cx="648072" cy="648072"/>
            </a:xfrm>
          </p:grpSpPr>
          <p:sp>
            <p:nvSpPr>
              <p:cNvPr id="18439"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18440"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18441" name="TextBox 55"/>
            <p:cNvSpPr txBox="1"/>
            <p:nvPr/>
          </p:nvSpPr>
          <p:spPr>
            <a:xfrm>
              <a:off x="572608" y="5317749"/>
              <a:ext cx="792023" cy="617414"/>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ssolv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ssolv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dissolve">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dissolve">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9218"/>
                                        </p:tgtEl>
                                        <p:attrNameLst>
                                          <p:attrName>style.visibility</p:attrName>
                                        </p:attrNameLst>
                                      </p:cBhvr>
                                      <p:to>
                                        <p:strVal val="visible"/>
                                      </p:to>
                                    </p:set>
                                    <p:animEffect transition="in" filter="dissolve">
                                      <p:cBhvr>
                                        <p:cTn id="37" dur="500"/>
                                        <p:tgtEl>
                                          <p:spTgt spid="9218"/>
                                        </p:tgtEl>
                                      </p:cBhvr>
                                    </p:animEffect>
                                  </p:childTnLst>
                                </p:cTn>
                              </p:par>
                              <p:par>
                                <p:cTn id="38" presetID="9" presetClass="entr" presetSubtype="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dissolv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7" name="文本框 13"/>
          <p:cNvSpPr txBox="1"/>
          <p:nvPr/>
        </p:nvSpPr>
        <p:spPr>
          <a:xfrm>
            <a:off x="251778" y="340175"/>
            <a:ext cx="8672512" cy="1210945"/>
          </a:xfrm>
          <a:prstGeom prst="rect">
            <a:avLst/>
          </a:prstGeom>
          <a:noFill/>
          <a:ln w="9525">
            <a:noFill/>
          </a:ln>
        </p:spPr>
        <p:txBody>
          <a:bodyPr wrap="square" anchor="t" anchorCtr="0">
            <a:spAutoFit/>
          </a:bodyPr>
          <a:p>
            <a:pPr>
              <a:lnSpc>
                <a:spcPct val="130000"/>
              </a:lnSpc>
            </a:pPr>
            <a:r>
              <a:rPr lang="en-US" altLang="zh-CN" sz="2800">
                <a:latin typeface="Times New Roman" panose="02020603050405020304" pitchFamily="18" charset="0"/>
                <a:ea typeface="黑体" panose="02010609060101010101" pitchFamily="49" charset="-122"/>
                <a:sym typeface="宋体" panose="02010600030101010101" pitchFamily="2" charset="-122"/>
              </a:rPr>
              <a:t>                    5. </a:t>
            </a:r>
            <a:r>
              <a:rPr lang="zh-CN" altLang="en-US" sz="2800">
                <a:latin typeface="Times New Roman" panose="02020603050405020304" pitchFamily="18" charset="0"/>
                <a:ea typeface="黑体" panose="02010609060101010101" pitchFamily="49" charset="-122"/>
                <a:sym typeface="宋体" panose="02010600030101010101" pitchFamily="2" charset="-122"/>
              </a:rPr>
              <a:t>在△</a:t>
            </a:r>
            <a:r>
              <a:rPr lang="en-US" altLang="zh-CN" sz="2800" i="1">
                <a:latin typeface="Times New Roman" panose="02020603050405020304" pitchFamily="18" charset="0"/>
                <a:ea typeface="黑体" panose="02010609060101010101" pitchFamily="49" charset="-122"/>
                <a:sym typeface="宋体" panose="02010600030101010101" pitchFamily="2" charset="-122"/>
              </a:rPr>
              <a:t>ABC </a:t>
            </a:r>
            <a:r>
              <a:rPr lang="zh-CN" altLang="en-US" sz="2800">
                <a:latin typeface="Times New Roman" panose="02020603050405020304" pitchFamily="18" charset="0"/>
                <a:ea typeface="黑体" panose="02010609060101010101" pitchFamily="49" charset="-122"/>
                <a:sym typeface="宋体" panose="02010600030101010101" pitchFamily="2" charset="-122"/>
              </a:rPr>
              <a:t>中，三个内角</a:t>
            </a:r>
            <a:r>
              <a:rPr lang="en-US" altLang="zh-CN" sz="2800">
                <a:latin typeface="Times New Roman" panose="02020603050405020304" pitchFamily="18" charset="0"/>
                <a:ea typeface="黑体" panose="02010609060101010101" pitchFamily="49" charset="-122"/>
                <a:sym typeface="Arial" panose="020B0604020202020204" pitchFamily="34" charset="0"/>
              </a:rPr>
              <a:t>∠</a:t>
            </a:r>
            <a:r>
              <a:rPr lang="en-US" altLang="zh-CN" sz="2800" i="1">
                <a:latin typeface="Times New Roman" panose="02020603050405020304" pitchFamily="18" charset="0"/>
                <a:ea typeface="黑体" panose="02010609060101010101" pitchFamily="49" charset="-122"/>
                <a:sym typeface="Arial" panose="020B0604020202020204" pitchFamily="34" charset="0"/>
              </a:rPr>
              <a:t>A</a:t>
            </a:r>
            <a:r>
              <a:rPr lang="zh-CN" altLang="en-US" sz="2800">
                <a:latin typeface="Times New Roman" panose="02020603050405020304" pitchFamily="18" charset="0"/>
                <a:ea typeface="黑体" panose="02010609060101010101" pitchFamily="49" charset="-122"/>
                <a:sym typeface="Arial" panose="020B0604020202020204" pitchFamily="34" charset="0"/>
              </a:rPr>
              <a:t>，</a:t>
            </a:r>
            <a:r>
              <a:rPr lang="en-US" altLang="zh-CN" sz="2800">
                <a:latin typeface="Times New Roman" panose="02020603050405020304" pitchFamily="18" charset="0"/>
                <a:ea typeface="黑体" panose="02010609060101010101" pitchFamily="49" charset="-122"/>
                <a:sym typeface="Arial" panose="020B0604020202020204" pitchFamily="34" charset="0"/>
              </a:rPr>
              <a:t>∠</a:t>
            </a:r>
            <a:r>
              <a:rPr lang="en-US" altLang="zh-CN" sz="2800" i="1">
                <a:latin typeface="Times New Roman" panose="02020603050405020304" pitchFamily="18" charset="0"/>
                <a:ea typeface="黑体" panose="02010609060101010101" pitchFamily="49" charset="-122"/>
                <a:sym typeface="Arial" panose="020B0604020202020204" pitchFamily="34" charset="0"/>
              </a:rPr>
              <a:t>B</a:t>
            </a:r>
            <a:r>
              <a:rPr lang="zh-CN" altLang="en-US"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Arial" panose="020B0604020202020204" pitchFamily="34" charset="0"/>
              </a:rPr>
              <a:t>∠</a:t>
            </a:r>
            <a:r>
              <a:rPr lang="en-US" altLang="zh-CN" sz="2800" i="1">
                <a:latin typeface="Times New Roman" panose="02020603050405020304" pitchFamily="18" charset="0"/>
                <a:ea typeface="黑体" panose="02010609060101010101" pitchFamily="49" charset="-122"/>
                <a:sym typeface="Arial" panose="020B0604020202020204" pitchFamily="34" charset="0"/>
              </a:rPr>
              <a:t>C </a:t>
            </a:r>
            <a:r>
              <a:rPr lang="zh-CN" altLang="en-US" sz="2800">
                <a:latin typeface="Times New Roman" panose="02020603050405020304" pitchFamily="18" charset="0"/>
                <a:ea typeface="黑体" panose="02010609060101010101" pitchFamily="49" charset="-122"/>
                <a:sym typeface="宋体" panose="02010600030101010101" pitchFamily="2" charset="-122"/>
              </a:rPr>
              <a:t>满足</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B </a:t>
            </a:r>
            <a:r>
              <a:rPr lang="en-US" altLang="zh-CN" sz="2800">
                <a:latin typeface="黑体" panose="02010609060101010101" pitchFamily="49" charset="-122"/>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A </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C </a:t>
            </a:r>
            <a:r>
              <a:rPr lang="en-US" altLang="zh-CN" sz="2800">
                <a:latin typeface="黑体" panose="02010609060101010101" pitchFamily="49" charset="-122"/>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B</a:t>
            </a:r>
            <a:r>
              <a:rPr lang="zh-CN" altLang="en-US" sz="2800">
                <a:latin typeface="Times New Roman" panose="02020603050405020304" pitchFamily="18" charset="0"/>
                <a:ea typeface="黑体" panose="02010609060101010101" pitchFamily="49" charset="-122"/>
                <a:sym typeface="宋体" panose="02010600030101010101" pitchFamily="2" charset="-122"/>
              </a:rPr>
              <a:t>，则</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B </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微软雅黑" panose="020B0503020204020204" pitchFamily="34" charset="-122"/>
                <a:ea typeface="微软雅黑" panose="020B0503020204020204" pitchFamily="34"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zh-CN" altLang="en-US"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endParaRPr lang="zh-CN" altLang="en-US" sz="2800" u="sng">
              <a:latin typeface="Times New Roman" panose="02020603050405020304" pitchFamily="18" charset="0"/>
              <a:ea typeface="黑体" panose="02010609060101010101" pitchFamily="49" charset="-122"/>
              <a:sym typeface="宋体" panose="02010600030101010101" pitchFamily="2" charset="-122"/>
            </a:endParaRPr>
          </a:p>
        </p:txBody>
      </p:sp>
      <p:grpSp>
        <p:nvGrpSpPr>
          <p:cNvPr id="19458" name="组合 44047"/>
          <p:cNvGrpSpPr/>
          <p:nvPr/>
        </p:nvGrpSpPr>
        <p:grpSpPr>
          <a:xfrm>
            <a:off x="216535" y="409575"/>
            <a:ext cx="1766570" cy="526415"/>
            <a:chOff x="216" y="3339"/>
            <a:chExt cx="1183" cy="363"/>
          </a:xfrm>
        </p:grpSpPr>
        <p:grpSp>
          <p:nvGrpSpPr>
            <p:cNvPr id="19459" name="组合 35"/>
            <p:cNvGrpSpPr/>
            <p:nvPr/>
          </p:nvGrpSpPr>
          <p:grpSpPr>
            <a:xfrm>
              <a:off x="216" y="3339"/>
              <a:ext cx="1183" cy="363"/>
              <a:chOff x="467544" y="5318792"/>
              <a:chExt cx="648072" cy="648072"/>
            </a:xfrm>
          </p:grpSpPr>
          <p:sp>
            <p:nvSpPr>
              <p:cNvPr id="19460"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9461"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19462" name="TextBox 55"/>
            <p:cNvSpPr txBox="1"/>
            <p:nvPr/>
          </p:nvSpPr>
          <p:spPr>
            <a:xfrm>
              <a:off x="341" y="3340"/>
              <a:ext cx="999" cy="317"/>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针对训练</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17415" name="文本框 5"/>
          <p:cNvSpPr txBox="1"/>
          <p:nvPr/>
        </p:nvSpPr>
        <p:spPr>
          <a:xfrm>
            <a:off x="5869305" y="988060"/>
            <a:ext cx="682625"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华文中宋" panose="02010600040101010101" charset="-122"/>
              </a:rPr>
              <a:t>60</a:t>
            </a:r>
            <a:endParaRPr lang="zh-CN" altLang="en-US" sz="2800">
              <a:solidFill>
                <a:srgbClr val="FF0000"/>
              </a:solidFill>
              <a:latin typeface="Times New Roman" panose="02020603050405020304" pitchFamily="18" charset="0"/>
              <a:ea typeface="华文中宋" panose="02010600040101010101" charset="-122"/>
            </a:endParaRPr>
          </a:p>
        </p:txBody>
      </p:sp>
      <p:sp>
        <p:nvSpPr>
          <p:cNvPr id="19464" name="Rectangle 2"/>
          <p:cNvSpPr/>
          <p:nvPr/>
        </p:nvSpPr>
        <p:spPr>
          <a:xfrm>
            <a:off x="252095" y="1506353"/>
            <a:ext cx="6692900" cy="1771650"/>
          </a:xfrm>
          <a:prstGeom prst="rect">
            <a:avLst/>
          </a:prstGeom>
          <a:noFill/>
          <a:ln w="9525">
            <a:noFill/>
          </a:ln>
        </p:spPr>
        <p:txBody>
          <a:bodyPr wrap="square" lIns="90000" tIns="46800" rIns="90000" bIns="46800" anchor="ctr" anchorCtr="0">
            <a:spAutoFit/>
          </a:bodyPr>
          <a:p>
            <a:pPr>
              <a:lnSpc>
                <a:spcPct val="130000"/>
              </a:lnSpc>
            </a:pPr>
            <a:r>
              <a:rPr lang="en-US" altLang="zh-CN" sz="2800">
                <a:latin typeface="Times New Roman" panose="02020603050405020304" pitchFamily="18" charset="0"/>
                <a:ea typeface="黑体" panose="02010609060101010101" pitchFamily="49" charset="-122"/>
              </a:rPr>
              <a:t>6. </a:t>
            </a:r>
            <a:r>
              <a:rPr lang="zh-CN" altLang="en-US" sz="2800" dirty="0">
                <a:latin typeface="Times New Roman" panose="02020603050405020304" pitchFamily="18" charset="0"/>
                <a:ea typeface="黑体" panose="02010609060101010101" pitchFamily="49" charset="-122"/>
              </a:rPr>
              <a:t>如图，在△</a:t>
            </a:r>
            <a:r>
              <a:rPr lang="en-US" altLang="zh-CN" sz="2800" i="1">
                <a:latin typeface="Times New Roman" panose="02020603050405020304" pitchFamily="18" charset="0"/>
                <a:ea typeface="黑体" panose="02010609060101010101" pitchFamily="49" charset="-122"/>
              </a:rPr>
              <a:t>ABC </a:t>
            </a:r>
            <a:r>
              <a:rPr lang="zh-CN" altLang="en-US" sz="2800" dirty="0">
                <a:latin typeface="Times New Roman" panose="02020603050405020304" pitchFamily="18" charset="0"/>
                <a:ea typeface="黑体" panose="02010609060101010101" pitchFamily="49" charset="-122"/>
              </a:rPr>
              <a:t>中，</a:t>
            </a:r>
            <a:r>
              <a:rPr lang="en-US" altLang="zh-CN" sz="2800" i="1">
                <a:latin typeface="Times New Roman" panose="02020603050405020304" pitchFamily="18" charset="0"/>
                <a:ea typeface="黑体" panose="02010609060101010101" pitchFamily="49" charset="-122"/>
              </a:rPr>
              <a:t>CE</a:t>
            </a:r>
            <a:r>
              <a:rPr lang="zh-CN" altLang="en-US" sz="2800" dirty="0">
                <a:latin typeface="Times New Roman" panose="02020603050405020304" pitchFamily="18" charset="0"/>
                <a:ea typeface="黑体" panose="02010609060101010101" pitchFamily="49" charset="-122"/>
              </a:rPr>
              <a:t>，</a:t>
            </a:r>
            <a:r>
              <a:rPr lang="en-US" altLang="zh-CN" sz="2800" i="1">
                <a:latin typeface="Times New Roman" panose="02020603050405020304" pitchFamily="18" charset="0"/>
                <a:ea typeface="黑体" panose="02010609060101010101" pitchFamily="49" charset="-122"/>
              </a:rPr>
              <a:t>BF </a:t>
            </a:r>
            <a:r>
              <a:rPr lang="zh-CN" altLang="en-US" sz="2800" dirty="0">
                <a:latin typeface="Times New Roman" panose="02020603050405020304" pitchFamily="18" charset="0"/>
                <a:ea typeface="黑体" panose="02010609060101010101" pitchFamily="49" charset="-122"/>
              </a:rPr>
              <a:t>是两条高，</a:t>
            </a:r>
            <a:endParaRPr lang="zh-CN" altLang="en-US" sz="2800" dirty="0">
              <a:latin typeface="Times New Roman" panose="02020603050405020304" pitchFamily="18" charset="0"/>
              <a:ea typeface="黑体" panose="02010609060101010101" pitchFamily="49" charset="-122"/>
            </a:endParaRPr>
          </a:p>
          <a:p>
            <a:pPr>
              <a:lnSpc>
                <a:spcPct val="130000"/>
              </a:lnSpc>
            </a:pPr>
            <a:r>
              <a:rPr lang="zh-CN" altLang="en-US" sz="2800" dirty="0">
                <a:latin typeface="Times New Roman" panose="02020603050405020304" pitchFamily="18" charset="0"/>
                <a:ea typeface="黑体" panose="02010609060101010101" pitchFamily="49" charset="-122"/>
              </a:rPr>
              <a:t>若∠</a:t>
            </a:r>
            <a:r>
              <a:rPr lang="en-US" altLang="zh-CN" sz="2800" i="1">
                <a:latin typeface="Times New Roman" panose="02020603050405020304" pitchFamily="18" charset="0"/>
                <a:ea typeface="黑体" panose="02010609060101010101" pitchFamily="49" charset="-122"/>
              </a:rPr>
              <a:t>A </a:t>
            </a:r>
            <a:r>
              <a:rPr lang="en-US" altLang="zh-CN" sz="2800">
                <a:latin typeface="Times New Roman" panose="02020603050405020304" pitchFamily="18" charset="0"/>
                <a:ea typeface="黑体" panose="02010609060101010101" pitchFamily="49" charset="-122"/>
              </a:rPr>
              <a:t>= 70</a:t>
            </a:r>
            <a:r>
              <a:rPr lang="en-US" altLang="zh-CN" sz="2800">
                <a:latin typeface="微软雅黑" panose="020B0503020204020204" pitchFamily="34" charset="-122"/>
                <a:ea typeface="微软雅黑" panose="020B0503020204020204" pitchFamily="34" charset="-122"/>
              </a:rPr>
              <a:t>°</a:t>
            </a:r>
            <a:r>
              <a:rPr lang="zh-CN" altLang="en-US" sz="2800" dirty="0">
                <a:latin typeface="Times New Roman" panose="02020603050405020304" pitchFamily="18" charset="0"/>
                <a:ea typeface="黑体" panose="02010609060101010101" pitchFamily="49" charset="-122"/>
              </a:rPr>
              <a:t>，∠</a:t>
            </a:r>
            <a:r>
              <a:rPr lang="en-US" altLang="zh-CN" sz="2800" i="1">
                <a:latin typeface="Times New Roman" panose="02020603050405020304" pitchFamily="18" charset="0"/>
                <a:ea typeface="黑体" panose="02010609060101010101" pitchFamily="49" charset="-122"/>
              </a:rPr>
              <a:t>BCE </a:t>
            </a:r>
            <a:r>
              <a:rPr lang="en-US" altLang="zh-CN" sz="2800">
                <a:latin typeface="Times New Roman" panose="02020603050405020304" pitchFamily="18" charset="0"/>
                <a:ea typeface="黑体" panose="02010609060101010101" pitchFamily="49" charset="-122"/>
              </a:rPr>
              <a:t>= 30</a:t>
            </a:r>
            <a:r>
              <a:rPr lang="en-US" altLang="zh-CN" sz="2800">
                <a:latin typeface="微软雅黑" panose="020B0503020204020204" pitchFamily="34" charset="-122"/>
                <a:ea typeface="微软雅黑" panose="020B0503020204020204" pitchFamily="34" charset="-122"/>
                <a:sym typeface="+mn-ea"/>
              </a:rPr>
              <a:t>°</a:t>
            </a:r>
            <a:r>
              <a:rPr lang="zh-CN" altLang="en-US" sz="2800" dirty="0">
                <a:latin typeface="Times New Roman" panose="02020603050405020304" pitchFamily="18" charset="0"/>
                <a:ea typeface="黑体" panose="02010609060101010101" pitchFamily="49" charset="-122"/>
              </a:rPr>
              <a:t>，则∠</a:t>
            </a:r>
            <a:r>
              <a:rPr lang="en-US" altLang="zh-CN" sz="2800" i="1">
                <a:latin typeface="Times New Roman" panose="02020603050405020304" pitchFamily="18" charset="0"/>
                <a:ea typeface="黑体" panose="02010609060101010101" pitchFamily="49" charset="-122"/>
              </a:rPr>
              <a:t>EBF </a:t>
            </a:r>
            <a:r>
              <a:rPr lang="zh-CN" altLang="en-US" sz="2800" dirty="0">
                <a:latin typeface="Times New Roman" panose="02020603050405020304" pitchFamily="18" charset="0"/>
                <a:ea typeface="黑体" panose="02010609060101010101" pitchFamily="49" charset="-122"/>
              </a:rPr>
              <a:t>的度数是</a:t>
            </a:r>
            <a:r>
              <a:rPr lang="zh-CN" altLang="en-US" sz="2800" u="sng" dirty="0">
                <a:latin typeface="Times New Roman" panose="02020603050405020304" pitchFamily="18" charset="0"/>
                <a:ea typeface="黑体" panose="02010609060101010101" pitchFamily="49" charset="-122"/>
              </a:rPr>
              <a:t>        </a:t>
            </a:r>
            <a:r>
              <a:rPr lang="zh-CN" altLang="en-US" sz="2800" dirty="0">
                <a:latin typeface="Times New Roman" panose="02020603050405020304" pitchFamily="18" charset="0"/>
                <a:ea typeface="黑体" panose="02010609060101010101" pitchFamily="49" charset="-122"/>
              </a:rPr>
              <a:t>，∠</a:t>
            </a:r>
            <a:r>
              <a:rPr lang="en-US" altLang="zh-CN" sz="2800" i="1">
                <a:latin typeface="Times New Roman" panose="02020603050405020304" pitchFamily="18" charset="0"/>
                <a:ea typeface="黑体" panose="02010609060101010101" pitchFamily="49" charset="-122"/>
              </a:rPr>
              <a:t>FBC </a:t>
            </a:r>
            <a:r>
              <a:rPr lang="zh-CN" altLang="en-US" sz="2800" dirty="0">
                <a:latin typeface="Times New Roman" panose="02020603050405020304" pitchFamily="18" charset="0"/>
                <a:ea typeface="黑体" panose="02010609060101010101" pitchFamily="49" charset="-122"/>
              </a:rPr>
              <a:t>的度数是</a:t>
            </a:r>
            <a:r>
              <a:rPr lang="zh-CN" altLang="en-US" sz="2800" u="sng" dirty="0">
                <a:latin typeface="Times New Roman" panose="02020603050405020304" pitchFamily="18" charset="0"/>
                <a:ea typeface="黑体" panose="02010609060101010101" pitchFamily="49" charset="-122"/>
              </a:rPr>
              <a:t>         </a:t>
            </a:r>
            <a:r>
              <a:rPr lang="en-US" altLang="zh-CN" sz="2800">
                <a:latin typeface="Times New Roman" panose="02020603050405020304" pitchFamily="18" charset="0"/>
                <a:ea typeface="黑体" panose="02010609060101010101" pitchFamily="49" charset="-122"/>
              </a:rPr>
              <a:t>.</a:t>
            </a:r>
            <a:endParaRPr lang="en-US" altLang="zh-CN" sz="2800">
              <a:latin typeface="Times New Roman" panose="02020603050405020304" pitchFamily="18" charset="0"/>
              <a:ea typeface="黑体" panose="02010609060101010101" pitchFamily="49" charset="-122"/>
            </a:endParaRPr>
          </a:p>
        </p:txBody>
      </p:sp>
      <p:sp>
        <p:nvSpPr>
          <p:cNvPr id="19465" name="Rectangle 3"/>
          <p:cNvSpPr/>
          <p:nvPr/>
        </p:nvSpPr>
        <p:spPr>
          <a:xfrm>
            <a:off x="251460" y="3185292"/>
            <a:ext cx="6551613" cy="1771650"/>
          </a:xfrm>
          <a:prstGeom prst="rect">
            <a:avLst/>
          </a:prstGeom>
          <a:noFill/>
          <a:ln w="9525">
            <a:noFill/>
          </a:ln>
        </p:spPr>
        <p:txBody>
          <a:bodyPr wrap="square" lIns="90000" tIns="46800" rIns="90000" bIns="46800" anchor="ctr" anchorCtr="0">
            <a:spAutoFit/>
          </a:bodyPr>
          <a:p>
            <a:pPr>
              <a:lnSpc>
                <a:spcPct val="130000"/>
              </a:lnSpc>
            </a:pPr>
            <a:r>
              <a:rPr lang="zh-CN" altLang="en-US" sz="2800" dirty="0">
                <a:latin typeface="Times New Roman" panose="02020603050405020304" pitchFamily="18" charset="0"/>
                <a:ea typeface="黑体" panose="02010609060101010101" pitchFamily="49" charset="-122"/>
              </a:rPr>
              <a:t> </a:t>
            </a:r>
            <a:r>
              <a:rPr lang="en-US" altLang="zh-CN" sz="2800">
                <a:latin typeface="Times New Roman" panose="02020603050405020304" pitchFamily="18" charset="0"/>
                <a:ea typeface="黑体" panose="02010609060101010101" pitchFamily="49" charset="-122"/>
              </a:rPr>
              <a:t>7. </a:t>
            </a:r>
            <a:r>
              <a:rPr lang="zh-CN" altLang="en-US" sz="2800" dirty="0">
                <a:latin typeface="Times New Roman" panose="02020603050405020304" pitchFamily="18" charset="0"/>
                <a:ea typeface="黑体" panose="02010609060101010101" pitchFamily="49" charset="-122"/>
              </a:rPr>
              <a:t>如图，在△</a:t>
            </a:r>
            <a:r>
              <a:rPr lang="en-US" altLang="zh-CN" sz="2800" i="1">
                <a:latin typeface="Times New Roman" panose="02020603050405020304" pitchFamily="18" charset="0"/>
                <a:ea typeface="黑体" panose="02010609060101010101" pitchFamily="49" charset="-122"/>
              </a:rPr>
              <a:t>ABC </a:t>
            </a:r>
            <a:r>
              <a:rPr lang="zh-CN" altLang="en-US" sz="2800" dirty="0">
                <a:latin typeface="Times New Roman" panose="02020603050405020304" pitchFamily="18" charset="0"/>
                <a:ea typeface="黑体" panose="02010609060101010101" pitchFamily="49" charset="-122"/>
              </a:rPr>
              <a:t>中，两条角平分线</a:t>
            </a:r>
            <a:r>
              <a:rPr lang="en-US" altLang="zh-CN" sz="2800" dirty="0">
                <a:latin typeface="Times New Roman" panose="02020603050405020304" pitchFamily="18" charset="0"/>
                <a:ea typeface="黑体" panose="02010609060101010101" pitchFamily="49" charset="-122"/>
              </a:rPr>
              <a:t> </a:t>
            </a:r>
            <a:r>
              <a:rPr lang="en-US" altLang="zh-CN" sz="2800" i="1">
                <a:latin typeface="Times New Roman" panose="02020603050405020304" pitchFamily="18" charset="0"/>
                <a:ea typeface="黑体" panose="02010609060101010101" pitchFamily="49" charset="-122"/>
              </a:rPr>
              <a:t>BD </a:t>
            </a:r>
            <a:r>
              <a:rPr lang="zh-CN" altLang="en-US" sz="2800" dirty="0">
                <a:latin typeface="Times New Roman" panose="02020603050405020304" pitchFamily="18" charset="0"/>
                <a:ea typeface="黑体" panose="02010609060101010101" pitchFamily="49" charset="-122"/>
              </a:rPr>
              <a:t>和</a:t>
            </a:r>
            <a:r>
              <a:rPr lang="en-US" altLang="zh-CN" sz="2800" dirty="0">
                <a:latin typeface="Times New Roman" panose="02020603050405020304" pitchFamily="18" charset="0"/>
                <a:ea typeface="黑体" panose="02010609060101010101" pitchFamily="49" charset="-122"/>
              </a:rPr>
              <a:t> </a:t>
            </a:r>
            <a:r>
              <a:rPr lang="en-US" altLang="zh-CN" sz="2800" i="1">
                <a:latin typeface="Times New Roman" panose="02020603050405020304" pitchFamily="18" charset="0"/>
                <a:ea typeface="黑体" panose="02010609060101010101" pitchFamily="49" charset="-122"/>
              </a:rPr>
              <a:t>CE </a:t>
            </a:r>
            <a:r>
              <a:rPr lang="zh-CN" altLang="en-US" sz="2800" dirty="0">
                <a:latin typeface="Times New Roman" panose="02020603050405020304" pitchFamily="18" charset="0"/>
                <a:ea typeface="黑体" panose="02010609060101010101" pitchFamily="49" charset="-122"/>
              </a:rPr>
              <a:t>相交于点</a:t>
            </a:r>
            <a:r>
              <a:rPr lang="en-US" altLang="zh-CN" sz="2800" dirty="0">
                <a:latin typeface="Times New Roman" panose="02020603050405020304" pitchFamily="18" charset="0"/>
                <a:ea typeface="黑体" panose="02010609060101010101" pitchFamily="49" charset="-122"/>
              </a:rPr>
              <a:t> </a:t>
            </a:r>
            <a:r>
              <a:rPr lang="en-US" altLang="zh-CN" sz="2800" i="1">
                <a:latin typeface="Times New Roman" panose="02020603050405020304" pitchFamily="18" charset="0"/>
                <a:ea typeface="黑体" panose="02010609060101010101" pitchFamily="49" charset="-122"/>
              </a:rPr>
              <a:t>O</a:t>
            </a:r>
            <a:r>
              <a:rPr lang="zh-CN" altLang="en-US" sz="2800" dirty="0">
                <a:latin typeface="Times New Roman" panose="02020603050405020304" pitchFamily="18" charset="0"/>
                <a:ea typeface="黑体" panose="02010609060101010101" pitchFamily="49" charset="-122"/>
              </a:rPr>
              <a:t>，若∠</a:t>
            </a:r>
            <a:r>
              <a:rPr lang="en-US" altLang="zh-CN" sz="2800" i="1">
                <a:latin typeface="Times New Roman" panose="02020603050405020304" pitchFamily="18" charset="0"/>
                <a:ea typeface="黑体" panose="02010609060101010101" pitchFamily="49" charset="-122"/>
              </a:rPr>
              <a:t>BOC </a:t>
            </a:r>
            <a:r>
              <a:rPr lang="en-US" altLang="zh-CN" sz="2800">
                <a:latin typeface="Times New Roman" panose="02020603050405020304" pitchFamily="18" charset="0"/>
                <a:ea typeface="黑体" panose="02010609060101010101" pitchFamily="49" charset="-122"/>
              </a:rPr>
              <a:t>= 132</a:t>
            </a:r>
            <a:r>
              <a:rPr lang="en-US" altLang="zh-CN" sz="2800">
                <a:latin typeface="微软雅黑" panose="020B0503020204020204" pitchFamily="34" charset="-122"/>
                <a:ea typeface="微软雅黑" panose="020B0503020204020204" pitchFamily="34" charset="-122"/>
              </a:rPr>
              <a:t>°</a:t>
            </a:r>
            <a:r>
              <a:rPr lang="zh-CN" altLang="en-US" sz="2800" dirty="0">
                <a:latin typeface="Times New Roman" panose="02020603050405020304" pitchFamily="18" charset="0"/>
                <a:ea typeface="黑体" panose="02010609060101010101" pitchFamily="49" charset="-122"/>
              </a:rPr>
              <a:t>，</a:t>
            </a:r>
            <a:endParaRPr lang="zh-CN" altLang="en-US" sz="2800" dirty="0">
              <a:latin typeface="Times New Roman" panose="02020603050405020304" pitchFamily="18" charset="0"/>
              <a:ea typeface="黑体" panose="02010609060101010101" pitchFamily="49" charset="-122"/>
            </a:endParaRPr>
          </a:p>
          <a:p>
            <a:pPr>
              <a:lnSpc>
                <a:spcPct val="130000"/>
              </a:lnSpc>
            </a:pPr>
            <a:r>
              <a:rPr lang="zh-CN" altLang="en-US" sz="2800" dirty="0">
                <a:latin typeface="Times New Roman" panose="02020603050405020304" pitchFamily="18" charset="0"/>
                <a:ea typeface="黑体" panose="02010609060101010101" pitchFamily="49" charset="-122"/>
              </a:rPr>
              <a:t>那么∠</a:t>
            </a:r>
            <a:r>
              <a:rPr lang="en-US" altLang="zh-CN" sz="2800" i="1">
                <a:latin typeface="Times New Roman" panose="02020603050405020304" pitchFamily="18" charset="0"/>
                <a:ea typeface="黑体" panose="02010609060101010101" pitchFamily="49" charset="-122"/>
              </a:rPr>
              <a:t>A </a:t>
            </a:r>
            <a:r>
              <a:rPr lang="zh-CN" altLang="en-US" sz="2800" dirty="0">
                <a:latin typeface="Times New Roman" panose="02020603050405020304" pitchFamily="18" charset="0"/>
                <a:ea typeface="黑体" panose="02010609060101010101" pitchFamily="49" charset="-122"/>
              </a:rPr>
              <a:t>的度数是</a:t>
            </a:r>
            <a:r>
              <a:rPr lang="zh-CN" altLang="en-US" sz="2800" u="sng" dirty="0">
                <a:latin typeface="Times New Roman" panose="02020603050405020304" pitchFamily="18" charset="0"/>
                <a:ea typeface="黑体" panose="02010609060101010101" pitchFamily="49" charset="-122"/>
              </a:rPr>
              <a:t>         </a:t>
            </a:r>
            <a:r>
              <a:rPr lang="en-US" altLang="zh-CN" sz="2800">
                <a:latin typeface="Times New Roman" panose="02020603050405020304" pitchFamily="18" charset="0"/>
                <a:ea typeface="黑体" panose="02010609060101010101" pitchFamily="49" charset="-122"/>
              </a:rPr>
              <a:t>.</a:t>
            </a:r>
            <a:endParaRPr lang="en-US" altLang="zh-CN" sz="2800">
              <a:latin typeface="Times New Roman" panose="02020603050405020304" pitchFamily="18" charset="0"/>
              <a:ea typeface="黑体" panose="02010609060101010101" pitchFamily="49" charset="-122"/>
            </a:endParaRPr>
          </a:p>
        </p:txBody>
      </p:sp>
      <p:grpSp>
        <p:nvGrpSpPr>
          <p:cNvPr id="19466" name="Group 4"/>
          <p:cNvGrpSpPr/>
          <p:nvPr/>
        </p:nvGrpSpPr>
        <p:grpSpPr>
          <a:xfrm>
            <a:off x="6585903" y="1132338"/>
            <a:ext cx="2449512" cy="2089150"/>
            <a:chOff x="225" y="0"/>
            <a:chExt cx="1543" cy="1316"/>
          </a:xfrm>
        </p:grpSpPr>
        <p:pic>
          <p:nvPicPr>
            <p:cNvPr id="19467" name="Picture 5"/>
            <p:cNvPicPr>
              <a:picLocks noChangeAspect="1"/>
            </p:cNvPicPr>
            <p:nvPr/>
          </p:nvPicPr>
          <p:blipFill>
            <a:blip r:embed="rId1"/>
            <a:stretch>
              <a:fillRect/>
            </a:stretch>
          </p:blipFill>
          <p:spPr>
            <a:xfrm>
              <a:off x="371" y="227"/>
              <a:ext cx="1306" cy="1002"/>
            </a:xfrm>
            <a:prstGeom prst="rect">
              <a:avLst/>
            </a:prstGeom>
            <a:noFill/>
            <a:ln w="9525">
              <a:noFill/>
            </a:ln>
          </p:spPr>
        </p:pic>
        <p:sp>
          <p:nvSpPr>
            <p:cNvPr id="19468" name="Text Box 6"/>
            <p:cNvSpPr txBox="1"/>
            <p:nvPr/>
          </p:nvSpPr>
          <p:spPr>
            <a:xfrm>
              <a:off x="861" y="0"/>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A</a:t>
              </a:r>
              <a:endParaRPr lang="en-US" altLang="zh-CN" sz="2800" i="1">
                <a:latin typeface="Times New Roman" panose="02020603050405020304" pitchFamily="18" charset="0"/>
                <a:ea typeface="黑体" panose="02010609060101010101" pitchFamily="49" charset="-122"/>
              </a:endParaRPr>
            </a:p>
          </p:txBody>
        </p:sp>
        <p:sp>
          <p:nvSpPr>
            <p:cNvPr id="19469" name="Text Box 7"/>
            <p:cNvSpPr txBox="1"/>
            <p:nvPr/>
          </p:nvSpPr>
          <p:spPr>
            <a:xfrm>
              <a:off x="225" y="1089"/>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B</a:t>
              </a:r>
              <a:endParaRPr lang="en-US" altLang="zh-CN" sz="2800" i="1">
                <a:latin typeface="Times New Roman" panose="02020603050405020304" pitchFamily="18" charset="0"/>
                <a:ea typeface="黑体" panose="02010609060101010101" pitchFamily="49" charset="-122"/>
              </a:endParaRPr>
            </a:p>
          </p:txBody>
        </p:sp>
        <p:sp>
          <p:nvSpPr>
            <p:cNvPr id="19470" name="Text Box 8"/>
            <p:cNvSpPr txBox="1"/>
            <p:nvPr/>
          </p:nvSpPr>
          <p:spPr>
            <a:xfrm>
              <a:off x="1587" y="1089"/>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C</a:t>
              </a:r>
              <a:endParaRPr lang="en-US" altLang="zh-CN" sz="2800" i="1">
                <a:latin typeface="Times New Roman" panose="02020603050405020304" pitchFamily="18" charset="0"/>
                <a:ea typeface="黑体" panose="02010609060101010101" pitchFamily="49" charset="-122"/>
              </a:endParaRPr>
            </a:p>
          </p:txBody>
        </p:sp>
        <p:sp>
          <p:nvSpPr>
            <p:cNvPr id="19471" name="Text Box 9"/>
            <p:cNvSpPr txBox="1"/>
            <p:nvPr/>
          </p:nvSpPr>
          <p:spPr>
            <a:xfrm>
              <a:off x="498" y="454"/>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E</a:t>
              </a:r>
              <a:endParaRPr lang="en-US" altLang="zh-CN" sz="2800" i="1">
                <a:latin typeface="Times New Roman" panose="02020603050405020304" pitchFamily="18" charset="0"/>
                <a:ea typeface="黑体" panose="02010609060101010101" pitchFamily="49" charset="-122"/>
              </a:endParaRPr>
            </a:p>
          </p:txBody>
        </p:sp>
        <p:sp>
          <p:nvSpPr>
            <p:cNvPr id="19472" name="Text Box 10"/>
            <p:cNvSpPr txBox="1"/>
            <p:nvPr/>
          </p:nvSpPr>
          <p:spPr>
            <a:xfrm>
              <a:off x="1224" y="409"/>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F</a:t>
              </a:r>
              <a:endParaRPr lang="en-US" altLang="zh-CN" sz="2800" i="1">
                <a:latin typeface="Times New Roman" panose="02020603050405020304" pitchFamily="18" charset="0"/>
                <a:ea typeface="黑体" panose="02010609060101010101" pitchFamily="49" charset="-122"/>
              </a:endParaRPr>
            </a:p>
          </p:txBody>
        </p:sp>
      </p:grpSp>
      <p:grpSp>
        <p:nvGrpSpPr>
          <p:cNvPr id="19473" name="Group 11"/>
          <p:cNvGrpSpPr/>
          <p:nvPr/>
        </p:nvGrpSpPr>
        <p:grpSpPr>
          <a:xfrm>
            <a:off x="6179503" y="2889383"/>
            <a:ext cx="2841624" cy="2090738"/>
            <a:chOff x="152" y="29"/>
            <a:chExt cx="1790" cy="1317"/>
          </a:xfrm>
        </p:grpSpPr>
        <p:pic>
          <p:nvPicPr>
            <p:cNvPr id="19474" name="Picture 12"/>
            <p:cNvPicPr>
              <a:picLocks noChangeAspect="1"/>
            </p:cNvPicPr>
            <p:nvPr/>
          </p:nvPicPr>
          <p:blipFill>
            <a:blip r:embed="rId2"/>
            <a:stretch>
              <a:fillRect/>
            </a:stretch>
          </p:blipFill>
          <p:spPr>
            <a:xfrm>
              <a:off x="296" y="227"/>
              <a:ext cx="1564" cy="960"/>
            </a:xfrm>
            <a:prstGeom prst="rect">
              <a:avLst/>
            </a:prstGeom>
            <a:noFill/>
            <a:ln w="9525">
              <a:noFill/>
            </a:ln>
          </p:spPr>
        </p:pic>
        <p:sp>
          <p:nvSpPr>
            <p:cNvPr id="19475" name="Text Box 13"/>
            <p:cNvSpPr txBox="1"/>
            <p:nvPr/>
          </p:nvSpPr>
          <p:spPr>
            <a:xfrm>
              <a:off x="1020" y="29"/>
              <a:ext cx="254" cy="269"/>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A</a:t>
              </a:r>
              <a:endParaRPr lang="en-US" altLang="zh-CN" sz="2800" i="1">
                <a:latin typeface="Times New Roman" panose="02020603050405020304" pitchFamily="18" charset="0"/>
                <a:ea typeface="黑体" panose="02010609060101010101" pitchFamily="49" charset="-122"/>
              </a:endParaRPr>
            </a:p>
          </p:txBody>
        </p:sp>
        <p:sp>
          <p:nvSpPr>
            <p:cNvPr id="19476" name="Text Box 14"/>
            <p:cNvSpPr txBox="1"/>
            <p:nvPr/>
          </p:nvSpPr>
          <p:spPr>
            <a:xfrm>
              <a:off x="152" y="1045"/>
              <a:ext cx="252" cy="289"/>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B</a:t>
              </a:r>
              <a:endParaRPr lang="en-US" altLang="zh-CN" sz="2800" i="1">
                <a:latin typeface="Times New Roman" panose="02020603050405020304" pitchFamily="18" charset="0"/>
                <a:ea typeface="黑体" panose="02010609060101010101" pitchFamily="49" charset="-122"/>
              </a:endParaRPr>
            </a:p>
          </p:txBody>
        </p:sp>
        <p:sp>
          <p:nvSpPr>
            <p:cNvPr id="19477" name="Text Box 15"/>
            <p:cNvSpPr txBox="1"/>
            <p:nvPr/>
          </p:nvSpPr>
          <p:spPr>
            <a:xfrm>
              <a:off x="1692" y="1044"/>
              <a:ext cx="250" cy="302"/>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C</a:t>
              </a:r>
              <a:endParaRPr lang="en-US" altLang="zh-CN" sz="2800" i="1">
                <a:latin typeface="Times New Roman" panose="02020603050405020304" pitchFamily="18" charset="0"/>
                <a:ea typeface="黑体" panose="02010609060101010101" pitchFamily="49" charset="-122"/>
              </a:endParaRPr>
            </a:p>
          </p:txBody>
        </p:sp>
        <p:sp>
          <p:nvSpPr>
            <p:cNvPr id="19478" name="Text Box 16"/>
            <p:cNvSpPr txBox="1"/>
            <p:nvPr/>
          </p:nvSpPr>
          <p:spPr>
            <a:xfrm>
              <a:off x="1509" y="492"/>
              <a:ext cx="273" cy="310"/>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D</a:t>
              </a:r>
              <a:endParaRPr lang="en-US" altLang="zh-CN" sz="2800" i="1">
                <a:latin typeface="Times New Roman" panose="02020603050405020304" pitchFamily="18" charset="0"/>
                <a:ea typeface="黑体" panose="02010609060101010101" pitchFamily="49" charset="-122"/>
              </a:endParaRPr>
            </a:p>
          </p:txBody>
        </p:sp>
        <p:sp>
          <p:nvSpPr>
            <p:cNvPr id="19479" name="Text Box 17"/>
            <p:cNvSpPr txBox="1"/>
            <p:nvPr/>
          </p:nvSpPr>
          <p:spPr>
            <a:xfrm>
              <a:off x="564" y="479"/>
              <a:ext cx="261" cy="308"/>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E</a:t>
              </a:r>
              <a:endParaRPr lang="en-US" altLang="zh-CN" sz="2800" i="1">
                <a:latin typeface="Times New Roman" panose="02020603050405020304" pitchFamily="18" charset="0"/>
                <a:ea typeface="黑体" panose="02010609060101010101" pitchFamily="49" charset="-122"/>
              </a:endParaRPr>
            </a:p>
          </p:txBody>
        </p:sp>
        <p:sp>
          <p:nvSpPr>
            <p:cNvPr id="19480" name="Text Box 18"/>
            <p:cNvSpPr txBox="1"/>
            <p:nvPr/>
          </p:nvSpPr>
          <p:spPr>
            <a:xfrm>
              <a:off x="1043" y="545"/>
              <a:ext cx="181" cy="227"/>
            </a:xfrm>
            <a:prstGeom prst="rect">
              <a:avLst/>
            </a:prstGeom>
            <a:solidFill>
              <a:srgbClr val="FFFFFF">
                <a:alpha val="0"/>
              </a:srgbClr>
            </a:solidFill>
            <a:ln w="9525">
              <a:noFill/>
            </a:ln>
          </p:spPr>
          <p:txBody>
            <a:bodyPr anchor="t" anchorCtr="0"/>
            <a:p>
              <a:r>
                <a:rPr lang="en-US" altLang="zh-CN" sz="2800" i="1">
                  <a:latin typeface="Times New Roman" panose="02020603050405020304" pitchFamily="18" charset="0"/>
                  <a:ea typeface="黑体" panose="02010609060101010101" pitchFamily="49" charset="-122"/>
                </a:rPr>
                <a:t>O</a:t>
              </a:r>
              <a:endParaRPr lang="en-US" altLang="zh-CN" sz="2800" i="1">
                <a:latin typeface="Times New Roman" panose="02020603050405020304" pitchFamily="18" charset="0"/>
                <a:ea typeface="黑体" panose="02010609060101010101" pitchFamily="49" charset="-122"/>
              </a:endParaRPr>
            </a:p>
          </p:txBody>
        </p:sp>
      </p:grpSp>
      <p:sp>
        <p:nvSpPr>
          <p:cNvPr id="17433" name="文本框 8"/>
          <p:cNvSpPr txBox="1"/>
          <p:nvPr/>
        </p:nvSpPr>
        <p:spPr>
          <a:xfrm>
            <a:off x="1475105" y="2715895"/>
            <a:ext cx="739140"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华文中宋" panose="02010600040101010101" charset="-122"/>
              </a:rPr>
              <a:t>20</a:t>
            </a:r>
            <a:r>
              <a:rPr lang="zh-CN" altLang="en-US" sz="2800">
                <a:solidFill>
                  <a:srgbClr val="FF0000"/>
                </a:solidFill>
                <a:latin typeface="微软雅黑" panose="020B0503020204020204" pitchFamily="34" charset="-122"/>
                <a:ea typeface="微软雅黑" panose="020B0503020204020204" pitchFamily="34" charset="-122"/>
              </a:rPr>
              <a:t>°</a:t>
            </a:r>
            <a:endParaRPr lang="zh-CN" altLang="en-US" sz="2800">
              <a:solidFill>
                <a:srgbClr val="FF0000"/>
              </a:solidFill>
              <a:latin typeface="微软雅黑" panose="020B0503020204020204" pitchFamily="34" charset="-122"/>
              <a:ea typeface="微软雅黑" panose="020B0503020204020204" pitchFamily="34" charset="-122"/>
            </a:endParaRPr>
          </a:p>
        </p:txBody>
      </p:sp>
      <p:sp>
        <p:nvSpPr>
          <p:cNvPr id="17434" name="文本框 9"/>
          <p:cNvSpPr txBox="1"/>
          <p:nvPr/>
        </p:nvSpPr>
        <p:spPr>
          <a:xfrm>
            <a:off x="5114290" y="2714625"/>
            <a:ext cx="821055"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华文中宋" panose="02010600040101010101" charset="-122"/>
              </a:rPr>
              <a:t>40</a:t>
            </a:r>
            <a:r>
              <a:rPr lang="zh-CN" altLang="en-US" sz="2800">
                <a:solidFill>
                  <a:srgbClr val="FF0000"/>
                </a:solidFill>
                <a:latin typeface="微软雅黑" panose="020B0503020204020204" pitchFamily="34" charset="-122"/>
                <a:ea typeface="微软雅黑" panose="020B0503020204020204" pitchFamily="34" charset="-122"/>
                <a:sym typeface="+mn-ea"/>
              </a:rPr>
              <a:t>°</a:t>
            </a:r>
            <a:endParaRPr lang="zh-CN" altLang="en-US" sz="2800">
              <a:solidFill>
                <a:srgbClr val="FF0000"/>
              </a:solidFill>
              <a:latin typeface="Times New Roman" panose="02020603050405020304" pitchFamily="18" charset="0"/>
              <a:ea typeface="华文中宋" panose="02010600040101010101" charset="-122"/>
            </a:endParaRPr>
          </a:p>
        </p:txBody>
      </p:sp>
      <p:sp>
        <p:nvSpPr>
          <p:cNvPr id="17435" name="文本框 10"/>
          <p:cNvSpPr txBox="1"/>
          <p:nvPr/>
        </p:nvSpPr>
        <p:spPr>
          <a:xfrm>
            <a:off x="3212465" y="4399915"/>
            <a:ext cx="717550"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华文中宋" panose="02010600040101010101" charset="-122"/>
              </a:rPr>
              <a:t>84</a:t>
            </a:r>
            <a:r>
              <a:rPr lang="zh-CN" altLang="en-US" sz="2800">
                <a:solidFill>
                  <a:srgbClr val="FF0000"/>
                </a:solidFill>
                <a:latin typeface="微软雅黑" panose="020B0503020204020204" pitchFamily="34" charset="-122"/>
                <a:ea typeface="微软雅黑" panose="020B0503020204020204" pitchFamily="34" charset="-122"/>
              </a:rPr>
              <a:t>°</a:t>
            </a:r>
            <a:endParaRPr lang="zh-CN" altLang="en-US" sz="2800">
              <a:solidFill>
                <a:srgbClr val="FF0000"/>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dissolve">
                                      <p:cBhvr>
                                        <p:cTn id="7" dur="500"/>
                                        <p:tgtEl>
                                          <p:spTgt spid="174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9464"/>
                                        </p:tgtEl>
                                        <p:attrNameLst>
                                          <p:attrName>style.visibility</p:attrName>
                                        </p:attrNameLst>
                                      </p:cBhvr>
                                      <p:to>
                                        <p:strVal val="visible"/>
                                      </p:to>
                                    </p:set>
                                    <p:animEffect transition="in" filter="wipe(up)">
                                      <p:cBhvr>
                                        <p:cTn id="12" dur="500"/>
                                        <p:tgtEl>
                                          <p:spTgt spid="19464"/>
                                        </p:tgtEl>
                                      </p:cBhvr>
                                    </p:animEffect>
                                  </p:childTnLst>
                                </p:cTn>
                              </p:par>
                              <p:par>
                                <p:cTn id="13" presetID="22" presetClass="entr" presetSubtype="1" fill="hold" nodeType="withEffect">
                                  <p:stCondLst>
                                    <p:cond delay="0"/>
                                  </p:stCondLst>
                                  <p:childTnLst>
                                    <p:set>
                                      <p:cBhvr>
                                        <p:cTn id="14" dur="1" fill="hold">
                                          <p:stCondLst>
                                            <p:cond delay="0"/>
                                          </p:stCondLst>
                                        </p:cTn>
                                        <p:tgtEl>
                                          <p:spTgt spid="19466"/>
                                        </p:tgtEl>
                                        <p:attrNameLst>
                                          <p:attrName>style.visibility</p:attrName>
                                        </p:attrNameLst>
                                      </p:cBhvr>
                                      <p:to>
                                        <p:strVal val="visible"/>
                                      </p:to>
                                    </p:set>
                                    <p:animEffect transition="in" filter="wipe(up)">
                                      <p:cBhvr>
                                        <p:cTn id="15" dur="500"/>
                                        <p:tgtEl>
                                          <p:spTgt spid="19466"/>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7433"/>
                                        </p:tgtEl>
                                        <p:attrNameLst>
                                          <p:attrName>style.visibility</p:attrName>
                                        </p:attrNameLst>
                                      </p:cBhvr>
                                      <p:to>
                                        <p:strVal val="visible"/>
                                      </p:to>
                                    </p:set>
                                    <p:animEffect transition="in" filter="dissolve">
                                      <p:cBhvr>
                                        <p:cTn id="20" dur="500"/>
                                        <p:tgtEl>
                                          <p:spTgt spid="1743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7434"/>
                                        </p:tgtEl>
                                        <p:attrNameLst>
                                          <p:attrName>style.visibility</p:attrName>
                                        </p:attrNameLst>
                                      </p:cBhvr>
                                      <p:to>
                                        <p:strVal val="visible"/>
                                      </p:to>
                                    </p:set>
                                    <p:animEffect transition="in" filter="dissolve">
                                      <p:cBhvr>
                                        <p:cTn id="25" dur="500"/>
                                        <p:tgtEl>
                                          <p:spTgt spid="1743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9465"/>
                                        </p:tgtEl>
                                        <p:attrNameLst>
                                          <p:attrName>style.visibility</p:attrName>
                                        </p:attrNameLst>
                                      </p:cBhvr>
                                      <p:to>
                                        <p:strVal val="visible"/>
                                      </p:to>
                                    </p:set>
                                    <p:animEffect transition="in" filter="wipe(up)">
                                      <p:cBhvr>
                                        <p:cTn id="30" dur="500"/>
                                        <p:tgtEl>
                                          <p:spTgt spid="19465"/>
                                        </p:tgtEl>
                                      </p:cBhvr>
                                    </p:animEffect>
                                  </p:childTnLst>
                                </p:cTn>
                              </p:par>
                              <p:par>
                                <p:cTn id="31" presetID="22" presetClass="entr" presetSubtype="1" fill="hold" nodeType="withEffect">
                                  <p:stCondLst>
                                    <p:cond delay="0"/>
                                  </p:stCondLst>
                                  <p:childTnLst>
                                    <p:set>
                                      <p:cBhvr>
                                        <p:cTn id="32" dur="1" fill="hold">
                                          <p:stCondLst>
                                            <p:cond delay="0"/>
                                          </p:stCondLst>
                                        </p:cTn>
                                        <p:tgtEl>
                                          <p:spTgt spid="19473"/>
                                        </p:tgtEl>
                                        <p:attrNameLst>
                                          <p:attrName>style.visibility</p:attrName>
                                        </p:attrNameLst>
                                      </p:cBhvr>
                                      <p:to>
                                        <p:strVal val="visible"/>
                                      </p:to>
                                    </p:set>
                                    <p:animEffect transition="in" filter="wipe(up)">
                                      <p:cBhvr>
                                        <p:cTn id="33" dur="500"/>
                                        <p:tgtEl>
                                          <p:spTgt spid="1947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7435"/>
                                        </p:tgtEl>
                                        <p:attrNameLst>
                                          <p:attrName>style.visibility</p:attrName>
                                        </p:attrNameLst>
                                      </p:cBhvr>
                                      <p:to>
                                        <p:strVal val="visible"/>
                                      </p:to>
                                    </p:set>
                                    <p:animEffect transition="in" filter="dissolve">
                                      <p:cBhvr>
                                        <p:cTn id="38" dur="500"/>
                                        <p:tgtEl>
                                          <p:spTgt spid="17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33" grpId="0"/>
      <p:bldP spid="17434" grpId="0"/>
      <p:bldP spid="17435" grpId="0"/>
      <p:bldP spid="19464" grpId="0"/>
      <p:bldP spid="1946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0481" name="组合 2"/>
          <p:cNvGrpSpPr/>
          <p:nvPr/>
        </p:nvGrpSpPr>
        <p:grpSpPr>
          <a:xfrm>
            <a:off x="180023" y="406850"/>
            <a:ext cx="5560695" cy="533400"/>
            <a:chOff x="107506" y="545512"/>
            <a:chExt cx="5400669" cy="532174"/>
          </a:xfrm>
        </p:grpSpPr>
        <p:sp>
          <p:nvSpPr>
            <p:cNvPr id="20482" name="圆角矩形 31"/>
            <p:cNvSpPr/>
            <p:nvPr/>
          </p:nvSpPr>
          <p:spPr>
            <a:xfrm>
              <a:off x="107506" y="548680"/>
              <a:ext cx="5332829" cy="529006"/>
            </a:xfrm>
            <a:prstGeom prst="roundRect">
              <a:avLst>
                <a:gd name="adj" fmla="val 16667"/>
              </a:avLst>
            </a:prstGeom>
            <a:solidFill>
              <a:srgbClr val="FFFFD9"/>
            </a:solidFill>
            <a:ln w="25400" cap="flat" cmpd="sng">
              <a:solidFill>
                <a:srgbClr val="0099FF"/>
              </a:solidFill>
              <a:prstDash val="solid"/>
              <a:round/>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0483" name="文本框 19"/>
            <p:cNvSpPr/>
            <p:nvPr/>
          </p:nvSpPr>
          <p:spPr>
            <a:xfrm>
              <a:off x="107506" y="545512"/>
              <a:ext cx="5400669" cy="520770"/>
            </a:xfrm>
            <a:prstGeom prst="rect">
              <a:avLst/>
            </a:prstGeom>
            <a:noFill/>
            <a:ln w="9525">
              <a:noFill/>
            </a:ln>
          </p:spPr>
          <p:txBody>
            <a:bodyPr wrap="square" anchor="t" anchorCtr="0">
              <a:spAutoFit/>
            </a:bodyPr>
            <a:p>
              <a:r>
                <a:rPr lang="zh-CN" altLang="en-US" sz="2800" b="1" dirty="0">
                  <a:latin typeface="微软雅黑" panose="020B0503020204020204" pitchFamily="34" charset="-122"/>
                  <a:ea typeface="微软雅黑" panose="020B0503020204020204" pitchFamily="34" charset="-122"/>
                </a:rPr>
                <a:t>考点四  多边形的内角和与外角和</a:t>
              </a:r>
              <a:endParaRPr lang="zh-CN" altLang="en-US" sz="2800" b="1" dirty="0">
                <a:latin typeface="微软雅黑" panose="020B0503020204020204" pitchFamily="34" charset="-122"/>
                <a:ea typeface="微软雅黑" panose="020B0503020204020204" pitchFamily="34" charset="-122"/>
              </a:endParaRPr>
            </a:p>
          </p:txBody>
        </p:sp>
      </p:grpSp>
      <p:grpSp>
        <p:nvGrpSpPr>
          <p:cNvPr id="20484" name="组合 8"/>
          <p:cNvGrpSpPr/>
          <p:nvPr/>
        </p:nvGrpSpPr>
        <p:grpSpPr>
          <a:xfrm>
            <a:off x="198755" y="849128"/>
            <a:ext cx="8478838" cy="1359852"/>
            <a:chOff x="395605" y="982028"/>
            <a:chExt cx="8477885" cy="1359852"/>
          </a:xfrm>
        </p:grpSpPr>
        <p:sp>
          <p:nvSpPr>
            <p:cNvPr id="20485" name="矩形 2"/>
            <p:cNvSpPr/>
            <p:nvPr/>
          </p:nvSpPr>
          <p:spPr>
            <a:xfrm>
              <a:off x="395605" y="982028"/>
              <a:ext cx="8477885" cy="1210945"/>
            </a:xfrm>
            <a:prstGeom prst="rect">
              <a:avLst/>
            </a:prstGeom>
            <a:noFill/>
            <a:ln w="9525">
              <a:noFill/>
            </a:ln>
          </p:spPr>
          <p:txBody>
            <a:bodyPr wrap="square" anchor="t" anchorCtr="0">
              <a:spAutoFit/>
            </a:bodyPr>
            <a:p>
              <a:pPr>
                <a:lnSpc>
                  <a:spcPct val="130000"/>
                </a:lnSpc>
              </a:pPr>
              <a:r>
                <a:rPr lang="zh-CN" altLang="en-US" sz="2800" dirty="0">
                  <a:solidFill>
                    <a:srgbClr val="149494"/>
                  </a:solidFill>
                  <a:latin typeface="黑体" panose="02010609060101010101" pitchFamily="49" charset="-122"/>
                  <a:ea typeface="黑体" panose="02010609060101010101" pitchFamily="49" charset="-122"/>
                </a:rPr>
                <a:t>例</a:t>
              </a:r>
              <a:r>
                <a:rPr lang="en-US" altLang="zh-CN" sz="2800" b="1" dirty="0">
                  <a:solidFill>
                    <a:srgbClr val="149494"/>
                  </a:solidFill>
                  <a:latin typeface="Times New Roman" panose="02020603050405020304" pitchFamily="18" charset="0"/>
                  <a:ea typeface="黑体" panose="02010609060101010101" pitchFamily="49" charset="-122"/>
                </a:rPr>
                <a:t>7</a:t>
              </a:r>
              <a:r>
                <a:rPr lang="en-US" altLang="zh-CN" sz="2800" b="1" dirty="0">
                  <a:latin typeface="Times New Roman" panose="02020603050405020304" pitchFamily="18" charset="0"/>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已知一个多边形的每个外角都是其相邻内角度数的  ，求这个多边形的边数</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a:t>
              </a:r>
              <a:endParaRPr lang="zh-CN" altLang="en-US" sz="2800" b="1" dirty="0">
                <a:latin typeface="Times New Roman" panose="02020603050405020304" pitchFamily="18" charset="0"/>
                <a:ea typeface="Times New Roman" panose="02020603050405020304" pitchFamily="18" charset="0"/>
              </a:endParaRPr>
            </a:p>
          </p:txBody>
        </p:sp>
        <p:graphicFrame>
          <p:nvGraphicFramePr>
            <p:cNvPr id="20486" name="Object 1"/>
            <p:cNvGraphicFramePr/>
            <p:nvPr/>
          </p:nvGraphicFramePr>
          <p:xfrm>
            <a:off x="853131" y="1411605"/>
            <a:ext cx="360362" cy="930275"/>
          </p:xfrm>
          <a:graphic>
            <a:graphicData uri="http://schemas.openxmlformats.org/presentationml/2006/ole">
              <mc:AlternateContent xmlns:mc="http://schemas.openxmlformats.org/markup-compatibility/2006">
                <mc:Choice xmlns:v="urn:schemas-microsoft-com:vml" Requires="v">
                  <p:oleObj spid="_x0000_s3086" name="" r:id="rId1" imgW="153035" imgH="394970" progId="Equation.DSMT4">
                    <p:embed/>
                  </p:oleObj>
                </mc:Choice>
                <mc:Fallback>
                  <p:oleObj name="" r:id="rId1" imgW="153035" imgH="394970" progId="Equation.DSMT4">
                    <p:embed/>
                    <p:pic>
                      <p:nvPicPr>
                        <p:cNvPr id="0" name="图片 3085"/>
                        <p:cNvPicPr/>
                        <p:nvPr/>
                      </p:nvPicPr>
                      <p:blipFill>
                        <a:blip r:embed="rId2"/>
                        <a:stretch>
                          <a:fillRect/>
                        </a:stretch>
                      </p:blipFill>
                      <p:spPr>
                        <a:xfrm>
                          <a:off x="853131" y="1411605"/>
                          <a:ext cx="360362" cy="930275"/>
                        </a:xfrm>
                        <a:prstGeom prst="rect">
                          <a:avLst/>
                        </a:prstGeom>
                        <a:noFill/>
                        <a:ln w="38100">
                          <a:noFill/>
                          <a:miter/>
                        </a:ln>
                      </p:spPr>
                    </p:pic>
                  </p:oleObj>
                </mc:Fallback>
              </mc:AlternateContent>
            </a:graphicData>
          </a:graphic>
        </p:graphicFrame>
      </p:grpSp>
      <p:sp>
        <p:nvSpPr>
          <p:cNvPr id="22" name="Text Box 6"/>
          <p:cNvSpPr txBox="1"/>
          <p:nvPr/>
        </p:nvSpPr>
        <p:spPr>
          <a:xfrm>
            <a:off x="193040" y="2016760"/>
            <a:ext cx="8877935" cy="1770380"/>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黑体" panose="02010609060101010101" pitchFamily="49" charset="-122"/>
                <a:ea typeface="黑体" panose="02010609060101010101" pitchFamily="49" charset="-122"/>
              </a:rPr>
              <a:t>解：设此多边形的外角的度数为</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dirty="0">
                <a:solidFill>
                  <a:srgbClr val="FF0000"/>
                </a:solidFill>
                <a:latin typeface="黑体" panose="02010609060101010101" pitchFamily="49" charset="-122"/>
                <a:ea typeface="黑体" panose="02010609060101010101" pitchFamily="49" charset="-122"/>
              </a:rPr>
              <a:t>，则内角的度数为</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黑体" panose="02010609060101010101" pitchFamily="49" charset="-122"/>
              </a:rPr>
              <a:t>4</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dirty="0">
                <a:solidFill>
                  <a:srgbClr val="FF0000"/>
                </a:solidFill>
                <a:latin typeface="黑体" panose="02010609060101010101" pitchFamily="49" charset="-122"/>
                <a:ea typeface="黑体" panose="02010609060101010101" pitchFamily="49" charset="-122"/>
              </a:rPr>
              <a:t>，则</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i="1" dirty="0">
                <a:solidFill>
                  <a:srgbClr val="FF0000"/>
                </a:solidFill>
                <a:latin typeface="Times New Roman" panose="02020603050405020304" pitchFamily="18" charset="0"/>
                <a:ea typeface="黑体" panose="02010609060101010101" pitchFamily="49" charset="-122"/>
              </a:rPr>
              <a:t>x </a:t>
            </a:r>
            <a:r>
              <a:rPr lang="en-US" altLang="zh-CN" sz="2800" dirty="0">
                <a:solidFill>
                  <a:srgbClr val="FF0000"/>
                </a:solidFill>
                <a:latin typeface="Times New Roman" panose="02020603050405020304" pitchFamily="18" charset="0"/>
                <a:ea typeface="黑体" panose="02010609060101010101" pitchFamily="49" charset="-122"/>
              </a:rPr>
              <a:t>+ 4</a:t>
            </a:r>
            <a:r>
              <a:rPr lang="en-US" altLang="zh-CN" sz="2800" i="1" dirty="0">
                <a:solidFill>
                  <a:srgbClr val="FF0000"/>
                </a:solidFill>
                <a:latin typeface="Times New Roman" panose="02020603050405020304" pitchFamily="18" charset="0"/>
                <a:ea typeface="黑体" panose="02010609060101010101" pitchFamily="49" charset="-122"/>
              </a:rPr>
              <a:t>x </a:t>
            </a:r>
            <a:r>
              <a:rPr lang="en-US" altLang="zh-CN" sz="2800" dirty="0">
                <a:solidFill>
                  <a:srgbClr val="FF0000"/>
                </a:solidFill>
                <a:latin typeface="Times New Roman" panose="02020603050405020304" pitchFamily="18" charset="0"/>
                <a:ea typeface="黑体" panose="02010609060101010101" pitchFamily="49" charset="-122"/>
              </a:rPr>
              <a:t>= 180</a:t>
            </a:r>
            <a:r>
              <a:rPr lang="en-US" altLang="zh-CN" sz="2800" dirty="0">
                <a:solidFill>
                  <a:srgbClr val="FF0000"/>
                </a:solidFill>
                <a:latin typeface="微软雅黑" panose="020B0503020204020204" pitchFamily="34" charset="-122"/>
                <a:ea typeface="微软雅黑" panose="020B0503020204020204" pitchFamily="34" charset="-122"/>
              </a:rPr>
              <a:t>°</a:t>
            </a:r>
            <a:r>
              <a:rPr lang="zh-CN" altLang="en-US" sz="2800" dirty="0">
                <a:solidFill>
                  <a:srgbClr val="FF0000"/>
                </a:solidFill>
                <a:latin typeface="Times New Roman" panose="02020603050405020304" pitchFamily="18" charset="0"/>
                <a:ea typeface="黑体" panose="02010609060101010101" pitchFamily="49" charset="-122"/>
              </a:rPr>
              <a:t>，</a:t>
            </a:r>
            <a:r>
              <a:rPr lang="zh-CN" altLang="en-US" sz="2800" dirty="0">
                <a:solidFill>
                  <a:srgbClr val="FF0000"/>
                </a:solidFill>
                <a:latin typeface="黑体" panose="02010609060101010101" pitchFamily="49" charset="-122"/>
                <a:ea typeface="黑体" panose="02010609060101010101" pitchFamily="49" charset="-122"/>
              </a:rPr>
              <a:t>解得 </a:t>
            </a:r>
            <a:r>
              <a:rPr lang="en-US" altLang="zh-CN" sz="2800" i="1" dirty="0">
                <a:solidFill>
                  <a:srgbClr val="FF0000"/>
                </a:solidFill>
                <a:latin typeface="Times New Roman" panose="02020603050405020304" pitchFamily="18" charset="0"/>
                <a:ea typeface="黑体" panose="02010609060101010101" pitchFamily="49" charset="-122"/>
              </a:rPr>
              <a:t>x </a:t>
            </a:r>
            <a:r>
              <a:rPr lang="en-US" altLang="zh-CN" sz="2800" dirty="0">
                <a:solidFill>
                  <a:srgbClr val="FF0000"/>
                </a:solidFill>
                <a:latin typeface="Times New Roman" panose="02020603050405020304" pitchFamily="18" charset="0"/>
                <a:ea typeface="黑体" panose="02010609060101010101" pitchFamily="49" charset="-122"/>
              </a:rPr>
              <a:t>= 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a:t>
            </a:r>
            <a:endParaRPr lang="en-US" altLang="zh-CN" sz="2800" dirty="0">
              <a:solidFill>
                <a:srgbClr val="FF0000"/>
              </a:solidFill>
              <a:latin typeface="Times New Roman" panose="02020603050405020304" pitchFamily="18" charset="0"/>
              <a:ea typeface="黑体" panose="02010609060101010101" pitchFamily="49" charset="-122"/>
            </a:endParaRPr>
          </a:p>
          <a:p>
            <a:pPr>
              <a:lnSpc>
                <a:spcPct val="130000"/>
              </a:lnSpc>
            </a:pPr>
            <a:r>
              <a:rPr lang="zh-CN" altLang="en-US" sz="2800" dirty="0">
                <a:solidFill>
                  <a:srgbClr val="FF0000"/>
                </a:solidFill>
                <a:latin typeface="黑体" panose="02010609060101010101" pitchFamily="49" charset="-122"/>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srgbClr val="FF0000"/>
                </a:solidFill>
                <a:latin typeface="黑体" panose="02010609060101010101" pitchFamily="49" charset="-122"/>
                <a:ea typeface="黑体" panose="02010609060101010101" pitchFamily="49" charset="-122"/>
              </a:rPr>
              <a:t>边数</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i="1" dirty="0">
                <a:solidFill>
                  <a:srgbClr val="FF0000"/>
                </a:solidFill>
                <a:latin typeface="Times New Roman" panose="02020603050405020304" pitchFamily="18" charset="0"/>
                <a:ea typeface="黑体" panose="02010609060101010101" pitchFamily="49" charset="-122"/>
              </a:rPr>
              <a:t>n </a:t>
            </a:r>
            <a:r>
              <a:rPr lang="en-US" altLang="zh-CN" sz="2800" dirty="0">
                <a:solidFill>
                  <a:srgbClr val="FF0000"/>
                </a:solidFill>
                <a:latin typeface="Times New Roman" panose="02020603050405020304" pitchFamily="18" charset="0"/>
                <a:ea typeface="黑体" panose="02010609060101010101" pitchFamily="49" charset="-122"/>
              </a:rPr>
              <a:t>= 360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Times New Roman" panose="02020603050405020304" pitchFamily="18" charset="0"/>
                <a:ea typeface="黑体" panose="02010609060101010101" pitchFamily="49" charset="-122"/>
              </a:rPr>
              <a:t>= 10.</a:t>
            </a:r>
            <a:endParaRPr lang="zh-CN" altLang="en-US" sz="2800" dirty="0">
              <a:solidFill>
                <a:srgbClr val="FF0000"/>
              </a:solidFill>
              <a:latin typeface="Times New Roman" panose="02020603050405020304" pitchFamily="18" charset="0"/>
              <a:ea typeface="黑体" panose="02010609060101010101" pitchFamily="49" charset="-122"/>
            </a:endParaRPr>
          </a:p>
        </p:txBody>
      </p:sp>
      <p:grpSp>
        <p:nvGrpSpPr>
          <p:cNvPr id="8" name="组合 38"/>
          <p:cNvGrpSpPr/>
          <p:nvPr/>
        </p:nvGrpSpPr>
        <p:grpSpPr>
          <a:xfrm>
            <a:off x="306068" y="3883027"/>
            <a:ext cx="832485" cy="532763"/>
            <a:chOff x="602409" y="5295758"/>
            <a:chExt cx="679988" cy="653522"/>
          </a:xfrm>
        </p:grpSpPr>
        <p:grpSp>
          <p:nvGrpSpPr>
            <p:cNvPr id="20489" name="组合 35"/>
            <p:cNvGrpSpPr/>
            <p:nvPr/>
          </p:nvGrpSpPr>
          <p:grpSpPr>
            <a:xfrm>
              <a:off x="611560" y="5301208"/>
              <a:ext cx="648072" cy="648072"/>
              <a:chOff x="467544" y="5318792"/>
              <a:chExt cx="648072" cy="648072"/>
            </a:xfrm>
          </p:grpSpPr>
          <p:sp>
            <p:nvSpPr>
              <p:cNvPr id="20490"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20491"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20492" name="TextBox 55"/>
            <p:cNvSpPr txBox="1"/>
            <p:nvPr/>
          </p:nvSpPr>
          <p:spPr>
            <a:xfrm>
              <a:off x="602409" y="5295758"/>
              <a:ext cx="679988" cy="564726"/>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4" name="TextBox 1"/>
          <p:cNvSpPr txBox="1"/>
          <p:nvPr/>
        </p:nvSpPr>
        <p:spPr>
          <a:xfrm>
            <a:off x="213995" y="3852995"/>
            <a:ext cx="8610600" cy="1038860"/>
          </a:xfrm>
          <a:prstGeom prst="rect">
            <a:avLst/>
          </a:prstGeom>
          <a:noFill/>
          <a:ln w="19050" cap="flat" cmpd="sng">
            <a:solidFill>
              <a:srgbClr val="FF0000"/>
            </a:solidFill>
            <a:prstDash val="sysDot"/>
            <a:round/>
            <a:headEnd type="none" w="med" len="med"/>
            <a:tailEnd type="none" w="med" len="med"/>
          </a:ln>
        </p:spPr>
        <p:txBody>
          <a:bodyPr wrap="square" anchor="t" anchorCtr="0">
            <a:spAutoFit/>
          </a:bodyPr>
          <a:p>
            <a:pPr>
              <a:lnSpc>
                <a:spcPct val="11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在求边数的问题中，常常利用内角和定理列出方程，进而再求得边数</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xEl>
                                              <p:charRg st="0" end="46"/>
                                            </p:txEl>
                                          </p:spTgt>
                                        </p:tgtEl>
                                        <p:attrNameLst>
                                          <p:attrName>style.visibility</p:attrName>
                                        </p:attrNameLst>
                                      </p:cBhvr>
                                      <p:to>
                                        <p:strVal val="visible"/>
                                      </p:to>
                                    </p:set>
                                    <p:animEffect transition="in" filter="wipe(up)">
                                      <p:cBhvr>
                                        <p:cTn id="7" dur="2000"/>
                                        <p:tgtEl>
                                          <p:spTgt spid="22">
                                            <p:txEl>
                                              <p:charRg st="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xEl>
                                              <p:charRg st="46" end="64"/>
                                            </p:txEl>
                                          </p:spTgt>
                                        </p:tgtEl>
                                        <p:attrNameLst>
                                          <p:attrName>style.visibility</p:attrName>
                                        </p:attrNameLst>
                                      </p:cBhvr>
                                      <p:to>
                                        <p:strVal val="visible"/>
                                      </p:to>
                                    </p:set>
                                    <p:animEffect transition="in" filter="wipe(left)">
                                      <p:cBhvr>
                                        <p:cTn id="12" dur="2000"/>
                                        <p:tgtEl>
                                          <p:spTgt spid="22">
                                            <p:txEl>
                                              <p:charRg st="46" end="6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par>
                                <p:cTn id="18" presetID="27" presetClass="entr" presetSubtype="0" fill="hold" grpId="0" nodeType="withEffect">
                                  <p:stCondLst>
                                    <p:cond delay="0"/>
                                  </p:stCondLst>
                                  <p:iterate type="lt">
                                    <p:tmPct val="50000"/>
                                  </p:iterate>
                                  <p:childTnLst>
                                    <p:set>
                                      <p:cBhvr>
                                        <p:cTn id="19" dur="1" fill="hold">
                                          <p:stCondLst>
                                            <p:cond delay="0"/>
                                          </p:stCondLst>
                                        </p:cTn>
                                        <p:tgtEl>
                                          <p:spTgt spid="4"/>
                                        </p:tgtEl>
                                        <p:attrNameLst>
                                          <p:attrName>style.visibility</p:attrName>
                                        </p:attrNameLst>
                                      </p:cBhvr>
                                      <p:to>
                                        <p:strVal val="visible"/>
                                      </p:to>
                                    </p:set>
                                    <p:anim calcmode="discrete" valueType="clr">
                                      <p:cBhvr override="childStyle">
                                        <p:cTn id="20"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4"/>
                                        </p:tgtEl>
                                        <p:attrNameLst>
                                          <p:attrName>fillcolor</p:attrName>
                                        </p:attrNameLst>
                                      </p:cBhvr>
                                      <p:tavLst>
                                        <p:tav tm="0">
                                          <p:val>
                                            <p:clrVal>
                                              <a:schemeClr val="accent2"/>
                                            </p:clrVal>
                                          </p:val>
                                        </p:tav>
                                        <p:tav tm="50000">
                                          <p:val>
                                            <p:clrVal>
                                              <a:schemeClr val="hlink"/>
                                            </p:clrVal>
                                          </p:val>
                                        </p:tav>
                                      </p:tavLst>
                                    </p:anim>
                                    <p:set>
                                      <p:cBhvr>
                                        <p:cTn id="22"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93980" y="1195705"/>
            <a:ext cx="8868410" cy="3709035"/>
          </a:xfrm>
          <a:prstGeom prst="rect">
            <a:avLst/>
          </a:prstGeom>
          <a:noFill/>
          <a:ln w="9525">
            <a:noFill/>
          </a:ln>
        </p:spPr>
        <p:txBody>
          <a:bodyPr wrap="square" anchor="t" anchorCtr="0">
            <a:spAutoFit/>
          </a:bodyPr>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解：∵</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五边形的内角和是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540</a:t>
            </a:r>
            <a:r>
              <a:rPr lang="zh-CN" altLang="en-US"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每个内角为</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540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÷5</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108</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E</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BAE</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108</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又∵∠1</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=∠2，∠3</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=∠4，</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由三角形内角和定理可知</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∠1</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=∠4</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－108</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CAD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BAE</a:t>
            </a:r>
            <a:r>
              <a:rPr lang="zh-CN" altLang="en-US" sz="2800">
                <a:solidFill>
                  <a:srgbClr val="FF0000"/>
                </a:solidFill>
                <a:latin typeface="Times New Roman" panose="02020603050405020304" pitchFamily="18" charset="0"/>
                <a:ea typeface="黑体" panose="02010609060101010101" pitchFamily="49" charset="-122"/>
              </a:rPr>
              <a:t>－∠1－∠3</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108</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36</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p:txBody>
      </p:sp>
      <p:pic>
        <p:nvPicPr>
          <p:cNvPr id="21506" name="图片 2"/>
          <p:cNvPicPr>
            <a:picLocks noChangeAspect="1"/>
          </p:cNvPicPr>
          <p:nvPr/>
        </p:nvPicPr>
        <p:blipFill>
          <a:blip r:embed="rId1"/>
          <a:stretch>
            <a:fillRect/>
          </a:stretch>
        </p:blipFill>
        <p:spPr>
          <a:xfrm>
            <a:off x="6033770" y="1233805"/>
            <a:ext cx="2611755" cy="2575560"/>
          </a:xfrm>
          <a:prstGeom prst="rect">
            <a:avLst/>
          </a:prstGeom>
          <a:noFill/>
          <a:ln w="9525">
            <a:noFill/>
          </a:ln>
        </p:spPr>
      </p:pic>
      <p:sp>
        <p:nvSpPr>
          <p:cNvPr id="21505" name="文本框 1"/>
          <p:cNvSpPr txBox="1"/>
          <p:nvPr/>
        </p:nvSpPr>
        <p:spPr>
          <a:xfrm>
            <a:off x="93980" y="296545"/>
            <a:ext cx="8970645" cy="1038860"/>
          </a:xfrm>
          <a:prstGeom prst="rect">
            <a:avLst/>
          </a:prstGeom>
          <a:noFill/>
          <a:ln w="9525">
            <a:noFill/>
          </a:ln>
        </p:spPr>
        <p:txBody>
          <a:bodyPr wrap="square" anchor="t" anchorCtr="0">
            <a:spAutoFit/>
          </a:bodyPr>
          <a:p>
            <a:pPr>
              <a:lnSpc>
                <a:spcPct val="110000"/>
              </a:lnSpc>
            </a:pPr>
            <a:r>
              <a:rPr lang="zh-CN" altLang="en-US" sz="2800" dirty="0">
                <a:solidFill>
                  <a:srgbClr val="149494"/>
                </a:solidFill>
                <a:latin typeface="黑体" panose="02010609060101010101" pitchFamily="49" charset="-122"/>
                <a:ea typeface="黑体" panose="02010609060101010101" pitchFamily="49" charset="-122"/>
              </a:rPr>
              <a:t>例</a:t>
            </a:r>
            <a:r>
              <a:rPr lang="en-US" altLang="zh-CN" sz="2800" b="1" dirty="0">
                <a:solidFill>
                  <a:srgbClr val="149494"/>
                </a:solidFill>
                <a:latin typeface="Times New Roman" panose="02020603050405020304" pitchFamily="18" charset="0"/>
                <a:ea typeface="黑体" panose="02010609060101010101" pitchFamily="49" charset="-122"/>
              </a:rPr>
              <a:t>8</a:t>
            </a:r>
            <a:r>
              <a:rPr lang="en-US" altLang="zh-CN" sz="2800" b="1" dirty="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如图，五边形</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ABCDE</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的内角都相等，且∠1</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=∠2，∠3</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=∠4．求∠</a:t>
            </a:r>
            <a:r>
              <a:rPr lang="zh-CN" altLang="en-US" sz="2800" i="1">
                <a:latin typeface="Times New Roman" panose="02020603050405020304" pitchFamily="18" charset="0"/>
                <a:ea typeface="黑体" panose="02010609060101010101" pitchFamily="49" charset="-122"/>
              </a:rPr>
              <a:t>CAD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的度数．</a:t>
            </a:r>
            <a:endParaRPr lang="zh-CN" altLang="en-US" sz="2800">
              <a:latin typeface="Times New Roman" panose="02020603050405020304" pitchFamily="18" charset="0"/>
              <a:ea typeface="黑体" panose="02010609060101010101" pitchFamily="49"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charRg st="0" end="17"/>
                                            </p:txEl>
                                          </p:spTgt>
                                        </p:tgtEl>
                                        <p:attrNameLst>
                                          <p:attrName>style.visibility</p:attrName>
                                        </p:attrNameLst>
                                      </p:cBhvr>
                                      <p:to>
                                        <p:strVal val="visible"/>
                                      </p:to>
                                    </p:set>
                                    <p:animEffect transition="in" filter="dissolve">
                                      <p:cBhvr>
                                        <p:cTn id="7" dur="500"/>
                                        <p:tgtEl>
                                          <p:spTgt spid="4">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xEl>
                                              <p:charRg st="17" end="36"/>
                                            </p:txEl>
                                          </p:spTgt>
                                        </p:tgtEl>
                                        <p:attrNameLst>
                                          <p:attrName>style.visibility</p:attrName>
                                        </p:attrNameLst>
                                      </p:cBhvr>
                                      <p:to>
                                        <p:strVal val="visible"/>
                                      </p:to>
                                    </p:set>
                                    <p:animEffect transition="in" filter="dissolve">
                                      <p:cBhvr>
                                        <p:cTn id="12" dur="500"/>
                                        <p:tgtEl>
                                          <p:spTgt spid="4">
                                            <p:txEl>
                                              <p:charRg st="17"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
                                            <p:txEl>
                                              <p:charRg st="36" end="54"/>
                                            </p:txEl>
                                          </p:spTgt>
                                        </p:tgtEl>
                                        <p:attrNameLst>
                                          <p:attrName>style.visibility</p:attrName>
                                        </p:attrNameLst>
                                      </p:cBhvr>
                                      <p:to>
                                        <p:strVal val="visible"/>
                                      </p:to>
                                    </p:set>
                                    <p:animEffect transition="in" filter="dissolve">
                                      <p:cBhvr>
                                        <p:cTn id="17" dur="500"/>
                                        <p:tgtEl>
                                          <p:spTgt spid="4">
                                            <p:txEl>
                                              <p:charRg st="36" end="5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
                                            <p:txEl>
                                              <p:charRg st="54" end="69"/>
                                            </p:txEl>
                                          </p:spTgt>
                                        </p:tgtEl>
                                        <p:attrNameLst>
                                          <p:attrName>style.visibility</p:attrName>
                                        </p:attrNameLst>
                                      </p:cBhvr>
                                      <p:to>
                                        <p:strVal val="visible"/>
                                      </p:to>
                                    </p:set>
                                    <p:animEffect transition="in" filter="dissolve">
                                      <p:cBhvr>
                                        <p:cTn id="22" dur="500"/>
                                        <p:tgtEl>
                                          <p:spTgt spid="4">
                                            <p:txEl>
                                              <p:charRg st="54" end="6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
                                            <p:txEl>
                                              <p:charRg st="69" end="81"/>
                                            </p:txEl>
                                          </p:spTgt>
                                        </p:tgtEl>
                                        <p:attrNameLst>
                                          <p:attrName>style.visibility</p:attrName>
                                        </p:attrNameLst>
                                      </p:cBhvr>
                                      <p:to>
                                        <p:strVal val="visible"/>
                                      </p:to>
                                    </p:set>
                                    <p:animEffect transition="in" filter="dissolve">
                                      <p:cBhvr>
                                        <p:cTn id="27" dur="500"/>
                                        <p:tgtEl>
                                          <p:spTgt spid="4">
                                            <p:txEl>
                                              <p:charRg st="69" end="81"/>
                                            </p:txEl>
                                          </p:spTgt>
                                        </p:tgtEl>
                                      </p:cBhvr>
                                    </p:animEffect>
                                  </p:childTnLst>
                                </p:cTn>
                              </p:par>
                            </p:childTnLst>
                          </p:cTn>
                        </p:par>
                        <p:par>
                          <p:cTn id="28" fill="hold">
                            <p:stCondLst>
                              <p:cond delay="500"/>
                            </p:stCondLst>
                            <p:childTnLst>
                              <p:par>
                                <p:cTn id="29" presetID="9" presetClass="entr" presetSubtype="0" fill="hold" nodeType="afterEffect">
                                  <p:stCondLst>
                                    <p:cond delay="0"/>
                                  </p:stCondLst>
                                  <p:childTnLst>
                                    <p:set>
                                      <p:cBhvr>
                                        <p:cTn id="30" dur="1" fill="hold">
                                          <p:stCondLst>
                                            <p:cond delay="0"/>
                                          </p:stCondLst>
                                        </p:cTn>
                                        <p:tgtEl>
                                          <p:spTgt spid="4">
                                            <p:txEl>
                                              <p:charRg st="81" end="112"/>
                                            </p:txEl>
                                          </p:spTgt>
                                        </p:tgtEl>
                                        <p:attrNameLst>
                                          <p:attrName>style.visibility</p:attrName>
                                        </p:attrNameLst>
                                      </p:cBhvr>
                                      <p:to>
                                        <p:strVal val="visible"/>
                                      </p:to>
                                    </p:set>
                                    <p:animEffect transition="in" filter="dissolve">
                                      <p:cBhvr>
                                        <p:cTn id="31" dur="500"/>
                                        <p:tgtEl>
                                          <p:spTgt spid="4">
                                            <p:txEl>
                                              <p:charRg st="81" end="11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4">
                                            <p:txEl>
                                              <p:charRg st="112" end="147"/>
                                            </p:txEl>
                                          </p:spTgt>
                                        </p:tgtEl>
                                        <p:attrNameLst>
                                          <p:attrName>style.visibility</p:attrName>
                                        </p:attrNameLst>
                                      </p:cBhvr>
                                      <p:to>
                                        <p:strVal val="visible"/>
                                      </p:to>
                                    </p:set>
                                    <p:animEffect transition="in" filter="dissolve">
                                      <p:cBhvr>
                                        <p:cTn id="36" dur="500"/>
                                        <p:tgtEl>
                                          <p:spTgt spid="4">
                                            <p:txEl>
                                              <p:charRg st="112" end="1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2529" name="文本框 1"/>
          <p:cNvSpPr txBox="1"/>
          <p:nvPr/>
        </p:nvSpPr>
        <p:spPr>
          <a:xfrm>
            <a:off x="107315" y="267970"/>
            <a:ext cx="8867140" cy="1383665"/>
          </a:xfrm>
          <a:prstGeom prst="rect">
            <a:avLst/>
          </a:prstGeom>
          <a:noFill/>
          <a:ln w="9525">
            <a:noFill/>
          </a:ln>
        </p:spPr>
        <p:txBody>
          <a:bodyPr wrap="square" anchor="t" anchorCtr="0">
            <a:spAutoFit/>
          </a:bodyPr>
          <a:p>
            <a:pPr>
              <a:lnSpc>
                <a:spcPct val="100000"/>
              </a:lnSpc>
            </a:pPr>
            <a:r>
              <a:rPr lang="zh-CN"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【变式题】</a:t>
            </a:r>
            <a:r>
              <a:rPr lang="zh-CN" altLang="en-US" sz="2800">
                <a:latin typeface="Times New Roman" panose="02020603050405020304" pitchFamily="18" charset="0"/>
                <a:ea typeface="黑体" panose="02010609060101010101" pitchFamily="49" charset="-122"/>
              </a:rPr>
              <a:t>如图，六边形</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ABCDEF</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的内角都相等，∠1</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=∠2</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60</a:t>
            </a:r>
            <a:r>
              <a:rPr lang="zh-CN" altLang="en-US" sz="2800">
                <a:latin typeface="微软雅黑" panose="020B0503020204020204" pitchFamily="34" charset="-122"/>
                <a:ea typeface="微软雅黑" panose="020B0503020204020204" pitchFamily="34" charset="-122"/>
              </a:rPr>
              <a:t>°</a:t>
            </a:r>
            <a:r>
              <a:rPr lang="zh-CN" altLang="en-US" sz="2800">
                <a:latin typeface="Times New Roman" panose="02020603050405020304" pitchFamily="18" charset="0"/>
                <a:ea typeface="黑体" panose="02010609060101010101" pitchFamily="49" charset="-122"/>
              </a:rPr>
              <a:t>，</a:t>
            </a:r>
            <a:r>
              <a:rPr lang="zh-CN" altLang="en-US" sz="2800" i="1">
                <a:latin typeface="Times New Roman" panose="02020603050405020304" pitchFamily="18" charset="0"/>
                <a:ea typeface="黑体" panose="02010609060101010101" pitchFamily="49" charset="-122"/>
              </a:rPr>
              <a:t>AB</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与</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DE</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有怎样的位置关系？</a:t>
            </a:r>
            <a:r>
              <a:rPr lang="zh-CN" altLang="en-US" sz="2800" i="1">
                <a:latin typeface="Times New Roman" panose="02020603050405020304" pitchFamily="18" charset="0"/>
                <a:ea typeface="黑体" panose="02010609060101010101" pitchFamily="49" charset="-122"/>
              </a:rPr>
              <a:t>AD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与</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有怎样的位置关系？为什么？</a:t>
            </a:r>
            <a:endParaRPr lang="zh-CN" altLang="en-US" sz="2800">
              <a:latin typeface="Times New Roman" panose="02020603050405020304" pitchFamily="18" charset="0"/>
              <a:ea typeface="黑体" panose="02010609060101010101" pitchFamily="49" charset="-122"/>
            </a:endParaRPr>
          </a:p>
        </p:txBody>
      </p:sp>
      <p:sp>
        <p:nvSpPr>
          <p:cNvPr id="3" name="文本框 2"/>
          <p:cNvSpPr txBox="1"/>
          <p:nvPr/>
        </p:nvSpPr>
        <p:spPr>
          <a:xfrm>
            <a:off x="240665" y="1464760"/>
            <a:ext cx="7023100" cy="3538220"/>
          </a:xfrm>
          <a:prstGeom prst="rect">
            <a:avLst/>
          </a:prstGeom>
          <a:noFill/>
          <a:ln w="9525">
            <a:noFill/>
          </a:ln>
        </p:spPr>
        <p:txBody>
          <a:bodyPr wrap="square" anchor="t" anchorCtr="0">
            <a:spAutoFit/>
          </a:bodyPr>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解：</a:t>
            </a:r>
            <a:r>
              <a:rPr lang="zh-CN" altLang="en-US" sz="2800" i="1">
                <a:solidFill>
                  <a:srgbClr val="FF0000"/>
                </a:solidFill>
                <a:latin typeface="Times New Roman" panose="02020603050405020304" pitchFamily="18" charset="0"/>
                <a:ea typeface="黑体" panose="02010609060101010101" pitchFamily="49" charset="-122"/>
              </a:rPr>
              <a:t>AB</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DE</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AD</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BC</a:t>
            </a:r>
            <a:r>
              <a:rPr lang="en-US" altLang="zh-CN" sz="2800">
                <a:solidFill>
                  <a:srgbClr val="FF0000"/>
                </a:solidFill>
                <a:latin typeface="Times New Roman" panose="02020603050405020304" pitchFamily="18" charset="0"/>
                <a:ea typeface="黑体" panose="02010609060101010101" pitchFamily="49" charset="-122"/>
              </a:rPr>
              <a:t>. </a:t>
            </a:r>
            <a:r>
              <a:rPr lang="zh-CN" altLang="zh-CN" sz="2800">
                <a:solidFill>
                  <a:srgbClr val="FF0000"/>
                </a:solidFill>
                <a:latin typeface="Times New Roman" panose="02020603050405020304" pitchFamily="18" charset="0"/>
                <a:ea typeface="黑体" panose="02010609060101010101" pitchFamily="49" charset="-122"/>
              </a:rPr>
              <a:t>理由如下：</a:t>
            </a:r>
            <a:endParaRPr lang="zh-CN" altLang="zh-CN"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六边形</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ABCDEF</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的内角都相等，</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六边形</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ABCDEF</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的每一个内角都是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120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EDC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FAB</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120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∵∠1</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EDA</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DAB</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AB</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DE</a:t>
            </a:r>
            <a:r>
              <a:rPr lang="en-US" altLang="zh-CN"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120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AD</a:t>
            </a: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BC</a:t>
            </a:r>
            <a:r>
              <a:rPr lang="en-US" altLang="zh-CN" sz="2800">
                <a:solidFill>
                  <a:srgbClr val="FF0000"/>
                </a:solidFill>
                <a:latin typeface="Times New Roman" panose="02020603050405020304" pitchFamily="18" charset="0"/>
                <a:ea typeface="黑体" panose="02010609060101010101" pitchFamily="49" charset="-122"/>
              </a:rPr>
              <a:t>.</a:t>
            </a:r>
            <a:endParaRPr lang="en-US" altLang="zh-CN" sz="2800">
              <a:solidFill>
                <a:srgbClr val="FF0000"/>
              </a:solidFill>
              <a:latin typeface="Times New Roman" panose="02020603050405020304" pitchFamily="18" charset="0"/>
              <a:ea typeface="黑体" panose="02010609060101010101" pitchFamily="49" charset="-122"/>
            </a:endParaRPr>
          </a:p>
        </p:txBody>
      </p:sp>
      <p:pic>
        <p:nvPicPr>
          <p:cNvPr id="22531" name="图片 4"/>
          <p:cNvPicPr>
            <a:picLocks noChangeAspect="1"/>
          </p:cNvPicPr>
          <p:nvPr/>
        </p:nvPicPr>
        <p:blipFill>
          <a:blip r:embed="rId1">
            <a:clrChange>
              <a:clrFrom>
                <a:srgbClr val="FFFFFF"/>
              </a:clrFrom>
              <a:clrTo>
                <a:srgbClr val="FFFFFF">
                  <a:alpha val="0"/>
                </a:srgbClr>
              </a:clrTo>
            </a:clrChange>
          </a:blip>
          <a:stretch>
            <a:fillRect/>
          </a:stretch>
        </p:blipFill>
        <p:spPr>
          <a:xfrm>
            <a:off x="6459855" y="2219325"/>
            <a:ext cx="2667000" cy="2498725"/>
          </a:xfrm>
          <a:prstGeom prst="rect">
            <a:avLst/>
          </a:prstGeom>
          <a:noFill/>
          <a:ln w="9525">
            <a:no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charRg st="0" end="20"/>
                                            </p:txEl>
                                          </p:spTgt>
                                        </p:tgtEl>
                                        <p:attrNameLst>
                                          <p:attrName>style.visibility</p:attrName>
                                        </p:attrNameLst>
                                      </p:cBhvr>
                                      <p:to>
                                        <p:strVal val="visible"/>
                                      </p:to>
                                    </p:set>
                                    <p:animEffect transition="in" filter="dissolve">
                                      <p:cBhvr>
                                        <p:cTn id="7" dur="500"/>
                                        <p:tgtEl>
                                          <p:spTgt spid="3">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charRg st="20" end="38"/>
                                            </p:txEl>
                                          </p:spTgt>
                                        </p:tgtEl>
                                        <p:attrNameLst>
                                          <p:attrName>style.visibility</p:attrName>
                                        </p:attrNameLst>
                                      </p:cBhvr>
                                      <p:to>
                                        <p:strVal val="visible"/>
                                      </p:to>
                                    </p:set>
                                    <p:animEffect transition="in" filter="dissolve">
                                      <p:cBhvr>
                                        <p:cTn id="12" dur="500"/>
                                        <p:tgtEl>
                                          <p:spTgt spid="3">
                                            <p:txEl>
                                              <p:charRg st="20" end="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charRg st="38" end="63"/>
                                            </p:txEl>
                                          </p:spTgt>
                                        </p:tgtEl>
                                        <p:attrNameLst>
                                          <p:attrName>style.visibility</p:attrName>
                                        </p:attrNameLst>
                                      </p:cBhvr>
                                      <p:to>
                                        <p:strVal val="visible"/>
                                      </p:to>
                                    </p:set>
                                    <p:animEffect transition="in" filter="dissolve">
                                      <p:cBhvr>
                                        <p:cTn id="17" dur="500"/>
                                        <p:tgtEl>
                                          <p:spTgt spid="3">
                                            <p:txEl>
                                              <p:charRg st="38" end="6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charRg st="63" end="80"/>
                                            </p:txEl>
                                          </p:spTgt>
                                        </p:tgtEl>
                                        <p:attrNameLst>
                                          <p:attrName>style.visibility</p:attrName>
                                        </p:attrNameLst>
                                      </p:cBhvr>
                                      <p:to>
                                        <p:strVal val="visible"/>
                                      </p:to>
                                    </p:set>
                                    <p:animEffect transition="in" filter="dissolve">
                                      <p:cBhvr>
                                        <p:cTn id="22" dur="500"/>
                                        <p:tgtEl>
                                          <p:spTgt spid="3">
                                            <p:txEl>
                                              <p:charRg st="63" end="8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charRg st="80" end="92"/>
                                            </p:txEl>
                                          </p:spTgt>
                                        </p:tgtEl>
                                        <p:attrNameLst>
                                          <p:attrName>style.visibility</p:attrName>
                                        </p:attrNameLst>
                                      </p:cBhvr>
                                      <p:to>
                                        <p:strVal val="visible"/>
                                      </p:to>
                                    </p:set>
                                    <p:animEffect transition="in" filter="dissolve">
                                      <p:cBhvr>
                                        <p:cTn id="27" dur="500"/>
                                        <p:tgtEl>
                                          <p:spTgt spid="3">
                                            <p:txEl>
                                              <p:charRg st="80" end="9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charRg st="92" end="115"/>
                                            </p:txEl>
                                          </p:spTgt>
                                        </p:tgtEl>
                                        <p:attrNameLst>
                                          <p:attrName>style.visibility</p:attrName>
                                        </p:attrNameLst>
                                      </p:cBhvr>
                                      <p:to>
                                        <p:strVal val="visible"/>
                                      </p:to>
                                    </p:set>
                                    <p:animEffect transition="in" filter="dissolve">
                                      <p:cBhvr>
                                        <p:cTn id="32" dur="500"/>
                                        <p:tgtEl>
                                          <p:spTgt spid="3">
                                            <p:txEl>
                                              <p:charRg st="92" end="11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charRg st="115" end="132"/>
                                            </p:txEl>
                                          </p:spTgt>
                                        </p:tgtEl>
                                        <p:attrNameLst>
                                          <p:attrName>style.visibility</p:attrName>
                                        </p:attrNameLst>
                                      </p:cBhvr>
                                      <p:to>
                                        <p:strVal val="visible"/>
                                      </p:to>
                                    </p:set>
                                    <p:animEffect transition="in" filter="dissolve">
                                      <p:cBhvr>
                                        <p:cTn id="37" dur="500"/>
                                        <p:tgtEl>
                                          <p:spTgt spid="3">
                                            <p:txEl>
                                              <p:charRg st="115" end="13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
                                            <p:txEl>
                                              <p:charRg st="132" end="145"/>
                                            </p:txEl>
                                          </p:spTgt>
                                        </p:tgtEl>
                                        <p:attrNameLst>
                                          <p:attrName>style.visibility</p:attrName>
                                        </p:attrNameLst>
                                      </p:cBhvr>
                                      <p:to>
                                        <p:strVal val="visible"/>
                                      </p:to>
                                    </p:set>
                                    <p:animEffect transition="in" filter="dissolve">
                                      <p:cBhvr>
                                        <p:cTn id="42" dur="500"/>
                                        <p:tgtEl>
                                          <p:spTgt spid="3">
                                            <p:txEl>
                                              <p:charRg st="132" end="14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矩形 8"/>
          <p:cNvSpPr/>
          <p:nvPr/>
        </p:nvSpPr>
        <p:spPr>
          <a:xfrm>
            <a:off x="107315" y="339540"/>
            <a:ext cx="5895975" cy="521970"/>
          </a:xfrm>
          <a:prstGeom prst="rect">
            <a:avLst/>
          </a:prstGeom>
          <a:noFill/>
          <a:ln w="9525">
            <a:noFill/>
          </a:ln>
        </p:spPr>
        <p:txBody>
          <a:bodyPr wrap="square" anchor="t" anchorCtr="0">
            <a:spAutoFit/>
          </a:bodyPr>
          <a:p>
            <a:r>
              <a:rPr lang="en-US" altLang="zh-CN" sz="2800">
                <a:latin typeface="Times New Roman" panose="02020603050405020304" pitchFamily="18" charset="0"/>
                <a:ea typeface="黑体" panose="02010609060101010101" pitchFamily="49" charset="-122"/>
              </a:rPr>
              <a:t>3.</a:t>
            </a:r>
            <a:r>
              <a:rPr lang="en-US" altLang="zh-CN" sz="280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三角形的高、中线与角平分线</a:t>
            </a:r>
            <a:endParaRPr lang="zh-CN" altLang="en-US" sz="2800" dirty="0">
              <a:latin typeface="宋体" panose="02010600030101010101" pitchFamily="2" charset="-122"/>
              <a:ea typeface="宋体" panose="02010600030101010101" pitchFamily="2" charset="-122"/>
            </a:endParaRPr>
          </a:p>
        </p:txBody>
      </p:sp>
      <p:sp>
        <p:nvSpPr>
          <p:cNvPr id="4" name="矩形 3"/>
          <p:cNvSpPr/>
          <p:nvPr/>
        </p:nvSpPr>
        <p:spPr>
          <a:xfrm>
            <a:off x="267335" y="806900"/>
            <a:ext cx="8262938" cy="2676525"/>
          </a:xfrm>
          <a:prstGeom prst="rect">
            <a:avLst/>
          </a:prstGeom>
          <a:noFill/>
          <a:ln w="9525">
            <a:noFill/>
          </a:ln>
        </p:spPr>
        <p:txBody>
          <a:bodyPr wrap="square" anchor="t" anchorCtr="0">
            <a:spAutoFit/>
          </a:bodyPr>
          <a:p>
            <a:pPr>
              <a:lnSpc>
                <a:spcPct val="100000"/>
              </a:lnSpc>
            </a:pPr>
            <a:r>
              <a:rPr lang="zh-CN" altLang="en-US" sz="2800" dirty="0">
                <a:solidFill>
                  <a:srgbClr val="FF0000"/>
                </a:solidFill>
                <a:latin typeface="黑体" panose="02010609060101010101" pitchFamily="49" charset="-122"/>
                <a:ea typeface="黑体" panose="02010609060101010101" pitchFamily="49" charset="-122"/>
              </a:rPr>
              <a:t>高：</a:t>
            </a:r>
            <a:r>
              <a:rPr lang="zh-CN" altLang="en-US" sz="2800" dirty="0">
                <a:latin typeface="黑体" panose="02010609060101010101" pitchFamily="49" charset="-122"/>
                <a:ea typeface="黑体" panose="02010609060101010101" pitchFamily="49" charset="-122"/>
              </a:rPr>
              <a:t>过</a:t>
            </a:r>
            <a:r>
              <a:rPr lang="zh-CN" altLang="en-US" sz="2800" dirty="0">
                <a:solidFill>
                  <a:srgbClr val="FF0000"/>
                </a:solidFill>
                <a:latin typeface="黑体" panose="02010609060101010101" pitchFamily="49" charset="-122"/>
                <a:ea typeface="黑体" panose="02010609060101010101" pitchFamily="49" charset="-122"/>
              </a:rPr>
              <a:t>顶点</a:t>
            </a:r>
            <a:r>
              <a:rPr lang="zh-CN" altLang="en-US" sz="2800" dirty="0">
                <a:latin typeface="黑体" panose="02010609060101010101" pitchFamily="49" charset="-122"/>
                <a:ea typeface="黑体" panose="02010609060101010101" pitchFamily="49" charset="-122"/>
              </a:rPr>
              <a:t>向其</a:t>
            </a:r>
            <a:r>
              <a:rPr lang="zh-CN" altLang="en-US" sz="2800" dirty="0">
                <a:solidFill>
                  <a:srgbClr val="FF0000"/>
                </a:solidFill>
                <a:latin typeface="黑体" panose="02010609060101010101" pitchFamily="49" charset="-122"/>
                <a:ea typeface="黑体" panose="02010609060101010101" pitchFamily="49" charset="-122"/>
              </a:rPr>
              <a:t>对边</a:t>
            </a:r>
            <a:r>
              <a:rPr lang="zh-CN" altLang="en-US" sz="2800" dirty="0">
                <a:latin typeface="黑体" panose="02010609060101010101" pitchFamily="49" charset="-122"/>
                <a:ea typeface="黑体" panose="02010609060101010101" pitchFamily="49" charset="-122"/>
              </a:rPr>
              <a:t>所在直线引</a:t>
            </a:r>
            <a:r>
              <a:rPr lang="zh-CN" altLang="en-US" sz="2800" dirty="0">
                <a:solidFill>
                  <a:srgbClr val="FF0000"/>
                </a:solidFill>
                <a:latin typeface="黑体" panose="02010609060101010101" pitchFamily="49" charset="-122"/>
                <a:ea typeface="黑体" panose="02010609060101010101" pitchFamily="49" charset="-122"/>
              </a:rPr>
              <a:t>垂线</a:t>
            </a:r>
            <a:r>
              <a:rPr lang="zh-CN" altLang="en-US" sz="2800" dirty="0">
                <a:latin typeface="黑体" panose="02010609060101010101" pitchFamily="49" charset="-122"/>
                <a:ea typeface="黑体" panose="02010609060101010101" pitchFamily="49" charset="-122"/>
              </a:rPr>
              <a:t>，所得</a:t>
            </a:r>
            <a:r>
              <a:rPr lang="zh-CN" altLang="en-US" sz="2800" dirty="0">
                <a:solidFill>
                  <a:srgbClr val="FF0000"/>
                </a:solidFill>
                <a:latin typeface="黑体" panose="02010609060101010101" pitchFamily="49" charset="-122"/>
                <a:ea typeface="黑体" panose="02010609060101010101" pitchFamily="49" charset="-122"/>
              </a:rPr>
              <a:t>垂线段</a:t>
            </a:r>
            <a:r>
              <a:rPr lang="zh-CN" altLang="en-US" sz="2800" dirty="0">
                <a:latin typeface="黑体" panose="02010609060101010101" pitchFamily="49" charset="-122"/>
                <a:ea typeface="黑体" panose="02010609060101010101" pitchFamily="49" charset="-122"/>
              </a:rPr>
              <a:t>为高</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三条高或其延长线相交于一点，如图①</a:t>
            </a:r>
            <a:r>
              <a:rPr lang="en-US" altLang="zh-CN" sz="2800" dirty="0">
                <a:latin typeface="黑体" panose="02010609060101010101" pitchFamily="49" charset="-122"/>
                <a:ea typeface="黑体" panose="02010609060101010101" pitchFamily="49" charset="-122"/>
                <a:sym typeface="Wingdings" panose="05000000000000000000" charset="0"/>
              </a:rPr>
              <a:t>.</a:t>
            </a:r>
            <a:endParaRPr lang="en-US" altLang="zh-CN" sz="2800" dirty="0">
              <a:latin typeface="黑体" panose="02010609060101010101" pitchFamily="49" charset="-122"/>
              <a:ea typeface="黑体" panose="02010609060101010101" pitchFamily="49" charset="-122"/>
              <a:sym typeface="Wingdings" panose="05000000000000000000" charset="0"/>
            </a:endParaRPr>
          </a:p>
          <a:p>
            <a:pPr>
              <a:lnSpc>
                <a:spcPct val="100000"/>
              </a:lnSpc>
            </a:pPr>
            <a:r>
              <a:rPr lang="zh-CN" altLang="en-US" sz="2800" dirty="0">
                <a:solidFill>
                  <a:srgbClr val="FF0000"/>
                </a:solidFill>
                <a:latin typeface="黑体" panose="02010609060101010101" pitchFamily="49" charset="-122"/>
                <a:ea typeface="黑体" panose="02010609060101010101" pitchFamily="49" charset="-122"/>
              </a:rPr>
              <a:t>中线：</a:t>
            </a:r>
            <a:r>
              <a:rPr lang="zh-CN" altLang="en-US" sz="2800" dirty="0">
                <a:latin typeface="黑体" panose="02010609060101010101" pitchFamily="49" charset="-122"/>
                <a:ea typeface="黑体" panose="02010609060101010101" pitchFamily="49" charset="-122"/>
              </a:rPr>
              <a:t>连接</a:t>
            </a:r>
            <a:r>
              <a:rPr lang="zh-CN" altLang="en-US" sz="2800" dirty="0">
                <a:solidFill>
                  <a:srgbClr val="FF0000"/>
                </a:solidFill>
                <a:latin typeface="黑体" panose="02010609060101010101" pitchFamily="49" charset="-122"/>
                <a:ea typeface="黑体" panose="02010609060101010101" pitchFamily="49" charset="-122"/>
              </a:rPr>
              <a:t>顶点</a:t>
            </a:r>
            <a:r>
              <a:rPr lang="zh-CN" altLang="en-US" sz="2800" dirty="0">
                <a:latin typeface="黑体" panose="02010609060101010101" pitchFamily="49" charset="-122"/>
                <a:ea typeface="黑体" panose="02010609060101010101" pitchFamily="49" charset="-122"/>
              </a:rPr>
              <a:t>与其</a:t>
            </a:r>
            <a:r>
              <a:rPr lang="zh-CN" altLang="en-US" sz="2800" dirty="0">
                <a:solidFill>
                  <a:srgbClr val="FF0000"/>
                </a:solidFill>
                <a:latin typeface="黑体" panose="02010609060101010101" pitchFamily="49" charset="-122"/>
                <a:ea typeface="黑体" panose="02010609060101010101" pitchFamily="49" charset="-122"/>
              </a:rPr>
              <a:t>对边中点</a:t>
            </a:r>
            <a:r>
              <a:rPr lang="zh-CN" altLang="en-US" sz="2800" dirty="0">
                <a:latin typeface="黑体" panose="02010609060101010101" pitchFamily="49" charset="-122"/>
                <a:ea typeface="黑体" panose="02010609060101010101" pitchFamily="49" charset="-122"/>
              </a:rPr>
              <a:t>所得</a:t>
            </a:r>
            <a:r>
              <a:rPr lang="zh-CN" altLang="en-US" sz="2800" dirty="0">
                <a:solidFill>
                  <a:srgbClr val="FF0000"/>
                </a:solidFill>
                <a:latin typeface="黑体" panose="02010609060101010101" pitchFamily="49" charset="-122"/>
                <a:ea typeface="黑体" panose="02010609060101010101" pitchFamily="49" charset="-122"/>
              </a:rPr>
              <a:t>线段</a:t>
            </a:r>
            <a:r>
              <a:rPr lang="zh-CN" altLang="en-US" sz="2800" dirty="0">
                <a:latin typeface="黑体" panose="02010609060101010101" pitchFamily="49" charset="-122"/>
                <a:ea typeface="黑体" panose="02010609060101010101" pitchFamily="49" charset="-122"/>
              </a:rPr>
              <a:t>为中线</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三条中线相交于一点（重心），如图②</a:t>
            </a:r>
            <a:r>
              <a:rPr lang="en-US" altLang="zh-CN" sz="2800" dirty="0">
                <a:latin typeface="黑体" panose="02010609060101010101" pitchFamily="49" charset="-122"/>
                <a:ea typeface="黑体" panose="02010609060101010101" pitchFamily="49" charset="-122"/>
                <a:sym typeface="Wingdings" panose="05000000000000000000" charset="0"/>
              </a:rPr>
              <a:t>.</a:t>
            </a:r>
            <a:endParaRPr lang="en-US" altLang="zh-CN" sz="2800" dirty="0">
              <a:latin typeface="黑体" panose="02010609060101010101" pitchFamily="49" charset="-122"/>
              <a:ea typeface="黑体" panose="02010609060101010101" pitchFamily="49" charset="-122"/>
              <a:sym typeface="Wingdings" panose="05000000000000000000" charset="0"/>
            </a:endParaRPr>
          </a:p>
          <a:p>
            <a:pPr>
              <a:lnSpc>
                <a:spcPct val="100000"/>
              </a:lnSpc>
            </a:pPr>
            <a:r>
              <a:rPr lang="zh-CN" altLang="en-US" sz="2800" dirty="0">
                <a:solidFill>
                  <a:srgbClr val="FF0000"/>
                </a:solidFill>
                <a:latin typeface="黑体" panose="02010609060101010101" pitchFamily="49" charset="-122"/>
                <a:ea typeface="黑体" panose="02010609060101010101" pitchFamily="49" charset="-122"/>
              </a:rPr>
              <a:t>角平分线：</a:t>
            </a:r>
            <a:r>
              <a:rPr lang="zh-CN" altLang="en-US" sz="2800" dirty="0">
                <a:latin typeface="黑体" panose="02010609060101010101" pitchFamily="49" charset="-122"/>
                <a:ea typeface="黑体" panose="02010609060101010101" pitchFamily="49" charset="-122"/>
              </a:rPr>
              <a:t>内角的</a:t>
            </a:r>
            <a:r>
              <a:rPr lang="zh-CN" altLang="en-US" sz="2800" dirty="0">
                <a:solidFill>
                  <a:srgbClr val="FF0000"/>
                </a:solidFill>
                <a:latin typeface="黑体" panose="02010609060101010101" pitchFamily="49" charset="-122"/>
                <a:ea typeface="黑体" panose="02010609060101010101" pitchFamily="49" charset="-122"/>
              </a:rPr>
              <a:t>平分线</a:t>
            </a:r>
            <a:r>
              <a:rPr lang="zh-CN" altLang="en-US" sz="2800" dirty="0">
                <a:latin typeface="黑体" panose="02010609060101010101" pitchFamily="49" charset="-122"/>
                <a:ea typeface="黑体" panose="02010609060101010101" pitchFamily="49" charset="-122"/>
              </a:rPr>
              <a:t>与其对边相交所得</a:t>
            </a:r>
            <a:r>
              <a:rPr lang="zh-CN" altLang="en-US" sz="2800" dirty="0">
                <a:solidFill>
                  <a:srgbClr val="FF0000"/>
                </a:solidFill>
                <a:latin typeface="黑体" panose="02010609060101010101" pitchFamily="49" charset="-122"/>
                <a:ea typeface="黑体" panose="02010609060101010101" pitchFamily="49" charset="-122"/>
              </a:rPr>
              <a:t>线段</a:t>
            </a:r>
            <a:r>
              <a:rPr lang="zh-CN" altLang="en-US" sz="2800" dirty="0">
                <a:latin typeface="黑体" panose="02010609060101010101" pitchFamily="49" charset="-122"/>
                <a:ea typeface="黑体" panose="02010609060101010101" pitchFamily="49" charset="-122"/>
              </a:rPr>
              <a:t>为角平分线</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三条角平分线相交于一点，如图③</a:t>
            </a:r>
            <a:r>
              <a:rPr lang="en-US" altLang="zh-CN" sz="2800" dirty="0">
                <a:latin typeface="黑体" panose="02010609060101010101" pitchFamily="49" charset="-122"/>
                <a:ea typeface="黑体" panose="02010609060101010101" pitchFamily="49" charset="-122"/>
                <a:sym typeface="Wingdings" panose="05000000000000000000" charset="0"/>
              </a:rPr>
              <a:t>.</a:t>
            </a:r>
            <a:endParaRPr lang="en-US" altLang="zh-CN" sz="2800" dirty="0">
              <a:latin typeface="黑体" panose="02010609060101010101" pitchFamily="49" charset="-122"/>
              <a:ea typeface="黑体" panose="02010609060101010101" pitchFamily="49" charset="-122"/>
              <a:sym typeface="Wingdings" panose="05000000000000000000" charset="0"/>
            </a:endParaRPr>
          </a:p>
        </p:txBody>
      </p:sp>
      <p:graphicFrame>
        <p:nvGraphicFramePr>
          <p:cNvPr id="5123" name="对象 4">
            <a:hlinkClick r:id="" action="ppaction://ole?verb="/>
          </p:cNvPr>
          <p:cNvGraphicFramePr>
            <a:graphicFrameLocks noChangeAspect="1"/>
          </p:cNvGraphicFramePr>
          <p:nvPr/>
        </p:nvGraphicFramePr>
        <p:xfrm>
          <a:off x="4114800" y="2472188"/>
          <a:ext cx="914400" cy="198437"/>
        </p:xfrm>
        <a:graphic>
          <a:graphicData uri="http://schemas.openxmlformats.org/presentationml/2006/ole">
            <mc:AlternateContent xmlns:mc="http://schemas.openxmlformats.org/markup-compatibility/2006">
              <mc:Choice xmlns:v="urn:schemas-microsoft-com:vml" Requires="v">
                <p:oleObj spid="_x0000_s3077" name="" r:id="rId1" imgW="914400" imgH="198755" progId="Equation.KSEE3">
                  <p:embed/>
                </p:oleObj>
              </mc:Choice>
              <mc:Fallback>
                <p:oleObj name="" r:id="rId1" imgW="914400" imgH="198755" progId="Equation.KSEE3">
                  <p:embed/>
                  <p:pic>
                    <p:nvPicPr>
                      <p:cNvPr id="0" name="图片 3076"/>
                      <p:cNvPicPr/>
                      <p:nvPr/>
                    </p:nvPicPr>
                    <p:blipFill>
                      <a:blip r:embed="rId2"/>
                      <a:stretch>
                        <a:fillRect/>
                      </a:stretch>
                    </p:blipFill>
                    <p:spPr>
                      <a:xfrm>
                        <a:off x="4114800" y="2472188"/>
                        <a:ext cx="914400" cy="198437"/>
                      </a:xfrm>
                      <a:prstGeom prst="rect">
                        <a:avLst/>
                      </a:prstGeom>
                      <a:noFill/>
                      <a:ln w="38100">
                        <a:noFill/>
                        <a:miter/>
                      </a:ln>
                    </p:spPr>
                  </p:pic>
                </p:oleObj>
              </mc:Fallback>
            </mc:AlternateContent>
          </a:graphicData>
        </a:graphic>
      </p:graphicFrame>
      <p:grpSp>
        <p:nvGrpSpPr>
          <p:cNvPr id="6" name="组合 5"/>
          <p:cNvGrpSpPr/>
          <p:nvPr/>
        </p:nvGrpSpPr>
        <p:grpSpPr>
          <a:xfrm>
            <a:off x="467360" y="3338195"/>
            <a:ext cx="1728470" cy="1635760"/>
            <a:chOff x="736" y="5147"/>
            <a:chExt cx="2722" cy="2576"/>
          </a:xfrm>
        </p:grpSpPr>
        <p:pic>
          <p:nvPicPr>
            <p:cNvPr id="5126" name="图片 9"/>
            <p:cNvPicPr>
              <a:picLocks noChangeAspect="1"/>
            </p:cNvPicPr>
            <p:nvPr/>
          </p:nvPicPr>
          <p:blipFill>
            <a:blip r:embed="rId3"/>
            <a:srcRect b="15344"/>
            <a:stretch>
              <a:fillRect/>
            </a:stretch>
          </p:blipFill>
          <p:spPr>
            <a:xfrm>
              <a:off x="760" y="5147"/>
              <a:ext cx="2699" cy="2433"/>
            </a:xfrm>
            <a:prstGeom prst="rect">
              <a:avLst/>
            </a:prstGeom>
            <a:noFill/>
            <a:ln w="9525">
              <a:noFill/>
            </a:ln>
          </p:spPr>
        </p:pic>
        <p:sp>
          <p:nvSpPr>
            <p:cNvPr id="2" name="文本框 1"/>
            <p:cNvSpPr txBox="1"/>
            <p:nvPr/>
          </p:nvSpPr>
          <p:spPr>
            <a:xfrm>
              <a:off x="736" y="6999"/>
              <a:ext cx="1248" cy="725"/>
            </a:xfrm>
            <a:prstGeom prst="rect">
              <a:avLst/>
            </a:prstGeom>
            <a:noFill/>
          </p:spPr>
          <p:txBody>
            <a:bodyPr wrap="none" rtlCol="0" anchor="t">
              <a:spAutoFit/>
            </a:bodyPr>
            <a:p>
              <a:r>
                <a:rPr lang="zh-CN" altLang="en-US" sz="2400" dirty="0">
                  <a:latin typeface="黑体" panose="02010609060101010101" pitchFamily="49" charset="-122"/>
                  <a:ea typeface="黑体" panose="02010609060101010101" pitchFamily="49" charset="-122"/>
                  <a:sym typeface="+mn-ea"/>
                </a:rPr>
                <a:t>图①</a:t>
              </a:r>
              <a:endParaRPr lang="zh-CN" altLang="en-US" sz="2400" dirty="0">
                <a:latin typeface="黑体" panose="02010609060101010101" pitchFamily="49" charset="-122"/>
                <a:ea typeface="黑体" panose="02010609060101010101" pitchFamily="49" charset="-122"/>
                <a:sym typeface="+mn-ea"/>
              </a:endParaRPr>
            </a:p>
          </p:txBody>
        </p:sp>
      </p:grpSp>
      <p:grpSp>
        <p:nvGrpSpPr>
          <p:cNvPr id="7" name="组合 6"/>
          <p:cNvGrpSpPr/>
          <p:nvPr/>
        </p:nvGrpSpPr>
        <p:grpSpPr>
          <a:xfrm>
            <a:off x="3058795" y="3422650"/>
            <a:ext cx="2278380" cy="1421765"/>
            <a:chOff x="4817" y="5390"/>
            <a:chExt cx="3588" cy="2239"/>
          </a:xfrm>
        </p:grpSpPr>
        <p:pic>
          <p:nvPicPr>
            <p:cNvPr id="5124" name="图片 6"/>
            <p:cNvPicPr>
              <a:picLocks noChangeAspect="1"/>
            </p:cNvPicPr>
            <p:nvPr/>
          </p:nvPicPr>
          <p:blipFill>
            <a:blip r:embed="rId4"/>
            <a:srcRect b="29413"/>
            <a:stretch>
              <a:fillRect/>
            </a:stretch>
          </p:blipFill>
          <p:spPr>
            <a:xfrm>
              <a:off x="4817" y="5390"/>
              <a:ext cx="3588" cy="1611"/>
            </a:xfrm>
            <a:prstGeom prst="rect">
              <a:avLst/>
            </a:prstGeom>
            <a:noFill/>
            <a:ln w="9525">
              <a:noFill/>
            </a:ln>
          </p:spPr>
        </p:pic>
        <p:sp>
          <p:nvSpPr>
            <p:cNvPr id="3" name="文本框 2"/>
            <p:cNvSpPr txBox="1"/>
            <p:nvPr/>
          </p:nvSpPr>
          <p:spPr>
            <a:xfrm>
              <a:off x="6066" y="6905"/>
              <a:ext cx="1248" cy="725"/>
            </a:xfrm>
            <a:prstGeom prst="rect">
              <a:avLst/>
            </a:prstGeom>
            <a:noFill/>
          </p:spPr>
          <p:txBody>
            <a:bodyPr wrap="none" rtlCol="0" anchor="t">
              <a:spAutoFit/>
            </a:bodyPr>
            <a:p>
              <a:pPr algn="l"/>
              <a:r>
                <a:rPr lang="zh-CN" altLang="en-US" sz="2400" dirty="0">
                  <a:latin typeface="黑体" panose="02010609060101010101" pitchFamily="49" charset="-122"/>
                  <a:ea typeface="黑体" panose="02010609060101010101" pitchFamily="49" charset="-122"/>
                  <a:sym typeface="+mn-ea"/>
                </a:rPr>
                <a:t>图</a:t>
              </a:r>
              <a:r>
                <a:rPr lang="zh-CN" altLang="en-US" sz="2400" dirty="0">
                  <a:latin typeface="黑体" panose="02010609060101010101" pitchFamily="49" charset="-122"/>
                  <a:ea typeface="黑体" panose="02010609060101010101" pitchFamily="49" charset="-122"/>
                  <a:sym typeface="+mn-ea"/>
                </a:rPr>
                <a:t>②</a:t>
              </a:r>
              <a:endParaRPr lang="zh-CN" altLang="en-US" sz="2400" dirty="0">
                <a:latin typeface="黑体" panose="02010609060101010101" pitchFamily="49" charset="-122"/>
                <a:ea typeface="黑体" panose="02010609060101010101" pitchFamily="49" charset="-122"/>
                <a:sym typeface="+mn-ea"/>
              </a:endParaRPr>
            </a:p>
          </p:txBody>
        </p:sp>
      </p:grpSp>
      <p:grpSp>
        <p:nvGrpSpPr>
          <p:cNvPr id="8" name="组合 7"/>
          <p:cNvGrpSpPr/>
          <p:nvPr/>
        </p:nvGrpSpPr>
        <p:grpSpPr>
          <a:xfrm>
            <a:off x="6199505" y="3260725"/>
            <a:ext cx="2259330" cy="1644650"/>
            <a:chOff x="9763" y="5135"/>
            <a:chExt cx="3558" cy="2590"/>
          </a:xfrm>
        </p:grpSpPr>
        <p:pic>
          <p:nvPicPr>
            <p:cNvPr id="5125" name="图片 7"/>
            <p:cNvPicPr>
              <a:picLocks noChangeAspect="1"/>
            </p:cNvPicPr>
            <p:nvPr/>
          </p:nvPicPr>
          <p:blipFill>
            <a:blip r:embed="rId5"/>
            <a:srcRect b="25079"/>
            <a:stretch>
              <a:fillRect/>
            </a:stretch>
          </p:blipFill>
          <p:spPr>
            <a:xfrm>
              <a:off x="9763" y="5135"/>
              <a:ext cx="3558" cy="2092"/>
            </a:xfrm>
            <a:prstGeom prst="rect">
              <a:avLst/>
            </a:prstGeom>
            <a:noFill/>
            <a:ln w="9525">
              <a:noFill/>
            </a:ln>
          </p:spPr>
        </p:pic>
        <p:sp>
          <p:nvSpPr>
            <p:cNvPr id="5" name="文本框 4"/>
            <p:cNvSpPr txBox="1"/>
            <p:nvPr/>
          </p:nvSpPr>
          <p:spPr>
            <a:xfrm>
              <a:off x="11257" y="7001"/>
              <a:ext cx="1248" cy="725"/>
            </a:xfrm>
            <a:prstGeom prst="rect">
              <a:avLst/>
            </a:prstGeom>
            <a:noFill/>
          </p:spPr>
          <p:txBody>
            <a:bodyPr wrap="none" rtlCol="0" anchor="t">
              <a:spAutoFit/>
            </a:bodyPr>
            <a:p>
              <a:pPr algn="l"/>
              <a:r>
                <a:rPr lang="zh-CN" altLang="en-US" sz="2400" dirty="0">
                  <a:latin typeface="黑体" panose="02010609060101010101" pitchFamily="49" charset="-122"/>
                  <a:ea typeface="黑体" panose="02010609060101010101" pitchFamily="49" charset="-122"/>
                  <a:sym typeface="+mn-ea"/>
                </a:rPr>
                <a:t>图</a:t>
              </a:r>
              <a:r>
                <a:rPr lang="zh-CN" altLang="en-US" sz="2400" dirty="0">
                  <a:latin typeface="黑体" panose="02010609060101010101" pitchFamily="49" charset="-122"/>
                  <a:ea typeface="黑体" panose="02010609060101010101" pitchFamily="49" charset="-122"/>
                  <a:sym typeface="+mn-ea"/>
                </a:rPr>
                <a:t>③</a:t>
              </a:r>
              <a:endParaRPr lang="zh-CN" altLang="en-US" sz="2400" dirty="0">
                <a:latin typeface="黑体" panose="02010609060101010101" pitchFamily="49" charset="-122"/>
                <a:ea typeface="黑体" panose="02010609060101010101" pitchFamily="49" charset="-122"/>
                <a:sym typeface="+mn-ea"/>
              </a:endParaRPr>
            </a:p>
          </p:txBody>
        </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blinds(horizontal)">
                                      <p:cBhvr>
                                        <p:cTn id="11" dur="500"/>
                                        <p:tgtEl>
                                          <p:spTgt spid="4">
                                            <p:txEl>
                                              <p:pRg st="0" end="0"/>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blinds(horizontal)">
                                      <p:cBhvr>
                                        <p:cTn id="19" dur="500"/>
                                        <p:tgtEl>
                                          <p:spTgt spid="4">
                                            <p:txEl>
                                              <p:pRg st="1" end="1"/>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linds(horizontal)">
                                      <p:cBhvr>
                                        <p:cTn id="27" dur="500"/>
                                        <p:tgtEl>
                                          <p:spTgt spid="4">
                                            <p:txEl>
                                              <p:pRg st="2" end="2"/>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23553" name="组合 44047"/>
          <p:cNvGrpSpPr/>
          <p:nvPr/>
        </p:nvGrpSpPr>
        <p:grpSpPr>
          <a:xfrm>
            <a:off x="248285" y="403225"/>
            <a:ext cx="1877695" cy="583565"/>
            <a:chOff x="216" y="3339"/>
            <a:chExt cx="1183" cy="363"/>
          </a:xfrm>
        </p:grpSpPr>
        <p:grpSp>
          <p:nvGrpSpPr>
            <p:cNvPr id="23554" name="组合 35"/>
            <p:cNvGrpSpPr/>
            <p:nvPr/>
          </p:nvGrpSpPr>
          <p:grpSpPr>
            <a:xfrm>
              <a:off x="216" y="3339"/>
              <a:ext cx="1183" cy="363"/>
              <a:chOff x="467544" y="5318792"/>
              <a:chExt cx="648072" cy="648072"/>
            </a:xfrm>
          </p:grpSpPr>
          <p:sp>
            <p:nvSpPr>
              <p:cNvPr id="23555"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000" dirty="0">
                  <a:latin typeface="Arial" panose="020B0604020202020204" pitchFamily="34" charset="0"/>
                  <a:ea typeface="宋体" panose="02010600030101010101" pitchFamily="2" charset="-122"/>
                </a:endParaRPr>
              </a:p>
            </p:txBody>
          </p:sp>
          <p:sp>
            <p:nvSpPr>
              <p:cNvPr id="23556"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000" dirty="0">
                  <a:latin typeface="Arial" panose="020B0604020202020204" pitchFamily="34" charset="0"/>
                  <a:ea typeface="宋体" panose="02010600030101010101" pitchFamily="2" charset="-122"/>
                </a:endParaRPr>
              </a:p>
            </p:txBody>
          </p:sp>
        </p:grpSp>
        <p:sp>
          <p:nvSpPr>
            <p:cNvPr id="23557" name="TextBox 55"/>
            <p:cNvSpPr txBox="1"/>
            <p:nvPr/>
          </p:nvSpPr>
          <p:spPr>
            <a:xfrm>
              <a:off x="394" y="3362"/>
              <a:ext cx="898" cy="286"/>
            </a:xfrm>
            <a:prstGeom prst="rect">
              <a:avLst/>
            </a:prstGeom>
            <a:noFill/>
            <a:ln w="9525">
              <a:noFill/>
            </a:ln>
          </p:spPr>
          <p:txBody>
            <a:bodyPr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针对训练</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23558" name="文本框 1"/>
          <p:cNvSpPr txBox="1"/>
          <p:nvPr/>
        </p:nvSpPr>
        <p:spPr>
          <a:xfrm>
            <a:off x="170180" y="930275"/>
            <a:ext cx="8931275" cy="1210945"/>
          </a:xfrm>
          <a:prstGeom prst="rect">
            <a:avLst/>
          </a:prstGeom>
          <a:noFill/>
          <a:ln w="9525">
            <a:noFill/>
          </a:ln>
        </p:spPr>
        <p:txBody>
          <a:bodyPr wrap="square" anchor="t" anchorCtr="0">
            <a:spAutoFit/>
          </a:bodyPr>
          <a:p>
            <a:pPr>
              <a:lnSpc>
                <a:spcPct val="130000"/>
              </a:lnSpc>
            </a:pPr>
            <a:r>
              <a:rPr lang="en-US" altLang="zh-CN" sz="2800">
                <a:latin typeface="Times New Roman" panose="02020603050405020304" pitchFamily="18" charset="0"/>
                <a:ea typeface="黑体" panose="02010609060101010101" pitchFamily="49" charset="-122"/>
              </a:rPr>
              <a:t>8. </a:t>
            </a:r>
            <a:r>
              <a:rPr lang="zh-CN" altLang="en-US" sz="2800">
                <a:latin typeface="Times New Roman" panose="02020603050405020304" pitchFamily="18" charset="0"/>
                <a:ea typeface="黑体" panose="02010609060101010101" pitchFamily="49" charset="-122"/>
              </a:rPr>
              <a:t>已知一个多边形的内角和比它的外角和的</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3</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倍少180</a:t>
            </a:r>
            <a:r>
              <a:rPr lang="zh-CN" altLang="en-US" sz="2800">
                <a:latin typeface="微软雅黑" panose="020B0503020204020204" pitchFamily="34" charset="-122"/>
                <a:ea typeface="微软雅黑" panose="020B0503020204020204" pitchFamily="34" charset="-122"/>
              </a:rPr>
              <a:t>°</a:t>
            </a:r>
            <a:r>
              <a:rPr lang="zh-CN" altLang="en-US" sz="2800">
                <a:latin typeface="Times New Roman" panose="02020603050405020304" pitchFamily="18" charset="0"/>
                <a:ea typeface="黑体" panose="02010609060101010101" pitchFamily="49" charset="-122"/>
              </a:rPr>
              <a:t>，求这个多边形的边数．</a:t>
            </a:r>
            <a:endParaRPr lang="zh-CN" altLang="en-US" sz="2800">
              <a:latin typeface="Times New Roman" panose="02020603050405020304" pitchFamily="18" charset="0"/>
              <a:ea typeface="黑体" panose="02010609060101010101" pitchFamily="49" charset="-122"/>
            </a:endParaRPr>
          </a:p>
        </p:txBody>
      </p:sp>
      <p:sp>
        <p:nvSpPr>
          <p:cNvPr id="3" name="文本框 2"/>
          <p:cNvSpPr txBox="1"/>
          <p:nvPr/>
        </p:nvSpPr>
        <p:spPr>
          <a:xfrm>
            <a:off x="517208" y="1980380"/>
            <a:ext cx="7545387" cy="2676525"/>
          </a:xfrm>
          <a:prstGeom prst="rect">
            <a:avLst/>
          </a:prstGeom>
          <a:noFill/>
          <a:ln w="9525">
            <a:noFill/>
          </a:ln>
        </p:spPr>
        <p:txBody>
          <a:bodyPr wrap="square" anchor="t" anchorCtr="0">
            <a:spAutoFit/>
          </a:bodyPr>
          <a:p>
            <a:pPr>
              <a:lnSpc>
                <a:spcPct val="150000"/>
              </a:lnSpc>
            </a:pPr>
            <a:r>
              <a:rPr lang="zh-CN" altLang="en-US" sz="2800">
                <a:solidFill>
                  <a:srgbClr val="FF0000"/>
                </a:solidFill>
                <a:latin typeface="Times New Roman" panose="02020603050405020304" pitchFamily="18" charset="0"/>
                <a:ea typeface="黑体" panose="02010609060101010101" pitchFamily="49" charset="-122"/>
              </a:rPr>
              <a:t>解：设这个多边形的边数是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n</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50000"/>
              </a:lnSpc>
            </a:pPr>
            <a:r>
              <a:rPr lang="zh-CN" altLang="en-US" sz="2800">
                <a:solidFill>
                  <a:srgbClr val="FF0000"/>
                </a:solidFill>
                <a:latin typeface="Times New Roman" panose="02020603050405020304" pitchFamily="18" charset="0"/>
                <a:ea typeface="黑体" panose="02010609060101010101" pitchFamily="49" charset="-122"/>
              </a:rPr>
              <a:t>依题意得</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n</a:t>
            </a:r>
            <a:r>
              <a:rPr lang="zh-CN" altLang="en-US" sz="2800">
                <a:solidFill>
                  <a:srgbClr val="FF0000"/>
                </a:solidFill>
                <a:latin typeface="Times New Roman" panose="02020603050405020304" pitchFamily="18" charset="0"/>
                <a:ea typeface="黑体" panose="02010609060101010101" pitchFamily="49" charset="-122"/>
              </a:rPr>
              <a:t>－2</a:t>
            </a: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rPr>
              <a:t>°</a:t>
            </a:r>
            <a:r>
              <a:rPr lang="en-US" altLang="zh-CN" sz="2800">
                <a:solidFill>
                  <a:srgbClr val="FF0000"/>
                </a:solidFill>
                <a:latin typeface="微软雅黑" panose="020B0503020204020204" pitchFamily="34" charset="-122"/>
                <a:ea typeface="微软雅黑" panose="020B0503020204020204" pitchFamily="34"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3×360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50000"/>
              </a:lnSpc>
            </a:pPr>
            <a:r>
              <a:rPr lang="zh-CN" altLang="en-US" sz="2800">
                <a:solidFill>
                  <a:srgbClr val="FF0000"/>
                </a:solidFill>
                <a:latin typeface="Times New Roman" panose="02020603050405020304" pitchFamily="18" charset="0"/>
                <a:ea typeface="黑体" panose="02010609060101010101" pitchFamily="49" charset="-122"/>
              </a:rPr>
              <a:t>解得</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n</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7．</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5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这个多边形的边数是</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7．</a:t>
            </a:r>
            <a:endParaRPr lang="zh-CN" altLang="en-US" sz="2800">
              <a:solidFill>
                <a:srgbClr val="FF0000"/>
              </a:solidFill>
              <a:latin typeface="Times New Roman" panose="02020603050405020304" pitchFamily="18"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charRg st="0" end="15"/>
                                            </p:txEl>
                                          </p:spTgt>
                                        </p:tgtEl>
                                        <p:attrNameLst>
                                          <p:attrName>style.visibility</p:attrName>
                                        </p:attrNameLst>
                                      </p:cBhvr>
                                      <p:to>
                                        <p:strVal val="visible"/>
                                      </p:to>
                                    </p:set>
                                    <p:animEffect transition="in" filter="dissolve">
                                      <p:cBhvr>
                                        <p:cTn id="7" dur="500"/>
                                        <p:tgtEl>
                                          <p:spTgt spid="3">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charRg st="15" end="43"/>
                                            </p:txEl>
                                          </p:spTgt>
                                        </p:tgtEl>
                                        <p:attrNameLst>
                                          <p:attrName>style.visibility</p:attrName>
                                        </p:attrNameLst>
                                      </p:cBhvr>
                                      <p:to>
                                        <p:strVal val="visible"/>
                                      </p:to>
                                    </p:set>
                                    <p:animEffect transition="in" filter="dissolve">
                                      <p:cBhvr>
                                        <p:cTn id="12" dur="500"/>
                                        <p:tgtEl>
                                          <p:spTgt spid="3">
                                            <p:txEl>
                                              <p:charRg st="15"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charRg st="43" end="50"/>
                                            </p:txEl>
                                          </p:spTgt>
                                        </p:tgtEl>
                                        <p:attrNameLst>
                                          <p:attrName>style.visibility</p:attrName>
                                        </p:attrNameLst>
                                      </p:cBhvr>
                                      <p:to>
                                        <p:strVal val="visible"/>
                                      </p:to>
                                    </p:set>
                                    <p:animEffect transition="in" filter="dissolve">
                                      <p:cBhvr>
                                        <p:cTn id="17" dur="500"/>
                                        <p:tgtEl>
                                          <p:spTgt spid="3">
                                            <p:txEl>
                                              <p:charRg st="43" end="5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charRg st="50" end="63"/>
                                            </p:txEl>
                                          </p:spTgt>
                                        </p:tgtEl>
                                        <p:attrNameLst>
                                          <p:attrName>style.visibility</p:attrName>
                                        </p:attrNameLst>
                                      </p:cBhvr>
                                      <p:to>
                                        <p:strVal val="visible"/>
                                      </p:to>
                                    </p:set>
                                    <p:animEffect transition="in" filter="dissolve">
                                      <p:cBhvr>
                                        <p:cTn id="22" dur="500"/>
                                        <p:tgtEl>
                                          <p:spTgt spid="3">
                                            <p:txEl>
                                              <p:charRg st="50"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 name="Text Box 6"/>
          <p:cNvSpPr txBox="1"/>
          <p:nvPr/>
        </p:nvSpPr>
        <p:spPr>
          <a:xfrm>
            <a:off x="252095" y="1851660"/>
            <a:ext cx="6983730" cy="3192145"/>
          </a:xfrm>
          <a:prstGeom prst="rect">
            <a:avLst/>
          </a:prstGeom>
          <a:noFill/>
          <a:ln w="9525">
            <a:noFill/>
          </a:ln>
        </p:spPr>
        <p:txBody>
          <a:bodyPr wrap="square" anchor="t" anchorCtr="0">
            <a:spAutoFit/>
          </a:bodyPr>
          <a:p>
            <a:pPr>
              <a:lnSpc>
                <a:spcPct val="120000"/>
              </a:lnSpc>
            </a:pPr>
            <a:r>
              <a:rPr lang="zh-CN" altLang="en-US" sz="2800" dirty="0">
                <a:solidFill>
                  <a:srgbClr val="FF0000"/>
                </a:solidFill>
                <a:latin typeface="黑体" panose="02010609060101010101" pitchFamily="49" charset="-122"/>
                <a:ea typeface="黑体" panose="02010609060101010101" pitchFamily="49" charset="-122"/>
              </a:rPr>
              <a:t>解：设</a:t>
            </a:r>
            <a:r>
              <a:rPr lang="zh-CN" altLang="en-US"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C </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Times New Roman" panose="02020603050405020304" pitchFamily="18" charset="0"/>
                <a:ea typeface="黑体" panose="02010609060101010101" pitchFamily="49" charset="-122"/>
              </a:rPr>
              <a:t>，</a:t>
            </a:r>
            <a:r>
              <a:rPr lang="zh-CN" altLang="en-US" sz="2800" dirty="0">
                <a:solidFill>
                  <a:srgbClr val="FF0000"/>
                </a:solidFill>
                <a:latin typeface="Times New Roman" panose="02020603050405020304" pitchFamily="18" charset="0"/>
                <a:ea typeface="黑体" panose="02010609060101010101" pitchFamily="49" charset="-122"/>
              </a:rPr>
              <a:t>则∠</a:t>
            </a:r>
            <a:r>
              <a:rPr lang="en-US" altLang="zh-CN" sz="2800" i="1" dirty="0">
                <a:solidFill>
                  <a:srgbClr val="FF0000"/>
                </a:solidFill>
                <a:latin typeface="Times New Roman" panose="02020603050405020304" pitchFamily="18" charset="0"/>
                <a:ea typeface="黑体" panose="02010609060101010101" pitchFamily="49" charset="-122"/>
              </a:rPr>
              <a:t>ABC </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a:t>
            </a:r>
            <a:endParaRPr lang="en-US" altLang="zh-CN" sz="2800" dirty="0">
              <a:solidFill>
                <a:srgbClr val="FF0000"/>
              </a:solidFill>
              <a:latin typeface="Times New Roman" panose="02020603050405020304" pitchFamily="18" charset="0"/>
              <a:ea typeface="黑体" panose="02010609060101010101" pitchFamily="49" charset="-122"/>
            </a:endParaRPr>
          </a:p>
          <a:p>
            <a:pPr>
              <a:lnSpc>
                <a:spcPct val="120000"/>
              </a:lnSpc>
            </a:pP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BDE </a:t>
            </a:r>
            <a:r>
              <a:rPr lang="zh-CN" altLang="en-US" sz="2800" dirty="0">
                <a:solidFill>
                  <a:srgbClr val="FF0000"/>
                </a:solidFill>
                <a:latin typeface="黑体" panose="02010609060101010101" pitchFamily="49" charset="-122"/>
                <a:ea typeface="黑体" panose="02010609060101010101" pitchFamily="49" charset="-122"/>
              </a:rPr>
              <a:t>是等边三角形，</a:t>
            </a:r>
            <a:endParaRPr lang="zh-CN" altLang="en-US" sz="2800" dirty="0">
              <a:solidFill>
                <a:srgbClr val="FF0000"/>
              </a:solidFill>
              <a:latin typeface="黑体" panose="02010609060101010101" pitchFamily="49" charset="-122"/>
              <a:ea typeface="黑体" panose="02010609060101010101" pitchFamily="49" charset="-122"/>
            </a:endParaRPr>
          </a:p>
          <a:p>
            <a:pPr>
              <a:lnSpc>
                <a:spcPct val="120000"/>
              </a:lnSpc>
            </a:pP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ABE </a:t>
            </a:r>
            <a:r>
              <a:rPr lang="en-US" altLang="zh-CN" sz="2800" dirty="0">
                <a:solidFill>
                  <a:srgbClr val="FF0000"/>
                </a:solidFill>
                <a:latin typeface="Times New Roman" panose="02020603050405020304" pitchFamily="18" charset="0"/>
                <a:ea typeface="黑体" panose="02010609060101010101" pitchFamily="49" charset="-122"/>
              </a:rPr>
              <a:t>= 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dirty="0">
                <a:solidFill>
                  <a:srgbClr val="FF0000"/>
                </a:solidFill>
                <a:latin typeface="Times New Roman" panose="02020603050405020304" pitchFamily="18" charset="0"/>
                <a:ea typeface="黑体" panose="02010609060101010101" pitchFamily="49" charset="-122"/>
              </a:rPr>
              <a:t>∴</a:t>
            </a:r>
            <a:r>
              <a:rPr lang="zh-CN" altLang="en-US"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EBC </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黑体" panose="02010609060101010101" pitchFamily="49" charset="-122"/>
              </a:rPr>
              <a:t>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a:t>
            </a:r>
            <a:endParaRPr lang="en-US" altLang="zh-CN" sz="2800" dirty="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dirty="0">
                <a:solidFill>
                  <a:srgbClr val="FF0000"/>
                </a:solidFill>
                <a:latin typeface="Times New Roman" panose="02020603050405020304" pitchFamily="18" charset="0"/>
                <a:ea typeface="黑体" panose="02010609060101010101" pitchFamily="49" charset="-122"/>
              </a:rPr>
              <a:t>在</a:t>
            </a:r>
            <a:r>
              <a:rPr lang="en-US" altLang="zh-CN" sz="2800" dirty="0">
                <a:solidFill>
                  <a:srgbClr val="FF0000"/>
                </a:solidFill>
                <a:latin typeface="Times New Roman" panose="02020603050405020304" pitchFamily="18" charset="0"/>
                <a:ea typeface="黑体" panose="02010609060101010101" pitchFamily="49" charset="-122"/>
              </a:rPr>
              <a:t> Rt△</a:t>
            </a:r>
            <a:r>
              <a:rPr lang="en-US" altLang="zh-CN" sz="2800" i="1" dirty="0">
                <a:solidFill>
                  <a:srgbClr val="FF0000"/>
                </a:solidFill>
                <a:latin typeface="Times New Roman" panose="02020603050405020304" pitchFamily="18" charset="0"/>
                <a:ea typeface="黑体" panose="02010609060101010101" pitchFamily="49" charset="-122"/>
              </a:rPr>
              <a:t>BCE </a:t>
            </a:r>
            <a:r>
              <a:rPr lang="zh-CN" altLang="en-US" sz="2800" dirty="0">
                <a:solidFill>
                  <a:srgbClr val="FF0000"/>
                </a:solidFill>
                <a:latin typeface="Times New Roman" panose="02020603050405020304" pitchFamily="18" charset="0"/>
                <a:ea typeface="黑体" panose="02010609060101010101" pitchFamily="49" charset="-122"/>
              </a:rPr>
              <a:t>中，根据直角三角形的性质，</a:t>
            </a:r>
            <a:endParaRPr lang="zh-CN" altLang="en-US" sz="2800" dirty="0">
              <a:solidFill>
                <a:srgbClr val="FF0000"/>
              </a:solidFill>
              <a:latin typeface="Times New Roman" panose="02020603050405020304" pitchFamily="18" charset="0"/>
              <a:ea typeface="黑体" panose="02010609060101010101" pitchFamily="49" charset="-122"/>
            </a:endParaRPr>
          </a:p>
          <a:p>
            <a:pPr>
              <a:lnSpc>
                <a:spcPct val="120000"/>
              </a:lnSpc>
            </a:pPr>
            <a:r>
              <a:rPr lang="zh-CN" altLang="en-US" sz="2800" dirty="0">
                <a:solidFill>
                  <a:srgbClr val="FF0000"/>
                </a:solidFill>
                <a:latin typeface="Times New Roman" panose="02020603050405020304" pitchFamily="18" charset="0"/>
                <a:ea typeface="黑体" panose="02010609060101010101" pitchFamily="49" charset="-122"/>
              </a:rPr>
              <a:t>得</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sym typeface="+mn-ea"/>
              </a:rPr>
              <a:t> </a:t>
            </a: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sym typeface="+mn-ea"/>
              </a:rPr>
              <a:t> </a:t>
            </a:r>
            <a:r>
              <a:rPr lang="en-US" altLang="zh-CN" sz="2800" i="1" dirty="0">
                <a:solidFill>
                  <a:srgbClr val="FF0000"/>
                </a:solidFill>
                <a:latin typeface="Times New Roman" panose="02020603050405020304" pitchFamily="18" charset="0"/>
                <a:ea typeface="黑体" panose="02010609060101010101" pitchFamily="49" charset="-122"/>
              </a:rPr>
              <a:t>x</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黑体" panose="02010609060101010101" pitchFamily="49" charset="-122"/>
                <a:ea typeface="黑体" panose="02010609060101010101" pitchFamily="49"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dirty="0">
                <a:solidFill>
                  <a:srgbClr val="FF0000"/>
                </a:solidFill>
                <a:latin typeface="Times New Roman" panose="02020603050405020304" pitchFamily="18" charset="0"/>
                <a:ea typeface="黑体" panose="02010609060101010101" pitchFamily="49" charset="-122"/>
              </a:rPr>
              <a:t>60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a:solidFill>
                  <a:srgbClr val="FF0000"/>
                </a:solidFill>
                <a:latin typeface="微软雅黑" panose="020B0503020204020204" pitchFamily="34" charset="-122"/>
                <a:ea typeface="微软雅黑" panose="020B0503020204020204" pitchFamily="34" charset="-122"/>
                <a:sym typeface="+mn-ea"/>
              </a:rPr>
              <a:t> </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dirty="0">
                <a:solidFill>
                  <a:srgbClr val="FF0000"/>
                </a:solidFill>
                <a:latin typeface="Times New Roman" panose="02020603050405020304" pitchFamily="18" charset="0"/>
                <a:ea typeface="黑体" panose="02010609060101010101" pitchFamily="49" charset="-122"/>
                <a:sym typeface="+mn-ea"/>
              </a:rPr>
              <a:t>9</a:t>
            </a:r>
            <a:r>
              <a:rPr lang="en-US" altLang="zh-CN" sz="2800" dirty="0">
                <a:solidFill>
                  <a:srgbClr val="FF0000"/>
                </a:solidFill>
                <a:latin typeface="Times New Roman" panose="02020603050405020304" pitchFamily="18" charset="0"/>
                <a:ea typeface="黑体" panose="02010609060101010101" pitchFamily="49" charset="-122"/>
              </a:rPr>
              <a:t>0</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zh-CN" altLang="en-US" sz="2800" dirty="0">
                <a:solidFill>
                  <a:srgbClr val="FF0000"/>
                </a:solidFill>
                <a:latin typeface="Times New Roman" panose="02020603050405020304" pitchFamily="18" charset="0"/>
                <a:ea typeface="黑体" panose="02010609060101010101" pitchFamily="49" charset="-122"/>
              </a:rPr>
              <a:t>，解得</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i="1" dirty="0">
                <a:solidFill>
                  <a:srgbClr val="FF0000"/>
                </a:solidFill>
                <a:latin typeface="Times New Roman" panose="02020603050405020304" pitchFamily="18" charset="0"/>
                <a:ea typeface="黑体" panose="02010609060101010101" pitchFamily="49" charset="-122"/>
              </a:rPr>
              <a:t>x </a:t>
            </a:r>
            <a:r>
              <a:rPr lang="en-US" altLang="zh-CN" sz="2800" dirty="0">
                <a:solidFill>
                  <a:srgbClr val="FF0000"/>
                </a:solidFill>
                <a:latin typeface="Times New Roman" panose="02020603050405020304" pitchFamily="18" charset="0"/>
                <a:ea typeface="黑体" panose="02010609060101010101" pitchFamily="49" charset="-122"/>
              </a:rPr>
              <a:t>= 75.</a:t>
            </a:r>
            <a:endParaRPr lang="en-US" altLang="zh-CN" sz="2800" dirty="0">
              <a:solidFill>
                <a:srgbClr val="FF0000"/>
              </a:solidFill>
              <a:latin typeface="Times New Roman" panose="02020603050405020304" pitchFamily="18" charset="0"/>
              <a:ea typeface="黑体" panose="02010609060101010101" pitchFamily="49" charset="-122"/>
            </a:endParaRPr>
          </a:p>
          <a:p>
            <a:pPr>
              <a:lnSpc>
                <a:spcPct val="120000"/>
              </a:lnSpc>
            </a:pPr>
            <a:r>
              <a:rPr lang="en-US" altLang="zh-CN" sz="2800" dirty="0">
                <a:solidFill>
                  <a:srgbClr val="FF0000"/>
                </a:solidFill>
                <a:latin typeface="Times New Roman" panose="02020603050405020304" pitchFamily="18" charset="0"/>
                <a:ea typeface="黑体" panose="02010609060101010101" pitchFamily="49" charset="-122"/>
              </a:rPr>
              <a:t>∴</a:t>
            </a:r>
            <a:r>
              <a:rPr lang="zh-CN" altLang="en-US"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C </a:t>
            </a:r>
            <a:r>
              <a:rPr lang="en-US" altLang="zh-CN" sz="2800" dirty="0">
                <a:solidFill>
                  <a:srgbClr val="FF0000"/>
                </a:solidFill>
                <a:latin typeface="Times New Roman" panose="02020603050405020304" pitchFamily="18" charset="0"/>
                <a:ea typeface="黑体" panose="02010609060101010101" pitchFamily="49" charset="-122"/>
              </a:rPr>
              <a:t>= 75</a:t>
            </a:r>
            <a:r>
              <a:rPr lang="zh-CN" altLang="en-US" sz="2800">
                <a:solidFill>
                  <a:srgbClr val="FF0000"/>
                </a:solidFill>
                <a:latin typeface="微软雅黑" panose="020B0503020204020204" pitchFamily="34" charset="-122"/>
                <a:ea typeface="微软雅黑" panose="020B0503020204020204" pitchFamily="34" charset="-122"/>
                <a:sym typeface="+mn-ea"/>
              </a:rPr>
              <a:t>°</a:t>
            </a:r>
            <a:r>
              <a:rPr lang="en-US" altLang="zh-CN" sz="2800" dirty="0">
                <a:solidFill>
                  <a:srgbClr val="FF0000"/>
                </a:solidFill>
                <a:latin typeface="Times New Roman" panose="02020603050405020304" pitchFamily="18" charset="0"/>
                <a:ea typeface="黑体" panose="02010609060101010101" pitchFamily="49" charset="-122"/>
              </a:rPr>
              <a:t>.</a:t>
            </a:r>
            <a:endParaRPr lang="en-US" altLang="zh-CN" sz="2800" dirty="0">
              <a:solidFill>
                <a:srgbClr val="FF0000"/>
              </a:solidFill>
              <a:latin typeface="Times New Roman" panose="02020603050405020304" pitchFamily="18" charset="0"/>
              <a:ea typeface="黑体" panose="02010609060101010101" pitchFamily="49" charset="-122"/>
            </a:endParaRPr>
          </a:p>
        </p:txBody>
      </p:sp>
      <p:sp>
        <p:nvSpPr>
          <p:cNvPr id="24581" name="矩形 3"/>
          <p:cNvSpPr/>
          <p:nvPr/>
        </p:nvSpPr>
        <p:spPr>
          <a:xfrm>
            <a:off x="179705" y="931545"/>
            <a:ext cx="8411845" cy="1124585"/>
          </a:xfrm>
          <a:prstGeom prst="rect">
            <a:avLst/>
          </a:prstGeom>
          <a:noFill/>
          <a:ln w="9525">
            <a:noFill/>
          </a:ln>
        </p:spPr>
        <p:txBody>
          <a:bodyPr wrap="square" anchor="t" anchorCtr="0">
            <a:spAutoFit/>
          </a:bodyPr>
          <a:p>
            <a:pPr>
              <a:lnSpc>
                <a:spcPct val="120000"/>
              </a:lnSpc>
            </a:pPr>
            <a:r>
              <a:rPr lang="en-US" altLang="zh-CN" sz="2800" dirty="0">
                <a:solidFill>
                  <a:srgbClr val="149494"/>
                </a:solidFill>
                <a:latin typeface="黑体" panose="02010609060101010101" pitchFamily="49" charset="-122"/>
                <a:ea typeface="黑体" panose="02010609060101010101" pitchFamily="49" charset="-122"/>
              </a:rPr>
              <a:t> </a:t>
            </a:r>
            <a:r>
              <a:rPr lang="zh-CN" altLang="en-US" sz="2800" dirty="0">
                <a:solidFill>
                  <a:srgbClr val="149494"/>
                </a:solidFill>
                <a:latin typeface="黑体" panose="02010609060101010101" pitchFamily="49" charset="-122"/>
                <a:ea typeface="黑体" panose="02010609060101010101" pitchFamily="49" charset="-122"/>
              </a:rPr>
              <a:t>例</a:t>
            </a:r>
            <a:r>
              <a:rPr lang="en-US" altLang="zh-CN" sz="2800" dirty="0">
                <a:solidFill>
                  <a:srgbClr val="149494"/>
                </a:solidFill>
                <a:latin typeface="Times New Roman" panose="02020603050405020304" pitchFamily="18" charset="0"/>
                <a:ea typeface="黑体" panose="02010609060101010101" pitchFamily="49" charset="-122"/>
              </a:rPr>
              <a:t>9</a:t>
            </a:r>
            <a:r>
              <a:rPr lang="en-US" altLang="zh-CN" sz="2800" dirty="0">
                <a:latin typeface="Times New Roman" panose="02020603050405020304" pitchFamily="18" charset="0"/>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如图，在</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ABC </a:t>
            </a:r>
            <a:r>
              <a:rPr lang="zh-CN" altLang="en-US" sz="2800" dirty="0">
                <a:latin typeface="黑体" panose="02010609060101010101" pitchFamily="49" charset="-122"/>
                <a:ea typeface="黑体" panose="02010609060101010101" pitchFamily="49" charset="-122"/>
              </a:rPr>
              <a:t>中，</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C </a:t>
            </a:r>
            <a:r>
              <a:rPr lang="en-US" altLang="zh-CN" sz="2800" b="1" dirty="0">
                <a:latin typeface="Times New Roman" panose="02020603050405020304" pitchFamily="18" charset="0"/>
                <a:ea typeface="黑体" panose="02010609060101010101" pitchFamily="49" charset="-122"/>
              </a:rPr>
              <a:t>=</a:t>
            </a:r>
            <a:r>
              <a:rPr lang="en-US" altLang="zh-CN"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ABC</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BE</a:t>
            </a:r>
            <a:r>
              <a:rPr lang="en-US" altLang="zh-CN"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AC</a:t>
            </a:r>
            <a:r>
              <a:rPr lang="zh-CN" altLang="en-US" sz="2800" dirty="0">
                <a:latin typeface="Times New Roman" panose="02020603050405020304" pitchFamily="18" charset="0"/>
                <a:ea typeface="黑体" panose="02010609060101010101" pitchFamily="49" charset="-122"/>
              </a:rPr>
              <a:t>，</a:t>
            </a:r>
            <a:r>
              <a:rPr lang="en-US" altLang="zh-CN"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BDE </a:t>
            </a:r>
            <a:r>
              <a:rPr lang="zh-CN" altLang="en-US" sz="2800" dirty="0">
                <a:latin typeface="黑体" panose="02010609060101010101" pitchFamily="49" charset="-122"/>
                <a:ea typeface="黑体" panose="02010609060101010101" pitchFamily="49" charset="-122"/>
              </a:rPr>
              <a:t>是等边三角形，求</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C </a:t>
            </a:r>
            <a:r>
              <a:rPr lang="zh-CN" altLang="en-US" sz="2800" dirty="0">
                <a:latin typeface="黑体" panose="02010609060101010101" pitchFamily="49" charset="-122"/>
                <a:ea typeface="黑体" panose="02010609060101010101" pitchFamily="49" charset="-122"/>
              </a:rPr>
              <a:t>的度数</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          </a:t>
            </a:r>
            <a:endParaRPr lang="zh-CN" altLang="en-US" sz="2800" dirty="0">
              <a:latin typeface="Times New Roman" panose="02020603050405020304" pitchFamily="18" charset="0"/>
              <a:ea typeface="Times New Roman" panose="02020603050405020304" pitchFamily="18" charset="0"/>
            </a:endParaRPr>
          </a:p>
        </p:txBody>
      </p:sp>
      <p:grpSp>
        <p:nvGrpSpPr>
          <p:cNvPr id="24577" name="组合 1"/>
          <p:cNvGrpSpPr/>
          <p:nvPr/>
        </p:nvGrpSpPr>
        <p:grpSpPr>
          <a:xfrm>
            <a:off x="107950" y="406849"/>
            <a:ext cx="4608830" cy="535043"/>
            <a:chOff x="-171251" y="543760"/>
            <a:chExt cx="4476015" cy="534071"/>
          </a:xfrm>
        </p:grpSpPr>
        <p:sp>
          <p:nvSpPr>
            <p:cNvPr id="24578" name="圆角矩形 31"/>
            <p:cNvSpPr/>
            <p:nvPr/>
          </p:nvSpPr>
          <p:spPr>
            <a:xfrm>
              <a:off x="-101555" y="548680"/>
              <a:ext cx="4336015" cy="529151"/>
            </a:xfrm>
            <a:prstGeom prst="roundRect">
              <a:avLst>
                <a:gd name="adj" fmla="val 16667"/>
              </a:avLst>
            </a:prstGeom>
            <a:solidFill>
              <a:srgbClr val="FFFFD9"/>
            </a:solidFill>
            <a:ln w="25400" cap="flat" cmpd="sng">
              <a:solidFill>
                <a:srgbClr val="0099FF"/>
              </a:solidFill>
              <a:prstDash val="solid"/>
              <a:round/>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24579" name="文本框 19"/>
            <p:cNvSpPr/>
            <p:nvPr/>
          </p:nvSpPr>
          <p:spPr>
            <a:xfrm>
              <a:off x="-171251" y="543760"/>
              <a:ext cx="4476015" cy="521022"/>
            </a:xfrm>
            <a:prstGeom prst="rect">
              <a:avLst/>
            </a:prstGeom>
            <a:noFill/>
            <a:ln w="9525">
              <a:noFill/>
            </a:ln>
          </p:spPr>
          <p:txBody>
            <a:bodyPr wrap="square" anchor="t" anchorCtr="0">
              <a:spAutoFit/>
            </a:bodyPr>
            <a:p>
              <a:pPr algn="ctr"/>
              <a:r>
                <a:rPr lang="zh-CN" altLang="en-US" sz="2800" b="1" dirty="0">
                  <a:latin typeface="微软雅黑" panose="020B0503020204020204" pitchFamily="34" charset="-122"/>
                  <a:ea typeface="微软雅黑" panose="020B0503020204020204" pitchFamily="34" charset="-122"/>
                </a:rPr>
                <a:t>考点五 </a:t>
              </a:r>
              <a:r>
                <a:rPr lang="en-US" altLang="zh-CN" sz="2800" b="1" dirty="0">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本章中的思想方法</a:t>
              </a:r>
              <a:endParaRPr lang="zh-CN" altLang="en-US" sz="2800" b="1" dirty="0">
                <a:latin typeface="微软雅黑" panose="020B0503020204020204" pitchFamily="34" charset="-122"/>
                <a:ea typeface="微软雅黑" panose="020B0503020204020204" pitchFamily="34" charset="-122"/>
              </a:endParaRPr>
            </a:p>
          </p:txBody>
        </p:sp>
      </p:grpSp>
      <p:sp>
        <p:nvSpPr>
          <p:cNvPr id="14339" name="TextBox 2"/>
          <p:cNvSpPr txBox="1"/>
          <p:nvPr/>
        </p:nvSpPr>
        <p:spPr>
          <a:xfrm>
            <a:off x="4717098" y="457650"/>
            <a:ext cx="1955800" cy="521970"/>
          </a:xfrm>
          <a:prstGeom prst="rect">
            <a:avLst/>
          </a:prstGeom>
          <a:noFill/>
          <a:ln w="9525">
            <a:noFill/>
            <a:miter/>
          </a:ln>
        </p:spPr>
        <p:txBody>
          <a:bodyPr wrap="none">
            <a:spAutoFit/>
          </a:bodyPr>
          <a:p>
            <a:pPr>
              <a:buFont typeface="Wingdings" panose="05000000000000000000" pitchFamily="2" charset="2"/>
              <a:buChar char="u"/>
            </a:pPr>
            <a:r>
              <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rPr>
              <a:t>方程思想</a:t>
            </a:r>
            <a:endPar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endParaRPr>
          </a:p>
        </p:txBody>
      </p:sp>
      <p:grpSp>
        <p:nvGrpSpPr>
          <p:cNvPr id="24582" name="组合 25"/>
          <p:cNvGrpSpPr/>
          <p:nvPr/>
        </p:nvGrpSpPr>
        <p:grpSpPr>
          <a:xfrm>
            <a:off x="6810377" y="1779905"/>
            <a:ext cx="2112643" cy="3199130"/>
            <a:chOff x="3395840" y="1991852"/>
            <a:chExt cx="2221151" cy="4144490"/>
          </a:xfrm>
        </p:grpSpPr>
        <p:sp>
          <p:nvSpPr>
            <p:cNvPr id="24583" name="TextBox 7"/>
            <p:cNvSpPr txBox="1"/>
            <p:nvPr/>
          </p:nvSpPr>
          <p:spPr>
            <a:xfrm>
              <a:off x="4288932" y="1991852"/>
              <a:ext cx="420286" cy="676215"/>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黑体" panose="02010609060101010101" pitchFamily="49" charset="-122"/>
                </a:rPr>
                <a:t>A</a:t>
              </a:r>
              <a:endParaRPr lang="en-US" altLang="zh-CN" sz="2800" b="1" i="1" dirty="0">
                <a:latin typeface="Times New Roman" panose="02020603050405020304" pitchFamily="18" charset="0"/>
                <a:ea typeface="黑体" panose="02010609060101010101" pitchFamily="49" charset="-122"/>
              </a:endParaRPr>
            </a:p>
          </p:txBody>
        </p:sp>
        <p:sp>
          <p:nvSpPr>
            <p:cNvPr id="24584" name="TextBox 8"/>
            <p:cNvSpPr txBox="1"/>
            <p:nvPr/>
          </p:nvSpPr>
          <p:spPr>
            <a:xfrm>
              <a:off x="3395840" y="5460127"/>
              <a:ext cx="435285" cy="676215"/>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黑体" panose="02010609060101010101" pitchFamily="49" charset="-122"/>
                </a:rPr>
                <a:t>B</a:t>
              </a:r>
              <a:endParaRPr lang="en-US" altLang="zh-CN" sz="2800" b="1" i="1" dirty="0">
                <a:latin typeface="Times New Roman" panose="02020603050405020304" pitchFamily="18" charset="0"/>
                <a:ea typeface="黑体" panose="02010609060101010101" pitchFamily="49" charset="-122"/>
              </a:endParaRPr>
            </a:p>
          </p:txBody>
        </p:sp>
        <p:sp>
          <p:nvSpPr>
            <p:cNvPr id="24585" name="TextBox 9"/>
            <p:cNvSpPr txBox="1"/>
            <p:nvPr/>
          </p:nvSpPr>
          <p:spPr>
            <a:xfrm>
              <a:off x="5144320" y="5451078"/>
              <a:ext cx="472671" cy="676215"/>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黑体" panose="02010609060101010101" pitchFamily="49" charset="-122"/>
                </a:rPr>
                <a:t>C</a:t>
              </a:r>
              <a:endParaRPr lang="en-US" altLang="zh-CN" sz="2800" b="1" i="1" dirty="0">
                <a:latin typeface="Times New Roman" panose="02020603050405020304" pitchFamily="18" charset="0"/>
                <a:ea typeface="黑体" panose="02010609060101010101" pitchFamily="49" charset="-122"/>
              </a:endParaRPr>
            </a:p>
          </p:txBody>
        </p:sp>
        <p:sp>
          <p:nvSpPr>
            <p:cNvPr id="24586" name="任意多边形 16"/>
            <p:cNvSpPr/>
            <p:nvPr/>
          </p:nvSpPr>
          <p:spPr>
            <a:xfrm>
              <a:off x="3715657" y="2554514"/>
              <a:ext cx="1553029" cy="3033486"/>
            </a:xfrm>
            <a:custGeom>
              <a:avLst/>
              <a:gdLst/>
              <a:ahLst/>
              <a:cxnLst>
                <a:cxn ang="0">
                  <a:pos x="798286" y="0"/>
                </a:cxn>
                <a:cxn ang="0">
                  <a:pos x="0" y="3033486"/>
                </a:cxn>
                <a:cxn ang="0">
                  <a:pos x="1553029" y="3033486"/>
                </a:cxn>
                <a:cxn ang="0">
                  <a:pos x="798286" y="0"/>
                </a:cxn>
              </a:cxnLst>
              <a:pathLst>
                <a:path w="1553029" h="3033486">
                  <a:moveTo>
                    <a:pt x="798286" y="0"/>
                  </a:moveTo>
                  <a:lnTo>
                    <a:pt x="0" y="3033486"/>
                  </a:lnTo>
                  <a:lnTo>
                    <a:pt x="1553029" y="3033486"/>
                  </a:lnTo>
                  <a:lnTo>
                    <a:pt x="798286" y="0"/>
                  </a:lnTo>
                  <a:close/>
                </a:path>
              </a:pathLst>
            </a:custGeom>
            <a:noFill/>
            <a:ln w="25400" cap="flat" cmpd="sng">
              <a:solidFill>
                <a:schemeClr val="tx1"/>
              </a:solidFill>
              <a:prstDash val="solid"/>
              <a:round/>
              <a:headEnd type="none" w="med" len="med"/>
              <a:tailEnd type="none" w="med" len="med"/>
            </a:ln>
          </p:spPr>
          <p:txBody>
            <a:bodyPr/>
            <a:p>
              <a:endParaRPr lang="zh-CN" altLang="en-US"/>
            </a:p>
          </p:txBody>
        </p:sp>
        <p:cxnSp>
          <p:nvCxnSpPr>
            <p:cNvPr id="24587" name="直接连接符 18"/>
            <p:cNvCxnSpPr/>
            <p:nvPr/>
          </p:nvCxnSpPr>
          <p:spPr>
            <a:xfrm flipV="1">
              <a:off x="3729645" y="5070193"/>
              <a:ext cx="1399988" cy="517444"/>
            </a:xfrm>
            <a:prstGeom prst="line">
              <a:avLst/>
            </a:prstGeom>
            <a:ln w="25400" cap="flat" cmpd="sng">
              <a:solidFill>
                <a:schemeClr val="tx1"/>
              </a:solidFill>
              <a:prstDash val="solid"/>
              <a:round/>
              <a:headEnd type="none" w="med" len="med"/>
              <a:tailEnd type="none" w="med" len="med"/>
            </a:ln>
          </p:spPr>
        </p:cxnSp>
        <p:cxnSp>
          <p:nvCxnSpPr>
            <p:cNvPr id="24588" name="直接连接符 21"/>
            <p:cNvCxnSpPr/>
            <p:nvPr/>
          </p:nvCxnSpPr>
          <p:spPr>
            <a:xfrm flipH="1" flipV="1">
              <a:off x="4108850" y="4100294"/>
              <a:ext cx="1023453" cy="969900"/>
            </a:xfrm>
            <a:prstGeom prst="line">
              <a:avLst/>
            </a:prstGeom>
            <a:ln w="25400" cap="flat" cmpd="sng">
              <a:solidFill>
                <a:schemeClr val="tx1"/>
              </a:solidFill>
              <a:prstDash val="solid"/>
              <a:round/>
              <a:headEnd type="none" w="med" len="med"/>
              <a:tailEnd type="none" w="med" len="med"/>
            </a:ln>
          </p:spPr>
        </p:cxnSp>
        <p:sp>
          <p:nvSpPr>
            <p:cNvPr id="24589" name="TextBox 23"/>
            <p:cNvSpPr txBox="1"/>
            <p:nvPr/>
          </p:nvSpPr>
          <p:spPr>
            <a:xfrm>
              <a:off x="5115256" y="4677535"/>
              <a:ext cx="420286" cy="676215"/>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黑体" panose="02010609060101010101" pitchFamily="49" charset="-122"/>
                </a:rPr>
                <a:t>E</a:t>
              </a:r>
              <a:endParaRPr lang="en-US" altLang="zh-CN" sz="2800" b="1" i="1" dirty="0">
                <a:latin typeface="Times New Roman" panose="02020603050405020304" pitchFamily="18" charset="0"/>
                <a:ea typeface="黑体" panose="02010609060101010101" pitchFamily="49" charset="-122"/>
              </a:endParaRPr>
            </a:p>
          </p:txBody>
        </p:sp>
        <p:sp>
          <p:nvSpPr>
            <p:cNvPr id="24590" name="TextBox 24"/>
            <p:cNvSpPr txBox="1"/>
            <p:nvPr/>
          </p:nvSpPr>
          <p:spPr>
            <a:xfrm>
              <a:off x="3697180" y="3654563"/>
              <a:ext cx="439332" cy="676215"/>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黑体" panose="02010609060101010101" pitchFamily="49" charset="-122"/>
                </a:rPr>
                <a:t>D</a:t>
              </a:r>
              <a:endParaRPr lang="en-US" altLang="zh-CN" sz="2800" b="1" i="1" dirty="0">
                <a:latin typeface="Times New Roman" panose="02020603050405020304" pitchFamily="18" charset="0"/>
                <a:ea typeface="黑体" panose="02010609060101010101" pitchFamily="49"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1"/>
                                        </p:tgtEl>
                                        <p:attrNameLst>
                                          <p:attrName>style.visibility</p:attrName>
                                        </p:attrNameLst>
                                      </p:cBhvr>
                                      <p:to>
                                        <p:strVal val="visible"/>
                                      </p:to>
                                    </p:set>
                                    <p:animEffect transition="in" filter="blinds(horizontal)">
                                      <p:cBhvr>
                                        <p:cTn id="12" dur="500"/>
                                        <p:tgtEl>
                                          <p:spTgt spid="24581"/>
                                        </p:tgtEl>
                                      </p:cBhvr>
                                    </p:animEffect>
                                  </p:childTnLst>
                                </p:cTn>
                              </p:par>
                              <p:par>
                                <p:cTn id="13" presetID="3" presetClass="entr" presetSubtype="10" fill="hold" nodeType="withEffect">
                                  <p:stCondLst>
                                    <p:cond delay="0"/>
                                  </p:stCondLst>
                                  <p:childTnLst>
                                    <p:set>
                                      <p:cBhvr>
                                        <p:cTn id="14" dur="1" fill="hold">
                                          <p:stCondLst>
                                            <p:cond delay="0"/>
                                          </p:stCondLst>
                                        </p:cTn>
                                        <p:tgtEl>
                                          <p:spTgt spid="24582"/>
                                        </p:tgtEl>
                                        <p:attrNameLst>
                                          <p:attrName>style.visibility</p:attrName>
                                        </p:attrNameLst>
                                      </p:cBhvr>
                                      <p:to>
                                        <p:strVal val="visible"/>
                                      </p:to>
                                    </p:set>
                                    <p:animEffect transition="in" filter="blinds(horizontal)">
                                      <p:cBhvr>
                                        <p:cTn id="15" dur="500"/>
                                        <p:tgtEl>
                                          <p:spTgt spid="24582"/>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28">
                                            <p:txEl>
                                              <p:charRg st="0" end="20"/>
                                            </p:txEl>
                                          </p:spTgt>
                                        </p:tgtEl>
                                        <p:attrNameLst>
                                          <p:attrName>style.visibility</p:attrName>
                                        </p:attrNameLst>
                                      </p:cBhvr>
                                      <p:to>
                                        <p:strVal val="visible"/>
                                      </p:to>
                                    </p:set>
                                    <p:animEffect transition="in" filter="dissolve">
                                      <p:cBhvr>
                                        <p:cTn id="20" dur="500"/>
                                        <p:tgtEl>
                                          <p:spTgt spid="28">
                                            <p:txEl>
                                              <p:charRg st="0" end="2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8">
                                            <p:txEl>
                                              <p:charRg st="20" end="33"/>
                                            </p:txEl>
                                          </p:spTgt>
                                        </p:tgtEl>
                                        <p:attrNameLst>
                                          <p:attrName>style.visibility</p:attrName>
                                        </p:attrNameLst>
                                      </p:cBhvr>
                                      <p:to>
                                        <p:strVal val="visible"/>
                                      </p:to>
                                    </p:set>
                                    <p:animEffect transition="in" filter="dissolve">
                                      <p:cBhvr>
                                        <p:cTn id="25" dur="500"/>
                                        <p:tgtEl>
                                          <p:spTgt spid="28">
                                            <p:txEl>
                                              <p:charRg st="20" end="3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nodeType="clickEffect">
                                  <p:stCondLst>
                                    <p:cond delay="0"/>
                                  </p:stCondLst>
                                  <p:childTnLst>
                                    <p:set>
                                      <p:cBhvr>
                                        <p:cTn id="29" dur="1" fill="hold">
                                          <p:stCondLst>
                                            <p:cond delay="0"/>
                                          </p:stCondLst>
                                        </p:cTn>
                                        <p:tgtEl>
                                          <p:spTgt spid="28">
                                            <p:txEl>
                                              <p:charRg st="33" end="58"/>
                                            </p:txEl>
                                          </p:spTgt>
                                        </p:tgtEl>
                                        <p:attrNameLst>
                                          <p:attrName>style.visibility</p:attrName>
                                        </p:attrNameLst>
                                      </p:cBhvr>
                                      <p:to>
                                        <p:strVal val="visible"/>
                                      </p:to>
                                    </p:set>
                                    <p:animEffect transition="in" filter="dissolve">
                                      <p:cBhvr>
                                        <p:cTn id="30" dur="500"/>
                                        <p:tgtEl>
                                          <p:spTgt spid="28">
                                            <p:txEl>
                                              <p:charRg st="33" end="58"/>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28">
                                            <p:txEl>
                                              <p:charRg st="58" end="77"/>
                                            </p:txEl>
                                          </p:spTgt>
                                        </p:tgtEl>
                                        <p:attrNameLst>
                                          <p:attrName>style.visibility</p:attrName>
                                        </p:attrNameLst>
                                      </p:cBhvr>
                                      <p:to>
                                        <p:strVal val="visible"/>
                                      </p:to>
                                    </p:set>
                                    <p:animEffect transition="in" filter="dissolve">
                                      <p:cBhvr>
                                        <p:cTn id="35" dur="500"/>
                                        <p:tgtEl>
                                          <p:spTgt spid="28">
                                            <p:txEl>
                                              <p:charRg st="58" end="77"/>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28">
                                            <p:txEl>
                                              <p:charRg st="77" end="98"/>
                                            </p:txEl>
                                          </p:spTgt>
                                        </p:tgtEl>
                                        <p:attrNameLst>
                                          <p:attrName>style.visibility</p:attrName>
                                        </p:attrNameLst>
                                      </p:cBhvr>
                                      <p:to>
                                        <p:strVal val="visible"/>
                                      </p:to>
                                    </p:set>
                                    <p:animEffect transition="in" filter="dissolve">
                                      <p:cBhvr>
                                        <p:cTn id="38" dur="500"/>
                                        <p:tgtEl>
                                          <p:spTgt spid="28">
                                            <p:txEl>
                                              <p:charRg st="77" end="9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8">
                                            <p:txEl>
                                              <p:pRg st="5" end="5"/>
                                            </p:txEl>
                                          </p:spTgt>
                                        </p:tgtEl>
                                        <p:attrNameLst>
                                          <p:attrName>style.visibility</p:attrName>
                                        </p:attrNameLst>
                                      </p:cBhvr>
                                      <p:to>
                                        <p:strVal val="visible"/>
                                      </p:to>
                                    </p:set>
                                    <p:animEffect transition="in" filter="blinds(horizontal)">
                                      <p:cBhvr>
                                        <p:cTn id="43" dur="500"/>
                                        <p:tgtEl>
                                          <p:spTgt spid="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24581"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7" name="Text Box 6"/>
          <p:cNvSpPr txBox="1"/>
          <p:nvPr/>
        </p:nvSpPr>
        <p:spPr>
          <a:xfrm>
            <a:off x="178435" y="1130935"/>
            <a:ext cx="8568690" cy="2460625"/>
          </a:xfrm>
          <a:prstGeom prst="rect">
            <a:avLst/>
          </a:prstGeom>
          <a:noFill/>
          <a:ln w="9525">
            <a:noFill/>
          </a:ln>
        </p:spPr>
        <p:txBody>
          <a:bodyPr wrap="square" anchor="t">
            <a:spAutoFit/>
          </a:bodyPr>
          <a:p>
            <a:pPr>
              <a:lnSpc>
                <a:spcPct val="110000"/>
              </a:lnSpc>
            </a:pPr>
            <a:r>
              <a:rPr lang="zh-CN" altLang="en-US" sz="2800" noProof="1" dirty="0">
                <a:solidFill>
                  <a:srgbClr val="FF0000"/>
                </a:solidFill>
                <a:latin typeface="黑体" panose="02010609060101010101" pitchFamily="49" charset="-122"/>
                <a:ea typeface="黑体" panose="02010609060101010101" pitchFamily="49" charset="-122"/>
                <a:cs typeface="+mn-cs"/>
              </a:rPr>
              <a:t>解：设</a:t>
            </a:r>
            <a:r>
              <a:rPr lang="en-US" altLang="zh-CN" sz="2800" noProof="1" dirty="0">
                <a:solidFill>
                  <a:srgbClr val="FF0000"/>
                </a:solidFill>
                <a:latin typeface="Times New Roman" panose="02020603050405020304" pitchFamily="18" charset="0"/>
                <a:ea typeface="黑体" panose="02010609060101010101" pitchFamily="49" charset="-122"/>
                <a:cs typeface="+mn-cs"/>
              </a:rPr>
              <a:t>∠1 =∠2 = </a:t>
            </a:r>
            <a:r>
              <a:rPr lang="en-US" altLang="zh-CN" sz="2800" i="1" noProof="1" dirty="0">
                <a:solidFill>
                  <a:srgbClr val="FF0000"/>
                </a:solidFill>
                <a:latin typeface="Times New Roman" panose="02020603050405020304" pitchFamily="18" charset="0"/>
                <a:ea typeface="黑体" panose="02010609060101010101" pitchFamily="49" charset="-122"/>
                <a:cs typeface="+mn-cs"/>
              </a:rPr>
              <a:t>x</a:t>
            </a:r>
            <a:r>
              <a:rPr lang="en-US" altLang="zh-CN" sz="2800" noProof="1" dirty="0">
                <a:solidFill>
                  <a:srgbClr val="FF0000"/>
                </a:solidFill>
                <a:latin typeface="Times New Roman" panose="02020603050405020304" pitchFamily="18" charset="0"/>
                <a:ea typeface="黑体" panose="02010609060101010101" pitchFamily="49" charset="-122"/>
                <a:cs typeface="+mn-cs"/>
              </a:rPr>
              <a:t>.</a:t>
            </a:r>
            <a:endParaRPr lang="en-US" altLang="zh-CN" sz="2800" noProof="1" dirty="0">
              <a:solidFill>
                <a:srgbClr val="FF0000"/>
              </a:solidFill>
              <a:latin typeface="Times New Roman" panose="02020603050405020304" pitchFamily="18" charset="0"/>
              <a:ea typeface="黑体" panose="02010609060101010101" pitchFamily="49" charset="-122"/>
            </a:endParaRPr>
          </a:p>
          <a:p>
            <a:pPr>
              <a:lnSpc>
                <a:spcPct val="110000"/>
              </a:lnSpc>
            </a:pPr>
            <a:r>
              <a:rPr lang="zh-CN" altLang="en-US" sz="2800" spc="-50" noProof="1" dirty="0">
                <a:solidFill>
                  <a:srgbClr val="FF0000"/>
                </a:solidFill>
                <a:latin typeface="Times New Roman" panose="02020603050405020304" pitchFamily="18" charset="0"/>
                <a:ea typeface="黑体" panose="02010609060101010101" pitchFamily="49" charset="-122"/>
                <a:cs typeface="+mn-cs"/>
              </a:rPr>
              <a:t>则</a:t>
            </a:r>
            <a:r>
              <a:rPr lang="en-US" altLang="zh-CN" sz="2800" spc="-50" noProof="1" dirty="0">
                <a:solidFill>
                  <a:srgbClr val="FF0000"/>
                </a:solidFill>
                <a:latin typeface="Times New Roman" panose="02020603050405020304" pitchFamily="18" charset="0"/>
                <a:ea typeface="黑体" panose="02010609060101010101" pitchFamily="49" charset="-122"/>
                <a:cs typeface="+mn-cs"/>
              </a:rPr>
              <a:t>∠3 =∠1 + ∠2</a:t>
            </a:r>
            <a:r>
              <a:rPr lang="en-US" altLang="zh-CN" sz="2800" spc="-50" dirty="0">
                <a:solidFill>
                  <a:srgbClr val="FF0000"/>
                </a:solidFill>
                <a:latin typeface="Times New Roman" panose="02020603050405020304" pitchFamily="18" charset="0"/>
                <a:ea typeface="黑体" panose="02010609060101010101" pitchFamily="49" charset="-122"/>
                <a:sym typeface="+mn-ea"/>
              </a:rPr>
              <a:t> = 2</a:t>
            </a:r>
            <a:r>
              <a:rPr lang="en-US" altLang="zh-CN" sz="2800" i="1" spc="-50" dirty="0">
                <a:solidFill>
                  <a:srgbClr val="FF0000"/>
                </a:solidFill>
                <a:latin typeface="Times New Roman" panose="02020603050405020304" pitchFamily="18" charset="0"/>
                <a:ea typeface="黑体" panose="02010609060101010101" pitchFamily="49" charset="-122"/>
                <a:sym typeface="+mn-ea"/>
              </a:rPr>
              <a:t>x</a:t>
            </a:r>
            <a:r>
              <a:rPr lang="zh-CN" altLang="en-US" sz="2800" spc="-50" noProof="1" dirty="0">
                <a:solidFill>
                  <a:srgbClr val="FF0000"/>
                </a:solidFill>
                <a:latin typeface="Times New Roman" panose="02020603050405020304" pitchFamily="18" charset="0"/>
                <a:ea typeface="黑体" panose="02010609060101010101" pitchFamily="49" charset="-122"/>
                <a:cs typeface="+mn-cs"/>
              </a:rPr>
              <a:t>，</a:t>
            </a:r>
            <a:r>
              <a:rPr lang="en-US" altLang="zh-CN" sz="2800" spc="-50" noProof="1" dirty="0">
                <a:solidFill>
                  <a:srgbClr val="FF0000"/>
                </a:solidFill>
                <a:latin typeface="Times New Roman" panose="02020603050405020304" pitchFamily="18" charset="0"/>
                <a:ea typeface="黑体" panose="02010609060101010101" pitchFamily="49" charset="-122"/>
                <a:cs typeface="+mn-cs"/>
              </a:rPr>
              <a:t>∠4 =∠2 = </a:t>
            </a:r>
            <a:r>
              <a:rPr lang="en-US" altLang="zh-CN" sz="2800" i="1" spc="-50" noProof="1" dirty="0">
                <a:solidFill>
                  <a:srgbClr val="FF0000"/>
                </a:solidFill>
                <a:latin typeface="Times New Roman" panose="02020603050405020304" pitchFamily="18" charset="0"/>
                <a:ea typeface="黑体" panose="02010609060101010101" pitchFamily="49" charset="-122"/>
                <a:cs typeface="+mn-cs"/>
              </a:rPr>
              <a:t>x</a:t>
            </a:r>
            <a:r>
              <a:rPr lang="en-US" altLang="zh-CN" sz="2800" spc="-50" noProof="1" dirty="0">
                <a:solidFill>
                  <a:srgbClr val="FF0000"/>
                </a:solidFill>
                <a:latin typeface="Times New Roman" panose="02020603050405020304" pitchFamily="18" charset="0"/>
                <a:ea typeface="黑体" panose="02010609060101010101" pitchFamily="49" charset="-122"/>
                <a:cs typeface="+mn-cs"/>
              </a:rPr>
              <a:t>. </a:t>
            </a:r>
            <a:endParaRPr lang="en-US" altLang="zh-CN" sz="2800" spc="-50" noProof="1" dirty="0">
              <a:solidFill>
                <a:srgbClr val="FF0000"/>
              </a:solidFill>
              <a:latin typeface="Times New Roman" panose="02020603050405020304" pitchFamily="18" charset="0"/>
              <a:ea typeface="黑体" panose="02010609060101010101" pitchFamily="49" charset="-122"/>
              <a:cs typeface="+mn-cs"/>
            </a:endParaRPr>
          </a:p>
          <a:p>
            <a:pPr>
              <a:lnSpc>
                <a:spcPct val="110000"/>
              </a:lnSpc>
            </a:pPr>
            <a:r>
              <a:rPr lang="en-US" altLang="zh-CN" sz="2800" noProof="1" dirty="0">
                <a:solidFill>
                  <a:srgbClr val="FF0000"/>
                </a:solidFill>
                <a:latin typeface="Times New Roman" panose="02020603050405020304" pitchFamily="18" charset="0"/>
                <a:ea typeface="黑体" panose="02010609060101010101" pitchFamily="49" charset="-122"/>
                <a:cs typeface="+mn-cs"/>
                <a:sym typeface="+mn-ea"/>
              </a:rPr>
              <a:t>∴</a:t>
            </a:r>
            <a:r>
              <a:rPr lang="en-US" altLang="zh-CN" sz="2800" noProof="1" dirty="0">
                <a:solidFill>
                  <a:srgbClr val="FF0000"/>
                </a:solidFill>
                <a:latin typeface="Times New Roman" panose="02020603050405020304" pitchFamily="18" charset="0"/>
                <a:ea typeface="黑体" panose="02010609060101010101" pitchFamily="49" charset="-122"/>
                <a:cs typeface="+mn-cs"/>
              </a:rPr>
              <a:t>∠</a:t>
            </a:r>
            <a:r>
              <a:rPr lang="en-US" altLang="zh-CN" sz="2800" i="1" noProof="1" dirty="0">
                <a:solidFill>
                  <a:srgbClr val="FF0000"/>
                </a:solidFill>
                <a:latin typeface="Times New Roman" panose="02020603050405020304" pitchFamily="18" charset="0"/>
                <a:ea typeface="黑体" panose="02010609060101010101" pitchFamily="49" charset="-122"/>
                <a:cs typeface="+mn-cs"/>
              </a:rPr>
              <a:t>C </a:t>
            </a:r>
            <a:r>
              <a:rPr lang="en-US" altLang="zh-CN" sz="2800" noProof="1" dirty="0">
                <a:solidFill>
                  <a:srgbClr val="FF0000"/>
                </a:solidFill>
                <a:latin typeface="Times New Roman" panose="02020603050405020304" pitchFamily="18" charset="0"/>
                <a:ea typeface="黑体" panose="02010609060101010101" pitchFamily="49" charset="-122"/>
                <a:cs typeface="+mn-cs"/>
              </a:rPr>
              <a:t>=</a:t>
            </a:r>
            <a:r>
              <a:rPr lang="en-US" altLang="zh-CN" sz="2800" dirty="0">
                <a:solidFill>
                  <a:srgbClr val="FF0000"/>
                </a:solidFill>
                <a:latin typeface="Times New Roman" panose="02020603050405020304" pitchFamily="18" charset="0"/>
                <a:ea typeface="黑体" panose="02010609060101010101" pitchFamily="49" charset="-122"/>
                <a:sym typeface="+mn-ea"/>
              </a:rPr>
              <a:t>∠3 =</a:t>
            </a:r>
            <a:r>
              <a:rPr lang="en-US" altLang="zh-CN" sz="2800" noProof="1" dirty="0">
                <a:solidFill>
                  <a:srgbClr val="FF0000"/>
                </a:solidFill>
                <a:latin typeface="Times New Roman" panose="02020603050405020304" pitchFamily="18" charset="0"/>
                <a:ea typeface="黑体" panose="02010609060101010101" pitchFamily="49" charset="-122"/>
                <a:cs typeface="+mn-cs"/>
              </a:rPr>
              <a:t> 2</a:t>
            </a:r>
            <a:r>
              <a:rPr lang="en-US" altLang="zh-CN" sz="2800" i="1" noProof="1" dirty="0">
                <a:solidFill>
                  <a:srgbClr val="FF0000"/>
                </a:solidFill>
                <a:latin typeface="Times New Roman" panose="02020603050405020304" pitchFamily="18" charset="0"/>
                <a:ea typeface="黑体" panose="02010609060101010101" pitchFamily="49" charset="-122"/>
                <a:cs typeface="+mn-cs"/>
              </a:rPr>
              <a:t>x</a:t>
            </a:r>
            <a:r>
              <a:rPr lang="en-US" altLang="zh-CN" sz="2800" noProof="1" dirty="0">
                <a:solidFill>
                  <a:srgbClr val="FF0000"/>
                </a:solidFill>
                <a:latin typeface="Times New Roman" panose="02020603050405020304" pitchFamily="18" charset="0"/>
                <a:ea typeface="黑体" panose="02010609060101010101" pitchFamily="49" charset="-122"/>
                <a:cs typeface="+mn-cs"/>
              </a:rPr>
              <a:t>.</a:t>
            </a:r>
            <a:endParaRPr lang="en-US" altLang="zh-CN" sz="2800" noProof="1" dirty="0">
              <a:solidFill>
                <a:srgbClr val="FF0000"/>
              </a:solidFill>
              <a:latin typeface="Times New Roman" panose="02020603050405020304" pitchFamily="18" charset="0"/>
              <a:ea typeface="黑体" panose="02010609060101010101" pitchFamily="49" charset="-122"/>
            </a:endParaRPr>
          </a:p>
          <a:p>
            <a:pPr>
              <a:lnSpc>
                <a:spcPct val="110000"/>
              </a:lnSpc>
            </a:pPr>
            <a:r>
              <a:rPr lang="zh-CN" altLang="en-US" sz="2800" noProof="1" dirty="0">
                <a:solidFill>
                  <a:srgbClr val="FF0000"/>
                </a:solidFill>
                <a:latin typeface="Times New Roman" panose="02020603050405020304" pitchFamily="18" charset="0"/>
                <a:ea typeface="黑体" panose="02010609060101010101" pitchFamily="49" charset="-122"/>
                <a:cs typeface="+mn-cs"/>
              </a:rPr>
              <a:t>在△</a:t>
            </a:r>
            <a:r>
              <a:rPr lang="en-US" altLang="zh-CN" sz="2800" i="1" noProof="1" dirty="0">
                <a:solidFill>
                  <a:srgbClr val="FF0000"/>
                </a:solidFill>
                <a:latin typeface="Times New Roman" panose="02020603050405020304" pitchFamily="18" charset="0"/>
                <a:ea typeface="黑体" panose="02010609060101010101" pitchFamily="49" charset="-122"/>
                <a:cs typeface="+mn-cs"/>
              </a:rPr>
              <a:t>BCD </a:t>
            </a:r>
            <a:r>
              <a:rPr lang="zh-CN" altLang="en-US" sz="2800" noProof="1" dirty="0">
                <a:solidFill>
                  <a:srgbClr val="FF0000"/>
                </a:solidFill>
                <a:latin typeface="Times New Roman" panose="02020603050405020304" pitchFamily="18" charset="0"/>
                <a:ea typeface="黑体" panose="02010609060101010101" pitchFamily="49" charset="-122"/>
                <a:cs typeface="+mn-cs"/>
              </a:rPr>
              <a:t>中，根据三角形内角和定理，得</a:t>
            </a:r>
            <a:endParaRPr lang="zh-CN" altLang="en-US" sz="2800" noProof="1" dirty="0">
              <a:solidFill>
                <a:srgbClr val="FF0000"/>
              </a:solidFill>
              <a:latin typeface="Times New Roman" panose="02020603050405020304" pitchFamily="18" charset="0"/>
              <a:ea typeface="黑体" panose="02010609060101010101" pitchFamily="49" charset="-122"/>
              <a:cs typeface="+mn-cs"/>
            </a:endParaRPr>
          </a:p>
          <a:p>
            <a:pPr>
              <a:lnSpc>
                <a:spcPct val="110000"/>
              </a:lnSpc>
            </a:pPr>
            <a:r>
              <a:rPr lang="en-US" altLang="zh-CN" sz="2800" i="1" noProof="1" dirty="0">
                <a:solidFill>
                  <a:srgbClr val="FF0000"/>
                </a:solidFill>
                <a:latin typeface="Times New Roman" panose="02020603050405020304" pitchFamily="18" charset="0"/>
                <a:ea typeface="黑体" panose="02010609060101010101" pitchFamily="49" charset="-122"/>
                <a:cs typeface="+mn-cs"/>
              </a:rPr>
              <a:t>x </a:t>
            </a:r>
            <a:r>
              <a:rPr lang="en-US" altLang="zh-CN" sz="2800" noProof="1" dirty="0">
                <a:solidFill>
                  <a:srgbClr val="FF0000"/>
                </a:solidFill>
                <a:latin typeface="Times New Roman" panose="02020603050405020304" pitchFamily="18" charset="0"/>
                <a:ea typeface="黑体" panose="02010609060101010101" pitchFamily="49" charset="-122"/>
                <a:cs typeface="+mn-cs"/>
              </a:rPr>
              <a:t>+ 2</a:t>
            </a:r>
            <a:r>
              <a:rPr lang="en-US" altLang="zh-CN" sz="2800" i="1" noProof="1" dirty="0">
                <a:solidFill>
                  <a:srgbClr val="FF0000"/>
                </a:solidFill>
                <a:latin typeface="Times New Roman" panose="02020603050405020304" pitchFamily="18" charset="0"/>
                <a:ea typeface="黑体" panose="02010609060101010101" pitchFamily="49" charset="-122"/>
                <a:cs typeface="+mn-cs"/>
              </a:rPr>
              <a:t>x </a:t>
            </a:r>
            <a:r>
              <a:rPr lang="en-US" altLang="zh-CN" sz="2800" noProof="1" dirty="0">
                <a:solidFill>
                  <a:srgbClr val="FF0000"/>
                </a:solidFill>
                <a:latin typeface="Times New Roman" panose="02020603050405020304" pitchFamily="18" charset="0"/>
                <a:ea typeface="黑体" panose="02010609060101010101" pitchFamily="49" charset="-122"/>
                <a:cs typeface="+mn-cs"/>
              </a:rPr>
              <a:t>+ 2</a:t>
            </a:r>
            <a:r>
              <a:rPr lang="en-US" altLang="zh-CN" sz="2800" i="1" noProof="1" dirty="0">
                <a:solidFill>
                  <a:srgbClr val="FF0000"/>
                </a:solidFill>
                <a:latin typeface="Times New Roman" panose="02020603050405020304" pitchFamily="18" charset="0"/>
                <a:ea typeface="黑体" panose="02010609060101010101" pitchFamily="49" charset="-122"/>
                <a:cs typeface="+mn-cs"/>
              </a:rPr>
              <a:t>x </a:t>
            </a:r>
            <a:r>
              <a:rPr lang="en-US" altLang="zh-CN" sz="2800" noProof="1" dirty="0">
                <a:solidFill>
                  <a:srgbClr val="FF0000"/>
                </a:solidFill>
                <a:latin typeface="Times New Roman" panose="02020603050405020304" pitchFamily="18" charset="0"/>
                <a:ea typeface="黑体" panose="02010609060101010101" pitchFamily="49" charset="-122"/>
                <a:cs typeface="+mn-cs"/>
              </a:rPr>
              <a:t>= 180</a:t>
            </a:r>
            <a:r>
              <a:rPr lang="en-US" altLang="zh-CN" sz="2800" noProof="1" dirty="0">
                <a:solidFill>
                  <a:srgbClr val="FF0000"/>
                </a:solidFill>
                <a:latin typeface="微软雅黑" panose="020B0503020204020204" pitchFamily="34" charset="-122"/>
                <a:ea typeface="微软雅黑" panose="020B0503020204020204" pitchFamily="34" charset="-122"/>
                <a:cs typeface="+mn-cs"/>
              </a:rPr>
              <a:t>°</a:t>
            </a:r>
            <a:r>
              <a:rPr lang="zh-CN" altLang="en-US" sz="2800" noProof="1" dirty="0">
                <a:solidFill>
                  <a:srgbClr val="FF0000"/>
                </a:solidFill>
                <a:latin typeface="Times New Roman" panose="02020603050405020304" pitchFamily="18" charset="0"/>
                <a:ea typeface="黑体" panose="02010609060101010101" pitchFamily="49" charset="-122"/>
                <a:cs typeface="+mn-cs"/>
              </a:rPr>
              <a:t>，解得</a:t>
            </a:r>
            <a:r>
              <a:rPr lang="en-US" altLang="zh-CN" sz="2800" noProof="1" dirty="0">
                <a:solidFill>
                  <a:srgbClr val="FF0000"/>
                </a:solidFill>
                <a:latin typeface="Times New Roman" panose="02020603050405020304" pitchFamily="18" charset="0"/>
                <a:ea typeface="黑体" panose="02010609060101010101" pitchFamily="49" charset="-122"/>
                <a:cs typeface="+mn-cs"/>
              </a:rPr>
              <a:t> </a:t>
            </a:r>
            <a:r>
              <a:rPr lang="en-US" altLang="zh-CN" sz="2800" i="1" noProof="1" dirty="0">
                <a:solidFill>
                  <a:srgbClr val="FF0000"/>
                </a:solidFill>
                <a:latin typeface="Times New Roman" panose="02020603050405020304" pitchFamily="18" charset="0"/>
                <a:ea typeface="黑体" panose="02010609060101010101" pitchFamily="49" charset="-122"/>
                <a:cs typeface="+mn-cs"/>
              </a:rPr>
              <a:t>x </a:t>
            </a:r>
            <a:r>
              <a:rPr lang="en-US" altLang="zh-CN" sz="2800" noProof="1" dirty="0">
                <a:solidFill>
                  <a:srgbClr val="FF0000"/>
                </a:solidFill>
                <a:latin typeface="Times New Roman" panose="02020603050405020304" pitchFamily="18" charset="0"/>
                <a:ea typeface="黑体" panose="02010609060101010101" pitchFamily="49" charset="-122"/>
                <a:cs typeface="+mn-cs"/>
              </a:rPr>
              <a:t>= 36</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en-US" sz="2800" noProof="1" dirty="0">
                <a:solidFill>
                  <a:srgbClr val="FF0000"/>
                </a:solidFill>
                <a:latin typeface="Times New Roman" panose="02020603050405020304" pitchFamily="18" charset="0"/>
                <a:ea typeface="黑体" panose="02010609060101010101" pitchFamily="49" charset="-122"/>
                <a:cs typeface="+mn-cs"/>
              </a:rPr>
              <a:t>. </a:t>
            </a:r>
            <a:r>
              <a:rPr lang="en-US" altLang="zh-CN" sz="2800" noProof="1" dirty="0">
                <a:solidFill>
                  <a:srgbClr val="FF0000"/>
                </a:solidFill>
                <a:latin typeface="Times New Roman" panose="02020603050405020304" pitchFamily="18" charset="0"/>
                <a:ea typeface="黑体" panose="02010609060101010101" pitchFamily="49" charset="-122"/>
                <a:cs typeface="+mn-cs"/>
                <a:sym typeface="+mn-ea"/>
              </a:rPr>
              <a:t>∴</a:t>
            </a:r>
            <a:r>
              <a:rPr lang="en-US" altLang="zh-CN" sz="2800" noProof="1" dirty="0">
                <a:solidFill>
                  <a:srgbClr val="FF0000"/>
                </a:solidFill>
                <a:latin typeface="Times New Roman" panose="02020603050405020304" pitchFamily="18" charset="0"/>
                <a:ea typeface="黑体" panose="02010609060101010101" pitchFamily="49" charset="-122"/>
                <a:cs typeface="+mn-cs"/>
              </a:rPr>
              <a:t>∠1 = 36</a:t>
            </a:r>
            <a:r>
              <a:rPr lang="en-US" altLang="zh-CN" sz="2800" dirty="0">
                <a:solidFill>
                  <a:srgbClr val="FF0000"/>
                </a:solidFill>
                <a:latin typeface="微软雅黑" panose="020B0503020204020204" pitchFamily="34" charset="-122"/>
                <a:ea typeface="微软雅黑" panose="020B0503020204020204" pitchFamily="34" charset="-122"/>
                <a:sym typeface="+mn-ea"/>
              </a:rPr>
              <a:t>°</a:t>
            </a:r>
            <a:r>
              <a:rPr lang="en-US" altLang="zh-CN" sz="2800" noProof="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800" noProof="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4" name="TextBox 1"/>
          <p:cNvSpPr txBox="1"/>
          <p:nvPr/>
        </p:nvSpPr>
        <p:spPr>
          <a:xfrm>
            <a:off x="213995" y="3566293"/>
            <a:ext cx="8610600" cy="1383665"/>
          </a:xfrm>
          <a:prstGeom prst="rect">
            <a:avLst/>
          </a:prstGeom>
          <a:noFill/>
          <a:ln w="19050" cap="flat" cmpd="sng">
            <a:solidFill>
              <a:srgbClr val="FF0000"/>
            </a:solidFill>
            <a:prstDash val="sysDot"/>
            <a:round/>
            <a:headEnd type="none" w="med" len="med"/>
            <a:tailEnd type="none" w="med" len="med"/>
          </a:ln>
        </p:spPr>
        <p:txBody>
          <a:bodyPr wrap="square" anchor="t" anchorCtr="0">
            <a:spAutoFit/>
          </a:bodyPr>
          <a:p>
            <a:pPr>
              <a:lnSpc>
                <a:spcPct val="10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在角的求值问题中，常常利用图形关系或内角、外角之间的关系进行转化，然后通过三角形内角和定理列方程求解</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25602" name="矩形 2"/>
          <p:cNvSpPr/>
          <p:nvPr/>
        </p:nvSpPr>
        <p:spPr>
          <a:xfrm>
            <a:off x="106045" y="285115"/>
            <a:ext cx="7596505" cy="953135"/>
          </a:xfrm>
          <a:prstGeom prst="rect">
            <a:avLst/>
          </a:prstGeom>
          <a:noFill/>
          <a:ln w="9525">
            <a:noFill/>
          </a:ln>
        </p:spPr>
        <p:txBody>
          <a:bodyPr wrap="square" anchor="t" anchorCtr="0">
            <a:spAutoFit/>
          </a:bodyPr>
          <a:p>
            <a:pPr eaLnBrk="0" hangingPunct="0">
              <a:lnSpc>
                <a:spcPct val="100000"/>
              </a:lnSpc>
            </a:pPr>
            <a:r>
              <a:rPr lang="zh-CN"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【变式题】</a:t>
            </a:r>
            <a:r>
              <a:rPr lang="zh-CN" altLang="en-US" sz="2800" dirty="0">
                <a:latin typeface="黑体" panose="02010609060101010101" pitchFamily="49" charset="-122"/>
                <a:ea typeface="黑体" panose="02010609060101010101" pitchFamily="49" charset="-122"/>
              </a:rPr>
              <a:t>如图，</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ABC </a:t>
            </a:r>
            <a:r>
              <a:rPr lang="zh-CN" altLang="en-US" sz="2800" dirty="0">
                <a:latin typeface="黑体" panose="02010609060101010101" pitchFamily="49" charset="-122"/>
                <a:ea typeface="黑体" panose="02010609060101010101" pitchFamily="49" charset="-122"/>
              </a:rPr>
              <a:t>中，</a:t>
            </a:r>
            <a:r>
              <a:rPr lang="en-US" altLang="zh-CN" sz="2800" i="1" dirty="0">
                <a:latin typeface="Times New Roman" panose="02020603050405020304" pitchFamily="18" charset="0"/>
                <a:ea typeface="黑体" panose="02010609060101010101" pitchFamily="49" charset="-122"/>
              </a:rPr>
              <a:t>BD </a:t>
            </a:r>
            <a:r>
              <a:rPr lang="zh-CN" altLang="en-US" sz="2800" dirty="0">
                <a:latin typeface="黑体" panose="02010609060101010101" pitchFamily="49" charset="-122"/>
                <a:ea typeface="黑体" panose="02010609060101010101" pitchFamily="49" charset="-122"/>
              </a:rPr>
              <a:t>平分</a:t>
            </a:r>
            <a:r>
              <a:rPr lang="zh-CN" altLang="en-US" sz="2800" dirty="0">
                <a:latin typeface="Times New Roman" panose="02020603050405020304" pitchFamily="18" charset="0"/>
                <a:ea typeface="黑体" panose="02010609060101010101" pitchFamily="49" charset="-122"/>
              </a:rPr>
              <a:t>∠</a:t>
            </a:r>
            <a:r>
              <a:rPr lang="en-US" altLang="zh-CN" sz="2800" i="1" dirty="0">
                <a:latin typeface="Times New Roman" panose="02020603050405020304" pitchFamily="18" charset="0"/>
                <a:ea typeface="黑体" panose="02010609060101010101" pitchFamily="49" charset="-122"/>
              </a:rPr>
              <a:t>ABC</a:t>
            </a:r>
            <a:r>
              <a:rPr lang="zh-CN" altLang="en-US"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a:p>
            <a:pPr eaLnBrk="0" hangingPunct="0">
              <a:lnSpc>
                <a:spcPct val="100000"/>
              </a:lnSpc>
            </a:pPr>
            <a:r>
              <a:rPr lang="en-US" altLang="zh-CN" sz="2800" dirty="0">
                <a:latin typeface="Times New Roman" panose="02020603050405020304" pitchFamily="18" charset="0"/>
                <a:ea typeface="黑体" panose="02010609060101010101" pitchFamily="49" charset="-122"/>
              </a:rPr>
              <a:t>∠1 =∠2</a:t>
            </a:r>
            <a:r>
              <a:rPr lang="zh-CN" altLang="en-US" sz="2800" dirty="0">
                <a:latin typeface="Times New Roman" panose="02020603050405020304" pitchFamily="18" charset="0"/>
                <a:ea typeface="黑体" panose="02010609060101010101" pitchFamily="49" charset="-122"/>
              </a:rPr>
              <a:t>，</a:t>
            </a:r>
            <a:r>
              <a:rPr lang="en-US" altLang="zh-CN" sz="2800" dirty="0">
                <a:latin typeface="Times New Roman" panose="02020603050405020304" pitchFamily="18" charset="0"/>
                <a:ea typeface="黑体" panose="02010609060101010101" pitchFamily="49" charset="-122"/>
              </a:rPr>
              <a:t>∠3 =∠</a:t>
            </a:r>
            <a:r>
              <a:rPr lang="en-US" altLang="zh-CN" sz="2800" i="1" dirty="0">
                <a:latin typeface="Times New Roman" panose="02020603050405020304" pitchFamily="18" charset="0"/>
                <a:ea typeface="黑体" panose="02010609060101010101" pitchFamily="49" charset="-122"/>
              </a:rPr>
              <a:t>C</a:t>
            </a:r>
            <a:r>
              <a:rPr lang="zh-CN" altLang="en-US" sz="2800" dirty="0">
                <a:latin typeface="Times New Roman" panose="02020603050405020304" pitchFamily="18" charset="0"/>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求</a:t>
            </a:r>
            <a:r>
              <a:rPr lang="en-US" altLang="zh-CN" sz="2800" dirty="0">
                <a:latin typeface="Times New Roman" panose="02020603050405020304" pitchFamily="18" charset="0"/>
                <a:ea typeface="黑体" panose="02010609060101010101" pitchFamily="49" charset="-122"/>
              </a:rPr>
              <a:t>∠1 </a:t>
            </a:r>
            <a:r>
              <a:rPr lang="zh-CN" altLang="en-US" sz="2800" dirty="0">
                <a:latin typeface="黑体" panose="02010609060101010101" pitchFamily="49" charset="-122"/>
                <a:ea typeface="黑体" panose="02010609060101010101" pitchFamily="49" charset="-122"/>
              </a:rPr>
              <a:t>的度数</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grpSp>
        <p:nvGrpSpPr>
          <p:cNvPr id="25603" name="组合 33"/>
          <p:cNvGrpSpPr/>
          <p:nvPr/>
        </p:nvGrpSpPr>
        <p:grpSpPr>
          <a:xfrm>
            <a:off x="6929755" y="22224"/>
            <a:ext cx="2115820" cy="3289057"/>
            <a:chOff x="6084168" y="2830800"/>
            <a:chExt cx="2363468" cy="3725544"/>
          </a:xfrm>
        </p:grpSpPr>
        <p:sp>
          <p:nvSpPr>
            <p:cNvPr id="25604" name="任意多边形 4"/>
            <p:cNvSpPr/>
            <p:nvPr/>
          </p:nvSpPr>
          <p:spPr>
            <a:xfrm>
              <a:off x="6429829" y="3294743"/>
              <a:ext cx="1872342" cy="2801257"/>
            </a:xfrm>
            <a:custGeom>
              <a:avLst/>
              <a:gdLst/>
              <a:ahLst/>
              <a:cxnLst>
                <a:cxn ang="0">
                  <a:pos x="899885" y="0"/>
                </a:cxn>
                <a:cxn ang="0">
                  <a:pos x="0" y="2801257"/>
                </a:cxn>
                <a:cxn ang="0">
                  <a:pos x="1872342" y="2801257"/>
                </a:cxn>
                <a:cxn ang="0">
                  <a:pos x="899885" y="0"/>
                </a:cxn>
              </a:cxnLst>
              <a:pathLst>
                <a:path w="1872342" h="2801257">
                  <a:moveTo>
                    <a:pt x="899885" y="0"/>
                  </a:moveTo>
                  <a:lnTo>
                    <a:pt x="0" y="2801257"/>
                  </a:lnTo>
                  <a:lnTo>
                    <a:pt x="1872342" y="2801257"/>
                  </a:lnTo>
                  <a:lnTo>
                    <a:pt x="899885" y="0"/>
                  </a:lnTo>
                  <a:close/>
                </a:path>
              </a:pathLst>
            </a:custGeom>
            <a:noFill/>
            <a:ln w="25400" cap="flat" cmpd="sng">
              <a:solidFill>
                <a:schemeClr val="tx1"/>
              </a:solidFill>
              <a:prstDash val="solid"/>
              <a:round/>
              <a:headEnd type="none" w="med" len="med"/>
              <a:tailEnd type="none" w="med" len="med"/>
            </a:ln>
          </p:spPr>
          <p:txBody>
            <a:bodyPr/>
            <a:p>
              <a:endParaRPr lang="zh-CN" altLang="en-US"/>
            </a:p>
          </p:txBody>
        </p:sp>
        <p:cxnSp>
          <p:nvCxnSpPr>
            <p:cNvPr id="25605" name="直接连接符 6"/>
            <p:cNvCxnSpPr/>
            <p:nvPr/>
          </p:nvCxnSpPr>
          <p:spPr>
            <a:xfrm flipV="1">
              <a:off x="6414223" y="5029000"/>
              <a:ext cx="1526547" cy="1082824"/>
            </a:xfrm>
            <a:prstGeom prst="line">
              <a:avLst/>
            </a:prstGeom>
            <a:ln w="25400" cap="flat" cmpd="sng">
              <a:solidFill>
                <a:schemeClr val="tx1"/>
              </a:solidFill>
              <a:prstDash val="solid"/>
              <a:round/>
              <a:headEnd type="none" w="med" len="med"/>
              <a:tailEnd type="none" w="med" len="med"/>
            </a:ln>
          </p:spPr>
        </p:cxnSp>
        <p:sp>
          <p:nvSpPr>
            <p:cNvPr id="25606" name="TextBox 21"/>
            <p:cNvSpPr txBox="1"/>
            <p:nvPr/>
          </p:nvSpPr>
          <p:spPr>
            <a:xfrm>
              <a:off x="7126456" y="2830800"/>
              <a:ext cx="420281" cy="591240"/>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宋体" panose="02010600030101010101" pitchFamily="2" charset="-122"/>
                </a:rPr>
                <a:t>A</a:t>
              </a:r>
              <a:endParaRPr lang="en-US" altLang="zh-CN" sz="2800" b="1" i="1" dirty="0">
                <a:latin typeface="Times New Roman" panose="02020603050405020304" pitchFamily="18" charset="0"/>
                <a:ea typeface="Times New Roman" panose="02020603050405020304" pitchFamily="18" charset="0"/>
              </a:endParaRPr>
            </a:p>
          </p:txBody>
        </p:sp>
        <p:sp>
          <p:nvSpPr>
            <p:cNvPr id="25607" name="TextBox 22"/>
            <p:cNvSpPr txBox="1"/>
            <p:nvPr/>
          </p:nvSpPr>
          <p:spPr>
            <a:xfrm>
              <a:off x="6084168" y="5949280"/>
              <a:ext cx="420281" cy="591240"/>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宋体" panose="02010600030101010101" pitchFamily="2" charset="-122"/>
                </a:rPr>
                <a:t>B</a:t>
              </a:r>
              <a:endParaRPr lang="en-US" altLang="zh-CN" sz="2800" b="1" i="1" dirty="0">
                <a:latin typeface="Times New Roman" panose="02020603050405020304" pitchFamily="18" charset="0"/>
                <a:ea typeface="Times New Roman" panose="02020603050405020304" pitchFamily="18" charset="0"/>
              </a:endParaRPr>
            </a:p>
          </p:txBody>
        </p:sp>
        <p:sp>
          <p:nvSpPr>
            <p:cNvPr id="25608" name="TextBox 23"/>
            <p:cNvSpPr txBox="1"/>
            <p:nvPr/>
          </p:nvSpPr>
          <p:spPr>
            <a:xfrm>
              <a:off x="8027355" y="5965104"/>
              <a:ext cx="420281" cy="591240"/>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宋体" panose="02010600030101010101" pitchFamily="2" charset="-122"/>
                </a:rPr>
                <a:t>C</a:t>
              </a:r>
              <a:endParaRPr lang="en-US" altLang="zh-CN" sz="2800" b="1" i="1" dirty="0">
                <a:latin typeface="Times New Roman" panose="02020603050405020304" pitchFamily="18" charset="0"/>
                <a:ea typeface="Times New Roman" panose="02020603050405020304" pitchFamily="18" charset="0"/>
              </a:endParaRPr>
            </a:p>
          </p:txBody>
        </p:sp>
        <p:sp>
          <p:nvSpPr>
            <p:cNvPr id="25609" name="TextBox 24"/>
            <p:cNvSpPr txBox="1"/>
            <p:nvPr/>
          </p:nvSpPr>
          <p:spPr>
            <a:xfrm>
              <a:off x="7908932" y="4695527"/>
              <a:ext cx="439327" cy="591240"/>
            </a:xfrm>
            <a:prstGeom prst="rect">
              <a:avLst/>
            </a:prstGeom>
            <a:noFill/>
            <a:ln w="9525">
              <a:noFill/>
            </a:ln>
          </p:spPr>
          <p:txBody>
            <a:bodyPr wrap="square" anchor="t" anchorCtr="0">
              <a:spAutoFit/>
            </a:bodyPr>
            <a:p>
              <a:r>
                <a:rPr lang="en-US" altLang="zh-CN" sz="2800" b="1" i="1" dirty="0">
                  <a:latin typeface="Times New Roman" panose="02020603050405020304" pitchFamily="18" charset="0"/>
                  <a:ea typeface="宋体" panose="02010600030101010101" pitchFamily="2" charset="-122"/>
                </a:rPr>
                <a:t>D</a:t>
              </a:r>
              <a:endParaRPr lang="en-US" altLang="zh-CN" sz="2800" b="1" i="1" dirty="0">
                <a:latin typeface="Times New Roman" panose="02020603050405020304" pitchFamily="18" charset="0"/>
                <a:ea typeface="Times New Roman" panose="02020603050405020304" pitchFamily="18" charset="0"/>
              </a:endParaRPr>
            </a:p>
          </p:txBody>
        </p:sp>
        <p:sp>
          <p:nvSpPr>
            <p:cNvPr id="25610" name="TextBox 25"/>
            <p:cNvSpPr txBox="1"/>
            <p:nvPr/>
          </p:nvSpPr>
          <p:spPr>
            <a:xfrm rot="-2923172">
              <a:off x="6453269" y="5372049"/>
              <a:ext cx="576064" cy="514260"/>
            </a:xfrm>
            <a:prstGeom prst="rect">
              <a:avLst/>
            </a:prstGeom>
            <a:noFill/>
            <a:ln w="9525">
              <a:noFill/>
            </a:ln>
          </p:spPr>
          <p:txBody>
            <a:bodyPr anchor="t" anchorCtr="0">
              <a:spAutoFit/>
            </a:bodyPr>
            <a:p>
              <a:r>
                <a:rPr lang="en-US" altLang="zh-CN" sz="2400" b="1" dirty="0">
                  <a:latin typeface="Times New Roman" panose="02020603050405020304" pitchFamily="18" charset="0"/>
                  <a:ea typeface="宋体" panose="02010600030101010101" pitchFamily="2" charset="-122"/>
                </a:rPr>
                <a:t>)</a:t>
              </a:r>
              <a:endParaRPr lang="en-US" altLang="zh-CN" sz="2400" b="1" dirty="0">
                <a:latin typeface="Times New Roman" panose="02020603050405020304" pitchFamily="18" charset="0"/>
                <a:ea typeface="宋体" panose="02010600030101010101" pitchFamily="2" charset="-122"/>
              </a:endParaRPr>
            </a:p>
          </p:txBody>
        </p:sp>
        <p:sp>
          <p:nvSpPr>
            <p:cNvPr id="25611" name="TextBox 26"/>
            <p:cNvSpPr txBox="1"/>
            <p:nvPr/>
          </p:nvSpPr>
          <p:spPr>
            <a:xfrm rot="20606405">
              <a:off x="6701443" y="5625043"/>
              <a:ext cx="576064" cy="521471"/>
            </a:xfrm>
            <a:prstGeom prst="rect">
              <a:avLst/>
            </a:prstGeom>
            <a:noFill/>
            <a:ln w="9525">
              <a:noFill/>
            </a:ln>
          </p:spPr>
          <p:txBody>
            <a:bodyPr anchor="t" anchorCtr="0">
              <a:spAutoFit/>
            </a:bodyPr>
            <a:p>
              <a:r>
                <a:rPr lang="en-US" altLang="zh-CN" sz="2400" b="1" dirty="0">
                  <a:latin typeface="Times New Roman" panose="02020603050405020304" pitchFamily="18" charset="0"/>
                  <a:ea typeface="宋体" panose="02010600030101010101" pitchFamily="2" charset="-122"/>
                </a:rPr>
                <a:t>)</a:t>
              </a:r>
              <a:endParaRPr lang="en-US" altLang="zh-CN" sz="2400" b="1" dirty="0">
                <a:latin typeface="Times New Roman" panose="02020603050405020304" pitchFamily="18" charset="0"/>
                <a:ea typeface="宋体" panose="02010600030101010101" pitchFamily="2" charset="-122"/>
              </a:endParaRPr>
            </a:p>
          </p:txBody>
        </p:sp>
        <p:sp>
          <p:nvSpPr>
            <p:cNvPr id="25612" name="TextBox 27"/>
            <p:cNvSpPr txBox="1"/>
            <p:nvPr/>
          </p:nvSpPr>
          <p:spPr>
            <a:xfrm rot="5400000">
              <a:off x="7077457" y="3637062"/>
              <a:ext cx="576064" cy="583064"/>
            </a:xfrm>
            <a:prstGeom prst="rect">
              <a:avLst/>
            </a:prstGeom>
            <a:noFill/>
            <a:ln w="9525">
              <a:noFill/>
            </a:ln>
          </p:spPr>
          <p:txBody>
            <a:bodyPr anchor="t" anchorCtr="0">
              <a:spAutoFit/>
            </a:bodyPr>
            <a:p>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Times New Roman" panose="02020603050405020304" pitchFamily="18" charset="0"/>
              </a:endParaRPr>
            </a:p>
          </p:txBody>
        </p:sp>
        <p:sp>
          <p:nvSpPr>
            <p:cNvPr id="25613" name="TextBox 28"/>
            <p:cNvSpPr txBox="1"/>
            <p:nvPr/>
          </p:nvSpPr>
          <p:spPr>
            <a:xfrm rot="6269208">
              <a:off x="7588807" y="5119364"/>
              <a:ext cx="576064" cy="583064"/>
            </a:xfrm>
            <a:prstGeom prst="rect">
              <a:avLst/>
            </a:prstGeom>
            <a:noFill/>
            <a:ln w="9525">
              <a:noFill/>
            </a:ln>
          </p:spPr>
          <p:txBody>
            <a:bodyPr anchor="t" anchorCtr="0">
              <a:spAutoFit/>
            </a:bodyPr>
            <a:p>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Times New Roman" panose="02020603050405020304" pitchFamily="18" charset="0"/>
              </a:endParaRPr>
            </a:p>
          </p:txBody>
        </p:sp>
        <p:sp>
          <p:nvSpPr>
            <p:cNvPr id="25614" name="TextBox 29"/>
            <p:cNvSpPr txBox="1"/>
            <p:nvPr/>
          </p:nvSpPr>
          <p:spPr>
            <a:xfrm>
              <a:off x="6586462" y="5204825"/>
              <a:ext cx="360604" cy="591240"/>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宋体" panose="02010600030101010101" pitchFamily="2" charset="-122"/>
                </a:rPr>
                <a:t>2</a:t>
              </a:r>
              <a:endParaRPr lang="en-US" altLang="zh-CN" sz="2800" b="1" dirty="0">
                <a:latin typeface="Times New Roman" panose="02020603050405020304" pitchFamily="18" charset="0"/>
                <a:ea typeface="Times New Roman" panose="02020603050405020304" pitchFamily="18" charset="0"/>
              </a:endParaRPr>
            </a:p>
          </p:txBody>
        </p:sp>
        <p:sp>
          <p:nvSpPr>
            <p:cNvPr id="25615" name="TextBox 30"/>
            <p:cNvSpPr txBox="1"/>
            <p:nvPr/>
          </p:nvSpPr>
          <p:spPr>
            <a:xfrm>
              <a:off x="6876256" y="5541083"/>
              <a:ext cx="360604" cy="591240"/>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宋体" panose="02010600030101010101" pitchFamily="2" charset="-122"/>
                </a:rPr>
                <a:t>4</a:t>
              </a:r>
              <a:endParaRPr lang="en-US" altLang="zh-CN" sz="2800" b="1" dirty="0">
                <a:latin typeface="Times New Roman" panose="02020603050405020304" pitchFamily="18" charset="0"/>
                <a:ea typeface="Times New Roman" panose="02020603050405020304" pitchFamily="18" charset="0"/>
              </a:endParaRPr>
            </a:p>
          </p:txBody>
        </p:sp>
        <p:sp>
          <p:nvSpPr>
            <p:cNvPr id="25616" name="TextBox 31"/>
            <p:cNvSpPr txBox="1"/>
            <p:nvPr/>
          </p:nvSpPr>
          <p:spPr>
            <a:xfrm>
              <a:off x="7154562" y="3740768"/>
              <a:ext cx="360604" cy="591240"/>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宋体" panose="02010600030101010101" pitchFamily="2" charset="-122"/>
                </a:rPr>
                <a:t>1</a:t>
              </a:r>
              <a:endParaRPr lang="en-US" altLang="zh-CN" sz="2800" b="1" dirty="0">
                <a:latin typeface="Times New Roman" panose="02020603050405020304" pitchFamily="18" charset="0"/>
                <a:ea typeface="Times New Roman" panose="02020603050405020304" pitchFamily="18" charset="0"/>
              </a:endParaRPr>
            </a:p>
          </p:txBody>
        </p:sp>
        <p:sp>
          <p:nvSpPr>
            <p:cNvPr id="25617" name="TextBox 32"/>
            <p:cNvSpPr txBox="1"/>
            <p:nvPr/>
          </p:nvSpPr>
          <p:spPr>
            <a:xfrm>
              <a:off x="7609676" y="5188840"/>
              <a:ext cx="360604" cy="591240"/>
            </a:xfrm>
            <a:prstGeom prst="rect">
              <a:avLst/>
            </a:prstGeom>
            <a:noFill/>
            <a:ln w="9525">
              <a:noFill/>
            </a:ln>
          </p:spPr>
          <p:txBody>
            <a:bodyPr wrap="square" anchor="t" anchorCtr="0">
              <a:spAutoFit/>
            </a:bodyPr>
            <a:p>
              <a:r>
                <a:rPr lang="en-US" altLang="zh-CN" sz="2800" b="1" dirty="0">
                  <a:latin typeface="Times New Roman" panose="02020603050405020304" pitchFamily="18" charset="0"/>
                  <a:ea typeface="宋体" panose="02010600030101010101" pitchFamily="2" charset="-122"/>
                </a:rPr>
                <a:t>3</a:t>
              </a:r>
              <a:endParaRPr lang="en-US" altLang="zh-CN" sz="2800" b="1" dirty="0">
                <a:latin typeface="Times New Roman" panose="02020603050405020304" pitchFamily="18" charset="0"/>
                <a:ea typeface="Times New Roman" panose="02020603050405020304" pitchFamily="18" charset="0"/>
              </a:endParaRPr>
            </a:p>
          </p:txBody>
        </p:sp>
      </p:grpSp>
      <p:grpSp>
        <p:nvGrpSpPr>
          <p:cNvPr id="8" name="组合 38"/>
          <p:cNvGrpSpPr/>
          <p:nvPr/>
        </p:nvGrpSpPr>
        <p:grpSpPr>
          <a:xfrm>
            <a:off x="307975" y="3580765"/>
            <a:ext cx="889635" cy="468630"/>
            <a:chOff x="571757" y="5258915"/>
            <a:chExt cx="792023" cy="690365"/>
          </a:xfrm>
        </p:grpSpPr>
        <p:grpSp>
          <p:nvGrpSpPr>
            <p:cNvPr id="25620" name="组合 35"/>
            <p:cNvGrpSpPr/>
            <p:nvPr/>
          </p:nvGrpSpPr>
          <p:grpSpPr>
            <a:xfrm>
              <a:off x="611560" y="5301208"/>
              <a:ext cx="648072" cy="648072"/>
              <a:chOff x="467544" y="5318792"/>
              <a:chExt cx="648072" cy="648072"/>
            </a:xfrm>
          </p:grpSpPr>
          <p:sp>
            <p:nvSpPr>
              <p:cNvPr id="25621"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25622"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25623" name="TextBox 55"/>
            <p:cNvSpPr txBox="1"/>
            <p:nvPr/>
          </p:nvSpPr>
          <p:spPr>
            <a:xfrm>
              <a:off x="571757" y="5258915"/>
              <a:ext cx="792023" cy="678204"/>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
                                            <p:txEl>
                                              <p:charRg st="0" end="19"/>
                                            </p:txEl>
                                          </p:spTgt>
                                        </p:tgtEl>
                                        <p:attrNameLst>
                                          <p:attrName>style.visibility</p:attrName>
                                        </p:attrNameLst>
                                      </p:cBhvr>
                                      <p:to>
                                        <p:strVal val="visible"/>
                                      </p:to>
                                    </p:set>
                                    <p:animEffect transition="in" filter="blinds(horizontal)">
                                      <p:cBhvr>
                                        <p:cTn id="7" dur="500"/>
                                        <p:tgtEl>
                                          <p:spTgt spid="27">
                                            <p:txEl>
                                              <p:charRg st="0" end="1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
                                            <p:txEl>
                                              <p:charRg st="19" end="53"/>
                                            </p:txEl>
                                          </p:spTgt>
                                        </p:tgtEl>
                                        <p:attrNameLst>
                                          <p:attrName>style.visibility</p:attrName>
                                        </p:attrNameLst>
                                      </p:cBhvr>
                                      <p:to>
                                        <p:strVal val="visible"/>
                                      </p:to>
                                    </p:set>
                                    <p:animEffect transition="in" filter="blinds(horizontal)">
                                      <p:cBhvr>
                                        <p:cTn id="12" dur="500"/>
                                        <p:tgtEl>
                                          <p:spTgt spid="27">
                                            <p:txEl>
                                              <p:charRg st="19" end="5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
                                            <p:txEl>
                                              <p:pRg st="2" end="2"/>
                                            </p:txEl>
                                          </p:spTgt>
                                        </p:tgtEl>
                                        <p:attrNameLst>
                                          <p:attrName>style.visibility</p:attrName>
                                        </p:attrNameLst>
                                      </p:cBhvr>
                                      <p:to>
                                        <p:strVal val="visible"/>
                                      </p:to>
                                    </p:set>
                                    <p:animEffect transition="in" filter="blinds(horizontal)">
                                      <p:cBhvr>
                                        <p:cTn id="17" dur="500"/>
                                        <p:tgtEl>
                                          <p:spTgt spid="2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
                                            <p:txEl>
                                              <p:pRg st="3" end="3"/>
                                            </p:txEl>
                                          </p:spTgt>
                                        </p:tgtEl>
                                        <p:attrNameLst>
                                          <p:attrName>style.visibility</p:attrName>
                                        </p:attrNameLst>
                                      </p:cBhvr>
                                      <p:to>
                                        <p:strVal val="visible"/>
                                      </p:to>
                                    </p:set>
                                    <p:animEffect transition="in" filter="blinds(horizontal)">
                                      <p:cBhvr>
                                        <p:cTn id="22" dur="500"/>
                                        <p:tgtEl>
                                          <p:spTgt spid="2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7">
                                            <p:txEl>
                                              <p:pRg st="4" end="4"/>
                                            </p:txEl>
                                          </p:spTgt>
                                        </p:tgtEl>
                                        <p:attrNameLst>
                                          <p:attrName>style.visibility</p:attrName>
                                        </p:attrNameLst>
                                      </p:cBhvr>
                                      <p:to>
                                        <p:strVal val="visible"/>
                                      </p:to>
                                    </p:set>
                                    <p:animEffect transition="in" filter="blinds(horizontal)">
                                      <p:cBhvr>
                                        <p:cTn id="27" dur="500"/>
                                        <p:tgtEl>
                                          <p:spTgt spid="2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4"/>
                                        </p:tgtEl>
                                        <p:attrNameLst>
                                          <p:attrName>style.visibility</p:attrName>
                                        </p:attrNameLst>
                                      </p:cBhvr>
                                      <p:to>
                                        <p:strVal val="visible"/>
                                      </p:to>
                                    </p:set>
                                    <p:anim calcmode="discrete" valueType="clr">
                                      <p:cBhvr override="childStyle">
                                        <p:cTn id="32"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4"/>
                                        </p:tgtEl>
                                        <p:attrNameLst>
                                          <p:attrName>fillcolor</p:attrName>
                                        </p:attrNameLst>
                                      </p:cBhvr>
                                      <p:tavLst>
                                        <p:tav tm="0">
                                          <p:val>
                                            <p:clrVal>
                                              <a:schemeClr val="accent2"/>
                                            </p:clrVal>
                                          </p:val>
                                        </p:tav>
                                        <p:tav tm="50000">
                                          <p:val>
                                            <p:clrVal>
                                              <a:schemeClr val="hlink"/>
                                            </p:clrVal>
                                          </p:val>
                                        </p:tav>
                                      </p:tavLst>
                                    </p:anim>
                                    <p:set>
                                      <p:cBhvr>
                                        <p:cTn id="34" dur="80"/>
                                        <p:tgtEl>
                                          <p:spTgt spid="4"/>
                                        </p:tgtEl>
                                        <p:attrNameLst>
                                          <p:attrName>fill.type</p:attrName>
                                        </p:attrNameLst>
                                      </p:cBhvr>
                                      <p:to>
                                        <p:strVal val="solid"/>
                                      </p:to>
                                    </p:set>
                                  </p:childTnLst>
                                </p:cTn>
                              </p:par>
                              <p:par>
                                <p:cTn id="35" presetID="9"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dissolv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TextBox 1"/>
          <p:cNvSpPr txBox="1"/>
          <p:nvPr/>
        </p:nvSpPr>
        <p:spPr>
          <a:xfrm>
            <a:off x="284480" y="410660"/>
            <a:ext cx="2667000" cy="521970"/>
          </a:xfrm>
          <a:prstGeom prst="rect">
            <a:avLst/>
          </a:prstGeom>
          <a:noFill/>
          <a:ln w="9525">
            <a:noFill/>
            <a:miter/>
          </a:ln>
        </p:spPr>
        <p:txBody>
          <a:bodyPr wrap="none">
            <a:spAutoFit/>
          </a:bodyPr>
          <a:p>
            <a:pPr>
              <a:buFont typeface="Wingdings" panose="05000000000000000000" pitchFamily="2" charset="2"/>
              <a:buChar char="u"/>
            </a:pPr>
            <a:r>
              <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rPr>
              <a:t>分类讨论思想</a:t>
            </a:r>
            <a:endPar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endParaRPr>
          </a:p>
        </p:txBody>
      </p:sp>
      <p:sp>
        <p:nvSpPr>
          <p:cNvPr id="26626" name="Rectangle 3"/>
          <p:cNvSpPr txBox="1"/>
          <p:nvPr/>
        </p:nvSpPr>
        <p:spPr>
          <a:xfrm>
            <a:off x="287020" y="842010"/>
            <a:ext cx="8613140" cy="1223645"/>
          </a:xfrm>
          <a:prstGeom prst="rect">
            <a:avLst/>
          </a:prstGeom>
          <a:noFill/>
          <a:ln w="9525">
            <a:noFill/>
          </a:ln>
        </p:spPr>
        <p:txBody>
          <a:bodyPr anchor="t" anchorCtr="0"/>
          <a:p>
            <a:pPr eaLnBrk="0" hangingPunct="0">
              <a:lnSpc>
                <a:spcPct val="130000"/>
              </a:lnSpc>
              <a:buClr>
                <a:srgbClr val="FF0066"/>
              </a:buClr>
              <a:buSzTx/>
            </a:pPr>
            <a:r>
              <a:rPr lang="zh-CN" altLang="en-US" sz="2800" dirty="0">
                <a:solidFill>
                  <a:srgbClr val="149494"/>
                </a:solidFill>
                <a:latin typeface="Times New Roman" panose="02020603050405020304" pitchFamily="18" charset="0"/>
                <a:ea typeface="黑体" panose="02010609060101010101" pitchFamily="49" charset="-122"/>
                <a:cs typeface="Times New Roman" panose="02020603050405020304" pitchFamily="18" charset="0"/>
              </a:rPr>
              <a:t>例</a:t>
            </a:r>
            <a:r>
              <a:rPr lang="en-US" altLang="zh-CN" sz="2800" b="1" dirty="0">
                <a:solidFill>
                  <a:srgbClr val="149494"/>
                </a:solidFill>
                <a:latin typeface="Times New Roman" panose="02020603050405020304" pitchFamily="18" charset="0"/>
                <a:ea typeface="黑体" panose="02010609060101010101" pitchFamily="49" charset="-122"/>
                <a:cs typeface="Times New Roman" panose="02020603050405020304" pitchFamily="18" charset="0"/>
              </a:rPr>
              <a:t>10</a:t>
            </a:r>
            <a:r>
              <a:rPr lang="zh-CN" altLang="en-US" sz="2800" b="1"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800" b="1"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已知等腰三角形的两边长分别为</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10 </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和</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黑体" panose="02010609060101010101" pitchFamily="49" charset="-122"/>
                <a:cs typeface="Times New Roman" panose="02020603050405020304" pitchFamily="18" charset="0"/>
              </a:rPr>
              <a:t>6</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b="1" dirty="0">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则该三角形的周长是</a:t>
            </a:r>
            <a:r>
              <a:rPr lang="zh-CN" altLang="en-US" sz="2800" u="sng"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u="sng" dirty="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Text Box 6"/>
          <p:cNvSpPr txBox="1"/>
          <p:nvPr/>
        </p:nvSpPr>
        <p:spPr>
          <a:xfrm>
            <a:off x="252413" y="1994985"/>
            <a:ext cx="8707437" cy="1770380"/>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黑体" panose="02010609060101010101" pitchFamily="49" charset="-122"/>
                <a:ea typeface="黑体" panose="02010609060101010101" pitchFamily="49" charset="-122"/>
              </a:rPr>
              <a:t>解析：</a:t>
            </a:r>
            <a:r>
              <a:rPr lang="en-US" altLang="zh-CN" sz="2800" dirty="0">
                <a:solidFill>
                  <a:srgbClr val="FF0000"/>
                </a:solidFill>
                <a:latin typeface="黑体" panose="02010609060101010101" pitchFamily="49" charset="-122"/>
                <a:ea typeface="黑体" panose="02010609060101010101" pitchFamily="49" charset="-122"/>
              </a:rPr>
              <a:t> </a:t>
            </a:r>
            <a:r>
              <a:rPr lang="zh-CN" altLang="en-US" sz="2800" dirty="0">
                <a:solidFill>
                  <a:srgbClr val="FF0000"/>
                </a:solidFill>
                <a:latin typeface="黑体" panose="02010609060101010101" pitchFamily="49" charset="-122"/>
                <a:ea typeface="黑体" panose="02010609060101010101" pitchFamily="49" charset="-122"/>
              </a:rPr>
              <a:t>由于没有指明等腰三角形的腰和底，所以要分两种情况讨论：第一种</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10 </a:t>
            </a:r>
            <a:r>
              <a:rPr lang="zh-CN" altLang="en-US" sz="2800" dirty="0">
                <a:solidFill>
                  <a:srgbClr val="FF0000"/>
                </a:solidFill>
                <a:latin typeface="黑体" panose="02010609060101010101" pitchFamily="49" charset="-122"/>
                <a:ea typeface="黑体" panose="02010609060101010101" pitchFamily="49" charset="-122"/>
              </a:rPr>
              <a:t>为腰，则</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6</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dirty="0">
                <a:solidFill>
                  <a:srgbClr val="FF0000"/>
                </a:solidFill>
                <a:latin typeface="黑体" panose="02010609060101010101" pitchFamily="49" charset="-122"/>
                <a:ea typeface="黑体" panose="02010609060101010101" pitchFamily="49" charset="-122"/>
              </a:rPr>
              <a:t>为底，此时周长为</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26</a:t>
            </a:r>
            <a:r>
              <a:rPr lang="zh-CN" altLang="en-US" sz="2800" dirty="0">
                <a:solidFill>
                  <a:srgbClr val="FF0000"/>
                </a:solidFill>
                <a:latin typeface="黑体" panose="02010609060101010101" pitchFamily="49" charset="-122"/>
                <a:ea typeface="黑体" panose="02010609060101010101" pitchFamily="49" charset="-122"/>
              </a:rPr>
              <a:t>；第二</a:t>
            </a:r>
            <a:r>
              <a:rPr lang="zh-CN" altLang="en-US" sz="2800" dirty="0">
                <a:solidFill>
                  <a:srgbClr val="FF0000"/>
                </a:solidFill>
                <a:latin typeface="黑体" panose="02010609060101010101" pitchFamily="49" charset="-122"/>
                <a:ea typeface="黑体" panose="02010609060101010101" pitchFamily="49" charset="-122"/>
                <a:sym typeface="Arial" panose="020B0604020202020204" pitchFamily="34" charset="0"/>
              </a:rPr>
              <a:t>种</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10</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dirty="0">
                <a:solidFill>
                  <a:srgbClr val="FF0000"/>
                </a:solidFill>
                <a:latin typeface="黑体" panose="02010609060101010101" pitchFamily="49" charset="-122"/>
                <a:ea typeface="黑体" panose="02010609060101010101" pitchFamily="49" charset="-122"/>
              </a:rPr>
              <a:t>为底，则</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6</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dirty="0">
                <a:solidFill>
                  <a:srgbClr val="FF0000"/>
                </a:solidFill>
                <a:latin typeface="黑体" panose="02010609060101010101" pitchFamily="49" charset="-122"/>
                <a:ea typeface="黑体" panose="02010609060101010101" pitchFamily="49" charset="-122"/>
              </a:rPr>
              <a:t>为腰，此时周长为</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en-US" altLang="zh-CN" sz="2800" b="1" dirty="0">
                <a:solidFill>
                  <a:srgbClr val="FF0000"/>
                </a:solidFill>
                <a:latin typeface="Times New Roman" panose="02020603050405020304" pitchFamily="18" charset="0"/>
                <a:ea typeface="黑体" panose="02010609060101010101" pitchFamily="49" charset="-122"/>
              </a:rPr>
              <a:t>22</a:t>
            </a:r>
            <a:r>
              <a:rPr lang="en-US" altLang="zh-CN" sz="2800"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16389" name="TextBox 4"/>
          <p:cNvSpPr txBox="1"/>
          <p:nvPr/>
        </p:nvSpPr>
        <p:spPr>
          <a:xfrm>
            <a:off x="2894013" y="1503495"/>
            <a:ext cx="1427480" cy="521970"/>
          </a:xfrm>
          <a:prstGeom prst="rect">
            <a:avLst/>
          </a:prstGeom>
          <a:noFill/>
          <a:ln w="9525">
            <a:noFill/>
          </a:ln>
        </p:spPr>
        <p:txBody>
          <a:bodyPr wrap="none" anchor="t" anchorCtr="0">
            <a:spAutoFit/>
          </a:bodyPr>
          <a:p>
            <a:r>
              <a:rPr lang="en-US" altLang="zh-CN" sz="2800" b="1" dirty="0">
                <a:solidFill>
                  <a:srgbClr val="FF0000"/>
                </a:solidFill>
                <a:latin typeface="Times New Roman" panose="02020603050405020304" pitchFamily="18" charset="0"/>
                <a:ea typeface="黑体" panose="02010609060101010101" pitchFamily="49" charset="-122"/>
              </a:rPr>
              <a:t>26 </a:t>
            </a:r>
            <a:r>
              <a:rPr lang="zh-CN" altLang="en-US" sz="2800" dirty="0">
                <a:solidFill>
                  <a:srgbClr val="FF0000"/>
                </a:solidFill>
                <a:latin typeface="黑体" panose="02010609060101010101" pitchFamily="49" charset="-122"/>
                <a:ea typeface="黑体" panose="02010609060101010101" pitchFamily="49" charset="-122"/>
              </a:rPr>
              <a:t>或</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黑体" panose="02010609060101010101" pitchFamily="49" charset="-122"/>
              </a:rPr>
              <a:t>22</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16392" name="矩形 7"/>
          <p:cNvSpPr/>
          <p:nvPr/>
        </p:nvSpPr>
        <p:spPr>
          <a:xfrm>
            <a:off x="250825" y="3726815"/>
            <a:ext cx="8820150" cy="1210945"/>
          </a:xfrm>
          <a:prstGeom prst="rect">
            <a:avLst/>
          </a:prstGeom>
          <a:noFill/>
          <a:ln w="9525">
            <a:noFill/>
          </a:ln>
        </p:spPr>
        <p:txBody>
          <a:bodyPr wrap="square" anchor="t" anchorCtr="0">
            <a:spAutoFit/>
          </a:bodyPr>
          <a:p>
            <a:pPr eaLnBrk="0" hangingPunct="0">
              <a:lnSpc>
                <a:spcPct val="130000"/>
              </a:lnSpc>
              <a:buClr>
                <a:srgbClr val="FF0066"/>
              </a:buClr>
            </a:pPr>
            <a:r>
              <a:rPr lang="zh-CN" altLang="en-US" sz="2800" dirty="0">
                <a:solidFill>
                  <a:srgbClr val="0000FF"/>
                </a:solidFill>
                <a:latin typeface="黑体" panose="02010609060101010101" pitchFamily="49" charset="-122"/>
                <a:ea typeface="黑体" panose="02010609060101010101" pitchFamily="49" charset="-122"/>
              </a:rPr>
              <a:t>易错提示：</a:t>
            </a:r>
            <a:r>
              <a:rPr lang="zh-CN" altLang="en-US" sz="2800" dirty="0">
                <a:latin typeface="黑体" panose="02010609060101010101" pitchFamily="49" charset="-122"/>
                <a:ea typeface="黑体" panose="02010609060101010101" pitchFamily="49" charset="-122"/>
              </a:rPr>
              <a:t>别忘了用</a:t>
            </a:r>
            <a:r>
              <a:rPr lang="zh-CN" altLang="en-US" sz="2800" dirty="0">
                <a:solidFill>
                  <a:srgbClr val="FF0000"/>
                </a:solidFill>
                <a:latin typeface="黑体" panose="02010609060101010101" pitchFamily="49" charset="-122"/>
                <a:ea typeface="黑体" panose="02010609060101010101" pitchFamily="49" charset="-122"/>
              </a:rPr>
              <a:t>三边关系</a:t>
            </a:r>
            <a:r>
              <a:rPr lang="zh-CN" altLang="en-US" sz="2800" dirty="0">
                <a:latin typeface="黑体" panose="02010609060101010101" pitchFamily="49" charset="-122"/>
                <a:ea typeface="黑体" panose="02010609060101010101" pitchFamily="49" charset="-122"/>
              </a:rPr>
              <a:t>检验能否组成三角形这一重要解题环节</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xEl>
                                              <p:charRg st="0" end="75"/>
                                            </p:txEl>
                                          </p:spTgt>
                                        </p:tgtEl>
                                        <p:attrNameLst>
                                          <p:attrName>style.visibility</p:attrName>
                                        </p:attrNameLst>
                                      </p:cBhvr>
                                      <p:to>
                                        <p:strVal val="visible"/>
                                      </p:to>
                                    </p:set>
                                    <p:animEffect transition="in" filter="wipe(up)">
                                      <p:cBhvr>
                                        <p:cTn id="7" dur="2000"/>
                                        <p:tgtEl>
                                          <p:spTgt spid="7">
                                            <p:txEl>
                                              <p:charRg st="0" end="7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389"/>
                                        </p:tgtEl>
                                        <p:attrNameLst>
                                          <p:attrName>style.visibility</p:attrName>
                                        </p:attrNameLst>
                                      </p:cBhvr>
                                      <p:to>
                                        <p:strVal val="visible"/>
                                      </p:to>
                                    </p:set>
                                    <p:animEffect transition="in" filter="box(in)">
                                      <p:cBhvr>
                                        <p:cTn id="12" dur="500"/>
                                        <p:tgtEl>
                                          <p:spTgt spid="16389"/>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6392"/>
                                        </p:tgtEl>
                                        <p:attrNameLst>
                                          <p:attrName>style.visibility</p:attrName>
                                        </p:attrNameLst>
                                      </p:cBhvr>
                                      <p:to>
                                        <p:strVal val="visible"/>
                                      </p:to>
                                    </p:set>
                                    <p:animEffect transition="in" filter="box(in)">
                                      <p:cBhvr>
                                        <p:cTn id="17"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7412" name="TextBox 10"/>
          <p:cNvSpPr txBox="1"/>
          <p:nvPr/>
        </p:nvSpPr>
        <p:spPr>
          <a:xfrm>
            <a:off x="180340" y="770255"/>
            <a:ext cx="8576945" cy="2501900"/>
          </a:xfrm>
          <a:prstGeom prst="rect">
            <a:avLst/>
          </a:prstGeom>
          <a:noFill/>
          <a:ln w="9525">
            <a:noFill/>
          </a:ln>
        </p:spPr>
        <p:txBody>
          <a:bodyPr wrap="square" anchor="t" anchorCtr="0">
            <a:spAutoFit/>
          </a:bodyPr>
          <a:p>
            <a:pPr>
              <a:lnSpc>
                <a:spcPct val="14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如图，</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AOC </a:t>
            </a:r>
            <a:r>
              <a:rPr lang="zh-CN" altLang="en-US" sz="2800" dirty="0">
                <a:latin typeface="黑体" panose="02010609060101010101" pitchFamily="49" charset="-122"/>
                <a:ea typeface="黑体" panose="02010609060101010101" pitchFamily="49" charset="-122"/>
              </a:rPr>
              <a:t>与</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BOD </a:t>
            </a:r>
            <a:r>
              <a:rPr lang="zh-CN" altLang="en-US" sz="2800" dirty="0">
                <a:latin typeface="黑体" panose="02010609060101010101" pitchFamily="49" charset="-122"/>
                <a:ea typeface="黑体" panose="02010609060101010101" pitchFamily="49" charset="-122"/>
              </a:rPr>
              <a:t>是有一组内角为对顶角的三角形，其形状像数字“</a:t>
            </a:r>
            <a:r>
              <a:rPr lang="en-US" altLang="zh-CN" sz="2800" b="1" dirty="0">
                <a:latin typeface="Times New Roman" panose="02020603050405020304" pitchFamily="18" charset="0"/>
                <a:ea typeface="黑体" panose="02010609060101010101" pitchFamily="49" charset="-122"/>
              </a:rPr>
              <a:t>8</a:t>
            </a:r>
            <a:r>
              <a:rPr lang="zh-CN" altLang="en-US" sz="2800" dirty="0">
                <a:latin typeface="黑体" panose="02010609060101010101" pitchFamily="49" charset="-122"/>
                <a:ea typeface="黑体" panose="02010609060101010101" pitchFamily="49" charset="-122"/>
              </a:rPr>
              <a:t>”，我们不难发现其中有一重要结论</a:t>
            </a:r>
            <a:r>
              <a:rPr lang="zh-CN" altLang="en-US" sz="2800" b="1" dirty="0">
                <a:latin typeface="Times New Roman" panose="02020603050405020304" pitchFamily="18" charset="0"/>
                <a:ea typeface="黑体" panose="02010609060101010101" pitchFamily="49" charset="-122"/>
              </a:rPr>
              <a:t>：</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A +</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C =</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B +</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D</a:t>
            </a:r>
            <a:r>
              <a:rPr lang="en-US" altLang="zh-CN" sz="2800"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  </a:t>
            </a:r>
            <a:r>
              <a:rPr lang="zh-CN" altLang="en-US" sz="2800" dirty="0">
                <a:latin typeface="Times New Roman" panose="02020603050405020304" pitchFamily="18" charset="0"/>
                <a:ea typeface="黑体" panose="02010609060101010101" pitchFamily="49" charset="-122"/>
              </a:rPr>
              <a:t>这一图形也是常见的基本模型，我们称它为“</a:t>
            </a:r>
            <a:r>
              <a:rPr lang="en-US" altLang="zh-CN" sz="2800" dirty="0">
                <a:solidFill>
                  <a:srgbClr val="FF0000"/>
                </a:solidFill>
                <a:latin typeface="Times New Roman" panose="02020603050405020304" pitchFamily="18" charset="0"/>
                <a:ea typeface="黑体" panose="02010609060101010101" pitchFamily="49" charset="-122"/>
              </a:rPr>
              <a:t>8 </a:t>
            </a:r>
            <a:r>
              <a:rPr lang="zh-CN" altLang="en-US" sz="2800" dirty="0">
                <a:solidFill>
                  <a:srgbClr val="FF0000"/>
                </a:solidFill>
                <a:latin typeface="Times New Roman" panose="02020603050405020304" pitchFamily="18" charset="0"/>
                <a:ea typeface="黑体" panose="02010609060101010101" pitchFamily="49" charset="-122"/>
              </a:rPr>
              <a:t>字型</a:t>
            </a:r>
            <a:r>
              <a:rPr lang="zh-CN" altLang="en-US" sz="2800" dirty="0">
                <a:latin typeface="Times New Roman" panose="02020603050405020304" pitchFamily="18" charset="0"/>
                <a:ea typeface="黑体" panose="02010609060101010101" pitchFamily="49" charset="-122"/>
              </a:rPr>
              <a:t>”图</a:t>
            </a:r>
            <a:r>
              <a:rPr lang="en-US" altLang="zh-CN" sz="2800" dirty="0">
                <a:latin typeface="Times New Roman" panose="02020603050405020304" pitchFamily="18" charset="0"/>
                <a:ea typeface="黑体" panose="02010609060101010101" pitchFamily="49" charset="-122"/>
              </a:rPr>
              <a:t>.</a:t>
            </a:r>
            <a:endParaRPr lang="en-US" altLang="zh-CN" sz="2800" dirty="0">
              <a:latin typeface="Times New Roman" panose="02020603050405020304" pitchFamily="18" charset="0"/>
              <a:ea typeface="黑体" panose="02010609060101010101" pitchFamily="49" charset="-122"/>
            </a:endParaRPr>
          </a:p>
        </p:txBody>
      </p:sp>
      <p:sp>
        <p:nvSpPr>
          <p:cNvPr id="17410" name="TextBox 1"/>
          <p:cNvSpPr txBox="1"/>
          <p:nvPr/>
        </p:nvSpPr>
        <p:spPr>
          <a:xfrm>
            <a:off x="179070" y="389070"/>
            <a:ext cx="1955800" cy="521970"/>
          </a:xfrm>
          <a:prstGeom prst="rect">
            <a:avLst/>
          </a:prstGeom>
          <a:noFill/>
          <a:ln w="9525">
            <a:noFill/>
            <a:miter/>
          </a:ln>
        </p:spPr>
        <p:txBody>
          <a:bodyPr wrap="none">
            <a:spAutoFit/>
          </a:bodyPr>
          <a:p>
            <a:pPr>
              <a:buFont typeface="Wingdings" panose="05000000000000000000" pitchFamily="2" charset="2"/>
              <a:buChar char="u"/>
            </a:pPr>
            <a:r>
              <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rPr>
              <a:t>化归思想</a:t>
            </a:r>
            <a:endParaRPr lang="zh-CN" altLang="en-US" sz="2800" noProof="1" dirty="0">
              <a:solidFill>
                <a:schemeClr val="accent6">
                  <a:lumMod val="75000"/>
                </a:schemeClr>
              </a:solidFill>
              <a:latin typeface="黑体" panose="02010609060101010101" pitchFamily="49" charset="-122"/>
              <a:ea typeface="黑体" panose="02010609060101010101" pitchFamily="49" charset="-122"/>
              <a:cs typeface="+mn-ea"/>
            </a:endParaRPr>
          </a:p>
        </p:txBody>
      </p:sp>
      <p:grpSp>
        <p:nvGrpSpPr>
          <p:cNvPr id="2" name="组合 9"/>
          <p:cNvGrpSpPr/>
          <p:nvPr/>
        </p:nvGrpSpPr>
        <p:grpSpPr>
          <a:xfrm>
            <a:off x="5853748" y="2639193"/>
            <a:ext cx="3085908" cy="2322678"/>
            <a:chOff x="4236524" y="908214"/>
            <a:chExt cx="3084470" cy="2322676"/>
          </a:xfrm>
        </p:grpSpPr>
        <p:sp>
          <p:nvSpPr>
            <p:cNvPr id="27651" name="任意多边形 3"/>
            <p:cNvSpPr/>
            <p:nvPr/>
          </p:nvSpPr>
          <p:spPr>
            <a:xfrm>
              <a:off x="4528457" y="1161143"/>
              <a:ext cx="2322286" cy="1611086"/>
            </a:xfrm>
            <a:custGeom>
              <a:avLst/>
              <a:gdLst/>
              <a:ahLst/>
              <a:cxnLst>
                <a:cxn ang="0">
                  <a:pos x="769257" y="0"/>
                </a:cxn>
                <a:cxn ang="0">
                  <a:pos x="2322286" y="653143"/>
                </a:cxn>
                <a:cxn ang="0">
                  <a:pos x="0" y="1611086"/>
                </a:cxn>
                <a:cxn ang="0">
                  <a:pos x="1959429" y="1524000"/>
                </a:cxn>
                <a:cxn ang="0">
                  <a:pos x="769257" y="0"/>
                </a:cxn>
              </a:cxnLst>
              <a:pathLst>
                <a:path w="2322286" h="1611086">
                  <a:moveTo>
                    <a:pt x="769257" y="0"/>
                  </a:moveTo>
                  <a:lnTo>
                    <a:pt x="2322286" y="653143"/>
                  </a:lnTo>
                  <a:lnTo>
                    <a:pt x="0" y="1611086"/>
                  </a:lnTo>
                  <a:lnTo>
                    <a:pt x="1959429" y="1524000"/>
                  </a:lnTo>
                  <a:lnTo>
                    <a:pt x="769257" y="0"/>
                  </a:lnTo>
                  <a:close/>
                </a:path>
              </a:pathLst>
            </a:custGeom>
            <a:solidFill>
              <a:schemeClr val="accent1"/>
            </a:solidFill>
            <a:ln w="25400" cap="flat" cmpd="sng">
              <a:solidFill>
                <a:schemeClr val="tx1"/>
              </a:solidFill>
              <a:prstDash val="solid"/>
              <a:round/>
              <a:headEnd type="none" w="med" len="med"/>
              <a:tailEnd type="none" w="med" len="med"/>
            </a:ln>
          </p:spPr>
          <p:txBody>
            <a:bodyPr/>
            <a:p>
              <a:endParaRPr lang="zh-CN" altLang="en-US"/>
            </a:p>
          </p:txBody>
        </p:sp>
        <p:sp>
          <p:nvSpPr>
            <p:cNvPr id="27652" name="TextBox 4"/>
            <p:cNvSpPr txBox="1"/>
            <p:nvPr/>
          </p:nvSpPr>
          <p:spPr>
            <a:xfrm>
              <a:off x="4932898" y="908214"/>
              <a:ext cx="420174" cy="521970"/>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宋体" panose="02010600030101010101" pitchFamily="2" charset="-122"/>
                </a:rPr>
                <a:t>A</a:t>
              </a:r>
              <a:endParaRPr lang="en-US" altLang="zh-CN" sz="2800" b="1" i="1" dirty="0">
                <a:latin typeface="Times New Roman" panose="02020603050405020304" pitchFamily="18" charset="0"/>
                <a:ea typeface="Times New Roman" panose="02020603050405020304" pitchFamily="18" charset="0"/>
              </a:endParaRPr>
            </a:p>
          </p:txBody>
        </p:sp>
        <p:sp>
          <p:nvSpPr>
            <p:cNvPr id="27653" name="TextBox 5"/>
            <p:cNvSpPr txBox="1"/>
            <p:nvPr/>
          </p:nvSpPr>
          <p:spPr>
            <a:xfrm>
              <a:off x="4236524" y="2708920"/>
              <a:ext cx="420174" cy="521970"/>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宋体" panose="02010600030101010101" pitchFamily="2" charset="-122"/>
                </a:rPr>
                <a:t>B</a:t>
              </a:r>
              <a:endParaRPr lang="en-US" altLang="zh-CN" sz="2800" b="1" i="1" dirty="0">
                <a:latin typeface="Times New Roman" panose="02020603050405020304" pitchFamily="18" charset="0"/>
                <a:ea typeface="Times New Roman" panose="02020603050405020304" pitchFamily="18" charset="0"/>
              </a:endParaRPr>
            </a:p>
          </p:txBody>
        </p:sp>
        <p:sp>
          <p:nvSpPr>
            <p:cNvPr id="27654" name="TextBox 6"/>
            <p:cNvSpPr txBox="1"/>
            <p:nvPr/>
          </p:nvSpPr>
          <p:spPr>
            <a:xfrm>
              <a:off x="6900820" y="1599183"/>
              <a:ext cx="420174" cy="521970"/>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宋体" panose="02010600030101010101" pitchFamily="2" charset="-122"/>
                </a:rPr>
                <a:t>C</a:t>
              </a:r>
              <a:endParaRPr lang="en-US" altLang="zh-CN" sz="2800" b="1" i="1" dirty="0">
                <a:latin typeface="Times New Roman" panose="02020603050405020304" pitchFamily="18" charset="0"/>
                <a:ea typeface="Times New Roman" panose="02020603050405020304" pitchFamily="18" charset="0"/>
              </a:endParaRPr>
            </a:p>
          </p:txBody>
        </p:sp>
        <p:sp>
          <p:nvSpPr>
            <p:cNvPr id="27655" name="TextBox 7"/>
            <p:cNvSpPr txBox="1"/>
            <p:nvPr/>
          </p:nvSpPr>
          <p:spPr>
            <a:xfrm>
              <a:off x="6468772" y="2564904"/>
              <a:ext cx="439215" cy="521970"/>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宋体" panose="02010600030101010101" pitchFamily="2" charset="-122"/>
                </a:rPr>
                <a:t>D</a:t>
              </a:r>
              <a:endParaRPr lang="en-US" altLang="zh-CN" sz="2800" b="1" i="1" dirty="0">
                <a:latin typeface="Times New Roman" panose="02020603050405020304" pitchFamily="18" charset="0"/>
                <a:ea typeface="Times New Roman" panose="02020603050405020304" pitchFamily="18" charset="0"/>
              </a:endParaRPr>
            </a:p>
          </p:txBody>
        </p:sp>
        <p:sp>
          <p:nvSpPr>
            <p:cNvPr id="27656" name="TextBox 8"/>
            <p:cNvSpPr txBox="1"/>
            <p:nvPr/>
          </p:nvSpPr>
          <p:spPr>
            <a:xfrm>
              <a:off x="5532382" y="1815460"/>
              <a:ext cx="439215" cy="521970"/>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宋体" panose="02010600030101010101" pitchFamily="2" charset="-122"/>
                </a:rPr>
                <a:t>O</a:t>
              </a:r>
              <a:endParaRPr lang="en-US" altLang="zh-CN" sz="2800" b="1" i="1" dirty="0">
                <a:latin typeface="Times New Roman" panose="02020603050405020304" pitchFamily="18" charset="0"/>
                <a:ea typeface="Times New Roman" panose="02020603050405020304" pitchFamily="18" charset="0"/>
              </a:endParaRPr>
            </a:p>
          </p:txBody>
        </p:sp>
      </p:grpSp>
      <p:sp>
        <p:nvSpPr>
          <p:cNvPr id="3" name="文本框 2"/>
          <p:cNvSpPr txBox="1"/>
          <p:nvPr/>
        </p:nvSpPr>
        <p:spPr>
          <a:xfrm>
            <a:off x="2052320" y="389255"/>
            <a:ext cx="5250180" cy="521970"/>
          </a:xfrm>
          <a:prstGeom prst="rect">
            <a:avLst/>
          </a:prstGeom>
          <a:noFill/>
        </p:spPr>
        <p:txBody>
          <a:bodyPr wrap="none" rtlCol="0" anchor="t">
            <a:spAutoFit/>
          </a:bodyPr>
          <a:p>
            <a:r>
              <a:rPr lang="en-US" altLang="zh-CN" sz="2800" dirty="0">
                <a:solidFill>
                  <a:srgbClr val="0000FF"/>
                </a:solidFill>
                <a:latin typeface="Times New Roman" panose="02020603050405020304" pitchFamily="18" charset="0"/>
                <a:ea typeface="黑体" panose="02010609060101010101" pitchFamily="49" charset="-122"/>
                <a:sym typeface="+mn-ea"/>
              </a:rPr>
              <a:t>→ </a:t>
            </a:r>
            <a:r>
              <a:rPr lang="zh-CN" altLang="en-US" sz="2800" dirty="0">
                <a:solidFill>
                  <a:srgbClr val="0000FF"/>
                </a:solidFill>
                <a:latin typeface="Times New Roman" panose="02020603050405020304" pitchFamily="18" charset="0"/>
                <a:ea typeface="黑体" panose="02010609060101010101" pitchFamily="49" charset="-122"/>
                <a:sym typeface="+mn-ea"/>
              </a:rPr>
              <a:t>由特殊到一般和由一般到特殊</a:t>
            </a:r>
            <a:endParaRPr lang="zh-CN" altLang="en-US" sz="2800" dirty="0">
              <a:solidFill>
                <a:srgbClr val="0000FF"/>
              </a:solidFill>
              <a:latin typeface="Times New Roman" panose="02020603050405020304" pitchFamily="18" charset="0"/>
              <a:ea typeface="黑体" panose="02010609060101010101" pitchFamily="49" charset="-122"/>
              <a:sym typeface="+mn-ea"/>
            </a:endParaRPr>
          </a:p>
        </p:txBody>
      </p:sp>
      <p:sp>
        <p:nvSpPr>
          <p:cNvPr id="4" name="文本框 3"/>
          <p:cNvSpPr txBox="1"/>
          <p:nvPr/>
        </p:nvSpPr>
        <p:spPr>
          <a:xfrm>
            <a:off x="1114425" y="3221990"/>
            <a:ext cx="3290570" cy="953135"/>
          </a:xfrm>
          <a:prstGeom prst="rect">
            <a:avLst/>
          </a:prstGeom>
          <a:noFill/>
        </p:spPr>
        <p:txBody>
          <a:bodyPr wrap="square" rtlCol="0" anchor="t">
            <a:spAutoFit/>
          </a:bodyPr>
          <a:p>
            <a:pPr algn="r"/>
            <a:r>
              <a:rPr lang="en-US" altLang="zh-CN" sz="2800" dirty="0">
                <a:solidFill>
                  <a:srgbClr val="0000FF"/>
                </a:solidFill>
                <a:latin typeface="Times New Roman" panose="02020603050405020304" pitchFamily="18" charset="0"/>
                <a:ea typeface="黑体" panose="02010609060101010101" pitchFamily="49" charset="-122"/>
                <a:sym typeface="+mn-ea"/>
              </a:rPr>
              <a:t>↙</a:t>
            </a:r>
            <a:endParaRPr lang="en-US" altLang="zh-CN" sz="2800" dirty="0">
              <a:solidFill>
                <a:srgbClr val="0000FF"/>
              </a:solidFill>
              <a:latin typeface="Times New Roman" panose="02020603050405020304" pitchFamily="18" charset="0"/>
              <a:ea typeface="黑体" panose="02010609060101010101" pitchFamily="49" charset="-122"/>
              <a:sym typeface="+mn-ea"/>
            </a:endParaRPr>
          </a:p>
          <a:p>
            <a:r>
              <a:rPr lang="zh-CN" altLang="en-US" sz="2800" dirty="0">
                <a:solidFill>
                  <a:srgbClr val="0000FF"/>
                </a:solidFill>
                <a:latin typeface="Times New Roman" panose="02020603050405020304" pitchFamily="18" charset="0"/>
                <a:ea typeface="黑体" panose="02010609060101010101" pitchFamily="49" charset="-122"/>
                <a:sym typeface="+mn-ea"/>
              </a:rPr>
              <a:t>由特殊推广到一般</a:t>
            </a:r>
            <a:endParaRPr lang="zh-CN" altLang="en-US" sz="2800" dirty="0">
              <a:solidFill>
                <a:srgbClr val="0000FF"/>
              </a:solidFill>
              <a:latin typeface="Times New Roman" panose="02020603050405020304" pitchFamily="18" charset="0"/>
              <a:ea typeface="黑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500"/>
                                        <p:tgtEl>
                                          <p:spTgt spid="174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412"/>
                                        </p:tgtEl>
                                        <p:attrNameLst>
                                          <p:attrName>style.visibility</p:attrName>
                                        </p:attrNameLst>
                                      </p:cBhvr>
                                      <p:to>
                                        <p:strVal val="visible"/>
                                      </p:to>
                                    </p:set>
                                    <p:animEffect transition="in" filter="box(in)">
                                      <p:cBhvr>
                                        <p:cTn id="17" dur="500"/>
                                        <p:tgtEl>
                                          <p:spTgt spid="17412"/>
                                        </p:tgtEl>
                                      </p:cBhvr>
                                    </p:animEffect>
                                  </p:childTnLst>
                                </p:cTn>
                              </p:par>
                              <p:par>
                                <p:cTn id="18" presetID="9" presetClass="entr" presetSubtype="0"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2" grpId="0"/>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8673" name="Text Box 3"/>
          <p:cNvSpPr txBox="1"/>
          <p:nvPr/>
        </p:nvSpPr>
        <p:spPr>
          <a:xfrm>
            <a:off x="207010" y="237490"/>
            <a:ext cx="8609965" cy="1124585"/>
          </a:xfrm>
          <a:prstGeom prst="rect">
            <a:avLst/>
          </a:prstGeom>
          <a:noFill/>
          <a:ln w="9525">
            <a:noFill/>
          </a:ln>
        </p:spPr>
        <p:txBody>
          <a:bodyPr wrap="square" anchor="t" anchorCtr="0">
            <a:spAutoFit/>
          </a:bodyPr>
          <a:p>
            <a:pPr eaLnBrk="0" hangingPunct="0">
              <a:lnSpc>
                <a:spcPct val="120000"/>
              </a:lnSpc>
              <a:spcBef>
                <a:spcPct val="50000"/>
              </a:spcBef>
            </a:pPr>
            <a:r>
              <a:rPr lang="zh-CN" altLang="en-US" sz="2800" dirty="0">
                <a:solidFill>
                  <a:srgbClr val="149494"/>
                </a:solidFill>
                <a:latin typeface="Times New Roman" panose="02020603050405020304" pitchFamily="18" charset="0"/>
                <a:ea typeface="黑体" panose="02010609060101010101" pitchFamily="49" charset="-122"/>
              </a:rPr>
              <a:t>例</a:t>
            </a:r>
            <a:r>
              <a:rPr lang="en-US" altLang="zh-CN" sz="2800" b="1" dirty="0">
                <a:solidFill>
                  <a:srgbClr val="149494"/>
                </a:solidFill>
                <a:latin typeface="Times New Roman" panose="02020603050405020304" pitchFamily="18" charset="0"/>
                <a:ea typeface="黑体" panose="02010609060101010101" pitchFamily="49" charset="-122"/>
              </a:rPr>
              <a:t>11</a:t>
            </a:r>
            <a:r>
              <a:rPr lang="en-US" altLang="zh-CN" sz="2800" b="1" dirty="0">
                <a:latin typeface="Times New Roman" panose="02020603050405020304" pitchFamily="18" charset="0"/>
                <a:ea typeface="黑体" panose="02010609060101010101" pitchFamily="49" charset="-122"/>
              </a:rPr>
              <a:t>   </a:t>
            </a:r>
            <a:r>
              <a:rPr lang="zh-CN" altLang="en-US" sz="2800" dirty="0">
                <a:latin typeface="Times New Roman" panose="02020603050405020304" pitchFamily="18" charset="0"/>
                <a:ea typeface="黑体" panose="02010609060101010101" pitchFamily="49" charset="-122"/>
              </a:rPr>
              <a:t>如图，求</a:t>
            </a:r>
            <a:r>
              <a:rPr lang="zh-CN" altLang="en-US" sz="2800" b="1" dirty="0">
                <a:latin typeface="Times New Roman" panose="02020603050405020304" pitchFamily="18" charset="0"/>
                <a:ea typeface="黑体" panose="02010609060101010101" pitchFamily="49" charset="-122"/>
              </a:rPr>
              <a:t>∠</a:t>
            </a:r>
            <a:r>
              <a:rPr lang="zh-CN" altLang="en-US" sz="2800" b="1" i="1" dirty="0">
                <a:latin typeface="Times New Roman" panose="02020603050405020304" pitchFamily="18" charset="0"/>
                <a:ea typeface="黑体" panose="02010609060101010101" pitchFamily="49" charset="-122"/>
              </a:rPr>
              <a:t>A</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B</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C</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D</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E</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F</a:t>
            </a:r>
            <a:r>
              <a:rPr lang="en-US" altLang="zh-CN" sz="2800" b="1" dirty="0">
                <a:latin typeface="Times New Roman" panose="02020603050405020304" pitchFamily="18" charset="0"/>
                <a:ea typeface="黑体" panose="02010609060101010101" pitchFamily="49" charset="-122"/>
                <a:sym typeface="宋体" panose="02010600030101010101" pitchFamily="2" charset="-122"/>
              </a:rPr>
              <a:t> +</a:t>
            </a:r>
            <a:r>
              <a:rPr lang="zh-CN" altLang="en-US" sz="2800" b="1" dirty="0">
                <a:latin typeface="Times New Roman" panose="02020603050405020304" pitchFamily="18" charset="0"/>
                <a:ea typeface="黑体" panose="02010609060101010101" pitchFamily="49" charset="-122"/>
                <a:sym typeface="+mn-ea"/>
              </a:rPr>
              <a:t>∠</a:t>
            </a:r>
            <a:r>
              <a:rPr lang="zh-CN" altLang="en-US" sz="2800" b="1" i="1" dirty="0">
                <a:latin typeface="Times New Roman" panose="02020603050405020304" pitchFamily="18" charset="0"/>
                <a:ea typeface="黑体" panose="02010609060101010101" pitchFamily="49" charset="-122"/>
              </a:rPr>
              <a:t>G</a:t>
            </a:r>
            <a:r>
              <a:rPr lang="en-US" altLang="zh-CN" sz="2800" b="1" i="1" dirty="0">
                <a:latin typeface="Times New Roman" panose="02020603050405020304" pitchFamily="18" charset="0"/>
                <a:ea typeface="黑体" panose="02010609060101010101" pitchFamily="49" charset="-122"/>
              </a:rPr>
              <a:t> </a:t>
            </a:r>
            <a:r>
              <a:rPr lang="zh-CN" altLang="en-US" sz="2800" dirty="0">
                <a:latin typeface="Times New Roman" panose="02020603050405020304" pitchFamily="18" charset="0"/>
                <a:ea typeface="黑体" panose="02010609060101010101" pitchFamily="49" charset="-122"/>
              </a:rPr>
              <a:t>的度数</a:t>
            </a:r>
            <a:r>
              <a:rPr lang="en-US" altLang="zh-CN" sz="2800" dirty="0">
                <a:latin typeface="Times New Roman" panose="02020603050405020304" pitchFamily="18" charset="0"/>
                <a:ea typeface="黑体" panose="02010609060101010101" pitchFamily="49" charset="-122"/>
              </a:rPr>
              <a:t>.</a:t>
            </a:r>
            <a:endParaRPr lang="en-US" altLang="zh-CN" sz="2800" dirty="0">
              <a:latin typeface="Times New Roman" panose="02020603050405020304" pitchFamily="18" charset="0"/>
              <a:ea typeface="黑体" panose="02010609060101010101" pitchFamily="49" charset="-122"/>
            </a:endParaRPr>
          </a:p>
        </p:txBody>
      </p:sp>
      <p:sp>
        <p:nvSpPr>
          <p:cNvPr id="14" name="Text Box 6"/>
          <p:cNvSpPr txBox="1"/>
          <p:nvPr/>
        </p:nvSpPr>
        <p:spPr>
          <a:xfrm>
            <a:off x="196850" y="1194885"/>
            <a:ext cx="5527675" cy="2158365"/>
          </a:xfrm>
          <a:prstGeom prst="rect">
            <a:avLst/>
          </a:prstGeom>
          <a:noFill/>
          <a:ln w="9525">
            <a:noFill/>
          </a:ln>
        </p:spPr>
        <p:txBody>
          <a:bodyPr wrap="square" anchor="t" anchorCtr="0">
            <a:spAutoFit/>
          </a:bodyPr>
          <a:p>
            <a:pPr>
              <a:lnSpc>
                <a:spcPct val="120000"/>
              </a:lnSpc>
            </a:pPr>
            <a:r>
              <a:rPr lang="zh-CN" altLang="en-US" sz="2800" dirty="0">
                <a:solidFill>
                  <a:srgbClr val="FF0000"/>
                </a:solidFill>
                <a:latin typeface="Times New Roman" panose="02020603050405020304" pitchFamily="18" charset="0"/>
                <a:ea typeface="黑体" panose="02010609060101010101" pitchFamily="49" charset="-122"/>
              </a:rPr>
              <a:t>解析：所求问题不是常见的求多边形的内角和问题，但是我们发现，只要连接</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b="1" i="1" dirty="0">
                <a:solidFill>
                  <a:srgbClr val="FF0000"/>
                </a:solidFill>
                <a:latin typeface="Times New Roman" panose="02020603050405020304" pitchFamily="18" charset="0"/>
                <a:ea typeface="黑体" panose="02010609060101010101" pitchFamily="49" charset="-122"/>
              </a:rPr>
              <a:t>CD </a:t>
            </a:r>
            <a:r>
              <a:rPr lang="zh-CN" altLang="en-US" sz="2800" dirty="0">
                <a:solidFill>
                  <a:srgbClr val="FF0000"/>
                </a:solidFill>
                <a:latin typeface="Times New Roman" panose="02020603050405020304" pitchFamily="18" charset="0"/>
                <a:ea typeface="黑体" panose="02010609060101010101" pitchFamily="49" charset="-122"/>
              </a:rPr>
              <a:t>便能转化为求五边形的内角和问题</a:t>
            </a:r>
            <a:r>
              <a:rPr lang="en-US" altLang="zh-CN" sz="2800" dirty="0">
                <a:solidFill>
                  <a:srgbClr val="FF0000"/>
                </a:solidFill>
                <a:latin typeface="Times New Roman" panose="02020603050405020304" pitchFamily="18" charset="0"/>
                <a:ea typeface="黑体" panose="02010609060101010101" pitchFamily="49" charset="-122"/>
              </a:rPr>
              <a:t>.</a:t>
            </a:r>
            <a:endParaRPr lang="zh-CN" altLang="en-US" sz="2800" b="1" dirty="0">
              <a:solidFill>
                <a:srgbClr val="FF0000"/>
              </a:solidFill>
              <a:latin typeface="Times New Roman" panose="02020603050405020304" pitchFamily="18" charset="0"/>
              <a:ea typeface="黑体" panose="02010609060101010101" pitchFamily="49" charset="-122"/>
            </a:endParaRPr>
          </a:p>
        </p:txBody>
      </p:sp>
      <p:grpSp>
        <p:nvGrpSpPr>
          <p:cNvPr id="28675" name="组合 13"/>
          <p:cNvGrpSpPr/>
          <p:nvPr/>
        </p:nvGrpSpPr>
        <p:grpSpPr>
          <a:xfrm>
            <a:off x="5524500" y="757688"/>
            <a:ext cx="3373467" cy="2723390"/>
            <a:chOff x="5220072" y="1628800"/>
            <a:chExt cx="3372589" cy="2724888"/>
          </a:xfrm>
        </p:grpSpPr>
        <p:grpSp>
          <p:nvGrpSpPr>
            <p:cNvPr id="28676" name="组合 10"/>
            <p:cNvGrpSpPr/>
            <p:nvPr/>
          </p:nvGrpSpPr>
          <p:grpSpPr>
            <a:xfrm>
              <a:off x="5220072" y="1628800"/>
              <a:ext cx="3031594" cy="2724888"/>
              <a:chOff x="5004048" y="1628800"/>
              <a:chExt cx="3031594" cy="2724888"/>
            </a:xfrm>
          </p:grpSpPr>
          <p:sp>
            <p:nvSpPr>
              <p:cNvPr id="28677" name="任意多边形 3"/>
              <p:cNvSpPr/>
              <p:nvPr/>
            </p:nvSpPr>
            <p:spPr>
              <a:xfrm>
                <a:off x="5436096" y="1988840"/>
                <a:ext cx="2525485" cy="1930400"/>
              </a:xfrm>
              <a:custGeom>
                <a:avLst/>
                <a:gdLst/>
                <a:ahLst/>
                <a:cxnLst>
                  <a:cxn ang="0">
                    <a:pos x="1117606" y="0"/>
                  </a:cxn>
                  <a:cxn ang="0">
                    <a:pos x="0" y="972457"/>
                  </a:cxn>
                  <a:cxn ang="0">
                    <a:pos x="319314" y="1930400"/>
                  </a:cxn>
                  <a:cxn ang="0">
                    <a:pos x="1843320" y="957943"/>
                  </a:cxn>
                  <a:cxn ang="0">
                    <a:pos x="740228" y="957943"/>
                  </a:cxn>
                  <a:cxn ang="0">
                    <a:pos x="740228" y="957943"/>
                  </a:cxn>
                  <a:cxn ang="0">
                    <a:pos x="2235201" y="1828800"/>
                  </a:cxn>
                  <a:cxn ang="0">
                    <a:pos x="2525485" y="769257"/>
                  </a:cxn>
                  <a:cxn ang="0">
                    <a:pos x="1117606" y="0"/>
                  </a:cxn>
                </a:cxnLst>
                <a:pathLst>
                  <a:path w="2525485" h="1930400">
                    <a:moveTo>
                      <a:pt x="1117600" y="0"/>
                    </a:moveTo>
                    <a:lnTo>
                      <a:pt x="0" y="972457"/>
                    </a:lnTo>
                    <a:lnTo>
                      <a:pt x="319314" y="1930400"/>
                    </a:lnTo>
                    <a:lnTo>
                      <a:pt x="1843314" y="957943"/>
                    </a:lnTo>
                    <a:lnTo>
                      <a:pt x="740228" y="957943"/>
                    </a:lnTo>
                    <a:lnTo>
                      <a:pt x="2235200" y="1828800"/>
                    </a:lnTo>
                    <a:lnTo>
                      <a:pt x="2525485" y="769257"/>
                    </a:lnTo>
                    <a:lnTo>
                      <a:pt x="1117600" y="0"/>
                    </a:lnTo>
                    <a:close/>
                  </a:path>
                </a:pathLst>
              </a:custGeom>
              <a:noFill/>
              <a:ln w="25400" cap="flat" cmpd="sng">
                <a:solidFill>
                  <a:schemeClr val="tx1"/>
                </a:solidFill>
                <a:prstDash val="solid"/>
                <a:round/>
                <a:headEnd type="none" w="med" len="med"/>
                <a:tailEnd type="none" w="med" len="med"/>
              </a:ln>
            </p:spPr>
            <p:txBody>
              <a:bodyPr/>
              <a:p>
                <a:endParaRPr lang="zh-CN" altLang="en-US"/>
              </a:p>
            </p:txBody>
          </p:sp>
          <p:sp>
            <p:nvSpPr>
              <p:cNvPr id="28678" name="TextBox 4"/>
              <p:cNvSpPr txBox="1"/>
              <p:nvPr/>
            </p:nvSpPr>
            <p:spPr>
              <a:xfrm>
                <a:off x="6588224" y="1628800"/>
                <a:ext cx="420261"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A</a:t>
                </a:r>
                <a:endParaRPr lang="en-US" altLang="zh-CN" sz="2800" b="1" i="1" dirty="0">
                  <a:latin typeface="Times New Roman" panose="02020603050405020304" pitchFamily="18" charset="0"/>
                  <a:ea typeface="黑体" panose="02010609060101010101" pitchFamily="49" charset="-122"/>
                </a:endParaRPr>
              </a:p>
            </p:txBody>
          </p:sp>
          <p:sp>
            <p:nvSpPr>
              <p:cNvPr id="28679" name="TextBox 5"/>
              <p:cNvSpPr txBox="1"/>
              <p:nvPr/>
            </p:nvSpPr>
            <p:spPr>
              <a:xfrm>
                <a:off x="5004048" y="2780928"/>
                <a:ext cx="420261"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B</a:t>
                </a:r>
                <a:endParaRPr lang="en-US" altLang="zh-CN" sz="2800" b="1" i="1" dirty="0">
                  <a:latin typeface="Times New Roman" panose="02020603050405020304" pitchFamily="18" charset="0"/>
                  <a:ea typeface="黑体" panose="02010609060101010101" pitchFamily="49" charset="-122"/>
                </a:endParaRPr>
              </a:p>
            </p:txBody>
          </p:sp>
          <p:sp>
            <p:nvSpPr>
              <p:cNvPr id="28680" name="TextBox 6"/>
              <p:cNvSpPr txBox="1"/>
              <p:nvPr/>
            </p:nvSpPr>
            <p:spPr>
              <a:xfrm>
                <a:off x="5508104" y="3831431"/>
                <a:ext cx="420261"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C</a:t>
                </a:r>
                <a:endParaRPr lang="en-US" altLang="zh-CN" sz="2800" b="1" i="1" dirty="0">
                  <a:latin typeface="Times New Roman" panose="02020603050405020304" pitchFamily="18" charset="0"/>
                  <a:ea typeface="黑体" panose="02010609060101010101" pitchFamily="49" charset="-122"/>
                </a:endParaRPr>
              </a:p>
            </p:txBody>
          </p:sp>
          <p:sp>
            <p:nvSpPr>
              <p:cNvPr id="28681" name="TextBox 7"/>
              <p:cNvSpPr txBox="1"/>
              <p:nvPr/>
            </p:nvSpPr>
            <p:spPr>
              <a:xfrm>
                <a:off x="7308304" y="2679303"/>
                <a:ext cx="420261"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F</a:t>
                </a:r>
                <a:endParaRPr lang="en-US" altLang="zh-CN" sz="2800" b="1" i="1" dirty="0">
                  <a:latin typeface="Times New Roman" panose="02020603050405020304" pitchFamily="18" charset="0"/>
                  <a:ea typeface="黑体" panose="02010609060101010101" pitchFamily="49" charset="-122"/>
                </a:endParaRPr>
              </a:p>
            </p:txBody>
          </p:sp>
          <p:sp>
            <p:nvSpPr>
              <p:cNvPr id="28682" name="TextBox 8"/>
              <p:cNvSpPr txBox="1"/>
              <p:nvPr/>
            </p:nvSpPr>
            <p:spPr>
              <a:xfrm>
                <a:off x="5796136" y="2751311"/>
                <a:ext cx="439306"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G</a:t>
                </a:r>
                <a:endParaRPr lang="en-US" altLang="zh-CN" sz="2800" b="1" i="1" dirty="0">
                  <a:latin typeface="Times New Roman" panose="02020603050405020304" pitchFamily="18" charset="0"/>
                  <a:ea typeface="黑体" panose="02010609060101010101" pitchFamily="49" charset="-122"/>
                </a:endParaRPr>
              </a:p>
            </p:txBody>
          </p:sp>
          <p:sp>
            <p:nvSpPr>
              <p:cNvPr id="28683" name="TextBox 9"/>
              <p:cNvSpPr txBox="1"/>
              <p:nvPr/>
            </p:nvSpPr>
            <p:spPr>
              <a:xfrm>
                <a:off x="7596336" y="3759423"/>
                <a:ext cx="439306"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D</a:t>
                </a:r>
                <a:endParaRPr lang="en-US" altLang="zh-CN" sz="2800" b="1" i="1" dirty="0">
                  <a:latin typeface="Times New Roman" panose="02020603050405020304" pitchFamily="18" charset="0"/>
                  <a:ea typeface="黑体" panose="02010609060101010101" pitchFamily="49" charset="-122"/>
                </a:endParaRPr>
              </a:p>
            </p:txBody>
          </p:sp>
        </p:grpSp>
        <p:sp>
          <p:nvSpPr>
            <p:cNvPr id="28684" name="TextBox 12"/>
            <p:cNvSpPr txBox="1"/>
            <p:nvPr/>
          </p:nvSpPr>
          <p:spPr>
            <a:xfrm>
              <a:off x="8172400" y="2420888"/>
              <a:ext cx="420261" cy="522257"/>
            </a:xfrm>
            <a:prstGeom prst="rect">
              <a:avLst/>
            </a:prstGeom>
            <a:noFill/>
            <a:ln w="9525">
              <a:noFill/>
            </a:ln>
          </p:spPr>
          <p:txBody>
            <a:bodyPr wrap="none" anchor="t" anchorCtr="0">
              <a:spAutoFit/>
            </a:bodyPr>
            <a:p>
              <a:r>
                <a:rPr lang="en-US" altLang="zh-CN" sz="2800" b="1" i="1" dirty="0">
                  <a:latin typeface="Times New Roman" panose="02020603050405020304" pitchFamily="18" charset="0"/>
                  <a:ea typeface="黑体" panose="02010609060101010101" pitchFamily="49" charset="-122"/>
                </a:rPr>
                <a:t>E</a:t>
              </a:r>
              <a:endParaRPr lang="en-US" altLang="zh-CN" sz="2800" b="1" i="1" dirty="0">
                <a:latin typeface="Times New Roman" panose="02020603050405020304" pitchFamily="18" charset="0"/>
                <a:ea typeface="黑体" panose="02010609060101010101" pitchFamily="49" charset="-122"/>
              </a:endParaRPr>
            </a:p>
          </p:txBody>
        </p:sp>
      </p:grpSp>
      <p:cxnSp>
        <p:nvCxnSpPr>
          <p:cNvPr id="18437" name="直接连接符 15"/>
          <p:cNvCxnSpPr/>
          <p:nvPr/>
        </p:nvCxnSpPr>
        <p:spPr>
          <a:xfrm flipV="1">
            <a:off x="6272213" y="2957963"/>
            <a:ext cx="1928812" cy="114300"/>
          </a:xfrm>
          <a:prstGeom prst="line">
            <a:avLst/>
          </a:prstGeom>
          <a:ln w="25400" cap="flat" cmpd="sng">
            <a:solidFill>
              <a:srgbClr val="FF0000"/>
            </a:solidFill>
            <a:prstDash val="sysDash"/>
            <a:round/>
            <a:headEnd type="none" w="med" len="med"/>
            <a:tailEnd type="none" w="med" len="med"/>
          </a:ln>
        </p:spPr>
      </p:cxnSp>
      <p:sp>
        <p:nvSpPr>
          <p:cNvPr id="2" name="Text Box 6"/>
          <p:cNvSpPr txBox="1"/>
          <p:nvPr/>
        </p:nvSpPr>
        <p:spPr>
          <a:xfrm>
            <a:off x="201930" y="3274060"/>
            <a:ext cx="8787130" cy="1641475"/>
          </a:xfrm>
          <a:prstGeom prst="rect">
            <a:avLst/>
          </a:prstGeom>
          <a:noFill/>
          <a:ln w="9525">
            <a:noFill/>
          </a:ln>
        </p:spPr>
        <p:txBody>
          <a:bodyPr wrap="square" anchor="t" anchorCtr="0">
            <a:spAutoFit/>
          </a:bodyPr>
          <a:p>
            <a:pPr>
              <a:lnSpc>
                <a:spcPct val="120000"/>
              </a:lnSpc>
            </a:pPr>
            <a:r>
              <a:rPr lang="zh-CN" altLang="en-US" sz="2800" dirty="0">
                <a:solidFill>
                  <a:srgbClr val="FF0000"/>
                </a:solidFill>
                <a:latin typeface="Times New Roman" panose="02020603050405020304" pitchFamily="18" charset="0"/>
                <a:ea typeface="黑体" panose="02010609060101010101" pitchFamily="49" charset="-122"/>
              </a:rPr>
              <a:t>解：连接</a:t>
            </a:r>
            <a:r>
              <a:rPr lang="en-US" altLang="zh-CN" sz="2800" dirty="0">
                <a:solidFill>
                  <a:srgbClr val="FF0000"/>
                </a:solidFill>
                <a:latin typeface="Times New Roman" panose="02020603050405020304" pitchFamily="18" charset="0"/>
                <a:ea typeface="黑体" panose="02010609060101010101" pitchFamily="49" charset="-122"/>
              </a:rPr>
              <a:t> </a:t>
            </a:r>
            <a:r>
              <a:rPr lang="en-US" altLang="zh-CN" sz="2800" b="1" i="1" dirty="0">
                <a:solidFill>
                  <a:srgbClr val="FF0000"/>
                </a:solidFill>
                <a:latin typeface="Times New Roman" panose="02020603050405020304" pitchFamily="18" charset="0"/>
                <a:ea typeface="黑体" panose="02010609060101010101" pitchFamily="49" charset="-122"/>
              </a:rPr>
              <a:t>CD</a:t>
            </a:r>
            <a:r>
              <a:rPr lang="en-US" altLang="zh-CN" sz="2800" dirty="0">
                <a:solidFill>
                  <a:srgbClr val="FF0000"/>
                </a:solidFill>
                <a:latin typeface="Times New Roman" panose="02020603050405020304" pitchFamily="18" charset="0"/>
                <a:ea typeface="黑体" panose="02010609060101010101" pitchFamily="49" charset="-122"/>
              </a:rPr>
              <a:t>.  </a:t>
            </a:r>
            <a:r>
              <a:rPr lang="zh-CN" altLang="en-US" sz="2800" dirty="0">
                <a:solidFill>
                  <a:srgbClr val="FF0000"/>
                </a:solidFill>
                <a:latin typeface="Times New Roman" panose="02020603050405020304" pitchFamily="18" charset="0"/>
                <a:ea typeface="黑体" panose="02010609060101010101" pitchFamily="49" charset="-122"/>
              </a:rPr>
              <a:t>由“</a:t>
            </a:r>
            <a:r>
              <a:rPr lang="en-US" altLang="zh-CN" sz="2800" dirty="0">
                <a:solidFill>
                  <a:srgbClr val="FF0000"/>
                </a:solidFill>
                <a:latin typeface="Times New Roman" panose="02020603050405020304" pitchFamily="18" charset="0"/>
                <a:ea typeface="黑体" panose="02010609060101010101" pitchFamily="49" charset="-122"/>
              </a:rPr>
              <a:t>8 </a:t>
            </a:r>
            <a:r>
              <a:rPr lang="zh-CN" altLang="en-US" sz="2800" dirty="0">
                <a:solidFill>
                  <a:srgbClr val="FF0000"/>
                </a:solidFill>
                <a:latin typeface="Times New Roman" panose="02020603050405020304" pitchFamily="18" charset="0"/>
                <a:ea typeface="黑体" panose="02010609060101010101" pitchFamily="49" charset="-122"/>
              </a:rPr>
              <a:t>字型”图可知</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F </a:t>
            </a:r>
            <a:r>
              <a:rPr lang="en-US" altLang="zh-CN" sz="2800" b="1" dirty="0">
                <a:solidFill>
                  <a:srgbClr val="FF0000"/>
                </a:solidFill>
                <a:latin typeface="Times New Roman" panose="02020603050405020304" pitchFamily="18" charset="0"/>
                <a:ea typeface="黑体" panose="02010609060101010101" pitchFamily="49" charset="-122"/>
              </a:rPr>
              <a:t>+</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G </a:t>
            </a:r>
            <a:r>
              <a:rPr lang="en-US" altLang="zh-CN" sz="2800" b="1" dirty="0">
                <a:solidFill>
                  <a:srgbClr val="FF0000"/>
                </a:solidFill>
                <a:latin typeface="Times New Roman" panose="02020603050405020304" pitchFamily="18" charset="0"/>
                <a:ea typeface="黑体" panose="02010609060101010101" pitchFamily="49" charset="-122"/>
              </a:rPr>
              <a:t>=</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F</a:t>
            </a:r>
            <a:r>
              <a:rPr lang="en-US" altLang="zh-CN" sz="2800" b="1" i="1" dirty="0">
                <a:solidFill>
                  <a:srgbClr val="FF0000"/>
                </a:solidFill>
                <a:latin typeface="Times New Roman" panose="02020603050405020304" pitchFamily="18" charset="0"/>
                <a:ea typeface="黑体" panose="02010609060101010101" pitchFamily="49" charset="-122"/>
                <a:sym typeface="+mn-ea"/>
              </a:rPr>
              <a:t>CD</a:t>
            </a:r>
            <a:r>
              <a:rPr lang="en-US" altLang="zh-CN" sz="2800" b="1" i="1" dirty="0">
                <a:solidFill>
                  <a:srgbClr val="FF0000"/>
                </a:solidFill>
                <a:latin typeface="Times New Roman" panose="02020603050405020304" pitchFamily="18" charset="0"/>
                <a:ea typeface="黑体" panose="02010609060101010101" pitchFamily="49" charset="-122"/>
              </a:rPr>
              <a:t> </a:t>
            </a:r>
            <a:r>
              <a:rPr lang="en-US" altLang="zh-CN" sz="2800" b="1" dirty="0">
                <a:solidFill>
                  <a:srgbClr val="FF0000"/>
                </a:solidFill>
                <a:latin typeface="Times New Roman" panose="02020603050405020304" pitchFamily="18" charset="0"/>
                <a:ea typeface="黑体" panose="02010609060101010101" pitchFamily="49" charset="-122"/>
              </a:rPr>
              <a:t>+</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G</a:t>
            </a:r>
            <a:r>
              <a:rPr lang="en-US" altLang="zh-CN" sz="2800" b="1" i="1" dirty="0">
                <a:solidFill>
                  <a:srgbClr val="FF0000"/>
                </a:solidFill>
                <a:latin typeface="Times New Roman" panose="02020603050405020304" pitchFamily="18" charset="0"/>
                <a:ea typeface="黑体" panose="02010609060101010101" pitchFamily="49" charset="-122"/>
                <a:sym typeface="+mn-ea"/>
              </a:rPr>
              <a:t>DC</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dirty="0">
                <a:solidFill>
                  <a:srgbClr val="FF0000"/>
                </a:solidFill>
                <a:latin typeface="黑体" panose="02010609060101010101" pitchFamily="49" charset="-122"/>
                <a:ea typeface="黑体" panose="02010609060101010101" pitchFamily="49" charset="-122"/>
              </a:rPr>
              <a:t>∴</a:t>
            </a:r>
            <a:r>
              <a:rPr lang="zh-CN" altLang="en-US" sz="2800" b="1" dirty="0">
                <a:solidFill>
                  <a:srgbClr val="FF0000"/>
                </a:solidFill>
                <a:latin typeface="Times New Roman" panose="02020603050405020304" pitchFamily="18" charset="0"/>
                <a:ea typeface="黑体" panose="02010609060101010101" pitchFamily="49" charset="-122"/>
              </a:rPr>
              <a:t>∠</a:t>
            </a:r>
            <a:r>
              <a:rPr lang="zh-CN" altLang="en-US" sz="2800" b="1" i="1" dirty="0">
                <a:solidFill>
                  <a:srgbClr val="FF0000"/>
                </a:solidFill>
                <a:latin typeface="Times New Roman" panose="02020603050405020304" pitchFamily="18" charset="0"/>
                <a:ea typeface="黑体" panose="02010609060101010101" pitchFamily="49" charset="-122"/>
              </a:rPr>
              <a:t>A</a:t>
            </a:r>
            <a:r>
              <a:rPr lang="en-US" altLang="zh-CN" sz="2800" b="1" dirty="0">
                <a:solidFill>
                  <a:srgbClr val="FF0000"/>
                </a:solidFill>
                <a:latin typeface="Times New Roman" panose="02020603050405020304" pitchFamily="18" charset="0"/>
                <a:ea typeface="黑体" panose="02010609060101010101" pitchFamily="49" charset="-122"/>
              </a:rPr>
              <a:t> +</a:t>
            </a:r>
            <a:r>
              <a:rPr lang="zh-CN" altLang="en-US" sz="2800" b="1" dirty="0">
                <a:solidFill>
                  <a:srgbClr val="FF0000"/>
                </a:solidFill>
                <a:latin typeface="Times New Roman" panose="02020603050405020304" pitchFamily="18" charset="0"/>
                <a:ea typeface="黑体" panose="02010609060101010101" pitchFamily="49" charset="-122"/>
              </a:rPr>
              <a:t>∠</a:t>
            </a:r>
            <a:r>
              <a:rPr lang="zh-CN" altLang="en-US" sz="2800" b="1" i="1" dirty="0">
                <a:solidFill>
                  <a:srgbClr val="FF0000"/>
                </a:solidFill>
                <a:latin typeface="Times New Roman" panose="02020603050405020304" pitchFamily="18" charset="0"/>
                <a:ea typeface="黑体" panose="02010609060101010101" pitchFamily="49" charset="-122"/>
              </a:rPr>
              <a:t>B</a:t>
            </a:r>
            <a:r>
              <a:rPr lang="en-US" altLang="zh-CN" sz="2800" b="1" dirty="0">
                <a:solidFill>
                  <a:srgbClr val="FF0000"/>
                </a:solidFill>
                <a:latin typeface="Times New Roman" panose="02020603050405020304" pitchFamily="18" charset="0"/>
                <a:ea typeface="黑体" panose="02010609060101010101" pitchFamily="49" charset="-122"/>
              </a:rPr>
              <a:t> +</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B</a:t>
            </a:r>
            <a:r>
              <a:rPr lang="zh-CN" altLang="en-US" sz="2800" b="1" i="1" dirty="0">
                <a:solidFill>
                  <a:srgbClr val="FF0000"/>
                </a:solidFill>
                <a:latin typeface="Times New Roman" panose="02020603050405020304" pitchFamily="18" charset="0"/>
                <a:ea typeface="黑体" panose="02010609060101010101" pitchFamily="49" charset="-122"/>
              </a:rPr>
              <a:t>C</a:t>
            </a:r>
            <a:r>
              <a:rPr lang="en-US" altLang="zh-CN" sz="2800" b="1" i="1" dirty="0">
                <a:solidFill>
                  <a:srgbClr val="FF0000"/>
                </a:solidFill>
                <a:latin typeface="Times New Roman" panose="02020603050405020304" pitchFamily="18" charset="0"/>
                <a:ea typeface="黑体" panose="02010609060101010101" pitchFamily="49" charset="-122"/>
              </a:rPr>
              <a:t>F</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b="1" dirty="0">
                <a:solidFill>
                  <a:srgbClr val="FF0000"/>
                </a:solidFill>
                <a:latin typeface="Times New Roman" panose="02020603050405020304" pitchFamily="18" charset="0"/>
                <a:ea typeface="黑体" panose="02010609060101010101" pitchFamily="49" charset="-122"/>
              </a:rPr>
              <a:t>∠</a:t>
            </a:r>
            <a:r>
              <a:rPr lang="en-US" altLang="zh-CN" sz="2800" b="1" i="1" dirty="0">
                <a:solidFill>
                  <a:srgbClr val="FF0000"/>
                </a:solidFill>
                <a:latin typeface="Times New Roman" panose="02020603050405020304" pitchFamily="18" charset="0"/>
                <a:ea typeface="黑体" panose="02010609060101010101" pitchFamily="49" charset="-122"/>
              </a:rPr>
              <a:t>E</a:t>
            </a:r>
            <a:r>
              <a:rPr lang="zh-CN" altLang="en-US" sz="2800" b="1" i="1" dirty="0">
                <a:solidFill>
                  <a:srgbClr val="FF0000"/>
                </a:solidFill>
                <a:latin typeface="Times New Roman" panose="02020603050405020304" pitchFamily="18" charset="0"/>
                <a:ea typeface="黑体" panose="02010609060101010101" pitchFamily="49" charset="-122"/>
              </a:rPr>
              <a:t>D</a:t>
            </a:r>
            <a:r>
              <a:rPr lang="en-US" altLang="zh-CN" sz="2800" b="1" i="1" dirty="0">
                <a:solidFill>
                  <a:srgbClr val="FF0000"/>
                </a:solidFill>
                <a:latin typeface="Times New Roman" panose="02020603050405020304" pitchFamily="18" charset="0"/>
                <a:ea typeface="黑体" panose="02010609060101010101" pitchFamily="49" charset="-122"/>
              </a:rPr>
              <a:t>G</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b="1" dirty="0">
                <a:solidFill>
                  <a:srgbClr val="FF0000"/>
                </a:solidFill>
                <a:latin typeface="Times New Roman" panose="02020603050405020304" pitchFamily="18" charset="0"/>
                <a:ea typeface="黑体" panose="02010609060101010101" pitchFamily="49" charset="-122"/>
              </a:rPr>
              <a:t>∠</a:t>
            </a:r>
            <a:r>
              <a:rPr lang="zh-CN" altLang="en-US" sz="2800" b="1" i="1" dirty="0">
                <a:solidFill>
                  <a:srgbClr val="FF0000"/>
                </a:solidFill>
                <a:latin typeface="Times New Roman" panose="02020603050405020304" pitchFamily="18" charset="0"/>
                <a:ea typeface="黑体" panose="02010609060101010101" pitchFamily="49" charset="-122"/>
              </a:rPr>
              <a:t>E</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b="1" dirty="0">
                <a:solidFill>
                  <a:srgbClr val="FF0000"/>
                </a:solidFill>
                <a:latin typeface="Times New Roman" panose="02020603050405020304" pitchFamily="18" charset="0"/>
                <a:ea typeface="黑体" panose="02010609060101010101" pitchFamily="49" charset="-122"/>
              </a:rPr>
              <a:t>∠</a:t>
            </a:r>
            <a:r>
              <a:rPr lang="zh-CN" altLang="en-US" sz="2800" b="1" i="1" dirty="0">
                <a:solidFill>
                  <a:srgbClr val="FF0000"/>
                </a:solidFill>
                <a:latin typeface="Times New Roman" panose="02020603050405020304" pitchFamily="18" charset="0"/>
                <a:ea typeface="黑体" panose="02010609060101010101" pitchFamily="49" charset="-122"/>
              </a:rPr>
              <a:t>F</a:t>
            </a:r>
            <a:r>
              <a:rPr lang="en-US" altLang="zh-CN" sz="2800" b="1" dirty="0">
                <a:solidFill>
                  <a:srgbClr val="FF0000"/>
                </a:solidFill>
                <a:latin typeface="Times New Roman" panose="02020603050405020304" pitchFamily="18" charset="0"/>
                <a:ea typeface="黑体" panose="02010609060101010101" pitchFamily="49" charset="-122"/>
                <a:sym typeface="+mn-ea"/>
              </a:rPr>
              <a:t> +</a:t>
            </a:r>
            <a:r>
              <a:rPr lang="zh-CN" altLang="en-US" sz="2800" b="1" dirty="0">
                <a:solidFill>
                  <a:srgbClr val="FF0000"/>
                </a:solidFill>
                <a:latin typeface="Times New Roman" panose="02020603050405020304" pitchFamily="18" charset="0"/>
                <a:ea typeface="黑体" panose="02010609060101010101" pitchFamily="49" charset="-122"/>
              </a:rPr>
              <a:t>∠</a:t>
            </a:r>
            <a:r>
              <a:rPr lang="zh-CN" altLang="en-US" sz="2800" b="1" i="1" dirty="0">
                <a:solidFill>
                  <a:srgbClr val="FF0000"/>
                </a:solidFill>
                <a:latin typeface="Times New Roman" panose="02020603050405020304" pitchFamily="18" charset="0"/>
                <a:ea typeface="黑体" panose="02010609060101010101" pitchFamily="49" charset="-122"/>
              </a:rPr>
              <a:t>G</a:t>
            </a:r>
            <a:r>
              <a:rPr lang="en-US" altLang="zh-CN" sz="2800" b="1" i="1" dirty="0">
                <a:solidFill>
                  <a:srgbClr val="FF0000"/>
                </a:solidFill>
                <a:latin typeface="Times New Roman" panose="02020603050405020304" pitchFamily="18" charset="0"/>
                <a:ea typeface="黑体" panose="02010609060101010101" pitchFamily="49" charset="-122"/>
              </a:rPr>
              <a:t> </a:t>
            </a:r>
            <a:r>
              <a:rPr lang="en-US" altLang="zh-CN" sz="2800" b="1" dirty="0">
                <a:solidFill>
                  <a:srgbClr val="FF0000"/>
                </a:solidFill>
                <a:latin typeface="Times New Roman" panose="02020603050405020304" pitchFamily="18" charset="0"/>
                <a:ea typeface="黑体" panose="02010609060101010101" pitchFamily="49" charset="-122"/>
              </a:rPr>
              <a:t>= (5 </a:t>
            </a:r>
            <a:r>
              <a:rPr lang="en-US" altLang="zh-CN" sz="2800" b="1" dirty="0">
                <a:solidFill>
                  <a:srgbClr val="FF0000"/>
                </a:solidFill>
                <a:latin typeface="黑体" panose="02010609060101010101" pitchFamily="49" charset="-122"/>
                <a:ea typeface="黑体" panose="02010609060101010101" pitchFamily="49" charset="-122"/>
              </a:rPr>
              <a:t>-</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黑体" panose="02010609060101010101" pitchFamily="49" charset="-122"/>
              </a:rPr>
              <a:t>2)×180</a:t>
            </a:r>
            <a:r>
              <a:rPr lang="en-US" altLang="zh-CN" sz="2800" b="1" dirty="0">
                <a:solidFill>
                  <a:srgbClr val="FF0000"/>
                </a:solidFill>
                <a:latin typeface="微软雅黑" panose="020B0503020204020204" pitchFamily="34" charset="-122"/>
                <a:ea typeface="微软雅黑" panose="020B0503020204020204" pitchFamily="34" charset="-122"/>
              </a:rPr>
              <a:t>° </a:t>
            </a:r>
            <a:r>
              <a:rPr lang="en-US" altLang="zh-CN" sz="2800" b="1" dirty="0">
                <a:solidFill>
                  <a:srgbClr val="FF0000"/>
                </a:solidFill>
                <a:latin typeface="Times New Roman" panose="02020603050405020304" pitchFamily="18" charset="0"/>
                <a:ea typeface="黑体" panose="02010609060101010101" pitchFamily="49" charset="-122"/>
              </a:rPr>
              <a:t>= 540</a:t>
            </a:r>
            <a:r>
              <a:rPr lang="en-US" altLang="zh-CN" sz="2800" b="1" dirty="0">
                <a:solidFill>
                  <a:srgbClr val="FF0000"/>
                </a:solidFill>
                <a:latin typeface="微软雅黑" panose="020B0503020204020204" pitchFamily="34" charset="-122"/>
                <a:ea typeface="微软雅黑" panose="020B0503020204020204" pitchFamily="34" charset="-122"/>
                <a:sym typeface="+mn-ea"/>
              </a:rPr>
              <a:t>°</a:t>
            </a:r>
            <a:r>
              <a:rPr lang="en-US" altLang="zh-CN" sz="2800" b="1" dirty="0">
                <a:solidFill>
                  <a:srgbClr val="FF0000"/>
                </a:solidFill>
                <a:latin typeface="Times New Roman" panose="02020603050405020304" pitchFamily="18" charset="0"/>
                <a:ea typeface="黑体" panose="02010609060101010101" pitchFamily="49" charset="-122"/>
              </a:rPr>
              <a:t>.</a:t>
            </a:r>
            <a:endParaRPr lang="zh-CN" altLang="en-US" sz="2800" b="1" dirty="0">
              <a:solidFill>
                <a:srgbClr val="FF0000"/>
              </a:solidFill>
              <a:latin typeface="Times New Roman" panose="02020603050405020304" pitchFamily="18" charset="0"/>
              <a:ea typeface="黑体" panose="02010609060101010101" pitchFamily="49" charset="-122"/>
            </a:endParaRPr>
          </a:p>
        </p:txBody>
      </p:sp>
      <p:sp>
        <p:nvSpPr>
          <p:cNvPr id="4" name="文本框 3"/>
          <p:cNvSpPr txBox="1"/>
          <p:nvPr/>
        </p:nvSpPr>
        <p:spPr>
          <a:xfrm>
            <a:off x="5637530" y="4279265"/>
            <a:ext cx="3281045" cy="694055"/>
          </a:xfrm>
          <a:prstGeom prst="rect">
            <a:avLst/>
          </a:prstGeom>
          <a:noFill/>
        </p:spPr>
        <p:txBody>
          <a:bodyPr wrap="square" rtlCol="0" anchor="t">
            <a:spAutoFit/>
          </a:bodyPr>
          <a:p>
            <a:pPr algn="l">
              <a:lnSpc>
                <a:spcPct val="70000"/>
              </a:lnSpc>
            </a:pPr>
            <a:r>
              <a:rPr lang="en-US" altLang="zh-CN" sz="2800" dirty="0">
                <a:solidFill>
                  <a:srgbClr val="0000FF"/>
                </a:solidFill>
                <a:latin typeface="Times New Roman" panose="02020603050405020304" pitchFamily="18" charset="0"/>
                <a:ea typeface="黑体" panose="02010609060101010101" pitchFamily="49" charset="-122"/>
                <a:sym typeface="+mn-ea"/>
              </a:rPr>
              <a:t>↘</a:t>
            </a:r>
            <a:endParaRPr lang="en-US" altLang="zh-CN" sz="2800" dirty="0">
              <a:solidFill>
                <a:srgbClr val="0000FF"/>
              </a:solidFill>
              <a:latin typeface="Times New Roman" panose="02020603050405020304" pitchFamily="18" charset="0"/>
              <a:ea typeface="黑体" panose="02010609060101010101" pitchFamily="49" charset="-122"/>
              <a:sym typeface="+mn-ea"/>
            </a:endParaRPr>
          </a:p>
          <a:p>
            <a:pPr algn="r">
              <a:lnSpc>
                <a:spcPct val="70000"/>
              </a:lnSpc>
            </a:pPr>
            <a:r>
              <a:rPr lang="zh-CN" altLang="en-US" sz="2800" dirty="0">
                <a:solidFill>
                  <a:srgbClr val="0000FF"/>
                </a:solidFill>
                <a:latin typeface="Times New Roman" panose="02020603050405020304" pitchFamily="18" charset="0"/>
                <a:ea typeface="黑体" panose="02010609060101010101" pitchFamily="49" charset="-122"/>
                <a:sym typeface="+mn-ea"/>
              </a:rPr>
              <a:t>由一般回归到特殊</a:t>
            </a:r>
            <a:endParaRPr lang="zh-CN" altLang="en-US" sz="2800" dirty="0">
              <a:solidFill>
                <a:srgbClr val="0000FF"/>
              </a:solidFill>
              <a:latin typeface="Times New Roman" panose="02020603050405020304" pitchFamily="18" charset="0"/>
              <a:ea typeface="黑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xEl>
                                              <p:charRg st="0" end="122"/>
                                            </p:txEl>
                                          </p:spTgt>
                                        </p:tgtEl>
                                        <p:attrNameLst>
                                          <p:attrName>style.visibility</p:attrName>
                                        </p:attrNameLst>
                                      </p:cBhvr>
                                      <p:to>
                                        <p:strVal val="visible"/>
                                      </p:to>
                                    </p:set>
                                    <p:animEffect transition="in" filter="wipe(up)">
                                      <p:cBhvr>
                                        <p:cTn id="7" dur="2000"/>
                                        <p:tgtEl>
                                          <p:spTgt spid="14">
                                            <p:txEl>
                                              <p:charRg st="0" end="122"/>
                                            </p:txEl>
                                          </p:spTgt>
                                        </p:tgtEl>
                                      </p:cBhvr>
                                    </p:animEffect>
                                  </p:childTnLst>
                                </p:cTn>
                              </p:par>
                            </p:childTnLst>
                          </p:cTn>
                        </p:par>
                        <p:par>
                          <p:cTn id="8" fill="hold">
                            <p:stCondLst>
                              <p:cond delay="2000"/>
                            </p:stCondLst>
                            <p:childTnLst>
                              <p:par>
                                <p:cTn id="9" presetID="14" presetClass="entr" presetSubtype="10" fill="hold" nodeType="afterEffect">
                                  <p:stCondLst>
                                    <p:cond delay="0"/>
                                  </p:stCondLst>
                                  <p:childTnLst>
                                    <p:set>
                                      <p:cBhvr>
                                        <p:cTn id="10" dur="1" fill="hold">
                                          <p:stCondLst>
                                            <p:cond delay="0"/>
                                          </p:stCondLst>
                                        </p:cTn>
                                        <p:tgtEl>
                                          <p:spTgt spid="18437"/>
                                        </p:tgtEl>
                                        <p:attrNameLst>
                                          <p:attrName>style.visibility</p:attrName>
                                        </p:attrNameLst>
                                      </p:cBhvr>
                                      <p:to>
                                        <p:strVal val="visible"/>
                                      </p:to>
                                    </p:set>
                                    <p:animEffect transition="in" filter="randombar(horizontal)">
                                      <p:cBhvr>
                                        <p:cTn id="11" dur="500"/>
                                        <p:tgtEl>
                                          <p:spTgt spid="1843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5" name="Text Box 5"/>
          <p:cNvSpPr txBox="1"/>
          <p:nvPr/>
        </p:nvSpPr>
        <p:spPr>
          <a:xfrm>
            <a:off x="245110" y="2363470"/>
            <a:ext cx="613410" cy="1314450"/>
          </a:xfrm>
          <a:prstGeom prst="rect">
            <a:avLst/>
          </a:prstGeom>
          <a:noFill/>
          <a:ln w="25400" cap="flat" cmpd="sng">
            <a:solidFill>
              <a:srgbClr val="FFFF63">
                <a:alpha val="95000"/>
              </a:srgbClr>
            </a:solidFill>
            <a:prstDash val="solid"/>
            <a:miter/>
            <a:headEnd type="none" w="med" len="med"/>
            <a:tailEnd type="none" w="med" len="med"/>
          </a:ln>
        </p:spPr>
        <p:txBody>
          <a:bodyPr vert="eaVert"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三角形</a:t>
            </a:r>
            <a:endParaRPr lang="zh-CN" altLang="en-US" sz="2800" dirty="0">
              <a:latin typeface="黑体" panose="02010609060101010101" pitchFamily="49" charset="-122"/>
              <a:ea typeface="黑体" panose="02010609060101010101" pitchFamily="49" charset="-122"/>
            </a:endParaRPr>
          </a:p>
        </p:txBody>
      </p:sp>
      <p:sp>
        <p:nvSpPr>
          <p:cNvPr id="36" name="Text Box 6"/>
          <p:cNvSpPr txBox="1"/>
          <p:nvPr/>
        </p:nvSpPr>
        <p:spPr>
          <a:xfrm>
            <a:off x="1990090" y="768350"/>
            <a:ext cx="1421765" cy="1383665"/>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与三角形有关的线段</a:t>
            </a:r>
            <a:endParaRPr lang="zh-CN" altLang="en-US" sz="2800" dirty="0">
              <a:latin typeface="黑体" panose="02010609060101010101" pitchFamily="49" charset="-122"/>
              <a:ea typeface="黑体" panose="02010609060101010101" pitchFamily="49" charset="-122"/>
            </a:endParaRPr>
          </a:p>
        </p:txBody>
      </p:sp>
      <p:sp>
        <p:nvSpPr>
          <p:cNvPr id="37" name="Text Box 7"/>
          <p:cNvSpPr txBox="1"/>
          <p:nvPr/>
        </p:nvSpPr>
        <p:spPr>
          <a:xfrm>
            <a:off x="4859655" y="2698750"/>
            <a:ext cx="3906520"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三角形的内角和：</a:t>
            </a:r>
            <a:r>
              <a:rPr lang="en-US" altLang="zh-CN" sz="2800" b="1" dirty="0">
                <a:solidFill>
                  <a:srgbClr val="FF0000"/>
                </a:solidFill>
                <a:latin typeface="Times New Roman" panose="02020603050405020304" pitchFamily="18" charset="0"/>
                <a:ea typeface="黑体" panose="02010609060101010101" pitchFamily="49" charset="-122"/>
              </a:rPr>
              <a:t>180</a:t>
            </a:r>
            <a:r>
              <a:rPr lang="en-US" altLang="zh-CN" sz="2800" b="1" dirty="0">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38" name="Text Box 8"/>
          <p:cNvSpPr txBox="1"/>
          <p:nvPr/>
        </p:nvSpPr>
        <p:spPr>
          <a:xfrm>
            <a:off x="4857115" y="3279140"/>
            <a:ext cx="3890645"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三角形的外角和：</a:t>
            </a:r>
            <a:r>
              <a:rPr lang="en-US" altLang="zh-CN" sz="2800" b="1" dirty="0">
                <a:solidFill>
                  <a:srgbClr val="FF0000"/>
                </a:solidFill>
                <a:latin typeface="Times New Roman" panose="02020603050405020304" pitchFamily="18" charset="0"/>
                <a:ea typeface="黑体" panose="02010609060101010101" pitchFamily="49" charset="-122"/>
              </a:rPr>
              <a:t>360</a:t>
            </a:r>
            <a:r>
              <a:rPr lang="en-US" altLang="zh-CN" sz="2800" b="1" dirty="0">
                <a:solidFill>
                  <a:srgbClr val="FF0000"/>
                </a:solidFill>
                <a:latin typeface="微软雅黑" panose="020B0503020204020204" pitchFamily="34" charset="-122"/>
                <a:ea typeface="微软雅黑" panose="020B0503020204020204" pitchFamily="34" charset="-122"/>
              </a:rPr>
              <a:t>°</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39" name="Text Box 10"/>
          <p:cNvSpPr txBox="1"/>
          <p:nvPr/>
        </p:nvSpPr>
        <p:spPr>
          <a:xfrm>
            <a:off x="4859020" y="337820"/>
            <a:ext cx="3839210"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三角形的边：</a:t>
            </a:r>
            <a:r>
              <a:rPr lang="zh-CN" altLang="en-US" sz="2800" dirty="0">
                <a:solidFill>
                  <a:srgbClr val="FF0000"/>
                </a:solidFill>
                <a:latin typeface="黑体" panose="02010609060101010101" pitchFamily="49" charset="-122"/>
                <a:ea typeface="黑体" panose="02010609060101010101" pitchFamily="49" charset="-122"/>
              </a:rPr>
              <a:t>三边关系</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40" name="Text Box 11"/>
          <p:cNvSpPr txBox="1"/>
          <p:nvPr/>
        </p:nvSpPr>
        <p:spPr>
          <a:xfrm>
            <a:off x="4859020" y="904690"/>
            <a:ext cx="1008063" cy="521970"/>
          </a:xfrm>
          <a:prstGeom prst="rect">
            <a:avLst/>
          </a:prstGeom>
          <a:noFill/>
          <a:ln w="25400" cap="flat" cmpd="sng">
            <a:solidFill>
              <a:srgbClr val="595959"/>
            </a:solidFill>
            <a:prstDash val="solid"/>
            <a:miter/>
            <a:headEnd type="none" w="med" len="med"/>
            <a:tailEnd type="none" w="med" len="med"/>
          </a:ln>
        </p:spPr>
        <p:txBody>
          <a:bodyPr anchor="t" anchorCtr="0">
            <a:spAutoFit/>
          </a:bodyPr>
          <a:p>
            <a:pPr algn="ctr">
              <a:spcBef>
                <a:spcPct val="50000"/>
              </a:spcBef>
              <a:buSzTx/>
            </a:pPr>
            <a:r>
              <a:rPr lang="zh-CN" altLang="en-US" sz="2800">
                <a:latin typeface="黑体" panose="02010609060101010101" pitchFamily="49" charset="-122"/>
                <a:ea typeface="黑体" panose="02010609060101010101" pitchFamily="49" charset="-122"/>
              </a:rPr>
              <a:t>高线</a:t>
            </a:r>
            <a:endParaRPr lang="zh-CN" altLang="en-US" sz="2800">
              <a:latin typeface="黑体" panose="02010609060101010101" pitchFamily="49" charset="-122"/>
              <a:ea typeface="黑体" panose="02010609060101010101" pitchFamily="49" charset="-122"/>
            </a:endParaRPr>
          </a:p>
        </p:txBody>
      </p:sp>
      <p:sp>
        <p:nvSpPr>
          <p:cNvPr id="41" name="Text Box 12"/>
          <p:cNvSpPr txBox="1"/>
          <p:nvPr/>
        </p:nvSpPr>
        <p:spPr>
          <a:xfrm>
            <a:off x="4852670" y="1476375"/>
            <a:ext cx="4124960"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中线：</a:t>
            </a:r>
            <a:r>
              <a:rPr lang="zh-CN" altLang="en-US" sz="2800" dirty="0">
                <a:solidFill>
                  <a:srgbClr val="FF0000"/>
                </a:solidFill>
                <a:latin typeface="黑体" panose="02010609060101010101" pitchFamily="49" charset="-122"/>
                <a:ea typeface="黑体" panose="02010609060101010101" pitchFamily="49" charset="-122"/>
              </a:rPr>
              <a:t>把三角形面积平分</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42" name="Text Box 13"/>
          <p:cNvSpPr txBox="1"/>
          <p:nvPr/>
        </p:nvSpPr>
        <p:spPr>
          <a:xfrm>
            <a:off x="4850765" y="2050415"/>
            <a:ext cx="1724660"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角平分线</a:t>
            </a:r>
            <a:endParaRPr lang="zh-CN" altLang="en-US" sz="2800" dirty="0">
              <a:latin typeface="黑体" panose="02010609060101010101" pitchFamily="49" charset="-122"/>
              <a:ea typeface="黑体" panose="02010609060101010101" pitchFamily="49" charset="-122"/>
            </a:endParaRPr>
          </a:p>
        </p:txBody>
      </p:sp>
      <p:sp>
        <p:nvSpPr>
          <p:cNvPr id="43" name="Line 14"/>
          <p:cNvSpPr>
            <a:spLocks noChangeShapeType="1"/>
          </p:cNvSpPr>
          <p:nvPr/>
        </p:nvSpPr>
        <p:spPr bwMode="auto">
          <a:xfrm flipH="1">
            <a:off x="1412240" y="1435100"/>
            <a:ext cx="0" cy="3096000"/>
          </a:xfrm>
          <a:prstGeom prst="line">
            <a:avLst/>
          </a:prstGeom>
          <a:noFill/>
          <a:ln w="25400">
            <a:solidFill>
              <a:schemeClr val="tx1">
                <a:lumMod val="65000"/>
                <a:lumOff val="35000"/>
              </a:schemeClr>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4" name="Line 17"/>
          <p:cNvSpPr>
            <a:spLocks noChangeShapeType="1"/>
          </p:cNvSpPr>
          <p:nvPr/>
        </p:nvSpPr>
        <p:spPr bwMode="auto">
          <a:xfrm>
            <a:off x="1413828" y="1453647"/>
            <a:ext cx="576263"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5" name="Line 18"/>
          <p:cNvSpPr>
            <a:spLocks noChangeShapeType="1"/>
          </p:cNvSpPr>
          <p:nvPr/>
        </p:nvSpPr>
        <p:spPr bwMode="auto">
          <a:xfrm>
            <a:off x="4356100" y="3541527"/>
            <a:ext cx="504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6" name="Line 19"/>
          <p:cNvSpPr>
            <a:spLocks noChangeShapeType="1"/>
          </p:cNvSpPr>
          <p:nvPr/>
        </p:nvSpPr>
        <p:spPr bwMode="auto">
          <a:xfrm>
            <a:off x="4356100" y="2965265"/>
            <a:ext cx="504825"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7" name="Line 20"/>
          <p:cNvSpPr>
            <a:spLocks noChangeShapeType="1"/>
          </p:cNvSpPr>
          <p:nvPr/>
        </p:nvSpPr>
        <p:spPr bwMode="auto">
          <a:xfrm>
            <a:off x="899478" y="3037972"/>
            <a:ext cx="504825"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8" name="Line 41"/>
          <p:cNvSpPr>
            <a:spLocks noChangeShapeType="1"/>
          </p:cNvSpPr>
          <p:nvPr/>
        </p:nvSpPr>
        <p:spPr bwMode="auto">
          <a:xfrm>
            <a:off x="3415983" y="1463172"/>
            <a:ext cx="864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49" name="Line 42"/>
          <p:cNvSpPr>
            <a:spLocks noChangeShapeType="1"/>
          </p:cNvSpPr>
          <p:nvPr/>
        </p:nvSpPr>
        <p:spPr bwMode="auto">
          <a:xfrm flipV="1">
            <a:off x="4284663" y="565282"/>
            <a:ext cx="0" cy="1764000"/>
          </a:xfrm>
          <a:prstGeom prst="line">
            <a:avLst/>
          </a:prstGeom>
          <a:noFill/>
          <a:ln w="25400">
            <a:solidFill>
              <a:schemeClr val="tx1">
                <a:lumMod val="65000"/>
                <a:lumOff val="35000"/>
              </a:schemeClr>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0" name="Line 43"/>
          <p:cNvSpPr>
            <a:spLocks noChangeShapeType="1"/>
          </p:cNvSpPr>
          <p:nvPr/>
        </p:nvSpPr>
        <p:spPr bwMode="auto">
          <a:xfrm>
            <a:off x="4284663" y="572267"/>
            <a:ext cx="576263"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1" name="Line 44"/>
          <p:cNvSpPr>
            <a:spLocks noChangeShapeType="1"/>
          </p:cNvSpPr>
          <p:nvPr/>
        </p:nvSpPr>
        <p:spPr bwMode="auto">
          <a:xfrm>
            <a:off x="4284663" y="1165992"/>
            <a:ext cx="576263"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2" name="Line 45"/>
          <p:cNvSpPr>
            <a:spLocks noChangeShapeType="1"/>
          </p:cNvSpPr>
          <p:nvPr/>
        </p:nvSpPr>
        <p:spPr bwMode="auto">
          <a:xfrm>
            <a:off x="4284663" y="2318835"/>
            <a:ext cx="576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3" name="Line 47"/>
          <p:cNvSpPr>
            <a:spLocks noChangeShapeType="1"/>
          </p:cNvSpPr>
          <p:nvPr/>
        </p:nvSpPr>
        <p:spPr bwMode="auto">
          <a:xfrm>
            <a:off x="4284663" y="1742572"/>
            <a:ext cx="576263"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4" name="Text Box 53"/>
          <p:cNvSpPr txBox="1"/>
          <p:nvPr/>
        </p:nvSpPr>
        <p:spPr>
          <a:xfrm>
            <a:off x="1990090" y="3074168"/>
            <a:ext cx="1862138" cy="953135"/>
          </a:xfrm>
          <a:prstGeom prst="rect">
            <a:avLst/>
          </a:prstGeom>
          <a:noFill/>
          <a:ln w="25400" cap="flat" cmpd="sng">
            <a:solidFill>
              <a:srgbClr val="595959"/>
            </a:solidFill>
            <a:prstDash val="solid"/>
            <a:miter/>
            <a:headEnd type="none" w="med" len="med"/>
            <a:tailEnd type="none" w="med" len="med"/>
          </a:ln>
        </p:spPr>
        <p:txBody>
          <a:bodyPr anchor="t" anchorCtr="0">
            <a:spAutoFit/>
          </a:bodyPr>
          <a:p>
            <a:pPr algn="ctr">
              <a:spcBef>
                <a:spcPct val="50000"/>
              </a:spcBef>
              <a:buSzTx/>
            </a:pPr>
            <a:r>
              <a:rPr lang="zh-CN" altLang="en-US" sz="2800">
                <a:latin typeface="黑体" panose="02010609060101010101" pitchFamily="49" charset="-122"/>
                <a:ea typeface="黑体" panose="02010609060101010101" pitchFamily="49" charset="-122"/>
              </a:rPr>
              <a:t>与三角形有关的角</a:t>
            </a:r>
            <a:endParaRPr lang="zh-CN" altLang="en-US" sz="2800">
              <a:latin typeface="黑体" panose="02010609060101010101" pitchFamily="49" charset="-122"/>
              <a:ea typeface="黑体" panose="02010609060101010101" pitchFamily="49" charset="-122"/>
            </a:endParaRPr>
          </a:p>
        </p:txBody>
      </p:sp>
      <p:sp>
        <p:nvSpPr>
          <p:cNvPr id="55" name="Line 54"/>
          <p:cNvSpPr>
            <a:spLocks noChangeShapeType="1"/>
          </p:cNvSpPr>
          <p:nvPr/>
        </p:nvSpPr>
        <p:spPr bwMode="auto">
          <a:xfrm>
            <a:off x="1413828" y="3542797"/>
            <a:ext cx="576263"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6" name="Text Box 55"/>
          <p:cNvSpPr txBox="1"/>
          <p:nvPr/>
        </p:nvSpPr>
        <p:spPr>
          <a:xfrm>
            <a:off x="4852670" y="3853815"/>
            <a:ext cx="3162935"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内角与外角的关系</a:t>
            </a:r>
            <a:endParaRPr lang="zh-CN" altLang="en-US" sz="2800" dirty="0">
              <a:latin typeface="黑体" panose="02010609060101010101" pitchFamily="49" charset="-122"/>
              <a:ea typeface="黑体" panose="02010609060101010101" pitchFamily="49" charset="-122"/>
            </a:endParaRPr>
          </a:p>
        </p:txBody>
      </p:sp>
      <p:sp>
        <p:nvSpPr>
          <p:cNvPr id="57" name="Line 56"/>
          <p:cNvSpPr>
            <a:spLocks noChangeShapeType="1"/>
          </p:cNvSpPr>
          <p:nvPr/>
        </p:nvSpPr>
        <p:spPr bwMode="auto">
          <a:xfrm>
            <a:off x="4357688" y="4118107"/>
            <a:ext cx="504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8" name="Line 57"/>
          <p:cNvSpPr>
            <a:spLocks noChangeShapeType="1"/>
          </p:cNvSpPr>
          <p:nvPr/>
        </p:nvSpPr>
        <p:spPr bwMode="auto">
          <a:xfrm>
            <a:off x="3851910" y="3541527"/>
            <a:ext cx="504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9" name="Line 58"/>
          <p:cNvSpPr>
            <a:spLocks noChangeShapeType="1"/>
          </p:cNvSpPr>
          <p:nvPr/>
        </p:nvSpPr>
        <p:spPr bwMode="auto">
          <a:xfrm flipH="1">
            <a:off x="4356100" y="2965265"/>
            <a:ext cx="1588" cy="1152000"/>
          </a:xfrm>
          <a:prstGeom prst="line">
            <a:avLst/>
          </a:prstGeom>
          <a:noFill/>
          <a:ln w="25400">
            <a:solidFill>
              <a:schemeClr val="tx1">
                <a:lumMod val="65000"/>
                <a:lumOff val="35000"/>
              </a:schemeClr>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60" name="Line 59"/>
          <p:cNvSpPr>
            <a:spLocks noChangeShapeType="1"/>
          </p:cNvSpPr>
          <p:nvPr/>
        </p:nvSpPr>
        <p:spPr bwMode="auto">
          <a:xfrm>
            <a:off x="1413828" y="4522285"/>
            <a:ext cx="576000" cy="0"/>
          </a:xfrm>
          <a:prstGeom prst="line">
            <a:avLst/>
          </a:prstGeom>
          <a:noFill/>
          <a:ln w="25400">
            <a:solidFill>
              <a:schemeClr val="tx1">
                <a:lumMod val="65000"/>
                <a:lumOff val="35000"/>
              </a:schemeClr>
            </a:solidFill>
            <a:round/>
            <a:tailEnd type="triangle" w="med" len="med"/>
          </a:ln>
          <a:effectLst/>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61" name="Text Box 60"/>
          <p:cNvSpPr txBox="1"/>
          <p:nvPr/>
        </p:nvSpPr>
        <p:spPr>
          <a:xfrm>
            <a:off x="1985645" y="4262755"/>
            <a:ext cx="2480945"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a:latin typeface="黑体" panose="02010609060101010101" pitchFamily="49" charset="-122"/>
                <a:ea typeface="黑体" panose="02010609060101010101" pitchFamily="49" charset="-122"/>
              </a:rPr>
              <a:t>三角形的分类</a:t>
            </a:r>
            <a:endParaRPr lang="zh-CN" altLang="en-US" sz="2800">
              <a:latin typeface="黑体" panose="02010609060101010101" pitchFamily="49" charset="-122"/>
              <a:ea typeface="黑体" panose="02010609060101010101" pitchFamily="49" charset="-122"/>
            </a:endParaRPr>
          </a:p>
        </p:txBody>
      </p:sp>
      <p:sp>
        <p:nvSpPr>
          <p:cNvPr id="29748" name="矩形 80"/>
          <p:cNvSpPr/>
          <p:nvPr/>
        </p:nvSpPr>
        <p:spPr>
          <a:xfrm>
            <a:off x="0" y="-55112"/>
            <a:ext cx="1203960" cy="398780"/>
          </a:xfrm>
          <a:prstGeom prst="rect">
            <a:avLst/>
          </a:prstGeom>
          <a:noFill/>
          <a:ln w="9525">
            <a:noFill/>
          </a:ln>
        </p:spPr>
        <p:txBody>
          <a:bodyPr wrap="none" anchor="t" anchorCtr="0">
            <a:spAutoFit/>
          </a:bodyPr>
          <a:p>
            <a:r>
              <a:rPr lang="zh-CN" altLang="en-US" sz="2000" b="1" dirty="0">
                <a:solidFill>
                  <a:srgbClr val="228989"/>
                </a:solidFill>
                <a:latin typeface="Arial" panose="020B0604020202020204" pitchFamily="34" charset="0"/>
                <a:ea typeface="方正姚体" panose="02010601030101010101" pitchFamily="2" charset="-122"/>
              </a:rPr>
              <a:t>课堂小结</a:t>
            </a:r>
            <a:endParaRPr lang="zh-CN" altLang="en-US" sz="2000" b="1" dirty="0">
              <a:solidFill>
                <a:srgbClr val="228989"/>
              </a:solidFill>
              <a:latin typeface="Arial" panose="020B0604020202020204" pitchFamily="34" charset="0"/>
              <a:ea typeface="方正姚体" panose="02010601030101010101" pitchFamily="2" charset="-122"/>
            </a:endParaRPr>
          </a:p>
        </p:txBody>
      </p:sp>
    </p:spTree>
    <p:custDataLst>
      <p:tags r:id="rId1"/>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left)">
                                      <p:cBhvr>
                                        <p:cTn id="12" dur="500"/>
                                        <p:tgtEl>
                                          <p:spTgt spid="4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500"/>
                                        <p:tgtEl>
                                          <p:spTgt spid="43"/>
                                        </p:tgtEl>
                                      </p:cBhvr>
                                    </p:animEffect>
                                  </p:childTnLst>
                                </p:cTn>
                              </p:par>
                              <p:par>
                                <p:cTn id="17" presetID="2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left)">
                                      <p:cBhvr>
                                        <p:cTn id="19" dur="500"/>
                                        <p:tgtEl>
                                          <p:spTgt spid="44"/>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left)">
                                      <p:cBhvr>
                                        <p:cTn id="28" dur="500"/>
                                        <p:tgtEl>
                                          <p:spTgt spid="48"/>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wipe(left)">
                                      <p:cBhvr>
                                        <p:cTn id="32" dur="500"/>
                                        <p:tgtEl>
                                          <p:spTgt spid="49"/>
                                        </p:tgtEl>
                                      </p:cBhvr>
                                    </p:animEffect>
                                  </p:childTnLst>
                                </p:cTn>
                              </p:par>
                            </p:childTnLst>
                          </p:cTn>
                        </p:par>
                        <p:par>
                          <p:cTn id="33" fill="hold">
                            <p:stCondLst>
                              <p:cond delay="1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wipe(left)">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left)">
                                      <p:cBhvr>
                                        <p:cTn id="45" dur="500"/>
                                        <p:tgtEl>
                                          <p:spTgt spid="51"/>
                                        </p:tgtEl>
                                      </p:cBhvr>
                                    </p:animEffect>
                                  </p:childTnLst>
                                </p:cTn>
                              </p:par>
                            </p:childTnLst>
                          </p:cTn>
                        </p:par>
                        <p:par>
                          <p:cTn id="46" fill="hold">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left)">
                                      <p:cBhvr>
                                        <p:cTn id="58" dur="500"/>
                                        <p:tgtEl>
                                          <p:spTgt spid="4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par>
                          <p:cTn id="73" fill="hold">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54"/>
                                        </p:tgtEl>
                                        <p:attrNameLst>
                                          <p:attrName>style.visibility</p:attrName>
                                        </p:attrNameLst>
                                      </p:cBhvr>
                                      <p:to>
                                        <p:strVal val="visible"/>
                                      </p:to>
                                    </p:set>
                                    <p:animEffect transition="in" filter="wipe(left)">
                                      <p:cBhvr>
                                        <p:cTn id="76" dur="500"/>
                                        <p:tgtEl>
                                          <p:spTgt spid="5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left)">
                                      <p:cBhvr>
                                        <p:cTn id="81" dur="500"/>
                                        <p:tgtEl>
                                          <p:spTgt spid="58"/>
                                        </p:tgtEl>
                                      </p:cBhvr>
                                    </p:animEffect>
                                  </p:childTnLst>
                                </p:cTn>
                              </p:par>
                            </p:childTnLst>
                          </p:cTn>
                        </p:par>
                        <p:par>
                          <p:cTn id="82" fill="hold">
                            <p:stCondLst>
                              <p:cond delay="500"/>
                            </p:stCondLst>
                            <p:childTnLst>
                              <p:par>
                                <p:cTn id="83" presetID="22" presetClass="entr" presetSubtype="8" fill="hold" nodeType="after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childTnLst>
                          </p:cTn>
                        </p:par>
                        <p:par>
                          <p:cTn id="86" fill="hold">
                            <p:stCondLst>
                              <p:cond delay="1000"/>
                            </p:stCondLst>
                            <p:childTnLst>
                              <p:par>
                                <p:cTn id="87" presetID="22" presetClass="entr" presetSubtype="8"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500"/>
                                        <p:tgtEl>
                                          <p:spTgt spid="46"/>
                                        </p:tgtEl>
                                      </p:cBhvr>
                                    </p:animEffect>
                                  </p:childTnLst>
                                </p:cTn>
                              </p:par>
                            </p:childTnLst>
                          </p:cTn>
                        </p:par>
                        <p:par>
                          <p:cTn id="90" fill="hold">
                            <p:stCondLst>
                              <p:cond delay="1500"/>
                            </p:stCondLst>
                            <p:childTnLst>
                              <p:par>
                                <p:cTn id="91" presetID="22" presetClass="entr" presetSubtype="8" fill="hold" grpId="0" nodeType="afterEffect">
                                  <p:stCondLst>
                                    <p:cond delay="0"/>
                                  </p:stCondLst>
                                  <p:childTnLst>
                                    <p:set>
                                      <p:cBhvr>
                                        <p:cTn id="92" dur="1" fill="hold">
                                          <p:stCondLst>
                                            <p:cond delay="0"/>
                                          </p:stCondLst>
                                        </p:cTn>
                                        <p:tgtEl>
                                          <p:spTgt spid="37"/>
                                        </p:tgtEl>
                                        <p:attrNameLst>
                                          <p:attrName>style.visibility</p:attrName>
                                        </p:attrNameLst>
                                      </p:cBhvr>
                                      <p:to>
                                        <p:strVal val="visible"/>
                                      </p:to>
                                    </p:set>
                                    <p:animEffect transition="in" filter="wipe(left)">
                                      <p:cBhvr>
                                        <p:cTn id="93" dur="500"/>
                                        <p:tgtEl>
                                          <p:spTgt spid="3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par>
                          <p:cTn id="99" fill="hold">
                            <p:stCondLst>
                              <p:cond delay="500"/>
                            </p:stCondLst>
                            <p:childTnLst>
                              <p:par>
                                <p:cTn id="100" presetID="22" presetClass="entr" presetSubtype="8" fill="hold" grpId="0" nodeType="after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wipe(left)">
                                      <p:cBhvr>
                                        <p:cTn id="102" dur="500"/>
                                        <p:tgtEl>
                                          <p:spTgt spid="3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57"/>
                                        </p:tgtEl>
                                        <p:attrNameLst>
                                          <p:attrName>style.visibility</p:attrName>
                                        </p:attrNameLst>
                                      </p:cBhvr>
                                      <p:to>
                                        <p:strVal val="visible"/>
                                      </p:to>
                                    </p:set>
                                    <p:animEffect transition="in" filter="wipe(left)">
                                      <p:cBhvr>
                                        <p:cTn id="107" dur="500"/>
                                        <p:tgtEl>
                                          <p:spTgt spid="57"/>
                                        </p:tgtEl>
                                      </p:cBhvr>
                                    </p:animEffect>
                                  </p:childTnLst>
                                </p:cTn>
                              </p:par>
                            </p:childTnLst>
                          </p:cTn>
                        </p:par>
                        <p:par>
                          <p:cTn id="108" fill="hold">
                            <p:stCondLst>
                              <p:cond delay="500"/>
                            </p:stCondLst>
                            <p:childTnLst>
                              <p:par>
                                <p:cTn id="109" presetID="22" presetClass="entr" presetSubtype="8" fill="hold" grpId="0" nodeType="after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left)">
                                      <p:cBhvr>
                                        <p:cTn id="111" dur="500"/>
                                        <p:tgtEl>
                                          <p:spTgt spid="56"/>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60"/>
                                        </p:tgtEl>
                                        <p:attrNameLst>
                                          <p:attrName>style.visibility</p:attrName>
                                        </p:attrNameLst>
                                      </p:cBhvr>
                                      <p:to>
                                        <p:strVal val="visible"/>
                                      </p:to>
                                    </p:set>
                                    <p:animEffect transition="in" filter="wipe(left)">
                                      <p:cBhvr>
                                        <p:cTn id="116" dur="500"/>
                                        <p:tgtEl>
                                          <p:spTgt spid="60"/>
                                        </p:tgtEl>
                                      </p:cBhvr>
                                    </p:animEffect>
                                  </p:childTnLst>
                                </p:cTn>
                              </p:par>
                            </p:childTnLst>
                          </p:cTn>
                        </p:par>
                        <p:par>
                          <p:cTn id="117" fill="hold">
                            <p:stCondLst>
                              <p:cond delay="500"/>
                            </p:stCondLst>
                            <p:childTnLst>
                              <p:par>
                                <p:cTn id="118" presetID="22" presetClass="entr" presetSubtype="8"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wipe(left)">
                                      <p:cBhvr>
                                        <p:cTn id="12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54" grpId="0" bldLvl="0" animBg="1"/>
      <p:bldP spid="56" grpId="0" bldLvl="0" animBg="1"/>
      <p:bldP spid="61"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Text Box 4"/>
          <p:cNvSpPr txBox="1"/>
          <p:nvPr/>
        </p:nvSpPr>
        <p:spPr>
          <a:xfrm>
            <a:off x="210185" y="2016125"/>
            <a:ext cx="613410" cy="1207135"/>
          </a:xfrm>
          <a:prstGeom prst="rect">
            <a:avLst/>
          </a:prstGeom>
          <a:noFill/>
          <a:ln w="25400" cap="flat" cmpd="sng">
            <a:solidFill>
              <a:srgbClr val="FFFF63"/>
            </a:solidFill>
            <a:prstDash val="solid"/>
            <a:miter/>
            <a:headEnd type="none" w="med" len="med"/>
            <a:tailEnd type="none" w="med" len="med"/>
          </a:ln>
        </p:spPr>
        <p:txBody>
          <a:bodyPr vert="eaVert" wrap="square" anchor="t" anchorCtr="0">
            <a:spAutoFit/>
          </a:bodyPr>
          <a:p>
            <a:pPr>
              <a:spcBef>
                <a:spcPct val="50000"/>
              </a:spcBef>
              <a:buSzTx/>
            </a:pPr>
            <a:r>
              <a:rPr lang="zh-CN" altLang="en-US" sz="2800" dirty="0">
                <a:latin typeface="Arial" panose="020B0604020202020204" pitchFamily="34" charset="0"/>
                <a:ea typeface="黑体" panose="02010609060101010101" pitchFamily="49" charset="-122"/>
              </a:rPr>
              <a:t>多边形</a:t>
            </a:r>
            <a:endParaRPr lang="zh-CN" altLang="en-US" sz="2800" dirty="0">
              <a:latin typeface="Arial" panose="020B0604020202020204" pitchFamily="34" charset="0"/>
              <a:ea typeface="黑体" panose="02010609060101010101" pitchFamily="49" charset="-122"/>
            </a:endParaRPr>
          </a:p>
        </p:txBody>
      </p:sp>
      <p:sp>
        <p:nvSpPr>
          <p:cNvPr id="6" name="Line 5"/>
          <p:cNvSpPr>
            <a:spLocks noChangeShapeType="1"/>
          </p:cNvSpPr>
          <p:nvPr/>
        </p:nvSpPr>
        <p:spPr bwMode="auto">
          <a:xfrm flipH="1">
            <a:off x="1203960" y="1010920"/>
            <a:ext cx="635" cy="3312000"/>
          </a:xfrm>
          <a:prstGeom prst="line">
            <a:avLst/>
          </a:prstGeom>
          <a:noFill/>
          <a:ln w="25400">
            <a:solidFill>
              <a:schemeClr val="tx1">
                <a:lumMod val="65000"/>
                <a:lumOff val="35000"/>
              </a:schemeClr>
            </a:solidFill>
            <a:roun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Line 6"/>
          <p:cNvSpPr>
            <a:spLocks noChangeShapeType="1"/>
          </p:cNvSpPr>
          <p:nvPr/>
        </p:nvSpPr>
        <p:spPr bwMode="auto">
          <a:xfrm>
            <a:off x="837565" y="2609665"/>
            <a:ext cx="360000"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Line 7"/>
          <p:cNvSpPr>
            <a:spLocks noChangeShapeType="1"/>
          </p:cNvSpPr>
          <p:nvPr/>
        </p:nvSpPr>
        <p:spPr bwMode="auto">
          <a:xfrm>
            <a:off x="1201738" y="1023752"/>
            <a:ext cx="288000"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Text Box 9"/>
          <p:cNvSpPr txBox="1"/>
          <p:nvPr/>
        </p:nvSpPr>
        <p:spPr>
          <a:xfrm>
            <a:off x="1481455" y="772160"/>
            <a:ext cx="940435"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spcBef>
                <a:spcPct val="50000"/>
              </a:spcBef>
              <a:buSzTx/>
            </a:pPr>
            <a:r>
              <a:rPr lang="zh-CN" altLang="en-US" sz="2800" dirty="0">
                <a:latin typeface="Arial" panose="020B0604020202020204" pitchFamily="34" charset="0"/>
                <a:ea typeface="黑体" panose="02010609060101010101" pitchFamily="49" charset="-122"/>
              </a:rPr>
              <a:t>定义</a:t>
            </a:r>
            <a:endParaRPr lang="zh-CN" altLang="en-US" sz="2800" dirty="0">
              <a:latin typeface="Arial" panose="020B0604020202020204" pitchFamily="34" charset="0"/>
              <a:ea typeface="黑体" panose="02010609060101010101" pitchFamily="49" charset="-122"/>
            </a:endParaRPr>
          </a:p>
        </p:txBody>
      </p:sp>
      <p:sp>
        <p:nvSpPr>
          <p:cNvPr id="10" name="Text Box 10"/>
          <p:cNvSpPr txBox="1"/>
          <p:nvPr/>
        </p:nvSpPr>
        <p:spPr>
          <a:xfrm>
            <a:off x="1483360" y="2134235"/>
            <a:ext cx="1625600" cy="953135"/>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spcBef>
                <a:spcPct val="50000"/>
              </a:spcBef>
              <a:buSzTx/>
            </a:pPr>
            <a:r>
              <a:rPr lang="zh-CN" altLang="en-US" sz="2800" dirty="0">
                <a:latin typeface="Arial" panose="020B0604020202020204" pitchFamily="34" charset="0"/>
                <a:ea typeface="黑体" panose="02010609060101010101" pitchFamily="49" charset="-122"/>
              </a:rPr>
              <a:t>多边形</a:t>
            </a:r>
            <a:r>
              <a:rPr lang="zh-CN" altLang="en-US" sz="2800" dirty="0">
                <a:latin typeface="Arial" panose="020B0604020202020204" pitchFamily="34" charset="0"/>
                <a:ea typeface="黑体" panose="02010609060101010101" pitchFamily="49" charset="-122"/>
              </a:rPr>
              <a:t>的内外角和</a:t>
            </a:r>
            <a:endParaRPr lang="zh-CN" altLang="en-US" sz="2800" dirty="0">
              <a:latin typeface="Arial" panose="020B0604020202020204" pitchFamily="34" charset="0"/>
              <a:ea typeface="黑体" panose="02010609060101010101" pitchFamily="49" charset="-122"/>
            </a:endParaRPr>
          </a:p>
        </p:txBody>
      </p:sp>
      <p:sp>
        <p:nvSpPr>
          <p:cNvPr id="11" name="Line 12"/>
          <p:cNvSpPr>
            <a:spLocks noChangeShapeType="1"/>
          </p:cNvSpPr>
          <p:nvPr/>
        </p:nvSpPr>
        <p:spPr bwMode="auto">
          <a:xfrm>
            <a:off x="1195388" y="2609665"/>
            <a:ext cx="288000"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Line 57"/>
          <p:cNvSpPr>
            <a:spLocks noChangeShapeType="1"/>
          </p:cNvSpPr>
          <p:nvPr/>
        </p:nvSpPr>
        <p:spPr bwMode="auto">
          <a:xfrm>
            <a:off x="3113723" y="2603315"/>
            <a:ext cx="468000" cy="0"/>
          </a:xfrm>
          <a:prstGeom prst="line">
            <a:avLst/>
          </a:prstGeom>
          <a:noFill/>
          <a:ln w="25400">
            <a:solidFill>
              <a:schemeClr val="tx1">
                <a:lumMod val="65000"/>
                <a:lumOff val="35000"/>
              </a:schemeClr>
            </a:solidFill>
            <a:round/>
            <a:tailEnd type="triangle" w="med" len="med"/>
          </a:ln>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3" name="Line 19"/>
          <p:cNvSpPr>
            <a:spLocks noChangeShapeType="1"/>
          </p:cNvSpPr>
          <p:nvPr/>
        </p:nvSpPr>
        <p:spPr bwMode="auto">
          <a:xfrm>
            <a:off x="3589973" y="2091187"/>
            <a:ext cx="288925" cy="0"/>
          </a:xfrm>
          <a:prstGeom prst="line">
            <a:avLst/>
          </a:prstGeom>
          <a:noFill/>
          <a:ln w="25400">
            <a:solidFill>
              <a:schemeClr val="tx1">
                <a:lumMod val="65000"/>
                <a:lumOff val="35000"/>
              </a:schemeClr>
            </a:solidFill>
            <a:round/>
            <a:tailEnd type="triangle" w="med" len="med"/>
          </a:ln>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4" name="Line 56"/>
          <p:cNvSpPr>
            <a:spLocks noChangeShapeType="1"/>
          </p:cNvSpPr>
          <p:nvPr/>
        </p:nvSpPr>
        <p:spPr bwMode="auto">
          <a:xfrm>
            <a:off x="3591560" y="3139890"/>
            <a:ext cx="287338" cy="0"/>
          </a:xfrm>
          <a:prstGeom prst="line">
            <a:avLst/>
          </a:prstGeom>
          <a:noFill/>
          <a:ln w="25400">
            <a:solidFill>
              <a:schemeClr val="tx1">
                <a:lumMod val="65000"/>
                <a:lumOff val="35000"/>
              </a:schemeClr>
            </a:solidFill>
            <a:round/>
            <a:tailEnd type="triangle" w="med" len="med"/>
          </a:ln>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5" name="Line 58"/>
          <p:cNvSpPr>
            <a:spLocks noChangeShapeType="1"/>
          </p:cNvSpPr>
          <p:nvPr/>
        </p:nvSpPr>
        <p:spPr bwMode="auto">
          <a:xfrm flipH="1">
            <a:off x="3589655" y="2091055"/>
            <a:ext cx="635" cy="1044000"/>
          </a:xfrm>
          <a:prstGeom prst="line">
            <a:avLst/>
          </a:prstGeom>
          <a:noFill/>
          <a:ln w="25400">
            <a:solidFill>
              <a:schemeClr val="tx1">
                <a:lumMod val="65000"/>
                <a:lumOff val="35000"/>
              </a:schemeClr>
            </a:solidFill>
            <a:round/>
          </a:ln>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18" name="Text Box 60"/>
          <p:cNvSpPr txBox="1"/>
          <p:nvPr/>
        </p:nvSpPr>
        <p:spPr>
          <a:xfrm>
            <a:off x="2970530" y="772160"/>
            <a:ext cx="1384935" cy="521970"/>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spcBef>
                <a:spcPct val="50000"/>
              </a:spcBef>
              <a:buSzTx/>
            </a:pPr>
            <a:r>
              <a:rPr lang="zh-CN" altLang="en-US" sz="2800" dirty="0">
                <a:latin typeface="黑体" panose="02010609060101010101" pitchFamily="49" charset="-122"/>
                <a:ea typeface="黑体" panose="02010609060101010101" pitchFamily="49" charset="-122"/>
              </a:rPr>
              <a:t>对角线</a:t>
            </a:r>
            <a:endParaRPr lang="zh-CN" altLang="en-US" sz="2800" dirty="0">
              <a:latin typeface="黑体" panose="02010609060101010101" pitchFamily="49" charset="-122"/>
              <a:ea typeface="黑体" panose="02010609060101010101" pitchFamily="49" charset="-122"/>
            </a:endParaRPr>
          </a:p>
        </p:txBody>
      </p:sp>
      <p:sp>
        <p:nvSpPr>
          <p:cNvPr id="19" name="Line 7"/>
          <p:cNvSpPr>
            <a:spLocks noChangeShapeType="1"/>
          </p:cNvSpPr>
          <p:nvPr/>
        </p:nvSpPr>
        <p:spPr bwMode="auto">
          <a:xfrm>
            <a:off x="2479993" y="1006607"/>
            <a:ext cx="431800"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 name="Line 7"/>
          <p:cNvSpPr>
            <a:spLocks noChangeShapeType="1"/>
          </p:cNvSpPr>
          <p:nvPr/>
        </p:nvSpPr>
        <p:spPr bwMode="auto">
          <a:xfrm>
            <a:off x="4413885" y="1004385"/>
            <a:ext cx="433388"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1" name="Text Box 55"/>
          <p:cNvSpPr txBox="1"/>
          <p:nvPr/>
        </p:nvSpPr>
        <p:spPr>
          <a:xfrm>
            <a:off x="4882515" y="528955"/>
            <a:ext cx="3846195" cy="953135"/>
          </a:xfrm>
          <a:prstGeom prst="rect">
            <a:avLst/>
          </a:prstGeom>
          <a:noFill/>
          <a:ln w="25400" cap="flat" cmpd="sng">
            <a:solidFill>
              <a:srgbClr val="595959"/>
            </a:solidFill>
            <a:prstDash val="solid"/>
            <a:miter/>
            <a:headEnd type="none" w="med" len="med"/>
            <a:tailEnd type="none" w="med" len="med"/>
          </a:ln>
        </p:spPr>
        <p:txBody>
          <a:bodyPr wrap="square" anchor="t" anchorCtr="0">
            <a:spAutoFit/>
          </a:bodyPr>
          <a:p>
            <a:pPr algn="ctr">
              <a:buSzTx/>
            </a:pPr>
            <a:r>
              <a:rPr lang="zh-CN" altLang="en-US" sz="2800" dirty="0">
                <a:solidFill>
                  <a:srgbClr val="FF0000"/>
                </a:solidFill>
                <a:latin typeface="黑体" panose="02010609060101010101" pitchFamily="49" charset="-122"/>
                <a:ea typeface="黑体" panose="02010609060101010101" pitchFamily="49" charset="-122"/>
              </a:rPr>
              <a:t>多边形转化为三角形和四边形的重要辅助线</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2" name="Line 12"/>
          <p:cNvSpPr>
            <a:spLocks noChangeShapeType="1"/>
          </p:cNvSpPr>
          <p:nvPr/>
        </p:nvSpPr>
        <p:spPr bwMode="auto">
          <a:xfrm>
            <a:off x="1195388" y="4334960"/>
            <a:ext cx="288000" cy="0"/>
          </a:xfrm>
          <a:prstGeom prst="line">
            <a:avLst/>
          </a:prstGeom>
          <a:noFill/>
          <a:ln w="25400">
            <a:solidFill>
              <a:schemeClr val="tx1">
                <a:lumMod val="65000"/>
                <a:lumOff val="35000"/>
              </a:schemeClr>
            </a:solidFill>
            <a:round/>
            <a:tailEnd type="triangle" w="med" len="med"/>
          </a:ln>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 name="Text Box 10"/>
          <p:cNvSpPr txBox="1"/>
          <p:nvPr/>
        </p:nvSpPr>
        <p:spPr>
          <a:xfrm>
            <a:off x="1467485" y="4098105"/>
            <a:ext cx="1439863" cy="460375"/>
          </a:xfrm>
          <a:prstGeom prst="rect">
            <a:avLst/>
          </a:prstGeom>
          <a:noFill/>
          <a:ln w="25400" cap="flat" cmpd="sng">
            <a:solidFill>
              <a:srgbClr val="595959"/>
            </a:solidFill>
            <a:prstDash val="solid"/>
            <a:miter/>
            <a:headEnd type="none" w="med" len="med"/>
            <a:tailEnd type="none" w="med" len="med"/>
          </a:ln>
        </p:spPr>
        <p:txBody>
          <a:bodyPr anchor="t" anchorCtr="0">
            <a:spAutoFit/>
          </a:bodyPr>
          <a:p>
            <a:pPr>
              <a:spcBef>
                <a:spcPct val="50000"/>
              </a:spcBef>
              <a:buSzTx/>
            </a:pPr>
            <a:r>
              <a:rPr lang="zh-CN" altLang="en-US" sz="2400" dirty="0">
                <a:latin typeface="Arial" panose="020B0604020202020204" pitchFamily="34" charset="0"/>
                <a:ea typeface="黑体" panose="02010609060101010101" pitchFamily="49" charset="-122"/>
              </a:rPr>
              <a:t>正</a:t>
            </a:r>
            <a:r>
              <a:rPr lang="zh-CN" altLang="en-US" sz="2400" b="1" dirty="0">
                <a:latin typeface="Times New Roman" panose="02020603050405020304" pitchFamily="18" charset="0"/>
                <a:ea typeface="黑体" panose="02010609060101010101" pitchFamily="49" charset="-122"/>
              </a:rPr>
              <a:t>多</a:t>
            </a:r>
            <a:r>
              <a:rPr lang="zh-CN" altLang="en-US" sz="2400" dirty="0">
                <a:latin typeface="Arial" panose="020B0604020202020204" pitchFamily="34" charset="0"/>
                <a:ea typeface="黑体" panose="02010609060101010101" pitchFamily="49" charset="-122"/>
              </a:rPr>
              <a:t>边形</a:t>
            </a:r>
            <a:endParaRPr lang="zh-CN" altLang="en-US" sz="2400" dirty="0">
              <a:latin typeface="Arial" panose="020B0604020202020204" pitchFamily="34" charset="0"/>
              <a:ea typeface="黑体" panose="02010609060101010101" pitchFamily="49" charset="-122"/>
            </a:endParaRPr>
          </a:p>
        </p:txBody>
      </p:sp>
      <p:sp>
        <p:nvSpPr>
          <p:cNvPr id="24" name="Line 57"/>
          <p:cNvSpPr>
            <a:spLocks noChangeShapeType="1"/>
          </p:cNvSpPr>
          <p:nvPr/>
        </p:nvSpPr>
        <p:spPr bwMode="auto">
          <a:xfrm>
            <a:off x="2907348" y="4327975"/>
            <a:ext cx="216000" cy="0"/>
          </a:xfrm>
          <a:prstGeom prst="line">
            <a:avLst/>
          </a:prstGeom>
          <a:noFill/>
          <a:ln w="25400">
            <a:solidFill>
              <a:schemeClr val="tx1">
                <a:lumMod val="65000"/>
                <a:lumOff val="35000"/>
              </a:schemeClr>
            </a:solidFill>
            <a:round/>
            <a:tailEnd type="triangle" w="med" len="med"/>
          </a:ln>
          <a:effectLst/>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400" b="0"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1" name="TextBox 4"/>
          <p:cNvSpPr txBox="1"/>
          <p:nvPr/>
        </p:nvSpPr>
        <p:spPr>
          <a:xfrm>
            <a:off x="3878580" y="1812290"/>
            <a:ext cx="4855210" cy="521970"/>
          </a:xfrm>
          <a:prstGeom prst="rect">
            <a:avLst/>
          </a:prstGeom>
          <a:noFill/>
          <a:ln w="25400" cap="flat" cmpd="sng">
            <a:solidFill>
              <a:srgbClr val="404040"/>
            </a:solidFill>
            <a:prstDash val="solid"/>
            <a:round/>
            <a:headEnd type="none" w="med" len="med"/>
            <a:tailEnd type="none" w="med" len="med"/>
          </a:ln>
        </p:spPr>
        <p:txBody>
          <a:bodyPr wrap="square" anchor="t" anchorCtr="0">
            <a:spAutoFit/>
          </a:bodyPr>
          <a:p>
            <a:pPr algn="ctr">
              <a:lnSpc>
                <a:spcPct val="100000"/>
              </a:lnSpc>
              <a:buSzTx/>
            </a:pP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n </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黑体" panose="02010609060101010101" pitchFamily="49" charset="-122"/>
              </a:rPr>
              <a:t>2)×180</a:t>
            </a:r>
            <a:r>
              <a:rPr lang="en-US" altLang="zh-CN" sz="2800" dirty="0">
                <a:solidFill>
                  <a:srgbClr val="FF0000"/>
                </a:solidFill>
                <a:latin typeface="微软雅黑" panose="020B0503020204020204" pitchFamily="34" charset="-122"/>
                <a:ea typeface="微软雅黑" panose="020B0503020204020204" pitchFamily="34" charset="-122"/>
              </a:rPr>
              <a:t>° </a:t>
            </a: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n</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rPr>
              <a:t>3 </a:t>
            </a:r>
            <a:r>
              <a:rPr lang="zh-CN" altLang="en-US" sz="2800" dirty="0">
                <a:solidFill>
                  <a:srgbClr val="FF0000"/>
                </a:solidFill>
                <a:latin typeface="Times New Roman" panose="02020603050405020304" pitchFamily="18" charset="0"/>
                <a:ea typeface="黑体" panose="02010609060101010101" pitchFamily="49" charset="-122"/>
              </a:rPr>
              <a:t>且为</a:t>
            </a:r>
            <a:r>
              <a:rPr lang="zh-CN" altLang="en-US" sz="2800" dirty="0">
                <a:solidFill>
                  <a:srgbClr val="FF0000"/>
                </a:solidFill>
                <a:latin typeface="Times New Roman" panose="02020603050405020304" pitchFamily="18" charset="0"/>
                <a:ea typeface="黑体" panose="02010609060101010101" pitchFamily="49" charset="-122"/>
              </a:rPr>
              <a:t>整数</a:t>
            </a: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dirty="0">
                <a:solidFill>
                  <a:srgbClr val="FF0000"/>
                </a:solidFill>
                <a:latin typeface="Times New Roman" panose="02020603050405020304" pitchFamily="18" charset="0"/>
                <a:ea typeface="黑体" panose="02010609060101010101" pitchFamily="49" charset="-122"/>
              </a:rPr>
              <a:t> </a:t>
            </a:r>
            <a:endParaRPr lang="zh-CN" altLang="en-US" sz="2800" dirty="0">
              <a:solidFill>
                <a:srgbClr val="FF0000"/>
              </a:solidFill>
              <a:latin typeface="Times New Roman" panose="02020603050405020304" pitchFamily="18" charset="0"/>
              <a:ea typeface="黑体" panose="02010609060101010101" pitchFamily="49" charset="-122"/>
            </a:endParaRPr>
          </a:p>
        </p:txBody>
      </p:sp>
      <p:sp>
        <p:nvSpPr>
          <p:cNvPr id="32" name="TextBox 6"/>
          <p:cNvSpPr txBox="1"/>
          <p:nvPr/>
        </p:nvSpPr>
        <p:spPr>
          <a:xfrm>
            <a:off x="3874135" y="2616650"/>
            <a:ext cx="4313238" cy="1038860"/>
          </a:xfrm>
          <a:prstGeom prst="rect">
            <a:avLst/>
          </a:prstGeom>
          <a:noFill/>
          <a:ln w="25400" cap="flat" cmpd="sng">
            <a:solidFill>
              <a:srgbClr val="404040"/>
            </a:solidFill>
            <a:prstDash val="solid"/>
            <a:round/>
            <a:headEnd type="none" w="med" len="med"/>
            <a:tailEnd type="none" w="med" len="med"/>
          </a:ln>
        </p:spPr>
        <p:txBody>
          <a:bodyPr wrap="square" anchor="t" anchorCtr="0">
            <a:spAutoFit/>
          </a:bodyPr>
          <a:p>
            <a:pPr>
              <a:lnSpc>
                <a:spcPct val="110000"/>
              </a:lnSpc>
              <a:buSzTx/>
            </a:pPr>
            <a:r>
              <a:rPr lang="zh-CN" altLang="en-US" sz="2800" dirty="0">
                <a:solidFill>
                  <a:srgbClr val="FF0000"/>
                </a:solidFill>
                <a:latin typeface="Times New Roman" panose="02020603050405020304" pitchFamily="18" charset="0"/>
                <a:ea typeface="黑体" panose="02010609060101010101" pitchFamily="49" charset="-122"/>
              </a:rPr>
              <a:t>多边形的外角和等于</a:t>
            </a:r>
            <a:r>
              <a:rPr lang="en-US" altLang="zh-CN" sz="2800" dirty="0">
                <a:solidFill>
                  <a:srgbClr val="FF0000"/>
                </a:solidFill>
                <a:latin typeface="Times New Roman" panose="02020603050405020304" pitchFamily="18" charset="0"/>
                <a:ea typeface="黑体" panose="02010609060101010101" pitchFamily="49" charset="-122"/>
              </a:rPr>
              <a:t> 360</a:t>
            </a:r>
            <a:r>
              <a:rPr lang="en-US" altLang="zh-CN" sz="2800" dirty="0">
                <a:solidFill>
                  <a:srgbClr val="FF0000"/>
                </a:solidFill>
                <a:latin typeface="微软雅黑" panose="020B0503020204020204" pitchFamily="34" charset="-122"/>
                <a:ea typeface="微软雅黑" panose="020B0503020204020204" pitchFamily="34" charset="-122"/>
                <a:sym typeface="+mn-ea"/>
              </a:rPr>
              <a:t>°</a:t>
            </a:r>
            <a:endParaRPr lang="en-US" altLang="zh-CN" sz="2800" dirty="0">
              <a:solidFill>
                <a:srgbClr val="FF0000"/>
              </a:solidFill>
              <a:latin typeface="Times New Roman" panose="02020603050405020304" pitchFamily="18" charset="0"/>
              <a:ea typeface="黑体" panose="02010609060101010101" pitchFamily="49" charset="-122"/>
            </a:endParaRPr>
          </a:p>
          <a:p>
            <a:pPr>
              <a:lnSpc>
                <a:spcPct val="110000"/>
              </a:lnSpc>
              <a:buSzTx/>
            </a:pPr>
            <a:r>
              <a:rPr lang="zh-CN" altLang="en-US" sz="2800" dirty="0">
                <a:solidFill>
                  <a:srgbClr val="FF0000"/>
                </a:solidFill>
                <a:latin typeface="Times New Roman" panose="02020603050405020304" pitchFamily="18" charset="0"/>
                <a:ea typeface="黑体" panose="02010609060101010101" pitchFamily="49" charset="-122"/>
              </a:rPr>
              <a:t>特别注意：与边数无关</a:t>
            </a:r>
            <a:endParaRPr lang="en-US" altLang="zh-CN" sz="2800" dirty="0">
              <a:solidFill>
                <a:srgbClr val="FF0000"/>
              </a:solidFill>
              <a:latin typeface="Times New Roman" panose="02020603050405020304" pitchFamily="18" charset="0"/>
              <a:ea typeface="黑体" panose="02010609060101010101" pitchFamily="49" charset="-122"/>
            </a:endParaRPr>
          </a:p>
        </p:txBody>
      </p:sp>
      <p:grpSp>
        <p:nvGrpSpPr>
          <p:cNvPr id="33" name="组合 15"/>
          <p:cNvGrpSpPr/>
          <p:nvPr/>
        </p:nvGrpSpPr>
        <p:grpSpPr>
          <a:xfrm>
            <a:off x="3110230" y="3923880"/>
            <a:ext cx="5940000" cy="828001"/>
            <a:chOff x="3069108" y="4858574"/>
            <a:chExt cx="5445050" cy="661364"/>
          </a:xfrm>
        </p:grpSpPr>
        <p:sp>
          <p:nvSpPr>
            <p:cNvPr id="35853" name="TextBox 8"/>
            <p:cNvSpPr txBox="1"/>
            <p:nvPr/>
          </p:nvSpPr>
          <p:spPr>
            <a:xfrm>
              <a:off x="3069108" y="4858574"/>
              <a:ext cx="5445050" cy="661364"/>
            </a:xfrm>
            <a:prstGeom prst="rect">
              <a:avLst/>
            </a:prstGeom>
            <a:noFill/>
            <a:ln w="25400" cap="flat" cmpd="sng">
              <a:solidFill>
                <a:srgbClr val="404040"/>
              </a:solidFill>
              <a:prstDash val="solid"/>
              <a:round/>
              <a:headEnd type="none" w="med" len="med"/>
              <a:tailEnd type="none" w="med" len="med"/>
            </a:ln>
          </p:spPr>
          <p:txBody>
            <a:bodyPr wrap="square" anchor="t" anchorCtr="0">
              <a:spAutoFit/>
            </a:bodyPr>
            <a:p>
              <a:pPr>
                <a:lnSpc>
                  <a:spcPct val="150000"/>
                </a:lnSpc>
                <a:buSzTx/>
              </a:pPr>
              <a:r>
                <a:rPr lang="zh-CN" altLang="en-US" sz="2800" dirty="0">
                  <a:solidFill>
                    <a:srgbClr val="FF0000"/>
                  </a:solidFill>
                  <a:latin typeface="黑体" panose="02010609060101010101" pitchFamily="49" charset="-122"/>
                  <a:ea typeface="黑体" panose="02010609060101010101" pitchFamily="49" charset="-122"/>
                </a:rPr>
                <a:t>每个内角</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2800" dirty="0">
                  <a:solidFill>
                    <a:srgbClr val="FF0000"/>
                  </a:solidFill>
                  <a:latin typeface="黑体" panose="02010609060101010101" pitchFamily="49" charset="-122"/>
                  <a:ea typeface="黑体" panose="02010609060101010101" pitchFamily="49" charset="-122"/>
                </a:rPr>
                <a:t>         ，每个外角</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800" dirty="0">
                <a:solidFill>
                  <a:srgbClr val="FF0000"/>
                </a:solidFill>
                <a:latin typeface="黑体" panose="02010609060101010101" pitchFamily="49" charset="-122"/>
                <a:ea typeface="黑体" panose="02010609060101010101" pitchFamily="49" charset="-122"/>
              </a:endParaRPr>
            </a:p>
          </p:txBody>
        </p:sp>
        <p:graphicFrame>
          <p:nvGraphicFramePr>
            <p:cNvPr id="35854" name="Object 14"/>
            <p:cNvGraphicFramePr/>
            <p:nvPr/>
          </p:nvGraphicFramePr>
          <p:xfrm>
            <a:off x="4677419" y="4909194"/>
            <a:ext cx="1436013" cy="583793"/>
          </p:xfrm>
          <a:graphic>
            <a:graphicData uri="http://schemas.openxmlformats.org/presentationml/2006/ole">
              <mc:AlternateContent xmlns:mc="http://schemas.openxmlformats.org/markup-compatibility/2006">
                <mc:Choice xmlns:v="urn:schemas-microsoft-com:vml" Requires="v">
                  <p:oleObj spid="_x0000_s3086" name="" r:id="rId1" imgW="850900" imgH="393700" progId="Equation.DSMT4">
                    <p:embed/>
                  </p:oleObj>
                </mc:Choice>
                <mc:Fallback>
                  <p:oleObj name="" r:id="rId1" imgW="850900" imgH="393700" progId="Equation.DSMT4">
                    <p:embed/>
                    <p:pic>
                      <p:nvPicPr>
                        <p:cNvPr id="0" name="图片 3085"/>
                        <p:cNvPicPr/>
                        <p:nvPr/>
                      </p:nvPicPr>
                      <p:blipFill>
                        <a:blip r:embed="rId2"/>
                        <a:stretch>
                          <a:fillRect/>
                        </a:stretch>
                      </p:blipFill>
                      <p:spPr>
                        <a:xfrm>
                          <a:off x="4677419" y="4909194"/>
                          <a:ext cx="1436013" cy="583793"/>
                        </a:xfrm>
                        <a:prstGeom prst="rect">
                          <a:avLst/>
                        </a:prstGeom>
                        <a:noFill/>
                        <a:ln w="38100">
                          <a:noFill/>
                          <a:miter/>
                        </a:ln>
                      </p:spPr>
                    </p:pic>
                  </p:oleObj>
                </mc:Fallback>
              </mc:AlternateContent>
            </a:graphicData>
          </a:graphic>
        </p:graphicFrame>
        <p:graphicFrame>
          <p:nvGraphicFramePr>
            <p:cNvPr id="35855" name="Object 15"/>
            <p:cNvGraphicFramePr/>
            <p:nvPr/>
          </p:nvGraphicFramePr>
          <p:xfrm>
            <a:off x="7931877" y="4913859"/>
            <a:ext cx="575104" cy="570098"/>
          </p:xfrm>
          <a:graphic>
            <a:graphicData uri="http://schemas.openxmlformats.org/presentationml/2006/ole">
              <mc:AlternateContent xmlns:mc="http://schemas.openxmlformats.org/markup-compatibility/2006">
                <mc:Choice xmlns:v="urn:schemas-microsoft-com:vml" Requires="v">
                  <p:oleObj spid="_x0000_s3087" name="" r:id="rId3" imgW="355600" imgH="393700" progId="Equation.DSMT4">
                    <p:embed/>
                  </p:oleObj>
                </mc:Choice>
                <mc:Fallback>
                  <p:oleObj name="" r:id="rId3" imgW="355600" imgH="393700" progId="Equation.DSMT4">
                    <p:embed/>
                    <p:pic>
                      <p:nvPicPr>
                        <p:cNvPr id="0" name="图片 3086"/>
                        <p:cNvPicPr/>
                        <p:nvPr/>
                      </p:nvPicPr>
                      <p:blipFill>
                        <a:blip r:embed="rId4"/>
                        <a:stretch>
                          <a:fillRect/>
                        </a:stretch>
                      </p:blipFill>
                      <p:spPr>
                        <a:xfrm>
                          <a:off x="7931877" y="4913859"/>
                          <a:ext cx="575104" cy="570098"/>
                        </a:xfrm>
                        <a:prstGeom prst="rect">
                          <a:avLst/>
                        </a:prstGeom>
                        <a:noFill/>
                        <a:ln w="38100">
                          <a:noFill/>
                          <a:miter/>
                        </a:ln>
                      </p:spPr>
                    </p:pic>
                  </p:oleObj>
                </mc:Fallback>
              </mc:AlternateContent>
            </a:graphicData>
          </a:graphic>
        </p:graphicFrame>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left)">
                                      <p:cBhvr>
                                        <p:cTn id="28" dur="500"/>
                                        <p:tgtEl>
                                          <p:spTgt spid="19"/>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500"/>
                                        <p:tgtEl>
                                          <p:spTgt spid="2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22" presetClass="entr" presetSubtype="8"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par>
                          <p:cTn id="63" fill="hold">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left)">
                                      <p:cBhvr>
                                        <p:cTn id="66" dur="500"/>
                                        <p:tgtEl>
                                          <p:spTgt spid="3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left)">
                                      <p:cBhvr>
                                        <p:cTn id="71" dur="500"/>
                                        <p:tgtEl>
                                          <p:spTgt spid="14"/>
                                        </p:tgtEl>
                                      </p:cBhvr>
                                    </p:animEffect>
                                  </p:childTnLst>
                                </p:cTn>
                              </p:par>
                            </p:childTnLst>
                          </p:cTn>
                        </p:par>
                        <p:par>
                          <p:cTn id="72" fill="hold">
                            <p:stCondLst>
                              <p:cond delay="500"/>
                            </p:stCondLst>
                            <p:childTnLst>
                              <p:par>
                                <p:cTn id="73" presetID="22" presetClass="entr" presetSubtype="8" fill="hold" grpId="0"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left)">
                                      <p:cBhvr>
                                        <p:cTn id="75" dur="500"/>
                                        <p:tgtEl>
                                          <p:spTgt spid="3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wipe(left)">
                                      <p:cBhvr>
                                        <p:cTn id="80" dur="500"/>
                                        <p:tgtEl>
                                          <p:spTgt spid="22"/>
                                        </p:tgtEl>
                                      </p:cBhvr>
                                    </p:animEffect>
                                  </p:childTnLst>
                                </p:cTn>
                              </p:par>
                            </p:childTnLst>
                          </p:cTn>
                        </p:par>
                        <p:par>
                          <p:cTn id="81" fill="hold">
                            <p:stCondLst>
                              <p:cond delay="500"/>
                            </p:stCondLst>
                            <p:childTnLst>
                              <p:par>
                                <p:cTn id="82" presetID="2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ipe(left)">
                                      <p:cBhvr>
                                        <p:cTn id="84" dur="5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8" fill="hold" nodeType="click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left)">
                                      <p:cBhvr>
                                        <p:cTn id="89" dur="500"/>
                                        <p:tgtEl>
                                          <p:spTgt spid="24"/>
                                        </p:tgtEl>
                                      </p:cBhvr>
                                    </p:animEffect>
                                  </p:childTnLst>
                                </p:cTn>
                              </p:par>
                            </p:childTnLst>
                          </p:cTn>
                        </p:par>
                        <p:par>
                          <p:cTn id="90" fill="hold">
                            <p:stCondLst>
                              <p:cond delay="500"/>
                            </p:stCondLst>
                            <p:childTnLst>
                              <p:par>
                                <p:cTn id="91" presetID="22" presetClass="entr" presetSubtype="8" fill="hold"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left)">
                                      <p:cBhvr>
                                        <p:cTn id="9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P spid="10" grpId="0" bldLvl="0" animBg="1"/>
      <p:bldP spid="18" grpId="0" bldLvl="0" animBg="1"/>
      <p:bldP spid="21" grpId="0" bldLvl="0" animBg="1"/>
      <p:bldP spid="23" grpId="0" bldLvl="0" animBg="1"/>
      <p:bldP spid="31" grpId="0" bldLvl="0" animBg="1"/>
      <p:bldP spid="3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矩形 8"/>
          <p:cNvSpPr/>
          <p:nvPr/>
        </p:nvSpPr>
        <p:spPr>
          <a:xfrm>
            <a:off x="212090" y="430530"/>
            <a:ext cx="5989955" cy="521970"/>
          </a:xfrm>
          <a:prstGeom prst="rect">
            <a:avLst/>
          </a:prstGeom>
          <a:noFill/>
          <a:ln w="9525">
            <a:noFill/>
          </a:ln>
        </p:spPr>
        <p:txBody>
          <a:bodyPr wrap="square" anchor="t" anchorCtr="0">
            <a:spAutoFit/>
          </a:bodyPr>
          <a:p>
            <a:r>
              <a:rPr lang="en-US" altLang="zh-CN" sz="2800">
                <a:latin typeface="Times New Roman" panose="02020603050405020304" pitchFamily="18" charset="0"/>
                <a:ea typeface="黑体" panose="02010609060101010101" pitchFamily="49" charset="-122"/>
              </a:rPr>
              <a:t>4.</a:t>
            </a:r>
            <a:r>
              <a:rPr lang="en-US" altLang="zh-CN" sz="280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latin typeface="黑体" panose="02010609060101010101" pitchFamily="49" charset="-122"/>
                <a:ea typeface="黑体" panose="02010609060101010101" pitchFamily="49" charset="-122"/>
              </a:rPr>
              <a:t>三角形的内角和定理与外角的性质</a:t>
            </a:r>
            <a:endParaRPr lang="zh-CN" altLang="en-US" sz="2800" dirty="0">
              <a:latin typeface="宋体" panose="02010600030101010101" pitchFamily="2" charset="-122"/>
              <a:ea typeface="宋体" panose="02010600030101010101" pitchFamily="2" charset="-122"/>
            </a:endParaRPr>
          </a:p>
        </p:txBody>
      </p:sp>
      <p:sp>
        <p:nvSpPr>
          <p:cNvPr id="18" name="文本框 17"/>
          <p:cNvSpPr txBox="1"/>
          <p:nvPr/>
        </p:nvSpPr>
        <p:spPr>
          <a:xfrm>
            <a:off x="211773" y="1012005"/>
            <a:ext cx="6454775"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黑体" panose="02010609060101010101" pitchFamily="49" charset="-122"/>
              </a:rPr>
              <a:t>(1) </a:t>
            </a:r>
            <a:r>
              <a:rPr lang="zh-CN" altLang="en-US" sz="2800">
                <a:solidFill>
                  <a:srgbClr val="FF0000"/>
                </a:solidFill>
                <a:latin typeface="黑体" panose="02010609060101010101" pitchFamily="49" charset="-122"/>
                <a:ea typeface="黑体" panose="02010609060101010101" pitchFamily="49" charset="-122"/>
              </a:rPr>
              <a:t>三角形的内角和等于</a:t>
            </a:r>
            <a:r>
              <a:rPr lang="en-US" altLang="zh-CN" sz="28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a:solidFill>
                  <a:srgbClr val="FF0000"/>
                </a:solidFill>
                <a:latin typeface="Times New Roman" panose="02020603050405020304" pitchFamily="18" charset="0"/>
                <a:ea typeface="黑体" panose="02010609060101010101" pitchFamily="49" charset="-122"/>
              </a:rPr>
              <a:t>180</a:t>
            </a:r>
            <a:r>
              <a:rPr lang="zh-CN" altLang="en-US" sz="2800">
                <a:solidFill>
                  <a:srgbClr val="FF0000"/>
                </a:solidFill>
                <a:latin typeface="微软雅黑" panose="020B0503020204020204" pitchFamily="34" charset="-122"/>
                <a:ea typeface="微软雅黑" panose="020B0503020204020204" pitchFamily="34" charset="-122"/>
              </a:rPr>
              <a:t>°</a:t>
            </a:r>
            <a:r>
              <a:rPr lang="zh-CN" altLang="en-US" sz="2800">
                <a:solidFill>
                  <a:srgbClr val="FF0000"/>
                </a:solidFill>
                <a:latin typeface="黑体" panose="02010609060101010101" pitchFamily="49" charset="-122"/>
                <a:ea typeface="黑体" panose="02010609060101010101" pitchFamily="49" charset="-122"/>
              </a:rPr>
              <a:t>；</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3086" name="文本框 18"/>
          <p:cNvSpPr txBox="1"/>
          <p:nvPr/>
        </p:nvSpPr>
        <p:spPr>
          <a:xfrm>
            <a:off x="212090" y="1525270"/>
            <a:ext cx="8832850" cy="1383665"/>
          </a:xfrm>
          <a:prstGeom prst="rect">
            <a:avLst/>
          </a:prstGeom>
          <a:noFill/>
          <a:ln w="9525">
            <a:noFill/>
          </a:ln>
        </p:spPr>
        <p:txBody>
          <a:bodyPr wrap="square" anchor="t" anchorCtr="0">
            <a:spAutoFit/>
          </a:bodyPr>
          <a:p>
            <a:pPr>
              <a:lnSpc>
                <a:spcPct val="150000"/>
              </a:lnSpc>
            </a:pPr>
            <a:r>
              <a:rPr lang="en-US" altLang="zh-CN" sz="2800">
                <a:solidFill>
                  <a:srgbClr val="FF0000"/>
                </a:solidFill>
                <a:latin typeface="Times New Roman" panose="02020603050405020304" pitchFamily="18" charset="0"/>
                <a:ea typeface="黑体" panose="02010609060101010101" pitchFamily="49" charset="-122"/>
                <a:sym typeface="Arial" panose="020B0604020202020204" pitchFamily="34" charset="0"/>
              </a:rPr>
              <a:t>(2) </a:t>
            </a:r>
            <a:r>
              <a:rPr lang="zh-CN" altLang="en-US" sz="2800">
                <a:solidFill>
                  <a:srgbClr val="FF0000"/>
                </a:solidFill>
                <a:latin typeface="黑体" panose="02010609060101010101" pitchFamily="49" charset="-122"/>
                <a:ea typeface="黑体" panose="02010609060101010101" pitchFamily="49" charset="-122"/>
              </a:rPr>
              <a:t>三角形的一个外角等于与它不相邻的两个内角的和；</a:t>
            </a:r>
            <a:endParaRPr lang="zh-CN" altLang="en-US" sz="2800">
              <a:solidFill>
                <a:srgbClr val="FF0000"/>
              </a:solidFill>
              <a:latin typeface="黑体" panose="02010609060101010101" pitchFamily="49" charset="-122"/>
              <a:ea typeface="黑体" panose="02010609060101010101" pitchFamily="49" charset="-122"/>
            </a:endParaRPr>
          </a:p>
          <a:p>
            <a:pPr>
              <a:lnSpc>
                <a:spcPct val="150000"/>
              </a:lnSpc>
            </a:pPr>
            <a:r>
              <a:rPr lang="en-US" altLang="zh-CN" sz="2800">
                <a:solidFill>
                  <a:srgbClr val="FF0000"/>
                </a:solidFill>
                <a:latin typeface="Times New Roman" panose="02020603050405020304" pitchFamily="18" charset="0"/>
                <a:ea typeface="黑体" panose="02010609060101010101" pitchFamily="49" charset="-122"/>
                <a:sym typeface="Arial" panose="020B0604020202020204" pitchFamily="34" charset="0"/>
              </a:rPr>
              <a:t>(3) </a:t>
            </a:r>
            <a:r>
              <a:rPr lang="zh-CN" altLang="en-US" sz="2800">
                <a:solidFill>
                  <a:srgbClr val="FF0000"/>
                </a:solidFill>
                <a:latin typeface="黑体" panose="02010609060101010101" pitchFamily="49" charset="-122"/>
                <a:ea typeface="黑体" panose="02010609060101010101" pitchFamily="49" charset="-122"/>
                <a:sym typeface="宋体" panose="02010600030101010101" pitchFamily="2" charset="-122"/>
              </a:rPr>
              <a:t>三角形的一个外角</a:t>
            </a:r>
            <a:r>
              <a:rPr lang="zh-CN" altLang="en-US" sz="2800">
                <a:solidFill>
                  <a:srgbClr val="FF0000"/>
                </a:solidFill>
                <a:latin typeface="黑体" panose="02010609060101010101" pitchFamily="49" charset="-122"/>
                <a:ea typeface="黑体" panose="02010609060101010101" pitchFamily="49" charset="-122"/>
              </a:rPr>
              <a:t>大于和它不相邻的任何一个内角</a:t>
            </a:r>
            <a:r>
              <a:rPr lang="en-US" altLang="zh-CN" sz="2800">
                <a:solidFill>
                  <a:srgbClr val="FF0000"/>
                </a:solidFill>
                <a:latin typeface="黑体" panose="02010609060101010101" pitchFamily="49" charset="-122"/>
                <a:ea typeface="黑体" panose="02010609060101010101" pitchFamily="49" charset="-122"/>
              </a:rPr>
              <a:t>.</a:t>
            </a:r>
            <a:endParaRPr lang="en-US" altLang="zh-CN" sz="2800">
              <a:solidFill>
                <a:srgbClr val="FF0000"/>
              </a:solidFill>
              <a:latin typeface="黑体" panose="02010609060101010101" pitchFamily="49" charset="-122"/>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086">
                                            <p:txEl>
                                              <p:charRg st="0" end="24"/>
                                            </p:txEl>
                                          </p:spTgt>
                                        </p:tgtEl>
                                        <p:attrNameLst>
                                          <p:attrName>style.visibility</p:attrName>
                                        </p:attrNameLst>
                                      </p:cBhvr>
                                      <p:to>
                                        <p:strVal val="visible"/>
                                      </p:to>
                                    </p:set>
                                    <p:animEffect transition="in" filter="dissolve">
                                      <p:cBhvr>
                                        <p:cTn id="17" dur="500"/>
                                        <p:tgtEl>
                                          <p:spTgt spid="3086">
                                            <p:txEl>
                                              <p:charRg st="0" end="2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086">
                                            <p:txEl>
                                              <p:charRg st="31" end="54"/>
                                            </p:txEl>
                                          </p:spTgt>
                                        </p:tgtEl>
                                        <p:attrNameLst>
                                          <p:attrName>style.visibility</p:attrName>
                                        </p:attrNameLst>
                                      </p:cBhvr>
                                      <p:to>
                                        <p:strVal val="visible"/>
                                      </p:to>
                                    </p:set>
                                    <p:animEffect transition="in" filter="dissolve">
                                      <p:cBhvr>
                                        <p:cTn id="22" dur="500"/>
                                        <p:tgtEl>
                                          <p:spTgt spid="3086">
                                            <p:txEl>
                                              <p:charRg st="31"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 name="矩形 8"/>
          <p:cNvSpPr/>
          <p:nvPr/>
        </p:nvSpPr>
        <p:spPr>
          <a:xfrm>
            <a:off x="179705" y="339725"/>
            <a:ext cx="3703320" cy="521970"/>
          </a:xfrm>
          <a:prstGeom prst="rect">
            <a:avLst/>
          </a:prstGeom>
          <a:noFill/>
          <a:ln w="9525">
            <a:noFill/>
          </a:ln>
        </p:spPr>
        <p:txBody>
          <a:bodyPr wrap="square" anchor="t" anchorCtr="0">
            <a:spAutoFit/>
          </a:bodyPr>
          <a:p>
            <a:r>
              <a:rPr lang="en-US" altLang="zh-CN" sz="2800">
                <a:latin typeface="Times New Roman" panose="02020603050405020304" pitchFamily="18" charset="0"/>
                <a:ea typeface="黑体" panose="02010609060101010101" pitchFamily="49" charset="-122"/>
              </a:rPr>
              <a:t>5.</a:t>
            </a:r>
            <a:r>
              <a:rPr lang="en-US" altLang="zh-CN" sz="2800">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a:latin typeface="黑体" panose="02010609060101010101" pitchFamily="49" charset="-122"/>
                <a:ea typeface="黑体" panose="02010609060101010101" pitchFamily="49" charset="-122"/>
              </a:rPr>
              <a:t>多边形及其内角和</a:t>
            </a:r>
            <a:endParaRPr lang="zh-CN" altLang="en-US" sz="2800" dirty="0">
              <a:latin typeface="黑体" panose="02010609060101010101" pitchFamily="49" charset="-122"/>
              <a:ea typeface="黑体" panose="02010609060101010101" pitchFamily="49" charset="-122"/>
            </a:endParaRPr>
          </a:p>
        </p:txBody>
      </p:sp>
      <p:sp>
        <p:nvSpPr>
          <p:cNvPr id="11268" name="TextBox 7"/>
          <p:cNvSpPr txBox="1"/>
          <p:nvPr/>
        </p:nvSpPr>
        <p:spPr>
          <a:xfrm>
            <a:off x="580073" y="2352808"/>
            <a:ext cx="8178800" cy="521970"/>
          </a:xfrm>
          <a:prstGeom prst="rect">
            <a:avLst/>
          </a:prstGeom>
          <a:noFill/>
          <a:ln w="9525">
            <a:noFill/>
          </a:ln>
        </p:spPr>
        <p:txBody>
          <a:bodyPr wrap="none" anchor="t" anchorCtr="0">
            <a:spAutoFit/>
          </a:bodyPr>
          <a:p>
            <a:pPr algn="l"/>
            <a:r>
              <a:rPr lang="en-US" altLang="zh-CN" sz="2800" i="1" dirty="0">
                <a:solidFill>
                  <a:srgbClr val="FF0000"/>
                </a:solidFill>
                <a:latin typeface="Times New Roman" panose="02020603050405020304" pitchFamily="18" charset="0"/>
                <a:ea typeface="黑体" panose="02010609060101010101" pitchFamily="49" charset="-122"/>
              </a:rPr>
              <a:t>n</a:t>
            </a:r>
            <a:r>
              <a:rPr lang="en-US" altLang="zh-CN" sz="2800" b="1" i="1" dirty="0">
                <a:solidFill>
                  <a:srgbClr val="FF0000"/>
                </a:solidFill>
                <a:latin typeface="Times New Roman" panose="02020603050405020304" pitchFamily="18" charset="0"/>
                <a:ea typeface="黑体" panose="02010609060101010101" pitchFamily="49" charset="-122"/>
              </a:rPr>
              <a:t> </a:t>
            </a:r>
            <a:r>
              <a:rPr lang="zh-CN" altLang="en-US" sz="2800" dirty="0">
                <a:solidFill>
                  <a:srgbClr val="FF0000"/>
                </a:solidFill>
                <a:latin typeface="黑体" panose="02010609060101010101" pitchFamily="49" charset="-122"/>
                <a:ea typeface="黑体" panose="02010609060101010101" pitchFamily="49" charset="-122"/>
              </a:rPr>
              <a:t>边形内角和等于</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dirty="0">
                <a:solidFill>
                  <a:srgbClr val="FF0000"/>
                </a:solidFill>
                <a:latin typeface="Times New Roman" panose="02020603050405020304" pitchFamily="18" charset="0"/>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rPr>
              <a:t>n </a:t>
            </a:r>
            <a:r>
              <a:rPr lang="en-US" altLang="zh-CN" sz="2800" dirty="0">
                <a:solidFill>
                  <a:srgbClr val="FF0000"/>
                </a:solidFill>
                <a:latin typeface="黑体" panose="02010609060101010101" pitchFamily="49" charset="-122"/>
                <a:ea typeface="黑体" panose="02010609060101010101" pitchFamily="49" charset="-122"/>
              </a:rPr>
              <a:t>-</a:t>
            </a:r>
            <a:r>
              <a:rPr lang="en-US" altLang="zh-CN" sz="2800" i="1" dirty="0">
                <a:solidFill>
                  <a:srgbClr val="FF0000"/>
                </a:solidFill>
                <a:latin typeface="Times New Roman" panose="02020603050405020304" pitchFamily="18" charset="0"/>
                <a:ea typeface="黑体" panose="02010609060101010101" pitchFamily="49" charset="-122"/>
                <a:sym typeface="+mn-ea"/>
              </a:rPr>
              <a:t> </a:t>
            </a:r>
            <a:r>
              <a:rPr lang="en-US" altLang="zh-CN" sz="2800" dirty="0">
                <a:solidFill>
                  <a:srgbClr val="FF0000"/>
                </a:solidFill>
                <a:latin typeface="Times New Roman" panose="02020603050405020304" pitchFamily="18" charset="0"/>
                <a:ea typeface="黑体" panose="02010609060101010101" pitchFamily="49" charset="-122"/>
              </a:rPr>
              <a:t>2)×180</a:t>
            </a:r>
            <a:r>
              <a:rPr lang="en-US" altLang="zh-CN" sz="2800" dirty="0">
                <a:solidFill>
                  <a:srgbClr val="FF0000"/>
                </a:solidFill>
                <a:latin typeface="微软雅黑" panose="020B0503020204020204" pitchFamily="34" charset="-122"/>
                <a:ea typeface="微软雅黑" panose="020B0503020204020204" pitchFamily="34" charset="-122"/>
              </a:rPr>
              <a:t>°</a:t>
            </a:r>
            <a:r>
              <a:rPr lang="en-US" altLang="zh-CN"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i="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n</a:t>
            </a:r>
            <a:r>
              <a:rPr lang="en-US" altLang="zh-CN" sz="2800" dirty="0">
                <a:solidFill>
                  <a:srgbClr val="FF0000"/>
                </a:solidFill>
                <a:latin typeface="黑体" panose="02010609060101010101" pitchFamily="49" charset="-122"/>
                <a:ea typeface="黑体" panose="02010609060101010101" pitchFamily="49"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3</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，且</a:t>
            </a:r>
            <a:r>
              <a:rPr lang="en-US" altLang="zh-CN"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 </a:t>
            </a:r>
            <a:r>
              <a:rPr lang="en-US" altLang="zh-CN" sz="2800" i="1" dirty="0">
                <a:solidFill>
                  <a:srgbClr val="FF0000"/>
                </a:solidFill>
                <a:latin typeface="Times New Roman" panose="02020603050405020304" pitchFamily="18" charset="0"/>
                <a:ea typeface="黑体" panose="02010609060101010101" pitchFamily="49" charset="-122"/>
                <a:sym typeface="宋体" panose="02010600030101010101" pitchFamily="2" charset="-122"/>
              </a:rPr>
              <a:t>n </a:t>
            </a: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为整数</a:t>
            </a:r>
            <a:r>
              <a:rPr lang="en-US" altLang="zh-CN"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dirty="0">
                <a:solidFill>
                  <a:srgbClr val="FF0000"/>
                </a:solidFill>
                <a:latin typeface="Times New Roman" panose="02020603050405020304" pitchFamily="18" charset="0"/>
                <a:ea typeface="黑体" panose="02010609060101010101" pitchFamily="49" charset="-122"/>
              </a:rPr>
              <a:t>.</a:t>
            </a:r>
            <a:endParaRPr lang="en-US" altLang="zh-CN" sz="2800" dirty="0">
              <a:solidFill>
                <a:srgbClr val="FF0000"/>
              </a:solidFill>
              <a:latin typeface="Times New Roman" panose="02020603050405020304" pitchFamily="18" charset="0"/>
              <a:ea typeface="黑体" panose="02010609060101010101" pitchFamily="49" charset="-122"/>
            </a:endParaRPr>
          </a:p>
        </p:txBody>
      </p:sp>
      <p:sp>
        <p:nvSpPr>
          <p:cNvPr id="4" name="文本框 3"/>
          <p:cNvSpPr txBox="1"/>
          <p:nvPr/>
        </p:nvSpPr>
        <p:spPr>
          <a:xfrm>
            <a:off x="584200" y="2921133"/>
            <a:ext cx="4170680" cy="521970"/>
          </a:xfrm>
          <a:prstGeom prst="rect">
            <a:avLst/>
          </a:prstGeom>
          <a:noFill/>
          <a:ln w="9525">
            <a:noFill/>
          </a:ln>
        </p:spPr>
        <p:txBody>
          <a:bodyPr wrap="none" anchor="t" anchorCtr="0">
            <a:spAutoFit/>
          </a:bodyPr>
          <a:p>
            <a:pPr marL="342900" indent="-342900">
              <a:spcBef>
                <a:spcPct val="20000"/>
              </a:spcBef>
            </a:pPr>
            <a:r>
              <a:rPr lang="en-US" altLang="zh-CN" sz="2800" b="1" i="1" dirty="0">
                <a:latin typeface="Times New Roman" panose="02020603050405020304" pitchFamily="18" charset="0"/>
                <a:ea typeface="黑体" panose="02010609060101010101" pitchFamily="49" charset="-122"/>
              </a:rPr>
              <a:t>n </a:t>
            </a:r>
            <a:r>
              <a:rPr lang="zh-CN" altLang="en-US" sz="2800" dirty="0">
                <a:latin typeface="Times New Roman" panose="02020603050405020304" pitchFamily="18" charset="0"/>
                <a:ea typeface="黑体" panose="02010609060101010101" pitchFamily="49" charset="-122"/>
              </a:rPr>
              <a:t>边形的外角和等于</a:t>
            </a:r>
            <a:r>
              <a:rPr lang="en-US" altLang="zh-CN" sz="2800" dirty="0">
                <a:latin typeface="Times New Roman" panose="02020603050405020304" pitchFamily="18" charset="0"/>
                <a:ea typeface="黑体" panose="02010609060101010101" pitchFamily="49" charset="-122"/>
              </a:rPr>
              <a:t> </a:t>
            </a:r>
            <a:r>
              <a:rPr lang="en-US" altLang="zh-CN" sz="2800" b="1" dirty="0">
                <a:latin typeface="Times New Roman" panose="02020603050405020304" pitchFamily="18" charset="0"/>
                <a:ea typeface="黑体" panose="02010609060101010101" pitchFamily="49" charset="-122"/>
              </a:rPr>
              <a:t>360</a:t>
            </a:r>
            <a:r>
              <a:rPr lang="en-US" altLang="zh-CN" sz="2800" b="1" dirty="0">
                <a:latin typeface="微软雅黑" panose="020B0503020204020204" pitchFamily="34" charset="-122"/>
                <a:ea typeface="微软雅黑" panose="020B0503020204020204" pitchFamily="34" charset="-122"/>
              </a:rPr>
              <a:t>°</a:t>
            </a:r>
            <a:r>
              <a:rPr lang="en-US" altLang="zh-CN" sz="2800" dirty="0">
                <a:latin typeface="Times New Roman" panose="02020603050405020304" pitchFamily="18" charset="0"/>
                <a:ea typeface="黑体" panose="02010609060101010101" pitchFamily="49" charset="-122"/>
              </a:rPr>
              <a:t>.</a:t>
            </a:r>
            <a:endParaRPr lang="zh-CN" altLang="en-US" sz="2800">
              <a:latin typeface="Arial" panose="020B0604020202020204" pitchFamily="34" charset="0"/>
              <a:ea typeface="宋体" panose="02010600030101010101" pitchFamily="2" charset="-122"/>
            </a:endParaRPr>
          </a:p>
        </p:txBody>
      </p:sp>
      <p:sp>
        <p:nvSpPr>
          <p:cNvPr id="5" name="Rectangle 3"/>
          <p:cNvSpPr txBox="1"/>
          <p:nvPr/>
        </p:nvSpPr>
        <p:spPr>
          <a:xfrm>
            <a:off x="573405" y="3552825"/>
            <a:ext cx="4920615" cy="504825"/>
          </a:xfrm>
          <a:prstGeom prst="rect">
            <a:avLst/>
          </a:prstGeom>
          <a:noFill/>
          <a:ln w="9525">
            <a:noFill/>
          </a:ln>
        </p:spPr>
        <p:txBody>
          <a:bodyPr anchor="t" anchorCtr="0"/>
          <a:p>
            <a:pPr eaLnBrk="0" hangingPunct="0">
              <a:spcBef>
                <a:spcPct val="20000"/>
              </a:spcBef>
              <a:buSzTx/>
              <a:buFontTx/>
            </a:pPr>
            <a:r>
              <a:rPr lang="zh-CN" altLang="zh-CN" sz="2800" dirty="0">
                <a:solidFill>
                  <a:srgbClr val="FF0000"/>
                </a:solidFill>
                <a:latin typeface="黑体" panose="02010609060101010101" pitchFamily="49" charset="-122"/>
                <a:ea typeface="黑体" panose="02010609060101010101" pitchFamily="49" charset="-122"/>
              </a:rPr>
              <a:t>正</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i="1" dirty="0">
                <a:solidFill>
                  <a:srgbClr val="FF0000"/>
                </a:solidFill>
                <a:latin typeface="Times New Roman" panose="02020603050405020304" pitchFamily="18" charset="0"/>
                <a:ea typeface="黑体" panose="02010609060101010101" pitchFamily="49" charset="-122"/>
              </a:rPr>
              <a:t>n </a:t>
            </a:r>
            <a:r>
              <a:rPr lang="zh-CN" altLang="zh-CN" sz="2800" dirty="0">
                <a:solidFill>
                  <a:srgbClr val="FF0000"/>
                </a:solidFill>
                <a:latin typeface="黑体" panose="02010609060101010101" pitchFamily="49" charset="-122"/>
                <a:ea typeface="黑体" panose="02010609060101010101" pitchFamily="49" charset="-122"/>
              </a:rPr>
              <a:t>边形的每个内角的度数是</a:t>
            </a:r>
            <a:endParaRPr lang="zh-CN" altLang="zh-CN" sz="2800" dirty="0">
              <a:solidFill>
                <a:srgbClr val="FF0000"/>
              </a:solidFill>
              <a:latin typeface="黑体" panose="02010609060101010101" pitchFamily="49" charset="-122"/>
              <a:ea typeface="黑体" panose="02010609060101010101" pitchFamily="49" charset="-122"/>
            </a:endParaRPr>
          </a:p>
        </p:txBody>
      </p:sp>
      <p:sp>
        <p:nvSpPr>
          <p:cNvPr id="2054" name="Rectangle 5"/>
          <p:cNvSpPr/>
          <p:nvPr/>
        </p:nvSpPr>
        <p:spPr>
          <a:xfrm>
            <a:off x="573405" y="4276725"/>
            <a:ext cx="4921250" cy="558800"/>
          </a:xfrm>
          <a:prstGeom prst="rect">
            <a:avLst/>
          </a:prstGeom>
          <a:noFill/>
          <a:ln w="9525">
            <a:noFill/>
          </a:ln>
        </p:spPr>
        <p:txBody>
          <a:bodyPr anchor="t" anchorCtr="0"/>
          <a:p>
            <a:pPr marL="342900" indent="-342900" eaLnBrk="0" hangingPunct="0">
              <a:spcBef>
                <a:spcPct val="20000"/>
              </a:spcBef>
            </a:pPr>
            <a:r>
              <a:rPr lang="zh-CN" altLang="en-US" sz="2800" dirty="0">
                <a:solidFill>
                  <a:srgbClr val="FF0000"/>
                </a:solidFill>
                <a:latin typeface="黑体" panose="02010609060101010101" pitchFamily="49" charset="-122"/>
                <a:ea typeface="黑体" panose="02010609060101010101" pitchFamily="49" charset="-122"/>
              </a:rPr>
              <a:t>正</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i="1" dirty="0">
                <a:solidFill>
                  <a:srgbClr val="FF0000"/>
                </a:solidFill>
                <a:latin typeface="Times New Roman" panose="02020603050405020304" pitchFamily="18" charset="0"/>
                <a:ea typeface="黑体" panose="02010609060101010101" pitchFamily="49" charset="-122"/>
              </a:rPr>
              <a:t>n </a:t>
            </a:r>
            <a:r>
              <a:rPr lang="zh-CN" altLang="en-US" sz="2800" dirty="0">
                <a:solidFill>
                  <a:srgbClr val="FF0000"/>
                </a:solidFill>
                <a:latin typeface="黑体" panose="02010609060101010101" pitchFamily="49" charset="-122"/>
                <a:ea typeface="黑体" panose="02010609060101010101" pitchFamily="49" charset="-122"/>
              </a:rPr>
              <a:t>边形的每个外角的度数是</a:t>
            </a:r>
            <a:endParaRPr lang="zh-CN" altLang="en-US" sz="2800" dirty="0">
              <a:solidFill>
                <a:srgbClr val="FF0000"/>
              </a:solidFill>
              <a:latin typeface="黑体" panose="02010609060101010101" pitchFamily="49" charset="-122"/>
              <a:ea typeface="黑体" panose="02010609060101010101" pitchFamily="49" charset="-122"/>
            </a:endParaRPr>
          </a:p>
        </p:txBody>
      </p:sp>
      <p:graphicFrame>
        <p:nvGraphicFramePr>
          <p:cNvPr id="2050" name="Object 2"/>
          <p:cNvGraphicFramePr/>
          <p:nvPr/>
        </p:nvGraphicFramePr>
        <p:xfrm>
          <a:off x="5378450" y="3407410"/>
          <a:ext cx="1754505" cy="857250"/>
        </p:xfrm>
        <a:graphic>
          <a:graphicData uri="http://schemas.openxmlformats.org/presentationml/2006/ole">
            <mc:AlternateContent xmlns:mc="http://schemas.openxmlformats.org/markup-compatibility/2006">
              <mc:Choice xmlns:v="urn:schemas-microsoft-com:vml" Requires="v">
                <p:oleObj spid="_x0000_s3076" name="" r:id="rId1" imgW="889000" imgH="393700" progId="Equation.DSMT4">
                  <p:embed/>
                </p:oleObj>
              </mc:Choice>
              <mc:Fallback>
                <p:oleObj name="" r:id="rId1" imgW="889000" imgH="393700" progId="Equation.DSMT4">
                  <p:embed/>
                  <p:pic>
                    <p:nvPicPr>
                      <p:cNvPr id="0" name="图片 3075"/>
                      <p:cNvPicPr/>
                      <p:nvPr/>
                    </p:nvPicPr>
                    <p:blipFill>
                      <a:blip r:embed="rId2"/>
                      <a:stretch>
                        <a:fillRect/>
                      </a:stretch>
                    </p:blipFill>
                    <p:spPr>
                      <a:xfrm>
                        <a:off x="5378450" y="3407410"/>
                        <a:ext cx="1754505" cy="857250"/>
                      </a:xfrm>
                      <a:prstGeom prst="rect">
                        <a:avLst/>
                      </a:prstGeom>
                      <a:noFill/>
                      <a:ln w="38100">
                        <a:noFill/>
                        <a:miter/>
                      </a:ln>
                    </p:spPr>
                  </p:pic>
                </p:oleObj>
              </mc:Fallback>
            </mc:AlternateContent>
          </a:graphicData>
        </a:graphic>
      </p:graphicFrame>
      <p:graphicFrame>
        <p:nvGraphicFramePr>
          <p:cNvPr id="2051" name="Object 3"/>
          <p:cNvGraphicFramePr/>
          <p:nvPr/>
        </p:nvGraphicFramePr>
        <p:xfrm>
          <a:off x="5351463" y="4133215"/>
          <a:ext cx="774065" cy="828675"/>
        </p:xfrm>
        <a:graphic>
          <a:graphicData uri="http://schemas.openxmlformats.org/presentationml/2006/ole">
            <mc:AlternateContent xmlns:mc="http://schemas.openxmlformats.org/markup-compatibility/2006">
              <mc:Choice xmlns:v="urn:schemas-microsoft-com:vml" Requires="v">
                <p:oleObj spid="_x0000_s3078" name="" r:id="rId3" imgW="393700" imgH="393700" progId="Equation.DSMT4">
                  <p:embed/>
                </p:oleObj>
              </mc:Choice>
              <mc:Fallback>
                <p:oleObj name="" r:id="rId3" imgW="393700" imgH="393700" progId="Equation.DSMT4">
                  <p:embed/>
                  <p:pic>
                    <p:nvPicPr>
                      <p:cNvPr id="0" name="图片 3077"/>
                      <p:cNvPicPr/>
                      <p:nvPr/>
                    </p:nvPicPr>
                    <p:blipFill>
                      <a:blip r:embed="rId4"/>
                      <a:stretch>
                        <a:fillRect/>
                      </a:stretch>
                    </p:blipFill>
                    <p:spPr>
                      <a:xfrm>
                        <a:off x="5351463" y="4133215"/>
                        <a:ext cx="774065" cy="828675"/>
                      </a:xfrm>
                      <a:prstGeom prst="rect">
                        <a:avLst/>
                      </a:prstGeom>
                      <a:noFill/>
                      <a:ln w="38100">
                        <a:noFill/>
                        <a:miter/>
                      </a:ln>
                    </p:spPr>
                  </p:pic>
                </p:oleObj>
              </mc:Fallback>
            </mc:AlternateContent>
          </a:graphicData>
        </a:graphic>
      </p:graphicFrame>
      <p:sp>
        <p:nvSpPr>
          <p:cNvPr id="6154" name="Rectangle 5"/>
          <p:cNvSpPr/>
          <p:nvPr/>
        </p:nvSpPr>
        <p:spPr>
          <a:xfrm>
            <a:off x="528955" y="648785"/>
            <a:ext cx="8239125" cy="1770380"/>
          </a:xfrm>
          <a:prstGeom prst="rect">
            <a:avLst/>
          </a:prstGeom>
          <a:noFill/>
          <a:ln w="9525">
            <a:noFill/>
            <a:miter/>
          </a:ln>
        </p:spPr>
        <p:txBody>
          <a:bodyPr wrap="square" anchor="ctr">
            <a:spAutoFit/>
          </a:bodyPr>
          <a:p>
            <a:pPr lvl="0" eaLnBrk="1" fontAlgn="base" hangingPunct="1">
              <a:lnSpc>
                <a:spcPct val="130000"/>
              </a:lnSpc>
            </a:pPr>
            <a:r>
              <a:rPr lang="en-US" altLang="zh-CN" sz="2800" strike="noStrike" noProof="1" dirty="0">
                <a:solidFill>
                  <a:schemeClr val="tx1"/>
                </a:solidFill>
                <a:latin typeface="黑体" panose="02010609060101010101" pitchFamily="49" charset="-122"/>
                <a:ea typeface="黑体" panose="02010609060101010101" pitchFamily="49" charset="-122"/>
                <a:cs typeface="+mn-ea"/>
              </a:rPr>
              <a:t>  </a:t>
            </a:r>
            <a:r>
              <a:rPr lang="zh-CN" altLang="en-US" sz="2800" strike="noStrike" noProof="1" dirty="0">
                <a:solidFill>
                  <a:schemeClr val="tx1"/>
                </a:solidFill>
                <a:latin typeface="黑体" panose="02010609060101010101" pitchFamily="49" charset="-122"/>
                <a:ea typeface="黑体" panose="02010609060101010101" pitchFamily="49" charset="-122"/>
                <a:cs typeface="+mn-ea"/>
              </a:rPr>
              <a:t>在平面内，由一些线段首尾顺次相接组成的封闭图形叫做</a:t>
            </a:r>
            <a:r>
              <a:rPr lang="zh-CN" altLang="en-US" sz="2800" u="sng" strike="noStrike" noProof="1" dirty="0">
                <a:solidFill>
                  <a:srgbClr val="FF0000"/>
                </a:solidFill>
                <a:uFillTx/>
                <a:latin typeface="黑体" panose="02010609060101010101" pitchFamily="49" charset="-122"/>
                <a:ea typeface="黑体" panose="02010609060101010101" pitchFamily="49" charset="-122"/>
                <a:cs typeface="+mn-ea"/>
              </a:rPr>
              <a:t>多边形</a:t>
            </a:r>
            <a:r>
              <a:rPr lang="en-US" altLang="zh-CN" sz="2800" strike="noStrike" noProof="1" dirty="0">
                <a:solidFill>
                  <a:schemeClr val="tx1"/>
                </a:solidFill>
                <a:latin typeface="黑体" panose="02010609060101010101" pitchFamily="49" charset="-122"/>
                <a:ea typeface="黑体" panose="02010609060101010101" pitchFamily="49" charset="-122"/>
                <a:cs typeface="+mn-ea"/>
              </a:rPr>
              <a:t>.</a:t>
            </a:r>
            <a:r>
              <a:rPr lang="zh-CN" altLang="en-US" sz="2800" strike="noStrike" noProof="1" dirty="0">
                <a:solidFill>
                  <a:schemeClr val="tx1"/>
                </a:solidFill>
                <a:latin typeface="黑体" panose="02010609060101010101" pitchFamily="49" charset="-122"/>
                <a:ea typeface="黑体" panose="02010609060101010101" pitchFamily="49" charset="-122"/>
                <a:cs typeface="+mn-ea"/>
              </a:rPr>
              <a:t>正多边形是</a:t>
            </a:r>
            <a:r>
              <a:rPr lang="zh-CN" altLang="en-US" sz="2800" strike="noStrike" noProof="1" dirty="0">
                <a:solidFill>
                  <a:srgbClr val="FF0000"/>
                </a:solidFill>
                <a:latin typeface="黑体" panose="02010609060101010101" pitchFamily="49" charset="-122"/>
                <a:ea typeface="黑体" panose="02010609060101010101" pitchFamily="49" charset="-122"/>
                <a:cs typeface="+mn-ea"/>
                <a:sym typeface="+mn-ea"/>
              </a:rPr>
              <a:t>各个角都相等，各条边都相等</a:t>
            </a:r>
            <a:r>
              <a:rPr lang="zh-CN" altLang="en-US" sz="2800" strike="noStrike" noProof="1" dirty="0">
                <a:latin typeface="黑体" panose="02010609060101010101" pitchFamily="49" charset="-122"/>
                <a:ea typeface="黑体" panose="02010609060101010101" pitchFamily="49" charset="-122"/>
                <a:cs typeface="+mn-ea"/>
                <a:sym typeface="+mn-ea"/>
              </a:rPr>
              <a:t>的多边形</a:t>
            </a:r>
            <a:r>
              <a:rPr lang="en-US" altLang="zh-CN" sz="2800" strike="noStrike" noProof="1" dirty="0">
                <a:latin typeface="黑体" panose="02010609060101010101" pitchFamily="49" charset="-122"/>
                <a:ea typeface="黑体" panose="02010609060101010101" pitchFamily="49" charset="-122"/>
                <a:cs typeface="+mn-ea"/>
                <a:sym typeface="+mn-ea"/>
              </a:rPr>
              <a:t>.</a:t>
            </a:r>
            <a:endParaRPr lang="en-US" altLang="zh-CN" sz="2800" strike="noStrike" noProof="1" dirty="0">
              <a:solidFill>
                <a:schemeClr val="tx1"/>
              </a:solidFill>
              <a:latin typeface="黑体" panose="02010609060101010101" pitchFamily="49" charset="-122"/>
              <a:ea typeface="黑体" panose="02010609060101010101" pitchFamily="49" charset="-122"/>
              <a:cs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54"/>
                                        </p:tgtEl>
                                        <p:attrNameLst>
                                          <p:attrName>style.visibility</p:attrName>
                                        </p:attrNameLst>
                                      </p:cBhvr>
                                      <p:to>
                                        <p:strVal val="visible"/>
                                      </p:to>
                                    </p:set>
                                    <p:animEffect transition="in" filter="dissolve">
                                      <p:cBhvr>
                                        <p:cTn id="12" dur="500"/>
                                        <p:tgtEl>
                                          <p:spTgt spid="615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68"/>
                                        </p:tgtEl>
                                        <p:attrNameLst>
                                          <p:attrName>style.visibility</p:attrName>
                                        </p:attrNameLst>
                                      </p:cBhvr>
                                      <p:to>
                                        <p:strVal val="visible"/>
                                      </p:to>
                                    </p:set>
                                    <p:animEffect transition="in" filter="dissolve">
                                      <p:cBhvr>
                                        <p:cTn id="17" dur="500"/>
                                        <p:tgtEl>
                                          <p:spTgt spid="1126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dissolv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par>
                                <p:cTn id="28" presetID="5" presetClass="entr" presetSubtype="10" fill="hold" nodeType="withEffect">
                                  <p:stCondLst>
                                    <p:cond delay="0"/>
                                  </p:stCondLst>
                                  <p:childTnLst>
                                    <p:set>
                                      <p:cBhvr>
                                        <p:cTn id="29" dur="1" fill="hold">
                                          <p:stCondLst>
                                            <p:cond delay="0"/>
                                          </p:stCondLst>
                                        </p:cTn>
                                        <p:tgtEl>
                                          <p:spTgt spid="2050"/>
                                        </p:tgtEl>
                                        <p:attrNameLst>
                                          <p:attrName>style.visibility</p:attrName>
                                        </p:attrNameLst>
                                      </p:cBhvr>
                                      <p:to>
                                        <p:strVal val="visible"/>
                                      </p:to>
                                    </p:set>
                                    <p:animEffect transition="in" filter="checkerboard(across)">
                                      <p:cBhvr>
                                        <p:cTn id="30" dur="500"/>
                                        <p:tgtEl>
                                          <p:spTgt spid="2050"/>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054"/>
                                        </p:tgtEl>
                                        <p:attrNameLst>
                                          <p:attrName>style.visibility</p:attrName>
                                        </p:attrNameLst>
                                      </p:cBhvr>
                                      <p:to>
                                        <p:strVal val="visible"/>
                                      </p:to>
                                    </p:set>
                                    <p:animEffect transition="in" filter="dissolve">
                                      <p:cBhvr>
                                        <p:cTn id="35" dur="500"/>
                                        <p:tgtEl>
                                          <p:spTgt spid="2054"/>
                                        </p:tgtEl>
                                      </p:cBhvr>
                                    </p:animEffect>
                                  </p:childTnLst>
                                </p:cTn>
                              </p:par>
                              <p:par>
                                <p:cTn id="36" presetID="9" presetClass="entr" presetSubtype="0" fill="hold" nodeType="withEffect">
                                  <p:stCondLst>
                                    <p:cond delay="0"/>
                                  </p:stCondLst>
                                  <p:childTnLst>
                                    <p:set>
                                      <p:cBhvr>
                                        <p:cTn id="37" dur="1" fill="hold">
                                          <p:stCondLst>
                                            <p:cond delay="0"/>
                                          </p:stCondLst>
                                        </p:cTn>
                                        <p:tgtEl>
                                          <p:spTgt spid="2051"/>
                                        </p:tgtEl>
                                        <p:attrNameLst>
                                          <p:attrName>style.visibility</p:attrName>
                                        </p:attrNameLst>
                                      </p:cBhvr>
                                      <p:to>
                                        <p:strVal val="visible"/>
                                      </p:to>
                                    </p:set>
                                    <p:animEffect transition="in" filter="dissolve">
                                      <p:cBhvr>
                                        <p:cTn id="38"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268" grpId="0"/>
      <p:bldP spid="5" grpId="0"/>
      <p:bldP spid="2054" grpId="0"/>
      <p:bldP spid="6154"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8193" name="组合 11"/>
          <p:cNvGrpSpPr/>
          <p:nvPr/>
        </p:nvGrpSpPr>
        <p:grpSpPr>
          <a:xfrm>
            <a:off x="194310" y="426720"/>
            <a:ext cx="4546600" cy="541655"/>
            <a:chOff x="250824" y="1190653"/>
            <a:chExt cx="4030246" cy="535540"/>
          </a:xfrm>
        </p:grpSpPr>
        <p:sp>
          <p:nvSpPr>
            <p:cNvPr id="8194" name="圆角矩形 31"/>
            <p:cNvSpPr/>
            <p:nvPr/>
          </p:nvSpPr>
          <p:spPr>
            <a:xfrm>
              <a:off x="250824" y="1196931"/>
              <a:ext cx="4030246" cy="529262"/>
            </a:xfrm>
            <a:prstGeom prst="roundRect">
              <a:avLst>
                <a:gd name="adj" fmla="val 16667"/>
              </a:avLst>
            </a:prstGeom>
            <a:solidFill>
              <a:srgbClr val="FFFFD9"/>
            </a:solidFill>
            <a:ln w="25400" cap="flat" cmpd="sng">
              <a:solidFill>
                <a:srgbClr val="0099FF"/>
              </a:solidFill>
              <a:prstDash val="solid"/>
              <a:round/>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8195" name="文本框 19"/>
            <p:cNvSpPr/>
            <p:nvPr/>
          </p:nvSpPr>
          <p:spPr>
            <a:xfrm>
              <a:off x="325095" y="1190653"/>
              <a:ext cx="3916188" cy="516077"/>
            </a:xfrm>
            <a:prstGeom prst="rect">
              <a:avLst/>
            </a:prstGeom>
            <a:noFill/>
            <a:ln w="9525">
              <a:noFill/>
            </a:ln>
          </p:spPr>
          <p:txBody>
            <a:bodyPr wrap="square" anchor="t" anchorCtr="0">
              <a:spAutoFit/>
            </a:bodyPr>
            <a:p>
              <a:r>
                <a:rPr lang="zh-CN" altLang="en-US" sz="2800" b="1" dirty="0">
                  <a:latin typeface="微软雅黑" panose="020B0503020204020204" pitchFamily="34" charset="-122"/>
                  <a:ea typeface="微软雅黑" panose="020B0503020204020204" pitchFamily="34" charset="-122"/>
                </a:rPr>
                <a:t>考点一  三角形的三边关系</a:t>
              </a:r>
              <a:endParaRPr lang="zh-CN" altLang="en-US" sz="2800" b="1" dirty="0">
                <a:latin typeface="微软雅黑" panose="020B0503020204020204" pitchFamily="34" charset="-122"/>
                <a:ea typeface="微软雅黑" panose="020B0503020204020204" pitchFamily="34" charset="-122"/>
              </a:endParaRPr>
            </a:p>
          </p:txBody>
        </p:sp>
      </p:grpSp>
      <p:sp>
        <p:nvSpPr>
          <p:cNvPr id="8196" name="矩形 2"/>
          <p:cNvSpPr/>
          <p:nvPr/>
        </p:nvSpPr>
        <p:spPr>
          <a:xfrm>
            <a:off x="212725" y="919613"/>
            <a:ext cx="8718550" cy="1641475"/>
          </a:xfrm>
          <a:prstGeom prst="rect">
            <a:avLst/>
          </a:prstGeom>
          <a:noFill/>
          <a:ln w="9525">
            <a:noFill/>
          </a:ln>
        </p:spPr>
        <p:txBody>
          <a:bodyPr wrap="square" anchor="t" anchorCtr="0">
            <a:spAutoFit/>
          </a:bodyPr>
          <a:p>
            <a:pPr>
              <a:lnSpc>
                <a:spcPct val="120000"/>
              </a:lnSpc>
            </a:pPr>
            <a:r>
              <a:rPr lang="zh-CN" altLang="en-US" sz="2800" dirty="0">
                <a:solidFill>
                  <a:srgbClr val="149494"/>
                </a:solidFill>
                <a:latin typeface="黑体" panose="02010609060101010101" pitchFamily="49" charset="-122"/>
                <a:ea typeface="黑体" panose="02010609060101010101" pitchFamily="49" charset="-122"/>
              </a:rPr>
              <a:t>例</a:t>
            </a:r>
            <a:r>
              <a:rPr lang="en-US" altLang="zh-CN" sz="2800" b="1" dirty="0">
                <a:solidFill>
                  <a:srgbClr val="149494"/>
                </a:solidFill>
                <a:latin typeface="Times New Roman" panose="02020603050405020304" pitchFamily="18" charset="0"/>
                <a:ea typeface="黑体" panose="02010609060101010101" pitchFamily="49" charset="-122"/>
              </a:rPr>
              <a:t>1 </a:t>
            </a:r>
            <a:r>
              <a:rPr lang="en-US" altLang="zh-CN" sz="2800" b="1" dirty="0">
                <a:latin typeface="Times New Roman" panose="02020603050405020304" pitchFamily="18" charset="0"/>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已知两条线段的长分别是</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黑体" panose="02010609060101010101" pitchFamily="49" charset="-122"/>
              </a:rPr>
              <a:t>3 cm</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7 cm </a:t>
            </a:r>
            <a:r>
              <a:rPr lang="zh-CN" altLang="en-US" sz="2800" dirty="0">
                <a:latin typeface="黑体" panose="02010609060101010101" pitchFamily="49" charset="-122"/>
                <a:ea typeface="黑体" panose="02010609060101010101" pitchFamily="49" charset="-122"/>
              </a:rPr>
              <a:t>，要想拼成一个三角形，且第三条线段的长</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i="1" dirty="0">
                <a:latin typeface="Times New Roman" panose="02020603050405020304" pitchFamily="18" charset="0"/>
                <a:ea typeface="黑体" panose="02010609060101010101" pitchFamily="49" charset="-122"/>
                <a:sym typeface="+mn-ea"/>
              </a:rPr>
              <a:t>a</a:t>
            </a:r>
            <a:r>
              <a:rPr lang="en-US" altLang="zh-CN" sz="2800" b="1" dirty="0">
                <a:latin typeface="Times New Roman" panose="02020603050405020304" pitchFamily="18" charset="0"/>
                <a:ea typeface="黑体" panose="02010609060101010101" pitchFamily="49" charset="-122"/>
                <a:sym typeface="+mn-ea"/>
              </a:rPr>
              <a:t> </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a:t>
            </a:r>
            <a:r>
              <a:rPr lang="en-US" altLang="zh-CN" sz="2800" b="1" dirty="0">
                <a:latin typeface="Times New Roman" panose="02020603050405020304" pitchFamily="18" charset="0"/>
                <a:ea typeface="黑体" panose="02010609060101010101" pitchFamily="49" charset="-122"/>
                <a:sym typeface="+mn-ea"/>
              </a:rPr>
              <a:t>cm) </a:t>
            </a:r>
            <a:r>
              <a:rPr lang="zh-CN" altLang="en-US" sz="2800" dirty="0">
                <a:latin typeface="黑体" panose="02010609060101010101" pitchFamily="49" charset="-122"/>
                <a:ea typeface="黑体" panose="02010609060101010101" pitchFamily="49" charset="-122"/>
              </a:rPr>
              <a:t>为偶数，问第三条线段应取多长？ </a:t>
            </a:r>
            <a:endParaRPr lang="zh-CN" altLang="en-US" sz="2800" dirty="0">
              <a:latin typeface="Arial" panose="020B0604020202020204" pitchFamily="34" charset="0"/>
              <a:ea typeface="宋体" panose="02010600030101010101" pitchFamily="2" charset="-122"/>
            </a:endParaRPr>
          </a:p>
        </p:txBody>
      </p:sp>
      <p:sp>
        <p:nvSpPr>
          <p:cNvPr id="20" name="Text Box 6"/>
          <p:cNvSpPr txBox="1"/>
          <p:nvPr/>
        </p:nvSpPr>
        <p:spPr>
          <a:xfrm>
            <a:off x="212725" y="2398395"/>
            <a:ext cx="8719185" cy="2501900"/>
          </a:xfrm>
          <a:prstGeom prst="rect">
            <a:avLst/>
          </a:prstGeom>
          <a:noFill/>
          <a:ln w="9525">
            <a:noFill/>
          </a:ln>
        </p:spPr>
        <p:txBody>
          <a:bodyPr wrap="square" anchor="t" anchorCtr="0">
            <a:spAutoFit/>
          </a:bodyPr>
          <a:p>
            <a:pPr>
              <a:lnSpc>
                <a:spcPct val="140000"/>
              </a:lnSpc>
            </a:pP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解：由三角形两边之和大于第三边，两边之差小于第三边得</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7 </a:t>
            </a:r>
            <a:r>
              <a:rPr lang="en-US" altLang="zh-CN" sz="28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3 &lt; </a:t>
            </a:r>
            <a:r>
              <a:rPr lang="en-US" altLang="zh-CN" sz="2800"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&lt; 7</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3</a:t>
            </a:r>
            <a:r>
              <a:rPr lang="zh-CN" altLang="en-US"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4 &lt; </a:t>
            </a:r>
            <a:r>
              <a:rPr lang="en-US" altLang="zh-CN" sz="2800" b="1"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&lt; 10</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40000"/>
              </a:lnSpc>
            </a:pP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又∵</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第三边长</a:t>
            </a:r>
            <a:r>
              <a:rPr lang="en-US" altLang="zh-CN" sz="2800" i="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 </a:t>
            </a: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为偶数，</a:t>
            </a:r>
            <a:endPar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40000"/>
              </a:lnSpc>
            </a:pP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第三条边长为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6 cm </a:t>
            </a:r>
            <a:r>
              <a:rPr lang="zh-CN" altLang="en-US"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或</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8 cm</a:t>
            </a:r>
            <a:r>
              <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8198" name="矩形 80"/>
          <p:cNvSpPr/>
          <p:nvPr/>
        </p:nvSpPr>
        <p:spPr>
          <a:xfrm>
            <a:off x="0" y="-52572"/>
            <a:ext cx="1203960" cy="398780"/>
          </a:xfrm>
          <a:prstGeom prst="rect">
            <a:avLst/>
          </a:prstGeom>
          <a:noFill/>
          <a:ln w="9525">
            <a:noFill/>
          </a:ln>
        </p:spPr>
        <p:txBody>
          <a:bodyPr wrap="none" anchor="t" anchorCtr="0">
            <a:spAutoFit/>
          </a:bodyPr>
          <a:p>
            <a:r>
              <a:rPr lang="zh-CN" altLang="en-US" sz="2000" b="1" dirty="0">
                <a:solidFill>
                  <a:srgbClr val="228989"/>
                </a:solidFill>
                <a:latin typeface="Arial" panose="020B0604020202020204" pitchFamily="34" charset="0"/>
                <a:ea typeface="方正姚体" panose="02010601030101010101" pitchFamily="2" charset="-122"/>
              </a:rPr>
              <a:t>考点讲练</a:t>
            </a:r>
            <a:endParaRPr lang="zh-CN" altLang="en-US" sz="2000" b="1" dirty="0">
              <a:solidFill>
                <a:srgbClr val="228989"/>
              </a:solidFill>
              <a:latin typeface="Arial" panose="020B0604020202020204" pitchFamily="34" charset="0"/>
              <a:ea typeface="方正姚体" panose="02010601030101010101" pitchFamily="2" charset="-122"/>
            </a:endParaRPr>
          </a:p>
        </p:txBody>
      </p:sp>
    </p:spTree>
    <p:custDataLst>
      <p:tags r:id="rId1"/>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000" fill="hold">
                                          <p:stCondLst>
                                            <p:cond delay="0"/>
                                          </p:stCondLst>
                                        </p:cTn>
                                        <p:tgtEl>
                                          <p:spTgt spid="20">
                                            <p:txEl>
                                              <p:charRg st="0" end="60"/>
                                            </p:txEl>
                                          </p:spTgt>
                                        </p:tgtEl>
                                        <p:attrNameLst>
                                          <p:attrName>style.visibility</p:attrName>
                                        </p:attrNameLst>
                                      </p:cBhvr>
                                      <p:to>
                                        <p:strVal val="visible"/>
                                      </p:to>
                                    </p:set>
                                    <p:animEffect transition="in" filter="wipe(up)">
                                      <p:cBhvr>
                                        <p:cTn id="12" dur="1000"/>
                                        <p:tgtEl>
                                          <p:spTgt spid="20">
                                            <p:txEl>
                                              <p:charRg st="0" end="6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000" fill="hold">
                                          <p:stCondLst>
                                            <p:cond delay="0"/>
                                          </p:stCondLst>
                                        </p:cTn>
                                        <p:tgtEl>
                                          <p:spTgt spid="20">
                                            <p:txEl>
                                              <p:charRg st="60" end="74"/>
                                            </p:txEl>
                                          </p:spTgt>
                                        </p:tgtEl>
                                        <p:attrNameLst>
                                          <p:attrName>style.visibility</p:attrName>
                                        </p:attrNameLst>
                                      </p:cBhvr>
                                      <p:to>
                                        <p:strVal val="visible"/>
                                      </p:to>
                                    </p:set>
                                    <p:animEffect transition="in" filter="wipe(left)">
                                      <p:cBhvr>
                                        <p:cTn id="17" dur="1000"/>
                                        <p:tgtEl>
                                          <p:spTgt spid="20">
                                            <p:txEl>
                                              <p:charRg st="60" end="7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000" fill="hold">
                                          <p:stCondLst>
                                            <p:cond delay="0"/>
                                          </p:stCondLst>
                                        </p:cTn>
                                        <p:tgtEl>
                                          <p:spTgt spid="20">
                                            <p:txEl>
                                              <p:charRg st="74" end="92"/>
                                            </p:txEl>
                                          </p:spTgt>
                                        </p:tgtEl>
                                        <p:attrNameLst>
                                          <p:attrName>style.visibility</p:attrName>
                                        </p:attrNameLst>
                                      </p:cBhvr>
                                      <p:to>
                                        <p:strVal val="visible"/>
                                      </p:to>
                                    </p:set>
                                    <p:animEffect transition="in" filter="wipe(left)">
                                      <p:cBhvr>
                                        <p:cTn id="22" dur="1000"/>
                                        <p:tgtEl>
                                          <p:spTgt spid="20">
                                            <p:txEl>
                                              <p:charRg st="74" end="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TextBox 1"/>
          <p:cNvSpPr txBox="1"/>
          <p:nvPr/>
        </p:nvSpPr>
        <p:spPr>
          <a:xfrm>
            <a:off x="358140" y="411480"/>
            <a:ext cx="8449310" cy="2675255"/>
          </a:xfrm>
          <a:prstGeom prst="rect">
            <a:avLst/>
          </a:prstGeom>
          <a:noFill/>
          <a:ln w="28575" cap="flat" cmpd="sng">
            <a:solidFill>
              <a:srgbClr val="FF0000"/>
            </a:solidFill>
            <a:prstDash val="sysDot"/>
            <a:round/>
            <a:headEnd type="none" w="med" len="med"/>
            <a:tailEnd type="none" w="med" len="med"/>
          </a:ln>
        </p:spPr>
        <p:txBody>
          <a:bodyPr wrap="square" anchor="t" anchorCtr="0">
            <a:spAutoFit/>
          </a:bodyPr>
          <a:p>
            <a:pPr>
              <a:lnSpc>
                <a:spcPct val="12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三角形两边之和大于第三边，可以用来判断三条线段能否组成三角形，在运用中可以直接检查较小两边之和是否大于最长边即可</a:t>
            </a: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三角形的三边关系在求线段的取值范围以及证明线段的不等关系中有着重要的作用</a:t>
            </a:r>
            <a:r>
              <a:rPr lang="en-US" altLang="zh-CN" sz="2800" dirty="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2" name="矩形 2"/>
          <p:cNvSpPr/>
          <p:nvPr/>
        </p:nvSpPr>
        <p:spPr>
          <a:xfrm>
            <a:off x="322580" y="3672973"/>
            <a:ext cx="8605838" cy="1210945"/>
          </a:xfrm>
          <a:prstGeom prst="rect">
            <a:avLst/>
          </a:prstGeom>
          <a:noFill/>
          <a:ln w="9525">
            <a:noFill/>
          </a:ln>
        </p:spPr>
        <p:txBody>
          <a:bodyPr wrap="square" anchor="t" anchorCtr="0">
            <a:spAutoFit/>
          </a:bodyPr>
          <a:p>
            <a:pPr>
              <a:lnSpc>
                <a:spcPct val="130000"/>
              </a:lnSpc>
            </a:pPr>
            <a:r>
              <a:rPr lang="en-US" altLang="zh-CN" sz="2800" dirty="0">
                <a:latin typeface="Times New Roman" panose="02020603050405020304" pitchFamily="18" charset="0"/>
                <a:ea typeface="黑体" panose="02010609060101010101" pitchFamily="49" charset="-122"/>
              </a:rPr>
              <a:t>1. </a:t>
            </a:r>
            <a:r>
              <a:rPr lang="zh-CN" altLang="en-US" sz="2800" dirty="0">
                <a:latin typeface="黑体" panose="02010609060101010101" pitchFamily="49" charset="-122"/>
                <a:ea typeface="黑体" panose="02010609060101010101" pitchFamily="49" charset="-122"/>
              </a:rPr>
              <a:t>以长度分别为</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rPr>
              <a:t> </a:t>
            </a:r>
            <a:r>
              <a:rPr lang="en-US" altLang="zh-CN" sz="2800" b="1" dirty="0">
                <a:latin typeface="Times New Roman" panose="02020603050405020304" pitchFamily="18" charset="0"/>
                <a:ea typeface="黑体" panose="02010609060101010101" pitchFamily="49" charset="-122"/>
              </a:rPr>
              <a:t>3</a:t>
            </a:r>
            <a:r>
              <a:rPr lang="zh-CN" altLang="en-US" sz="2800" b="1" dirty="0">
                <a:latin typeface="Times New Roman" panose="02020603050405020304" pitchFamily="18" charset="0"/>
                <a:ea typeface="黑体" panose="02010609060101010101" pitchFamily="49" charset="-122"/>
              </a:rPr>
              <a:t>、</a:t>
            </a:r>
            <a:r>
              <a:rPr lang="en-US" altLang="zh-CN" sz="2800" b="1" dirty="0">
                <a:latin typeface="Times New Roman" panose="02020603050405020304" pitchFamily="18" charset="0"/>
                <a:ea typeface="黑体" panose="02010609060101010101" pitchFamily="49" charset="-122"/>
              </a:rPr>
              <a:t>4</a:t>
            </a:r>
            <a:r>
              <a:rPr lang="zh-CN" altLang="en-US" sz="2800" b="1" dirty="0">
                <a:latin typeface="Times New Roman" panose="02020603050405020304" pitchFamily="18" charset="0"/>
                <a:ea typeface="黑体" panose="02010609060101010101" pitchFamily="49" charset="-122"/>
              </a:rPr>
              <a:t>、</a:t>
            </a:r>
            <a:r>
              <a:rPr lang="en-US" altLang="zh-CN" sz="2800" b="1" i="1" dirty="0">
                <a:latin typeface="Times New Roman" panose="02020603050405020304" pitchFamily="18" charset="0"/>
                <a:ea typeface="黑体" panose="02010609060101010101" pitchFamily="49" charset="-122"/>
              </a:rPr>
              <a:t>x</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dirty="0">
                <a:latin typeface="黑体" panose="02010609060101010101" pitchFamily="49" charset="-122"/>
                <a:ea typeface="黑体" panose="02010609060101010101" pitchFamily="49" charset="-122"/>
              </a:rPr>
              <a:t>-</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en-US" altLang="zh-CN" sz="2800" b="1" dirty="0">
                <a:latin typeface="Times New Roman" panose="02020603050405020304" pitchFamily="18" charset="0"/>
                <a:ea typeface="黑体" panose="02010609060101010101" pitchFamily="49" charset="-122"/>
              </a:rPr>
              <a:t>5</a:t>
            </a:r>
            <a:r>
              <a:rPr lang="en-US" altLang="zh-CN" sz="2800" dirty="0">
                <a:latin typeface="Times New Roman" panose="02020603050405020304" pitchFamily="18" charset="0"/>
                <a:ea typeface="黑体" panose="02010609060101010101" pitchFamily="49" charset="-122"/>
                <a:cs typeface="Times New Roman" panose="02020603050405020304" pitchFamily="18" charset="0"/>
                <a:sym typeface="+mn-ea"/>
              </a:rPr>
              <a:t> </a:t>
            </a:r>
            <a:r>
              <a:rPr lang="zh-CN" altLang="en-US" sz="2800" dirty="0">
                <a:latin typeface="黑体" panose="02010609060101010101" pitchFamily="49" charset="-122"/>
                <a:ea typeface="黑体" panose="02010609060101010101" pitchFamily="49" charset="-122"/>
                <a:sym typeface="+mn-ea"/>
              </a:rPr>
              <a:t>的线段</a:t>
            </a:r>
            <a:r>
              <a:rPr lang="zh-CN" altLang="en-US" sz="2800" dirty="0">
                <a:latin typeface="黑体" panose="02010609060101010101" pitchFamily="49" charset="-122"/>
                <a:ea typeface="黑体" panose="02010609060101010101" pitchFamily="49" charset="-122"/>
              </a:rPr>
              <a:t>为边可以组成一个三角形，那么</a:t>
            </a:r>
            <a:r>
              <a:rPr lang="en-US" altLang="zh-CN" sz="2800" b="1" i="1" dirty="0">
                <a:latin typeface="Times New Roman" panose="02020603050405020304" pitchFamily="18" charset="0"/>
                <a:ea typeface="黑体" panose="02010609060101010101" pitchFamily="49" charset="-122"/>
                <a:sym typeface="+mn-ea"/>
              </a:rPr>
              <a:t> </a:t>
            </a:r>
            <a:r>
              <a:rPr lang="en-US" altLang="zh-CN" sz="2800" b="1" i="1" dirty="0">
                <a:latin typeface="Times New Roman" panose="02020603050405020304" pitchFamily="18" charset="0"/>
                <a:ea typeface="黑体" panose="02010609060101010101" pitchFamily="49" charset="-122"/>
              </a:rPr>
              <a:t>x </a:t>
            </a:r>
            <a:r>
              <a:rPr lang="zh-CN" altLang="en-US" sz="2800" dirty="0">
                <a:latin typeface="黑体" panose="02010609060101010101" pitchFamily="49" charset="-122"/>
                <a:ea typeface="黑体" panose="02010609060101010101" pitchFamily="49" charset="-122"/>
              </a:rPr>
              <a:t>的取值范围是</a:t>
            </a:r>
            <a:r>
              <a:rPr lang="zh-CN" altLang="en-US" sz="2800" u="sng" dirty="0">
                <a:latin typeface="黑体" panose="02010609060101010101" pitchFamily="49" charset="-122"/>
                <a:ea typeface="黑体" panose="02010609060101010101" pitchFamily="49" charset="-122"/>
              </a:rPr>
              <a:t>     </a:t>
            </a:r>
            <a:r>
              <a:rPr lang="en-US" altLang="zh-CN" sz="2800" u="sng" dirty="0">
                <a:latin typeface="黑体" panose="02010609060101010101" pitchFamily="49" charset="-122"/>
                <a:ea typeface="黑体" panose="02010609060101010101" pitchFamily="49" charset="-122"/>
              </a:rPr>
              <a:t> </a:t>
            </a:r>
            <a:r>
              <a:rPr lang="zh-CN" altLang="en-US" sz="2800" u="sng" dirty="0">
                <a:latin typeface="黑体" panose="02010609060101010101" pitchFamily="49" charset="-122"/>
                <a:ea typeface="黑体" panose="02010609060101010101" pitchFamily="49" charset="-122"/>
              </a:rPr>
              <a:t>     </a:t>
            </a:r>
            <a:r>
              <a:rPr lang="en-US" altLang="zh-CN" sz="2800" dirty="0">
                <a:latin typeface="黑体" panose="02010609060101010101" pitchFamily="49" charset="-122"/>
                <a:ea typeface="黑体" panose="02010609060101010101" pitchFamily="49" charset="-122"/>
              </a:rPr>
              <a:t>.</a:t>
            </a:r>
            <a:r>
              <a:rPr lang="en-US" altLang="zh-CN" sz="2800" u="sng" dirty="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
        <p:nvSpPr>
          <p:cNvPr id="9220" name="TextBox 3"/>
          <p:cNvSpPr txBox="1"/>
          <p:nvPr/>
        </p:nvSpPr>
        <p:spPr>
          <a:xfrm>
            <a:off x="5170805" y="4321943"/>
            <a:ext cx="1654810" cy="521970"/>
          </a:xfrm>
          <a:prstGeom prst="rect">
            <a:avLst/>
          </a:prstGeom>
          <a:noFill/>
          <a:ln w="9525">
            <a:noFill/>
          </a:ln>
        </p:spPr>
        <p:txBody>
          <a:bodyPr wrap="none" anchor="t" anchorCtr="0">
            <a:spAutoFit/>
          </a:bodyPr>
          <a:p>
            <a:r>
              <a:rPr lang="en-US" altLang="zh-CN" sz="2800" b="1" dirty="0">
                <a:solidFill>
                  <a:srgbClr val="FF0000"/>
                </a:solidFill>
                <a:latin typeface="Times New Roman" panose="02020603050405020304" pitchFamily="18" charset="0"/>
                <a:ea typeface="宋体" panose="02010600030101010101" pitchFamily="2" charset="-122"/>
              </a:rPr>
              <a:t>6 &lt; </a:t>
            </a:r>
            <a:r>
              <a:rPr lang="en-US" altLang="zh-CN" sz="2800" b="1" i="1" dirty="0">
                <a:solidFill>
                  <a:srgbClr val="FF0000"/>
                </a:solidFill>
                <a:latin typeface="Times New Roman" panose="02020603050405020304" pitchFamily="18" charset="0"/>
                <a:ea typeface="宋体" panose="02010600030101010101" pitchFamily="2" charset="-122"/>
              </a:rPr>
              <a:t>x </a:t>
            </a:r>
            <a:r>
              <a:rPr lang="en-US" altLang="zh-CN" sz="2800" b="1" dirty="0">
                <a:solidFill>
                  <a:srgbClr val="FF0000"/>
                </a:solidFill>
                <a:latin typeface="Times New Roman" panose="02020603050405020304" pitchFamily="18" charset="0"/>
                <a:ea typeface="宋体" panose="02010600030101010101" pitchFamily="2" charset="-122"/>
              </a:rPr>
              <a:t>&lt; 12</a:t>
            </a:r>
            <a:endParaRPr lang="zh-CN" altLang="en-US" sz="2800" b="1" dirty="0">
              <a:solidFill>
                <a:srgbClr val="FF0000"/>
              </a:solidFill>
              <a:latin typeface="Times New Roman" panose="02020603050405020304" pitchFamily="18" charset="0"/>
              <a:ea typeface="Times New Roman" panose="02020603050405020304" pitchFamily="18" charset="0"/>
            </a:endParaRPr>
          </a:p>
        </p:txBody>
      </p:sp>
      <p:grpSp>
        <p:nvGrpSpPr>
          <p:cNvPr id="4" name="组合 38"/>
          <p:cNvGrpSpPr/>
          <p:nvPr/>
        </p:nvGrpSpPr>
        <p:grpSpPr>
          <a:xfrm>
            <a:off x="487046" y="488315"/>
            <a:ext cx="894715" cy="542290"/>
            <a:chOff x="597262" y="5301208"/>
            <a:chExt cx="754537" cy="648072"/>
          </a:xfrm>
        </p:grpSpPr>
        <p:grpSp>
          <p:nvGrpSpPr>
            <p:cNvPr id="9221" name="组合 35"/>
            <p:cNvGrpSpPr/>
            <p:nvPr/>
          </p:nvGrpSpPr>
          <p:grpSpPr>
            <a:xfrm>
              <a:off x="611560" y="5301208"/>
              <a:ext cx="648072" cy="648072"/>
              <a:chOff x="467544" y="5318792"/>
              <a:chExt cx="648072" cy="648072"/>
            </a:xfrm>
          </p:grpSpPr>
          <p:sp>
            <p:nvSpPr>
              <p:cNvPr id="9222"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9223"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9224" name="TextBox 55"/>
            <p:cNvSpPr txBox="1"/>
            <p:nvPr/>
          </p:nvSpPr>
          <p:spPr>
            <a:xfrm>
              <a:off x="597262" y="5306517"/>
              <a:ext cx="754537" cy="550178"/>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grpSp>
        <p:nvGrpSpPr>
          <p:cNvPr id="9225" name="组合 30734"/>
          <p:cNvGrpSpPr/>
          <p:nvPr/>
        </p:nvGrpSpPr>
        <p:grpSpPr>
          <a:xfrm>
            <a:off x="358140" y="3237342"/>
            <a:ext cx="1877695" cy="507253"/>
            <a:chOff x="216" y="3333"/>
            <a:chExt cx="1183" cy="369"/>
          </a:xfrm>
        </p:grpSpPr>
        <p:grpSp>
          <p:nvGrpSpPr>
            <p:cNvPr id="9226" name="组合 35"/>
            <p:cNvGrpSpPr/>
            <p:nvPr/>
          </p:nvGrpSpPr>
          <p:grpSpPr>
            <a:xfrm>
              <a:off x="216" y="3339"/>
              <a:ext cx="1183" cy="363"/>
              <a:chOff x="467544" y="5318792"/>
              <a:chExt cx="648072" cy="648072"/>
            </a:xfrm>
          </p:grpSpPr>
          <p:sp>
            <p:nvSpPr>
              <p:cNvPr id="9227"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9228" name="椭圆 57"/>
              <p:cNvSpPr/>
              <p:nvPr/>
            </p:nvSpPr>
            <p:spPr>
              <a:xfrm>
                <a:off x="539552" y="5334502"/>
                <a:ext cx="504056" cy="504056"/>
              </a:xfrm>
              <a:prstGeom prst="ellipse">
                <a:avLst/>
              </a:prstGeom>
              <a:solidFill>
                <a:srgbClr val="0070C0">
                  <a:alpha val="63135"/>
                </a:srgbClr>
              </a:solid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grpSp>
        <p:sp>
          <p:nvSpPr>
            <p:cNvPr id="9229" name="TextBox 55"/>
            <p:cNvSpPr txBox="1"/>
            <p:nvPr/>
          </p:nvSpPr>
          <p:spPr>
            <a:xfrm>
              <a:off x="361" y="3333"/>
              <a:ext cx="898" cy="335"/>
            </a:xfrm>
            <a:prstGeom prst="rect">
              <a:avLst/>
            </a:prstGeom>
            <a:noFill/>
            <a:ln w="9525">
              <a:noFill/>
            </a:ln>
          </p:spPr>
          <p:txBody>
            <a:bodyPr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针对训练</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9218"/>
                                        </p:tgtEl>
                                        <p:attrNameLst>
                                          <p:attrName>style.visibility</p:attrName>
                                        </p:attrNameLst>
                                      </p:cBhvr>
                                      <p:to>
                                        <p:strVal val="visible"/>
                                      </p:to>
                                    </p:set>
                                    <p:anim calcmode="discrete" valueType="clr">
                                      <p:cBhvr override="childStyle">
                                        <p:cTn id="7" dur="80"/>
                                        <p:tgtEl>
                                          <p:spTgt spid="921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218"/>
                                        </p:tgtEl>
                                        <p:attrNameLst>
                                          <p:attrName>fillcolor</p:attrName>
                                        </p:attrNameLst>
                                      </p:cBhvr>
                                      <p:tavLst>
                                        <p:tav tm="0">
                                          <p:val>
                                            <p:clrVal>
                                              <a:schemeClr val="accent2"/>
                                            </p:clrVal>
                                          </p:val>
                                        </p:tav>
                                        <p:tav tm="50000">
                                          <p:val>
                                            <p:clrVal>
                                              <a:schemeClr val="hlink"/>
                                            </p:clrVal>
                                          </p:val>
                                        </p:tav>
                                      </p:tavLst>
                                    </p:anim>
                                    <p:set>
                                      <p:cBhvr>
                                        <p:cTn id="9" dur="80"/>
                                        <p:tgtEl>
                                          <p:spTgt spid="9218"/>
                                        </p:tgtEl>
                                        <p:attrNameLst>
                                          <p:attrName>fill.type</p:attrName>
                                        </p:attrNameLst>
                                      </p:cBhvr>
                                      <p:to>
                                        <p:strVal val="solid"/>
                                      </p:to>
                                    </p:set>
                                  </p:childTnLst>
                                </p:cTn>
                              </p:par>
                              <p:par>
                                <p:cTn id="10" presetID="9"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9225"/>
                                        </p:tgtEl>
                                        <p:attrNameLst>
                                          <p:attrName>style.visibility</p:attrName>
                                        </p:attrNameLst>
                                      </p:cBhvr>
                                      <p:to>
                                        <p:strVal val="visible"/>
                                      </p:to>
                                    </p:set>
                                    <p:anim calcmode="lin" valueType="num">
                                      <p:cBhvr additive="base">
                                        <p:cTn id="17" dur="500" fill="hold"/>
                                        <p:tgtEl>
                                          <p:spTgt spid="9225"/>
                                        </p:tgtEl>
                                        <p:attrNameLst>
                                          <p:attrName>ppt_x</p:attrName>
                                        </p:attrNameLst>
                                      </p:cBhvr>
                                      <p:tavLst>
                                        <p:tav tm="0">
                                          <p:val>
                                            <p:strVal val="0-#ppt_w/2"/>
                                          </p:val>
                                        </p:tav>
                                        <p:tav tm="100000">
                                          <p:val>
                                            <p:strVal val="#ppt_x"/>
                                          </p:val>
                                        </p:tav>
                                      </p:tavLst>
                                    </p:anim>
                                    <p:anim calcmode="lin" valueType="num">
                                      <p:cBhvr additive="base">
                                        <p:cTn id="18" dur="500" fill="hold"/>
                                        <p:tgtEl>
                                          <p:spTgt spid="9225"/>
                                        </p:tgtEl>
                                        <p:attrNameLst>
                                          <p:attrName>ppt_y</p:attrName>
                                        </p:attrNameLst>
                                      </p:cBhvr>
                                      <p:tavLst>
                                        <p:tav tm="0">
                                          <p:val>
                                            <p:strVal val="#ppt_y"/>
                                          </p:val>
                                        </p:tav>
                                        <p:tav tm="100000">
                                          <p:val>
                                            <p:strVal val="#ppt_y"/>
                                          </p:val>
                                        </p:tav>
                                      </p:tavLst>
                                    </p:anim>
                                  </p:childTnLst>
                                </p:cTn>
                              </p:par>
                              <p:par>
                                <p:cTn id="19" presetID="2" presetClass="entr" presetSubtype="8" fill="hold" grpId="1"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9220"/>
                                        </p:tgtEl>
                                        <p:attrNameLst>
                                          <p:attrName>style.visibility</p:attrName>
                                        </p:attrNameLst>
                                      </p:cBhvr>
                                      <p:to>
                                        <p:strVal val="visible"/>
                                      </p:to>
                                    </p:set>
                                    <p:animEffect transition="in" filter="checkerboard(across)">
                                      <p:cBhvr>
                                        <p:cTn id="2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9220"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0241" name="文本框 7"/>
          <p:cNvSpPr txBox="1"/>
          <p:nvPr/>
        </p:nvSpPr>
        <p:spPr>
          <a:xfrm>
            <a:off x="0" y="271145"/>
            <a:ext cx="8206740" cy="953135"/>
          </a:xfrm>
          <a:prstGeom prst="rect">
            <a:avLst/>
          </a:prstGeom>
          <a:noFill/>
          <a:ln w="9525">
            <a:noFill/>
          </a:ln>
        </p:spPr>
        <p:txBody>
          <a:bodyPr wrap="square" anchor="t" anchorCtr="0">
            <a:spAutoFit/>
          </a:bodyPr>
          <a:p>
            <a:pPr>
              <a:lnSpc>
                <a:spcPct val="100000"/>
              </a:lnSpc>
            </a:pPr>
            <a:r>
              <a:rPr lang="zh-CN" altLang="en-US" sz="2800">
                <a:solidFill>
                  <a:srgbClr val="3C8C93"/>
                </a:solidFill>
                <a:latin typeface="Times New Roman" panose="02020603050405020304" pitchFamily="18" charset="0"/>
                <a:ea typeface="黑体" panose="02010609060101010101" pitchFamily="49" charset="-122"/>
                <a:sym typeface="宋体" panose="02010600030101010101" pitchFamily="2" charset="-122"/>
              </a:rPr>
              <a:t>例</a:t>
            </a:r>
            <a:r>
              <a:rPr lang="en-US" altLang="zh-CN" sz="2800">
                <a:solidFill>
                  <a:srgbClr val="3C8C93"/>
                </a:solidFill>
                <a:latin typeface="Times New Roman" panose="02020603050405020304" pitchFamily="18" charset="0"/>
                <a:ea typeface="黑体" panose="02010609060101010101" pitchFamily="49" charset="-122"/>
                <a:sym typeface="宋体" panose="02010600030101010101" pitchFamily="2" charset="-122"/>
              </a:rPr>
              <a:t>2</a:t>
            </a:r>
            <a:r>
              <a:rPr lang="zh-CN" altLang="en-US" sz="2800">
                <a:solidFill>
                  <a:srgbClr val="3C8C93"/>
                </a:solidFill>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 等腰三角形的周长为</a:t>
            </a:r>
            <a:r>
              <a:rPr lang="en-US" altLang="zh-CN" sz="2800">
                <a:latin typeface="Times New Roman" panose="02020603050405020304" pitchFamily="18" charset="0"/>
                <a:ea typeface="黑体" panose="02010609060101010101" pitchFamily="49" charset="-122"/>
                <a:sym typeface="宋体" panose="02010600030101010101" pitchFamily="2" charset="-122"/>
              </a:rPr>
              <a:t> 16</a:t>
            </a:r>
            <a:r>
              <a:rPr lang="zh-CN" altLang="en-US" sz="2800">
                <a:latin typeface="Times New Roman" panose="02020603050405020304" pitchFamily="18" charset="0"/>
                <a:ea typeface="黑体" panose="02010609060101010101" pitchFamily="49" charset="-122"/>
                <a:sym typeface="宋体" panose="02010600030101010101" pitchFamily="2" charset="-122"/>
              </a:rPr>
              <a:t>，其一边长为</a:t>
            </a:r>
            <a:r>
              <a:rPr lang="en-US" altLang="zh-CN" sz="2800">
                <a:latin typeface="Times New Roman" panose="02020603050405020304" pitchFamily="18" charset="0"/>
                <a:ea typeface="黑体" panose="02010609060101010101" pitchFamily="49" charset="-122"/>
                <a:sym typeface="宋体" panose="02010600030101010101" pitchFamily="2" charset="-122"/>
              </a:rPr>
              <a:t> 6</a:t>
            </a:r>
            <a:r>
              <a:rPr lang="zh-CN" altLang="en-US" sz="2800">
                <a:latin typeface="Times New Roman" panose="02020603050405020304" pitchFamily="18" charset="0"/>
                <a:ea typeface="黑体" panose="02010609060101010101" pitchFamily="49" charset="-122"/>
                <a:sym typeface="宋体" panose="02010600030101010101" pitchFamily="2" charset="-122"/>
              </a:rPr>
              <a:t>，求另 </a:t>
            </a:r>
            <a:endParaRPr lang="zh-CN" altLang="en-US" sz="2800">
              <a:latin typeface="Times New Roman" panose="02020603050405020304" pitchFamily="18" charset="0"/>
              <a:ea typeface="黑体" panose="02010609060101010101" pitchFamily="49" charset="-122"/>
              <a:sym typeface="宋体" panose="02010600030101010101" pitchFamily="2" charset="-122"/>
            </a:endParaRPr>
          </a:p>
          <a:p>
            <a:pPr>
              <a:lnSpc>
                <a:spcPct val="100000"/>
              </a:lnSpc>
            </a:pPr>
            <a:r>
              <a:rPr lang="zh-CN" altLang="en-US" sz="2800">
                <a:latin typeface="Times New Roman" panose="02020603050405020304" pitchFamily="18" charset="0"/>
                <a:ea typeface="黑体" panose="02010609060101010101" pitchFamily="49" charset="-122"/>
                <a:sym typeface="宋体" panose="02010600030101010101" pitchFamily="2" charset="-122"/>
              </a:rPr>
              <a:t>        两边长</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zh-CN" altLang="en-US"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endParaRPr lang="zh-CN" altLang="en-US" sz="2800" u="sng">
              <a:latin typeface="Times New Roman" panose="02020603050405020304" pitchFamily="18" charset="0"/>
              <a:ea typeface="黑体" panose="02010609060101010101" pitchFamily="49" charset="-122"/>
              <a:sym typeface="宋体" panose="02010600030101010101" pitchFamily="2" charset="-122"/>
            </a:endParaRPr>
          </a:p>
        </p:txBody>
      </p:sp>
      <p:sp>
        <p:nvSpPr>
          <p:cNvPr id="14339" name="文本框 8"/>
          <p:cNvSpPr txBox="1"/>
          <p:nvPr/>
        </p:nvSpPr>
        <p:spPr>
          <a:xfrm>
            <a:off x="182880" y="996765"/>
            <a:ext cx="8094663" cy="4009390"/>
          </a:xfrm>
          <a:prstGeom prst="rect">
            <a:avLst/>
          </a:prstGeom>
          <a:noFill/>
          <a:ln w="9525">
            <a:noFill/>
          </a:ln>
        </p:spPr>
        <p:txBody>
          <a:bodyPr wrap="square" anchor="t" anchorCtr="0">
            <a:spAutoFit/>
          </a:bodyPr>
          <a:p>
            <a:pPr>
              <a:lnSpc>
                <a:spcPct val="130000"/>
              </a:lnSpc>
            </a:pPr>
            <a:r>
              <a:rPr lang="zh-CN" altLang="en-US" sz="2800" dirty="0">
                <a:solidFill>
                  <a:srgbClr val="FF0000"/>
                </a:solidFill>
                <a:latin typeface="Times New Roman" panose="02020603050405020304" pitchFamily="18" charset="0"/>
                <a:ea typeface="黑体" panose="02010609060101010101" pitchFamily="49" charset="-122"/>
                <a:sym typeface="宋体" panose="02010600030101010101" pitchFamily="2" charset="-122"/>
              </a:rPr>
              <a:t>解：</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由于题中没有指明边长为</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6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的边是底还是腰，</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3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故应分两种情况讨论：</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30000"/>
              </a:lnSpc>
            </a:pP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①当</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6 </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为底边长时，腰长为</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(16 </a:t>
            </a:r>
            <a:r>
              <a:rPr lang="en-US" altLang="zh-CN" sz="2800">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6)</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2 = 5</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，这时另两边长分别为</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5</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5</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，符合三边关系；</a:t>
            </a:r>
            <a:endPar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endParaRPr>
          </a:p>
          <a:p>
            <a:pPr>
              <a:lnSpc>
                <a:spcPct val="130000"/>
              </a:lnSpc>
            </a:pP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当</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6 </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为腰长时，底边长为</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16</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a:t>
            </a:r>
            <a:r>
              <a:rPr lang="en-US" altLang="zh-CN" sz="2800">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6</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a:t>
            </a:r>
            <a:r>
              <a:rPr lang="en-US" altLang="zh-CN" sz="2800">
                <a:solidFill>
                  <a:srgbClr val="FF0000"/>
                </a:solidFill>
                <a:latin typeface="黑体" panose="02010609060101010101" pitchFamily="49" charset="-122"/>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6 = 4</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，这时另两边长分别为</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 6</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a:t>
            </a:r>
            <a:r>
              <a:rPr lang="en-US" altLang="zh-CN"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4</a:t>
            </a:r>
            <a:r>
              <a:rPr lang="zh-CN" altLang="en-US" sz="2800">
                <a:solidFill>
                  <a:srgbClr val="FF0000"/>
                </a:solidFill>
                <a:latin typeface="Times New Roman" panose="02020603050405020304" pitchFamily="18" charset="0"/>
                <a:ea typeface="黑体" panose="02010609060101010101" pitchFamily="49" charset="-122"/>
                <a:sym typeface="Wingdings" panose="05000000000000000000" pitchFamily="2" charset="2"/>
              </a:rPr>
              <a:t>，符合三边关系</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endPar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a:p>
            <a:pPr>
              <a:lnSpc>
                <a:spcPct val="130000"/>
              </a:lnSpc>
            </a:pP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综上所述，另两边长为</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5</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5 </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或</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 6</a:t>
            </a:r>
            <a:r>
              <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rPr>
              <a:t>，</a:t>
            </a:r>
            <a:r>
              <a:rPr lang="en-US" altLang="zh-CN" sz="2800">
                <a:solidFill>
                  <a:srgbClr val="FF0000"/>
                </a:solidFill>
                <a:latin typeface="Times New Roman" panose="02020603050405020304" pitchFamily="18" charset="0"/>
                <a:ea typeface="黑体" panose="02010609060101010101" pitchFamily="49" charset="-122"/>
                <a:sym typeface="宋体" panose="02010600030101010101" pitchFamily="2" charset="-122"/>
              </a:rPr>
              <a:t>4.</a:t>
            </a:r>
            <a:endParaRPr lang="zh-CN" altLang="en-US" sz="2800">
              <a:solidFill>
                <a:srgbClr val="FF0000"/>
              </a:solidFill>
              <a:latin typeface="Times New Roman" panose="02020603050405020304" pitchFamily="18" charset="0"/>
              <a:ea typeface="黑体" panose="02010609060101010101" pitchFamily="49" charset="-122"/>
              <a:sym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339">
                                            <p:txEl>
                                              <p:charRg st="0" end="23"/>
                                            </p:txEl>
                                          </p:spTgt>
                                        </p:tgtEl>
                                        <p:attrNameLst>
                                          <p:attrName>style.visibility</p:attrName>
                                        </p:attrNameLst>
                                      </p:cBhvr>
                                      <p:to>
                                        <p:strVal val="visible"/>
                                      </p:to>
                                    </p:set>
                                    <p:animEffect transition="in" filter="dissolve">
                                      <p:cBhvr>
                                        <p:cTn id="7" dur="500"/>
                                        <p:tgtEl>
                                          <p:spTgt spid="14339">
                                            <p:txEl>
                                              <p:charRg st="0" end="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4339">
                                            <p:txEl>
                                              <p:charRg st="23" end="69"/>
                                            </p:txEl>
                                          </p:spTgt>
                                        </p:tgtEl>
                                        <p:attrNameLst>
                                          <p:attrName>style.visibility</p:attrName>
                                        </p:attrNameLst>
                                      </p:cBhvr>
                                      <p:to>
                                        <p:strVal val="visible"/>
                                      </p:to>
                                    </p:set>
                                    <p:animEffect transition="in" filter="dissolve">
                                      <p:cBhvr>
                                        <p:cTn id="12" dur="500"/>
                                        <p:tgtEl>
                                          <p:spTgt spid="14339">
                                            <p:txEl>
                                              <p:charRg st="23" end="6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4339">
                                            <p:txEl>
                                              <p:charRg st="69" end="104"/>
                                            </p:txEl>
                                          </p:spTgt>
                                        </p:tgtEl>
                                        <p:attrNameLst>
                                          <p:attrName>style.visibility</p:attrName>
                                        </p:attrNameLst>
                                      </p:cBhvr>
                                      <p:to>
                                        <p:strVal val="visible"/>
                                      </p:to>
                                    </p:set>
                                    <p:animEffect transition="in" filter="dissolve">
                                      <p:cBhvr>
                                        <p:cTn id="17" dur="500"/>
                                        <p:tgtEl>
                                          <p:spTgt spid="14339">
                                            <p:txEl>
                                              <p:charRg st="69" end="10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blinds(horizontal)">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blinds(horizontal)">
                                      <p:cBhvr>
                                        <p:cTn id="27" dur="500"/>
                                        <p:tgtEl>
                                          <p:spTgt spid="1433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9218" name="TextBox 1"/>
          <p:cNvSpPr txBox="1"/>
          <p:nvPr/>
        </p:nvSpPr>
        <p:spPr>
          <a:xfrm>
            <a:off x="285750" y="1987683"/>
            <a:ext cx="8610600" cy="1210945"/>
          </a:xfrm>
          <a:prstGeom prst="rect">
            <a:avLst/>
          </a:prstGeom>
          <a:noFill/>
          <a:ln w="28575" cap="flat" cmpd="sng">
            <a:solidFill>
              <a:srgbClr val="FF0000"/>
            </a:solidFill>
            <a:prstDash val="sysDot"/>
            <a:round/>
            <a:headEnd type="none" w="med" len="med"/>
            <a:tailEnd type="none" w="med" len="med"/>
          </a:ln>
        </p:spPr>
        <p:txBody>
          <a:bodyPr wrap="square" anchor="t" anchorCtr="0">
            <a:spAutoFit/>
          </a:bodyPr>
          <a:p>
            <a:pPr>
              <a:lnSpc>
                <a:spcPct val="130000"/>
              </a:lnSpc>
            </a:pPr>
            <a:r>
              <a:rPr lang="en-US" altLang="zh-CN" sz="2800" dirty="0">
                <a:latin typeface="黑体" panose="02010609060101010101" pitchFamily="49" charset="-122"/>
                <a:ea typeface="黑体" panose="02010609060101010101" pitchFamily="49" charset="-122"/>
              </a:rPr>
              <a:t>     </a:t>
            </a:r>
            <a:r>
              <a:rPr lang="zh-CN" altLang="en-US" sz="2800">
                <a:latin typeface="黑体" panose="02010609060101010101" pitchFamily="49" charset="-122"/>
                <a:ea typeface="黑体" panose="02010609060101010101" pitchFamily="49" charset="-122"/>
              </a:rPr>
              <a:t>等腰三角形的腰、底边不明确时，要分情况讨论，还要注意三边能否构成三角形</a:t>
            </a:r>
            <a:r>
              <a:rPr lang="en-US" altLang="zh-CN" sz="280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11265" name="文本框 7"/>
          <p:cNvSpPr txBox="1"/>
          <p:nvPr/>
        </p:nvSpPr>
        <p:spPr>
          <a:xfrm>
            <a:off x="217170" y="163830"/>
            <a:ext cx="8225155" cy="1899285"/>
          </a:xfrm>
          <a:prstGeom prst="rect">
            <a:avLst/>
          </a:prstGeom>
          <a:noFill/>
          <a:ln w="9525">
            <a:noFill/>
          </a:ln>
        </p:spPr>
        <p:txBody>
          <a:bodyPr wrap="square" anchor="t" anchorCtr="0">
            <a:spAutoFit/>
          </a:bodyPr>
          <a:p>
            <a:pPr>
              <a:lnSpc>
                <a:spcPct val="140000"/>
              </a:lnSpc>
            </a:pPr>
            <a:r>
              <a:rPr lang="zh-CN" altLang="en-US" sz="2800">
                <a:solidFill>
                  <a:srgbClr val="149494"/>
                </a:solidFill>
                <a:latin typeface="Times New Roman" panose="02020603050405020304" pitchFamily="18" charset="0"/>
                <a:ea typeface="黑体" panose="02010609060101010101" pitchFamily="49" charset="-122"/>
                <a:sym typeface="宋体" panose="02010600030101010101" pitchFamily="2" charset="-122"/>
              </a:rPr>
              <a:t>【变式题】 </a:t>
            </a:r>
            <a:r>
              <a:rPr lang="zh-CN" altLang="en-US" sz="2800">
                <a:latin typeface="Times New Roman" panose="02020603050405020304" pitchFamily="18" charset="0"/>
                <a:ea typeface="黑体" panose="02010609060101010101" pitchFamily="49" charset="-122"/>
                <a:sym typeface="宋体" panose="02010600030101010101" pitchFamily="2" charset="-122"/>
              </a:rPr>
              <a:t> 已知等腰三角形的一边长为</a:t>
            </a:r>
            <a:r>
              <a:rPr lang="en-US" altLang="zh-CN" sz="2800">
                <a:latin typeface="Times New Roman" panose="02020603050405020304" pitchFamily="18" charset="0"/>
                <a:ea typeface="黑体" panose="02010609060101010101" pitchFamily="49" charset="-122"/>
                <a:sym typeface="宋体" panose="02010600030101010101" pitchFamily="2" charset="-122"/>
              </a:rPr>
              <a:t> 4</a:t>
            </a:r>
            <a:r>
              <a:rPr lang="zh-CN" altLang="en-US" sz="2800">
                <a:latin typeface="Times New Roman" panose="02020603050405020304" pitchFamily="18" charset="0"/>
                <a:ea typeface="黑体" panose="02010609060101010101" pitchFamily="49" charset="-122"/>
                <a:sym typeface="宋体" panose="02010600030101010101" pitchFamily="2" charset="-122"/>
              </a:rPr>
              <a:t>，另一边长为</a:t>
            </a:r>
            <a:r>
              <a:rPr lang="en-US" altLang="zh-CN" sz="2800">
                <a:latin typeface="Times New Roman" panose="02020603050405020304" pitchFamily="18" charset="0"/>
                <a:ea typeface="黑体" panose="02010609060101010101" pitchFamily="49" charset="-122"/>
                <a:sym typeface="宋体" panose="02010600030101010101" pitchFamily="2" charset="-122"/>
              </a:rPr>
              <a:t> 8</a:t>
            </a:r>
            <a:r>
              <a:rPr lang="zh-CN" altLang="en-US" sz="2800">
                <a:latin typeface="Times New Roman" panose="02020603050405020304" pitchFamily="18" charset="0"/>
                <a:ea typeface="黑体" panose="02010609060101010101" pitchFamily="49" charset="-122"/>
                <a:sym typeface="宋体" panose="02010600030101010101" pitchFamily="2" charset="-122"/>
              </a:rPr>
              <a:t>，则这个等腰三角形的周长为    </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a:latin typeface="Times New Roman" panose="02020603050405020304" pitchFamily="18" charset="0"/>
                <a:ea typeface="黑体" panose="02010609060101010101" pitchFamily="49" charset="-122"/>
                <a:sym typeface="宋体" panose="02010600030101010101" pitchFamily="2" charset="-122"/>
              </a:rPr>
              <a:t> </a:t>
            </a:r>
            <a:endParaRPr lang="zh-CN" altLang="en-US" sz="2800">
              <a:latin typeface="Times New Roman" panose="02020603050405020304" pitchFamily="18" charset="0"/>
              <a:ea typeface="黑体" panose="02010609060101010101" pitchFamily="49" charset="-122"/>
              <a:sym typeface="宋体" panose="02010600030101010101" pitchFamily="2" charset="-122"/>
            </a:endParaRPr>
          </a:p>
          <a:p>
            <a:pPr>
              <a:lnSpc>
                <a:spcPct val="140000"/>
              </a:lnSpc>
            </a:pPr>
            <a:r>
              <a:rPr lang="en-US" altLang="zh-CN" sz="2800">
                <a:latin typeface="Times New Roman" panose="02020603050405020304" pitchFamily="18" charset="0"/>
                <a:ea typeface="黑体" panose="02010609060101010101" pitchFamily="49" charset="-122"/>
                <a:sym typeface="宋体" panose="02010600030101010101" pitchFamily="2" charset="-122"/>
              </a:rPr>
              <a:t>    A. 16</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            B. 20 </a:t>
            </a:r>
            <a:r>
              <a:rPr lang="zh-CN" altLang="en-US" sz="2800">
                <a:latin typeface="Times New Roman" panose="02020603050405020304" pitchFamily="18" charset="0"/>
                <a:ea typeface="黑体" panose="02010609060101010101" pitchFamily="49" charset="-122"/>
                <a:sym typeface="宋体" panose="02010600030101010101" pitchFamily="2" charset="-122"/>
              </a:rPr>
              <a:t>或</a:t>
            </a:r>
            <a:r>
              <a:rPr lang="en-US" altLang="zh-CN" sz="2800">
                <a:latin typeface="Times New Roman" panose="02020603050405020304" pitchFamily="18" charset="0"/>
                <a:ea typeface="黑体" panose="02010609060101010101" pitchFamily="49" charset="-122"/>
                <a:sym typeface="宋体" panose="02010600030101010101" pitchFamily="2" charset="-122"/>
              </a:rPr>
              <a:t> 16</a:t>
            </a:r>
            <a:r>
              <a:rPr lang="en-US" altLang="zh-CN" sz="2800">
                <a:latin typeface="Times New Roman" panose="02020603050405020304" pitchFamily="18" charset="0"/>
                <a:ea typeface="黑体" panose="02010609060101010101" pitchFamily="49" charset="-122"/>
                <a:sym typeface="Arial" panose="020B0604020202020204" pitchFamily="34" charset="0"/>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C. 20</a:t>
            </a:r>
            <a:r>
              <a:rPr lang="en-US" altLang="zh-CN" sz="2800">
                <a:latin typeface="Times New Roman" panose="02020603050405020304" pitchFamily="18" charset="0"/>
                <a:ea typeface="黑体" panose="02010609060101010101" pitchFamily="49" charset="-122"/>
                <a:sym typeface="Arial" panose="020B0604020202020204" pitchFamily="34" charset="0"/>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D. 12</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endParaRPr lang="zh-CN" altLang="en-US" sz="2800" u="sng">
              <a:latin typeface="Times New Roman" panose="02020603050405020304" pitchFamily="18" charset="0"/>
              <a:ea typeface="黑体" panose="02010609060101010101" pitchFamily="49" charset="-122"/>
              <a:sym typeface="宋体" panose="02010600030101010101" pitchFamily="2" charset="-122"/>
            </a:endParaRPr>
          </a:p>
        </p:txBody>
      </p:sp>
      <p:sp>
        <p:nvSpPr>
          <p:cNvPr id="4" name="文本框 3"/>
          <p:cNvSpPr txBox="1"/>
          <p:nvPr/>
        </p:nvSpPr>
        <p:spPr>
          <a:xfrm>
            <a:off x="6505575" y="916120"/>
            <a:ext cx="431800"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宋体" panose="02010600030101010101" pitchFamily="2" charset="-122"/>
              </a:rPr>
              <a:t>C</a:t>
            </a:r>
            <a:endParaRPr lang="en-US" altLang="zh-CN" sz="2800">
              <a:solidFill>
                <a:srgbClr val="FF0000"/>
              </a:solidFill>
              <a:latin typeface="Times New Roman" panose="02020603050405020304" pitchFamily="18" charset="0"/>
              <a:ea typeface="宋体" panose="02010600030101010101" pitchFamily="2" charset="-122"/>
            </a:endParaRPr>
          </a:p>
        </p:txBody>
      </p:sp>
      <p:grpSp>
        <p:nvGrpSpPr>
          <p:cNvPr id="2" name="组合 38"/>
          <p:cNvGrpSpPr/>
          <p:nvPr/>
        </p:nvGrpSpPr>
        <p:grpSpPr>
          <a:xfrm>
            <a:off x="323850" y="2067560"/>
            <a:ext cx="965835" cy="599440"/>
            <a:chOff x="579589" y="5301208"/>
            <a:chExt cx="792023" cy="648072"/>
          </a:xfrm>
        </p:grpSpPr>
        <p:grpSp>
          <p:nvGrpSpPr>
            <p:cNvPr id="11268" name="组合 35"/>
            <p:cNvGrpSpPr/>
            <p:nvPr/>
          </p:nvGrpSpPr>
          <p:grpSpPr>
            <a:xfrm>
              <a:off x="611560" y="5301208"/>
              <a:ext cx="648072" cy="648072"/>
              <a:chOff x="467544" y="5318792"/>
              <a:chExt cx="648072" cy="648072"/>
            </a:xfrm>
          </p:grpSpPr>
          <p:sp>
            <p:nvSpPr>
              <p:cNvPr id="11269"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sp>
            <p:nvSpPr>
              <p:cNvPr id="11270"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sz="2400" b="1" dirty="0">
                  <a:latin typeface="Arial" panose="020B0604020202020204" pitchFamily="34" charset="0"/>
                  <a:ea typeface="宋体" panose="02010600030101010101" pitchFamily="2" charset="-122"/>
                </a:endParaRPr>
              </a:p>
            </p:txBody>
          </p:sp>
        </p:grpSp>
        <p:sp>
          <p:nvSpPr>
            <p:cNvPr id="11271" name="TextBox 55"/>
            <p:cNvSpPr txBox="1"/>
            <p:nvPr/>
          </p:nvSpPr>
          <p:spPr>
            <a:xfrm>
              <a:off x="579589" y="5364589"/>
              <a:ext cx="792023" cy="497725"/>
            </a:xfrm>
            <a:prstGeom prst="rect">
              <a:avLst/>
            </a:prstGeom>
            <a:noFill/>
            <a:ln w="9525">
              <a:noFill/>
            </a:ln>
          </p:spPr>
          <p:txBody>
            <a:bodyPr wrap="square" anchor="t" anchorCtr="0">
              <a:spAutoFit/>
            </a:bodyPr>
            <a:p>
              <a:r>
                <a:rPr lang="zh-CN" altLang="en-US" sz="2400" b="1" dirty="0">
                  <a:solidFill>
                    <a:srgbClr val="FFFFE9"/>
                  </a:solidFill>
                  <a:latin typeface="微软雅黑" panose="020B0503020204020204" pitchFamily="34" charset="-122"/>
                  <a:ea typeface="微软雅黑" panose="020B0503020204020204" pitchFamily="34" charset="-122"/>
                </a:rPr>
                <a:t>归纳</a:t>
              </a:r>
              <a:endParaRPr lang="zh-CN" altLang="en-US" sz="2400" b="1" dirty="0">
                <a:solidFill>
                  <a:srgbClr val="FFFFE9"/>
                </a:solidFill>
                <a:latin typeface="微软雅黑" panose="020B0503020204020204" pitchFamily="34" charset="-122"/>
                <a:ea typeface="微软雅黑" panose="020B0503020204020204" pitchFamily="34" charset="-122"/>
              </a:endParaRPr>
            </a:p>
          </p:txBody>
        </p:sp>
      </p:grpSp>
      <p:sp>
        <p:nvSpPr>
          <p:cNvPr id="11273" name="文本框 2"/>
          <p:cNvSpPr txBox="1"/>
          <p:nvPr/>
        </p:nvSpPr>
        <p:spPr>
          <a:xfrm>
            <a:off x="281305" y="3785235"/>
            <a:ext cx="8614410" cy="1210945"/>
          </a:xfrm>
          <a:prstGeom prst="rect">
            <a:avLst/>
          </a:prstGeom>
          <a:noFill/>
          <a:ln w="9525">
            <a:noFill/>
          </a:ln>
        </p:spPr>
        <p:txBody>
          <a:bodyPr wrap="square" anchor="t" anchorCtr="0">
            <a:spAutoFit/>
          </a:bodyPr>
          <a:p>
            <a:pPr>
              <a:lnSpc>
                <a:spcPct val="130000"/>
              </a:lnSpc>
            </a:pPr>
            <a:r>
              <a:rPr lang="en-US" altLang="en-US" sz="2800">
                <a:latin typeface="Times New Roman" panose="02020603050405020304" pitchFamily="18" charset="0"/>
                <a:ea typeface="黑体" panose="02010609060101010101" pitchFamily="49" charset="-122"/>
                <a:sym typeface="宋体" panose="02010600030101010101" pitchFamily="2" charset="-122"/>
              </a:rPr>
              <a:t>2. </a:t>
            </a:r>
            <a:r>
              <a:rPr lang="zh-CN" altLang="en-US" sz="2800">
                <a:latin typeface="Times New Roman" panose="02020603050405020304" pitchFamily="18" charset="0"/>
                <a:ea typeface="黑体" panose="02010609060101010101" pitchFamily="49" charset="-122"/>
                <a:sym typeface="宋体" panose="02010600030101010101" pitchFamily="2" charset="-122"/>
              </a:rPr>
              <a:t>若</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en-US" altLang="zh-CN" sz="2800" i="1">
                <a:latin typeface="Times New Roman" panose="02020603050405020304" pitchFamily="18" charset="0"/>
                <a:ea typeface="黑体" panose="02010609060101010101" pitchFamily="49" charset="-122"/>
                <a:sym typeface="宋体" panose="02010600030101010101" pitchFamily="2" charset="-122"/>
              </a:rPr>
              <a:t>a </a:t>
            </a:r>
            <a:r>
              <a:rPr lang="en-US" altLang="zh-CN" sz="2800">
                <a:latin typeface="黑体" panose="02010609060101010101" pitchFamily="49" charset="-122"/>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1)</a:t>
            </a:r>
            <a:r>
              <a:rPr lang="en-US" altLang="zh-CN" sz="2800" baseline="30000">
                <a:latin typeface="Times New Roman" panose="02020603050405020304" pitchFamily="18" charset="0"/>
                <a:ea typeface="黑体" panose="02010609060101010101" pitchFamily="49" charset="-122"/>
                <a:sym typeface="宋体" panose="02010600030101010101" pitchFamily="2" charset="-122"/>
              </a:rPr>
              <a:t>2 </a:t>
            </a:r>
            <a:r>
              <a:rPr lang="en-US" altLang="zh-CN" sz="2800" b="1">
                <a:latin typeface="Times New Roman" panose="02020603050405020304" pitchFamily="18" charset="0"/>
                <a:ea typeface="黑体" panose="02010609060101010101" pitchFamily="49" charset="-122"/>
                <a:sym typeface="宋体" panose="02010600030101010101" pitchFamily="2" charset="-122"/>
              </a:rPr>
              <a:t>+</a:t>
            </a:r>
            <a:r>
              <a:rPr lang="en-US" altLang="zh-CN" sz="2800">
                <a:latin typeface="Times New Roman" panose="02020603050405020304" pitchFamily="18" charset="0"/>
                <a:ea typeface="黑体" panose="02010609060101010101" pitchFamily="49" charset="-122"/>
                <a:sym typeface="宋体" panose="02010600030101010101" pitchFamily="2" charset="-122"/>
              </a:rPr>
              <a:t> | </a:t>
            </a:r>
            <a:r>
              <a:rPr lang="en-US" altLang="zh-CN" sz="2800" i="1">
                <a:latin typeface="Times New Roman" panose="02020603050405020304" pitchFamily="18" charset="0"/>
                <a:ea typeface="黑体" panose="02010609060101010101" pitchFamily="49" charset="-122"/>
                <a:sym typeface="宋体" panose="02010600030101010101" pitchFamily="2" charset="-122"/>
              </a:rPr>
              <a:t>b </a:t>
            </a:r>
            <a:r>
              <a:rPr lang="en-US" altLang="zh-CN" sz="2800">
                <a:latin typeface="黑体" panose="02010609060101010101" pitchFamily="49" charset="-122"/>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2 | = 0</a:t>
            </a:r>
            <a:r>
              <a:rPr lang="zh-CN" altLang="en-US" sz="2800">
                <a:latin typeface="Times New Roman" panose="02020603050405020304" pitchFamily="18" charset="0"/>
                <a:ea typeface="黑体" panose="02010609060101010101" pitchFamily="49" charset="-122"/>
                <a:sym typeface="宋体" panose="02010600030101010101" pitchFamily="2" charset="-122"/>
              </a:rPr>
              <a:t>，则以</a:t>
            </a:r>
            <a:r>
              <a:rPr lang="en-US" altLang="zh-CN" sz="2800">
                <a:latin typeface="Times New Roman" panose="02020603050405020304" pitchFamily="18" charset="0"/>
                <a:ea typeface="黑体" panose="02010609060101010101" pitchFamily="49" charset="-122"/>
                <a:sym typeface="宋体" panose="02010600030101010101" pitchFamily="2" charset="-122"/>
              </a:rPr>
              <a:t> </a:t>
            </a:r>
            <a:r>
              <a:rPr lang="en-US" altLang="zh-CN" sz="2800" i="1">
                <a:latin typeface="Times New Roman" panose="02020603050405020304" pitchFamily="18" charset="0"/>
                <a:ea typeface="黑体" panose="02010609060101010101" pitchFamily="49" charset="-122"/>
                <a:sym typeface="宋体" panose="02010600030101010101" pitchFamily="2" charset="-122"/>
              </a:rPr>
              <a:t>a</a:t>
            </a:r>
            <a:r>
              <a:rPr lang="zh-CN" altLang="en-US" sz="2800">
                <a:latin typeface="Times New Roman" panose="02020603050405020304" pitchFamily="18" charset="0"/>
                <a:ea typeface="黑体" panose="02010609060101010101" pitchFamily="49" charset="-122"/>
                <a:sym typeface="宋体" panose="02010600030101010101" pitchFamily="2" charset="-122"/>
              </a:rPr>
              <a:t>，</a:t>
            </a:r>
            <a:r>
              <a:rPr lang="en-US" altLang="zh-CN" sz="2800" i="1">
                <a:latin typeface="Times New Roman" panose="02020603050405020304" pitchFamily="18" charset="0"/>
                <a:ea typeface="黑体" panose="02010609060101010101" pitchFamily="49" charset="-122"/>
                <a:sym typeface="宋体" panose="02010600030101010101" pitchFamily="2" charset="-122"/>
              </a:rPr>
              <a:t>b </a:t>
            </a:r>
            <a:r>
              <a:rPr lang="zh-CN" altLang="en-US" sz="2800">
                <a:latin typeface="Times New Roman" panose="02020603050405020304" pitchFamily="18" charset="0"/>
                <a:ea typeface="黑体" panose="02010609060101010101" pitchFamily="49" charset="-122"/>
                <a:sym typeface="宋体" panose="02010600030101010101" pitchFamily="2" charset="-122"/>
              </a:rPr>
              <a:t>为边长的等腰三角形的周长为</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r>
              <a:rPr lang="en-US" altLang="zh-CN" sz="2800">
                <a:latin typeface="Times New Roman" panose="02020603050405020304" pitchFamily="18" charset="0"/>
                <a:ea typeface="黑体" panose="02010609060101010101" pitchFamily="49" charset="-122"/>
                <a:sym typeface="宋体" panose="02010600030101010101" pitchFamily="2" charset="-122"/>
              </a:rPr>
              <a:t>.</a:t>
            </a:r>
            <a:r>
              <a:rPr lang="zh-CN" altLang="en-US" sz="2800">
                <a:latin typeface="Times New Roman" panose="02020603050405020304" pitchFamily="18" charset="0"/>
                <a:ea typeface="黑体" panose="02010609060101010101" pitchFamily="49" charset="-122"/>
                <a:sym typeface="宋体" panose="02010600030101010101" pitchFamily="2" charset="-122"/>
              </a:rPr>
              <a:t> </a:t>
            </a:r>
            <a:r>
              <a:rPr lang="zh-CN" altLang="en-US" sz="2800" u="sng">
                <a:latin typeface="Times New Roman" panose="02020603050405020304" pitchFamily="18" charset="0"/>
                <a:ea typeface="黑体" panose="02010609060101010101" pitchFamily="49" charset="-122"/>
                <a:sym typeface="宋体" panose="02010600030101010101" pitchFamily="2" charset="-122"/>
              </a:rPr>
              <a:t>     </a:t>
            </a:r>
            <a:endParaRPr lang="zh-CN" altLang="en-US" sz="2800" u="sng">
              <a:latin typeface="Times New Roman" panose="02020603050405020304" pitchFamily="18" charset="0"/>
              <a:ea typeface="黑体" panose="02010609060101010101" pitchFamily="49" charset="-122"/>
              <a:sym typeface="宋体" panose="02010600030101010101" pitchFamily="2" charset="-122"/>
            </a:endParaRPr>
          </a:p>
        </p:txBody>
      </p:sp>
      <p:sp>
        <p:nvSpPr>
          <p:cNvPr id="7" name="文本框 6"/>
          <p:cNvSpPr txBox="1"/>
          <p:nvPr/>
        </p:nvSpPr>
        <p:spPr>
          <a:xfrm>
            <a:off x="2844800" y="4443730"/>
            <a:ext cx="433070" cy="521970"/>
          </a:xfrm>
          <a:prstGeom prst="rect">
            <a:avLst/>
          </a:prstGeom>
          <a:noFill/>
          <a:ln w="9525">
            <a:noFill/>
          </a:ln>
        </p:spPr>
        <p:txBody>
          <a:bodyPr wrap="square" anchor="t" anchorCtr="0">
            <a:spAutoFit/>
          </a:bodyPr>
          <a:p>
            <a:r>
              <a:rPr lang="en-US" altLang="zh-CN" sz="2800">
                <a:solidFill>
                  <a:srgbClr val="FF0000"/>
                </a:solidFill>
                <a:latin typeface="Times New Roman" panose="02020603050405020304" pitchFamily="18" charset="0"/>
                <a:ea typeface="宋体" panose="02010600030101010101" pitchFamily="2" charset="-122"/>
              </a:rPr>
              <a:t>5</a:t>
            </a:r>
            <a:endParaRPr lang="en-US" altLang="zh-CN" sz="2800">
              <a:solidFill>
                <a:srgbClr val="FF0000"/>
              </a:solidFill>
              <a:latin typeface="Times New Roman" panose="02020603050405020304" pitchFamily="18" charset="0"/>
              <a:ea typeface="宋体" panose="02010600030101010101" pitchFamily="2" charset="-122"/>
            </a:endParaRPr>
          </a:p>
        </p:txBody>
      </p:sp>
      <p:grpSp>
        <p:nvGrpSpPr>
          <p:cNvPr id="11275" name="组合 30734"/>
          <p:cNvGrpSpPr/>
          <p:nvPr/>
        </p:nvGrpSpPr>
        <p:grpSpPr>
          <a:xfrm>
            <a:off x="315913" y="3318325"/>
            <a:ext cx="1878012" cy="576263"/>
            <a:chOff x="216" y="3339"/>
            <a:chExt cx="1183" cy="363"/>
          </a:xfrm>
        </p:grpSpPr>
        <p:grpSp>
          <p:nvGrpSpPr>
            <p:cNvPr id="11276" name="组合 35"/>
            <p:cNvGrpSpPr/>
            <p:nvPr/>
          </p:nvGrpSpPr>
          <p:grpSpPr>
            <a:xfrm>
              <a:off x="216" y="3339"/>
              <a:ext cx="1183" cy="363"/>
              <a:chOff x="467544" y="5318792"/>
              <a:chExt cx="648072" cy="648072"/>
            </a:xfrm>
          </p:grpSpPr>
          <p:sp>
            <p:nvSpPr>
              <p:cNvPr id="11277" name="椭圆 56"/>
              <p:cNvSpPr/>
              <p:nvPr/>
            </p:nvSpPr>
            <p:spPr>
              <a:xfrm>
                <a:off x="467544" y="5318792"/>
                <a:ext cx="648072" cy="648072"/>
              </a:xfrm>
              <a:prstGeom prst="ellipse">
                <a:avLst/>
              </a:prstGeom>
              <a:solidFill>
                <a:srgbClr val="000099"/>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sp>
            <p:nvSpPr>
              <p:cNvPr id="11278" name="椭圆 57"/>
              <p:cNvSpPr/>
              <p:nvPr/>
            </p:nvSpPr>
            <p:spPr>
              <a:xfrm>
                <a:off x="539552" y="5318792"/>
                <a:ext cx="504056" cy="504056"/>
              </a:xfrm>
              <a:prstGeom prst="ellipse">
                <a:avLst/>
              </a:prstGeom>
              <a:solidFill>
                <a:srgbClr val="0070C0">
                  <a:alpha val="63135"/>
                </a:srgbClr>
              </a:solidFill>
              <a:ln w="9525">
                <a:noFill/>
              </a:ln>
            </p:spPr>
            <p:txBody>
              <a:bodyPr anchor="t" anchorCtr="0"/>
              <a:p>
                <a:endParaRPr lang="zh-CN" altLang="en-US" b="1" dirty="0">
                  <a:latin typeface="Arial" panose="020B0604020202020204" pitchFamily="34" charset="0"/>
                  <a:ea typeface="宋体" panose="02010600030101010101" pitchFamily="2" charset="-122"/>
                </a:endParaRPr>
              </a:p>
            </p:txBody>
          </p:sp>
        </p:grpSp>
        <p:sp>
          <p:nvSpPr>
            <p:cNvPr id="11279" name="TextBox 55"/>
            <p:cNvSpPr txBox="1"/>
            <p:nvPr/>
          </p:nvSpPr>
          <p:spPr>
            <a:xfrm>
              <a:off x="394" y="3362"/>
              <a:ext cx="898" cy="251"/>
            </a:xfrm>
            <a:prstGeom prst="rect">
              <a:avLst/>
            </a:prstGeom>
            <a:noFill/>
            <a:ln w="9525">
              <a:noFill/>
            </a:ln>
          </p:spPr>
          <p:txBody>
            <a:bodyPr anchor="t" anchorCtr="0">
              <a:spAutoFit/>
            </a:bodyPr>
            <a:p>
              <a:r>
                <a:rPr lang="zh-CN" altLang="en-US" sz="2000" b="1" dirty="0">
                  <a:solidFill>
                    <a:srgbClr val="FFFFE9"/>
                  </a:solidFill>
                  <a:latin typeface="微软雅黑" panose="020B0503020204020204" pitchFamily="34" charset="-122"/>
                  <a:ea typeface="微软雅黑" panose="020B0503020204020204" pitchFamily="34" charset="-122"/>
                </a:rPr>
                <a:t>针对训练</a:t>
              </a:r>
              <a:endParaRPr lang="zh-CN" altLang="en-US" sz="2000" b="1" dirty="0">
                <a:solidFill>
                  <a:srgbClr val="FFFFE9"/>
                </a:solidFill>
                <a:latin typeface="微软雅黑" panose="020B0503020204020204" pitchFamily="34" charset="-122"/>
                <a:ea typeface="微软雅黑" panose="020B0503020204020204" pitchFamily="34" charset="-122"/>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100000">
                                          <p:val>
                                            <p:strVal val="#ppt_x"/>
                                          </p:val>
                                        </p:tav>
                                      </p:tavLst>
                                    </p:anim>
                                    <p:anim calcmode="lin" valueType="num">
                                      <p:cBhvr>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par>
                                <p:cTn id="14" presetID="27" presetClass="entr" presetSubtype="0" fill="hold" grpId="0" nodeType="withEffect">
                                  <p:stCondLst>
                                    <p:cond delay="0"/>
                                  </p:stCondLst>
                                  <p:iterate type="lt">
                                    <p:tmPct val="50000"/>
                                  </p:iterate>
                                  <p:childTnLst>
                                    <p:set>
                                      <p:cBhvr>
                                        <p:cTn id="15" dur="1" fill="hold">
                                          <p:stCondLst>
                                            <p:cond delay="0"/>
                                          </p:stCondLst>
                                        </p:cTn>
                                        <p:tgtEl>
                                          <p:spTgt spid="9218"/>
                                        </p:tgtEl>
                                        <p:attrNameLst>
                                          <p:attrName>style.visibility</p:attrName>
                                        </p:attrNameLst>
                                      </p:cBhvr>
                                      <p:to>
                                        <p:strVal val="visible"/>
                                      </p:to>
                                    </p:set>
                                    <p:anim calcmode="discrete" valueType="clr">
                                      <p:cBhvr override="childStyle">
                                        <p:cTn id="16" dur="80"/>
                                        <p:tgtEl>
                                          <p:spTgt spid="9218"/>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9218"/>
                                        </p:tgtEl>
                                        <p:attrNameLst>
                                          <p:attrName>fillcolor</p:attrName>
                                        </p:attrNameLst>
                                      </p:cBhvr>
                                      <p:tavLst>
                                        <p:tav tm="0">
                                          <p:val>
                                            <p:clrVal>
                                              <a:schemeClr val="accent2"/>
                                            </p:clrVal>
                                          </p:val>
                                        </p:tav>
                                        <p:tav tm="50000">
                                          <p:val>
                                            <p:clrVal>
                                              <a:schemeClr val="hlink"/>
                                            </p:clrVal>
                                          </p:val>
                                        </p:tav>
                                      </p:tavLst>
                                    </p:anim>
                                    <p:set>
                                      <p:cBhvr>
                                        <p:cTn id="18" dur="80"/>
                                        <p:tgtEl>
                                          <p:spTgt spid="9218"/>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273"/>
                                        </p:tgtEl>
                                        <p:attrNameLst>
                                          <p:attrName>style.visibility</p:attrName>
                                        </p:attrNameLst>
                                      </p:cBhvr>
                                      <p:to>
                                        <p:strVal val="visible"/>
                                      </p:to>
                                    </p:set>
                                    <p:anim calcmode="lin" valueType="num">
                                      <p:cBhvr additive="base">
                                        <p:cTn id="23" dur="500" fill="hold"/>
                                        <p:tgtEl>
                                          <p:spTgt spid="11273"/>
                                        </p:tgtEl>
                                        <p:attrNameLst>
                                          <p:attrName>ppt_x</p:attrName>
                                        </p:attrNameLst>
                                      </p:cBhvr>
                                      <p:tavLst>
                                        <p:tav tm="0">
                                          <p:val>
                                            <p:strVal val="0-#ppt_w/2"/>
                                          </p:val>
                                        </p:tav>
                                        <p:tav tm="100000">
                                          <p:val>
                                            <p:strVal val="#ppt_x"/>
                                          </p:val>
                                        </p:tav>
                                      </p:tavLst>
                                    </p:anim>
                                    <p:anim calcmode="lin" valueType="num">
                                      <p:cBhvr additive="base">
                                        <p:cTn id="24" dur="500" fill="hold"/>
                                        <p:tgtEl>
                                          <p:spTgt spid="1127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1275"/>
                                        </p:tgtEl>
                                        <p:attrNameLst>
                                          <p:attrName>style.visibility</p:attrName>
                                        </p:attrNameLst>
                                      </p:cBhvr>
                                      <p:to>
                                        <p:strVal val="visible"/>
                                      </p:to>
                                    </p:set>
                                    <p:anim calcmode="lin" valueType="num">
                                      <p:cBhvr additive="base">
                                        <p:cTn id="27" dur="500" fill="hold"/>
                                        <p:tgtEl>
                                          <p:spTgt spid="11275"/>
                                        </p:tgtEl>
                                        <p:attrNameLst>
                                          <p:attrName>ppt_x</p:attrName>
                                        </p:attrNameLst>
                                      </p:cBhvr>
                                      <p:tavLst>
                                        <p:tav tm="0">
                                          <p:val>
                                            <p:strVal val="0-#ppt_w/2"/>
                                          </p:val>
                                        </p:tav>
                                        <p:tav tm="100000">
                                          <p:val>
                                            <p:strVal val="#ppt_x"/>
                                          </p:val>
                                        </p:tav>
                                      </p:tavLst>
                                    </p:anim>
                                    <p:anim calcmode="lin" valueType="num">
                                      <p:cBhvr additive="base">
                                        <p:cTn id="28" dur="500" fill="hold"/>
                                        <p:tgtEl>
                                          <p:spTgt spid="1127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218" grpId="0" bldLvl="0" animBg="1"/>
      <p:bldP spid="7" grpId="0"/>
      <p:bldP spid="1127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2289" name="组合 4"/>
          <p:cNvGrpSpPr/>
          <p:nvPr/>
        </p:nvGrpSpPr>
        <p:grpSpPr>
          <a:xfrm>
            <a:off x="179705" y="423678"/>
            <a:ext cx="4780280" cy="592455"/>
            <a:chOff x="107505" y="548680"/>
            <a:chExt cx="5422912" cy="529158"/>
          </a:xfrm>
        </p:grpSpPr>
        <p:sp>
          <p:nvSpPr>
            <p:cNvPr id="12290" name="圆角矩形 31"/>
            <p:cNvSpPr/>
            <p:nvPr/>
          </p:nvSpPr>
          <p:spPr>
            <a:xfrm>
              <a:off x="107505" y="548680"/>
              <a:ext cx="5407784" cy="529158"/>
            </a:xfrm>
            <a:prstGeom prst="roundRect">
              <a:avLst>
                <a:gd name="adj" fmla="val 16667"/>
              </a:avLst>
            </a:prstGeom>
            <a:solidFill>
              <a:srgbClr val="FFFFD9"/>
            </a:solidFill>
            <a:ln w="25400" cap="flat" cmpd="sng">
              <a:solidFill>
                <a:srgbClr val="0099FF"/>
              </a:solidFill>
              <a:prstDash val="solid"/>
              <a:round/>
              <a:headEnd type="none" w="med" len="med"/>
              <a:tailEnd type="none" w="med" len="med"/>
            </a:ln>
          </p:spPr>
          <p:txBody>
            <a:bodyPr anchor="t" anchorCtr="0"/>
            <a:p>
              <a:pPr algn="ctr" eaLnBrk="0" hangingPunct="0"/>
              <a:endParaRPr lang="zh-CN" altLang="en-US" b="1" dirty="0">
                <a:solidFill>
                  <a:srgbClr val="000000"/>
                </a:solidFill>
                <a:latin typeface="宋体" panose="02010600030101010101" pitchFamily="2" charset="-122"/>
                <a:ea typeface="宋体" panose="02010600030101010101" pitchFamily="2" charset="-122"/>
                <a:sym typeface="宋体" panose="02010600030101010101" pitchFamily="2" charset="-122"/>
              </a:endParaRPr>
            </a:p>
          </p:txBody>
        </p:sp>
        <p:sp>
          <p:nvSpPr>
            <p:cNvPr id="12291" name="文本框 19"/>
            <p:cNvSpPr/>
            <p:nvPr/>
          </p:nvSpPr>
          <p:spPr>
            <a:xfrm>
              <a:off x="147125" y="576497"/>
              <a:ext cx="5383292" cy="466204"/>
            </a:xfrm>
            <a:prstGeom prst="rect">
              <a:avLst/>
            </a:prstGeom>
            <a:noFill/>
            <a:ln w="9525">
              <a:noFill/>
            </a:ln>
          </p:spPr>
          <p:txBody>
            <a:bodyPr wrap="square" anchor="t" anchorCtr="0">
              <a:spAutoFit/>
            </a:bodyPr>
            <a:p>
              <a:r>
                <a:rPr lang="zh-CN" altLang="en-US" sz="2800" b="1" dirty="0">
                  <a:latin typeface="微软雅黑" panose="020B0503020204020204" pitchFamily="34" charset="-122"/>
                  <a:ea typeface="微软雅黑" panose="020B0503020204020204" pitchFamily="34" charset="-122"/>
                </a:rPr>
                <a:t>考点二  三角形中的重要线段</a:t>
              </a:r>
              <a:endParaRPr lang="zh-CN" altLang="en-US" sz="2800" b="1" dirty="0">
                <a:latin typeface="微软雅黑" panose="020B0503020204020204" pitchFamily="34" charset="-122"/>
                <a:ea typeface="微软雅黑" panose="020B0503020204020204" pitchFamily="34" charset="-122"/>
              </a:endParaRPr>
            </a:p>
          </p:txBody>
        </p:sp>
      </p:grpSp>
      <p:sp>
        <p:nvSpPr>
          <p:cNvPr id="12292" name="文本框 2"/>
          <p:cNvSpPr txBox="1"/>
          <p:nvPr/>
        </p:nvSpPr>
        <p:spPr>
          <a:xfrm>
            <a:off x="108585" y="940435"/>
            <a:ext cx="9034780" cy="1124585"/>
          </a:xfrm>
          <a:prstGeom prst="rect">
            <a:avLst/>
          </a:prstGeom>
          <a:noFill/>
          <a:ln w="9525">
            <a:noFill/>
          </a:ln>
        </p:spPr>
        <p:txBody>
          <a:bodyPr wrap="square" anchor="t" anchorCtr="0">
            <a:spAutoFit/>
          </a:bodyPr>
          <a:p>
            <a:pPr>
              <a:lnSpc>
                <a:spcPct val="120000"/>
              </a:lnSpc>
            </a:pPr>
            <a:r>
              <a:rPr lang="zh-CN" altLang="en-US" sz="2800">
                <a:solidFill>
                  <a:srgbClr val="3C8C93"/>
                </a:solidFill>
                <a:latin typeface="Times New Roman" panose="02020603050405020304" pitchFamily="18" charset="0"/>
                <a:ea typeface="黑体" panose="02010609060101010101" pitchFamily="49" charset="-122"/>
                <a:sym typeface="宋体" panose="02010600030101010101" pitchFamily="2" charset="-122"/>
              </a:rPr>
              <a:t>例</a:t>
            </a:r>
            <a:r>
              <a:rPr lang="en-US" altLang="en-US" sz="2800">
                <a:solidFill>
                  <a:srgbClr val="3C8C93"/>
                </a:solidFill>
                <a:latin typeface="Times New Roman" panose="02020603050405020304" pitchFamily="18" charset="0"/>
                <a:ea typeface="黑体" panose="02010609060101010101" pitchFamily="49" charset="-122"/>
                <a:sym typeface="宋体" panose="02010600030101010101" pitchFamily="2" charset="-122"/>
              </a:rPr>
              <a:t>3  </a:t>
            </a:r>
            <a:r>
              <a:rPr lang="zh-CN" altLang="en-US" sz="2800">
                <a:latin typeface="Times New Roman" panose="02020603050405020304" pitchFamily="18" charset="0"/>
                <a:ea typeface="黑体" panose="02010609060101010101" pitchFamily="49" charset="-122"/>
              </a:rPr>
              <a:t>如图，</a:t>
            </a:r>
            <a:r>
              <a:rPr lang="zh-CN" altLang="en-US" sz="2800" i="1">
                <a:latin typeface="Times New Roman" panose="02020603050405020304" pitchFamily="18" charset="0"/>
                <a:ea typeface="黑体" panose="02010609060101010101" pitchFamily="49" charset="-122"/>
              </a:rPr>
              <a:t>CD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为△</a:t>
            </a:r>
            <a:r>
              <a:rPr lang="zh-CN" altLang="en-US" sz="2800" i="1">
                <a:latin typeface="Times New Roman" panose="02020603050405020304" pitchFamily="18" charset="0"/>
                <a:ea typeface="黑体" panose="02010609060101010101" pitchFamily="49" charset="-122"/>
              </a:rPr>
              <a:t>ABC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AB</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边上的中线，△</a:t>
            </a:r>
            <a:r>
              <a:rPr lang="zh-CN" altLang="en-US" sz="2800" i="1">
                <a:latin typeface="Times New Roman" panose="02020603050405020304" pitchFamily="18" charset="0"/>
                <a:ea typeface="黑体" panose="02010609060101010101" pitchFamily="49" charset="-122"/>
              </a:rPr>
              <a:t>BCD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的周长比△</a:t>
            </a:r>
            <a:r>
              <a:rPr lang="zh-CN" altLang="en-US" sz="2800" i="1">
                <a:latin typeface="Times New Roman" panose="02020603050405020304" pitchFamily="18" charset="0"/>
                <a:ea typeface="黑体" panose="02010609060101010101" pitchFamily="49" charset="-122"/>
              </a:rPr>
              <a:t>ACD</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的周长大</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3 cm，</a:t>
            </a:r>
            <a:r>
              <a:rPr lang="zh-CN" altLang="en-US" sz="2800" i="1">
                <a:latin typeface="Times New Roman" panose="02020603050405020304" pitchFamily="18" charset="0"/>
                <a:ea typeface="黑体" panose="02010609060101010101" pitchFamily="49" charset="-122"/>
              </a:rPr>
              <a:t>BC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a:t>
            </a:r>
            <a:r>
              <a:rPr lang="en-US" altLang="zh-CN" sz="2800">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8 cm，求边</a:t>
            </a:r>
            <a:r>
              <a:rPr lang="en-US" altLang="zh-CN" sz="2800">
                <a:latin typeface="Times New Roman" panose="02020603050405020304" pitchFamily="18" charset="0"/>
                <a:ea typeface="黑体" panose="02010609060101010101" pitchFamily="49" charset="-122"/>
              </a:rPr>
              <a:t> </a:t>
            </a:r>
            <a:r>
              <a:rPr lang="zh-CN" altLang="en-US" sz="2800" i="1">
                <a:latin typeface="Times New Roman" panose="02020603050405020304" pitchFamily="18" charset="0"/>
                <a:ea typeface="黑体" panose="02010609060101010101" pitchFamily="49" charset="-122"/>
              </a:rPr>
              <a:t>AC</a:t>
            </a:r>
            <a:r>
              <a:rPr lang="en-US" altLang="zh-CN" sz="2800" i="1">
                <a:latin typeface="Times New Roman" panose="02020603050405020304" pitchFamily="18" charset="0"/>
                <a:ea typeface="黑体" panose="02010609060101010101" pitchFamily="49" charset="-122"/>
              </a:rPr>
              <a:t> </a:t>
            </a:r>
            <a:r>
              <a:rPr lang="zh-CN" altLang="en-US" sz="2800">
                <a:latin typeface="Times New Roman" panose="02020603050405020304" pitchFamily="18" charset="0"/>
                <a:ea typeface="黑体" panose="02010609060101010101" pitchFamily="49" charset="-122"/>
              </a:rPr>
              <a:t>的长．</a:t>
            </a:r>
            <a:endParaRPr lang="zh-CN" altLang="en-US" sz="2800">
              <a:latin typeface="Times New Roman" panose="02020603050405020304" pitchFamily="18" charset="0"/>
              <a:ea typeface="黑体" panose="02010609060101010101" pitchFamily="49" charset="-122"/>
            </a:endParaRPr>
          </a:p>
        </p:txBody>
      </p:sp>
      <p:pic>
        <p:nvPicPr>
          <p:cNvPr id="12293" name="图片 4"/>
          <p:cNvPicPr>
            <a:picLocks noChangeAspect="1"/>
          </p:cNvPicPr>
          <p:nvPr/>
        </p:nvPicPr>
        <p:blipFill>
          <a:blip r:embed="rId1"/>
          <a:stretch>
            <a:fillRect/>
          </a:stretch>
        </p:blipFill>
        <p:spPr>
          <a:xfrm>
            <a:off x="5993130" y="2423160"/>
            <a:ext cx="3009265" cy="2247900"/>
          </a:xfrm>
          <a:prstGeom prst="rect">
            <a:avLst/>
          </a:prstGeom>
          <a:noFill/>
          <a:ln w="9525">
            <a:noFill/>
          </a:ln>
        </p:spPr>
      </p:pic>
      <p:sp>
        <p:nvSpPr>
          <p:cNvPr id="6" name="文本框 5"/>
          <p:cNvSpPr txBox="1"/>
          <p:nvPr/>
        </p:nvSpPr>
        <p:spPr>
          <a:xfrm>
            <a:off x="252095" y="1911350"/>
            <a:ext cx="7037070" cy="3107690"/>
          </a:xfrm>
          <a:prstGeom prst="rect">
            <a:avLst/>
          </a:prstGeom>
          <a:noFill/>
          <a:ln w="9525">
            <a:noFill/>
          </a:ln>
        </p:spPr>
        <p:txBody>
          <a:bodyPr wrap="square" anchor="t" anchorCtr="0">
            <a:spAutoFit/>
          </a:bodyPr>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解：∵</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CD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为△</a:t>
            </a:r>
            <a:r>
              <a:rPr lang="zh-CN" altLang="en-US" sz="2800" i="1">
                <a:solidFill>
                  <a:srgbClr val="FF0000"/>
                </a:solidFill>
                <a:latin typeface="Times New Roman" panose="02020603050405020304" pitchFamily="18" charset="0"/>
                <a:ea typeface="黑体" panose="02010609060101010101" pitchFamily="49" charset="-122"/>
              </a:rPr>
              <a:t>ABC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AB</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边上的中线，</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BD</a:t>
            </a:r>
            <a:r>
              <a:rPr lang="zh-CN" altLang="en-US" sz="2800">
                <a:solidFill>
                  <a:srgbClr val="FF0000"/>
                </a:solidFill>
                <a:latin typeface="Times New Roman" panose="02020603050405020304" pitchFamily="18" charset="0"/>
                <a:ea typeface="黑体" panose="02010609060101010101" pitchFamily="49" charset="-122"/>
              </a:rPr>
              <a:t>．</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BCD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的周长比△</a:t>
            </a:r>
            <a:r>
              <a:rPr lang="zh-CN" altLang="en-US" sz="2800" i="1">
                <a:solidFill>
                  <a:srgbClr val="FF0000"/>
                </a:solidFill>
                <a:latin typeface="Times New Roman" panose="02020603050405020304" pitchFamily="18" charset="0"/>
                <a:ea typeface="黑体" panose="02010609060101010101" pitchFamily="49" charset="-122"/>
              </a:rPr>
              <a:t>ACD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的周长大</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 cm，</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BC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BD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CD</a:t>
            </a: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a:t>
            </a:r>
            <a:r>
              <a:rPr lang="zh-CN" altLang="en-US" sz="2800" i="1">
                <a:solidFill>
                  <a:srgbClr val="FF0000"/>
                </a:solidFill>
                <a:latin typeface="Times New Roman" panose="02020603050405020304" pitchFamily="18" charset="0"/>
                <a:ea typeface="黑体" panose="02010609060101010101" pitchFamily="49" charset="-122"/>
              </a:rPr>
              <a:t>AC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AD</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CD</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BC</a:t>
            </a:r>
            <a:r>
              <a:rPr lang="zh-CN" altLang="en-US" sz="2800">
                <a:solidFill>
                  <a:srgbClr val="FF0000"/>
                </a:solidFill>
                <a:latin typeface="Times New Roman" panose="02020603050405020304" pitchFamily="18" charset="0"/>
                <a:ea typeface="黑体" panose="02010609060101010101" pitchFamily="49" charset="-122"/>
                <a:sym typeface="+mn-ea"/>
              </a:rPr>
              <a:t>－</a:t>
            </a:r>
            <a:r>
              <a:rPr lang="zh-CN" altLang="en-US" sz="2800" i="1">
                <a:solidFill>
                  <a:srgbClr val="FF0000"/>
                </a:solidFill>
                <a:latin typeface="Times New Roman" panose="02020603050405020304" pitchFamily="18" charset="0"/>
                <a:ea typeface="黑体" panose="02010609060101010101" pitchFamily="49" charset="-122"/>
              </a:rPr>
              <a:t>AC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3．</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BC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8 cm，</a:t>
            </a:r>
            <a:endParaRPr lang="zh-CN" altLang="en-US" sz="2800">
              <a:solidFill>
                <a:srgbClr val="FF0000"/>
              </a:solidFill>
              <a:latin typeface="Times New Roman" panose="02020603050405020304" pitchFamily="18" charset="0"/>
              <a:ea typeface="黑体" panose="02010609060101010101" pitchFamily="49" charset="-122"/>
            </a:endParaRPr>
          </a:p>
          <a:p>
            <a:pPr>
              <a:lnSpc>
                <a:spcPct val="100000"/>
              </a:lnSpc>
            </a:pP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i="1">
                <a:solidFill>
                  <a:srgbClr val="FF0000"/>
                </a:solidFill>
                <a:latin typeface="Times New Roman" panose="02020603050405020304" pitchFamily="18" charset="0"/>
                <a:ea typeface="黑体" panose="02010609060101010101" pitchFamily="49" charset="-122"/>
              </a:rPr>
              <a:t>AC</a:t>
            </a:r>
            <a:r>
              <a:rPr lang="en-US" altLang="zh-CN" sz="2800" i="1">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a:t>
            </a:r>
            <a:r>
              <a:rPr lang="en-US" altLang="zh-CN" sz="2800">
                <a:solidFill>
                  <a:srgbClr val="FF0000"/>
                </a:solidFill>
                <a:latin typeface="Times New Roman" panose="02020603050405020304" pitchFamily="18" charset="0"/>
                <a:ea typeface="黑体" panose="02010609060101010101" pitchFamily="49" charset="-122"/>
              </a:rPr>
              <a:t> </a:t>
            </a:r>
            <a:r>
              <a:rPr lang="zh-CN" altLang="en-US" sz="2800">
                <a:solidFill>
                  <a:srgbClr val="FF0000"/>
                </a:solidFill>
                <a:latin typeface="Times New Roman" panose="02020603050405020304" pitchFamily="18" charset="0"/>
                <a:ea typeface="黑体" panose="02010609060101010101" pitchFamily="49" charset="-122"/>
              </a:rPr>
              <a:t>5 cm．</a:t>
            </a:r>
            <a:endParaRPr lang="zh-CN" altLang="en-US" sz="2800">
              <a:solidFill>
                <a:srgbClr val="FF0000"/>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charRg st="0" end="20"/>
                                            </p:txEl>
                                          </p:spTgt>
                                        </p:tgtEl>
                                        <p:attrNameLst>
                                          <p:attrName>style.visibility</p:attrName>
                                        </p:attrNameLst>
                                      </p:cBhvr>
                                      <p:to>
                                        <p:strVal val="visible"/>
                                      </p:to>
                                    </p:set>
                                    <p:animEffect transition="in" filter="dissolve">
                                      <p:cBhvr>
                                        <p:cTn id="7" dur="500"/>
                                        <p:tgtEl>
                                          <p:spTgt spid="6">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charRg st="20" end="28"/>
                                            </p:txEl>
                                          </p:spTgt>
                                        </p:tgtEl>
                                        <p:attrNameLst>
                                          <p:attrName>style.visibility</p:attrName>
                                        </p:attrNameLst>
                                      </p:cBhvr>
                                      <p:to>
                                        <p:strVal val="visible"/>
                                      </p:to>
                                    </p:set>
                                    <p:animEffect transition="in" filter="dissolve">
                                      <p:cBhvr>
                                        <p:cTn id="12" dur="500"/>
                                        <p:tgtEl>
                                          <p:spTgt spid="6">
                                            <p:txEl>
                                              <p:charRg st="20"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charRg st="28" end="50"/>
                                            </p:txEl>
                                          </p:spTgt>
                                        </p:tgtEl>
                                        <p:attrNameLst>
                                          <p:attrName>style.visibility</p:attrName>
                                        </p:attrNameLst>
                                      </p:cBhvr>
                                      <p:to>
                                        <p:strVal val="visible"/>
                                      </p:to>
                                    </p:set>
                                    <p:animEffect transition="in" filter="dissolve">
                                      <p:cBhvr>
                                        <p:cTn id="17" dur="500"/>
                                        <p:tgtEl>
                                          <p:spTgt spid="6">
                                            <p:txEl>
                                              <p:charRg st="28" end="5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
                                            <p:txEl>
                                              <p:charRg st="50" end="76"/>
                                            </p:txEl>
                                          </p:spTgt>
                                        </p:tgtEl>
                                        <p:attrNameLst>
                                          <p:attrName>style.visibility</p:attrName>
                                        </p:attrNameLst>
                                      </p:cBhvr>
                                      <p:to>
                                        <p:strVal val="visible"/>
                                      </p:to>
                                    </p:set>
                                    <p:animEffect transition="in" filter="dissolve">
                                      <p:cBhvr>
                                        <p:cTn id="22" dur="500"/>
                                        <p:tgtEl>
                                          <p:spTgt spid="6">
                                            <p:txEl>
                                              <p:charRg st="50" end="7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
                                            <p:txEl>
                                              <p:charRg st="76" end="86"/>
                                            </p:txEl>
                                          </p:spTgt>
                                        </p:tgtEl>
                                        <p:attrNameLst>
                                          <p:attrName>style.visibility</p:attrName>
                                        </p:attrNameLst>
                                      </p:cBhvr>
                                      <p:to>
                                        <p:strVal val="visible"/>
                                      </p:to>
                                    </p:set>
                                    <p:animEffect transition="in" filter="dissolve">
                                      <p:cBhvr>
                                        <p:cTn id="27" dur="500"/>
                                        <p:tgtEl>
                                          <p:spTgt spid="6">
                                            <p:txEl>
                                              <p:charRg st="76" end="8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6">
                                            <p:txEl>
                                              <p:charRg st="86" end="93"/>
                                            </p:txEl>
                                          </p:spTgt>
                                        </p:tgtEl>
                                        <p:attrNameLst>
                                          <p:attrName>style.visibility</p:attrName>
                                        </p:attrNameLst>
                                      </p:cBhvr>
                                      <p:to>
                                        <p:strVal val="visible"/>
                                      </p:to>
                                    </p:set>
                                    <p:animEffect transition="in" filter="dissolve">
                                      <p:cBhvr>
                                        <p:cTn id="32" dur="500"/>
                                        <p:tgtEl>
                                          <p:spTgt spid="6">
                                            <p:txEl>
                                              <p:charRg st="86" end="9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6">
                                            <p:txEl>
                                              <p:charRg st="93" end="100"/>
                                            </p:txEl>
                                          </p:spTgt>
                                        </p:tgtEl>
                                        <p:attrNameLst>
                                          <p:attrName>style.visibility</p:attrName>
                                        </p:attrNameLst>
                                      </p:cBhvr>
                                      <p:to>
                                        <p:strVal val="visible"/>
                                      </p:to>
                                    </p:set>
                                    <p:animEffect transition="in" filter="dissolve">
                                      <p:cBhvr>
                                        <p:cTn id="37" dur="500"/>
                                        <p:tgtEl>
                                          <p:spTgt spid="6">
                                            <p:txEl>
                                              <p:charRg st="93"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UNIT_PLACING_PICTURE_USER_VIEWPORT" val="{&quot;height&quot;:3168,&quot;width&quot;:2674}"/>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SLIDE_BACKGROUND_TYPE" val="belt"/>
  <p:tag name="KSO_WM_SLIDE_BK_DARK_LIGHT" val="2"/>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SPECIAL_SOURCE" val="bdnull"/>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COMMONDATA" val="eyJoZGlkIjoiN2YxOGMyNDFkMTQxMWJhZTVlZDhiNDQyZGU2OTYwOWEifQ=="/>
  <p:tag name="KSO_WPP_MARK_KEY" val="496632cb-01da-4987-b5b2-74fd1ff2ee9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SLIDE_BACKGROUND_TYPE" val="belt"/>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 name="KSO_WM_SLIDE_BACKGROUND_TYPE" val="belt"/>
  <p:tag name="KSO_WM_SLIDE_BK_DARK_LIGHT" val="2"/>
</p:tagLst>
</file>

<file path=ppt/tags/tag6.xml><?xml version="1.0" encoding="utf-8"?>
<p:tagLst xmlns:p="http://schemas.openxmlformats.org/presentationml/2006/main">
  <p:tag name="KSO_WM_SPECIAL_SOURCE" val="bdnull"/>
</p:tagLst>
</file>

<file path=ppt/tags/tag7.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SPECIAL_SOURCE" val="bdnull"/>
</p:tagLst>
</file>

<file path=ppt/theme/theme1.xml><?xml version="1.0" encoding="utf-8"?>
<a:theme xmlns:a="http://schemas.openxmlformats.org/drawingml/2006/main" name="默认设计模板">
  <a:themeElements>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solidFill>
          <a:schemeClr val="accent1"/>
        </a:solidFill>
        <a:ln w="9525" cap="flat" cmpd="sng" algn="ctr">
          <a:solidFill>
            <a:schemeClr val="tx1"/>
          </a:solidFill>
          <a:prstDash val="solid"/>
          <a:round/>
          <a:headEnd type="none" w="med" len="med"/>
          <a:tailEnd type="none" w="med" len="med"/>
        </a:ln>
      </a:spPr>
      <a:body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4926</Words>
  <Application>WPS 演示</Application>
  <PresentationFormat>全屏显示(4:3)</PresentationFormat>
  <Paragraphs>424</Paragraphs>
  <Slides>27</Slides>
  <Notes>0</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14</vt:i4>
      </vt:variant>
      <vt:variant>
        <vt:lpstr>幻灯片标题</vt:lpstr>
      </vt:variant>
      <vt:variant>
        <vt:i4>27</vt:i4>
      </vt:variant>
    </vt:vector>
  </HeadingPairs>
  <TitlesOfParts>
    <vt:vector size="58" baseType="lpstr">
      <vt:lpstr>Arial</vt:lpstr>
      <vt:lpstr>宋体</vt:lpstr>
      <vt:lpstr>Wingdings</vt:lpstr>
      <vt:lpstr>微软雅黑</vt:lpstr>
      <vt:lpstr>华文行楷</vt:lpstr>
      <vt:lpstr>华文琥珀</vt:lpstr>
      <vt:lpstr>隶书</vt:lpstr>
      <vt:lpstr>黑体</vt:lpstr>
      <vt:lpstr>华文细黑</vt:lpstr>
      <vt:lpstr>方正姚体</vt:lpstr>
      <vt:lpstr>Times New Roman</vt:lpstr>
      <vt:lpstr>Wingdings</vt:lpstr>
      <vt:lpstr>Arial Unicode MS</vt:lpstr>
      <vt:lpstr>方正兰亭黑简体</vt:lpstr>
      <vt:lpstr>Calibri</vt:lpstr>
      <vt:lpstr>华文中宋</vt:lpstr>
      <vt:lpstr>默认设计模板</vt:lpstr>
      <vt:lpstr>Equation.KSEE3</vt:lpstr>
      <vt:lpstr>Equation.KSEE3</vt:lpstr>
      <vt:lpstr>Equation.KSEE3</vt:lpstr>
      <vt:lpstr>Equation.DSMT4</vt:lpstr>
      <vt:lpstr>Equation.DSMT4</vt:lpstr>
      <vt:lpstr>Equation.DSMT4</vt:lpstr>
      <vt:lpstr>Equation.DSMT4</vt:lpstr>
      <vt:lpstr>Equation.DSMT4</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736</cp:revision>
  <dcterms:created xsi:type="dcterms:W3CDTF">2015-07-09T08:14:00Z</dcterms:created>
  <dcterms:modified xsi:type="dcterms:W3CDTF">2023-04-26T06:21:26Z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F5302CE9637A4FCF808B1C1F8CA4D942</vt:lpwstr>
  </property>
</Properties>
</file>