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32"/>
  </p:notesMasterIdLst>
  <p:handoutMasterIdLst>
    <p:handoutMasterId r:id="rId33"/>
  </p:handoutMasterIdLst>
  <p:sldIdLst>
    <p:sldId id="600" r:id="rId4"/>
    <p:sldId id="601" r:id="rId5"/>
    <p:sldId id="634" r:id="rId6"/>
    <p:sldId id="603" r:id="rId7"/>
    <p:sldId id="604" r:id="rId8"/>
    <p:sldId id="605" r:id="rId9"/>
    <p:sldId id="606" r:id="rId10"/>
    <p:sldId id="607" r:id="rId11"/>
    <p:sldId id="608" r:id="rId12"/>
    <p:sldId id="609" r:id="rId13"/>
    <p:sldId id="610" r:id="rId14"/>
    <p:sldId id="611" r:id="rId15"/>
    <p:sldId id="612" r:id="rId16"/>
    <p:sldId id="613" r:id="rId17"/>
    <p:sldId id="614" r:id="rId18"/>
    <p:sldId id="615" r:id="rId19"/>
    <p:sldId id="616" r:id="rId20"/>
    <p:sldId id="618" r:id="rId21"/>
    <p:sldId id="619" r:id="rId22"/>
    <p:sldId id="635" r:id="rId23"/>
    <p:sldId id="620" r:id="rId24"/>
    <p:sldId id="621" r:id="rId25"/>
    <p:sldId id="622" r:id="rId26"/>
    <p:sldId id="623" r:id="rId27"/>
    <p:sldId id="624" r:id="rId28"/>
    <p:sldId id="625" r:id="rId29"/>
    <p:sldId id="626" r:id="rId30"/>
    <p:sldId id="627" r:id="rId31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52" autoAdjust="0"/>
    <p:restoredTop sz="95825" autoAdjust="0"/>
  </p:normalViewPr>
  <p:slideViewPr>
    <p:cSldViewPr snapToGrid="0" showGuides="1">
      <p:cViewPr varScale="1">
        <p:scale>
          <a:sx n="54" d="100"/>
          <a:sy n="54" d="100"/>
        </p:scale>
        <p:origin x="-96" y="-1044"/>
      </p:cViewPr>
      <p:guideLst>
        <p:guide orient="horz" pos="154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2E9C4EF-344A-4857-A52C-D84514D77B0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1C69A362-CF3B-491A-9D23-88F12BD64459}" type="slidenum">
              <a:rPr lang="en-US" altLang="en-US"/>
            </a:fld>
            <a:endParaRPr lang="en-US" altLang="en-US"/>
          </a:p>
        </p:txBody>
      </p:sp>
      <p:pic>
        <p:nvPicPr>
          <p:cNvPr id="6656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5516857" y="-10330"/>
            <a:ext cx="25122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画轴对称图形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5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4.png"/><Relationship Id="rId4" Type="http://schemas.openxmlformats.org/officeDocument/2006/relationships/image" Target="../media/image13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文本框 4"/>
          <p:cNvSpPr txBox="1">
            <a:spLocks noChangeArrowheads="1"/>
          </p:cNvSpPr>
          <p:nvPr/>
        </p:nvSpPr>
        <p:spPr bwMode="auto">
          <a:xfrm>
            <a:off x="1203130" y="3055845"/>
            <a:ext cx="65135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观察上图中两个圆脸有什么关系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200" y="633165"/>
            <a:ext cx="227177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54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-3816" y="-26983"/>
            <a:ext cx="2006600" cy="493712"/>
            <a:chOff x="100" y="105"/>
            <a:chExt cx="3160" cy="778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10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97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2" charset="-122"/>
              </a:endParaRPr>
            </a:p>
          </p:txBody>
        </p:sp>
      </p:grpSp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2928853" y="633163"/>
            <a:ext cx="3062098" cy="2180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63476" y="1125538"/>
            <a:ext cx="423385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关于</a:t>
            </a:r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轴对称的点的坐标的特点是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:</a:t>
            </a:r>
            <a:endParaRPr lang="zh-CN" altLang="en-US" sz="2100" b="1" dirty="0">
              <a:latin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63663" y="1625601"/>
            <a:ext cx="6553397" cy="544765"/>
          </a:xfrm>
          <a:prstGeom prst="rect">
            <a:avLst/>
          </a:prstGeom>
          <a:solidFill>
            <a:srgbClr val="D6F5F5"/>
          </a:solidFill>
          <a:ln w="9525">
            <a:solidFill>
              <a:srgbClr val="66FF99"/>
            </a:solidFill>
            <a:round/>
          </a:ln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横坐标互为相反数</a:t>
            </a:r>
            <a:r>
              <a:rPr lang="en-US" altLang="zh-CN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纵坐标相等</a:t>
            </a:r>
            <a:r>
              <a:rPr lang="en-US" altLang="zh-CN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100" b="1" dirty="0">
                <a:latin typeface="宋体" panose="02010600030101010101" pitchFamily="2" charset="-122"/>
                <a:sym typeface="宋体" panose="02010600030101010101" pitchFamily="2" charset="-122"/>
              </a:rPr>
              <a:t> （简称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：横反纵同）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89038" y="2932487"/>
            <a:ext cx="747871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P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(–5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, 6)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与点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Q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轴对称，则点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Q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的坐标为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__________.</a:t>
            </a:r>
            <a:endParaRPr lang="en-US" altLang="zh-CN" sz="21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,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–5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与点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(–2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, 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轴对称，则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=_____,</a:t>
            </a:r>
            <a:endParaRPr lang="en-US" altLang="zh-CN" sz="21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b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=_____.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121525" y="2729495"/>
            <a:ext cx="970137" cy="6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(5 ,  6 )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557962" y="3140075"/>
            <a:ext cx="358775" cy="6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836420" y="3513138"/>
            <a:ext cx="453970" cy="70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–5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5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9" name="剪去同侧角的矩形 18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1227913" y="2384421"/>
            <a:ext cx="1262100" cy="530603"/>
            <a:chOff x="676275" y="838993"/>
            <a:chExt cx="1262100" cy="530602"/>
          </a:xfrm>
        </p:grpSpPr>
        <p:sp>
          <p:nvSpPr>
            <p:cNvPr id="25" name="矩形 24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400" b="1" kern="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练一练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6" name="Picture 1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37928" y="1254826"/>
            <a:ext cx="433407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如图，四边形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的四个顶点的坐标分别为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(–5,1),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(–2,1),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(–2,5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(–5,4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分别画出与四边形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轴和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轴对称的图形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8371" name="组合 6"/>
          <p:cNvGrpSpPr/>
          <p:nvPr/>
        </p:nvGrpSpPr>
        <p:grpSpPr bwMode="auto">
          <a:xfrm>
            <a:off x="4429125" y="1022350"/>
            <a:ext cx="4440238" cy="3793630"/>
            <a:chOff x="1907704" y="908720"/>
            <a:chExt cx="6156854" cy="4882029"/>
          </a:xfrm>
        </p:grpSpPr>
        <p:grpSp>
          <p:nvGrpSpPr>
            <p:cNvPr id="58372" name="组合 31"/>
            <p:cNvGrpSpPr/>
            <p:nvPr/>
          </p:nvGrpSpPr>
          <p:grpSpPr bwMode="auto">
            <a:xfrm>
              <a:off x="2268043" y="1441998"/>
              <a:ext cx="5127291" cy="4240826"/>
              <a:chOff x="2268043" y="1441998"/>
              <a:chExt cx="5127291" cy="4240826"/>
            </a:xfrm>
          </p:grpSpPr>
          <p:cxnSp>
            <p:nvCxnSpPr>
              <p:cNvPr id="58373" name="直接连接符 12"/>
              <p:cNvCxnSpPr>
                <a:cxnSpLocks noChangeShapeType="1"/>
              </p:cNvCxnSpPr>
              <p:nvPr/>
            </p:nvCxnSpPr>
            <p:spPr bwMode="auto">
              <a:xfrm>
                <a:off x="2268043" y="1484850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4" name="直接连接符 13"/>
              <p:cNvCxnSpPr>
                <a:cxnSpLocks noChangeShapeType="1"/>
              </p:cNvCxnSpPr>
              <p:nvPr/>
            </p:nvCxnSpPr>
            <p:spPr bwMode="auto">
              <a:xfrm>
                <a:off x="2268043" y="1902267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5" name="直接连接符 14"/>
              <p:cNvCxnSpPr>
                <a:cxnSpLocks noChangeShapeType="1"/>
              </p:cNvCxnSpPr>
              <p:nvPr/>
            </p:nvCxnSpPr>
            <p:spPr bwMode="auto">
              <a:xfrm>
                <a:off x="2282330" y="2291115"/>
                <a:ext cx="5113004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6" name="直接连接符 15"/>
              <p:cNvCxnSpPr>
                <a:cxnSpLocks noChangeShapeType="1"/>
              </p:cNvCxnSpPr>
              <p:nvPr/>
            </p:nvCxnSpPr>
            <p:spPr bwMode="auto">
              <a:xfrm>
                <a:off x="2282330" y="2708532"/>
                <a:ext cx="5113004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7" name="直接连接符 16"/>
              <p:cNvCxnSpPr>
                <a:cxnSpLocks noChangeShapeType="1"/>
              </p:cNvCxnSpPr>
              <p:nvPr/>
            </p:nvCxnSpPr>
            <p:spPr bwMode="auto">
              <a:xfrm>
                <a:off x="2268043" y="3141819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8" name="直接连接符 17"/>
              <p:cNvCxnSpPr>
                <a:cxnSpLocks noChangeShapeType="1"/>
              </p:cNvCxnSpPr>
              <p:nvPr/>
            </p:nvCxnSpPr>
            <p:spPr bwMode="auto">
              <a:xfrm>
                <a:off x="2268043" y="3990937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79" name="直接连接符 18"/>
              <p:cNvCxnSpPr>
                <a:cxnSpLocks noChangeShapeType="1"/>
              </p:cNvCxnSpPr>
              <p:nvPr/>
            </p:nvCxnSpPr>
            <p:spPr bwMode="auto">
              <a:xfrm>
                <a:off x="2268043" y="4408354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0" name="直接连接符 19"/>
              <p:cNvCxnSpPr>
                <a:cxnSpLocks noChangeShapeType="1"/>
              </p:cNvCxnSpPr>
              <p:nvPr/>
            </p:nvCxnSpPr>
            <p:spPr bwMode="auto">
              <a:xfrm>
                <a:off x="2282330" y="4797202"/>
                <a:ext cx="5113004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1" name="直接连接符 20"/>
              <p:cNvCxnSpPr>
                <a:cxnSpLocks noChangeShapeType="1"/>
              </p:cNvCxnSpPr>
              <p:nvPr/>
            </p:nvCxnSpPr>
            <p:spPr bwMode="auto">
              <a:xfrm>
                <a:off x="2282330" y="5214619"/>
                <a:ext cx="5113004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2" name="直接连接符 21"/>
              <p:cNvCxnSpPr>
                <a:cxnSpLocks noChangeShapeType="1"/>
              </p:cNvCxnSpPr>
              <p:nvPr/>
            </p:nvCxnSpPr>
            <p:spPr bwMode="auto">
              <a:xfrm>
                <a:off x="2268043" y="5646319"/>
                <a:ext cx="5113005" cy="0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3" name="直接连接符 22"/>
              <p:cNvCxnSpPr>
                <a:cxnSpLocks noChangeShapeType="1"/>
              </p:cNvCxnSpPr>
              <p:nvPr/>
            </p:nvCxnSpPr>
            <p:spPr bwMode="auto">
              <a:xfrm>
                <a:off x="2296616" y="1470566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4" name="直接连接符 23"/>
              <p:cNvCxnSpPr>
                <a:cxnSpLocks noChangeShapeType="1"/>
              </p:cNvCxnSpPr>
              <p:nvPr/>
            </p:nvCxnSpPr>
            <p:spPr bwMode="auto">
              <a:xfrm>
                <a:off x="2742675" y="1484850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5" name="直接连接符 24"/>
              <p:cNvCxnSpPr>
                <a:cxnSpLocks noChangeShapeType="1"/>
              </p:cNvCxnSpPr>
              <p:nvPr/>
            </p:nvCxnSpPr>
            <p:spPr bwMode="auto">
              <a:xfrm>
                <a:off x="3133175" y="1492786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6" name="直接连接符 25"/>
              <p:cNvCxnSpPr>
                <a:cxnSpLocks noChangeShapeType="1"/>
              </p:cNvCxnSpPr>
              <p:nvPr/>
            </p:nvCxnSpPr>
            <p:spPr bwMode="auto">
              <a:xfrm>
                <a:off x="3579233" y="1507070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7" name="直接连接符 26"/>
              <p:cNvCxnSpPr>
                <a:cxnSpLocks noChangeShapeType="1"/>
              </p:cNvCxnSpPr>
              <p:nvPr/>
            </p:nvCxnSpPr>
            <p:spPr bwMode="auto">
              <a:xfrm>
                <a:off x="3995130" y="1456281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8" name="直接连接符 27"/>
              <p:cNvCxnSpPr>
                <a:cxnSpLocks noChangeShapeType="1"/>
              </p:cNvCxnSpPr>
              <p:nvPr/>
            </p:nvCxnSpPr>
            <p:spPr bwMode="auto">
              <a:xfrm>
                <a:off x="4441189" y="1470566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9" name="直接连接符 28"/>
              <p:cNvCxnSpPr>
                <a:cxnSpLocks noChangeShapeType="1"/>
              </p:cNvCxnSpPr>
              <p:nvPr/>
            </p:nvCxnSpPr>
            <p:spPr bwMode="auto">
              <a:xfrm>
                <a:off x="5277747" y="1492786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0" name="直接连接符 29"/>
              <p:cNvCxnSpPr>
                <a:cxnSpLocks noChangeShapeType="1"/>
              </p:cNvCxnSpPr>
              <p:nvPr/>
            </p:nvCxnSpPr>
            <p:spPr bwMode="auto">
              <a:xfrm>
                <a:off x="5682535" y="1466085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1" name="直接连接符 30"/>
              <p:cNvCxnSpPr>
                <a:cxnSpLocks noChangeShapeType="1"/>
              </p:cNvCxnSpPr>
              <p:nvPr/>
            </p:nvCxnSpPr>
            <p:spPr bwMode="auto">
              <a:xfrm>
                <a:off x="6084144" y="1441998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2" name="直接连接符 31"/>
              <p:cNvCxnSpPr>
                <a:cxnSpLocks noChangeShapeType="1"/>
              </p:cNvCxnSpPr>
              <p:nvPr/>
            </p:nvCxnSpPr>
            <p:spPr bwMode="auto">
              <a:xfrm>
                <a:off x="6473057" y="1449933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3" name="直接连接符 32"/>
              <p:cNvCxnSpPr>
                <a:cxnSpLocks noChangeShapeType="1"/>
              </p:cNvCxnSpPr>
              <p:nvPr/>
            </p:nvCxnSpPr>
            <p:spPr bwMode="auto">
              <a:xfrm>
                <a:off x="6919115" y="1464218"/>
                <a:ext cx="0" cy="4175753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94" name="直接连接符 33"/>
              <p:cNvCxnSpPr>
                <a:cxnSpLocks noChangeShapeType="1"/>
              </p:cNvCxnSpPr>
              <p:nvPr/>
            </p:nvCxnSpPr>
            <p:spPr bwMode="auto">
              <a:xfrm>
                <a:off x="7352475" y="1484850"/>
                <a:ext cx="0" cy="4175754"/>
              </a:xfrm>
              <a:prstGeom prst="line">
                <a:avLst/>
              </a:prstGeom>
              <a:noFill/>
              <a:ln w="25400">
                <a:solidFill>
                  <a:srgbClr val="59595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58395" name="直接箭头连接符 238"/>
            <p:cNvCxnSpPr>
              <a:cxnSpLocks noChangeShapeType="1"/>
            </p:cNvCxnSpPr>
            <p:nvPr/>
          </p:nvCxnSpPr>
          <p:spPr bwMode="auto">
            <a:xfrm>
              <a:off x="1907704" y="3558502"/>
              <a:ext cx="5904260" cy="0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396" name="直接箭头连接符 240"/>
            <p:cNvCxnSpPr>
              <a:cxnSpLocks noChangeShapeType="1"/>
            </p:cNvCxnSpPr>
            <p:nvPr/>
          </p:nvCxnSpPr>
          <p:spPr bwMode="auto">
            <a:xfrm flipV="1">
              <a:off x="4845518" y="1110230"/>
              <a:ext cx="0" cy="4680519"/>
            </a:xfrm>
            <a:prstGeom prst="straightConnector1">
              <a:avLst/>
            </a:prstGeom>
            <a:noFill/>
            <a:ln w="25400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397" name="TextBox 241"/>
            <p:cNvSpPr txBox="1">
              <a:spLocks noChangeArrowheads="1"/>
            </p:cNvSpPr>
            <p:nvPr/>
          </p:nvSpPr>
          <p:spPr bwMode="auto">
            <a:xfrm>
              <a:off x="7668344" y="3471094"/>
              <a:ext cx="396214" cy="474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x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398" name="TextBox 242"/>
            <p:cNvSpPr txBox="1">
              <a:spLocks noChangeArrowheads="1"/>
            </p:cNvSpPr>
            <p:nvPr/>
          </p:nvSpPr>
          <p:spPr bwMode="auto">
            <a:xfrm>
              <a:off x="4499992" y="908720"/>
              <a:ext cx="379282" cy="474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y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400" name="组合 246"/>
          <p:cNvGrpSpPr/>
          <p:nvPr/>
        </p:nvGrpSpPr>
        <p:grpSpPr bwMode="auto">
          <a:xfrm>
            <a:off x="4982931" y="2420869"/>
            <a:ext cx="394376" cy="392059"/>
            <a:chOff x="6703774" y="2276872"/>
            <a:chExt cx="547477" cy="504056"/>
          </a:xfrm>
        </p:grpSpPr>
        <p:sp>
          <p:nvSpPr>
            <p:cNvPr id="58401" name="椭圆 244"/>
            <p:cNvSpPr>
              <a:spLocks noChangeArrowheads="1"/>
            </p:cNvSpPr>
            <p:nvPr/>
          </p:nvSpPr>
          <p:spPr bwMode="auto">
            <a:xfrm>
              <a:off x="6703774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402" name="TextBox 245"/>
            <p:cNvSpPr txBox="1">
              <a:spLocks noChangeArrowheads="1"/>
            </p:cNvSpPr>
            <p:nvPr/>
          </p:nvSpPr>
          <p:spPr bwMode="auto">
            <a:xfrm>
              <a:off x="6804248" y="2276872"/>
              <a:ext cx="447003" cy="47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403" name="组合 246"/>
          <p:cNvGrpSpPr/>
          <p:nvPr/>
        </p:nvGrpSpPr>
        <p:grpSpPr bwMode="auto">
          <a:xfrm>
            <a:off x="5865700" y="2432052"/>
            <a:ext cx="394376" cy="392059"/>
            <a:chOff x="6703774" y="2276872"/>
            <a:chExt cx="547271" cy="504056"/>
          </a:xfrm>
        </p:grpSpPr>
        <p:sp>
          <p:nvSpPr>
            <p:cNvPr id="58404" name="椭圆 244"/>
            <p:cNvSpPr>
              <a:spLocks noChangeArrowheads="1"/>
            </p:cNvSpPr>
            <p:nvPr/>
          </p:nvSpPr>
          <p:spPr bwMode="auto">
            <a:xfrm>
              <a:off x="6703774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405" name="TextBox 245"/>
            <p:cNvSpPr txBox="1">
              <a:spLocks noChangeArrowheads="1"/>
            </p:cNvSpPr>
            <p:nvPr/>
          </p:nvSpPr>
          <p:spPr bwMode="auto">
            <a:xfrm>
              <a:off x="6804238" y="2276872"/>
              <a:ext cx="446807" cy="47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406" name="组合 246"/>
          <p:cNvGrpSpPr/>
          <p:nvPr/>
        </p:nvGrpSpPr>
        <p:grpSpPr bwMode="auto">
          <a:xfrm>
            <a:off x="5865700" y="1122996"/>
            <a:ext cx="394376" cy="392059"/>
            <a:chOff x="6703774" y="2276872"/>
            <a:chExt cx="547477" cy="504056"/>
          </a:xfrm>
        </p:grpSpPr>
        <p:sp>
          <p:nvSpPr>
            <p:cNvPr id="58407" name="椭圆 244"/>
            <p:cNvSpPr>
              <a:spLocks noChangeArrowheads="1"/>
            </p:cNvSpPr>
            <p:nvPr/>
          </p:nvSpPr>
          <p:spPr bwMode="auto">
            <a:xfrm>
              <a:off x="6703774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408" name="TextBox 245"/>
            <p:cNvSpPr txBox="1">
              <a:spLocks noChangeArrowheads="1"/>
            </p:cNvSpPr>
            <p:nvPr/>
          </p:nvSpPr>
          <p:spPr bwMode="auto">
            <a:xfrm>
              <a:off x="6804248" y="2276872"/>
              <a:ext cx="447003" cy="47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C</a:t>
              </a:r>
              <a:endParaRPr lang="zh-CN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409" name="组合 246"/>
          <p:cNvGrpSpPr/>
          <p:nvPr/>
        </p:nvGrpSpPr>
        <p:grpSpPr bwMode="auto">
          <a:xfrm>
            <a:off x="4972553" y="1457167"/>
            <a:ext cx="406586" cy="392059"/>
            <a:chOff x="6703774" y="2276872"/>
            <a:chExt cx="564409" cy="504056"/>
          </a:xfrm>
        </p:grpSpPr>
        <p:sp>
          <p:nvSpPr>
            <p:cNvPr id="58410" name="椭圆 244"/>
            <p:cNvSpPr>
              <a:spLocks noChangeArrowheads="1"/>
            </p:cNvSpPr>
            <p:nvPr/>
          </p:nvSpPr>
          <p:spPr bwMode="auto">
            <a:xfrm>
              <a:off x="6703774" y="2636912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8411" name="TextBox 245"/>
            <p:cNvSpPr txBox="1">
              <a:spLocks noChangeArrowheads="1"/>
            </p:cNvSpPr>
            <p:nvPr/>
          </p:nvSpPr>
          <p:spPr bwMode="auto">
            <a:xfrm>
              <a:off x="6804248" y="2276872"/>
              <a:ext cx="463935" cy="473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412" name="任意多边形 46"/>
          <p:cNvSpPr>
            <a:spLocks noChangeArrowheads="1"/>
          </p:cNvSpPr>
          <p:nvPr/>
        </p:nvSpPr>
        <p:spPr bwMode="auto">
          <a:xfrm>
            <a:off x="5022003" y="1472297"/>
            <a:ext cx="909630" cy="1295899"/>
          </a:xfrm>
          <a:custGeom>
            <a:avLst/>
            <a:gdLst>
              <a:gd name="T0" fmla="*/ 43543 w 1262743"/>
              <a:gd name="T1" fmla="*/ 1669143 h 1669143"/>
              <a:gd name="T2" fmla="*/ 1248228 w 1262743"/>
              <a:gd name="T3" fmla="*/ 1669143 h 1669143"/>
              <a:gd name="T4" fmla="*/ 1262743 w 1262743"/>
              <a:gd name="T5" fmla="*/ 0 h 1669143"/>
              <a:gd name="T6" fmla="*/ 0 w 1262743"/>
              <a:gd name="T7" fmla="*/ 420914 h 1669143"/>
              <a:gd name="T8" fmla="*/ 43543 w 1262743"/>
              <a:gd name="T9" fmla="*/ 1669143 h 1669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62743" h="1669143">
                <a:moveTo>
                  <a:pt x="43543" y="1669143"/>
                </a:moveTo>
                <a:lnTo>
                  <a:pt x="1248228" y="1669143"/>
                </a:lnTo>
                <a:lnTo>
                  <a:pt x="1262743" y="0"/>
                </a:lnTo>
                <a:lnTo>
                  <a:pt x="0" y="420914"/>
                </a:lnTo>
                <a:lnTo>
                  <a:pt x="43543" y="1669143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089122" y="1123654"/>
            <a:ext cx="1571193" cy="1701114"/>
            <a:chOff x="7089122" y="1123654"/>
            <a:chExt cx="1571193" cy="1701114"/>
          </a:xfrm>
        </p:grpSpPr>
        <p:grpSp>
          <p:nvGrpSpPr>
            <p:cNvPr id="58413" name="组合 247"/>
            <p:cNvGrpSpPr/>
            <p:nvPr/>
          </p:nvGrpSpPr>
          <p:grpSpPr bwMode="auto">
            <a:xfrm>
              <a:off x="7982267" y="2421527"/>
              <a:ext cx="674616" cy="390743"/>
              <a:chOff x="6703774" y="2276872"/>
              <a:chExt cx="937034" cy="504056"/>
            </a:xfrm>
          </p:grpSpPr>
          <p:sp>
            <p:nvSpPr>
              <p:cNvPr id="58414" name="椭圆 248"/>
              <p:cNvSpPr>
                <a:spLocks noChangeArrowheads="1"/>
              </p:cNvSpPr>
              <p:nvPr/>
            </p:nvSpPr>
            <p:spPr bwMode="auto">
              <a:xfrm>
                <a:off x="6703774" y="263691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58415" name="TextBox 249"/>
              <p:cNvSpPr txBox="1">
                <a:spLocks noChangeArrowheads="1"/>
              </p:cNvSpPr>
              <p:nvPr/>
            </p:nvSpPr>
            <p:spPr bwMode="auto">
              <a:xfrm>
                <a:off x="6804248" y="2276872"/>
                <a:ext cx="836560" cy="47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′ ′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16" name="组合 247"/>
            <p:cNvGrpSpPr/>
            <p:nvPr/>
          </p:nvGrpSpPr>
          <p:grpSpPr bwMode="auto">
            <a:xfrm>
              <a:off x="7089122" y="2434025"/>
              <a:ext cx="660987" cy="390743"/>
              <a:chOff x="6703774" y="2276872"/>
              <a:chExt cx="917941" cy="504056"/>
            </a:xfrm>
          </p:grpSpPr>
          <p:sp>
            <p:nvSpPr>
              <p:cNvPr id="58417" name="椭圆 248"/>
              <p:cNvSpPr>
                <a:spLocks noChangeArrowheads="1"/>
              </p:cNvSpPr>
              <p:nvPr/>
            </p:nvSpPr>
            <p:spPr bwMode="auto">
              <a:xfrm>
                <a:off x="6703774" y="263691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58418" name="TextBox 249"/>
              <p:cNvSpPr txBox="1">
                <a:spLocks noChangeArrowheads="1"/>
              </p:cNvSpPr>
              <p:nvPr/>
            </p:nvSpPr>
            <p:spPr bwMode="auto">
              <a:xfrm>
                <a:off x="6804247" y="2276872"/>
                <a:ext cx="817468" cy="47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′ ′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19" name="组合 247"/>
            <p:cNvGrpSpPr/>
            <p:nvPr/>
          </p:nvGrpSpPr>
          <p:grpSpPr bwMode="auto">
            <a:xfrm>
              <a:off x="7090956" y="1123654"/>
              <a:ext cx="660405" cy="390743"/>
              <a:chOff x="6703774" y="2276872"/>
              <a:chExt cx="916663" cy="504056"/>
            </a:xfrm>
          </p:grpSpPr>
          <p:sp>
            <p:nvSpPr>
              <p:cNvPr id="58420" name="椭圆 248"/>
              <p:cNvSpPr>
                <a:spLocks noChangeArrowheads="1"/>
              </p:cNvSpPr>
              <p:nvPr/>
            </p:nvSpPr>
            <p:spPr bwMode="auto">
              <a:xfrm>
                <a:off x="6703774" y="263691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58421" name="TextBox 249"/>
              <p:cNvSpPr txBox="1">
                <a:spLocks noChangeArrowheads="1"/>
              </p:cNvSpPr>
              <p:nvPr/>
            </p:nvSpPr>
            <p:spPr bwMode="auto">
              <a:xfrm>
                <a:off x="6804248" y="2276872"/>
                <a:ext cx="816189" cy="47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C 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′ ′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22" name="组合 247"/>
            <p:cNvGrpSpPr/>
            <p:nvPr/>
          </p:nvGrpSpPr>
          <p:grpSpPr bwMode="auto">
            <a:xfrm>
              <a:off x="7993255" y="1459140"/>
              <a:ext cx="667060" cy="390743"/>
              <a:chOff x="6703774" y="2276872"/>
              <a:chExt cx="926208" cy="504056"/>
            </a:xfrm>
          </p:grpSpPr>
          <p:sp>
            <p:nvSpPr>
              <p:cNvPr id="58423" name="椭圆 248"/>
              <p:cNvSpPr>
                <a:spLocks noChangeArrowheads="1"/>
              </p:cNvSpPr>
              <p:nvPr/>
            </p:nvSpPr>
            <p:spPr bwMode="auto">
              <a:xfrm>
                <a:off x="6703774" y="2636912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58424" name="TextBox 249"/>
              <p:cNvSpPr txBox="1">
                <a:spLocks noChangeArrowheads="1"/>
              </p:cNvSpPr>
              <p:nvPr/>
            </p:nvSpPr>
            <p:spPr bwMode="auto">
              <a:xfrm>
                <a:off x="6804250" y="2276872"/>
                <a:ext cx="825732" cy="4764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D</a:t>
                </a:r>
                <a:r>
                  <a:rPr lang="en-US" altLang="zh-CN" b="1" dirty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′ ′</a:t>
                </a:r>
                <a:endPara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8425" name="任意多边形 59"/>
            <p:cNvSpPr>
              <a:spLocks noChangeArrowheads="1"/>
            </p:cNvSpPr>
            <p:nvPr/>
          </p:nvSpPr>
          <p:spPr bwMode="auto">
            <a:xfrm>
              <a:off x="7136129" y="1449931"/>
              <a:ext cx="920008" cy="1330764"/>
            </a:xfrm>
            <a:custGeom>
              <a:avLst/>
              <a:gdLst>
                <a:gd name="T0" fmla="*/ 0 w 1277258"/>
                <a:gd name="T1" fmla="*/ 0 h 1712686"/>
                <a:gd name="T2" fmla="*/ 14515 w 1277258"/>
                <a:gd name="T3" fmla="*/ 1712686 h 1712686"/>
                <a:gd name="T4" fmla="*/ 1277258 w 1277258"/>
                <a:gd name="T5" fmla="*/ 1683658 h 1712686"/>
                <a:gd name="T6" fmla="*/ 1277258 w 1277258"/>
                <a:gd name="T7" fmla="*/ 449943 h 1712686"/>
                <a:gd name="T8" fmla="*/ 0 w 1277258"/>
                <a:gd name="T9" fmla="*/ 0 h 1712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7258" h="1712686">
                  <a:moveTo>
                    <a:pt x="0" y="0"/>
                  </a:moveTo>
                  <a:lnTo>
                    <a:pt x="14515" y="1712686"/>
                  </a:lnTo>
                  <a:lnTo>
                    <a:pt x="1277258" y="1683658"/>
                  </a:lnTo>
                  <a:lnTo>
                    <a:pt x="1277258" y="4499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971332" y="3079343"/>
            <a:ext cx="1509742" cy="1679407"/>
            <a:chOff x="4971332" y="3079343"/>
            <a:chExt cx="1509742" cy="1679407"/>
          </a:xfrm>
        </p:grpSpPr>
        <p:grpSp>
          <p:nvGrpSpPr>
            <p:cNvPr id="58426" name="组合 247"/>
            <p:cNvGrpSpPr/>
            <p:nvPr/>
          </p:nvGrpSpPr>
          <p:grpSpPr bwMode="auto">
            <a:xfrm>
              <a:off x="4971332" y="3082633"/>
              <a:ext cx="647730" cy="390743"/>
              <a:chOff x="6704771" y="2276050"/>
              <a:chExt cx="899124" cy="503937"/>
            </a:xfrm>
          </p:grpSpPr>
          <p:sp>
            <p:nvSpPr>
              <p:cNvPr id="62" name="椭圆 248"/>
              <p:cNvSpPr>
                <a:spLocks noChangeArrowheads="1"/>
              </p:cNvSpPr>
              <p:nvPr/>
            </p:nvSpPr>
            <p:spPr bwMode="auto">
              <a:xfrm>
                <a:off x="6704771" y="2634541"/>
                <a:ext cx="145425" cy="14544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3" name="TextBox 249"/>
              <p:cNvSpPr txBox="1">
                <a:spLocks noChangeArrowheads="1"/>
              </p:cNvSpPr>
              <p:nvPr/>
            </p:nvSpPr>
            <p:spPr bwMode="auto">
              <a:xfrm>
                <a:off x="6803924" y="2276050"/>
                <a:ext cx="799971" cy="4764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′</a:t>
                </a:r>
                <a:endPara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29" name="组合 247"/>
            <p:cNvGrpSpPr/>
            <p:nvPr/>
          </p:nvGrpSpPr>
          <p:grpSpPr bwMode="auto">
            <a:xfrm>
              <a:off x="5888288" y="3079343"/>
              <a:ext cx="592786" cy="392059"/>
              <a:chOff x="6705463" y="2275699"/>
              <a:chExt cx="822533" cy="505987"/>
            </a:xfrm>
          </p:grpSpPr>
          <p:sp>
            <p:nvSpPr>
              <p:cNvPr id="65" name="椭圆 248"/>
              <p:cNvSpPr>
                <a:spLocks noChangeArrowheads="1"/>
              </p:cNvSpPr>
              <p:nvPr/>
            </p:nvSpPr>
            <p:spPr bwMode="auto">
              <a:xfrm>
                <a:off x="6705463" y="2636240"/>
                <a:ext cx="143222" cy="145446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6" name="TextBox 249"/>
              <p:cNvSpPr txBox="1">
                <a:spLocks noChangeArrowheads="1"/>
              </p:cNvSpPr>
              <p:nvPr/>
            </p:nvSpPr>
            <p:spPr bwMode="auto">
              <a:xfrm>
                <a:off x="6804617" y="2275699"/>
                <a:ext cx="723379" cy="47669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′</a:t>
                </a:r>
                <a:endPara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32" name="组合 247"/>
            <p:cNvGrpSpPr/>
            <p:nvPr/>
          </p:nvGrpSpPr>
          <p:grpSpPr bwMode="auto">
            <a:xfrm>
              <a:off x="5865700" y="4366691"/>
              <a:ext cx="518306" cy="392059"/>
              <a:chOff x="6703424" y="2275847"/>
              <a:chExt cx="718991" cy="505986"/>
            </a:xfrm>
          </p:grpSpPr>
          <p:sp>
            <p:nvSpPr>
              <p:cNvPr id="68" name="椭圆 248"/>
              <p:cNvSpPr>
                <a:spLocks noChangeArrowheads="1"/>
              </p:cNvSpPr>
              <p:nvPr/>
            </p:nvSpPr>
            <p:spPr bwMode="auto">
              <a:xfrm>
                <a:off x="6703424" y="2636388"/>
                <a:ext cx="145400" cy="145445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9" name="TextBox 249"/>
              <p:cNvSpPr txBox="1">
                <a:spLocks noChangeArrowheads="1"/>
              </p:cNvSpPr>
              <p:nvPr/>
            </p:nvSpPr>
            <p:spPr bwMode="auto">
              <a:xfrm>
                <a:off x="6730727" y="2275847"/>
                <a:ext cx="691688" cy="4766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′</a:t>
                </a:r>
                <a:endPara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435" name="组合 247"/>
            <p:cNvGrpSpPr/>
            <p:nvPr/>
          </p:nvGrpSpPr>
          <p:grpSpPr bwMode="auto">
            <a:xfrm>
              <a:off x="4975605" y="4033178"/>
              <a:ext cx="596449" cy="390743"/>
              <a:chOff x="6704093" y="2277373"/>
              <a:chExt cx="827665" cy="503935"/>
            </a:xfrm>
          </p:grpSpPr>
          <p:sp>
            <p:nvSpPr>
              <p:cNvPr id="71" name="椭圆 248"/>
              <p:cNvSpPr>
                <a:spLocks noChangeArrowheads="1"/>
              </p:cNvSpPr>
              <p:nvPr/>
            </p:nvSpPr>
            <p:spPr bwMode="auto">
              <a:xfrm>
                <a:off x="6704093" y="2635864"/>
                <a:ext cx="145399" cy="145444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algn="ctr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2" name="TextBox 249"/>
              <p:cNvSpPr txBox="1">
                <a:spLocks noChangeArrowheads="1"/>
              </p:cNvSpPr>
              <p:nvPr/>
            </p:nvSpPr>
            <p:spPr bwMode="auto">
              <a:xfrm>
                <a:off x="6803228" y="2277373"/>
                <a:ext cx="728530" cy="4764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en-US" altLang="zh-CN" b="1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b="1" dirty="0">
                    <a:solidFill>
                      <a:schemeClr val="accent6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′</a:t>
                </a:r>
                <a:endParaRPr lang="zh-CN" altLang="en-US" b="1" dirty="0">
                  <a:solidFill>
                    <a:schemeClr val="accent6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3" name="任意多边形 72"/>
            <p:cNvSpPr/>
            <p:nvPr/>
          </p:nvSpPr>
          <p:spPr bwMode="auto">
            <a:xfrm>
              <a:off x="5022613" y="3400358"/>
              <a:ext cx="909630" cy="1318923"/>
            </a:xfrm>
            <a:custGeom>
              <a:avLst/>
              <a:gdLst>
                <a:gd name="connsiteX0" fmla="*/ 14514 w 1262743"/>
                <a:gd name="connsiteY0" fmla="*/ 0 h 1698171"/>
                <a:gd name="connsiteX1" fmla="*/ 1262743 w 1262743"/>
                <a:gd name="connsiteY1" fmla="*/ 29028 h 1698171"/>
                <a:gd name="connsiteX2" fmla="*/ 1262743 w 1262743"/>
                <a:gd name="connsiteY2" fmla="*/ 1698171 h 1698171"/>
                <a:gd name="connsiteX3" fmla="*/ 0 w 1262743"/>
                <a:gd name="connsiteY3" fmla="*/ 1248228 h 1698171"/>
                <a:gd name="connsiteX4" fmla="*/ 14514 w 1262743"/>
                <a:gd name="connsiteY4" fmla="*/ 0 h 169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62743" h="1698171">
                  <a:moveTo>
                    <a:pt x="14514" y="0"/>
                  </a:moveTo>
                  <a:lnTo>
                    <a:pt x="1262743" y="29028"/>
                  </a:lnTo>
                  <a:lnTo>
                    <a:pt x="1262743" y="1698171"/>
                  </a:lnTo>
                  <a:lnTo>
                    <a:pt x="0" y="1248228"/>
                  </a:lnTo>
                  <a:lnTo>
                    <a:pt x="14514" y="0"/>
                  </a:lnTo>
                  <a:close/>
                </a:path>
              </a:pathLst>
            </a:custGeom>
            <a:noFill/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</p:grpSp>
      <p:sp>
        <p:nvSpPr>
          <p:cNvPr id="58439" name="TextBox 243"/>
          <p:cNvSpPr txBox="1">
            <a:spLocks noChangeArrowheads="1"/>
          </p:cNvSpPr>
          <p:nvPr/>
        </p:nvSpPr>
        <p:spPr bwMode="auto">
          <a:xfrm>
            <a:off x="6543343" y="3080659"/>
            <a:ext cx="334548" cy="368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O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6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87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89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93867" y="585255"/>
            <a:ext cx="6879876" cy="505358"/>
            <a:chOff x="531136" y="585255"/>
            <a:chExt cx="6879876" cy="505358"/>
          </a:xfrm>
        </p:grpSpPr>
        <p:sp>
          <p:nvSpPr>
            <p:cNvPr id="58452" name="文本框 18"/>
            <p:cNvSpPr txBox="1">
              <a:spLocks noChangeArrowheads="1"/>
            </p:cNvSpPr>
            <p:nvPr/>
          </p:nvSpPr>
          <p:spPr bwMode="auto">
            <a:xfrm>
              <a:off x="2554849" y="585255"/>
              <a:ext cx="4856163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在平面直角坐标系内作轴对称图形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98" name="组合 6"/>
            <p:cNvGrpSpPr/>
            <p:nvPr/>
          </p:nvGrpSpPr>
          <p:grpSpPr bwMode="auto">
            <a:xfrm>
              <a:off x="531136" y="598173"/>
              <a:ext cx="2274656" cy="492440"/>
              <a:chOff x="402069" y="545931"/>
              <a:chExt cx="2273908" cy="492762"/>
            </a:xfrm>
          </p:grpSpPr>
          <p:grpSp>
            <p:nvGrpSpPr>
              <p:cNvPr id="99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101" name="椭圆 100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100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1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0" y="880734"/>
            <a:ext cx="8593137" cy="3970357"/>
            <a:chOff x="157163" y="582589"/>
            <a:chExt cx="8593137" cy="5148286"/>
          </a:xfrm>
        </p:grpSpPr>
        <p:grpSp>
          <p:nvGrpSpPr>
            <p:cNvPr id="25" name="组合 24"/>
            <p:cNvGrpSpPr/>
            <p:nvPr/>
          </p:nvGrpSpPr>
          <p:grpSpPr>
            <a:xfrm>
              <a:off x="157163" y="582612"/>
              <a:ext cx="8593137" cy="5148263"/>
              <a:chOff x="-3593057" y="1567519"/>
              <a:chExt cx="8776917" cy="5124845"/>
            </a:xfrm>
          </p:grpSpPr>
          <p:pic>
            <p:nvPicPr>
              <p:cNvPr id="29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19"/>
                <a:ext cx="8776917" cy="51248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矩形 29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26" name="组 1"/>
            <p:cNvGrpSpPr/>
            <p:nvPr/>
          </p:nvGrpSpPr>
          <p:grpSpPr>
            <a:xfrm>
              <a:off x="1211265" y="582589"/>
              <a:ext cx="3184525" cy="622633"/>
              <a:chOff x="7647436" y="3815009"/>
              <a:chExt cx="3452021" cy="606014"/>
            </a:xfrm>
          </p:grpSpPr>
          <p:sp>
            <p:nvSpPr>
              <p:cNvPr id="27" name="文本框 30"/>
              <p:cNvSpPr txBox="1"/>
              <p:nvPr/>
            </p:nvSpPr>
            <p:spPr>
              <a:xfrm>
                <a:off x="8483529" y="3838372"/>
                <a:ext cx="2615928" cy="58265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b="1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b="1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8" name="图片 27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150620" y="1653224"/>
            <a:ext cx="6704012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buClr>
                <a:schemeClr val="bg1"/>
              </a:buClr>
            </a:pP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对于这类问题</a:t>
            </a:r>
            <a:r>
              <a:rPr lang="en-US" altLang="zh-CN" sz="2400" b="1" dirty="0"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只要先求出已知图形中的一些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特殊点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如多边形的顶点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的对称点的坐标</a:t>
            </a:r>
            <a:r>
              <a:rPr lang="en-US" altLang="zh-CN" sz="2400" b="1" dirty="0"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描出并连接这些点</a:t>
            </a:r>
            <a:r>
              <a:rPr lang="en-US" altLang="zh-CN" sz="2400" b="1" dirty="0"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宋体" panose="02010600030101010101" pitchFamily="2" charset="-122"/>
              </a:rPr>
              <a:t>就可以得到这个图形的轴对称图形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一找二描三连）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5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6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99"/>
          <p:cNvSpPr txBox="1">
            <a:spLocks noChangeArrowheads="1"/>
          </p:cNvSpPr>
          <p:nvPr/>
        </p:nvSpPr>
        <p:spPr bwMode="auto">
          <a:xfrm>
            <a:off x="739702" y="806627"/>
            <a:ext cx="83284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平面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直角坐标系中，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的三个顶点坐标分别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0,4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2,4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）试在平面直角坐标系中，标出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三点；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）若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'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轴对称，画出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，并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写出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'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的坐标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7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8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9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0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11" y="78565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50710" y="559594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如图所示：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5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56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7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5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61" name="组合 46"/>
          <p:cNvGrpSpPr/>
          <p:nvPr/>
        </p:nvGrpSpPr>
        <p:grpSpPr bwMode="auto">
          <a:xfrm>
            <a:off x="2855913" y="700088"/>
            <a:ext cx="4615974" cy="3662362"/>
            <a:chOff x="4282" y="2588"/>
            <a:chExt cx="9696" cy="7687"/>
          </a:xfrm>
        </p:grpSpPr>
        <p:grpSp>
          <p:nvGrpSpPr>
            <p:cNvPr id="62" name="组合 39"/>
            <p:cNvGrpSpPr/>
            <p:nvPr/>
          </p:nvGrpSpPr>
          <p:grpSpPr bwMode="auto">
            <a:xfrm>
              <a:off x="4282" y="2588"/>
              <a:ext cx="9696" cy="7687"/>
              <a:chOff x="1907704" y="908720"/>
              <a:chExt cx="6156916" cy="4882029"/>
            </a:xfrm>
          </p:grpSpPr>
          <p:grpSp>
            <p:nvGrpSpPr>
              <p:cNvPr id="64" name="组合 31"/>
              <p:cNvGrpSpPr/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69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0" name="直接连接符 7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1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2" name="直接连接符 9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3" name="直接连接符 10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4" name="直接连接符 12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5" name="直接连接符 13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6" name="直接连接符 14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7" name="直接连接符 15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8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9" name="直接连接符 18"/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0" name="直接连接符 19"/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1" name="直接连接符 20"/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2" name="直接连接符 21"/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3" name="直接连接符 22"/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4" name="直接连接符 23"/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5" name="直接连接符 25"/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6" name="直接连接符 26"/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7" name="直接连接符 27"/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8" name="直接连接符 28"/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89" name="直接连接符 29"/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0" name="直接连接符 30"/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65" name="直接箭头连接符 238"/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直接箭头连接符 240"/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7" name="TextBox 241"/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276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8" name="TextBox 242"/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341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3" name="文本框 75"/>
            <p:cNvSpPr txBox="1">
              <a:spLocks noChangeArrowheads="1"/>
            </p:cNvSpPr>
            <p:nvPr/>
          </p:nvSpPr>
          <p:spPr bwMode="auto">
            <a:xfrm>
              <a:off x="8293" y="6688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00FF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  <a:endPara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91" name="Text Box 62"/>
          <p:cNvSpPr txBox="1">
            <a:spLocks noChangeArrowheads="1"/>
          </p:cNvSpPr>
          <p:nvPr/>
        </p:nvSpPr>
        <p:spPr bwMode="auto">
          <a:xfrm>
            <a:off x="4251325" y="1116013"/>
            <a:ext cx="947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(0,4)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" name="椭圆 248"/>
          <p:cNvSpPr>
            <a:spLocks noChangeArrowheads="1"/>
          </p:cNvSpPr>
          <p:nvPr/>
        </p:nvSpPr>
        <p:spPr bwMode="auto">
          <a:xfrm>
            <a:off x="5014913" y="1398588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93" name="椭圆 248"/>
          <p:cNvSpPr>
            <a:spLocks noChangeArrowheads="1"/>
          </p:cNvSpPr>
          <p:nvPr/>
        </p:nvSpPr>
        <p:spPr bwMode="auto">
          <a:xfrm>
            <a:off x="5632450" y="1398588"/>
            <a:ext cx="109538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94" name="Text Box 62"/>
          <p:cNvSpPr txBox="1">
            <a:spLocks noChangeArrowheads="1"/>
          </p:cNvSpPr>
          <p:nvPr/>
        </p:nvSpPr>
        <p:spPr bwMode="auto">
          <a:xfrm>
            <a:off x="5834063" y="1116013"/>
            <a:ext cx="947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(2,4)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" name="椭圆 248"/>
          <p:cNvSpPr>
            <a:spLocks noChangeArrowheads="1"/>
          </p:cNvSpPr>
          <p:nvPr/>
        </p:nvSpPr>
        <p:spPr bwMode="auto">
          <a:xfrm>
            <a:off x="5934075" y="2957513"/>
            <a:ext cx="106363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96" name="Text Box 62"/>
          <p:cNvSpPr txBox="1">
            <a:spLocks noChangeArrowheads="1"/>
          </p:cNvSpPr>
          <p:nvPr/>
        </p:nvSpPr>
        <p:spPr bwMode="auto">
          <a:xfrm>
            <a:off x="6064250" y="2687638"/>
            <a:ext cx="10967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(3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,–1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97" name="直接连接符 96"/>
          <p:cNvCxnSpPr>
            <a:cxnSpLocks noChangeShapeType="1"/>
          </p:cNvCxnSpPr>
          <p:nvPr/>
        </p:nvCxnSpPr>
        <p:spPr bwMode="auto">
          <a:xfrm>
            <a:off x="5051425" y="1444625"/>
            <a:ext cx="6477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直接连接符 97"/>
          <p:cNvCxnSpPr>
            <a:cxnSpLocks noChangeShapeType="1"/>
            <a:endCxn id="95" idx="4"/>
          </p:cNvCxnSpPr>
          <p:nvPr/>
        </p:nvCxnSpPr>
        <p:spPr bwMode="auto">
          <a:xfrm>
            <a:off x="5699125" y="1444625"/>
            <a:ext cx="288925" cy="1620838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直接连接符 98"/>
          <p:cNvCxnSpPr>
            <a:cxnSpLocks noChangeShapeType="1"/>
            <a:endCxn id="95" idx="4"/>
          </p:cNvCxnSpPr>
          <p:nvPr/>
        </p:nvCxnSpPr>
        <p:spPr bwMode="auto">
          <a:xfrm>
            <a:off x="5051425" y="1444625"/>
            <a:ext cx="919163" cy="1565275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0" name="椭圆 248"/>
          <p:cNvSpPr>
            <a:spLocks noChangeArrowheads="1"/>
          </p:cNvSpPr>
          <p:nvPr/>
        </p:nvSpPr>
        <p:spPr bwMode="auto">
          <a:xfrm>
            <a:off x="5005388" y="388937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01" name="Text Box 62"/>
          <p:cNvSpPr txBox="1">
            <a:spLocks noChangeArrowheads="1"/>
          </p:cNvSpPr>
          <p:nvPr/>
        </p:nvSpPr>
        <p:spPr bwMode="auto">
          <a:xfrm>
            <a:off x="3954463" y="3719513"/>
            <a:ext cx="117211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 (0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,–4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" name="椭圆 248"/>
          <p:cNvSpPr>
            <a:spLocks noChangeArrowheads="1"/>
          </p:cNvSpPr>
          <p:nvPr/>
        </p:nvSpPr>
        <p:spPr bwMode="auto">
          <a:xfrm>
            <a:off x="5632450" y="3859213"/>
            <a:ext cx="109538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03" name="Text Box 62"/>
          <p:cNvSpPr txBox="1">
            <a:spLocks noChangeArrowheads="1"/>
          </p:cNvSpPr>
          <p:nvPr/>
        </p:nvSpPr>
        <p:spPr bwMode="auto">
          <a:xfrm>
            <a:off x="5699125" y="3854450"/>
            <a:ext cx="115768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 (2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,–4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" name="椭圆 248"/>
          <p:cNvSpPr>
            <a:spLocks noChangeArrowheads="1"/>
          </p:cNvSpPr>
          <p:nvPr/>
        </p:nvSpPr>
        <p:spPr bwMode="auto">
          <a:xfrm>
            <a:off x="5934075" y="2320925"/>
            <a:ext cx="106363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05" name="Text Box 62"/>
          <p:cNvSpPr txBox="1">
            <a:spLocks noChangeArrowheads="1"/>
          </p:cNvSpPr>
          <p:nvPr/>
        </p:nvSpPr>
        <p:spPr bwMode="auto">
          <a:xfrm>
            <a:off x="6119813" y="2179638"/>
            <a:ext cx="10271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' (3,1)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cxnSp>
        <p:nvCxnSpPr>
          <p:cNvPr id="106" name="直接连接符 105"/>
          <p:cNvCxnSpPr>
            <a:cxnSpLocks noChangeShapeType="1"/>
            <a:endCxn id="95" idx="4"/>
          </p:cNvCxnSpPr>
          <p:nvPr/>
        </p:nvCxnSpPr>
        <p:spPr bwMode="auto">
          <a:xfrm>
            <a:off x="5051425" y="3929063"/>
            <a:ext cx="6477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直接连接符 106"/>
          <p:cNvCxnSpPr>
            <a:cxnSpLocks noChangeShapeType="1"/>
            <a:endCxn id="95" idx="4"/>
          </p:cNvCxnSpPr>
          <p:nvPr/>
        </p:nvCxnSpPr>
        <p:spPr bwMode="auto">
          <a:xfrm flipH="1">
            <a:off x="5059363" y="2362200"/>
            <a:ext cx="911225" cy="16049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直接连接符 107"/>
          <p:cNvCxnSpPr>
            <a:cxnSpLocks noChangeShapeType="1"/>
            <a:stCxn id="104" idx="0"/>
            <a:endCxn id="95" idx="4"/>
          </p:cNvCxnSpPr>
          <p:nvPr/>
        </p:nvCxnSpPr>
        <p:spPr bwMode="auto">
          <a:xfrm flipH="1">
            <a:off x="5699125" y="2320925"/>
            <a:ext cx="288925" cy="16065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 bldLvl="0" animBg="1"/>
      <p:bldP spid="93" grpId="0" bldLvl="0" animBg="1"/>
      <p:bldP spid="94" grpId="0"/>
      <p:bldP spid="95" grpId="0" bldLvl="0" animBg="1"/>
      <p:bldP spid="96" grpId="0"/>
      <p:bldP spid="100" grpId="0" bldLvl="0" animBg="1"/>
      <p:bldP spid="101" grpId="0"/>
      <p:bldP spid="102" grpId="0" bldLvl="0" animBg="1"/>
      <p:bldP spid="103" grpId="0" bldLvl="0" animBg="1"/>
      <p:bldP spid="104" grpId="0" bldLvl="0" animBg="1"/>
      <p:bldP spid="1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99"/>
          <p:cNvSpPr txBox="1">
            <a:spLocks noChangeArrowheads="1"/>
          </p:cNvSpPr>
          <p:nvPr/>
        </p:nvSpPr>
        <p:spPr bwMode="auto">
          <a:xfrm>
            <a:off x="540245" y="1024732"/>
            <a:ext cx="8327529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已知点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若点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轴对称，求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的值；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轴对称，求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(4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2016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540245" y="2413850"/>
            <a:ext cx="513715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(1)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轴对称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∴2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–8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–5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；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   (2)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轴对称，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∴2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解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(4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0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2016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1.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" name="组合 38"/>
          <p:cNvGrpSpPr/>
          <p:nvPr/>
        </p:nvGrpSpPr>
        <p:grpSpPr bwMode="auto">
          <a:xfrm>
            <a:off x="5935680" y="1654441"/>
            <a:ext cx="2195036" cy="1733550"/>
            <a:chOff x="10196" y="5755"/>
            <a:chExt cx="4609" cy="3642"/>
          </a:xfrm>
        </p:grpSpPr>
        <p:sp>
          <p:nvSpPr>
            <p:cNvPr id="62468" name="云形标注 36"/>
            <p:cNvSpPr>
              <a:spLocks noChangeArrowheads="1"/>
            </p:cNvSpPr>
            <p:nvPr/>
          </p:nvSpPr>
          <p:spPr bwMode="auto">
            <a:xfrm>
              <a:off x="10196" y="5755"/>
              <a:ext cx="4609" cy="3642"/>
            </a:xfrm>
            <a:prstGeom prst="cloudCallout">
              <a:avLst>
                <a:gd name="adj1" fmla="val -134506"/>
                <a:gd name="adj2" fmla="val 23355"/>
              </a:avLst>
            </a:prstGeom>
            <a:solidFill>
              <a:srgbClr val="D6F5F5"/>
            </a:solidFill>
            <a:ln w="9525">
              <a:solidFill>
                <a:srgbClr val="66FF99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2469" name="文本框 37"/>
            <p:cNvSpPr txBox="1">
              <a:spLocks noChangeArrowheads="1"/>
            </p:cNvSpPr>
            <p:nvPr/>
          </p:nvSpPr>
          <p:spPr bwMode="auto">
            <a:xfrm>
              <a:off x="10414" y="6008"/>
              <a:ext cx="4334" cy="2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解决此类题可根据关于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</a:rPr>
                <a:t>x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轴、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</a:rPr>
                <a:t>y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轴对称的点的特征列方程</a:t>
              </a:r>
              <a:r>
                <a:rPr lang="en-US" altLang="zh-CN" b="1" dirty="0"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组</a:t>
              </a:r>
              <a:r>
                <a:rPr lang="en-US" altLang="zh-CN" b="1" dirty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求解．</a:t>
              </a:r>
              <a:endParaRPr lang="zh-CN" altLang="en-US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38857" y="532292"/>
            <a:ext cx="7939089" cy="492440"/>
            <a:chOff x="554967" y="532292"/>
            <a:chExt cx="7939089" cy="492440"/>
          </a:xfrm>
        </p:grpSpPr>
        <p:sp>
          <p:nvSpPr>
            <p:cNvPr id="62482" name="文本框 2"/>
            <p:cNvSpPr txBox="1">
              <a:spLocks noChangeArrowheads="1"/>
            </p:cNvSpPr>
            <p:nvPr/>
          </p:nvSpPr>
          <p:spPr bwMode="auto">
            <a:xfrm>
              <a:off x="2439331" y="534674"/>
              <a:ext cx="60547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利用轴对称在平面直角坐标系内求字母的值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3" name="组合 6"/>
            <p:cNvGrpSpPr/>
            <p:nvPr/>
          </p:nvGrpSpPr>
          <p:grpSpPr bwMode="auto">
            <a:xfrm>
              <a:off x="554967" y="532292"/>
              <a:ext cx="2274656" cy="492440"/>
              <a:chOff x="402069" y="545931"/>
              <a:chExt cx="2273908" cy="492762"/>
            </a:xfrm>
          </p:grpSpPr>
          <p:grpSp>
            <p:nvGrpSpPr>
              <p:cNvPr id="24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966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5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素养考点  </a:t>
                </a:r>
                <a:r>
                  <a:rPr kumimoji="0" lang="en-US" altLang="zh-CN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2</a:t>
                </a:r>
                <a:endPara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endParaRPr>
              </a:p>
            </p:txBody>
          </p:sp>
        </p:grpSp>
      </p:grpSp>
      <p:grpSp>
        <p:nvGrpSpPr>
          <p:cNvPr id="45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46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8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1"/>
          <p:cNvGrpSpPr/>
          <p:nvPr/>
        </p:nvGrpSpPr>
        <p:grpSpPr bwMode="auto">
          <a:xfrm>
            <a:off x="847913" y="580382"/>
            <a:ext cx="7648459" cy="3046667"/>
            <a:chOff x="431" y="588"/>
            <a:chExt cx="6059" cy="2558"/>
          </a:xfrm>
        </p:grpSpPr>
        <p:sp>
          <p:nvSpPr>
            <p:cNvPr id="63490" name="Rectangle 11"/>
            <p:cNvSpPr>
              <a:spLocks noChangeArrowheads="1"/>
            </p:cNvSpPr>
            <p:nvPr/>
          </p:nvSpPr>
          <p:spPr bwMode="auto">
            <a:xfrm>
              <a:off x="431" y="588"/>
              <a:ext cx="6059" cy="2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>
                <a:lnSpc>
                  <a:spcPct val="200000"/>
                </a:lnSpc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已知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点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(2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＋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–2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和点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B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(8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＋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b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关于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x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轴对称，则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＋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＝ </a:t>
              </a:r>
              <a:r>
                <a:rPr lang="zh-CN" altLang="en-US" sz="2400" b="1" u="sng" dirty="0">
                  <a:latin typeface="+mn-lt"/>
                  <a:ea typeface="楷体" panose="02010609060101010101" pitchFamily="49" charset="-122"/>
                </a:rPr>
                <a:t>      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．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  <a:p>
              <a:pPr indent="0" eaLnBrk="0" hangingPunct="0">
                <a:lnSpc>
                  <a:spcPct val="200000"/>
                </a:lnSpc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若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M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(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–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      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与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N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(4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b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关于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y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轴对称，则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</a:rPr>
                <a:t>b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的值分别为</a:t>
              </a:r>
              <a:r>
                <a:rPr lang="zh-CN" altLang="en-US" sz="2400" b="1" u="sng" dirty="0">
                  <a:latin typeface="+mn-lt"/>
                  <a:ea typeface="楷体" panose="02010609060101010101" pitchFamily="49" charset="-122"/>
                </a:rPr>
                <a:t>               </a:t>
              </a:r>
              <a:r>
                <a:rPr lang="zh-CN" altLang="en-US" sz="2400" b="1" u="sng" dirty="0" smtClean="0">
                  <a:latin typeface="+mn-lt"/>
                  <a:ea typeface="楷体" panose="02010609060101010101" pitchFamily="49" charset="-122"/>
                </a:rPr>
                <a:t>       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latin typeface="+mn-lt"/>
                  <a:ea typeface="楷体" panose="02010609060101010101" pitchFamily="49" charset="-122"/>
                </a:rPr>
                <a:t>MN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＝ </a:t>
              </a:r>
              <a:r>
                <a:rPr lang="zh-CN" altLang="en-US" sz="2400" b="1" u="sng" dirty="0">
                  <a:latin typeface="+mn-lt"/>
                  <a:ea typeface="楷体" panose="02010609060101010101" pitchFamily="49" charset="-122"/>
                </a:rPr>
                <a:t>      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．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63491" name="Object 13"/>
            <p:cNvGraphicFramePr/>
            <p:nvPr/>
          </p:nvGraphicFramePr>
          <p:xfrm>
            <a:off x="1590" y="1962"/>
            <a:ext cx="288" cy="5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0310" name="" r:id="rId1" imgW="152400" imgH="393065" progId="Equation.DSMT4">
                    <p:embed/>
                  </p:oleObj>
                </mc:Choice>
                <mc:Fallback>
                  <p:oleObj name="" r:id="rId1" imgW="152400" imgH="393065" progId="Equation.DSMT4">
                    <p:embed/>
                    <p:pic>
                      <p:nvPicPr>
                        <p:cNvPr id="0" name="图片 9030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90" y="1962"/>
                          <a:ext cx="288" cy="5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7343" name="Rectangle 15"/>
          <p:cNvSpPr>
            <a:spLocks noChangeArrowheads="1"/>
          </p:cNvSpPr>
          <p:nvPr/>
        </p:nvSpPr>
        <p:spPr bwMode="auto">
          <a:xfrm>
            <a:off x="2066646" y="1519875"/>
            <a:ext cx="6078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1146035" y="2828090"/>
            <a:ext cx="2126765" cy="594995"/>
            <a:chOff x="1072" y="2644"/>
            <a:chExt cx="1108" cy="499"/>
          </a:xfrm>
        </p:grpSpPr>
        <p:grpSp>
          <p:nvGrpSpPr>
            <p:cNvPr id="63494" name="Group 18"/>
            <p:cNvGrpSpPr/>
            <p:nvPr/>
          </p:nvGrpSpPr>
          <p:grpSpPr bwMode="auto">
            <a:xfrm>
              <a:off x="1593" y="2644"/>
              <a:ext cx="496" cy="499"/>
              <a:chOff x="1593" y="2644"/>
              <a:chExt cx="496" cy="499"/>
            </a:xfrm>
          </p:grpSpPr>
          <p:graphicFrame>
            <p:nvGraphicFramePr>
              <p:cNvPr id="63495" name="Object 14"/>
              <p:cNvGraphicFramePr/>
              <p:nvPr/>
            </p:nvGraphicFramePr>
            <p:xfrm>
              <a:off x="1593" y="2644"/>
              <a:ext cx="280" cy="49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0311" name="Equation" r:id="rId3" imgW="6096000" imgH="9448800" progId="Equation.DSMT4">
                      <p:embed/>
                    </p:oleObj>
                  </mc:Choice>
                  <mc:Fallback>
                    <p:oleObj name="Equation" r:id="rId3" imgW="6096000" imgH="9448800" progId="Equation.DSMT4">
                      <p:embed/>
                      <p:pic>
                        <p:nvPicPr>
                          <p:cNvPr id="0" name="图片 90310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593" y="2644"/>
                            <a:ext cx="280" cy="49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3496" name="Rectangle 16"/>
              <p:cNvSpPr>
                <a:spLocks noChangeArrowheads="1"/>
              </p:cNvSpPr>
              <p:nvPr/>
            </p:nvSpPr>
            <p:spPr bwMode="auto">
              <a:xfrm>
                <a:off x="1852" y="2705"/>
                <a:ext cx="237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indent="2667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p:grpSp>
        <p:sp>
          <p:nvSpPr>
            <p:cNvPr id="63497" name="Rectangle 17"/>
            <p:cNvSpPr>
              <a:spLocks noChangeArrowheads="1"/>
            </p:cNvSpPr>
            <p:nvPr/>
          </p:nvSpPr>
          <p:spPr bwMode="auto">
            <a:xfrm>
              <a:off x="1072" y="2732"/>
              <a:ext cx="110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</a:rPr>
                <a:t>–4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</a:rPr>
                <a:t>，</a:t>
              </a:r>
              <a:endParaRPr lang="zh-CN" altLang="en-US" sz="2400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227348" name="Rectangle 20"/>
          <p:cNvSpPr>
            <a:spLocks noChangeArrowheads="1"/>
          </p:cNvSpPr>
          <p:nvPr/>
        </p:nvSpPr>
        <p:spPr bwMode="auto">
          <a:xfrm>
            <a:off x="4008438" y="3019535"/>
            <a:ext cx="563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6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8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20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22" y="80608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21" y="2216565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7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7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43" grpId="0"/>
      <p:bldP spid="2273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99"/>
          <p:cNvSpPr txBox="1">
            <a:spLocks noChangeArrowheads="1"/>
          </p:cNvSpPr>
          <p:nvPr/>
        </p:nvSpPr>
        <p:spPr bwMode="auto">
          <a:xfrm>
            <a:off x="653243" y="1147311"/>
            <a:ext cx="8202329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3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轴的对称点在第一象限，求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的取值范围．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3425" y="2392363"/>
            <a:ext cx="38715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依题意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得点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第四象限，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4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365250" y="3025775"/>
          <a:ext cx="1263650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444" name="Equation" r:id="rId1" imgW="16459200" imgH="10972800" progId="Equation.DSMT4">
                  <p:embed/>
                </p:oleObj>
              </mc:Choice>
              <mc:Fallback>
                <p:oleObj name="Equation" r:id="rId1" imgW="16459200" imgH="10972800" progId="Equation.DSMT4">
                  <p:embed/>
                  <p:pic>
                    <p:nvPicPr>
                      <p:cNvPr id="0" name="图片 914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5250" y="3025775"/>
                        <a:ext cx="1263650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6"/>
          <p:cNvGrpSpPr/>
          <p:nvPr/>
        </p:nvGrpSpPr>
        <p:grpSpPr bwMode="auto">
          <a:xfrm>
            <a:off x="2946758" y="3019351"/>
            <a:ext cx="2207868" cy="747573"/>
            <a:chOff x="2631" y="6175"/>
            <a:chExt cx="4639" cy="1570"/>
          </a:xfrm>
        </p:grpSpPr>
        <p:sp>
          <p:nvSpPr>
            <p:cNvPr id="64517" name="文本框 4"/>
            <p:cNvSpPr txBox="1">
              <a:spLocks noChangeArrowheads="1"/>
            </p:cNvSpPr>
            <p:nvPr/>
          </p:nvSpPr>
          <p:spPr bwMode="auto">
            <a:xfrm>
              <a:off x="2631" y="6523"/>
              <a:ext cx="4639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+mn-lt"/>
                  <a:ea typeface="仿宋" panose="02010609060101010101" pitchFamily="49" charset="-122"/>
                  <a:sym typeface="宋体" panose="02010600030101010101" pitchFamily="2" charset="-122"/>
                </a:rPr>
                <a:t>解</a:t>
              </a:r>
              <a:r>
                <a:rPr lang="zh-CN" altLang="en-US" sz="2100" b="1" dirty="0" smtClean="0">
                  <a:latin typeface="+mn-lt"/>
                  <a:ea typeface="仿宋" panose="02010609060101010101" pitchFamily="49" charset="-122"/>
                  <a:sym typeface="宋体" panose="02010600030101010101" pitchFamily="2" charset="-122"/>
                </a:rPr>
                <a:t>得                     </a:t>
              </a:r>
              <a:r>
                <a:rPr lang="en-US" altLang="zh-CN" sz="2100" b="1" dirty="0" smtClean="0">
                  <a:latin typeface="+mn-lt"/>
                  <a:ea typeface="仿宋" panose="02010609060101010101" pitchFamily="49" charset="-122"/>
                  <a:sym typeface="宋体" panose="02010600030101010101" pitchFamily="2" charset="-122"/>
                </a:rPr>
                <a:t>.</a:t>
              </a:r>
              <a:endPara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64518" name="对象 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018" y="6175"/>
            <a:ext cx="2532" cy="15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445" name="Equation" r:id="rId3" imgW="15240000" imgH="9448800" progId="Equation.DSMT4">
                    <p:embed/>
                  </p:oleObj>
                </mc:Choice>
                <mc:Fallback>
                  <p:oleObj name="Equation" r:id="rId3" imgW="15240000" imgH="9448800" progId="Equation.DSMT4">
                    <p:embed/>
                    <p:pic>
                      <p:nvPicPr>
                        <p:cNvPr id="0" name="图片 914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18" y="6175"/>
                          <a:ext cx="2532" cy="15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4520" name="文本框 1"/>
          <p:cNvSpPr txBox="1">
            <a:spLocks noChangeArrowheads="1"/>
          </p:cNvSpPr>
          <p:nvPr/>
        </p:nvSpPr>
        <p:spPr bwMode="auto">
          <a:xfrm>
            <a:off x="1025525" y="4245343"/>
            <a:ext cx="3810000" cy="41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的取值范围是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7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8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9187" y="601968"/>
            <a:ext cx="8904289" cy="492440"/>
            <a:chOff x="365356" y="643913"/>
            <a:chExt cx="8904289" cy="492440"/>
          </a:xfrm>
        </p:grpSpPr>
        <p:sp>
          <p:nvSpPr>
            <p:cNvPr id="64534" name="文本框 5"/>
            <p:cNvSpPr txBox="1">
              <a:spLocks noChangeArrowheads="1"/>
            </p:cNvSpPr>
            <p:nvPr/>
          </p:nvSpPr>
          <p:spPr bwMode="auto">
            <a:xfrm>
              <a:off x="2249720" y="656928"/>
              <a:ext cx="70199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利用轴对称在平面直角坐标系内求字母的取值范围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5" name="组合 6"/>
            <p:cNvGrpSpPr/>
            <p:nvPr/>
          </p:nvGrpSpPr>
          <p:grpSpPr bwMode="auto">
            <a:xfrm>
              <a:off x="365356" y="643913"/>
              <a:ext cx="2274656" cy="492440"/>
              <a:chOff x="402069" y="545931"/>
              <a:chExt cx="2273908" cy="492762"/>
            </a:xfrm>
          </p:grpSpPr>
          <p:grpSp>
            <p:nvGrpSpPr>
              <p:cNvPr id="26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996600"/>
                    </a:solidFill>
                    <a:effectLst/>
                    <a:uLnTx/>
                    <a:uFillTx/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0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素养考点  </a:t>
                </a:r>
                <a:r>
                  <a:rPr kumimoji="0" lang="en-US" altLang="zh-CN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 New Roman" panose="02020603050405020304"/>
                  </a:rPr>
                  <a:t>3</a:t>
                </a:r>
                <a:endPara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endParaRPr>
              </a:p>
            </p:txBody>
          </p:sp>
        </p:grp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253" y="1945382"/>
            <a:ext cx="2996726" cy="2721241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5704253" y="2424218"/>
            <a:ext cx="291849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方法总结：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解决此类题，一般先写出对称点的坐标或判断已知所在的象限，再由各象限内点的坐标的符号，列不等式</a:t>
            </a:r>
            <a:r>
              <a:rPr lang="en-US" altLang="zh-CN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组</a:t>
            </a:r>
            <a:r>
              <a:rPr lang="en-US" altLang="zh-CN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求解．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1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462284" y="4090080"/>
          <a:ext cx="1205070" cy="747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446" name="Equation" r:id="rId6" imgW="15240000" imgH="9448800" progId="Equation.DSMT4">
                  <p:embed/>
                </p:oleObj>
              </mc:Choice>
              <mc:Fallback>
                <p:oleObj name="Equation" r:id="rId6" imgW="15240000" imgH="9448800" progId="Equation.DSMT4">
                  <p:embed/>
                  <p:pic>
                    <p:nvPicPr>
                      <p:cNvPr id="0" name="图片 914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2284" y="4090080"/>
                        <a:ext cx="1205070" cy="7475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4520" grpId="0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96119" y="1809750"/>
            <a:ext cx="797163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图，在平面直角坐标系中，△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PQR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经过某种变换后得到图形，观察点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R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的坐标之间的关系，在这种变换下，如果△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内任意一点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，那么它的对应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的坐标为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0413" name="Rectangle 13"/>
          <p:cNvSpPr>
            <a:spLocks noChangeArrowheads="1"/>
          </p:cNvSpPr>
          <p:nvPr/>
        </p:nvSpPr>
        <p:spPr bwMode="auto">
          <a:xfrm>
            <a:off x="696119" y="681706"/>
            <a:ext cx="80899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(1–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，若点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轴的对称点在第三象限，则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的取值范围是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0415" name="Rectangle 15"/>
          <p:cNvSpPr>
            <a:spLocks noChangeArrowheads="1"/>
          </p:cNvSpPr>
          <p:nvPr/>
        </p:nvSpPr>
        <p:spPr bwMode="auto">
          <a:xfrm>
            <a:off x="3585519" y="1116013"/>
            <a:ext cx="936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&gt;1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0417" name="Rectangle 17"/>
          <p:cNvSpPr>
            <a:spLocks noChangeArrowheads="1"/>
          </p:cNvSpPr>
          <p:nvPr/>
        </p:nvSpPr>
        <p:spPr bwMode="auto">
          <a:xfrm>
            <a:off x="2336650" y="3522447"/>
            <a:ext cx="132279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MingLiU_HKSCS" panose="02020500000000000000" pitchFamily="18" charset="-120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1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2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2" y="68400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352" y="3277456"/>
            <a:ext cx="3170709" cy="1809578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93" y="177647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0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15" grpId="0"/>
      <p:bldP spid="2304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9" name="TextBox 2"/>
          <p:cNvSpPr txBox="1">
            <a:spLocks noChangeArrowheads="1"/>
          </p:cNvSpPr>
          <p:nvPr/>
        </p:nvSpPr>
        <p:spPr bwMode="auto">
          <a:xfrm>
            <a:off x="329353" y="435169"/>
            <a:ext cx="8563936" cy="378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图，点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的坐标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1，2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），点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轴的对称点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的坐标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为（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  ）</a:t>
            </a:r>
            <a:endParaRPr lang="en-US" altLang="zh-CN" sz="21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．（1，2）	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</a:t>
            </a:r>
            <a:endParaRPr lang="en-US" altLang="zh-CN" sz="21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B．（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1，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）	</a:t>
            </a:r>
            <a:endParaRPr lang="en-US" altLang="zh-CN" sz="21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．（1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）	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</a:t>
            </a:r>
            <a:endParaRPr lang="en-US" altLang="zh-CN" sz="2100" b="1" dirty="0" smtClean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20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．（2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11691" y="1168125"/>
            <a:ext cx="438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b="1" dirty="0"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551" y="1773311"/>
            <a:ext cx="3389748" cy="245598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9200" y="633165"/>
            <a:ext cx="2271776" cy="92333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54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/>
          <p:nvPr/>
        </p:nvPicPr>
        <p:blipFill>
          <a:blip r:embed="rId1"/>
          <a:stretch>
            <a:fillRect/>
          </a:stretch>
        </p:blipFill>
        <p:spPr>
          <a:xfrm>
            <a:off x="2928853" y="633163"/>
            <a:ext cx="3062098" cy="21803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矩形 1"/>
          <p:cNvSpPr/>
          <p:nvPr/>
        </p:nvSpPr>
        <p:spPr>
          <a:xfrm>
            <a:off x="270186" y="2832051"/>
            <a:ext cx="86412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(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已知右边图脸右眼的坐标为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(4,3),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左眼的坐标为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(2,3),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嘴角两个端点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右端点的坐标为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(4,1),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左端点的坐标为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(2,1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能根据轴对称的性质写出左边圆脸上左眼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右眼及嘴角两端点的坐标吗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"/>
          <p:cNvGrpSpPr/>
          <p:nvPr/>
        </p:nvGrpSpPr>
        <p:grpSpPr bwMode="auto">
          <a:xfrm>
            <a:off x="-3816" y="-26983"/>
            <a:ext cx="2006600" cy="493712"/>
            <a:chOff x="100" y="105"/>
            <a:chExt cx="3160" cy="778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10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97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329353" y="478984"/>
            <a:ext cx="869870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平面直角坐标系中，点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的坐标是（4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），点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轴对称，则点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的坐标是（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）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．（4，1）	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B．（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1，4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	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C．（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	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文本框 3"/>
          <p:cNvSpPr txBox="1">
            <a:spLocks noChangeArrowheads="1"/>
          </p:cNvSpPr>
          <p:nvPr/>
        </p:nvSpPr>
        <p:spPr bwMode="auto">
          <a:xfrm>
            <a:off x="4572000" y="1123413"/>
            <a:ext cx="409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4"/>
          <p:cNvSpPr txBox="1">
            <a:spLocks noChangeArrowheads="1"/>
          </p:cNvSpPr>
          <p:nvPr/>
        </p:nvSpPr>
        <p:spPr bwMode="auto">
          <a:xfrm>
            <a:off x="123189" y="938213"/>
            <a:ext cx="8963661" cy="1975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平面直角坐标系内的点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1，2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）与点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）关于（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）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轴对称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B．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轴对称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．原点对称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 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．直线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y=x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对称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8610" name="文本框 15"/>
          <p:cNvSpPr txBox="1">
            <a:spLocks noChangeArrowheads="1"/>
          </p:cNvSpPr>
          <p:nvPr/>
        </p:nvSpPr>
        <p:spPr bwMode="auto">
          <a:xfrm>
            <a:off x="246380" y="2875587"/>
            <a:ext cx="8531621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（1+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）与点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3，2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）关于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轴对称，则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的值是（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A．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B．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3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．1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697831" y="3541193"/>
            <a:ext cx="617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415591" y="1057908"/>
            <a:ext cx="466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8618" name="组合 7"/>
          <p:cNvGrpSpPr/>
          <p:nvPr/>
        </p:nvGrpSpPr>
        <p:grpSpPr bwMode="auto">
          <a:xfrm>
            <a:off x="3332163" y="536575"/>
            <a:ext cx="2479675" cy="520700"/>
            <a:chOff x="5083" y="1100"/>
            <a:chExt cx="3904" cy="822"/>
          </a:xfrm>
        </p:grpSpPr>
        <p:grpSp>
          <p:nvGrpSpPr>
            <p:cNvPr id="6861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8625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2"/>
          <p:cNvGrpSpPr/>
          <p:nvPr/>
        </p:nvGrpSpPr>
        <p:grpSpPr bwMode="auto">
          <a:xfrm>
            <a:off x="0" y="-68693"/>
            <a:ext cx="2006600" cy="492125"/>
            <a:chOff x="263" y="110"/>
            <a:chExt cx="3160" cy="777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3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2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12"/>
          <p:cNvSpPr txBox="1">
            <a:spLocks noChangeArrowheads="1"/>
          </p:cNvSpPr>
          <p:nvPr/>
        </p:nvSpPr>
        <p:spPr bwMode="auto">
          <a:xfrm>
            <a:off x="333375" y="516691"/>
            <a:ext cx="8467407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平面直角坐标系中，将点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）向右平移3个单位长度得到点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轴的对称点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′的坐标为（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3，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2）   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．（2，2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）  C．（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2，2）     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．（2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221583" y="1052221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9635" name="文本框 1"/>
          <p:cNvSpPr txBox="1">
            <a:spLocks noChangeArrowheads="1"/>
          </p:cNvSpPr>
          <p:nvPr/>
        </p:nvSpPr>
        <p:spPr bwMode="auto">
          <a:xfrm>
            <a:off x="333375" y="2134287"/>
            <a:ext cx="852487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如图，在平面直角坐标系中，点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1，2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）关于直线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=1的对称点的坐标为（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A．（1，2）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．（2，2）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C．（3，2）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．（4，2）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72749" y="2752917"/>
            <a:ext cx="5773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3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5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9" r="16868" b="42239"/>
          <a:stretch>
            <a:fillRect/>
          </a:stretch>
        </p:blipFill>
        <p:spPr>
          <a:xfrm>
            <a:off x="5629012" y="3089047"/>
            <a:ext cx="2164360" cy="1650734"/>
          </a:xfrm>
          <a:prstGeom prst="rect">
            <a:avLst/>
          </a:prstGeom>
        </p:spPr>
      </p:pic>
      <p:sp>
        <p:nvSpPr>
          <p:cNvPr id="18" name="Text Box 53"/>
          <p:cNvSpPr txBox="1">
            <a:spLocks noChangeArrowheads="1"/>
          </p:cNvSpPr>
          <p:nvPr/>
        </p:nvSpPr>
        <p:spPr bwMode="auto">
          <a:xfrm>
            <a:off x="6845632" y="3214582"/>
            <a:ext cx="300038" cy="36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+mn-lt"/>
              </a:rPr>
              <a:t>1</a:t>
            </a:r>
            <a:endParaRPr lang="en-US" altLang="zh-CN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9" name="Text Box 53"/>
          <p:cNvSpPr txBox="1">
            <a:spLocks noChangeArrowheads="1"/>
          </p:cNvSpPr>
          <p:nvPr/>
        </p:nvSpPr>
        <p:spPr bwMode="auto">
          <a:xfrm>
            <a:off x="6845632" y="4280929"/>
            <a:ext cx="300038" cy="36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>
                <a:latin typeface="+mn-lt"/>
              </a:rPr>
              <a:t>1</a:t>
            </a:r>
            <a:endParaRPr lang="en-US" altLang="zh-CN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0" name="Text Box 53"/>
          <p:cNvSpPr txBox="1">
            <a:spLocks noChangeArrowheads="1"/>
          </p:cNvSpPr>
          <p:nvPr/>
        </p:nvSpPr>
        <p:spPr bwMode="auto">
          <a:xfrm>
            <a:off x="5937284" y="4326154"/>
            <a:ext cx="3770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  <a:cs typeface="Times New Roman" panose="02020603050405020304" pitchFamily="18" charset="0"/>
              </a:rPr>
              <a:t>-1</a:t>
            </a:r>
            <a:endParaRPr lang="en-US" altLang="zh-CN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1" name="Text Box 53"/>
          <p:cNvSpPr txBox="1">
            <a:spLocks noChangeArrowheads="1"/>
          </p:cNvSpPr>
          <p:nvPr/>
        </p:nvSpPr>
        <p:spPr bwMode="auto">
          <a:xfrm>
            <a:off x="6409816" y="3442966"/>
            <a:ext cx="300038" cy="36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+mn-lt"/>
              </a:rPr>
              <a:t>2</a:t>
            </a:r>
            <a:endParaRPr lang="en-US" altLang="zh-CN" b="1" dirty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43"/>
          <p:cNvSpPr txBox="1">
            <a:spLocks noChangeArrowheads="1"/>
          </p:cNvSpPr>
          <p:nvPr/>
        </p:nvSpPr>
        <p:spPr bwMode="auto">
          <a:xfrm>
            <a:off x="431801" y="649607"/>
            <a:ext cx="741741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+2).</a:t>
            </a:r>
            <a:endParaRPr lang="en-US" altLang="zh-CN" sz="2400" b="1" dirty="0">
              <a:solidFill>
                <a:schemeClr val="bg1"/>
              </a:solidFill>
              <a:latin typeface="+mn-lt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若点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P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轴对称，则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若点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P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轴对称，则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Text Box 44"/>
          <p:cNvSpPr txBox="1">
            <a:spLocks noChangeArrowheads="1"/>
          </p:cNvSpPr>
          <p:nvPr/>
        </p:nvSpPr>
        <p:spPr bwMode="auto">
          <a:xfrm>
            <a:off x="5121699" y="1388270"/>
            <a:ext cx="252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 Box 45"/>
          <p:cNvSpPr txBox="1">
            <a:spLocks noChangeArrowheads="1"/>
          </p:cNvSpPr>
          <p:nvPr/>
        </p:nvSpPr>
        <p:spPr bwMode="auto">
          <a:xfrm>
            <a:off x="6691104" y="1388269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" name="Text Box 46"/>
          <p:cNvSpPr txBox="1">
            <a:spLocks noChangeArrowheads="1"/>
          </p:cNvSpPr>
          <p:nvPr/>
        </p:nvSpPr>
        <p:spPr bwMode="auto">
          <a:xfrm>
            <a:off x="5121699" y="2067720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" name="Text Box 47"/>
          <p:cNvSpPr txBox="1">
            <a:spLocks noChangeArrowheads="1"/>
          </p:cNvSpPr>
          <p:nvPr/>
        </p:nvSpPr>
        <p:spPr bwMode="auto">
          <a:xfrm>
            <a:off x="6537215" y="2110341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0662" name="文本框 21"/>
          <p:cNvSpPr txBox="1">
            <a:spLocks noChangeArrowheads="1"/>
          </p:cNvSpPr>
          <p:nvPr/>
        </p:nvSpPr>
        <p:spPr bwMode="auto">
          <a:xfrm>
            <a:off x="431801" y="2849006"/>
            <a:ext cx="802640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若|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|+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=0，则点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轴对称的点的坐标为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992045" y="3540643"/>
            <a:ext cx="8354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,–5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5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6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3" grpId="0"/>
      <p:bldP spid="2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 txBox="1">
            <a:spLocks noChangeArrowheads="1"/>
          </p:cNvSpPr>
          <p:nvPr/>
        </p:nvSpPr>
        <p:spPr bwMode="auto">
          <a:xfrm>
            <a:off x="424876" y="1086388"/>
            <a:ext cx="821118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知△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的三个顶点的坐标分别为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(–3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5),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),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，作出△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轴对称的图形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1682" name="组合 1"/>
          <p:cNvGrpSpPr/>
          <p:nvPr/>
        </p:nvGrpSpPr>
        <p:grpSpPr bwMode="auto">
          <a:xfrm>
            <a:off x="5062538" y="1963738"/>
            <a:ext cx="3549650" cy="2978474"/>
            <a:chOff x="6909" y="2159"/>
            <a:chExt cx="5590" cy="4691"/>
          </a:xfrm>
        </p:grpSpPr>
        <p:sp>
          <p:nvSpPr>
            <p:cNvPr id="71683" name="Line 4"/>
            <p:cNvSpPr>
              <a:spLocks noChangeShapeType="1"/>
            </p:cNvSpPr>
            <p:nvPr/>
          </p:nvSpPr>
          <p:spPr bwMode="auto">
            <a:xfrm>
              <a:off x="9249" y="2670"/>
              <a:ext cx="135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71684" name="Line 8"/>
            <p:cNvSpPr>
              <a:spLocks noChangeShapeType="1"/>
            </p:cNvSpPr>
            <p:nvPr/>
          </p:nvSpPr>
          <p:spPr bwMode="auto">
            <a:xfrm>
              <a:off x="9249" y="3570"/>
              <a:ext cx="45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grpSp>
          <p:nvGrpSpPr>
            <p:cNvPr id="71685" name="Group 13"/>
            <p:cNvGrpSpPr/>
            <p:nvPr/>
          </p:nvGrpSpPr>
          <p:grpSpPr bwMode="auto">
            <a:xfrm>
              <a:off x="7044" y="2159"/>
              <a:ext cx="5085" cy="4691"/>
              <a:chOff x="-24" y="0"/>
              <a:chExt cx="2712" cy="2448"/>
            </a:xfrm>
          </p:grpSpPr>
          <p:grpSp>
            <p:nvGrpSpPr>
              <p:cNvPr id="71686" name="Group 14"/>
              <p:cNvGrpSpPr/>
              <p:nvPr/>
            </p:nvGrpSpPr>
            <p:grpSpPr bwMode="auto">
              <a:xfrm>
                <a:off x="829" y="0"/>
                <a:ext cx="454" cy="2448"/>
                <a:chOff x="-97" y="0"/>
                <a:chExt cx="529" cy="3576"/>
              </a:xfrm>
            </p:grpSpPr>
            <p:sp>
              <p:nvSpPr>
                <p:cNvPr id="71687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288" y="0"/>
                  <a:ext cx="0" cy="3552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71688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48" y="910"/>
                  <a:ext cx="213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3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689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49" y="1582"/>
                  <a:ext cx="291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1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69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49" y="574"/>
                  <a:ext cx="291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4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691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49" y="1199"/>
                  <a:ext cx="291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2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692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49" y="237"/>
                  <a:ext cx="291" cy="4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>
                      <a:latin typeface="+mn-lt"/>
                    </a:rPr>
                    <a:t>5</a:t>
                  </a:r>
                  <a:endParaRPr lang="en-US" altLang="zh-CN" b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71693" name="Group 21"/>
                <p:cNvGrpSpPr/>
                <p:nvPr/>
              </p:nvGrpSpPr>
              <p:grpSpPr bwMode="auto">
                <a:xfrm rot="-5362763">
                  <a:off x="192" y="456"/>
                  <a:ext cx="312" cy="168"/>
                  <a:chOff x="0" y="0"/>
                  <a:chExt cx="192" cy="96"/>
                </a:xfrm>
              </p:grpSpPr>
              <p:sp>
                <p:nvSpPr>
                  <p:cNvPr id="71694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695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  <p:grpSp>
              <p:nvGrpSpPr>
                <p:cNvPr id="71696" name="Group 24"/>
                <p:cNvGrpSpPr/>
                <p:nvPr/>
              </p:nvGrpSpPr>
              <p:grpSpPr bwMode="auto">
                <a:xfrm rot="-5362763">
                  <a:off x="192" y="1128"/>
                  <a:ext cx="312" cy="168"/>
                  <a:chOff x="0" y="0"/>
                  <a:chExt cx="192" cy="96"/>
                </a:xfrm>
              </p:grpSpPr>
              <p:sp>
                <p:nvSpPr>
                  <p:cNvPr id="71697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698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  <p:grpSp>
              <p:nvGrpSpPr>
                <p:cNvPr id="71699" name="Group 27"/>
                <p:cNvGrpSpPr/>
                <p:nvPr/>
              </p:nvGrpSpPr>
              <p:grpSpPr bwMode="auto">
                <a:xfrm rot="-5362763">
                  <a:off x="192" y="1776"/>
                  <a:ext cx="312" cy="168"/>
                  <a:chOff x="0" y="0"/>
                  <a:chExt cx="192" cy="96"/>
                </a:xfrm>
              </p:grpSpPr>
              <p:sp>
                <p:nvSpPr>
                  <p:cNvPr id="71700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701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  <p:sp>
              <p:nvSpPr>
                <p:cNvPr id="71702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-97" y="2484"/>
                  <a:ext cx="406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 smtClean="0">
                      <a:latin typeface="+mn-lt"/>
                    </a:rPr>
                    <a:t>–2</a:t>
                  </a:r>
                  <a:endParaRPr lang="en-US" altLang="zh-CN" b="1" dirty="0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703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-97" y="3133"/>
                  <a:ext cx="406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 smtClean="0">
                      <a:latin typeface="+mn-lt"/>
                    </a:rPr>
                    <a:t>–4</a:t>
                  </a:r>
                  <a:endParaRPr lang="en-US" altLang="zh-CN" b="1" dirty="0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704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-97" y="2138"/>
                  <a:ext cx="406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 smtClean="0">
                      <a:latin typeface="+mn-lt"/>
                    </a:rPr>
                    <a:t>–1</a:t>
                  </a:r>
                  <a:endParaRPr lang="en-US" altLang="zh-CN" b="1" dirty="0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1705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-97" y="2841"/>
                  <a:ext cx="406" cy="4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dirty="0" smtClean="0">
                      <a:latin typeface="+mn-lt"/>
                    </a:rPr>
                    <a:t>–3</a:t>
                  </a:r>
                  <a:endParaRPr lang="en-US" altLang="zh-CN" b="1" dirty="0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71706" name="Group 34"/>
                <p:cNvGrpSpPr/>
                <p:nvPr/>
              </p:nvGrpSpPr>
              <p:grpSpPr bwMode="auto">
                <a:xfrm rot="-5362763">
                  <a:off x="192" y="2424"/>
                  <a:ext cx="312" cy="168"/>
                  <a:chOff x="0" y="0"/>
                  <a:chExt cx="192" cy="96"/>
                </a:xfrm>
              </p:grpSpPr>
              <p:sp>
                <p:nvSpPr>
                  <p:cNvPr id="71707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708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  <p:grpSp>
              <p:nvGrpSpPr>
                <p:cNvPr id="71709" name="Group 37"/>
                <p:cNvGrpSpPr/>
                <p:nvPr/>
              </p:nvGrpSpPr>
              <p:grpSpPr bwMode="auto">
                <a:xfrm rot="-5362763">
                  <a:off x="192" y="3096"/>
                  <a:ext cx="312" cy="168"/>
                  <a:chOff x="0" y="0"/>
                  <a:chExt cx="192" cy="96"/>
                </a:xfrm>
              </p:grpSpPr>
              <p:sp>
                <p:nvSpPr>
                  <p:cNvPr id="71710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sp>
                <p:nvSpPr>
                  <p:cNvPr id="71711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192" y="0"/>
                    <a:ext cx="0" cy="96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</p:grpSp>
          </p:grpSp>
          <p:grpSp>
            <p:nvGrpSpPr>
              <p:cNvPr id="71712" name="Group 40"/>
              <p:cNvGrpSpPr/>
              <p:nvPr/>
            </p:nvGrpSpPr>
            <p:grpSpPr bwMode="auto">
              <a:xfrm>
                <a:off x="-24" y="1342"/>
                <a:ext cx="2712" cy="371"/>
                <a:chOff x="-39" y="-6"/>
                <a:chExt cx="4359" cy="935"/>
              </a:xfrm>
            </p:grpSpPr>
            <p:sp>
              <p:nvSpPr>
                <p:cNvPr id="71713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1513" y="-6"/>
                  <a:ext cx="470" cy="7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+mn-lt"/>
                    </a:rPr>
                    <a:t>O</a:t>
                  </a:r>
                  <a:endParaRPr lang="en-US" altLang="zh-CN" b="1" i="1">
                    <a:latin typeface="+mn-lt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71714" name="Group 42"/>
                <p:cNvGrpSpPr/>
                <p:nvPr/>
              </p:nvGrpSpPr>
              <p:grpSpPr bwMode="auto">
                <a:xfrm>
                  <a:off x="-39" y="0"/>
                  <a:ext cx="4359" cy="929"/>
                  <a:chOff x="-39" y="0"/>
                  <a:chExt cx="4359" cy="929"/>
                </a:xfrm>
              </p:grpSpPr>
              <p:sp>
                <p:nvSpPr>
                  <p:cNvPr id="71715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0" y="144"/>
                    <a:ext cx="4320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+mn-lt"/>
                    </a:endParaRPr>
                  </a:p>
                </p:txBody>
              </p:sp>
              <p:grpSp>
                <p:nvGrpSpPr>
                  <p:cNvPr id="71716" name="Group 44"/>
                  <p:cNvGrpSpPr/>
                  <p:nvPr/>
                </p:nvGrpSpPr>
                <p:grpSpPr bwMode="auto">
                  <a:xfrm>
                    <a:off x="1872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17" name="Line 4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18" name="Line 4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grpSp>
                <p:nvGrpSpPr>
                  <p:cNvPr id="71719" name="Group 47"/>
                  <p:cNvGrpSpPr/>
                  <p:nvPr/>
                </p:nvGrpSpPr>
                <p:grpSpPr bwMode="auto">
                  <a:xfrm>
                    <a:off x="2640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20" name="Line 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21" name="Line 4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grpSp>
                <p:nvGrpSpPr>
                  <p:cNvPr id="71722" name="Group 50"/>
                  <p:cNvGrpSpPr/>
                  <p:nvPr/>
                </p:nvGrpSpPr>
                <p:grpSpPr bwMode="auto">
                  <a:xfrm>
                    <a:off x="3408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23" name="Line 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24" name="Line 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sp>
                <p:nvSpPr>
                  <p:cNvPr id="71725" name="Text Box 5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60" y="120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>
                        <a:latin typeface="+mn-lt"/>
                      </a:rPr>
                      <a:t>1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26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8" y="124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>
                        <a:latin typeface="+mn-lt"/>
                      </a:rPr>
                      <a:t>2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27" name="Text Box 5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29" y="121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>
                        <a:latin typeface="+mn-lt"/>
                      </a:rPr>
                      <a:t>3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28" name="Text Box 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22" y="122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>
                        <a:latin typeface="+mn-lt"/>
                      </a:rPr>
                      <a:t>4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29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611" y="159"/>
                    <a:ext cx="405" cy="7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>
                        <a:latin typeface="+mn-lt"/>
                      </a:rPr>
                      <a:t>5</a:t>
                    </a:r>
                    <a:endParaRPr lang="en-US" altLang="zh-CN" b="1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71730" name="Group 58"/>
                  <p:cNvGrpSpPr/>
                  <p:nvPr/>
                </p:nvGrpSpPr>
                <p:grpSpPr bwMode="auto">
                  <a:xfrm>
                    <a:off x="288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31" name="Line 5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32" name="Line 6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grpSp>
                <p:nvGrpSpPr>
                  <p:cNvPr id="71733" name="Group 61"/>
                  <p:cNvGrpSpPr/>
                  <p:nvPr/>
                </p:nvGrpSpPr>
                <p:grpSpPr bwMode="auto">
                  <a:xfrm>
                    <a:off x="1056" y="0"/>
                    <a:ext cx="384" cy="144"/>
                    <a:chOff x="0" y="0"/>
                    <a:chExt cx="192" cy="96"/>
                  </a:xfrm>
                </p:grpSpPr>
                <p:sp>
                  <p:nvSpPr>
                    <p:cNvPr id="71734" name="Line 6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  <p:sp>
                  <p:nvSpPr>
                    <p:cNvPr id="71735" name="Line 6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2" y="0"/>
                      <a:ext cx="0" cy="96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0000FF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latin typeface="+mn-lt"/>
                      </a:endParaRPr>
                    </a:p>
                  </p:txBody>
                </p:sp>
              </p:grpSp>
              <p:sp>
                <p:nvSpPr>
                  <p:cNvPr id="71736" name="Text Box 6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-39" y="143"/>
                    <a:ext cx="561" cy="7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 smtClean="0">
                        <a:latin typeface="+mn-lt"/>
                      </a:rPr>
                      <a:t>–4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37" name="Text Box 6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4" y="165"/>
                    <a:ext cx="561" cy="7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 smtClean="0">
                        <a:latin typeface="+mn-lt"/>
                      </a:rPr>
                      <a:t>–3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38" name="Text Box 6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0" y="144"/>
                    <a:ext cx="561" cy="7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 smtClean="0">
                        <a:latin typeface="+mn-lt"/>
                      </a:rPr>
                      <a:t>–2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1739" name="Text Box 6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101" y="144"/>
                    <a:ext cx="561" cy="7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b="1" dirty="0" smtClean="0">
                        <a:latin typeface="+mn-lt"/>
                      </a:rPr>
                      <a:t>–1</a:t>
                    </a:r>
                    <a:endParaRPr lang="en-US" altLang="zh-CN" b="1" dirty="0">
                      <a:latin typeface="+mn-lt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  <p:sp>
          <p:nvSpPr>
            <p:cNvPr id="71740" name="Line 68"/>
            <p:cNvSpPr>
              <a:spLocks noChangeShapeType="1"/>
            </p:cNvSpPr>
            <p:nvPr/>
          </p:nvSpPr>
          <p:spPr bwMode="auto">
            <a:xfrm>
              <a:off x="8799" y="3570"/>
              <a:ext cx="45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71741" name="Line 70"/>
            <p:cNvSpPr>
              <a:spLocks noChangeShapeType="1"/>
            </p:cNvSpPr>
            <p:nvPr/>
          </p:nvSpPr>
          <p:spPr bwMode="auto">
            <a:xfrm>
              <a:off x="7880" y="2673"/>
              <a:ext cx="135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71742" name="Line 72"/>
            <p:cNvSpPr>
              <a:spLocks noChangeShapeType="1"/>
            </p:cNvSpPr>
            <p:nvPr/>
          </p:nvSpPr>
          <p:spPr bwMode="auto">
            <a:xfrm>
              <a:off x="7449" y="4395"/>
              <a:ext cx="180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grpSp>
          <p:nvGrpSpPr>
            <p:cNvPr id="71743" name="组合 87"/>
            <p:cNvGrpSpPr/>
            <p:nvPr/>
          </p:nvGrpSpPr>
          <p:grpSpPr bwMode="auto">
            <a:xfrm>
              <a:off x="6909" y="2310"/>
              <a:ext cx="1905" cy="2380"/>
              <a:chOff x="4038600" y="1981200"/>
              <a:chExt cx="1613288" cy="2014993"/>
            </a:xfrm>
          </p:grpSpPr>
          <p:sp>
            <p:nvSpPr>
              <p:cNvPr id="71744" name="Text Box 11"/>
              <p:cNvSpPr txBox="1">
                <a:spLocks noChangeArrowheads="1"/>
              </p:cNvSpPr>
              <p:nvPr/>
            </p:nvSpPr>
            <p:spPr bwMode="auto">
              <a:xfrm>
                <a:off x="4343400" y="1981200"/>
                <a:ext cx="447148" cy="490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A</a:t>
                </a:r>
                <a:endParaRPr lang="en-US" altLang="zh-CN" b="1" i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45" name="Line 71"/>
              <p:cNvSpPr>
                <a:spLocks noChangeShapeType="1"/>
              </p:cNvSpPr>
              <p:nvPr/>
            </p:nvSpPr>
            <p:spPr bwMode="auto">
              <a:xfrm flipV="1">
                <a:off x="4419600" y="3068797"/>
                <a:ext cx="1232288" cy="66500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46" name="Line 75"/>
              <p:cNvSpPr>
                <a:spLocks noChangeShapeType="1"/>
              </p:cNvSpPr>
              <p:nvPr/>
            </p:nvSpPr>
            <p:spPr bwMode="auto">
              <a:xfrm flipH="1">
                <a:off x="4419600" y="2286000"/>
                <a:ext cx="457200" cy="14478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47" name="Line 76"/>
              <p:cNvSpPr>
                <a:spLocks noChangeShapeType="1"/>
              </p:cNvSpPr>
              <p:nvPr/>
            </p:nvSpPr>
            <p:spPr bwMode="auto">
              <a:xfrm>
                <a:off x="4876800" y="2286000"/>
                <a:ext cx="762000" cy="7620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48" name="Text Box 77"/>
              <p:cNvSpPr txBox="1">
                <a:spLocks noChangeArrowheads="1"/>
              </p:cNvSpPr>
              <p:nvPr/>
            </p:nvSpPr>
            <p:spPr bwMode="auto">
              <a:xfrm>
                <a:off x="5076616" y="2852887"/>
                <a:ext cx="409575" cy="490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C</a:t>
                </a:r>
                <a:endParaRPr lang="en-US" altLang="zh-CN" b="1" i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49" name="Text Box 78"/>
              <p:cNvSpPr txBox="1">
                <a:spLocks noChangeArrowheads="1"/>
              </p:cNvSpPr>
              <p:nvPr/>
            </p:nvSpPr>
            <p:spPr bwMode="auto">
              <a:xfrm>
                <a:off x="4038600" y="3505200"/>
                <a:ext cx="447148" cy="4909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B</a:t>
                </a:r>
                <a:endParaRPr lang="en-US" altLang="zh-CN" b="1" i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1750" name="组合 86"/>
            <p:cNvGrpSpPr/>
            <p:nvPr/>
          </p:nvGrpSpPr>
          <p:grpSpPr bwMode="auto">
            <a:xfrm>
              <a:off x="9250" y="2310"/>
              <a:ext cx="2798" cy="2292"/>
              <a:chOff x="6019800" y="1981200"/>
              <a:chExt cx="2368535" cy="1940274"/>
            </a:xfrm>
          </p:grpSpPr>
          <p:sp>
            <p:nvSpPr>
              <p:cNvPr id="71751" name="Line 6"/>
              <p:cNvSpPr>
                <a:spLocks noChangeShapeType="1"/>
              </p:cNvSpPr>
              <p:nvPr/>
            </p:nvSpPr>
            <p:spPr bwMode="auto">
              <a:xfrm>
                <a:off x="6019800" y="3733800"/>
                <a:ext cx="1524000" cy="0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52" name="Text Box 79"/>
              <p:cNvSpPr txBox="1">
                <a:spLocks noChangeArrowheads="1"/>
              </p:cNvSpPr>
              <p:nvPr/>
            </p:nvSpPr>
            <p:spPr bwMode="auto">
              <a:xfrm>
                <a:off x="7772400" y="3428999"/>
                <a:ext cx="615935" cy="492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B</a:t>
                </a:r>
                <a:r>
                  <a:rPr lang="en-US" altLang="zh-CN" b="1">
                    <a:solidFill>
                      <a:srgbClr val="0000FF"/>
                    </a:solidFill>
                    <a:latin typeface="+mn-lt"/>
                  </a:rPr>
                  <a:t> ′</a:t>
                </a:r>
                <a:endParaRPr lang="en-US" altLang="zh-CN" b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53" name="Text Box 80"/>
              <p:cNvSpPr txBox="1">
                <a:spLocks noChangeArrowheads="1"/>
              </p:cNvSpPr>
              <p:nvPr/>
            </p:nvSpPr>
            <p:spPr bwMode="auto">
              <a:xfrm>
                <a:off x="7315200" y="1981200"/>
                <a:ext cx="538938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A</a:t>
                </a:r>
                <a:r>
                  <a:rPr lang="en-US" altLang="zh-CN" b="1">
                    <a:solidFill>
                      <a:srgbClr val="0000FF"/>
                    </a:solidFill>
                    <a:latin typeface="+mn-lt"/>
                  </a:rPr>
                  <a:t>′</a:t>
                </a:r>
                <a:endParaRPr lang="en-US" altLang="zh-CN" b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54" name="Text Box 81"/>
              <p:cNvSpPr txBox="1">
                <a:spLocks noChangeArrowheads="1"/>
              </p:cNvSpPr>
              <p:nvPr/>
            </p:nvSpPr>
            <p:spPr bwMode="auto">
              <a:xfrm>
                <a:off x="6588224" y="2819400"/>
                <a:ext cx="615867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0000FF"/>
                    </a:solidFill>
                    <a:latin typeface="+mn-lt"/>
                  </a:rPr>
                  <a:t>C</a:t>
                </a:r>
                <a:r>
                  <a:rPr lang="en-US" altLang="zh-CN" b="1">
                    <a:solidFill>
                      <a:srgbClr val="0000FF"/>
                    </a:solidFill>
                    <a:latin typeface="+mn-lt"/>
                  </a:rPr>
                  <a:t> ′</a:t>
                </a:r>
                <a:endParaRPr lang="en-US" altLang="zh-CN" b="1">
                  <a:solidFill>
                    <a:srgbClr val="0000FF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  <p:sp>
            <p:nvSpPr>
              <p:cNvPr id="71755" name="Line 82"/>
              <p:cNvSpPr>
                <a:spLocks noChangeShapeType="1"/>
              </p:cNvSpPr>
              <p:nvPr/>
            </p:nvSpPr>
            <p:spPr bwMode="auto">
              <a:xfrm flipH="1">
                <a:off x="6400800" y="2286000"/>
                <a:ext cx="762000" cy="762000"/>
              </a:xfrm>
              <a:prstGeom prst="line">
                <a:avLst/>
              </a:prstGeom>
              <a:noFill/>
              <a:ln w="2540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56" name="Line 83"/>
              <p:cNvSpPr>
                <a:spLocks noChangeShapeType="1"/>
              </p:cNvSpPr>
              <p:nvPr/>
            </p:nvSpPr>
            <p:spPr bwMode="auto">
              <a:xfrm>
                <a:off x="6400800" y="3048000"/>
                <a:ext cx="1143000" cy="685800"/>
              </a:xfrm>
              <a:prstGeom prst="line">
                <a:avLst/>
              </a:prstGeom>
              <a:noFill/>
              <a:ln w="2540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  <p:sp>
            <p:nvSpPr>
              <p:cNvPr id="71757" name="Line 84"/>
              <p:cNvSpPr>
                <a:spLocks noChangeShapeType="1"/>
              </p:cNvSpPr>
              <p:nvPr/>
            </p:nvSpPr>
            <p:spPr bwMode="auto">
              <a:xfrm>
                <a:off x="7162800" y="2286000"/>
                <a:ext cx="381000" cy="1447800"/>
              </a:xfrm>
              <a:prstGeom prst="line">
                <a:avLst/>
              </a:prstGeom>
              <a:noFill/>
              <a:ln w="2540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+mn-lt"/>
                </a:endParaRPr>
              </a:p>
            </p:txBody>
          </p:sp>
        </p:grpSp>
        <p:sp>
          <p:nvSpPr>
            <p:cNvPr id="71758" name="Text Box 86"/>
            <p:cNvSpPr txBox="1">
              <a:spLocks noChangeArrowheads="1"/>
            </p:cNvSpPr>
            <p:nvPr/>
          </p:nvSpPr>
          <p:spPr bwMode="auto">
            <a:xfrm>
              <a:off x="11941" y="4781"/>
              <a:ext cx="558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i="1">
                  <a:solidFill>
                    <a:schemeClr val="tx2"/>
                  </a:solidFill>
                  <a:latin typeface="+mn-lt"/>
                </a:rPr>
                <a:t>x</a:t>
              </a:r>
              <a:r>
                <a:rPr lang="en-US" altLang="zh-CN" b="1">
                  <a:solidFill>
                    <a:schemeClr val="tx2"/>
                  </a:solidFill>
                  <a:latin typeface="+mn-lt"/>
                </a:rPr>
                <a:t> </a:t>
              </a:r>
              <a:endParaRPr lang="en-US" altLang="zh-CN" b="1">
                <a:solidFill>
                  <a:schemeClr val="tx2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71759" name="Text Box 87"/>
          <p:cNvSpPr txBox="1">
            <a:spLocks noChangeArrowheads="1"/>
          </p:cNvSpPr>
          <p:nvPr/>
        </p:nvSpPr>
        <p:spPr bwMode="auto">
          <a:xfrm>
            <a:off x="6675199" y="1793875"/>
            <a:ext cx="3449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 dirty="0">
                <a:solidFill>
                  <a:schemeClr val="tx2"/>
                </a:solidFill>
                <a:latin typeface="+mn-lt"/>
              </a:rPr>
              <a:t>y</a:t>
            </a:r>
            <a:r>
              <a:rPr lang="en-US" altLang="zh-CN" b="1" dirty="0">
                <a:solidFill>
                  <a:schemeClr val="tx2"/>
                </a:solidFill>
                <a:latin typeface="+mn-lt"/>
              </a:rPr>
              <a:t> </a:t>
            </a:r>
            <a:endParaRPr lang="en-US" altLang="zh-CN" b="1" dirty="0">
              <a:solidFill>
                <a:schemeClr val="tx2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71765" name="组合 6"/>
          <p:cNvGrpSpPr/>
          <p:nvPr/>
        </p:nvGrpSpPr>
        <p:grpSpPr bwMode="auto">
          <a:xfrm>
            <a:off x="3290314" y="512609"/>
            <a:ext cx="2479675" cy="522288"/>
            <a:chOff x="5060" y="905"/>
            <a:chExt cx="3904" cy="822"/>
          </a:xfrm>
        </p:grpSpPr>
        <p:grpSp>
          <p:nvGrpSpPr>
            <p:cNvPr id="71766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5" name="缺角矩形 4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" name="缺角矩形 5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1772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93310" y="2345219"/>
            <a:ext cx="504110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(–3,5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(–4,1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(–1,3)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轴的对称点分别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′(3,5),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′(4,1),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′(1,3).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依次连接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′,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就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得到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轴对称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′C′.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5" name="组合 2"/>
          <p:cNvGrpSpPr/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96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97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9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9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2"/>
          <p:cNvSpPr txBox="1">
            <a:spLocks noChangeArrowheads="1"/>
          </p:cNvSpPr>
          <p:nvPr/>
        </p:nvSpPr>
        <p:spPr bwMode="auto">
          <a:xfrm>
            <a:off x="499887" y="588985"/>
            <a:ext cx="846899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（2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（3，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）关于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轴对称，求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点（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）在第几象限？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99887" y="1863180"/>
            <a:ext cx="659288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∵点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（2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），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（3，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）关于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轴对称，</a:t>
            </a:r>
            <a:endParaRPr lang="zh-CN" altLang="en-US" sz="21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      ∴2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=3，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得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=2，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     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点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（2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）在第四象限．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7"/>
          <p:cNvSpPr txBox="1">
            <a:spLocks noChangeArrowheads="1"/>
          </p:cNvSpPr>
          <p:nvPr/>
        </p:nvSpPr>
        <p:spPr bwMode="auto">
          <a:xfrm>
            <a:off x="427221" y="903434"/>
            <a:ext cx="8423164" cy="2265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平面直角坐标系中，规定把一个正方形先沿着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轴翻折，再向右平移2个单位称为1次变换．如图，已知正方形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的顶点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的坐标分别是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1）、（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3，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），把正方形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经过连续7次这样的变换得到正方形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′，求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的对应点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′的坐标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3731" name="组合 2"/>
          <p:cNvGrpSpPr/>
          <p:nvPr/>
        </p:nvGrpSpPr>
        <p:grpSpPr bwMode="auto">
          <a:xfrm>
            <a:off x="3305948" y="434623"/>
            <a:ext cx="2478088" cy="522287"/>
            <a:chOff x="5060" y="905"/>
            <a:chExt cx="3904" cy="822"/>
          </a:xfrm>
        </p:grpSpPr>
        <p:grpSp>
          <p:nvGrpSpPr>
            <p:cNvPr id="73732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3738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0" y="-35912"/>
            <a:ext cx="2006600" cy="476924"/>
            <a:chOff x="263" y="175"/>
            <a:chExt cx="3160" cy="753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831" y="17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333"/>
              <a:ext cx="3160" cy="554"/>
              <a:chOff x="248" y="224"/>
              <a:chExt cx="3160" cy="554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22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6" t="6549" r="5780" b="5539"/>
          <a:stretch>
            <a:fillRect/>
          </a:stretch>
        </p:blipFill>
        <p:spPr>
          <a:xfrm>
            <a:off x="6375633" y="2844254"/>
            <a:ext cx="2084664" cy="207003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0340" y="605967"/>
            <a:ext cx="883031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∵正方形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的坐标分别是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3，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∴根据题意，得第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次变换后的点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的对应点的坐标为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3+2，1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，即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1，1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第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次变换后的点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的对应点的坐标为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(–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1+2，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，即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第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次变换后的点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的对应点的坐标为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1+2，1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，即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3，1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第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次变换后的点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的对应点的为：当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为奇数时为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3，1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，当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为偶数时为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3，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∴把正方形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经过连续7次这样的变换得到正方形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′，则点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的对应点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′的坐标是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11，1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0" y="-60304"/>
            <a:ext cx="2006600" cy="492125"/>
            <a:chOff x="263" y="110"/>
            <a:chExt cx="3160" cy="777"/>
          </a:xfrm>
        </p:grpSpPr>
        <p:sp>
          <p:nvSpPr>
            <p:cNvPr id="9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0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73933" y="1819096"/>
            <a:ext cx="155749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用坐标表示轴对称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20399" y="825321"/>
            <a:ext cx="1890712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关于坐标轴对称的点的坐标特征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5" name="左大括号 9"/>
          <p:cNvSpPr/>
          <p:nvPr/>
        </p:nvSpPr>
        <p:spPr bwMode="auto">
          <a:xfrm>
            <a:off x="1758474" y="1095196"/>
            <a:ext cx="109537" cy="2216150"/>
          </a:xfrm>
          <a:prstGeom prst="leftBrace">
            <a:avLst>
              <a:gd name="adj1" fmla="val 7212"/>
              <a:gd name="adj2" fmla="val 50000"/>
            </a:avLst>
          </a:prstGeom>
          <a:noFill/>
          <a:ln w="25400">
            <a:solidFill>
              <a:schemeClr val="tx2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920399" y="2667376"/>
            <a:ext cx="1779588" cy="120032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在坐标系中作已知图形的对称图形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082574" y="798258"/>
            <a:ext cx="4812189" cy="1061829"/>
          </a:xfrm>
          <a:prstGeom prst="rect">
            <a:avLst/>
          </a:prstGeom>
          <a:noFill/>
          <a:ln w="25400">
            <a:solidFill>
              <a:schemeClr val="tx1"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关于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轴对称，横同纵反；关于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轴对称，横反纵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23823" y="2822224"/>
            <a:ext cx="5048727" cy="1061829"/>
          </a:xfrm>
          <a:prstGeom prst="rect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5611495" algn="r"/>
              </a:tabLst>
              <a:defRPr/>
            </a:pP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关键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要明确点关于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轴、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轴对称点的坐标变化规律，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然后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正确画出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对称点的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位置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" name="右箭头 8"/>
          <p:cNvSpPr/>
          <p:nvPr/>
        </p:nvSpPr>
        <p:spPr bwMode="auto">
          <a:xfrm>
            <a:off x="3865086" y="1329172"/>
            <a:ext cx="217488" cy="27146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右箭头 9"/>
          <p:cNvSpPr/>
          <p:nvPr/>
        </p:nvSpPr>
        <p:spPr bwMode="auto">
          <a:xfrm>
            <a:off x="3699986" y="3255783"/>
            <a:ext cx="215900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4" name="组合 1"/>
          <p:cNvGrpSpPr/>
          <p:nvPr/>
        </p:nvGrpSpPr>
        <p:grpSpPr bwMode="auto">
          <a:xfrm>
            <a:off x="0" y="-57130"/>
            <a:ext cx="2006600" cy="477838"/>
            <a:chOff x="227" y="33"/>
            <a:chExt cx="3160" cy="752"/>
          </a:xfrm>
        </p:grpSpPr>
        <p:cxnSp>
          <p:nvCxnSpPr>
            <p:cNvPr id="15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0" grpId="0" bldLvl="0" animBg="1"/>
      <p:bldP spid="27" grpId="0" bldLvl="0" animBg="1"/>
      <p:bldP spid="30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22225"/>
            <a:ext cx="2017712" cy="477838"/>
            <a:chOff x="1588" y="25400"/>
            <a:chExt cx="2017712" cy="477838"/>
          </a:xfrm>
        </p:grpSpPr>
        <p:cxnSp>
          <p:nvCxnSpPr>
            <p:cNvPr id="3" name="直线连接符 14"/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552450" y="2540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705666" y="2889558"/>
            <a:ext cx="7205662" cy="139853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解在平面直角坐标系中，已知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点关于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x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轴或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轴对称的点的坐标的变化规律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927101" y="1392283"/>
            <a:ext cx="7273924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掌握在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平面直角坐标系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中作出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一个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图形的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轴对称图形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的方法．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92108" y="799612"/>
            <a:ext cx="7654100" cy="3707555"/>
            <a:chOff x="-12742" y="590062"/>
            <a:chExt cx="7654100" cy="3707555"/>
          </a:xfrm>
        </p:grpSpPr>
        <p:grpSp>
          <p:nvGrpSpPr>
            <p:cNvPr id="10" name="组合 14"/>
            <p:cNvGrpSpPr/>
            <p:nvPr/>
          </p:nvGrpSpPr>
          <p:grpSpPr>
            <a:xfrm>
              <a:off x="-12742" y="1286153"/>
              <a:ext cx="7653817" cy="3011464"/>
              <a:chOff x="269" y="1467"/>
              <a:chExt cx="13599" cy="6240"/>
            </a:xfrm>
          </p:grpSpPr>
          <p:sp>
            <p:nvSpPr>
              <p:cNvPr id="14" name="直接箭头连接符 13"/>
              <p:cNvSpPr/>
              <p:nvPr/>
            </p:nvSpPr>
            <p:spPr>
              <a:xfrm flipV="1">
                <a:off x="269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5" name="肘形连接符 14"/>
              <p:cNvSpPr/>
              <p:nvPr/>
            </p:nvSpPr>
            <p:spPr>
              <a:xfrm rot="5400000" flipH="1" flipV="1">
                <a:off x="10436" y="4274"/>
                <a:ext cx="6240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3" name="直接箭头连接符 12"/>
            <p:cNvCxnSpPr/>
            <p:nvPr/>
          </p:nvCxnSpPr>
          <p:spPr>
            <a:xfrm flipV="1">
              <a:off x="7641358" y="590062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690621" y="1123950"/>
            <a:ext cx="70628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和一条直线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，你能画出这个点关于已知直线的对称点吗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4916488" y="3392488"/>
            <a:ext cx="107950" cy="107950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4" name="Oval 5"/>
          <p:cNvSpPr>
            <a:spLocks noChangeArrowheads="1"/>
          </p:cNvSpPr>
          <p:nvPr/>
        </p:nvSpPr>
        <p:spPr bwMode="auto">
          <a:xfrm>
            <a:off x="8266113" y="3392488"/>
            <a:ext cx="107950" cy="107950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 flipH="1">
            <a:off x="6645275" y="2366963"/>
            <a:ext cx="0" cy="1890712"/>
          </a:xfrm>
          <a:prstGeom prst="line">
            <a:avLst/>
          </a:prstGeom>
          <a:noFill/>
          <a:ln w="38100">
            <a:solidFill>
              <a:srgbClr val="0033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4970463" y="3446463"/>
            <a:ext cx="1674812" cy="0"/>
          </a:xfrm>
          <a:prstGeom prst="line">
            <a:avLst/>
          </a:prstGeom>
          <a:noFill/>
          <a:ln w="28575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694238" y="3446463"/>
            <a:ext cx="3746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CC"/>
                </a:solidFill>
                <a:latin typeface="Times New Roman" panose="02020603050405020304" pitchFamily="18" charset="0"/>
              </a:rPr>
              <a:t>A</a:t>
            </a:r>
            <a:endParaRPr lang="en-US" altLang="zh-CN" sz="2100" b="1" i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8" name="Text Box 12"/>
          <p:cNvSpPr txBox="1">
            <a:spLocks noChangeArrowheads="1"/>
          </p:cNvSpPr>
          <p:nvPr/>
        </p:nvSpPr>
        <p:spPr bwMode="auto">
          <a:xfrm>
            <a:off x="8318500" y="3392488"/>
            <a:ext cx="4508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latin typeface="Times New Roman" panose="02020603050405020304" pitchFamily="18" charset="0"/>
              </a:rPr>
              <a:t>′</a:t>
            </a:r>
            <a:endParaRPr lang="en-US" altLang="zh-CN" sz="21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9" name="Text Box 13"/>
          <p:cNvSpPr txBox="1">
            <a:spLocks noChangeArrowheads="1"/>
          </p:cNvSpPr>
          <p:nvPr/>
        </p:nvSpPr>
        <p:spPr bwMode="auto">
          <a:xfrm>
            <a:off x="6265863" y="2366963"/>
            <a:ext cx="3905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0" name="Text Box 14"/>
          <p:cNvSpPr txBox="1">
            <a:spLocks noChangeArrowheads="1"/>
          </p:cNvSpPr>
          <p:nvPr/>
        </p:nvSpPr>
        <p:spPr bwMode="auto">
          <a:xfrm>
            <a:off x="6321425" y="3933825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1" name="Text Box 15"/>
          <p:cNvSpPr txBox="1">
            <a:spLocks noChangeArrowheads="1"/>
          </p:cNvSpPr>
          <p:nvPr/>
        </p:nvSpPr>
        <p:spPr bwMode="auto">
          <a:xfrm>
            <a:off x="511492" y="3836988"/>
            <a:ext cx="51609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就是点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182" name="Line 16"/>
          <p:cNvSpPr>
            <a:spLocks noChangeShapeType="1"/>
          </p:cNvSpPr>
          <p:nvPr/>
        </p:nvSpPr>
        <p:spPr bwMode="auto">
          <a:xfrm>
            <a:off x="6645275" y="3446463"/>
            <a:ext cx="1620838" cy="0"/>
          </a:xfrm>
          <a:prstGeom prst="line">
            <a:avLst/>
          </a:prstGeom>
          <a:noFill/>
          <a:ln w="28575">
            <a:solidFill>
              <a:srgbClr val="80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Oval 18"/>
          <p:cNvSpPr>
            <a:spLocks noChangeArrowheads="1"/>
          </p:cNvSpPr>
          <p:nvPr/>
        </p:nvSpPr>
        <p:spPr bwMode="auto">
          <a:xfrm>
            <a:off x="6589713" y="3392488"/>
            <a:ext cx="109537" cy="107950"/>
          </a:xfrm>
          <a:prstGeom prst="ellipse">
            <a:avLst/>
          </a:prstGeom>
          <a:solidFill>
            <a:srgbClr val="3333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b="1">
              <a:latin typeface="Times New Roman" panose="02020603050405020304" pitchFamily="18" charset="0"/>
            </a:endParaRPr>
          </a:p>
        </p:txBody>
      </p:sp>
      <p:sp>
        <p:nvSpPr>
          <p:cNvPr id="7184" name="Text Box 21"/>
          <p:cNvSpPr txBox="1">
            <a:spLocks noChangeArrowheads="1"/>
          </p:cNvSpPr>
          <p:nvPr/>
        </p:nvSpPr>
        <p:spPr bwMode="auto">
          <a:xfrm>
            <a:off x="6645275" y="3446463"/>
            <a:ext cx="3746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0066FF"/>
                </a:solidFill>
                <a:latin typeface="Times New Roman" panose="02020603050405020304" pitchFamily="18" charset="0"/>
              </a:rPr>
              <a:t>O</a:t>
            </a:r>
            <a:endParaRPr lang="en-US" altLang="zh-CN" sz="2100" b="1" i="1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5" name="Text Box 22"/>
          <p:cNvSpPr txBox="1">
            <a:spLocks noChangeArrowheads="1"/>
          </p:cNvSpPr>
          <p:nvPr/>
        </p:nvSpPr>
        <p:spPr bwMode="auto">
          <a:xfrm>
            <a:off x="416242" y="3084513"/>
            <a:ext cx="4182746" cy="46166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zh-CN" altLang="en-US" sz="2400" b="1" dirty="0">
                <a:latin typeface="+mn-lt"/>
              </a:rPr>
              <a:t>）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AO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′,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OA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′=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AO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186" name="Text Box 23"/>
          <p:cNvSpPr txBox="1">
            <a:spLocks noChangeArrowheads="1"/>
          </p:cNvSpPr>
          <p:nvPr/>
        </p:nvSpPr>
        <p:spPr bwMode="auto">
          <a:xfrm>
            <a:off x="425768" y="2362201"/>
            <a:ext cx="52887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b="1" dirty="0">
                <a:latin typeface="+mn-lt"/>
              </a:rPr>
              <a:t>1</a:t>
            </a:r>
            <a:r>
              <a:rPr lang="zh-CN" altLang="en-US" sz="2400" b="1" dirty="0">
                <a:latin typeface="+mn-lt"/>
              </a:rPr>
              <a:t>）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过点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AO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，垂足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为点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O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8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09313" y="569243"/>
            <a:ext cx="5565418" cy="461045"/>
            <a:chOff x="1809313" y="569243"/>
            <a:chExt cx="5565418" cy="461045"/>
          </a:xfrm>
        </p:grpSpPr>
        <p:sp>
          <p:nvSpPr>
            <p:cNvPr id="51203" name="文本框 6151"/>
            <p:cNvSpPr txBox="1">
              <a:spLocks noChangeArrowheads="1"/>
            </p:cNvSpPr>
            <p:nvPr/>
          </p:nvSpPr>
          <p:spPr bwMode="auto">
            <a:xfrm>
              <a:off x="3518694" y="569243"/>
              <a:ext cx="3856037" cy="461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平面直角坐标系中的轴对称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2" name="组合 4"/>
            <p:cNvGrpSpPr/>
            <p:nvPr/>
          </p:nvGrpSpPr>
          <p:grpSpPr bwMode="auto">
            <a:xfrm>
              <a:off x="1809313" y="618689"/>
              <a:ext cx="1685925" cy="409790"/>
              <a:chOff x="3485" y="1168"/>
              <a:chExt cx="2654" cy="644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2" charset="-122"/>
                </a:endParaRPr>
              </a:p>
            </p:txBody>
          </p:sp>
          <p:sp>
            <p:nvSpPr>
              <p:cNvPr id="34" name="矩形 1"/>
              <p:cNvSpPr>
                <a:spLocks noChangeArrowheads="1"/>
              </p:cNvSpPr>
              <p:nvPr/>
            </p:nvSpPr>
            <p:spPr bwMode="auto">
              <a:xfrm>
                <a:off x="3876" y="1203"/>
                <a:ext cx="1873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2" charset="-122"/>
                  </a:rPr>
                  <a:t>知识点 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37" name="矩形 36"/>
          <p:cNvSpPr/>
          <p:nvPr/>
        </p:nvSpPr>
        <p:spPr>
          <a:xfrm>
            <a:off x="617352" y="1227732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4" grpId="1" bldLvl="0" animBg="1"/>
      <p:bldP spid="7" grpId="0"/>
      <p:bldP spid="7178" grpId="0"/>
      <p:bldP spid="7179" grpId="0"/>
      <p:bldP spid="7180" grpId="0"/>
      <p:bldP spid="7181" grpId="0"/>
      <p:bldP spid="7183" grpId="0" bldLvl="0" animBg="1"/>
      <p:bldP spid="7183" grpId="1" bldLvl="0" animBg="1"/>
      <p:bldP spid="7184" grpId="0"/>
      <p:bldP spid="7185" grpId="0" bldLvl="0" animBg="1"/>
      <p:bldP spid="71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组合 8"/>
          <p:cNvGrpSpPr/>
          <p:nvPr/>
        </p:nvGrpSpPr>
        <p:grpSpPr bwMode="auto">
          <a:xfrm>
            <a:off x="1781175" y="1247775"/>
            <a:ext cx="4618038" cy="3660775"/>
            <a:chOff x="2361" y="2700"/>
            <a:chExt cx="9696" cy="7687"/>
          </a:xfrm>
        </p:grpSpPr>
        <p:grpSp>
          <p:nvGrpSpPr>
            <p:cNvPr id="52226" name="组合 39"/>
            <p:cNvGrpSpPr/>
            <p:nvPr/>
          </p:nvGrpSpPr>
          <p:grpSpPr bwMode="auto">
            <a:xfrm>
              <a:off x="2361" y="2700"/>
              <a:ext cx="9696" cy="7687"/>
              <a:chOff x="1907704" y="908720"/>
              <a:chExt cx="6156916" cy="4882029"/>
            </a:xfrm>
          </p:grpSpPr>
          <p:grpSp>
            <p:nvGrpSpPr>
              <p:cNvPr id="52227" name="组合 31"/>
              <p:cNvGrpSpPr/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52228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29" name="直接连接符 7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0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1" name="直接连接符 9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2" name="直接连接符 10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3" name="直接连接符 12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4" name="直接连接符 13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5" name="直接连接符 14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6" name="直接连接符 15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7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8" name="直接连接符 18"/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39" name="直接连接符 19"/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0" name="直接连接符 20"/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1" name="直接连接符 21"/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2" name="直接连接符 22"/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3" name="直接连接符 23"/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4" name="直接连接符 25"/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5" name="直接连接符 26"/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6" name="直接连接符 27"/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7" name="直接连接符 28"/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8" name="直接连接符 29"/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9" name="直接连接符 30"/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52250" name="直接箭头连接符 238"/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2251" name="直接箭头连接符 240"/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2252" name="TextBox 241"/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276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53" name="TextBox 242"/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341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2254" name="文本框 7"/>
            <p:cNvSpPr txBox="1">
              <a:spLocks noChangeArrowheads="1"/>
            </p:cNvSpPr>
            <p:nvPr/>
          </p:nvSpPr>
          <p:spPr bwMode="auto">
            <a:xfrm>
              <a:off x="6444" y="6737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sz="2100" b="1" i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2255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28762" y="612775"/>
            <a:ext cx="7453313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l"/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图，在平面直角坐标系中你能画出点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轴的对称点吗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2256" name="Line 60"/>
          <p:cNvSpPr>
            <a:spLocks noChangeShapeType="1"/>
          </p:cNvSpPr>
          <p:nvPr/>
        </p:nvSpPr>
        <p:spPr bwMode="auto">
          <a:xfrm flipV="1">
            <a:off x="4602163" y="2284413"/>
            <a:ext cx="1587" cy="95091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7" name="Line 61"/>
          <p:cNvSpPr>
            <a:spLocks noChangeShapeType="1"/>
          </p:cNvSpPr>
          <p:nvPr/>
        </p:nvSpPr>
        <p:spPr bwMode="auto">
          <a:xfrm flipV="1">
            <a:off x="3984625" y="2284413"/>
            <a:ext cx="628650" cy="1111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258" name="Text Box 62"/>
          <p:cNvSpPr txBox="1">
            <a:spLocks noChangeArrowheads="1"/>
          </p:cNvSpPr>
          <p:nvPr/>
        </p:nvSpPr>
        <p:spPr bwMode="auto">
          <a:xfrm>
            <a:off x="4579938" y="1906588"/>
            <a:ext cx="947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(2,3)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55" name="Line 63"/>
          <p:cNvSpPr>
            <a:spLocks noChangeShapeType="1"/>
          </p:cNvSpPr>
          <p:nvPr/>
        </p:nvSpPr>
        <p:spPr bwMode="auto">
          <a:xfrm flipV="1">
            <a:off x="4613275" y="3235325"/>
            <a:ext cx="0" cy="903288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6" name="Line 64"/>
          <p:cNvSpPr>
            <a:spLocks noChangeShapeType="1"/>
          </p:cNvSpPr>
          <p:nvPr/>
        </p:nvSpPr>
        <p:spPr bwMode="auto">
          <a:xfrm>
            <a:off x="3984625" y="4164013"/>
            <a:ext cx="62865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8" name="Text Box 66"/>
          <p:cNvSpPr txBox="1">
            <a:spLocks noChangeArrowheads="1"/>
          </p:cNvSpPr>
          <p:nvPr/>
        </p:nvSpPr>
        <p:spPr bwMode="auto">
          <a:xfrm>
            <a:off x="4799013" y="3970338"/>
            <a:ext cx="12319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,–3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262" name="椭圆 248"/>
          <p:cNvSpPr>
            <a:spLocks noChangeArrowheads="1"/>
          </p:cNvSpPr>
          <p:nvPr/>
        </p:nvSpPr>
        <p:spPr bwMode="auto">
          <a:xfrm>
            <a:off x="4560888" y="2236788"/>
            <a:ext cx="106362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8231" name="椭圆 248"/>
          <p:cNvSpPr>
            <a:spLocks noChangeArrowheads="1"/>
          </p:cNvSpPr>
          <p:nvPr/>
        </p:nvSpPr>
        <p:spPr bwMode="auto">
          <a:xfrm>
            <a:off x="4560888" y="4110038"/>
            <a:ext cx="106362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grpSp>
        <p:nvGrpSpPr>
          <p:cNvPr id="5" name="组合 6"/>
          <p:cNvGrpSpPr/>
          <p:nvPr/>
        </p:nvGrpSpPr>
        <p:grpSpPr bwMode="auto">
          <a:xfrm>
            <a:off x="6324438" y="1723845"/>
            <a:ext cx="1809750" cy="1504950"/>
            <a:chOff x="10704" y="3541"/>
            <a:chExt cx="3798" cy="3161"/>
          </a:xfrm>
        </p:grpSpPr>
        <p:sp>
          <p:nvSpPr>
            <p:cNvPr id="52265" name="AutoShape 67"/>
            <p:cNvSpPr>
              <a:spLocks noChangeArrowheads="1"/>
            </p:cNvSpPr>
            <p:nvPr/>
          </p:nvSpPr>
          <p:spPr bwMode="auto">
            <a:xfrm>
              <a:off x="10704" y="3541"/>
              <a:ext cx="3798" cy="3161"/>
            </a:xfrm>
            <a:prstGeom prst="wedgeEllipseCallout">
              <a:avLst>
                <a:gd name="adj1" fmla="val -95602"/>
                <a:gd name="adj2" fmla="val 47435"/>
              </a:avLst>
            </a:prstGeom>
            <a:solidFill>
              <a:srgbClr val="92D050"/>
            </a:solidFill>
            <a:ln w="9525">
              <a:solidFill>
                <a:srgbClr val="66FF99"/>
              </a:solidFill>
              <a:miter lim="800000"/>
            </a:ln>
          </p:spPr>
          <p:txBody>
            <a:bodyPr/>
            <a:lstStyle/>
            <a:p>
              <a:pPr algn="ctr"/>
              <a:endParaRPr lang="en-US" altLang="zh-CN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52266" name="文本框 5"/>
            <p:cNvSpPr txBox="1">
              <a:spLocks noChangeArrowheads="1"/>
            </p:cNvSpPr>
            <p:nvPr/>
          </p:nvSpPr>
          <p:spPr bwMode="auto">
            <a:xfrm>
              <a:off x="11054" y="3930"/>
              <a:ext cx="3310" cy="2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你能说出点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与点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en-US" altLang="zh-CN" b="1" dirty="0">
                  <a:latin typeface="+mn-lt"/>
                  <a:ea typeface="楷体" panose="02010609060101010101" pitchFamily="49" charset="-122"/>
                </a:rPr>
                <a:t>'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</a:rPr>
                <a:t>坐标的关系吗？</a:t>
              </a:r>
              <a:endParaRPr lang="zh-CN" altLang="en-US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4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51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392179" y="61277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58" grpId="0"/>
      <p:bldP spid="82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49" name="组合 37"/>
          <p:cNvGrpSpPr/>
          <p:nvPr/>
        </p:nvGrpSpPr>
        <p:grpSpPr bwMode="auto">
          <a:xfrm>
            <a:off x="3181350" y="946674"/>
            <a:ext cx="4619149" cy="3662363"/>
            <a:chOff x="4281" y="2587"/>
            <a:chExt cx="9695" cy="7687"/>
          </a:xfrm>
        </p:grpSpPr>
        <p:grpSp>
          <p:nvGrpSpPr>
            <p:cNvPr id="53250" name="组合 39"/>
            <p:cNvGrpSpPr/>
            <p:nvPr/>
          </p:nvGrpSpPr>
          <p:grpSpPr bwMode="auto">
            <a:xfrm>
              <a:off x="4281" y="2587"/>
              <a:ext cx="9695" cy="7687"/>
              <a:chOff x="1907704" y="908720"/>
              <a:chExt cx="6156813" cy="4882029"/>
            </a:xfrm>
          </p:grpSpPr>
          <p:grpSp>
            <p:nvGrpSpPr>
              <p:cNvPr id="53251" name="组合 31"/>
              <p:cNvGrpSpPr/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53252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3" name="直接连接符 7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4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5" name="直接连接符 9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6" name="直接连接符 10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7" name="直接连接符 12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8" name="直接连接符 13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9" name="直接连接符 14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0" name="直接连接符 15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1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2" name="直接连接符 18"/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3" name="直接连接符 19"/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4" name="直接连接符 20"/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5" name="直接连接符 21"/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6" name="直接连接符 22"/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7" name="直接连接符 23"/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8" name="直接连接符 25"/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69" name="直接连接符 26"/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70" name="直接连接符 27"/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71" name="直接连接符 28"/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72" name="直接连接符 29"/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73" name="直接连接符 30"/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53274" name="直接箭头连接符 238"/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3275" name="直接箭头连接符 240"/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3276" name="TextBox 241"/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173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77" name="TextBox 242"/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243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3278" name="文本框 36"/>
            <p:cNvSpPr txBox="1">
              <a:spLocks noChangeArrowheads="1"/>
            </p:cNvSpPr>
            <p:nvPr/>
          </p:nvSpPr>
          <p:spPr bwMode="auto">
            <a:xfrm>
              <a:off x="8257" y="6634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00FF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  <a:endPara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5327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15437" y="395000"/>
            <a:ext cx="7232651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l"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平面直角坐标系中画出下列各点关于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轴的对称点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3280" name="Line 62"/>
          <p:cNvSpPr>
            <a:spLocks noChangeShapeType="1"/>
          </p:cNvSpPr>
          <p:nvPr/>
        </p:nvSpPr>
        <p:spPr bwMode="auto">
          <a:xfrm flipV="1">
            <a:off x="5368925" y="4175649"/>
            <a:ext cx="9144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1" name="Line 64"/>
          <p:cNvSpPr>
            <a:spLocks noChangeShapeType="1"/>
          </p:cNvSpPr>
          <p:nvPr/>
        </p:nvSpPr>
        <p:spPr bwMode="auto">
          <a:xfrm flipH="1" flipV="1">
            <a:off x="6315075" y="2934224"/>
            <a:ext cx="0" cy="12414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Line 70"/>
          <p:cNvSpPr>
            <a:spLocks noChangeShapeType="1"/>
          </p:cNvSpPr>
          <p:nvPr/>
        </p:nvSpPr>
        <p:spPr bwMode="auto">
          <a:xfrm flipV="1">
            <a:off x="6315075" y="1675337"/>
            <a:ext cx="0" cy="1258887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Line 71"/>
          <p:cNvSpPr>
            <a:spLocks noChangeShapeType="1"/>
          </p:cNvSpPr>
          <p:nvPr/>
        </p:nvSpPr>
        <p:spPr bwMode="auto">
          <a:xfrm>
            <a:off x="5378450" y="1675337"/>
            <a:ext cx="936625" cy="1746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84" name="Text Box 62"/>
          <p:cNvSpPr txBox="1">
            <a:spLocks noChangeArrowheads="1"/>
          </p:cNvSpPr>
          <p:nvPr/>
        </p:nvSpPr>
        <p:spPr bwMode="auto">
          <a:xfrm>
            <a:off x="6303963" y="3812112"/>
            <a:ext cx="10967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(3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,–4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85" name="椭圆 248"/>
          <p:cNvSpPr>
            <a:spLocks noChangeArrowheads="1"/>
          </p:cNvSpPr>
          <p:nvPr/>
        </p:nvSpPr>
        <p:spPr bwMode="auto">
          <a:xfrm>
            <a:off x="6283325" y="4142312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36" name="Text Box 62"/>
          <p:cNvSpPr txBox="1">
            <a:spLocks noChangeArrowheads="1"/>
          </p:cNvSpPr>
          <p:nvPr/>
        </p:nvSpPr>
        <p:spPr bwMode="auto">
          <a:xfrm>
            <a:off x="6318250" y="1497537"/>
            <a:ext cx="10271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'(3,4)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87" name="Line 59"/>
          <p:cNvSpPr>
            <a:spLocks noChangeShapeType="1"/>
          </p:cNvSpPr>
          <p:nvPr/>
        </p:nvSpPr>
        <p:spPr bwMode="auto">
          <a:xfrm flipV="1">
            <a:off x="4102100" y="2297637"/>
            <a:ext cx="1268413" cy="1905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2" name="Line 66"/>
          <p:cNvSpPr>
            <a:spLocks noChangeShapeType="1"/>
          </p:cNvSpPr>
          <p:nvPr/>
        </p:nvSpPr>
        <p:spPr bwMode="auto">
          <a:xfrm flipV="1">
            <a:off x="4100513" y="3570812"/>
            <a:ext cx="1268412" cy="1587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84" name="Line 68"/>
          <p:cNvSpPr>
            <a:spLocks noChangeShapeType="1"/>
          </p:cNvSpPr>
          <p:nvPr/>
        </p:nvSpPr>
        <p:spPr bwMode="auto">
          <a:xfrm flipV="1">
            <a:off x="3987800" y="2921524"/>
            <a:ext cx="0" cy="5683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0" name="Line 58"/>
          <p:cNvSpPr>
            <a:spLocks noChangeShapeType="1"/>
          </p:cNvSpPr>
          <p:nvPr/>
        </p:nvSpPr>
        <p:spPr bwMode="auto">
          <a:xfrm flipV="1">
            <a:off x="3987800" y="2316687"/>
            <a:ext cx="0" cy="5937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91" name="Text Box 62"/>
          <p:cNvSpPr txBox="1">
            <a:spLocks noChangeArrowheads="1"/>
          </p:cNvSpPr>
          <p:nvPr/>
        </p:nvSpPr>
        <p:spPr bwMode="auto">
          <a:xfrm>
            <a:off x="3752850" y="1908699"/>
            <a:ext cx="10150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(–4,2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Text Box 62"/>
          <p:cNvSpPr txBox="1">
            <a:spLocks noChangeArrowheads="1"/>
          </p:cNvSpPr>
          <p:nvPr/>
        </p:nvSpPr>
        <p:spPr bwMode="auto">
          <a:xfrm>
            <a:off x="3719513" y="3572399"/>
            <a:ext cx="12923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'(–4,–2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1493838" y="1562624"/>
            <a:ext cx="1117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3000" b="1" i="1">
                <a:solidFill>
                  <a:srgbClr val="0000FF"/>
                </a:solidFill>
                <a:latin typeface="Times New Roman" panose="02020603050405020304" pitchFamily="18" charset="0"/>
              </a:rPr>
              <a:t>x , y</a:t>
            </a:r>
            <a:r>
              <a:rPr lang="en-US" altLang="zh-CN" sz="3000" b="1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30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下箭头 41"/>
          <p:cNvSpPr>
            <a:spLocks noChangeArrowheads="1"/>
          </p:cNvSpPr>
          <p:nvPr/>
        </p:nvSpPr>
        <p:spPr bwMode="auto">
          <a:xfrm>
            <a:off x="1900238" y="2224612"/>
            <a:ext cx="98425" cy="1474787"/>
          </a:xfrm>
          <a:prstGeom prst="downArrow">
            <a:avLst>
              <a:gd name="adj1" fmla="val 50000"/>
              <a:gd name="adj2" fmla="val 49044"/>
            </a:avLst>
          </a:prstGeom>
          <a:solidFill>
            <a:srgbClr val="92D050"/>
          </a:solidFill>
          <a:ln w="9525">
            <a:solidFill>
              <a:srgbClr val="66FF99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1998663" y="2316687"/>
            <a:ext cx="723900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关于 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轴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对称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363663" y="3635899"/>
            <a:ext cx="14255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    </a:t>
            </a:r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,   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1579259" y="3643837"/>
            <a:ext cx="373062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2122488" y="3616849"/>
            <a:ext cx="5485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–y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8231" name="椭圆 248"/>
          <p:cNvSpPr>
            <a:spLocks noChangeArrowheads="1"/>
          </p:cNvSpPr>
          <p:nvPr/>
        </p:nvSpPr>
        <p:spPr bwMode="auto">
          <a:xfrm>
            <a:off x="4048125" y="3508899"/>
            <a:ext cx="106363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2" name="椭圆 248"/>
          <p:cNvSpPr>
            <a:spLocks noChangeArrowheads="1"/>
          </p:cNvSpPr>
          <p:nvPr/>
        </p:nvSpPr>
        <p:spPr bwMode="auto">
          <a:xfrm>
            <a:off x="6261100" y="1654699"/>
            <a:ext cx="107950" cy="106363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grpSp>
        <p:nvGrpSpPr>
          <p:cNvPr id="58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5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61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64" name="圆角矩形 31"/>
          <p:cNvSpPr>
            <a:spLocks noChangeArrowheads="1"/>
          </p:cNvSpPr>
          <p:nvPr/>
        </p:nvSpPr>
        <p:spPr bwMode="auto">
          <a:xfrm>
            <a:off x="470062" y="567558"/>
            <a:ext cx="1244600" cy="387351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做一做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: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0" grpId="0"/>
      <p:bldP spid="41" grpId="0"/>
      <p:bldP spid="42" grpId="0" bldLvl="0" animBg="1"/>
      <p:bldP spid="43" grpId="0"/>
      <p:bldP spid="44" grpId="0"/>
      <p:bldP spid="45" grpId="0"/>
      <p:bldP spid="46" grpId="0"/>
      <p:bldP spid="8231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17613" y="1125538"/>
            <a:ext cx="42482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关于</a:t>
            </a:r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轴对称的点的坐标的特点是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zh-CN" altLang="en-US" sz="2100" b="1" dirty="0">
              <a:latin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277938" y="1646238"/>
            <a:ext cx="6553397" cy="544765"/>
          </a:xfrm>
          <a:prstGeom prst="rect">
            <a:avLst/>
          </a:prstGeom>
          <a:solidFill>
            <a:srgbClr val="D6F5F5"/>
          </a:solidFill>
          <a:ln w="9525">
            <a:solidFill>
              <a:srgbClr val="66FF99"/>
            </a:solidFill>
            <a:round/>
          </a:ln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横坐标相等</a:t>
            </a:r>
            <a:r>
              <a:rPr lang="en-US" altLang="zh-CN" sz="2100" b="1" dirty="0">
                <a:latin typeface="宋体" panose="02010600030101010101" pitchFamily="2" charset="-122"/>
              </a:rPr>
              <a:t>,</a:t>
            </a:r>
            <a:r>
              <a:rPr lang="zh-CN" altLang="en-US" sz="2100" b="1" dirty="0">
                <a:latin typeface="宋体" panose="02010600030101010101" pitchFamily="2" charset="-122"/>
              </a:rPr>
              <a:t>纵坐标互为相反数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2100" b="1" dirty="0">
                <a:latin typeface="宋体" panose="02010600030101010101" pitchFamily="2" charset="-122"/>
              </a:rPr>
              <a:t> （简称：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横同纵反）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50620" y="3009099"/>
            <a:ext cx="723106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(–5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, 6)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轴对称，则点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的坐标为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__________.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,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与点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(–2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, 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轴对称，则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=_____,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 b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=_____.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916379" y="2771774"/>
            <a:ext cx="1306768" cy="70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(–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5 , 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–6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6489700" y="3227388"/>
            <a:ext cx="714375" cy="70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813700" y="3582982"/>
            <a:ext cx="319318" cy="6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15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450" y="466724"/>
            <a:ext cx="8286750" cy="4105276"/>
            <a:chOff x="552450" y="466725"/>
            <a:chExt cx="8286750" cy="4057650"/>
          </a:xfrm>
        </p:grpSpPr>
        <p:sp>
          <p:nvSpPr>
            <p:cNvPr id="19" name="剪去同侧角的矩形 18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grpSp>
        <p:nvGrpSpPr>
          <p:cNvPr id="23" name="组合 22"/>
          <p:cNvGrpSpPr/>
          <p:nvPr/>
        </p:nvGrpSpPr>
        <p:grpSpPr>
          <a:xfrm>
            <a:off x="1227913" y="2384421"/>
            <a:ext cx="1262100" cy="530603"/>
            <a:chOff x="676275" y="838993"/>
            <a:chExt cx="1262100" cy="530602"/>
          </a:xfrm>
        </p:grpSpPr>
        <p:sp>
          <p:nvSpPr>
            <p:cNvPr id="25" name="矩形 24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400" b="1" kern="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练一练</a:t>
              </a:r>
              <a:endPara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6" name="Picture 1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030288" y="1439863"/>
            <a:ext cx="6308725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endParaRPr lang="en-US" altLang="zh-CN" sz="21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21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21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497012" y="422275"/>
            <a:ext cx="7456488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l"/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图，在平面直角坐标系中你能画出点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轴的对称点吗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5299" name="组合 8"/>
          <p:cNvGrpSpPr/>
          <p:nvPr/>
        </p:nvGrpSpPr>
        <p:grpSpPr bwMode="auto">
          <a:xfrm>
            <a:off x="1858963" y="1131888"/>
            <a:ext cx="4616450" cy="3659187"/>
            <a:chOff x="2362" y="2701"/>
            <a:chExt cx="9696" cy="7687"/>
          </a:xfrm>
        </p:grpSpPr>
        <p:grpSp>
          <p:nvGrpSpPr>
            <p:cNvPr id="55300" name="组合 39"/>
            <p:cNvGrpSpPr/>
            <p:nvPr/>
          </p:nvGrpSpPr>
          <p:grpSpPr bwMode="auto">
            <a:xfrm>
              <a:off x="2362" y="2701"/>
              <a:ext cx="9696" cy="7687"/>
              <a:chOff x="1907704" y="908720"/>
              <a:chExt cx="6156916" cy="4882029"/>
            </a:xfrm>
          </p:grpSpPr>
          <p:grpSp>
            <p:nvGrpSpPr>
              <p:cNvPr id="55301" name="组合 31"/>
              <p:cNvGrpSpPr/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55302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3" name="直接连接符 7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4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5" name="直接连接符 9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6" name="直接连接符 10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7" name="直接连接符 12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8" name="直接连接符 13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09" name="直接连接符 14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0" name="直接连接符 15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1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2" name="直接连接符 18"/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3" name="直接连接符 19"/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4" name="直接连接符 20"/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5" name="直接连接符 21"/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6" name="直接连接符 22"/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7" name="直接连接符 23"/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8" name="直接连接符 25"/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19" name="直接连接符 26"/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20" name="直接连接符 27"/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21" name="直接连接符 28"/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22" name="直接连接符 29"/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5323" name="直接连接符 30"/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55324" name="直接箭头连接符 238"/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5325" name="直接箭头连接符 240"/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5326" name="TextBox 241"/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276" cy="491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327" name="TextBox 242"/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341" cy="4912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5328" name="文本框 7"/>
            <p:cNvSpPr txBox="1">
              <a:spLocks noChangeArrowheads="1"/>
            </p:cNvSpPr>
            <p:nvPr/>
          </p:nvSpPr>
          <p:spPr bwMode="auto">
            <a:xfrm>
              <a:off x="6444" y="6737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00FF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  <a:endParaRPr lang="en-US" altLang="zh-CN" sz="2100" b="1" i="1">
                <a:solidFill>
                  <a:srgbClr val="0000FF"/>
                </a:solidFill>
                <a:latin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55329" name="Line 60"/>
          <p:cNvSpPr>
            <a:spLocks noChangeShapeType="1"/>
          </p:cNvSpPr>
          <p:nvPr/>
        </p:nvSpPr>
        <p:spPr bwMode="auto">
          <a:xfrm flipV="1">
            <a:off x="4678363" y="2166938"/>
            <a:ext cx="1587" cy="95091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0" name="Line 61"/>
          <p:cNvSpPr>
            <a:spLocks noChangeShapeType="1"/>
          </p:cNvSpPr>
          <p:nvPr/>
        </p:nvSpPr>
        <p:spPr bwMode="auto">
          <a:xfrm flipV="1">
            <a:off x="4060825" y="2166938"/>
            <a:ext cx="628650" cy="127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31" name="Text Box 62"/>
          <p:cNvSpPr txBox="1">
            <a:spLocks noChangeArrowheads="1"/>
          </p:cNvSpPr>
          <p:nvPr/>
        </p:nvSpPr>
        <p:spPr bwMode="auto">
          <a:xfrm>
            <a:off x="4656138" y="1789113"/>
            <a:ext cx="94769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(2,3)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55" name="Line 63"/>
          <p:cNvSpPr>
            <a:spLocks noChangeShapeType="1"/>
          </p:cNvSpPr>
          <p:nvPr/>
        </p:nvSpPr>
        <p:spPr bwMode="auto">
          <a:xfrm flipV="1">
            <a:off x="3417888" y="2217738"/>
            <a:ext cx="1587" cy="903287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6" name="Line 64"/>
          <p:cNvSpPr>
            <a:spLocks noChangeShapeType="1"/>
          </p:cNvSpPr>
          <p:nvPr/>
        </p:nvSpPr>
        <p:spPr bwMode="auto">
          <a:xfrm>
            <a:off x="3398838" y="2168525"/>
            <a:ext cx="628650" cy="1588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58" name="Text Box 66"/>
          <p:cNvSpPr txBox="1">
            <a:spLocks noChangeArrowheads="1"/>
          </p:cNvSpPr>
          <p:nvPr/>
        </p:nvSpPr>
        <p:spPr bwMode="auto">
          <a:xfrm>
            <a:off x="2484438" y="1741488"/>
            <a:ext cx="12334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′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(–2,3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5335" name="椭圆 248"/>
          <p:cNvSpPr>
            <a:spLocks noChangeArrowheads="1"/>
          </p:cNvSpPr>
          <p:nvPr/>
        </p:nvSpPr>
        <p:spPr bwMode="auto">
          <a:xfrm>
            <a:off x="4637088" y="2119313"/>
            <a:ext cx="106362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11304" name="椭圆 248"/>
          <p:cNvSpPr>
            <a:spLocks noChangeArrowheads="1"/>
          </p:cNvSpPr>
          <p:nvPr/>
        </p:nvSpPr>
        <p:spPr bwMode="auto">
          <a:xfrm>
            <a:off x="3370263" y="2087563"/>
            <a:ext cx="107950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grpSp>
        <p:nvGrpSpPr>
          <p:cNvPr id="5" name="组合 6"/>
          <p:cNvGrpSpPr/>
          <p:nvPr/>
        </p:nvGrpSpPr>
        <p:grpSpPr bwMode="auto">
          <a:xfrm>
            <a:off x="6574316" y="1649413"/>
            <a:ext cx="1809750" cy="1504950"/>
            <a:chOff x="10704" y="3541"/>
            <a:chExt cx="3798" cy="3161"/>
          </a:xfrm>
        </p:grpSpPr>
        <p:sp>
          <p:nvSpPr>
            <p:cNvPr id="55338" name="AutoShape 67"/>
            <p:cNvSpPr>
              <a:spLocks noChangeArrowheads="1"/>
            </p:cNvSpPr>
            <p:nvPr/>
          </p:nvSpPr>
          <p:spPr bwMode="auto">
            <a:xfrm>
              <a:off x="10704" y="3541"/>
              <a:ext cx="3798" cy="3161"/>
            </a:xfrm>
            <a:prstGeom prst="wedgeEllipseCallout">
              <a:avLst>
                <a:gd name="adj1" fmla="val -106213"/>
                <a:gd name="adj2" fmla="val -13324"/>
              </a:avLst>
            </a:prstGeom>
            <a:solidFill>
              <a:srgbClr val="92D050"/>
            </a:solidFill>
            <a:ln w="9525">
              <a:solidFill>
                <a:srgbClr val="66FF99"/>
              </a:solidFill>
              <a:miter lim="800000"/>
            </a:ln>
          </p:spPr>
          <p:txBody>
            <a:bodyPr/>
            <a:lstStyle/>
            <a:p>
              <a:pPr algn="ctr"/>
              <a:endParaRPr lang="en-US" altLang="zh-CN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55339" name="文本框 5"/>
            <p:cNvSpPr txBox="1">
              <a:spLocks noChangeArrowheads="1"/>
            </p:cNvSpPr>
            <p:nvPr/>
          </p:nvSpPr>
          <p:spPr bwMode="auto">
            <a:xfrm>
              <a:off x="11192" y="3928"/>
              <a:ext cx="3310" cy="24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你能说出点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A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与点</a:t>
              </a:r>
              <a:r>
                <a:rPr lang="en-US" altLang="zh-CN" b="1" i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A</a:t>
              </a:r>
              <a:r>
                <a:rPr lang="en-US" altLang="zh-CN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'</a:t>
              </a:r>
              <a:r>
                <a:rPr lang="zh-CN" altLang="en-US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坐标的关系吗？</a:t>
              </a:r>
              <a:endParaRPr lang="zh-CN" altLang="en-US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9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50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52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392179" y="61277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8258" grpId="0"/>
      <p:bldP spid="1130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1" name="组合 46"/>
          <p:cNvGrpSpPr/>
          <p:nvPr/>
        </p:nvGrpSpPr>
        <p:grpSpPr bwMode="auto">
          <a:xfrm>
            <a:off x="3182938" y="1231900"/>
            <a:ext cx="4617561" cy="3662363"/>
            <a:chOff x="4282" y="2588"/>
            <a:chExt cx="9695" cy="7687"/>
          </a:xfrm>
        </p:grpSpPr>
        <p:grpSp>
          <p:nvGrpSpPr>
            <p:cNvPr id="56322" name="组合 39"/>
            <p:cNvGrpSpPr/>
            <p:nvPr/>
          </p:nvGrpSpPr>
          <p:grpSpPr bwMode="auto">
            <a:xfrm>
              <a:off x="4282" y="2588"/>
              <a:ext cx="9695" cy="7687"/>
              <a:chOff x="1907704" y="908720"/>
              <a:chExt cx="6156813" cy="4882029"/>
            </a:xfrm>
          </p:grpSpPr>
          <p:grpSp>
            <p:nvGrpSpPr>
              <p:cNvPr id="56323" name="组合 31"/>
              <p:cNvGrpSpPr/>
              <p:nvPr/>
            </p:nvGrpSpPr>
            <p:grpSpPr bwMode="auto">
              <a:xfrm>
                <a:off x="2267744" y="1427290"/>
                <a:ext cx="5127082" cy="4255732"/>
                <a:chOff x="2267744" y="1427290"/>
                <a:chExt cx="5127082" cy="4255732"/>
              </a:xfrm>
            </p:grpSpPr>
            <p:cxnSp>
              <p:nvCxnSpPr>
                <p:cNvPr id="56324" name="直接连接符 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485038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5" name="直接连接符 7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1902590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6" name="直接连接符 8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291565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7" name="直接连接符 9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2709118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8" name="直接连接符 10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140959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29" name="直接连接符 12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3990352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0" name="直接连接符 13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4407905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1" name="直接连接符 14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4796879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2" name="直接连接符 15"/>
                <p:cNvCxnSpPr>
                  <a:cxnSpLocks noChangeShapeType="1"/>
                </p:cNvCxnSpPr>
                <p:nvPr/>
              </p:nvCxnSpPr>
              <p:spPr bwMode="auto">
                <a:xfrm>
                  <a:off x="2282330" y="5214432"/>
                  <a:ext cx="5113004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3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2268043" y="5646273"/>
                  <a:ext cx="5113005" cy="0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4" name="直接连接符 18"/>
                <p:cNvCxnSpPr>
                  <a:cxnSpLocks noChangeShapeType="1"/>
                </p:cNvCxnSpPr>
                <p:nvPr/>
              </p:nvCxnSpPr>
              <p:spPr bwMode="auto">
                <a:xfrm>
                  <a:off x="2296616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5" name="直接连接符 19"/>
                <p:cNvCxnSpPr>
                  <a:cxnSpLocks noChangeShapeType="1"/>
                </p:cNvCxnSpPr>
                <p:nvPr/>
              </p:nvCxnSpPr>
              <p:spPr bwMode="auto">
                <a:xfrm>
                  <a:off x="27426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6" name="直接连接符 20"/>
                <p:cNvCxnSpPr>
                  <a:cxnSpLocks noChangeShapeType="1"/>
                </p:cNvCxnSpPr>
                <p:nvPr/>
              </p:nvCxnSpPr>
              <p:spPr bwMode="auto">
                <a:xfrm>
                  <a:off x="3133175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7" name="直接连接符 21"/>
                <p:cNvCxnSpPr>
                  <a:cxnSpLocks noChangeShapeType="1"/>
                </p:cNvCxnSpPr>
                <p:nvPr/>
              </p:nvCxnSpPr>
              <p:spPr bwMode="auto">
                <a:xfrm>
                  <a:off x="3579233" y="1507265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8" name="直接连接符 22"/>
                <p:cNvCxnSpPr>
                  <a:cxnSpLocks noChangeShapeType="1"/>
                </p:cNvCxnSpPr>
                <p:nvPr/>
              </p:nvCxnSpPr>
              <p:spPr bwMode="auto">
                <a:xfrm>
                  <a:off x="3995130" y="1456460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39" name="直接连接符 23"/>
                <p:cNvCxnSpPr>
                  <a:cxnSpLocks noChangeShapeType="1"/>
                </p:cNvCxnSpPr>
                <p:nvPr/>
              </p:nvCxnSpPr>
              <p:spPr bwMode="auto">
                <a:xfrm>
                  <a:off x="4441189" y="147074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0" name="直接连接符 25"/>
                <p:cNvCxnSpPr>
                  <a:cxnSpLocks noChangeShapeType="1"/>
                </p:cNvCxnSpPr>
                <p:nvPr/>
              </p:nvCxnSpPr>
              <p:spPr bwMode="auto">
                <a:xfrm>
                  <a:off x="5277747" y="1492976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1" name="直接连接符 26"/>
                <p:cNvCxnSpPr>
                  <a:cxnSpLocks noChangeShapeType="1"/>
                </p:cNvCxnSpPr>
                <p:nvPr/>
              </p:nvCxnSpPr>
              <p:spPr bwMode="auto">
                <a:xfrm>
                  <a:off x="5682534" y="1427882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2" name="直接连接符 27"/>
                <p:cNvCxnSpPr>
                  <a:cxnSpLocks noChangeShapeType="1"/>
                </p:cNvCxnSpPr>
                <p:nvPr/>
              </p:nvCxnSpPr>
              <p:spPr bwMode="auto">
                <a:xfrm>
                  <a:off x="6084144" y="1442171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3" name="直接连接符 28"/>
                <p:cNvCxnSpPr>
                  <a:cxnSpLocks noChangeShapeType="1"/>
                </p:cNvCxnSpPr>
                <p:nvPr/>
              </p:nvCxnSpPr>
              <p:spPr bwMode="auto">
                <a:xfrm>
                  <a:off x="6473057" y="145010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4" name="直接连接符 29"/>
                <p:cNvCxnSpPr>
                  <a:cxnSpLocks noChangeShapeType="1"/>
                </p:cNvCxnSpPr>
                <p:nvPr/>
              </p:nvCxnSpPr>
              <p:spPr bwMode="auto">
                <a:xfrm>
                  <a:off x="6919115" y="1464399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6345" name="直接连接符 30"/>
                <p:cNvCxnSpPr>
                  <a:cxnSpLocks noChangeShapeType="1"/>
                </p:cNvCxnSpPr>
                <p:nvPr/>
              </p:nvCxnSpPr>
              <p:spPr bwMode="auto">
                <a:xfrm>
                  <a:off x="7352475" y="1485038"/>
                  <a:ext cx="0" cy="4175524"/>
                </a:xfrm>
                <a:prstGeom prst="line">
                  <a:avLst/>
                </a:prstGeom>
                <a:noFill/>
                <a:ln w="25400">
                  <a:solidFill>
                    <a:srgbClr val="595959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56346" name="直接箭头连接符 238"/>
              <p:cNvCxnSpPr>
                <a:cxnSpLocks noChangeShapeType="1"/>
              </p:cNvCxnSpPr>
              <p:nvPr/>
            </p:nvCxnSpPr>
            <p:spPr bwMode="auto">
              <a:xfrm>
                <a:off x="1907704" y="3558502"/>
                <a:ext cx="5904260" cy="0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6347" name="直接箭头连接符 240"/>
              <p:cNvCxnSpPr>
                <a:cxnSpLocks noChangeShapeType="1"/>
              </p:cNvCxnSpPr>
              <p:nvPr/>
            </p:nvCxnSpPr>
            <p:spPr bwMode="auto">
              <a:xfrm flipV="1">
                <a:off x="4845518" y="1110230"/>
                <a:ext cx="0" cy="4680519"/>
              </a:xfrm>
              <a:prstGeom prst="straightConnector1">
                <a:avLst/>
              </a:prstGeom>
              <a:noFill/>
              <a:ln w="25400">
                <a:solidFill>
                  <a:schemeClr val="tx1"/>
                </a:solidFill>
                <a:rou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6348" name="TextBox 241"/>
              <p:cNvSpPr txBox="1">
                <a:spLocks noChangeArrowheads="1"/>
              </p:cNvSpPr>
              <p:nvPr/>
            </p:nvSpPr>
            <p:spPr bwMode="auto">
              <a:xfrm>
                <a:off x="7668344" y="3471094"/>
                <a:ext cx="396173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x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349" name="TextBox 242"/>
              <p:cNvSpPr txBox="1">
                <a:spLocks noChangeArrowheads="1"/>
              </p:cNvSpPr>
              <p:nvPr/>
            </p:nvSpPr>
            <p:spPr bwMode="auto">
              <a:xfrm>
                <a:off x="4499992" y="908720"/>
                <a:ext cx="379243" cy="491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y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6350" name="文本框 75"/>
            <p:cNvSpPr txBox="1">
              <a:spLocks noChangeArrowheads="1"/>
            </p:cNvSpPr>
            <p:nvPr/>
          </p:nvSpPr>
          <p:spPr bwMode="auto">
            <a:xfrm>
              <a:off x="8257" y="6688"/>
              <a:ext cx="78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00FF"/>
                  </a:solidFill>
                  <a:latin typeface="Times New Roman" panose="02020603050405020304" pitchFamily="18" charset="0"/>
                  <a:sym typeface="宋体" panose="02010600030101010101" pitchFamily="2" charset="-122"/>
                </a:rPr>
                <a:t>O</a:t>
              </a:r>
              <a:endPara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56351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621705" y="617834"/>
            <a:ext cx="7471928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l"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平面直角坐标系中画出下列各点关于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轴的对称点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6352" name="Line 62"/>
          <p:cNvSpPr>
            <a:spLocks noChangeShapeType="1"/>
          </p:cNvSpPr>
          <p:nvPr/>
        </p:nvSpPr>
        <p:spPr bwMode="auto">
          <a:xfrm flipV="1">
            <a:off x="5368925" y="4460875"/>
            <a:ext cx="914400" cy="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53" name="Line 64"/>
          <p:cNvSpPr>
            <a:spLocks noChangeShapeType="1"/>
          </p:cNvSpPr>
          <p:nvPr/>
        </p:nvSpPr>
        <p:spPr bwMode="auto">
          <a:xfrm flipH="1" flipV="1">
            <a:off x="6315075" y="3219450"/>
            <a:ext cx="0" cy="12414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" name="Line 70"/>
          <p:cNvSpPr>
            <a:spLocks noChangeShapeType="1"/>
          </p:cNvSpPr>
          <p:nvPr/>
        </p:nvSpPr>
        <p:spPr bwMode="auto">
          <a:xfrm flipV="1">
            <a:off x="4437063" y="3216275"/>
            <a:ext cx="0" cy="1258888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Line 71"/>
          <p:cNvSpPr>
            <a:spLocks noChangeShapeType="1"/>
          </p:cNvSpPr>
          <p:nvPr/>
        </p:nvSpPr>
        <p:spPr bwMode="auto">
          <a:xfrm>
            <a:off x="4406900" y="4456113"/>
            <a:ext cx="936625" cy="17462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56" name="Text Box 62"/>
          <p:cNvSpPr txBox="1">
            <a:spLocks noChangeArrowheads="1"/>
          </p:cNvSpPr>
          <p:nvPr/>
        </p:nvSpPr>
        <p:spPr bwMode="auto">
          <a:xfrm>
            <a:off x="6303963" y="4097338"/>
            <a:ext cx="10967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(3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,–4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" name="Text Box 62"/>
          <p:cNvSpPr txBox="1">
            <a:spLocks noChangeArrowheads="1"/>
          </p:cNvSpPr>
          <p:nvPr/>
        </p:nvSpPr>
        <p:spPr bwMode="auto">
          <a:xfrm>
            <a:off x="3562350" y="4414838"/>
            <a:ext cx="10271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'(3,4)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58" name="Line 59"/>
          <p:cNvSpPr>
            <a:spLocks noChangeShapeType="1"/>
          </p:cNvSpPr>
          <p:nvPr/>
        </p:nvSpPr>
        <p:spPr bwMode="auto">
          <a:xfrm flipV="1">
            <a:off x="4102100" y="2582863"/>
            <a:ext cx="1268413" cy="1905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6" name="Line 66"/>
          <p:cNvSpPr>
            <a:spLocks noChangeShapeType="1"/>
          </p:cNvSpPr>
          <p:nvPr/>
        </p:nvSpPr>
        <p:spPr bwMode="auto">
          <a:xfrm flipV="1">
            <a:off x="5365750" y="2571750"/>
            <a:ext cx="1268413" cy="1588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" name="Line 68"/>
          <p:cNvSpPr>
            <a:spLocks noChangeShapeType="1"/>
          </p:cNvSpPr>
          <p:nvPr/>
        </p:nvSpPr>
        <p:spPr bwMode="auto">
          <a:xfrm flipV="1">
            <a:off x="6607175" y="2620963"/>
            <a:ext cx="0" cy="5683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1" name="Line 58"/>
          <p:cNvSpPr>
            <a:spLocks noChangeShapeType="1"/>
          </p:cNvSpPr>
          <p:nvPr/>
        </p:nvSpPr>
        <p:spPr bwMode="auto">
          <a:xfrm flipV="1">
            <a:off x="4102100" y="2601913"/>
            <a:ext cx="0" cy="593725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62" name="Text Box 62"/>
          <p:cNvSpPr txBox="1">
            <a:spLocks noChangeArrowheads="1"/>
          </p:cNvSpPr>
          <p:nvPr/>
        </p:nvSpPr>
        <p:spPr bwMode="auto">
          <a:xfrm>
            <a:off x="3752850" y="2193925"/>
            <a:ext cx="10150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(–4,2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0" name="Text Box 62"/>
          <p:cNvSpPr txBox="1">
            <a:spLocks noChangeArrowheads="1"/>
          </p:cNvSpPr>
          <p:nvPr/>
        </p:nvSpPr>
        <p:spPr bwMode="auto">
          <a:xfrm>
            <a:off x="6229350" y="2182813"/>
            <a:ext cx="12923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'(–4,–2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1" name="文本框 90"/>
          <p:cNvSpPr txBox="1">
            <a:spLocks noChangeArrowheads="1"/>
          </p:cNvSpPr>
          <p:nvPr/>
        </p:nvSpPr>
        <p:spPr bwMode="auto">
          <a:xfrm>
            <a:off x="1608138" y="1847850"/>
            <a:ext cx="11176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30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x , y</a:t>
            </a:r>
            <a:r>
              <a:rPr lang="en-US" altLang="zh-CN" sz="3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3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" name="下箭头 91"/>
          <p:cNvSpPr>
            <a:spLocks noChangeArrowheads="1"/>
          </p:cNvSpPr>
          <p:nvPr/>
        </p:nvSpPr>
        <p:spPr bwMode="auto">
          <a:xfrm>
            <a:off x="2014538" y="2509838"/>
            <a:ext cx="98425" cy="1474787"/>
          </a:xfrm>
          <a:prstGeom prst="downArrow">
            <a:avLst>
              <a:gd name="adj1" fmla="val 50000"/>
              <a:gd name="adj2" fmla="val 49044"/>
            </a:avLst>
          </a:prstGeom>
          <a:solidFill>
            <a:srgbClr val="92D050"/>
          </a:solidFill>
          <a:ln w="9525">
            <a:solidFill>
              <a:srgbClr val="66FF99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93" name="文本框 92"/>
          <p:cNvSpPr txBox="1">
            <a:spLocks noChangeArrowheads="1"/>
          </p:cNvSpPr>
          <p:nvPr/>
        </p:nvSpPr>
        <p:spPr bwMode="auto">
          <a:xfrm>
            <a:off x="2112963" y="2601913"/>
            <a:ext cx="723900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关于 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轴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对称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4" name="文本框 93"/>
          <p:cNvSpPr txBox="1">
            <a:spLocks noChangeArrowheads="1"/>
          </p:cNvSpPr>
          <p:nvPr/>
        </p:nvSpPr>
        <p:spPr bwMode="auto">
          <a:xfrm>
            <a:off x="1477963" y="3921125"/>
            <a:ext cx="14255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(    </a:t>
            </a:r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</a:rPr>
              <a:t> ,   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30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" name="文本框 94"/>
          <p:cNvSpPr txBox="1">
            <a:spLocks noChangeArrowheads="1"/>
          </p:cNvSpPr>
          <p:nvPr/>
        </p:nvSpPr>
        <p:spPr bwMode="auto">
          <a:xfrm>
            <a:off x="1674813" y="3902075"/>
            <a:ext cx="5693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–x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6" name="文本框 95"/>
          <p:cNvSpPr txBox="1">
            <a:spLocks noChangeArrowheads="1"/>
          </p:cNvSpPr>
          <p:nvPr/>
        </p:nvSpPr>
        <p:spPr bwMode="auto">
          <a:xfrm>
            <a:off x="2236788" y="3902075"/>
            <a:ext cx="35083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y</a:t>
            </a:r>
            <a:endParaRPr lang="en-US" altLang="zh-CN" sz="3000" b="1" i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8231" name="椭圆 248"/>
          <p:cNvSpPr>
            <a:spLocks noChangeArrowheads="1"/>
          </p:cNvSpPr>
          <p:nvPr/>
        </p:nvSpPr>
        <p:spPr bwMode="auto">
          <a:xfrm>
            <a:off x="6553200" y="2528888"/>
            <a:ext cx="106363" cy="10795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sp>
        <p:nvSpPr>
          <p:cNvPr id="2" name="椭圆 248"/>
          <p:cNvSpPr>
            <a:spLocks noChangeArrowheads="1"/>
          </p:cNvSpPr>
          <p:nvPr/>
        </p:nvSpPr>
        <p:spPr bwMode="auto">
          <a:xfrm>
            <a:off x="4378325" y="4408488"/>
            <a:ext cx="106363" cy="106362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srgbClr val="FF0000"/>
              </a:solidFill>
            </a:endParaRPr>
          </a:p>
        </p:txBody>
      </p:sp>
      <p:grpSp>
        <p:nvGrpSpPr>
          <p:cNvPr id="57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58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60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63" name="圆角矩形 31"/>
          <p:cNvSpPr>
            <a:spLocks noChangeArrowheads="1"/>
          </p:cNvSpPr>
          <p:nvPr/>
        </p:nvSpPr>
        <p:spPr bwMode="auto">
          <a:xfrm>
            <a:off x="451012" y="809654"/>
            <a:ext cx="1244600" cy="387351"/>
          </a:xfrm>
          <a:prstGeom prst="roundRect">
            <a:avLst>
              <a:gd name="adj" fmla="val 16667"/>
            </a:avLst>
          </a:prstGeom>
          <a:noFill/>
          <a:ln w="25400">
            <a:noFill/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做一做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: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90" grpId="0"/>
      <p:bldP spid="91" grpId="0"/>
      <p:bldP spid="92" grpId="0" bldLvl="0" animBg="1"/>
      <p:bldP spid="93" grpId="0"/>
      <p:bldP spid="94" grpId="0"/>
      <p:bldP spid="95" grpId="0"/>
      <p:bldP spid="96" grpId="0"/>
      <p:bldP spid="823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DOC_GUID" val="{e1647bf6-87da-4c16-8940-e56ee36421c3}"/>
  <p:tag name="KSO_WPP_MARK_KEY" val="7f3a0f1f-b509-4555-8594-44a12f215b92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3852</Words>
  <Application>WPS 演示</Application>
  <PresentationFormat>全屏显示(16:9)</PresentationFormat>
  <Paragraphs>490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28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Times New Roman</vt:lpstr>
      <vt:lpstr>仿宋</vt:lpstr>
      <vt:lpstr>Arial Unicode MS</vt:lpstr>
      <vt:lpstr>Calibri</vt:lpstr>
      <vt:lpstr>MingLiU_HKSCS</vt:lpstr>
      <vt:lpstr>PMingLiU-ExtB</vt:lpstr>
      <vt:lpstr>《七彩课堂》课件模板（新）</vt:lpstr>
      <vt:lpstr>2_《七彩课堂》课件模板（新）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如图，在平面直角坐标系中你能画出点A关于x轴的对称点吗?</vt:lpstr>
      <vt:lpstr>在平面直角坐标系中画出下列各点关于x轴的对称点.</vt:lpstr>
      <vt:lpstr>PowerPoint 演示文稿</vt:lpstr>
      <vt:lpstr>如图，在平面直角坐标系中你能画出点A关于y轴的对称点吗?</vt:lpstr>
      <vt:lpstr>在平面直角坐标系中画出下列各点关于y轴的对称点.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1222</cp:revision>
  <dcterms:created xsi:type="dcterms:W3CDTF">2016-01-14T07:05:00Z</dcterms:created>
  <dcterms:modified xsi:type="dcterms:W3CDTF">2023-04-26T05:58:55Z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ECA02DFE4FAD436E9F84D92C503210A2_12</vt:lpwstr>
  </property>
</Properties>
</file>