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gif" ContentType="image/gif"/>
  <Default Extension="jpeg" ContentType="image/jpeg"/>
  <Default Extension="JPG" ContentType="image/.jpg"/>
  <Default Extension="png" ContentType="image/png"/>
  <Default Extension="emf" ContentType="image/x-emf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13" r:id="rId3"/>
    <p:sldId id="567" r:id="rId4"/>
    <p:sldId id="396" r:id="rId5"/>
    <p:sldId id="523" r:id="rId6"/>
    <p:sldId id="565" r:id="rId7"/>
    <p:sldId id="566" r:id="rId8"/>
    <p:sldId id="568" r:id="rId9"/>
    <p:sldId id="525" r:id="rId10"/>
    <p:sldId id="570" r:id="rId11"/>
    <p:sldId id="571" r:id="rId12"/>
    <p:sldId id="572" r:id="rId13"/>
    <p:sldId id="573" r:id="rId14"/>
    <p:sldId id="569" r:id="rId15"/>
    <p:sldId id="574" r:id="rId16"/>
    <p:sldId id="384" r:id="rId17"/>
    <p:sldId id="575" r:id="rId18"/>
    <p:sldId id="579" r:id="rId19"/>
    <p:sldId id="580" r:id="rId20"/>
    <p:sldId id="581" r:id="rId21"/>
    <p:sldId id="582" r:id="rId22"/>
    <p:sldId id="583" r:id="rId23"/>
    <p:sldId id="271" r:id="rId24"/>
  </p:sldIdLst>
  <p:sldSz cx="9144000" cy="51435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1" userDrawn="1">
          <p15:clr>
            <a:srgbClr val="A4A3A4"/>
          </p15:clr>
        </p15:guide>
        <p15:guide id="2" pos="29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0" name="HJZX010" initials="" lastIdx="0" clrIdx="0"/>
  <p:cmAuthor id="2" name="作者" initials="A" lastIdx="0" clrIdx="1"/>
  <p:cmAuthor id="3" name="fafa" initials="f" lastIdx="2" clrIdx="1"/>
  <p:cmAuthor id="4" name="王习习" initials="王" lastIdx="2" clrIdx="0"/>
  <p:cmAuthor id="7" name="Taylor Hartwell" initials="TH [6]" lastIdx="1" clrIdx="6"/>
  <p:cmAuthor id="5" name="TuWY" initials="T" lastIdx="1" clrIdx="4"/>
  <p:cmAuthor id="493529667" name="心语" initials="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6A0"/>
    <a:srgbClr val="000000"/>
    <a:srgbClr val="FF9782"/>
    <a:srgbClr val="28AA93"/>
    <a:srgbClr val="0250B0"/>
    <a:srgbClr val="3C8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751"/>
        <p:guide pos="298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6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http://www.youyi100.com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67865" y="635"/>
            <a:ext cx="7148830" cy="5142865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0" y="0"/>
            <a:ext cx="1948339" cy="5144400"/>
          </a:xfrm>
          <a:prstGeom prst="rect">
            <a:avLst/>
          </a:pr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矩形 20"/>
          <p:cNvSpPr/>
          <p:nvPr userDrawn="1"/>
        </p:nvSpPr>
        <p:spPr>
          <a:xfrm>
            <a:off x="2771140" y="1810385"/>
            <a:ext cx="6408420" cy="151257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 userDrawn="1"/>
        </p:nvSpPr>
        <p:spPr>
          <a:xfrm>
            <a:off x="656850" y="1209296"/>
            <a:ext cx="2565000" cy="25654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7514" y="1059767"/>
            <a:ext cx="2991632" cy="2725908"/>
            <a:chOff x="361" y="652"/>
            <a:chExt cx="2833" cy="2575"/>
          </a:xfrm>
          <a:noFill/>
        </p:grpSpPr>
        <p:pic>
          <p:nvPicPr>
            <p:cNvPr id="24" name="图片 23" descr="资源 2"/>
            <p:cNvPicPr>
              <a:picLocks noChangeAspect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361" y="652"/>
              <a:ext cx="2833" cy="2575"/>
            </a:xfrm>
            <a:prstGeom prst="rect">
              <a:avLst/>
            </a:prstGeom>
            <a:noFill/>
          </p:spPr>
        </p:pic>
        <p:pic>
          <p:nvPicPr>
            <p:cNvPr id="25" name="图片 24" descr="资源 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6" y="1713"/>
              <a:ext cx="1657" cy="15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12" name="Text Box 33"/>
          <p:cNvSpPr txBox="1"/>
          <p:nvPr userDrawn="1">
            <p:custDataLst>
              <p:tags r:id="rId6"/>
            </p:custDataLst>
          </p:nvPr>
        </p:nvSpPr>
        <p:spPr>
          <a:xfrm>
            <a:off x="13970" y="4011295"/>
            <a:ext cx="194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北师版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八年级(</a:t>
            </a:r>
            <a:r>
              <a:rPr lang="zh-CN" altLang="en-US" sz="28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03800" y="123190"/>
            <a:ext cx="971550" cy="355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993396" y="267293"/>
            <a:ext cx="4920643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3910" y="3502360"/>
            <a:ext cx="1195240" cy="1488097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666718" y="3268594"/>
            <a:ext cx="6761280" cy="179301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优翼教学工具书（初中系列）“3+n”选购指南：</a:t>
            </a:r>
            <a:endParaRPr lang="zh-CN" altLang="en-US" sz="1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同步练习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本、教材笔记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本、检测试卷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+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专项提升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同步练习：学练优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假期作业：暑假衔接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寒假衔接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教材笔记：新领程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涂重点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中考系列：中考新领程（精讲精练册+模拟卷）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试卷系列：优干线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字帖系列：四步法写字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写字高手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静心字帖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lang="en-US" altLang="zh-CN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03892" y="987286"/>
            <a:ext cx="4990960" cy="2140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811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783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5844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639" y="4659689"/>
            <a:ext cx="437322" cy="33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素养目标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复习导入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当堂反馈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129137" y="160450"/>
            <a:ext cx="8861919" cy="4830008"/>
          </a:xfrm>
          <a:prstGeom prst="roundRect">
            <a:avLst>
              <a:gd name="adj" fmla="val 3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7" name="图片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54402" y="1002852"/>
            <a:ext cx="7706679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233572" y="2260958"/>
            <a:ext cx="1416510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年举办公益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教研活动场次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35644" y="2260958"/>
            <a:ext cx="2264765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优翼产品与服务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历年中小学生使用人次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03091" y="2260958"/>
            <a:ext cx="1707304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优翼网教学资源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每年服务师生人次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250092" y="2248258"/>
            <a:ext cx="11276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亿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7801220" y="2248258"/>
            <a:ext cx="11587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859628" y="2248258"/>
            <a:ext cx="1827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万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611359" y="3724450"/>
            <a:ext cx="6668106" cy="632383"/>
            <a:chOff x="1857" y="9421"/>
            <a:chExt cx="14003" cy="1328"/>
          </a:xfrm>
        </p:grpSpPr>
        <p:sp>
          <p:nvSpPr>
            <p:cNvPr id="24" name="文本框 23"/>
            <p:cNvSpPr txBox="1"/>
            <p:nvPr/>
          </p:nvSpPr>
          <p:spPr>
            <a:xfrm>
              <a:off x="2996" y="9421"/>
              <a:ext cx="12864" cy="1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10000"/>
                </a:lnSpc>
              </a:pP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·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学练优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新领程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涂重点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| 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优翼网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教学资源服务平台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hlinkClick r:id="rId3"/>
                </a:rPr>
                <a:t>www.youyi100.com</a:t>
              </a:r>
              <a:endParaRPr lang="en-US" altLang="zh-CN" sz="16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rcRect r="50294" b="27383"/>
            <a:stretch>
              <a:fillRect/>
            </a:stretch>
          </p:blipFill>
          <p:spPr>
            <a:xfrm>
              <a:off x="1857" y="9548"/>
              <a:ext cx="1197" cy="511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0735" y="2911090"/>
            <a:ext cx="1266669" cy="15771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slide" Target="slide7.xml"/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0.xml"/><Relationship Id="rId2" Type="http://schemas.openxmlformats.org/officeDocument/2006/relationships/hyperlink" Target="&#20960;&#20309;&#30011;&#26495;&#65306;&#21246;&#32929;&#23450;&#29702;&#30340;&#22810;&#31181;&#35777;&#26126;&#28436;&#31034;.gsp" TargetMode="External"/><Relationship Id="rId1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3" Type="http://schemas.openxmlformats.org/officeDocument/2006/relationships/tags" Target="../tags/tag11.xml"/><Relationship Id="rId2" Type="http://schemas.openxmlformats.org/officeDocument/2006/relationships/hyperlink" Target="&#20960;&#20309;&#30011;&#26495;&#65306;&#21246;&#32929;&#23450;&#29702;&#30340;&#22810;&#31181;&#35777;&#26126;&#28436;&#31034;.gsp" TargetMode="External"/><Relationship Id="rId1" Type="http://schemas.openxmlformats.org/officeDocument/2006/relationships/hyperlink" Target="&#21246;&#32929;&#23450;&#29702;.gsp" TargetMode="Externa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hyperlink" Target="&#20960;&#20309;&#30011;&#26495;&#65306;&#21246;&#32929;&#23450;&#29702;&#30340;&#22810;&#31181;&#35777;&#26126;&#28436;&#31034;.gsp" TargetMode="External"/><Relationship Id="rId7" Type="http://schemas.openxmlformats.org/officeDocument/2006/relationships/image" Target="../media/image21.png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4" Type="http://schemas.openxmlformats.org/officeDocument/2006/relationships/tags" Target="../tags/tag12.xml"/><Relationship Id="rId3" Type="http://schemas.openxmlformats.org/officeDocument/2006/relationships/image" Target="../media/image18.png"/><Relationship Id="rId2" Type="http://schemas.microsoft.com/office/2007/relationships/media" Target="../media/media1.mp4"/><Relationship Id="rId10" Type="http://schemas.openxmlformats.org/officeDocument/2006/relationships/slideLayout" Target="../slideLayouts/slideLayout5.xml"/><Relationship Id="rId1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3563620" y="1851661"/>
            <a:ext cx="5212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8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1.1</a:t>
            </a:r>
            <a:r>
              <a:rPr lang="zh-CN" altLang="en-US" sz="4800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探索勾股定理</a:t>
            </a:r>
            <a:endParaRPr lang="zh-CN" altLang="en-US" sz="4800" dirty="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3" name="Rectangle 5"/>
          <p:cNvSpPr/>
          <p:nvPr/>
        </p:nvSpPr>
        <p:spPr>
          <a:xfrm>
            <a:off x="3779997" y="2610010"/>
            <a:ext cx="445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课时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验证勾股定理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147" name="Text Box 4"/>
          <p:cNvSpPr txBox="1"/>
          <p:nvPr/>
        </p:nvSpPr>
        <p:spPr>
          <a:xfrm>
            <a:off x="252095" y="71755"/>
            <a:ext cx="3513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第一章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6675" y="951865"/>
            <a:ext cx="360489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①在钝角三角形中，三边长分别为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，其中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为最大边长，</a:t>
            </a:r>
            <a:endParaRPr lang="en-US" altLang="zh-CN" sz="26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则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en-US" altLang="zh-CN" sz="26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+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en-US" altLang="zh-CN" sz="26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&lt;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en-US" altLang="zh-CN" sz="26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；</a:t>
            </a:r>
            <a:endParaRPr lang="zh-CN" altLang="en-US" sz="26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79023" y="839742"/>
          <a:ext cx="5184000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</a:tblGrid>
              <a:tr h="288000"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任意多边形: 形状 6"/>
          <p:cNvSpPr/>
          <p:nvPr/>
        </p:nvSpPr>
        <p:spPr>
          <a:xfrm>
            <a:off x="4529797" y="841222"/>
            <a:ext cx="2039815" cy="2082018"/>
          </a:xfrm>
          <a:custGeom>
            <a:avLst/>
            <a:gdLst>
              <a:gd name="connsiteX0" fmla="*/ 0 w 2039815"/>
              <a:gd name="connsiteY0" fmla="*/ 1181686 h 2082018"/>
              <a:gd name="connsiteX1" fmla="*/ 1181686 w 2039815"/>
              <a:gd name="connsiteY1" fmla="*/ 2082018 h 2082018"/>
              <a:gd name="connsiteX2" fmla="*/ 2039815 w 2039815"/>
              <a:gd name="connsiteY2" fmla="*/ 886265 h 2082018"/>
              <a:gd name="connsiteX3" fmla="*/ 872197 w 2039815"/>
              <a:gd name="connsiteY3" fmla="*/ 0 h 2082018"/>
              <a:gd name="connsiteX4" fmla="*/ 0 w 2039815"/>
              <a:gd name="connsiteY4" fmla="*/ 1181686 h 208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9815" h="2082018">
                <a:moveTo>
                  <a:pt x="0" y="1181686"/>
                </a:moveTo>
                <a:lnTo>
                  <a:pt x="1181686" y="2082018"/>
                </a:lnTo>
                <a:lnTo>
                  <a:pt x="2039815" y="886265"/>
                </a:lnTo>
                <a:lnTo>
                  <a:pt x="872197" y="0"/>
                </a:lnTo>
                <a:lnTo>
                  <a:pt x="0" y="1181686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85735" y="2015883"/>
            <a:ext cx="5183945" cy="2386525"/>
            <a:chOff x="3685735" y="2159393"/>
            <a:chExt cx="5183945" cy="2386525"/>
          </a:xfrm>
        </p:grpSpPr>
        <p:sp>
          <p:nvSpPr>
            <p:cNvPr id="12" name="矩形 11"/>
            <p:cNvSpPr/>
            <p:nvPr/>
          </p:nvSpPr>
          <p:spPr>
            <a:xfrm>
              <a:off x="4838409" y="3084042"/>
              <a:ext cx="857774" cy="86399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685735" y="2173452"/>
              <a:ext cx="1153551" cy="1188720"/>
            </a:xfrm>
            <a:custGeom>
              <a:avLst/>
              <a:gdLst>
                <a:gd name="connsiteX0" fmla="*/ 1153551 w 1153551"/>
                <a:gd name="connsiteY0" fmla="*/ 900332 h 1188720"/>
                <a:gd name="connsiteX1" fmla="*/ 851096 w 1153551"/>
                <a:gd name="connsiteY1" fmla="*/ 0 h 1188720"/>
                <a:gd name="connsiteX2" fmla="*/ 0 w 1153551"/>
                <a:gd name="connsiteY2" fmla="*/ 295422 h 1188720"/>
                <a:gd name="connsiteX3" fmla="*/ 288388 w 1153551"/>
                <a:gd name="connsiteY3" fmla="*/ 1188720 h 1188720"/>
                <a:gd name="connsiteX4" fmla="*/ 1153551 w 1153551"/>
                <a:gd name="connsiteY4" fmla="*/ 900332 h 118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51" h="1188720">
                  <a:moveTo>
                    <a:pt x="1153551" y="900332"/>
                  </a:moveTo>
                  <a:lnTo>
                    <a:pt x="851096" y="0"/>
                  </a:lnTo>
                  <a:lnTo>
                    <a:pt x="0" y="295422"/>
                  </a:lnTo>
                  <a:lnTo>
                    <a:pt x="288388" y="1188720"/>
                  </a:lnTo>
                  <a:lnTo>
                    <a:pt x="1153551" y="900332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52061" y="3037129"/>
              <a:ext cx="4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20541" y="2432217"/>
              <a:ext cx="4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974689" y="2221203"/>
              <a:ext cx="4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c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138476" y="3681928"/>
              <a:ext cx="857774" cy="86399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6274191" y="2468883"/>
              <a:ext cx="1146517" cy="1195753"/>
            </a:xfrm>
            <a:custGeom>
              <a:avLst/>
              <a:gdLst>
                <a:gd name="connsiteX0" fmla="*/ 858129 w 1146517"/>
                <a:gd name="connsiteY0" fmla="*/ 1195753 h 1195753"/>
                <a:gd name="connsiteX1" fmla="*/ 1146517 w 1146517"/>
                <a:gd name="connsiteY1" fmla="*/ 295421 h 1195753"/>
                <a:gd name="connsiteX2" fmla="*/ 302455 w 1146517"/>
                <a:gd name="connsiteY2" fmla="*/ 0 h 1195753"/>
                <a:gd name="connsiteX3" fmla="*/ 0 w 1146517"/>
                <a:gd name="connsiteY3" fmla="*/ 900332 h 1195753"/>
                <a:gd name="connsiteX4" fmla="*/ 858129 w 1146517"/>
                <a:gd name="connsiteY4" fmla="*/ 1195753 h 119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517" h="1195753">
                  <a:moveTo>
                    <a:pt x="858129" y="1195753"/>
                  </a:moveTo>
                  <a:lnTo>
                    <a:pt x="1146517" y="295421"/>
                  </a:lnTo>
                  <a:lnTo>
                    <a:pt x="302455" y="0"/>
                  </a:lnTo>
                  <a:lnTo>
                    <a:pt x="0" y="900332"/>
                  </a:lnTo>
                  <a:lnTo>
                    <a:pt x="858129" y="1195753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427742" y="2159393"/>
              <a:ext cx="1441938" cy="1519311"/>
            </a:xfrm>
            <a:custGeom>
              <a:avLst/>
              <a:gdLst>
                <a:gd name="connsiteX0" fmla="*/ 569741 w 1441938"/>
                <a:gd name="connsiteY0" fmla="*/ 1519311 h 1519311"/>
                <a:gd name="connsiteX1" fmla="*/ 0 w 1441938"/>
                <a:gd name="connsiteY1" fmla="*/ 618979 h 1519311"/>
                <a:gd name="connsiteX2" fmla="*/ 872196 w 1441938"/>
                <a:gd name="connsiteY2" fmla="*/ 0 h 1519311"/>
                <a:gd name="connsiteX3" fmla="*/ 1441938 w 1441938"/>
                <a:gd name="connsiteY3" fmla="*/ 907367 h 1519311"/>
                <a:gd name="connsiteX4" fmla="*/ 569741 w 1441938"/>
                <a:gd name="connsiteY4" fmla="*/ 1519311 h 151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938" h="1519311">
                  <a:moveTo>
                    <a:pt x="569741" y="1519311"/>
                  </a:moveTo>
                  <a:lnTo>
                    <a:pt x="0" y="618979"/>
                  </a:lnTo>
                  <a:lnTo>
                    <a:pt x="872196" y="0"/>
                  </a:lnTo>
                  <a:lnTo>
                    <a:pt x="1441938" y="907367"/>
                  </a:lnTo>
                  <a:lnTo>
                    <a:pt x="569741" y="151931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352129" y="3656108"/>
              <a:ext cx="4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80861" y="2903484"/>
              <a:ext cx="4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612381" y="2896452"/>
              <a:ext cx="48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c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38430" y="2674620"/>
            <a:ext cx="3442970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②在锐角三角形中，</a:t>
            </a:r>
            <a:endParaRPr lang="en-US" altLang="zh-CN" sz="26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三边长分别为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，其中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为最大边长，</a:t>
            </a:r>
            <a:endParaRPr lang="en-US" altLang="zh-CN" sz="26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则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en-US" altLang="zh-CN" sz="26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+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en-US" altLang="zh-CN" sz="26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&gt; </a:t>
            </a:r>
            <a:r>
              <a:rPr lang="en-US" altLang="zh-CN" sz="26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en-US" altLang="zh-CN" sz="26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6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.</a:t>
            </a:r>
            <a:endParaRPr lang="en-US" altLang="zh-CN" sz="26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9463" y="3269324"/>
            <a:ext cx="10719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3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</a:t>
            </a:r>
            <a:r>
              <a:rPr lang="en-US" altLang="zh-CN" sz="23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9</a:t>
            </a:r>
            <a:endParaRPr lang="zh-CN" altLang="en-US" sz="23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9716" y="1574167"/>
            <a:ext cx="10719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3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</a:t>
            </a:r>
            <a:r>
              <a:rPr lang="en-US" altLang="zh-CN" sz="23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25</a:t>
            </a:r>
            <a:endParaRPr lang="zh-CN" altLang="en-US" sz="23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9558" y="2572974"/>
            <a:ext cx="10719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3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</a:t>
            </a:r>
            <a:r>
              <a:rPr lang="en-US" altLang="zh-CN" sz="23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10</a:t>
            </a:r>
            <a:endParaRPr lang="zh-CN" altLang="en-US" sz="23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91733" y="3874234"/>
            <a:ext cx="10719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3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</a:t>
            </a:r>
            <a:r>
              <a:rPr lang="en-US" altLang="zh-CN" sz="23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9</a:t>
            </a:r>
            <a:endParaRPr lang="zh-CN" altLang="en-US" sz="23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6149" y="2516703"/>
            <a:ext cx="10719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3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</a:t>
            </a:r>
            <a:r>
              <a:rPr lang="en-US" altLang="zh-CN" sz="23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10</a:t>
            </a:r>
            <a:endParaRPr lang="zh-CN" altLang="en-US" sz="23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96647" y="2425263"/>
            <a:ext cx="10719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30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</a:t>
            </a:r>
            <a:r>
              <a:rPr lang="en-US" altLang="zh-CN" sz="23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13</a:t>
            </a:r>
            <a:endParaRPr lang="zh-CN" altLang="en-US" sz="230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" grpId="0"/>
      <p:bldP spid="8" grpId="0"/>
      <p:bldP spid="9" grpId="0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33"/>
          <p:cNvGrpSpPr/>
          <p:nvPr/>
        </p:nvGrpSpPr>
        <p:grpSpPr>
          <a:xfrm>
            <a:off x="5166678" y="1670368"/>
            <a:ext cx="2477136" cy="3113900"/>
            <a:chOff x="6084168" y="2488733"/>
            <a:chExt cx="2476774" cy="3113095"/>
          </a:xfrm>
        </p:grpSpPr>
        <p:grpSp>
          <p:nvGrpSpPr>
            <p:cNvPr id="4" name="组合 3"/>
            <p:cNvGrpSpPr/>
            <p:nvPr/>
          </p:nvGrpSpPr>
          <p:grpSpPr>
            <a:xfrm>
              <a:off x="6084168" y="2488733"/>
              <a:ext cx="1872208" cy="2544087"/>
              <a:chOff x="5940152" y="2397081"/>
              <a:chExt cx="1872208" cy="2544087"/>
            </a:xfrm>
          </p:grpSpPr>
          <p:sp>
            <p:nvSpPr>
              <p:cNvPr id="5" name="矩形 2"/>
              <p:cNvSpPr/>
              <p:nvPr/>
            </p:nvSpPr>
            <p:spPr>
              <a:xfrm>
                <a:off x="5940152" y="2397081"/>
                <a:ext cx="1872208" cy="2544087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矩形 26"/>
              <p:cNvSpPr/>
              <p:nvPr/>
            </p:nvSpPr>
            <p:spPr>
              <a:xfrm>
                <a:off x="6121600" y="2503247"/>
                <a:ext cx="1509313" cy="22560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11" name="直接连接符 5"/>
            <p:cNvCxnSpPr/>
            <p:nvPr/>
          </p:nvCxnSpPr>
          <p:spPr>
            <a:xfrm flipH="1">
              <a:off x="8028384" y="2523163"/>
              <a:ext cx="21602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直接连接符 32"/>
            <p:cNvCxnSpPr/>
            <p:nvPr/>
          </p:nvCxnSpPr>
          <p:spPr>
            <a:xfrm flipH="1">
              <a:off x="8050155" y="5017178"/>
              <a:ext cx="21602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直接箭头连接符 9"/>
            <p:cNvCxnSpPr/>
            <p:nvPr/>
          </p:nvCxnSpPr>
          <p:spPr>
            <a:xfrm flipH="1" flipV="1">
              <a:off x="8129521" y="2570944"/>
              <a:ext cx="6984" cy="785927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" name="直接箭头连接符 11"/>
            <p:cNvCxnSpPr/>
            <p:nvPr/>
          </p:nvCxnSpPr>
          <p:spPr>
            <a:xfrm>
              <a:off x="8129521" y="4010752"/>
              <a:ext cx="0" cy="1007485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5" name="文本框 13"/>
            <p:cNvSpPr txBox="1"/>
            <p:nvPr/>
          </p:nvSpPr>
          <p:spPr>
            <a:xfrm rot="10800000">
              <a:off x="8009208" y="3276712"/>
              <a:ext cx="551734" cy="57389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pPr eaLnBrk="0" hangingPunct="0"/>
              <a:r>
                <a:rPr lang="en-US" altLang="zh-CN" sz="2400" b="1">
                  <a:latin typeface="Times New Roman" panose="02020603050405020304" pitchFamily="2" charset="0"/>
                  <a:ea typeface="宋体" panose="02010600030101010101" pitchFamily="2" charset="-122"/>
                </a:rPr>
                <a:t>2 m</a:t>
              </a:r>
              <a:endParaRPr lang="zh-CN" altLang="en-US" sz="24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93645" y="5099136"/>
              <a:ext cx="0" cy="28803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直接连接符 42"/>
            <p:cNvCxnSpPr/>
            <p:nvPr/>
          </p:nvCxnSpPr>
          <p:spPr>
            <a:xfrm>
              <a:off x="7971742" y="5099698"/>
              <a:ext cx="0" cy="288032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直接箭头连接符 25"/>
            <p:cNvCxnSpPr/>
            <p:nvPr/>
          </p:nvCxnSpPr>
          <p:spPr>
            <a:xfrm>
              <a:off x="7297791" y="5229002"/>
              <a:ext cx="677446" cy="5079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9" name="直接箭头连接符 29"/>
            <p:cNvCxnSpPr/>
            <p:nvPr/>
          </p:nvCxnSpPr>
          <p:spPr>
            <a:xfrm flipH="1">
              <a:off x="6113691" y="5229002"/>
              <a:ext cx="690779" cy="5079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0" name="文本框 30"/>
            <p:cNvSpPr txBox="1"/>
            <p:nvPr/>
          </p:nvSpPr>
          <p:spPr>
            <a:xfrm>
              <a:off x="6798966" y="5141572"/>
              <a:ext cx="893949" cy="4602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>
                  <a:latin typeface="Times New Roman" panose="02020603050405020304" pitchFamily="2" charset="0"/>
                  <a:ea typeface="黑体" panose="02010609060101010101" pitchFamily="2" charset="-122"/>
                </a:rPr>
                <a:t>1.5 m</a:t>
              </a:r>
              <a:endParaRPr lang="zh-CN" altLang="en-US" sz="24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" name="文本框 31"/>
            <p:cNvSpPr txBox="1"/>
            <p:nvPr/>
          </p:nvSpPr>
          <p:spPr>
            <a:xfrm>
              <a:off x="6265527" y="4461000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2" name="文本框 50"/>
            <p:cNvSpPr txBox="1"/>
            <p:nvPr/>
          </p:nvSpPr>
          <p:spPr>
            <a:xfrm>
              <a:off x="7465490" y="4480654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3" name="文本框 51"/>
            <p:cNvSpPr txBox="1"/>
            <p:nvPr/>
          </p:nvSpPr>
          <p:spPr>
            <a:xfrm>
              <a:off x="6214232" y="2535314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4" name="文本框 52"/>
            <p:cNvSpPr txBox="1"/>
            <p:nvPr/>
          </p:nvSpPr>
          <p:spPr>
            <a:xfrm>
              <a:off x="7380312" y="2535287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26365" y="487045"/>
            <a:ext cx="89839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【活动</a:t>
            </a:r>
            <a:r>
              <a:rPr lang="en-US" altLang="zh-CN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】</a:t>
            </a:r>
            <a:r>
              <a:rPr lang="en-US" altLang="zh-CN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分小组讨论：一个门框的尺寸如图所示，一块长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4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，宽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2.4 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的长方形薄木板能否从门框内通过？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勾股定理的简单运用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流程图: 可选过程 2"/>
          <p:cNvSpPr/>
          <p:nvPr/>
        </p:nvSpPr>
        <p:spPr>
          <a:xfrm>
            <a:off x="81915" y="1924685"/>
            <a:ext cx="1734820" cy="1440180"/>
          </a:xfrm>
          <a:prstGeom prst="flowChartAlternateProcess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6050" y="1981200"/>
            <a:ext cx="16681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木板从门框通过的方式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744980" y="403225"/>
            <a:ext cx="6912610" cy="2241550"/>
            <a:chOff x="2861" y="635"/>
            <a:chExt cx="10886" cy="3530"/>
          </a:xfrm>
        </p:grpSpPr>
        <p:sp>
          <p:nvSpPr>
            <p:cNvPr id="6" name="流程图: 可选过程 5"/>
            <p:cNvSpPr/>
            <p:nvPr/>
          </p:nvSpPr>
          <p:spPr>
            <a:xfrm>
              <a:off x="6067" y="635"/>
              <a:ext cx="7680" cy="2262"/>
            </a:xfrm>
            <a:prstGeom prst="flowChartAlternateProcess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9" name="肘形连接符 8"/>
            <p:cNvCxnSpPr>
              <a:stCxn id="3" idx="3"/>
              <a:endCxn id="6" idx="1"/>
            </p:cNvCxnSpPr>
            <p:nvPr/>
          </p:nvCxnSpPr>
          <p:spPr>
            <a:xfrm flipV="1">
              <a:off x="2861" y="1766"/>
              <a:ext cx="3206" cy="2399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460" y="959"/>
              <a:ext cx="273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横着通过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744980" y="1899920"/>
            <a:ext cx="6899910" cy="1538605"/>
            <a:chOff x="2861" y="2992"/>
            <a:chExt cx="10866" cy="2423"/>
          </a:xfrm>
        </p:grpSpPr>
        <p:sp>
          <p:nvSpPr>
            <p:cNvPr id="7" name="流程图: 可选过程 6"/>
            <p:cNvSpPr/>
            <p:nvPr/>
          </p:nvSpPr>
          <p:spPr>
            <a:xfrm>
              <a:off x="6095" y="2992"/>
              <a:ext cx="7632" cy="2423"/>
            </a:xfrm>
            <a:prstGeom prst="flowChartAlternateProcess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0" name="肘形连接符 9"/>
            <p:cNvCxnSpPr>
              <a:stCxn id="3" idx="3"/>
              <a:endCxn id="7" idx="1"/>
            </p:cNvCxnSpPr>
            <p:nvPr/>
          </p:nvCxnSpPr>
          <p:spPr>
            <a:xfrm>
              <a:off x="2861" y="4165"/>
              <a:ext cx="3234" cy="39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3500" y="3444"/>
              <a:ext cx="273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竖着通过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44980" y="2644775"/>
            <a:ext cx="6871970" cy="2282190"/>
            <a:chOff x="2861" y="4165"/>
            <a:chExt cx="10822" cy="3594"/>
          </a:xfrm>
        </p:grpSpPr>
        <p:sp>
          <p:nvSpPr>
            <p:cNvPr id="8" name="流程图: 可选过程 7"/>
            <p:cNvSpPr/>
            <p:nvPr/>
          </p:nvSpPr>
          <p:spPr>
            <a:xfrm>
              <a:off x="6051" y="5523"/>
              <a:ext cx="7632" cy="2236"/>
            </a:xfrm>
            <a:prstGeom prst="flowChartAlternateProcess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1" name="肘形连接符 10"/>
            <p:cNvCxnSpPr>
              <a:stCxn id="3" idx="3"/>
              <a:endCxn id="8" idx="1"/>
            </p:cNvCxnSpPr>
            <p:nvPr/>
          </p:nvCxnSpPr>
          <p:spPr>
            <a:xfrm>
              <a:off x="2861" y="4165"/>
              <a:ext cx="3190" cy="247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347" y="5863"/>
              <a:ext cx="273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斜着通过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695950" y="678815"/>
            <a:ext cx="2701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2.4 m &gt; l.5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故横着无法通过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832225" y="329565"/>
            <a:ext cx="1790065" cy="1583690"/>
            <a:chOff x="6148" y="519"/>
            <a:chExt cx="2819" cy="2494"/>
          </a:xfrm>
        </p:grpSpPr>
        <p:grpSp>
          <p:nvGrpSpPr>
            <p:cNvPr id="25" name="组合 24"/>
            <p:cNvGrpSpPr/>
            <p:nvPr/>
          </p:nvGrpSpPr>
          <p:grpSpPr>
            <a:xfrm>
              <a:off x="6148" y="519"/>
              <a:ext cx="2355" cy="2495"/>
              <a:chOff x="7278" y="692"/>
              <a:chExt cx="2355" cy="2495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7541" y="692"/>
                <a:ext cx="2092" cy="2260"/>
                <a:chOff x="7541" y="803"/>
                <a:chExt cx="2209" cy="2328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8107" y="1065"/>
                  <a:ext cx="1052" cy="167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7576" y="2384"/>
                  <a:ext cx="704" cy="74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r>
                    <a:rPr lang="en-US" altLang="zh-CN"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cs typeface="Times New Roman" panose="02020603050405020304" pitchFamily="2" charset="0"/>
                    </a:rPr>
                    <a:t>A</a:t>
                  </a:r>
                  <a:endPara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9014" y="2330"/>
                  <a:ext cx="704" cy="74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r>
                    <a:rPr lang="en-US" altLang="zh-CN"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cs typeface="Times New Roman" panose="02020603050405020304" pitchFamily="2" charset="0"/>
                    </a:rPr>
                    <a:t>B</a:t>
                  </a:r>
                  <a:endPara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9046" y="817"/>
                  <a:ext cx="704" cy="74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r>
                    <a:rPr lang="en-US" altLang="zh-CN"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cs typeface="Times New Roman" panose="02020603050405020304" pitchFamily="2" charset="0"/>
                    </a:rPr>
                    <a:t>C</a:t>
                  </a:r>
                  <a:endPara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7541" y="803"/>
                  <a:ext cx="704" cy="747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p>
                  <a:r>
                    <a:rPr lang="en-US" altLang="zh-CN"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cs typeface="Times New Roman" panose="02020603050405020304" pitchFamily="2" charset="0"/>
                    </a:rPr>
                    <a:t>D</a:t>
                  </a:r>
                  <a:endPara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933" y="2462"/>
                <a:ext cx="1541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1.5 m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278" y="1325"/>
                <a:ext cx="102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2m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6947" y="2062"/>
              <a:ext cx="202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887470" y="1892537"/>
            <a:ext cx="1505226" cy="1612028"/>
            <a:chOff x="7278" y="648"/>
            <a:chExt cx="2370" cy="2539"/>
          </a:xfrm>
        </p:grpSpPr>
        <p:grpSp>
          <p:nvGrpSpPr>
            <p:cNvPr id="27" name="组合 26"/>
            <p:cNvGrpSpPr/>
            <p:nvPr/>
          </p:nvGrpSpPr>
          <p:grpSpPr>
            <a:xfrm>
              <a:off x="7541" y="648"/>
              <a:ext cx="2107" cy="2304"/>
              <a:chOff x="7541" y="758"/>
              <a:chExt cx="2225" cy="2373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107" y="1065"/>
                <a:ext cx="1052" cy="16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576" y="2384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A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014" y="2330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B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9062" y="802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C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541" y="758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D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933" y="2462"/>
              <a:ext cx="154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1.5 m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278" y="1325"/>
              <a:ext cx="10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2m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V="1">
            <a:off x="4627245" y="1936750"/>
            <a:ext cx="0" cy="115824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368925" y="2173605"/>
            <a:ext cx="27374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2.4 m &gt; 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故竖着无法通过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45560" y="3431952"/>
            <a:ext cx="1485980" cy="1575658"/>
            <a:chOff x="7278" y="705"/>
            <a:chExt cx="2340" cy="2482"/>
          </a:xfrm>
        </p:grpSpPr>
        <p:grpSp>
          <p:nvGrpSpPr>
            <p:cNvPr id="38" name="组合 37"/>
            <p:cNvGrpSpPr/>
            <p:nvPr/>
          </p:nvGrpSpPr>
          <p:grpSpPr>
            <a:xfrm>
              <a:off x="7503" y="705"/>
              <a:ext cx="2115" cy="2247"/>
              <a:chOff x="7501" y="817"/>
              <a:chExt cx="2233" cy="2314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107" y="1065"/>
                <a:ext cx="1052" cy="16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7576" y="2384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A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9014" y="2330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B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030" y="817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C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501" y="858"/>
                <a:ext cx="704" cy="7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D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7933" y="2462"/>
              <a:ext cx="154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1.5 m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278" y="1325"/>
              <a:ext cx="10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2m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 flipV="1">
            <a:off x="4394200" y="3625850"/>
            <a:ext cx="549910" cy="98806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181600" y="3596640"/>
            <a:ext cx="33635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对角线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是可斜着通过的最大长度，若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&gt; 2.4m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，则可以斜着通过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勾股定理的简单运用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6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33"/>
          <p:cNvGrpSpPr/>
          <p:nvPr/>
        </p:nvGrpSpPr>
        <p:grpSpPr>
          <a:xfrm>
            <a:off x="6314758" y="1670368"/>
            <a:ext cx="2477136" cy="3113900"/>
            <a:chOff x="6084168" y="2488733"/>
            <a:chExt cx="2476774" cy="3113095"/>
          </a:xfrm>
        </p:grpSpPr>
        <p:grpSp>
          <p:nvGrpSpPr>
            <p:cNvPr id="4" name="组合 3"/>
            <p:cNvGrpSpPr/>
            <p:nvPr/>
          </p:nvGrpSpPr>
          <p:grpSpPr>
            <a:xfrm>
              <a:off x="6084168" y="2488733"/>
              <a:ext cx="1872208" cy="2544087"/>
              <a:chOff x="5940152" y="2397081"/>
              <a:chExt cx="1872208" cy="2544087"/>
            </a:xfrm>
          </p:grpSpPr>
          <p:sp>
            <p:nvSpPr>
              <p:cNvPr id="5" name="矩形 2"/>
              <p:cNvSpPr/>
              <p:nvPr/>
            </p:nvSpPr>
            <p:spPr>
              <a:xfrm>
                <a:off x="5940152" y="2397081"/>
                <a:ext cx="1872208" cy="2544087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矩形 26"/>
              <p:cNvSpPr/>
              <p:nvPr/>
            </p:nvSpPr>
            <p:spPr>
              <a:xfrm>
                <a:off x="6121600" y="2503247"/>
                <a:ext cx="1509313" cy="22560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11" name="直接连接符 5"/>
            <p:cNvCxnSpPr/>
            <p:nvPr/>
          </p:nvCxnSpPr>
          <p:spPr>
            <a:xfrm flipH="1">
              <a:off x="8028384" y="2523163"/>
              <a:ext cx="21602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直接连接符 32"/>
            <p:cNvCxnSpPr/>
            <p:nvPr/>
          </p:nvCxnSpPr>
          <p:spPr>
            <a:xfrm flipH="1">
              <a:off x="8050155" y="5017178"/>
              <a:ext cx="216024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直接箭头连接符 9"/>
            <p:cNvCxnSpPr/>
            <p:nvPr/>
          </p:nvCxnSpPr>
          <p:spPr>
            <a:xfrm flipH="1" flipV="1">
              <a:off x="8129521" y="2570944"/>
              <a:ext cx="6984" cy="785927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4" name="直接箭头连接符 11"/>
            <p:cNvCxnSpPr/>
            <p:nvPr/>
          </p:nvCxnSpPr>
          <p:spPr>
            <a:xfrm>
              <a:off x="8129521" y="4010752"/>
              <a:ext cx="0" cy="1007485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5" name="文本框 13"/>
            <p:cNvSpPr txBox="1"/>
            <p:nvPr/>
          </p:nvSpPr>
          <p:spPr>
            <a:xfrm rot="10800000">
              <a:off x="8009208" y="3276712"/>
              <a:ext cx="551734" cy="57389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 anchorCtr="0">
              <a:spAutoFit/>
            </a:bodyPr>
            <a:p>
              <a:pPr eaLnBrk="0" hangingPunct="0"/>
              <a:r>
                <a:rPr lang="en-US" altLang="zh-CN" sz="2400" b="1">
                  <a:latin typeface="Times New Roman" panose="02020603050405020304" pitchFamily="2" charset="0"/>
                  <a:ea typeface="宋体" panose="02010600030101010101" pitchFamily="2" charset="-122"/>
                </a:rPr>
                <a:t>2 m</a:t>
              </a:r>
              <a:endParaRPr lang="zh-CN" altLang="en-US" sz="24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93645" y="5099136"/>
              <a:ext cx="0" cy="28803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直接连接符 42"/>
            <p:cNvCxnSpPr/>
            <p:nvPr/>
          </p:nvCxnSpPr>
          <p:spPr>
            <a:xfrm>
              <a:off x="7971742" y="5099698"/>
              <a:ext cx="0" cy="288032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直接箭头连接符 25"/>
            <p:cNvCxnSpPr/>
            <p:nvPr/>
          </p:nvCxnSpPr>
          <p:spPr>
            <a:xfrm>
              <a:off x="7297791" y="5229002"/>
              <a:ext cx="677446" cy="5079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9" name="直接箭头连接符 29"/>
            <p:cNvCxnSpPr/>
            <p:nvPr/>
          </p:nvCxnSpPr>
          <p:spPr>
            <a:xfrm flipH="1">
              <a:off x="6113691" y="5229002"/>
              <a:ext cx="690779" cy="5079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0" name="文本框 30"/>
            <p:cNvSpPr txBox="1"/>
            <p:nvPr/>
          </p:nvSpPr>
          <p:spPr>
            <a:xfrm>
              <a:off x="6798966" y="5141572"/>
              <a:ext cx="893949" cy="4602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>
                  <a:latin typeface="Times New Roman" panose="02020603050405020304" pitchFamily="2" charset="0"/>
                  <a:ea typeface="黑体" panose="02010609060101010101" pitchFamily="2" charset="-122"/>
                </a:rPr>
                <a:t>1.5 m</a:t>
              </a:r>
              <a:endParaRPr lang="zh-CN" altLang="en-US" sz="24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" name="文本框 31"/>
            <p:cNvSpPr txBox="1"/>
            <p:nvPr/>
          </p:nvSpPr>
          <p:spPr>
            <a:xfrm>
              <a:off x="6265527" y="4461000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2" name="文本框 50"/>
            <p:cNvSpPr txBox="1"/>
            <p:nvPr/>
          </p:nvSpPr>
          <p:spPr>
            <a:xfrm>
              <a:off x="7465490" y="4480654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3" name="文本框 51"/>
            <p:cNvSpPr txBox="1"/>
            <p:nvPr/>
          </p:nvSpPr>
          <p:spPr>
            <a:xfrm>
              <a:off x="6214232" y="2535314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24" name="文本框 52"/>
            <p:cNvSpPr txBox="1"/>
            <p:nvPr/>
          </p:nvSpPr>
          <p:spPr>
            <a:xfrm>
              <a:off x="7380312" y="2535287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26365" y="558800"/>
            <a:ext cx="89839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一个门框的尺寸如图所示，一块长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4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，宽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2.4 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的长方形薄木板能否从门框内通过？为什么？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851025"/>
            <a:ext cx="5533390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解：连接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Rt△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中，根据勾股定理，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1.5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2.5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2.5 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因为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大于木板的宽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2.4 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所以木板能从门框内通过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496685" y="1779905"/>
            <a:ext cx="1532255" cy="2242185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勾股定理的简单运用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79705" y="626745"/>
            <a:ext cx="8776335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sym typeface="+mn-ea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sym typeface="+mn-ea"/>
              </a:rPr>
              <a:t>1 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在一次军事演习中，红方侦察员王叔叔在距离一条东西向公路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 400 m 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处侦察，发现一辆蓝方汽车在这条公路上疾驶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. 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他用红外测距仪测得汽车与他相距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 400 m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；过了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 10 s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，测得汽车与他相距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 500 m. 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你能帮王叔叔计算蓝方汽车这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10s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的平均速度吗？</a:t>
            </a:r>
            <a:endParaRPr lang="zh-CN" altLang="en-US" sz="2800" b="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5509" y="3291182"/>
            <a:ext cx="8168004" cy="1383665"/>
            <a:chOff x="413289" y="3134972"/>
            <a:chExt cx="8168004" cy="1383665"/>
          </a:xfrm>
        </p:grpSpPr>
        <p:sp>
          <p:nvSpPr>
            <p:cNvPr id="6" name="矩形 5"/>
            <p:cNvSpPr/>
            <p:nvPr/>
          </p:nvSpPr>
          <p:spPr>
            <a:xfrm>
              <a:off x="485336" y="3142786"/>
              <a:ext cx="8095957" cy="137294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3289" y="3134972"/>
              <a:ext cx="7416457" cy="138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indent="0">
                <a:lnSpc>
                  <a:spcPct val="130000"/>
                </a:lnSpc>
                <a:defRPr sz="2400" b="1">
                  <a:ea typeface="黑体" panose="02010609060101010101" pitchFamily="2" charset="-122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分析：你能根据题意画出图形吗？在你画的图形中存在一个怎样的三角形？</a:t>
              </a:r>
              <a:endPara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勾股定理的简单运用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6431280" y="2051050"/>
            <a:ext cx="2505075" cy="2366010"/>
            <a:chOff x="10128" y="4280"/>
            <a:chExt cx="3945" cy="3726"/>
          </a:xfrm>
        </p:grpSpPr>
        <p:sp>
          <p:nvSpPr>
            <p:cNvPr id="2" name="直角三角形 20"/>
            <p:cNvSpPr/>
            <p:nvPr/>
          </p:nvSpPr>
          <p:spPr>
            <a:xfrm flipV="1">
              <a:off x="10691" y="5067"/>
              <a:ext cx="2025" cy="2455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" name="直接连接符 24"/>
            <p:cNvCxnSpPr/>
            <p:nvPr/>
          </p:nvCxnSpPr>
          <p:spPr>
            <a:xfrm>
              <a:off x="10691" y="5067"/>
              <a:ext cx="326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" name="直接连接符 26"/>
            <p:cNvCxnSpPr/>
            <p:nvPr/>
          </p:nvCxnSpPr>
          <p:spPr>
            <a:xfrm>
              <a:off x="10691" y="4280"/>
              <a:ext cx="315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" name="矩形 34"/>
            <p:cNvSpPr/>
            <p:nvPr/>
          </p:nvSpPr>
          <p:spPr>
            <a:xfrm>
              <a:off x="10691" y="5067"/>
              <a:ext cx="113" cy="113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TextBox 36"/>
            <p:cNvSpPr txBox="1"/>
            <p:nvPr/>
          </p:nvSpPr>
          <p:spPr>
            <a:xfrm>
              <a:off x="12941" y="4280"/>
              <a:ext cx="11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公路</a:t>
              </a:r>
              <a:endPara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TextBox 37"/>
            <p:cNvSpPr txBox="1"/>
            <p:nvPr/>
          </p:nvSpPr>
          <p:spPr>
            <a:xfrm>
              <a:off x="12438" y="4371"/>
              <a:ext cx="9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Box 38"/>
            <p:cNvSpPr txBox="1"/>
            <p:nvPr/>
          </p:nvSpPr>
          <p:spPr>
            <a:xfrm>
              <a:off x="10259" y="4395"/>
              <a:ext cx="9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10128" y="7184"/>
              <a:ext cx="6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" name="TextBox 40"/>
            <p:cNvSpPr txBox="1"/>
            <p:nvPr/>
          </p:nvSpPr>
          <p:spPr>
            <a:xfrm>
              <a:off x="10579" y="5517"/>
              <a:ext cx="1531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000" dirty="0">
                  <a:latin typeface="Times New Roman" panose="02020603050405020304" pitchFamily="2" charset="0"/>
                  <a:ea typeface="微软雅黑" panose="020B0503020204020204" charset="-122"/>
                  <a:cs typeface="Times New Roman" panose="02020603050405020304" pitchFamily="2" charset="0"/>
                </a:rPr>
                <a:t>400 m</a:t>
              </a:r>
              <a:endParaRPr lang="en-US" altLang="zh-CN" sz="2000" dirty="0">
                <a:latin typeface="Times New Roman" panose="02020603050405020304" pitchFamily="2" charset="0"/>
                <a:ea typeface="微软雅黑" panose="020B0503020204020204" charset="-122"/>
                <a:cs typeface="Times New Roman" panose="02020603050405020304" pitchFamily="2" charset="0"/>
              </a:endParaRPr>
            </a:p>
          </p:txBody>
        </p:sp>
        <p:sp>
          <p:nvSpPr>
            <p:cNvPr id="18" name="TextBox 41"/>
            <p:cNvSpPr txBox="1"/>
            <p:nvPr/>
          </p:nvSpPr>
          <p:spPr>
            <a:xfrm>
              <a:off x="11591" y="6080"/>
              <a:ext cx="163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500 m</a:t>
              </a:r>
              <a:endPara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22580" y="508000"/>
            <a:ext cx="851408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解：根据题意，可以画出图，其中点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</a:rPr>
              <a:t> A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表示王叔叔所在位置，点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</a:rPr>
              <a:t>C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、点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</a:rPr>
              <a:t>B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表示两个时刻蓝方汽车的位置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.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由于王叔叔距离公路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 400 m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，因此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∠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</a:rPr>
              <a:t>C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是直角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.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</a:rPr>
              <a:t>由勾股定理，可得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348210" y="1753356"/>
            <a:ext cx="295929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AB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BC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+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AC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3235" y="2282311"/>
            <a:ext cx="46647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也就是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500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BC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+ 400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95" y="2698236"/>
            <a:ext cx="346624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所以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BC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300.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3380" y="3133090"/>
            <a:ext cx="673608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4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蓝方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汽车 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10 s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行驶了 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300 m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那么它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1 s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行驶的距离为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300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÷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0 = 30 (m)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即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蓝方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汽车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这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10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 s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的平均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速度为 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30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km/h.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勾股定理的简单运用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8" grpId="0"/>
      <p:bldP spid="49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勾股定理的简单运用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388" name="文本框 1"/>
          <p:cNvSpPr txBox="1"/>
          <p:nvPr/>
        </p:nvSpPr>
        <p:spPr>
          <a:xfrm>
            <a:off x="149225" y="408305"/>
            <a:ext cx="854773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练一练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1.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如图，学校教学楼前有一块长为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4 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米，宽为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3 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米的长方形草坪，有极少数人为了避开拐角走“捷径”，在草坪内走出了一条“径路”，却踩伤了花草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6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（1）求这条“径路”的长；</a:t>
            </a:r>
            <a:endParaRPr lang="zh-CN" altLang="en-US" sz="26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（2）他们仅仅少走了几步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假设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步为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600" b="1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米</a:t>
            </a:r>
            <a:r>
              <a:rPr lang="en-US" altLang="zh-CN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600" dirty="0">
                <a:latin typeface="Times New Roman" panose="02020603050405020304" pitchFamily="2" charset="0"/>
                <a:ea typeface="黑体" panose="02010609060101010101" pitchFamily="2" charset="-122"/>
              </a:rPr>
              <a:t>？</a:t>
            </a:r>
            <a:endParaRPr lang="zh-CN" altLang="en-US" sz="26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4630" y="2382838"/>
            <a:ext cx="45450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Rt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△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根据勾股定理得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4030" y="4054475"/>
            <a:ext cx="3803015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他们仅仅少走了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 + 4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4630" y="366077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∴这条“径路”的长为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63390" y="3231515"/>
            <a:ext cx="21799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5 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434975" y="4402455"/>
            <a:ext cx="387350" cy="479425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t" anchorCtr="0"/>
          <a:p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矩形 4"/>
          <p:cNvSpPr/>
          <p:nvPr/>
        </p:nvSpPr>
        <p:spPr>
          <a:xfrm>
            <a:off x="434975" y="2742565"/>
            <a:ext cx="421005" cy="488315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t" anchorCtr="0"/>
          <a:p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b="1" i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矩形 6"/>
          <p:cNvSpPr/>
          <p:nvPr/>
        </p:nvSpPr>
        <p:spPr>
          <a:xfrm>
            <a:off x="3362325" y="4404360"/>
            <a:ext cx="344170" cy="478790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t" anchorCtr="0"/>
          <a:p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798830" y="2957830"/>
            <a:ext cx="2587625" cy="1912938"/>
          </a:xfrm>
          <a:prstGeom prst="rect">
            <a:avLst/>
          </a:prstGeom>
          <a:solidFill>
            <a:srgbClr val="FF99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1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881380" y="3061018"/>
            <a:ext cx="2408238" cy="1701800"/>
          </a:xfrm>
          <a:prstGeom prst="rect">
            <a:avLst/>
          </a:prstGeom>
          <a:solidFill>
            <a:srgbClr val="00FF00">
              <a:alpha val="59998"/>
            </a:srgbClr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1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3" name="Group 8"/>
          <p:cNvGrpSpPr/>
          <p:nvPr/>
        </p:nvGrpSpPr>
        <p:grpSpPr>
          <a:xfrm>
            <a:off x="935355" y="3167380"/>
            <a:ext cx="2359025" cy="1493838"/>
            <a:chOff x="1576" y="1281"/>
            <a:chExt cx="2551" cy="1786"/>
          </a:xfrm>
        </p:grpSpPr>
        <p:grpSp>
          <p:nvGrpSpPr>
            <p:cNvPr id="14" name="Group 9"/>
            <p:cNvGrpSpPr/>
            <p:nvPr/>
          </p:nvGrpSpPr>
          <p:grpSpPr>
            <a:xfrm>
              <a:off x="1604" y="1281"/>
              <a:ext cx="2523" cy="227"/>
              <a:chOff x="1604" y="1281"/>
              <a:chExt cx="2523" cy="227"/>
            </a:xfrm>
          </p:grpSpPr>
          <p:grpSp>
            <p:nvGrpSpPr>
              <p:cNvPr id="15" name="Group 10"/>
              <p:cNvGrpSpPr/>
              <p:nvPr/>
            </p:nvGrpSpPr>
            <p:grpSpPr>
              <a:xfrm>
                <a:off x="1604" y="1281"/>
                <a:ext cx="312" cy="227"/>
                <a:chOff x="1746" y="1621"/>
                <a:chExt cx="312" cy="227"/>
              </a:xfrm>
            </p:grpSpPr>
            <p:sp>
              <p:nvSpPr>
                <p:cNvPr id="16" name="Arc 11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" name="Arc 12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" name="Arc 13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0" name="Group 14"/>
              <p:cNvGrpSpPr/>
              <p:nvPr/>
            </p:nvGrpSpPr>
            <p:grpSpPr>
              <a:xfrm>
                <a:off x="1973" y="1281"/>
                <a:ext cx="312" cy="227"/>
                <a:chOff x="1746" y="1621"/>
                <a:chExt cx="312" cy="227"/>
              </a:xfrm>
            </p:grpSpPr>
            <p:sp>
              <p:nvSpPr>
                <p:cNvPr id="21" name="Arc 15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2" name="Arc 16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3" name="Arc 17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5" name="Group 18"/>
              <p:cNvGrpSpPr/>
              <p:nvPr/>
            </p:nvGrpSpPr>
            <p:grpSpPr>
              <a:xfrm>
                <a:off x="2341" y="1281"/>
                <a:ext cx="312" cy="227"/>
                <a:chOff x="1746" y="1621"/>
                <a:chExt cx="312" cy="227"/>
              </a:xfrm>
            </p:grpSpPr>
            <p:sp>
              <p:nvSpPr>
                <p:cNvPr id="26" name="Arc 19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" name="Arc 20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8" name="Arc 21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9" name="Group 22"/>
              <p:cNvGrpSpPr/>
              <p:nvPr/>
            </p:nvGrpSpPr>
            <p:grpSpPr>
              <a:xfrm>
                <a:off x="2710" y="1281"/>
                <a:ext cx="312" cy="227"/>
                <a:chOff x="1746" y="1621"/>
                <a:chExt cx="312" cy="227"/>
              </a:xfrm>
            </p:grpSpPr>
            <p:sp>
              <p:nvSpPr>
                <p:cNvPr id="30" name="Arc 23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" name="Arc 24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2" name="Arc 25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3" name="Group 26"/>
              <p:cNvGrpSpPr/>
              <p:nvPr/>
            </p:nvGrpSpPr>
            <p:grpSpPr>
              <a:xfrm>
                <a:off x="3078" y="1281"/>
                <a:ext cx="312" cy="227"/>
                <a:chOff x="1746" y="1621"/>
                <a:chExt cx="312" cy="227"/>
              </a:xfrm>
            </p:grpSpPr>
            <p:sp>
              <p:nvSpPr>
                <p:cNvPr id="34" name="Arc 27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5" name="Arc 28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6" name="Arc 29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7" name="Group 30"/>
              <p:cNvGrpSpPr/>
              <p:nvPr/>
            </p:nvGrpSpPr>
            <p:grpSpPr>
              <a:xfrm>
                <a:off x="3447" y="1281"/>
                <a:ext cx="312" cy="227"/>
                <a:chOff x="1746" y="1621"/>
                <a:chExt cx="312" cy="227"/>
              </a:xfrm>
            </p:grpSpPr>
            <p:sp>
              <p:nvSpPr>
                <p:cNvPr id="38" name="Arc 31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9" name="Arc 32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0" name="Arc 33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41" name="Group 34"/>
              <p:cNvGrpSpPr/>
              <p:nvPr/>
            </p:nvGrpSpPr>
            <p:grpSpPr>
              <a:xfrm>
                <a:off x="3815" y="1281"/>
                <a:ext cx="312" cy="227"/>
                <a:chOff x="1746" y="1621"/>
                <a:chExt cx="312" cy="227"/>
              </a:xfrm>
            </p:grpSpPr>
            <p:sp>
              <p:nvSpPr>
                <p:cNvPr id="42" name="Arc 35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" name="Arc 36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4" name="Arc 37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45" name="Group 38"/>
            <p:cNvGrpSpPr/>
            <p:nvPr/>
          </p:nvGrpSpPr>
          <p:grpSpPr>
            <a:xfrm>
              <a:off x="1746" y="1536"/>
              <a:ext cx="2155" cy="227"/>
              <a:chOff x="1746" y="1536"/>
              <a:chExt cx="2155" cy="227"/>
            </a:xfrm>
          </p:grpSpPr>
          <p:grpSp>
            <p:nvGrpSpPr>
              <p:cNvPr id="46" name="Group 39"/>
              <p:cNvGrpSpPr/>
              <p:nvPr/>
            </p:nvGrpSpPr>
            <p:grpSpPr>
              <a:xfrm>
                <a:off x="1746" y="1536"/>
                <a:ext cx="312" cy="227"/>
                <a:chOff x="1746" y="1621"/>
                <a:chExt cx="312" cy="227"/>
              </a:xfrm>
            </p:grpSpPr>
            <p:sp>
              <p:nvSpPr>
                <p:cNvPr id="47" name="Arc 40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8" name="Arc 41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9" name="Arc 42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50" name="Group 43"/>
              <p:cNvGrpSpPr/>
              <p:nvPr/>
            </p:nvGrpSpPr>
            <p:grpSpPr>
              <a:xfrm>
                <a:off x="2115" y="1536"/>
                <a:ext cx="312" cy="227"/>
                <a:chOff x="1746" y="1621"/>
                <a:chExt cx="312" cy="227"/>
              </a:xfrm>
            </p:grpSpPr>
            <p:sp>
              <p:nvSpPr>
                <p:cNvPr id="51" name="Arc 44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52" name="Arc 45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53" name="Arc 46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54" name="Group 47"/>
              <p:cNvGrpSpPr/>
              <p:nvPr/>
            </p:nvGrpSpPr>
            <p:grpSpPr>
              <a:xfrm>
                <a:off x="2483" y="1536"/>
                <a:ext cx="312" cy="227"/>
                <a:chOff x="1746" y="1621"/>
                <a:chExt cx="312" cy="227"/>
              </a:xfrm>
            </p:grpSpPr>
            <p:sp>
              <p:nvSpPr>
                <p:cNvPr id="55" name="Arc 48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56" name="Arc 49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57" name="Arc 50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58" name="Group 51"/>
              <p:cNvGrpSpPr/>
              <p:nvPr/>
            </p:nvGrpSpPr>
            <p:grpSpPr>
              <a:xfrm>
                <a:off x="2852" y="1536"/>
                <a:ext cx="312" cy="227"/>
                <a:chOff x="1746" y="1621"/>
                <a:chExt cx="312" cy="227"/>
              </a:xfrm>
            </p:grpSpPr>
            <p:sp>
              <p:nvSpPr>
                <p:cNvPr id="59" name="Arc 52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0" name="Arc 53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1" name="Arc 54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62" name="Group 55"/>
              <p:cNvGrpSpPr/>
              <p:nvPr/>
            </p:nvGrpSpPr>
            <p:grpSpPr>
              <a:xfrm>
                <a:off x="3220" y="1536"/>
                <a:ext cx="312" cy="227"/>
                <a:chOff x="1746" y="1621"/>
                <a:chExt cx="312" cy="227"/>
              </a:xfrm>
            </p:grpSpPr>
            <p:sp>
              <p:nvSpPr>
                <p:cNvPr id="63" name="Arc 56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4" name="Arc 57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5" name="Arc 58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66" name="Group 59"/>
              <p:cNvGrpSpPr/>
              <p:nvPr/>
            </p:nvGrpSpPr>
            <p:grpSpPr>
              <a:xfrm>
                <a:off x="3589" y="1536"/>
                <a:ext cx="312" cy="227"/>
                <a:chOff x="1746" y="1621"/>
                <a:chExt cx="312" cy="227"/>
              </a:xfrm>
            </p:grpSpPr>
            <p:sp>
              <p:nvSpPr>
                <p:cNvPr id="67" name="Arc 60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8" name="Arc 61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9" name="Arc 62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70" name="Group 63"/>
            <p:cNvGrpSpPr/>
            <p:nvPr/>
          </p:nvGrpSpPr>
          <p:grpSpPr>
            <a:xfrm>
              <a:off x="1576" y="1791"/>
              <a:ext cx="2523" cy="227"/>
              <a:chOff x="1604" y="1281"/>
              <a:chExt cx="2523" cy="227"/>
            </a:xfrm>
          </p:grpSpPr>
          <p:grpSp>
            <p:nvGrpSpPr>
              <p:cNvPr id="71" name="Group 64"/>
              <p:cNvGrpSpPr/>
              <p:nvPr/>
            </p:nvGrpSpPr>
            <p:grpSpPr>
              <a:xfrm>
                <a:off x="1604" y="1281"/>
                <a:ext cx="312" cy="227"/>
                <a:chOff x="1746" y="1621"/>
                <a:chExt cx="312" cy="227"/>
              </a:xfrm>
            </p:grpSpPr>
            <p:sp>
              <p:nvSpPr>
                <p:cNvPr id="72" name="Arc 65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" name="Arc 66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" name="Arc 67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75" name="Group 68"/>
              <p:cNvGrpSpPr/>
              <p:nvPr/>
            </p:nvGrpSpPr>
            <p:grpSpPr>
              <a:xfrm>
                <a:off x="1973" y="1281"/>
                <a:ext cx="312" cy="227"/>
                <a:chOff x="1746" y="1621"/>
                <a:chExt cx="312" cy="227"/>
              </a:xfrm>
            </p:grpSpPr>
            <p:sp>
              <p:nvSpPr>
                <p:cNvPr id="76" name="Arc 69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7" name="Arc 70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8" name="Arc 71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79" name="Group 72"/>
              <p:cNvGrpSpPr/>
              <p:nvPr/>
            </p:nvGrpSpPr>
            <p:grpSpPr>
              <a:xfrm>
                <a:off x="2341" y="1281"/>
                <a:ext cx="312" cy="227"/>
                <a:chOff x="1746" y="1621"/>
                <a:chExt cx="312" cy="227"/>
              </a:xfrm>
            </p:grpSpPr>
            <p:sp>
              <p:nvSpPr>
                <p:cNvPr id="80" name="Arc 73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1" name="Arc 74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" name="Arc 75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83" name="Group 76"/>
              <p:cNvGrpSpPr/>
              <p:nvPr/>
            </p:nvGrpSpPr>
            <p:grpSpPr>
              <a:xfrm>
                <a:off x="2710" y="1281"/>
                <a:ext cx="312" cy="227"/>
                <a:chOff x="1746" y="1621"/>
                <a:chExt cx="312" cy="227"/>
              </a:xfrm>
            </p:grpSpPr>
            <p:sp>
              <p:nvSpPr>
                <p:cNvPr id="84" name="Arc 77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5" name="Arc 78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6" name="Arc 79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87" name="Group 80"/>
              <p:cNvGrpSpPr/>
              <p:nvPr/>
            </p:nvGrpSpPr>
            <p:grpSpPr>
              <a:xfrm>
                <a:off x="3078" y="1281"/>
                <a:ext cx="312" cy="227"/>
                <a:chOff x="1746" y="1621"/>
                <a:chExt cx="312" cy="227"/>
              </a:xfrm>
            </p:grpSpPr>
            <p:sp>
              <p:nvSpPr>
                <p:cNvPr id="88" name="Arc 81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9" name="Arc 82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0" name="Arc 83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91" name="Group 84"/>
              <p:cNvGrpSpPr/>
              <p:nvPr/>
            </p:nvGrpSpPr>
            <p:grpSpPr>
              <a:xfrm>
                <a:off x="3447" y="1281"/>
                <a:ext cx="312" cy="227"/>
                <a:chOff x="1746" y="1621"/>
                <a:chExt cx="312" cy="227"/>
              </a:xfrm>
            </p:grpSpPr>
            <p:sp>
              <p:nvSpPr>
                <p:cNvPr id="92" name="Arc 85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3" name="Arc 86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4" name="Arc 87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95" name="Group 88"/>
              <p:cNvGrpSpPr/>
              <p:nvPr/>
            </p:nvGrpSpPr>
            <p:grpSpPr>
              <a:xfrm>
                <a:off x="3815" y="1281"/>
                <a:ext cx="312" cy="227"/>
                <a:chOff x="1746" y="1621"/>
                <a:chExt cx="312" cy="227"/>
              </a:xfrm>
            </p:grpSpPr>
            <p:sp>
              <p:nvSpPr>
                <p:cNvPr id="96" name="Arc 89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" name="Arc 90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8" name="Arc 91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99" name="Group 92"/>
            <p:cNvGrpSpPr/>
            <p:nvPr/>
          </p:nvGrpSpPr>
          <p:grpSpPr>
            <a:xfrm>
              <a:off x="1718" y="2047"/>
              <a:ext cx="2155" cy="227"/>
              <a:chOff x="1746" y="1536"/>
              <a:chExt cx="2155" cy="227"/>
            </a:xfrm>
          </p:grpSpPr>
          <p:grpSp>
            <p:nvGrpSpPr>
              <p:cNvPr id="100" name="Group 93"/>
              <p:cNvGrpSpPr/>
              <p:nvPr/>
            </p:nvGrpSpPr>
            <p:grpSpPr>
              <a:xfrm>
                <a:off x="1746" y="1536"/>
                <a:ext cx="312" cy="227"/>
                <a:chOff x="1746" y="1621"/>
                <a:chExt cx="312" cy="227"/>
              </a:xfrm>
            </p:grpSpPr>
            <p:sp>
              <p:nvSpPr>
                <p:cNvPr id="101" name="Arc 94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" name="Arc 95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" name="Arc 96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04" name="Group 97"/>
              <p:cNvGrpSpPr/>
              <p:nvPr/>
            </p:nvGrpSpPr>
            <p:grpSpPr>
              <a:xfrm>
                <a:off x="2115" y="1536"/>
                <a:ext cx="312" cy="227"/>
                <a:chOff x="1746" y="1621"/>
                <a:chExt cx="312" cy="227"/>
              </a:xfrm>
            </p:grpSpPr>
            <p:sp>
              <p:nvSpPr>
                <p:cNvPr id="105" name="Arc 98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" name="Arc 99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" name="Arc 100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08" name="Group 101"/>
              <p:cNvGrpSpPr/>
              <p:nvPr/>
            </p:nvGrpSpPr>
            <p:grpSpPr>
              <a:xfrm>
                <a:off x="2483" y="1536"/>
                <a:ext cx="312" cy="227"/>
                <a:chOff x="1746" y="1621"/>
                <a:chExt cx="312" cy="227"/>
              </a:xfrm>
            </p:grpSpPr>
            <p:sp>
              <p:nvSpPr>
                <p:cNvPr id="109" name="Arc 102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0" name="Arc 103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1" name="Arc 104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12" name="Group 105"/>
              <p:cNvGrpSpPr/>
              <p:nvPr/>
            </p:nvGrpSpPr>
            <p:grpSpPr>
              <a:xfrm>
                <a:off x="2852" y="1536"/>
                <a:ext cx="312" cy="227"/>
                <a:chOff x="1746" y="1621"/>
                <a:chExt cx="312" cy="227"/>
              </a:xfrm>
            </p:grpSpPr>
            <p:sp>
              <p:nvSpPr>
                <p:cNvPr id="113" name="Arc 106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" name="Arc 107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" name="Arc 108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16" name="Group 109"/>
              <p:cNvGrpSpPr/>
              <p:nvPr/>
            </p:nvGrpSpPr>
            <p:grpSpPr>
              <a:xfrm>
                <a:off x="3220" y="1536"/>
                <a:ext cx="312" cy="227"/>
                <a:chOff x="1746" y="1621"/>
                <a:chExt cx="312" cy="227"/>
              </a:xfrm>
            </p:grpSpPr>
            <p:sp>
              <p:nvSpPr>
                <p:cNvPr id="117" name="Arc 110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8" name="Arc 111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9" name="Arc 112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20" name="Group 113"/>
              <p:cNvGrpSpPr/>
              <p:nvPr/>
            </p:nvGrpSpPr>
            <p:grpSpPr>
              <a:xfrm>
                <a:off x="3589" y="1536"/>
                <a:ext cx="312" cy="227"/>
                <a:chOff x="1746" y="1621"/>
                <a:chExt cx="312" cy="227"/>
              </a:xfrm>
            </p:grpSpPr>
            <p:sp>
              <p:nvSpPr>
                <p:cNvPr id="121" name="Arc 114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2" name="Arc 115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" name="Arc 116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124" name="Group 117"/>
            <p:cNvGrpSpPr/>
            <p:nvPr/>
          </p:nvGrpSpPr>
          <p:grpSpPr>
            <a:xfrm>
              <a:off x="1576" y="2302"/>
              <a:ext cx="2523" cy="227"/>
              <a:chOff x="1604" y="1281"/>
              <a:chExt cx="2523" cy="227"/>
            </a:xfrm>
          </p:grpSpPr>
          <p:grpSp>
            <p:nvGrpSpPr>
              <p:cNvPr id="125" name="Group 118"/>
              <p:cNvGrpSpPr/>
              <p:nvPr/>
            </p:nvGrpSpPr>
            <p:grpSpPr>
              <a:xfrm>
                <a:off x="1604" y="1281"/>
                <a:ext cx="312" cy="227"/>
                <a:chOff x="1746" y="1621"/>
                <a:chExt cx="312" cy="227"/>
              </a:xfrm>
            </p:grpSpPr>
            <p:sp>
              <p:nvSpPr>
                <p:cNvPr id="126" name="Arc 119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7" name="Arc 120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8" name="Arc 121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29" name="Group 122"/>
              <p:cNvGrpSpPr/>
              <p:nvPr/>
            </p:nvGrpSpPr>
            <p:grpSpPr>
              <a:xfrm>
                <a:off x="1973" y="1281"/>
                <a:ext cx="312" cy="227"/>
                <a:chOff x="1746" y="1621"/>
                <a:chExt cx="312" cy="227"/>
              </a:xfrm>
            </p:grpSpPr>
            <p:sp>
              <p:nvSpPr>
                <p:cNvPr id="130" name="Arc 123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1" name="Arc 124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2" name="Arc 125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33" name="Group 126"/>
              <p:cNvGrpSpPr/>
              <p:nvPr/>
            </p:nvGrpSpPr>
            <p:grpSpPr>
              <a:xfrm>
                <a:off x="2341" y="1281"/>
                <a:ext cx="312" cy="227"/>
                <a:chOff x="1746" y="1621"/>
                <a:chExt cx="312" cy="227"/>
              </a:xfrm>
            </p:grpSpPr>
            <p:sp>
              <p:nvSpPr>
                <p:cNvPr id="134" name="Arc 127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5" name="Arc 128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6" name="Arc 129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37" name="Group 130"/>
              <p:cNvGrpSpPr/>
              <p:nvPr/>
            </p:nvGrpSpPr>
            <p:grpSpPr>
              <a:xfrm>
                <a:off x="2710" y="1281"/>
                <a:ext cx="312" cy="227"/>
                <a:chOff x="1746" y="1621"/>
                <a:chExt cx="312" cy="227"/>
              </a:xfrm>
            </p:grpSpPr>
            <p:sp>
              <p:nvSpPr>
                <p:cNvPr id="138" name="Arc 131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9" name="Arc 132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0" name="Arc 133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41" name="Group 134"/>
              <p:cNvGrpSpPr/>
              <p:nvPr/>
            </p:nvGrpSpPr>
            <p:grpSpPr>
              <a:xfrm>
                <a:off x="3078" y="1281"/>
                <a:ext cx="312" cy="227"/>
                <a:chOff x="1746" y="1621"/>
                <a:chExt cx="312" cy="227"/>
              </a:xfrm>
            </p:grpSpPr>
            <p:sp>
              <p:nvSpPr>
                <p:cNvPr id="142" name="Arc 135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" name="Arc 136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" name="Arc 137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45" name="Group 138"/>
              <p:cNvGrpSpPr/>
              <p:nvPr/>
            </p:nvGrpSpPr>
            <p:grpSpPr>
              <a:xfrm>
                <a:off x="3447" y="1281"/>
                <a:ext cx="312" cy="227"/>
                <a:chOff x="1746" y="1621"/>
                <a:chExt cx="312" cy="227"/>
              </a:xfrm>
            </p:grpSpPr>
            <p:sp>
              <p:nvSpPr>
                <p:cNvPr id="146" name="Arc 139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7" name="Arc 140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8" name="Arc 141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49" name="Group 142"/>
              <p:cNvGrpSpPr/>
              <p:nvPr/>
            </p:nvGrpSpPr>
            <p:grpSpPr>
              <a:xfrm>
                <a:off x="3815" y="1281"/>
                <a:ext cx="312" cy="227"/>
                <a:chOff x="1746" y="1621"/>
                <a:chExt cx="312" cy="227"/>
              </a:xfrm>
            </p:grpSpPr>
            <p:sp>
              <p:nvSpPr>
                <p:cNvPr id="150" name="Arc 143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1" name="Arc 144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2" name="Arc 145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153" name="Group 146"/>
            <p:cNvGrpSpPr/>
            <p:nvPr/>
          </p:nvGrpSpPr>
          <p:grpSpPr>
            <a:xfrm>
              <a:off x="1717" y="2557"/>
              <a:ext cx="2155" cy="227"/>
              <a:chOff x="1746" y="1536"/>
              <a:chExt cx="2155" cy="227"/>
            </a:xfrm>
          </p:grpSpPr>
          <p:grpSp>
            <p:nvGrpSpPr>
              <p:cNvPr id="154" name="Group 147"/>
              <p:cNvGrpSpPr/>
              <p:nvPr/>
            </p:nvGrpSpPr>
            <p:grpSpPr>
              <a:xfrm>
                <a:off x="1746" y="1536"/>
                <a:ext cx="312" cy="227"/>
                <a:chOff x="1746" y="1621"/>
                <a:chExt cx="312" cy="227"/>
              </a:xfrm>
            </p:grpSpPr>
            <p:sp>
              <p:nvSpPr>
                <p:cNvPr id="155" name="Arc 148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" name="Arc 149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" name="Arc 150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58" name="Group 151"/>
              <p:cNvGrpSpPr/>
              <p:nvPr/>
            </p:nvGrpSpPr>
            <p:grpSpPr>
              <a:xfrm>
                <a:off x="2115" y="1536"/>
                <a:ext cx="312" cy="227"/>
                <a:chOff x="1746" y="1621"/>
                <a:chExt cx="312" cy="227"/>
              </a:xfrm>
            </p:grpSpPr>
            <p:sp>
              <p:nvSpPr>
                <p:cNvPr id="159" name="Arc 152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0" name="Arc 153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1" name="Arc 154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2" name="Group 155"/>
              <p:cNvGrpSpPr/>
              <p:nvPr/>
            </p:nvGrpSpPr>
            <p:grpSpPr>
              <a:xfrm>
                <a:off x="2483" y="1536"/>
                <a:ext cx="312" cy="227"/>
                <a:chOff x="1746" y="1621"/>
                <a:chExt cx="312" cy="227"/>
              </a:xfrm>
            </p:grpSpPr>
            <p:sp>
              <p:nvSpPr>
                <p:cNvPr id="163" name="Arc 156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" name="Arc 157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" name="Arc 158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6" name="Group 159"/>
              <p:cNvGrpSpPr/>
              <p:nvPr/>
            </p:nvGrpSpPr>
            <p:grpSpPr>
              <a:xfrm>
                <a:off x="2852" y="1536"/>
                <a:ext cx="312" cy="227"/>
                <a:chOff x="1746" y="1621"/>
                <a:chExt cx="312" cy="227"/>
              </a:xfrm>
            </p:grpSpPr>
            <p:sp>
              <p:nvSpPr>
                <p:cNvPr id="167" name="Arc 160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" name="Arc 161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" name="Arc 162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70" name="Group 163"/>
              <p:cNvGrpSpPr/>
              <p:nvPr/>
            </p:nvGrpSpPr>
            <p:grpSpPr>
              <a:xfrm>
                <a:off x="3220" y="1536"/>
                <a:ext cx="312" cy="227"/>
                <a:chOff x="1746" y="1621"/>
                <a:chExt cx="312" cy="227"/>
              </a:xfrm>
            </p:grpSpPr>
            <p:sp>
              <p:nvSpPr>
                <p:cNvPr id="171" name="Arc 164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2" name="Arc 165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3" name="Arc 166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74" name="Group 167"/>
              <p:cNvGrpSpPr/>
              <p:nvPr/>
            </p:nvGrpSpPr>
            <p:grpSpPr>
              <a:xfrm>
                <a:off x="3589" y="1536"/>
                <a:ext cx="312" cy="227"/>
                <a:chOff x="1746" y="1621"/>
                <a:chExt cx="312" cy="227"/>
              </a:xfrm>
            </p:grpSpPr>
            <p:sp>
              <p:nvSpPr>
                <p:cNvPr id="175" name="Arc 168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" name="Arc 169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7" name="Arc 170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178" name="Group 171"/>
            <p:cNvGrpSpPr/>
            <p:nvPr/>
          </p:nvGrpSpPr>
          <p:grpSpPr>
            <a:xfrm>
              <a:off x="1576" y="2840"/>
              <a:ext cx="2523" cy="227"/>
              <a:chOff x="1604" y="1281"/>
              <a:chExt cx="2523" cy="227"/>
            </a:xfrm>
          </p:grpSpPr>
          <p:grpSp>
            <p:nvGrpSpPr>
              <p:cNvPr id="179" name="Group 172"/>
              <p:cNvGrpSpPr/>
              <p:nvPr/>
            </p:nvGrpSpPr>
            <p:grpSpPr>
              <a:xfrm>
                <a:off x="1604" y="1281"/>
                <a:ext cx="312" cy="227"/>
                <a:chOff x="1746" y="1621"/>
                <a:chExt cx="312" cy="227"/>
              </a:xfrm>
            </p:grpSpPr>
            <p:sp>
              <p:nvSpPr>
                <p:cNvPr id="180" name="Arc 173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1" name="Arc 174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2" name="Arc 175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83" name="Group 176"/>
              <p:cNvGrpSpPr/>
              <p:nvPr/>
            </p:nvGrpSpPr>
            <p:grpSpPr>
              <a:xfrm>
                <a:off x="1973" y="1281"/>
                <a:ext cx="312" cy="227"/>
                <a:chOff x="1746" y="1621"/>
                <a:chExt cx="312" cy="227"/>
              </a:xfrm>
            </p:grpSpPr>
            <p:sp>
              <p:nvSpPr>
                <p:cNvPr id="184" name="Arc 177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5" name="Arc 178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" name="Arc 179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87" name="Group 180"/>
              <p:cNvGrpSpPr/>
              <p:nvPr/>
            </p:nvGrpSpPr>
            <p:grpSpPr>
              <a:xfrm>
                <a:off x="2341" y="1281"/>
                <a:ext cx="312" cy="227"/>
                <a:chOff x="1746" y="1621"/>
                <a:chExt cx="312" cy="227"/>
              </a:xfrm>
            </p:grpSpPr>
            <p:sp>
              <p:nvSpPr>
                <p:cNvPr id="188" name="Arc 181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9" name="Arc 182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0" name="Arc 183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91" name="Group 184"/>
              <p:cNvGrpSpPr/>
              <p:nvPr/>
            </p:nvGrpSpPr>
            <p:grpSpPr>
              <a:xfrm>
                <a:off x="2710" y="1281"/>
                <a:ext cx="312" cy="227"/>
                <a:chOff x="1746" y="1621"/>
                <a:chExt cx="312" cy="227"/>
              </a:xfrm>
            </p:grpSpPr>
            <p:sp>
              <p:nvSpPr>
                <p:cNvPr id="192" name="Arc 185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3" name="Arc 186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" name="Arc 187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95" name="Group 188"/>
              <p:cNvGrpSpPr/>
              <p:nvPr/>
            </p:nvGrpSpPr>
            <p:grpSpPr>
              <a:xfrm>
                <a:off x="3078" y="1281"/>
                <a:ext cx="312" cy="227"/>
                <a:chOff x="1746" y="1621"/>
                <a:chExt cx="312" cy="227"/>
              </a:xfrm>
            </p:grpSpPr>
            <p:sp>
              <p:nvSpPr>
                <p:cNvPr id="196" name="Arc 189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7" name="Arc 190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8" name="Arc 191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99" name="Group 192"/>
              <p:cNvGrpSpPr/>
              <p:nvPr/>
            </p:nvGrpSpPr>
            <p:grpSpPr>
              <a:xfrm>
                <a:off x="3447" y="1281"/>
                <a:ext cx="312" cy="227"/>
                <a:chOff x="1746" y="1621"/>
                <a:chExt cx="312" cy="227"/>
              </a:xfrm>
            </p:grpSpPr>
            <p:sp>
              <p:nvSpPr>
                <p:cNvPr id="200" name="Arc 193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1" name="Arc 194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2" name="Arc 195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03" name="Group 196"/>
              <p:cNvGrpSpPr/>
              <p:nvPr/>
            </p:nvGrpSpPr>
            <p:grpSpPr>
              <a:xfrm>
                <a:off x="3815" y="1281"/>
                <a:ext cx="312" cy="227"/>
                <a:chOff x="1746" y="1621"/>
                <a:chExt cx="312" cy="227"/>
              </a:xfrm>
            </p:grpSpPr>
            <p:sp>
              <p:nvSpPr>
                <p:cNvPr id="204" name="Arc 197"/>
                <p:cNvSpPr/>
                <p:nvPr/>
              </p:nvSpPr>
              <p:spPr>
                <a:xfrm>
                  <a:off x="1746" y="1707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5" name="Arc 198"/>
                <p:cNvSpPr/>
                <p:nvPr/>
              </p:nvSpPr>
              <p:spPr>
                <a:xfrm flipH="1">
                  <a:off x="1888" y="1706"/>
                  <a:ext cx="142" cy="1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" name="Arc 199"/>
                <p:cNvSpPr/>
                <p:nvPr/>
              </p:nvSpPr>
              <p:spPr>
                <a:xfrm flipH="1">
                  <a:off x="1888" y="1621"/>
                  <a:ext cx="170" cy="1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19260" fill="none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</a:path>
                    <a:path w="21600" h="19260" stroke="0">
                      <a:moveTo>
                        <a:pt x="9778" y="-1"/>
                      </a:moveTo>
                      <a:cubicBezTo>
                        <a:pt x="17030" y="3682"/>
                        <a:pt x="21600" y="11126"/>
                        <a:pt x="21600" y="19260"/>
                      </a:cubicBezTo>
                      <a:lnTo>
                        <a:pt x="0" y="19260"/>
                      </a:lnTo>
                      <a:lnTo>
                        <a:pt x="9778" y="-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sp>
        <p:nvSpPr>
          <p:cNvPr id="207" name="Rectangle 207"/>
          <p:cNvSpPr/>
          <p:nvPr/>
        </p:nvSpPr>
        <p:spPr>
          <a:xfrm rot="-3354533">
            <a:off x="2038668" y="2454593"/>
            <a:ext cx="92075" cy="29051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 anchorCtr="0"/>
          <a:p>
            <a:pPr algn="ctr"/>
            <a:endParaRPr lang="zh-CN" altLang="zh-CN" sz="21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08" name="Group 219"/>
          <p:cNvGrpSpPr/>
          <p:nvPr/>
        </p:nvGrpSpPr>
        <p:grpSpPr>
          <a:xfrm>
            <a:off x="1813243" y="3608705"/>
            <a:ext cx="538162" cy="539750"/>
            <a:chOff x="204" y="3249"/>
            <a:chExt cx="453" cy="453"/>
          </a:xfrm>
        </p:grpSpPr>
        <p:sp>
          <p:nvSpPr>
            <p:cNvPr id="209" name="Oval 220"/>
            <p:cNvSpPr/>
            <p:nvPr/>
          </p:nvSpPr>
          <p:spPr>
            <a:xfrm>
              <a:off x="204" y="3249"/>
              <a:ext cx="453" cy="453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zh-CN" sz="21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pSp>
          <p:nvGrpSpPr>
            <p:cNvPr id="210" name="Group 221"/>
            <p:cNvGrpSpPr/>
            <p:nvPr/>
          </p:nvGrpSpPr>
          <p:grpSpPr>
            <a:xfrm rot="-741334">
              <a:off x="275" y="3320"/>
              <a:ext cx="317" cy="317"/>
              <a:chOff x="1157" y="3884"/>
              <a:chExt cx="272" cy="272"/>
            </a:xfrm>
          </p:grpSpPr>
          <p:sp>
            <p:nvSpPr>
              <p:cNvPr id="211" name="Line 222"/>
              <p:cNvSpPr/>
              <p:nvPr/>
            </p:nvSpPr>
            <p:spPr>
              <a:xfrm>
                <a:off x="1202" y="3884"/>
                <a:ext cx="181" cy="272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2" name="Line 223"/>
              <p:cNvSpPr/>
              <p:nvPr/>
            </p:nvSpPr>
            <p:spPr>
              <a:xfrm rot="-5400000">
                <a:off x="1184" y="3865"/>
                <a:ext cx="181" cy="272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13" name="Group 224"/>
          <p:cNvGrpSpPr/>
          <p:nvPr/>
        </p:nvGrpSpPr>
        <p:grpSpPr>
          <a:xfrm>
            <a:off x="1664399" y="2856230"/>
            <a:ext cx="1806804" cy="896938"/>
            <a:chOff x="3844" y="663"/>
            <a:chExt cx="1737" cy="907"/>
          </a:xfrm>
        </p:grpSpPr>
        <p:grpSp>
          <p:nvGrpSpPr>
            <p:cNvPr id="214" name="Group 225"/>
            <p:cNvGrpSpPr/>
            <p:nvPr/>
          </p:nvGrpSpPr>
          <p:grpSpPr>
            <a:xfrm>
              <a:off x="3923" y="663"/>
              <a:ext cx="1520" cy="907"/>
              <a:chOff x="3923" y="663"/>
              <a:chExt cx="1520" cy="907"/>
            </a:xfrm>
          </p:grpSpPr>
          <p:sp>
            <p:nvSpPr>
              <p:cNvPr id="215" name="Rectangle 226"/>
              <p:cNvSpPr>
                <a:spLocks noChangeArrowheads="1"/>
              </p:cNvSpPr>
              <p:nvPr/>
            </p:nvSpPr>
            <p:spPr bwMode="auto">
              <a:xfrm rot="5400000">
                <a:off x="4455" y="1236"/>
                <a:ext cx="499" cy="136"/>
              </a:xfrm>
              <a:prstGeom prst="rect">
                <a:avLst/>
              </a:prstGeom>
              <a:solidFill>
                <a:srgbClr val="CC99FF"/>
              </a:solidFill>
              <a:ln>
                <a:noFill/>
              </a:ln>
              <a:effectLst>
                <a:outerShdw dist="91581" dir="19578596" algn="ctr" rotWithShape="0">
                  <a:schemeClr val="accent2"/>
                </a:outerShdw>
              </a:effectLst>
            </p:spPr>
            <p:txBody>
              <a:bodyPr wrap="none"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216" name="Rectangle 227"/>
              <p:cNvSpPr>
                <a:spLocks noChangeArrowheads="1"/>
              </p:cNvSpPr>
              <p:nvPr/>
            </p:nvSpPr>
            <p:spPr bwMode="auto">
              <a:xfrm>
                <a:off x="3923" y="663"/>
                <a:ext cx="1520" cy="409"/>
              </a:xfrm>
              <a:prstGeom prst="rect">
                <a:avLst/>
              </a:prstGeom>
              <a:solidFill>
                <a:srgbClr val="CC99FF"/>
              </a:solidFill>
              <a:ln>
                <a:noFill/>
              </a:ln>
              <a:effectLst>
                <a:outerShdw dist="91581" dir="19578596" algn="ctr" rotWithShape="0">
                  <a:schemeClr val="accent2"/>
                </a:outerShdw>
              </a:effectLst>
            </p:spPr>
            <p:txBody>
              <a:bodyPr wrap="none"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endParaRPr>
              </a:p>
            </p:txBody>
          </p:sp>
        </p:grpSp>
        <p:sp>
          <p:nvSpPr>
            <p:cNvPr id="217" name="Rectangle 228"/>
            <p:cNvSpPr/>
            <p:nvPr/>
          </p:nvSpPr>
          <p:spPr>
            <a:xfrm>
              <a:off x="3844" y="693"/>
              <a:ext cx="1737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dirty="0">
                  <a:latin typeface="Times New Roman" panose="02020603050405020304" pitchFamily="2" charset="0"/>
                  <a:ea typeface="黑体" panose="02010609060101010101" pitchFamily="2" charset="-122"/>
                </a:rPr>
                <a:t>别踩我，</a:t>
              </a:r>
              <a:r>
                <a:rPr lang="zh-CN" altLang="en-US" dirty="0">
                  <a:latin typeface="Times New Roman" panose="02020603050405020304" pitchFamily="2" charset="0"/>
                  <a:ea typeface="黑体" panose="02010609060101010101" pitchFamily="2" charset="-122"/>
                </a:rPr>
                <a:t>我怕疼</a:t>
              </a:r>
              <a:r>
                <a:rPr lang="en-US" altLang="zh-CN">
                  <a:latin typeface="Times New Roman" panose="02020603050405020304" pitchFamily="2" charset="0"/>
                  <a:ea typeface="黑体" panose="02010609060101010101" pitchFamily="2" charset="-122"/>
                </a:rPr>
                <a:t>!</a:t>
              </a:r>
              <a:endParaRPr lang="en-US" altLang="zh-CN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218" name="Picture 229" descr="D:\桌面\新画人物图\熊01 拷贝.png熊01 拷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06463" y="2359660"/>
            <a:ext cx="477520" cy="601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9167 0.0706173 L 0.272708 0.38963 " pathEditMode="relative" rAng="0" ptsTypes="">
                                      <p:cBhvr>
                                        <p:cTn id="6" dur="6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1" name="yt_shape_10071"/>
          <p:cNvSpPr txBox="1"/>
          <p:nvPr/>
        </p:nvSpPr>
        <p:spPr>
          <a:xfrm>
            <a:off x="540119" y="974947"/>
            <a:ext cx="8444916" cy="18571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如图，为了测得湖两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岸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点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7_60398"/>
              </a:rPr>
              <a:t>点之间的距离，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一个观测者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在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点设桩，使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90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，并测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f9de9"/>
              </a:rPr>
              <a:t>得</a:t>
            </a:r>
            <a:b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长为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20m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长为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16m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则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点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5_fba4a"/>
              </a:rPr>
              <a:t>点之间的距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离为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075" name="yt_table_10075_skip" title="H_73.92"/>
          <p:cNvGraphicFramePr>
            <a:graphicFrameLocks noGrp="1"/>
          </p:cNvGraphicFramePr>
          <p:nvPr/>
        </p:nvGraphicFramePr>
        <p:xfrm>
          <a:off x="540066" y="2882910"/>
          <a:ext cx="4481830" cy="938784"/>
        </p:xfrm>
        <a:graphic>
          <a:graphicData uri="http://schemas.openxmlformats.org/drawingml/2006/table">
            <a:tbl>
              <a:tblPr/>
              <a:tblGrid>
                <a:gridCol w="2707005"/>
                <a:gridCol w="1774825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25m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12m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13m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14m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0072" name="yt_shape_10072_skip" title="H_165.13771"/>
          <p:cNvGrpSpPr/>
          <p:nvPr/>
        </p:nvGrpSpPr>
        <p:grpSpPr>
          <a:xfrm>
            <a:off x="5796136" y="2359467"/>
            <a:ext cx="2579830" cy="2097249"/>
            <a:chOff x="0" y="0"/>
            <a:chExt cx="2579830" cy="2097249"/>
          </a:xfrm>
        </p:grpSpPr>
        <p:pic>
          <p:nvPicPr>
            <p:cNvPr id="2" name="yt_image_1007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579830" cy="1630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74" name="yt_shape_10074" descr="{&quot;rangeId&quot;:0,&quot;IgnoreLineSpacing&quot;:1}"/>
            <p:cNvSpPr txBox="1"/>
            <p:nvPr/>
          </p:nvSpPr>
          <p:spPr>
            <a:xfrm>
              <a:off x="677133" y="1666362"/>
              <a:ext cx="1261563" cy="430887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第</a:t>
              </a:r>
              <a:r>
                <a: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1</a:t>
              </a: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题图</a:t>
              </a:r>
              <a:endPara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40733" y="2336317"/>
            <a:ext cx="41662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7" name="yt_shape_10077"/>
          <p:cNvSpPr txBox="1"/>
          <p:nvPr/>
        </p:nvSpPr>
        <p:spPr>
          <a:xfrm>
            <a:off x="540119" y="554800"/>
            <a:ext cx="8444916" cy="13831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1_0e41b"/>
              </a:rPr>
              <a:t>两只小鼹鼠在地下同一处打洞，一只朝下挖，每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分钟挖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8cm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，另一只朝左挖，每分钟挖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6cm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_2b621"/>
              </a:rPr>
              <a:t>，则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10min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后两只小鼹鼠相距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081" name="yt_table_10081_skip" title="H_73.92"/>
          <p:cNvGraphicFramePr>
            <a:graphicFrameLocks noGrp="1"/>
          </p:cNvGraphicFramePr>
          <p:nvPr/>
        </p:nvGraphicFramePr>
        <p:xfrm>
          <a:off x="540066" y="1988787"/>
          <a:ext cx="5131118" cy="1877568"/>
        </p:xfrm>
        <a:graphic>
          <a:graphicData uri="http://schemas.openxmlformats.org/drawingml/2006/table">
            <a:tbl>
              <a:tblPr/>
              <a:tblGrid>
                <a:gridCol w="5131118"/>
              </a:tblGrid>
              <a:tr h="74168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50cm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100cm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140cm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80cm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733183" y="1446778"/>
            <a:ext cx="41662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88005" y="4731078"/>
            <a:ext cx="1285891" cy="216000"/>
            <a:chOff x="251520" y="4730035"/>
            <a:chExt cx="1285891" cy="216000"/>
          </a:xfrm>
        </p:grpSpPr>
        <p:sp>
          <p:nvSpPr>
            <p:cNvPr id="20" name="fe981b2b-15c6-439f-b541-f90ad209d1ba" descr="{&quot;SlideID&quot;:&quot;990&quot;,&quot;SlideNumber&quot;:&quot;8&quot;}">
              <a:hlinkClick r:id="rId1" action="ppaction://hlinksldjump"/>
            </p:cNvPr>
            <p:cNvSpPr/>
            <p:nvPr/>
          </p:nvSpPr>
          <p:spPr>
            <a:xfrm>
              <a:off x="595073" y="4730035"/>
              <a:ext cx="255232" cy="216000"/>
            </a:xfrm>
            <a:prstGeom prst="roundRect">
              <a:avLst/>
            </a:prstGeom>
            <a:solidFill>
              <a:srgbClr val="7AC5D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>
              <a:noAutofit/>
            </a:bodyPr>
            <a:lstStyle/>
            <a:p>
              <a:pPr algn="ctr"/>
              <a:r>
                <a:rPr lang="en-US" altLang="zh-CN" sz="1400">
                  <a:latin typeface="Times New Roman" panose="02020603050405020304" pitchFamily="2" charset="0"/>
                  <a:cs typeface="Times New Roman" panose="02020603050405020304" pitchFamily="2" charset="0"/>
                </a:rPr>
                <a:t>2</a:t>
              </a:r>
              <a:endParaRPr lang="zh-CN" altLang="en-US" sz="1400"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11" name="2b12774f-8fce-4f24-87e2-1bca02bea9cb" descr="{&quot;SlideID&quot;:&quot;991&quot;,&quot;SlideNumber&quot;:&quot;9&quot;}">
              <a:hlinkClick r:id="rId2" action="ppaction://hlinksldjump"/>
            </p:cNvPr>
            <p:cNvSpPr/>
            <p:nvPr/>
          </p:nvSpPr>
          <p:spPr>
            <a:xfrm>
              <a:off x="938626" y="4730035"/>
              <a:ext cx="255232" cy="216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3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2" name="1b757b30-2394-4dfe-ae0a-5d196024ba50" descr="{&quot;SlideID&quot;:&quot;992&quot;,&quot;SlideNumber&quot;:&quot;10&quot;}">
              <a:hlinkClick r:id="rId3" action="ppaction://hlinksldjump"/>
            </p:cNvPr>
            <p:cNvSpPr/>
            <p:nvPr/>
          </p:nvSpPr>
          <p:spPr>
            <a:xfrm>
              <a:off x="1282179" y="4730035"/>
              <a:ext cx="255232" cy="216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4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4" name="f08e5b5f-599f-4ce4-9e83-eb71497160ad" descr="{&quot;SlideID&quot;:&quot;988&quot;,&quot;SlideNumber&quot;:&quot;7&quot;}">
              <a:hlinkClick r:id="rId4" action="ppaction://hlinksldjump"/>
            </p:cNvPr>
            <p:cNvSpPr/>
            <p:nvPr/>
          </p:nvSpPr>
          <p:spPr>
            <a:xfrm>
              <a:off x="251520" y="4737655"/>
              <a:ext cx="255232" cy="195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1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3" name="yt_shape_10083"/>
          <p:cNvSpPr txBox="1"/>
          <p:nvPr/>
        </p:nvSpPr>
        <p:spPr>
          <a:xfrm>
            <a:off x="540119" y="554767"/>
            <a:ext cx="8444916" cy="18571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3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如图，小明在荡秋千时发现当秋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千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4_d8062,isEnd"/>
              </a:rPr>
              <a:t>在静止位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置时，下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端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离地面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0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，当秋千荡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到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_36a7f,isEnd"/>
              </a:rPr>
              <a:t>位置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时，下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端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距静止时的水平距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离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4_e657d,isEnd"/>
              </a:rPr>
              <a:t>，距地面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，则秋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千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的长为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m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7783" y="1916137"/>
            <a:ext cx="7150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yt_shape_10078_skip" title="H_204.76276"/>
          <p:cNvGrpSpPr/>
          <p:nvPr/>
        </p:nvGrpSpPr>
        <p:grpSpPr>
          <a:xfrm>
            <a:off x="3783661" y="2498983"/>
            <a:ext cx="1957832" cy="2311591"/>
            <a:chOff x="205573" y="25915"/>
            <a:chExt cx="1957832" cy="2311591"/>
          </a:xfrm>
        </p:grpSpPr>
        <p:pic>
          <p:nvPicPr>
            <p:cNvPr id="5" name="yt_image_1007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5573" y="25915"/>
              <a:ext cx="1957832" cy="1763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0080" descr="{&quot;rangeId&quot;:0,&quot;IgnoreLineSpacing&quot;:1}"/>
            <p:cNvSpPr txBox="1"/>
            <p:nvPr/>
          </p:nvSpPr>
          <p:spPr>
            <a:xfrm>
              <a:off x="553707" y="1906619"/>
              <a:ext cx="1261563" cy="430887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第</a:t>
              </a:r>
              <a:r>
                <a: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3</a:t>
              </a: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题图</a:t>
              </a:r>
              <a:endPara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8285" y="1132840"/>
            <a:ext cx="864679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经历画图实验引发探索，以及利用拼图验证勾股定理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的过程，体会数形结合的思想，发展合情推理的能力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掌握勾股定理的简单应用，培养数学语言表达能力，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发展学生分析问题、解决实际问题的能力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</a:t>
            </a: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重、</a:t>
            </a: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</a:t>
            </a: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点</a:t>
            </a:r>
            <a:r>
              <a:rPr lang="en-US" altLang="zh-CN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4" name="yt_shape_10084"/>
          <p:cNvSpPr txBox="1"/>
          <p:nvPr/>
        </p:nvSpPr>
        <p:spPr>
          <a:xfrm>
            <a:off x="355600" y="483235"/>
            <a:ext cx="8444865" cy="43764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1_f160f"/>
              </a:rPr>
              <a:t>我们根据图形的移、拼、补可以简单直观地推理</a:t>
            </a:r>
            <a:b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验证数学规律和公式，这种方法称之为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+mn-ea"/>
                <a:ea typeface="+mn-ea"/>
              </a:rPr>
              <a:t>“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3_2bf0e"/>
              </a:rPr>
              <a:t>无字证</a:t>
            </a:r>
            <a:b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明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+mn-ea"/>
                <a:ea typeface="+mn-ea"/>
              </a:rPr>
              <a:t>”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，它比严谨的数学证明更为优雅与有条理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.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_b612f"/>
              </a:rPr>
              <a:t>下面</a:t>
            </a:r>
            <a:b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是用三块全等的直角三角形移、拼、补所形成的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+mn-ea"/>
                <a:ea typeface="+mn-ea"/>
              </a:rPr>
              <a:t>“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93bf9"/>
              </a:rPr>
              <a:t>无</a:t>
            </a:r>
            <a:b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字证明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+mn-ea"/>
                <a:ea typeface="+mn-ea"/>
              </a:rPr>
              <a:t>”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图形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.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此图可以</a:t>
            </a:r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用来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证明你学过的勾股定理</a:t>
            </a:r>
            <a:r>
              <a:rPr lang="en-US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36d3b"/>
              </a:rPr>
              <a:t>.</a:t>
            </a:r>
            <a:endParaRPr lang="en-US" altLang="zh-CN" sz="2800" i="0" u="none" smtClean="0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  <a:sym typeface="_⨹_1_36d3b"/>
            </a:endParaRPr>
          </a:p>
          <a:p>
            <a:pPr algn="l" eaLnBrk="1" latinLnBrk="0" hangingPunct="0"/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若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已知直角三角形两</a:t>
            </a:r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直角</a:t>
            </a:r>
            <a:endParaRPr lang="en-US" altLang="zh-CN" sz="2800" i="0" u="none" smtClean="0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  <a:p>
            <a:pPr algn="l" eaLnBrk="1" latinLnBrk="0" hangingPunct="0"/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边长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分别</a:t>
            </a:r>
            <a:r>
              <a:rPr lang="zh-CN" altLang="zh-CN" sz="2800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为</a:t>
            </a:r>
            <a:r>
              <a:rPr lang="en-US" altLang="zh-CN" sz="2800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4_ed613"/>
              </a:rPr>
              <a:t>，</a:t>
            </a:r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4_ed613"/>
              </a:rPr>
              <a:t>斜边</a:t>
            </a:r>
            <a:endParaRPr lang="en-US" altLang="zh-CN" sz="2800" i="0" u="none" smtClean="0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  <a:sym typeface="_⨹_4_ed613"/>
            </a:endParaRPr>
          </a:p>
          <a:p>
            <a:pPr algn="l" eaLnBrk="1" latinLnBrk="0" hangingPunct="0"/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4_ed613"/>
              </a:rPr>
              <a:t>长</a:t>
            </a:r>
            <a:r>
              <a:rPr lang="zh-CN" altLang="zh-CN" sz="2800" i="0" u="none" spc="375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为</a:t>
            </a:r>
            <a:r>
              <a:rPr lang="en-US" altLang="zh-CN" sz="2800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，图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、图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9be40"/>
              </a:rPr>
              <a:t>的</a:t>
            </a:r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9be40"/>
              </a:rPr>
              <a:t>面</a:t>
            </a:r>
            <a:endParaRPr lang="en-US" altLang="zh-CN" sz="2800" i="0" u="none" smtClean="0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  <a:sym typeface="_⨹_14_9be40"/>
            </a:endParaRPr>
          </a:p>
          <a:p>
            <a:pPr algn="l" eaLnBrk="1" latinLnBrk="0" hangingPunct="0"/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9be40"/>
              </a:rPr>
              <a:t>积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9be40"/>
              </a:rPr>
              <a:t>相等，请你根据下面</a:t>
            </a:r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9be40"/>
              </a:rPr>
              <a:t>两</a:t>
            </a:r>
            <a:endParaRPr lang="en-US" altLang="zh-CN" sz="2800" i="0" u="none" smtClean="0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  <a:sym typeface="_⨹_14_9be40"/>
            </a:endParaRPr>
          </a:p>
          <a:p>
            <a:pPr algn="l" eaLnBrk="1" latinLnBrk="0" hangingPunct="0"/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9be40"/>
              </a:rPr>
              <a:t>个</a:t>
            </a:r>
            <a:r>
              <a:rPr lang="zh-CN" altLang="zh-CN" sz="2800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图</a:t>
            </a:r>
            <a:r>
              <a:rPr lang="zh-CN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来验证勾股定理</a:t>
            </a:r>
            <a:r>
              <a:rPr lang="en-US" altLang="zh-CN" sz="2800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.</a:t>
            </a:r>
            <a:endParaRPr lang="en-US" altLang="zh-CN" sz="2800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pic>
        <p:nvPicPr>
          <p:cNvPr id="3" name="yt_image_100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0" y="2733040"/>
            <a:ext cx="4228482" cy="191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87" name="yt_shape_10087"/>
              <p:cNvSpPr txBox="1"/>
              <p:nvPr/>
            </p:nvSpPr>
            <p:spPr>
              <a:xfrm>
                <a:off x="540000" y="601573"/>
                <a:ext cx="6593152" cy="6823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解：图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的面积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为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S</a:t>
                </a:r>
                <a:r>
                  <a:rPr lang="en-US" altLang="zh-CN" sz="1865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1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500" b="1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，</a:t>
                </a:r>
                <a:endParaRPr lang="zh-CN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endParaRPr>
              </a:p>
            </p:txBody>
          </p:sp>
        </mc:Choice>
        <mc:Fallback>
          <p:sp>
            <p:nvSpPr>
              <p:cNvPr id="10087" name="yt_shape_10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1573"/>
                <a:ext cx="6593152" cy="682303"/>
              </a:xfrm>
              <a:prstGeom prst="rect">
                <a:avLst/>
              </a:prstGeom>
              <a:blipFill rotWithShape="1">
                <a:blip r:embed="rId1"/>
                <a:stretch>
                  <a:fillRect l="-4" t="-13063" r="-411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89" name="yt_shape_10089"/>
              <p:cNvSpPr txBox="1"/>
              <p:nvPr/>
            </p:nvSpPr>
            <p:spPr>
              <a:xfrm>
                <a:off x="540000" y="1334664"/>
                <a:ext cx="4962897" cy="6823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图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的面积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为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S</a:t>
                </a:r>
                <a:r>
                  <a:rPr lang="en-US" altLang="zh-CN" sz="1865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500" b="1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c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089" name="yt_shape_10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4664"/>
                <a:ext cx="4962897" cy="682303"/>
              </a:xfrm>
              <a:prstGeom prst="rect">
                <a:avLst/>
              </a:prstGeom>
              <a:blipFill rotWithShape="1">
                <a:blip r:embed="rId2"/>
                <a:stretch>
                  <a:fillRect l="-5" t="-13107" r="-252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91" name="yt_shape_10091"/>
              <p:cNvSpPr txBox="1"/>
              <p:nvPr/>
            </p:nvSpPr>
            <p:spPr>
              <a:xfrm>
                <a:off x="540000" y="2067755"/>
                <a:ext cx="5408532" cy="1591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∵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图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、图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的面积相等，</a:t>
                </a:r>
                <a:endParaRPr lang="zh-CN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500" b="1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500" b="1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c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∴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c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091" name="yt_shape_100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7755"/>
                <a:ext cx="5408532" cy="1591526"/>
              </a:xfrm>
              <a:prstGeom prst="rect">
                <a:avLst/>
              </a:prstGeom>
              <a:blipFill rotWithShape="1">
                <a:blip r:embed="rId3"/>
                <a:stretch>
                  <a:fillRect l="-5" t="-12" r="-2046" b="-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554767"/>
                <a:ext cx="670947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解：图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的面积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为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S</a:t>
                </a:r>
                <a:r>
                  <a:rPr kumimoji="0" lang="en-US" altLang="zh-CN" sz="2800" b="1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1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15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kumimoji="0" lang="en-US" altLang="zh-CN" sz="2800" b="1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4767"/>
                <a:ext cx="6709473" cy="769316"/>
              </a:xfrm>
              <a:prstGeom prst="rect">
                <a:avLst/>
              </a:prstGeom>
              <a:blipFill rotWithShape="1">
                <a:blip r:embed="rId4"/>
                <a:stretch>
                  <a:fillRect l="-6" t="-9381" r="7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1287858"/>
                <a:ext cx="509498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图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的面积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为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S</a:t>
                </a:r>
                <a:r>
                  <a:rPr kumimoji="0" lang="en-US" altLang="zh-CN" sz="2800" b="1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15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c</a:t>
                </a:r>
                <a:r>
                  <a:rPr kumimoji="0" lang="en-US" altLang="zh-CN" sz="2800" b="1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287858"/>
                <a:ext cx="5094986" cy="769316"/>
              </a:xfrm>
              <a:prstGeom prst="rect">
                <a:avLst/>
              </a:prstGeom>
              <a:blipFill rotWithShape="1">
                <a:blip r:embed="rId5"/>
                <a:stretch>
                  <a:fillRect l="-8" t="-9337" r="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49989" y="2020949"/>
            <a:ext cx="4466336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∵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图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、图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的面积相等，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2490341"/>
                <a:ext cx="553631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15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kumimoji="0" lang="en-US" altLang="zh-CN" sz="2800" b="1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15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b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×3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＋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c</a:t>
                </a:r>
                <a:r>
                  <a:rPr kumimoji="0" lang="en-US" altLang="zh-CN" sz="2800" b="1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3"/>
                    <a:ea typeface="黑体" panose="02010609060101010101" pitchFamily="2" charset="-122"/>
                  </a:rPr>
                  <a:t>2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0341"/>
                <a:ext cx="5536311" cy="769316"/>
              </a:xfrm>
              <a:prstGeom prst="rect">
                <a:avLst/>
              </a:prstGeom>
              <a:blipFill rotWithShape="1">
                <a:blip r:embed="rId6"/>
                <a:stretch>
                  <a:fillRect l="-7" t="-4853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49989" y="3166045"/>
            <a:ext cx="2443861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∴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08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688" y="3147469"/>
            <a:ext cx="3494614" cy="157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768350" y="2212340"/>
            <a:ext cx="1874838" cy="107632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320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探索勾股定理</a:t>
            </a:r>
            <a:endParaRPr lang="zh-CN" altLang="en-US" sz="3200" noProof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778443" y="1146175"/>
            <a:ext cx="219075" cy="3181350"/>
          </a:xfrm>
          <a:prstGeom prst="leftBrace">
            <a:avLst>
              <a:gd name="adj1" fmla="val 10891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3245485" y="843915"/>
            <a:ext cx="3106420" cy="5835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勾股定理的验证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3245485" y="4058920"/>
            <a:ext cx="4004310" cy="5835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勾股定理的简单运用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" name="Rectangle 12"/>
          <p:cNvSpPr/>
          <p:nvPr/>
        </p:nvSpPr>
        <p:spPr>
          <a:xfrm>
            <a:off x="261620" y="772160"/>
            <a:ext cx="855091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上节课我们认识了勾股定理，你还记得它的内容吗？那么如何验证勾股定理呢？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3860" y="2009775"/>
            <a:ext cx="3372485" cy="2188210"/>
          </a:xfrm>
          <a:prstGeom prst="rect">
            <a:avLst/>
          </a:prstGeom>
        </p:spPr>
      </p:pic>
      <p:sp>
        <p:nvSpPr>
          <p:cNvPr id="26" name="直角三角形 25"/>
          <p:cNvSpPr/>
          <p:nvPr/>
        </p:nvSpPr>
        <p:spPr>
          <a:xfrm rot="16200000" flipH="1" flipV="1">
            <a:off x="6995160" y="2855595"/>
            <a:ext cx="525780" cy="69151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10800000" flipH="1" flipV="1">
            <a:off x="7085330" y="2283460"/>
            <a:ext cx="503555" cy="65532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5400000" flipH="1" flipV="1">
            <a:off x="6475730" y="2157095"/>
            <a:ext cx="501650" cy="72009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flipH="1" flipV="1">
            <a:off x="6379210" y="2768600"/>
            <a:ext cx="525145" cy="68961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rot="10800000" flipH="1" flipV="1">
            <a:off x="7948930" y="3107690"/>
            <a:ext cx="513715" cy="186055"/>
          </a:xfrm>
          <a:prstGeom prst="rtTriangle">
            <a:avLst/>
          </a:prstGeom>
          <a:solidFill>
            <a:srgbClr val="2B2BF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2B2BFF"/>
              </a:solidFill>
            </a:endParaRPr>
          </a:p>
        </p:txBody>
      </p:sp>
      <p:sp>
        <p:nvSpPr>
          <p:cNvPr id="33" name="直角三角形 32"/>
          <p:cNvSpPr/>
          <p:nvPr/>
        </p:nvSpPr>
        <p:spPr>
          <a:xfrm rot="16200000">
            <a:off x="8291830" y="2954655"/>
            <a:ext cx="495300" cy="182245"/>
          </a:xfrm>
          <a:prstGeom prst="rtTriangle">
            <a:avLst/>
          </a:prstGeom>
          <a:solidFill>
            <a:srgbClr val="2B2BF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2B2BFF"/>
              </a:solidFill>
            </a:endParaRPr>
          </a:p>
        </p:txBody>
      </p:sp>
      <p:sp>
        <p:nvSpPr>
          <p:cNvPr id="34" name="直角三角形 33"/>
          <p:cNvSpPr/>
          <p:nvPr/>
        </p:nvSpPr>
        <p:spPr>
          <a:xfrm rot="5400000">
            <a:off x="7773035" y="2764155"/>
            <a:ext cx="519430" cy="168910"/>
          </a:xfrm>
          <a:prstGeom prst="rtTriangle">
            <a:avLst/>
          </a:prstGeom>
          <a:solidFill>
            <a:srgbClr val="2B2BF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2B2BFF"/>
              </a:solidFill>
            </a:endParaRPr>
          </a:p>
        </p:txBody>
      </p:sp>
      <p:sp>
        <p:nvSpPr>
          <p:cNvPr id="35" name="直角三角形 34"/>
          <p:cNvSpPr/>
          <p:nvPr/>
        </p:nvSpPr>
        <p:spPr>
          <a:xfrm flipH="1" flipV="1">
            <a:off x="8089265" y="2588895"/>
            <a:ext cx="544195" cy="209550"/>
          </a:xfrm>
          <a:prstGeom prst="rtTriangle">
            <a:avLst/>
          </a:prstGeom>
          <a:solidFill>
            <a:srgbClr val="2B2BF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2B2B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7360" y="2139950"/>
            <a:ext cx="4367530" cy="2306955"/>
            <a:chOff x="736" y="3370"/>
            <a:chExt cx="6878" cy="3633"/>
          </a:xfrm>
        </p:grpSpPr>
        <p:sp>
          <p:nvSpPr>
            <p:cNvPr id="3" name="文本框 2"/>
            <p:cNvSpPr txBox="1"/>
            <p:nvPr/>
          </p:nvSpPr>
          <p:spPr>
            <a:xfrm>
              <a:off x="2814" y="3370"/>
              <a:ext cx="4800" cy="2639"/>
            </a:xfrm>
            <a:prstGeom prst="wedgeRoundRectCallout">
              <a:avLst>
                <a:gd name="adj1" fmla="val -59708"/>
                <a:gd name="adj2" fmla="val 23879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若去掉方格纸你还能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验证勾股定理吗？</a:t>
              </a:r>
              <a:endPara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pic>
          <p:nvPicPr>
            <p:cNvPr id="4" name="图片 3" descr="书本02 拷贝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6" y="4617"/>
              <a:ext cx="1896" cy="2386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6" grpId="0" bldLvl="0" animBg="1"/>
      <p:bldP spid="27" grpId="0" bldLvl="0" animBg="1"/>
      <p:bldP spid="28" grpId="0" bldLvl="0" animBg="1"/>
      <p:bldP spid="29" grpId="1" animBg="1"/>
      <p:bldP spid="26" grpId="1" animBg="1"/>
      <p:bldP spid="27" grpId="1" animBg="1"/>
      <p:bldP spid="28" grpId="1" animBg="1"/>
      <p:bldP spid="33" grpId="0" bldLvl="0" animBg="1"/>
      <p:bldP spid="32" grpId="0" bldLvl="0" animBg="1"/>
      <p:bldP spid="33" grpId="1" animBg="1"/>
      <p:bldP spid="32" grpId="1" animBg="1"/>
      <p:bldP spid="34" grpId="0" bldLvl="0" animBg="1"/>
      <p:bldP spid="34" grpId="1" animBg="1"/>
      <p:bldP spid="35" grpId="0" bldLvl="0" animBg="1"/>
      <p:bldP spid="3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" name="文本框 9218"/>
          <p:cNvSpPr txBox="1"/>
          <p:nvPr>
            <p:custDataLst>
              <p:tags r:id="rId1"/>
            </p:custDataLst>
          </p:nvPr>
        </p:nvSpPr>
        <p:spPr>
          <a:xfrm>
            <a:off x="233680" y="1203325"/>
            <a:ext cx="8699500" cy="104013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0000" tIns="46800" rIns="90000" bIns="46800">
            <a:spAutoFit/>
          </a:bodyPr>
          <a:p>
            <a:pPr marR="0" defTabSz="914400" latinLnBrk="0">
              <a:lnSpc>
                <a:spcPct val="110000"/>
              </a:lnSpc>
              <a:spcBef>
                <a:spcPts val="0"/>
              </a:spcBef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1. </a:t>
            </a:r>
            <a:r>
              <a:rPr kumimoji="0" lang="zh-CN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准备四个全等的直角三角形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（设直角边分别为</a:t>
            </a: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i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，</a:t>
            </a:r>
            <a:r>
              <a:rPr kumimoji="0" lang="en-US" altLang="zh-CN" sz="2800" i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，斜边为</a:t>
            </a: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i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文本框 9218"/>
          <p:cNvSpPr txBox="1"/>
          <p:nvPr>
            <p:custDataLst>
              <p:tags r:id="rId2"/>
            </p:custDataLst>
          </p:nvPr>
        </p:nvSpPr>
        <p:spPr>
          <a:xfrm>
            <a:off x="233680" y="2283460"/>
            <a:ext cx="8699500" cy="104013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0000" tIns="46800" rIns="90000" bIns="46800">
            <a:spAutoFit/>
          </a:bodyPr>
          <a:p>
            <a:pPr marR="0" defTabSz="914400" latinLnBrk="0">
              <a:lnSpc>
                <a:spcPct val="110000"/>
              </a:lnSpc>
              <a:spcBef>
                <a:spcPts val="0"/>
              </a:spcBef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2. </a:t>
            </a:r>
            <a:r>
              <a:rPr kumimoji="0" lang="zh-CN" sz="2800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你能用这四个直角三角形拼成正方形吗？小组合作试一试吧！</a:t>
            </a:r>
            <a:endParaRPr kumimoji="0" lang="zh-CN" sz="2800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20975" y="3003550"/>
            <a:ext cx="4720590" cy="1452880"/>
            <a:chOff x="5277" y="4156"/>
            <a:chExt cx="7434" cy="2288"/>
          </a:xfrm>
        </p:grpSpPr>
        <p:sp>
          <p:nvSpPr>
            <p:cNvPr id="11" name="直角三角形 10"/>
            <p:cNvSpPr/>
            <p:nvPr/>
          </p:nvSpPr>
          <p:spPr>
            <a:xfrm>
              <a:off x="5277" y="4156"/>
              <a:ext cx="1465" cy="2289"/>
            </a:xfrm>
            <a:prstGeom prst="rtTriangle">
              <a:avLst/>
            </a:prstGeom>
            <a:solidFill>
              <a:srgbClr val="FB430B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>
              <a:off x="7267" y="4156"/>
              <a:ext cx="1465" cy="2289"/>
            </a:xfrm>
            <a:prstGeom prst="rtTriangle">
              <a:avLst/>
            </a:prstGeom>
            <a:solidFill>
              <a:srgbClr val="FB430B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9257" y="4156"/>
              <a:ext cx="1465" cy="2289"/>
            </a:xfrm>
            <a:prstGeom prst="rtTriangle">
              <a:avLst/>
            </a:prstGeom>
            <a:solidFill>
              <a:srgbClr val="FB430B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/>
          </p:nvSpPr>
          <p:spPr>
            <a:xfrm>
              <a:off x="11247" y="4156"/>
              <a:ext cx="1465" cy="2289"/>
            </a:xfrm>
            <a:prstGeom prst="rtTriangle">
              <a:avLst/>
            </a:prstGeom>
            <a:solidFill>
              <a:srgbClr val="FB430B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Text Box 2"/>
          <p:cNvSpPr txBox="1"/>
          <p:nvPr>
            <p:custDataLst>
              <p:tags r:id="rId3"/>
            </p:custDataLst>
          </p:nvPr>
        </p:nvSpPr>
        <p:spPr>
          <a:xfrm>
            <a:off x="2947670" y="4371975"/>
            <a:ext cx="477520" cy="566420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tIns="46800" rIns="90000" bIns="46800" anchor="t" anchorCtr="0">
            <a:spAutoFit/>
          </a:bodyPr>
          <a:p>
            <a:pPr latinLnBrk="0">
              <a:lnSpc>
                <a:spcPct val="110000"/>
              </a:lnSpc>
              <a:spcBef>
                <a:spcPts val="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7" name="Text Box 2"/>
          <p:cNvSpPr txBox="1"/>
          <p:nvPr>
            <p:custDataLst>
              <p:tags r:id="rId4"/>
            </p:custDataLst>
          </p:nvPr>
        </p:nvSpPr>
        <p:spPr>
          <a:xfrm>
            <a:off x="2243455" y="3723640"/>
            <a:ext cx="477520" cy="566420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tIns="46800" rIns="90000" bIns="46800" anchor="t" anchorCtr="0">
            <a:spAutoFit/>
          </a:bodyPr>
          <a:p>
            <a:pPr latinLnBrk="0">
              <a:lnSpc>
                <a:spcPct val="110000"/>
              </a:lnSpc>
              <a:spcBef>
                <a:spcPts val="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8" name="Text Box 2"/>
          <p:cNvSpPr txBox="1"/>
          <p:nvPr>
            <p:custDataLst>
              <p:tags r:id="rId5"/>
            </p:custDataLst>
          </p:nvPr>
        </p:nvSpPr>
        <p:spPr>
          <a:xfrm>
            <a:off x="3217545" y="3446780"/>
            <a:ext cx="477520" cy="566420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tIns="46800" rIns="90000" bIns="46800" anchor="t" anchorCtr="0">
            <a:spAutoFit/>
          </a:bodyPr>
          <a:p>
            <a:pPr latinLnBrk="0">
              <a:lnSpc>
                <a:spcPct val="110000"/>
              </a:lnSpc>
              <a:spcBef>
                <a:spcPts val="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endParaRPr lang="en-US" altLang="zh-CN" sz="2800" i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680" y="713105"/>
            <a:ext cx="1901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【活动</a:t>
            </a:r>
            <a:r>
              <a:rPr lang="en-US" altLang="zh-CN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2696A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</a:t>
            </a:r>
            <a:endParaRPr lang="zh-CN" altLang="en-US" sz="2800" b="1">
              <a:solidFill>
                <a:srgbClr val="2696A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6"/>
          <p:cNvSpPr txBox="1"/>
          <p:nvPr/>
        </p:nvSpPr>
        <p:spPr>
          <a:xfrm>
            <a:off x="3781425" y="3723958"/>
            <a:ext cx="44116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27"/>
          <p:cNvSpPr txBox="1"/>
          <p:nvPr/>
        </p:nvSpPr>
        <p:spPr>
          <a:xfrm>
            <a:off x="3838575" y="4227830"/>
            <a:ext cx="36020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baseline="-25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25"/>
          <p:cNvSpPr txBox="1"/>
          <p:nvPr/>
        </p:nvSpPr>
        <p:spPr>
          <a:xfrm>
            <a:off x="3184525" y="528955"/>
            <a:ext cx="597090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证明：</a:t>
            </a:r>
            <a:endParaRPr lang="zh-CN" altLang="pt-BR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pt-BR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大正方形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pt-BR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pt-BR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pt-BR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pt-BR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pt-BR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pt-BR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pt-BR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pt-BR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pt-BR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pt-BR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pt-BR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84930" y="1765300"/>
            <a:ext cx="4936490" cy="1814830"/>
            <a:chOff x="6118" y="2554"/>
            <a:chExt cx="7774" cy="2858"/>
          </a:xfrm>
        </p:grpSpPr>
        <p:sp>
          <p:nvSpPr>
            <p:cNvPr id="8" name="Text Box 25"/>
            <p:cNvSpPr txBox="1"/>
            <p:nvPr/>
          </p:nvSpPr>
          <p:spPr>
            <a:xfrm>
              <a:off x="6118" y="2554"/>
              <a:ext cx="7775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大正方形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 4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直角三角形</a:t>
              </a:r>
              <a:r>
                <a:rPr lang="en-US" altLang="zh-CN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S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小正方形</a:t>
              </a:r>
              <a:endParaRPr lang="zh-CN" altLang="en-US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 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 4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×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ab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r>
                <a:rPr lang="en-US" altLang="zh-CN" sz="2800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endPara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=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r>
                <a:rPr lang="en-US" altLang="zh-CN" sz="2800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+ 2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ab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endPara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447" y="3402"/>
              <a:ext cx="630" cy="1230"/>
            </a:xfrm>
            <a:prstGeom prst="rect">
              <a:avLst/>
            </a:prstGeom>
          </p:spPr>
        </p:pic>
      </p:grpSp>
      <p:grpSp>
        <p:nvGrpSpPr>
          <p:cNvPr id="21505" name="Group 2"/>
          <p:cNvGrpSpPr/>
          <p:nvPr/>
        </p:nvGrpSpPr>
        <p:grpSpPr>
          <a:xfrm>
            <a:off x="350520" y="1662430"/>
            <a:ext cx="2771775" cy="2636966"/>
            <a:chOff x="1947" y="1618"/>
            <a:chExt cx="2233" cy="2152"/>
          </a:xfrm>
        </p:grpSpPr>
        <p:sp>
          <p:nvSpPr>
            <p:cNvPr id="21506" name="Freeform 3"/>
            <p:cNvSpPr/>
            <p:nvPr/>
          </p:nvSpPr>
          <p:spPr>
            <a:xfrm>
              <a:off x="2202" y="1890"/>
              <a:ext cx="570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8"/>
                </a:cxn>
                <a:cxn ang="0">
                  <a:pos x="570" y="0"/>
                </a:cxn>
                <a:cxn ang="0">
                  <a:pos x="0" y="0"/>
                </a:cxn>
              </a:cxnLst>
              <a:pathLst>
                <a:path w="570" h="1008">
                  <a:moveTo>
                    <a:pt x="0" y="0"/>
                  </a:moveTo>
                  <a:lnTo>
                    <a:pt x="0" y="1008"/>
                  </a:lnTo>
                  <a:lnTo>
                    <a:pt x="5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7" name="Freeform 4"/>
            <p:cNvSpPr/>
            <p:nvPr/>
          </p:nvSpPr>
          <p:spPr>
            <a:xfrm>
              <a:off x="2202" y="2898"/>
              <a:ext cx="1008" cy="5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70"/>
                </a:cxn>
                <a:cxn ang="0">
                  <a:pos x="1008" y="570"/>
                </a:cxn>
                <a:cxn ang="0">
                  <a:pos x="0" y="0"/>
                </a:cxn>
              </a:cxnLst>
              <a:pathLst>
                <a:path w="1008" h="570">
                  <a:moveTo>
                    <a:pt x="0" y="0"/>
                  </a:moveTo>
                  <a:lnTo>
                    <a:pt x="0" y="570"/>
                  </a:lnTo>
                  <a:lnTo>
                    <a:pt x="1008" y="5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8" name="Freeform 5"/>
            <p:cNvSpPr/>
            <p:nvPr/>
          </p:nvSpPr>
          <p:spPr>
            <a:xfrm>
              <a:off x="3210" y="2460"/>
              <a:ext cx="570" cy="1008"/>
            </a:xfrm>
            <a:custGeom>
              <a:avLst/>
              <a:gdLst/>
              <a:ahLst/>
              <a:cxnLst>
                <a:cxn ang="0">
                  <a:pos x="570" y="0"/>
                </a:cxn>
                <a:cxn ang="0">
                  <a:pos x="570" y="1008"/>
                </a:cxn>
                <a:cxn ang="0">
                  <a:pos x="0" y="1008"/>
                </a:cxn>
                <a:cxn ang="0">
                  <a:pos x="570" y="0"/>
                </a:cxn>
              </a:cxnLst>
              <a:pathLst>
                <a:path w="570" h="1008">
                  <a:moveTo>
                    <a:pt x="570" y="0"/>
                  </a:moveTo>
                  <a:lnTo>
                    <a:pt x="570" y="1008"/>
                  </a:lnTo>
                  <a:lnTo>
                    <a:pt x="0" y="1008"/>
                  </a:lnTo>
                  <a:lnTo>
                    <a:pt x="570" y="0"/>
                  </a:lnTo>
                  <a:close/>
                </a:path>
              </a:pathLst>
            </a:custGeom>
            <a:solidFill>
              <a:srgbClr val="FF0000"/>
            </a:solidFill>
            <a:ln w="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9" name="Freeform 6"/>
            <p:cNvSpPr/>
            <p:nvPr/>
          </p:nvSpPr>
          <p:spPr>
            <a:xfrm>
              <a:off x="2772" y="1890"/>
              <a:ext cx="1008" cy="5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8" y="0"/>
                </a:cxn>
                <a:cxn ang="0">
                  <a:pos x="1008" y="570"/>
                </a:cxn>
                <a:cxn ang="0">
                  <a:pos x="0" y="0"/>
                </a:cxn>
              </a:cxnLst>
              <a:pathLst>
                <a:path w="1008" h="570">
                  <a:moveTo>
                    <a:pt x="0" y="0"/>
                  </a:moveTo>
                  <a:lnTo>
                    <a:pt x="1008" y="0"/>
                  </a:lnTo>
                  <a:lnTo>
                    <a:pt x="1008" y="5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0" name="Freeform 7"/>
            <p:cNvSpPr/>
            <p:nvPr/>
          </p:nvSpPr>
          <p:spPr>
            <a:xfrm>
              <a:off x="2202" y="1890"/>
              <a:ext cx="1578" cy="1578"/>
            </a:xfrm>
            <a:custGeom>
              <a:avLst/>
              <a:gdLst/>
              <a:ahLst/>
              <a:cxnLst>
                <a:cxn ang="0">
                  <a:pos x="570" y="0"/>
                </a:cxn>
                <a:cxn ang="0">
                  <a:pos x="0" y="1008"/>
                </a:cxn>
                <a:cxn ang="0">
                  <a:pos x="1008" y="1578"/>
                </a:cxn>
                <a:cxn ang="0">
                  <a:pos x="1578" y="570"/>
                </a:cxn>
                <a:cxn ang="0">
                  <a:pos x="570" y="0"/>
                </a:cxn>
              </a:cxnLst>
              <a:pathLst>
                <a:path w="1578" h="1578">
                  <a:moveTo>
                    <a:pt x="570" y="0"/>
                  </a:moveTo>
                  <a:lnTo>
                    <a:pt x="0" y="1008"/>
                  </a:lnTo>
                  <a:lnTo>
                    <a:pt x="1008" y="1578"/>
                  </a:lnTo>
                  <a:lnTo>
                    <a:pt x="1578" y="570"/>
                  </a:lnTo>
                  <a:lnTo>
                    <a:pt x="570" y="0"/>
                  </a:lnTo>
                  <a:close/>
                </a:path>
              </a:pathLst>
            </a:custGeom>
            <a:solidFill>
              <a:srgbClr val="0000FF"/>
            </a:solidFill>
            <a:ln w="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1" name="Line 8"/>
            <p:cNvSpPr/>
            <p:nvPr/>
          </p:nvSpPr>
          <p:spPr>
            <a:xfrm flipH="1">
              <a:off x="3210" y="2460"/>
              <a:ext cx="570" cy="1008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2" name="Text Box 9"/>
            <p:cNvSpPr txBox="1"/>
            <p:nvPr/>
          </p:nvSpPr>
          <p:spPr>
            <a:xfrm>
              <a:off x="2349" y="1618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3" name="Text Box 10"/>
            <p:cNvSpPr txBox="1"/>
            <p:nvPr/>
          </p:nvSpPr>
          <p:spPr>
            <a:xfrm>
              <a:off x="3760" y="2022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4" name="Text Box 11"/>
            <p:cNvSpPr txBox="1"/>
            <p:nvPr/>
          </p:nvSpPr>
          <p:spPr>
            <a:xfrm>
              <a:off x="1955" y="3077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5" name="Text Box 12"/>
            <p:cNvSpPr txBox="1"/>
            <p:nvPr/>
          </p:nvSpPr>
          <p:spPr>
            <a:xfrm>
              <a:off x="3360" y="3365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6" name="Text Box 13"/>
            <p:cNvSpPr txBox="1"/>
            <p:nvPr/>
          </p:nvSpPr>
          <p:spPr>
            <a:xfrm>
              <a:off x="1947" y="2177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7" name="Text Box 14"/>
            <p:cNvSpPr txBox="1"/>
            <p:nvPr/>
          </p:nvSpPr>
          <p:spPr>
            <a:xfrm>
              <a:off x="3232" y="1630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8" name="Text Box 15"/>
            <p:cNvSpPr txBox="1"/>
            <p:nvPr/>
          </p:nvSpPr>
          <p:spPr>
            <a:xfrm>
              <a:off x="2476" y="3432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19" name="Text Box 16"/>
            <p:cNvSpPr txBox="1"/>
            <p:nvPr/>
          </p:nvSpPr>
          <p:spPr>
            <a:xfrm>
              <a:off x="3742" y="2883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20" name="Text Box 17"/>
            <p:cNvSpPr txBox="1"/>
            <p:nvPr/>
          </p:nvSpPr>
          <p:spPr>
            <a:xfrm>
              <a:off x="3262" y="1935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21" name="Text Box 18"/>
            <p:cNvSpPr txBox="1"/>
            <p:nvPr/>
          </p:nvSpPr>
          <p:spPr>
            <a:xfrm rot="411068">
              <a:off x="2348" y="2161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22" name="Text Box 19"/>
            <p:cNvSpPr txBox="1"/>
            <p:nvPr/>
          </p:nvSpPr>
          <p:spPr>
            <a:xfrm>
              <a:off x="2504" y="3025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23" name="Text Box 20"/>
            <p:cNvSpPr txBox="1"/>
            <p:nvPr/>
          </p:nvSpPr>
          <p:spPr>
            <a:xfrm>
              <a:off x="3446" y="2797"/>
              <a:ext cx="420" cy="3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7" name="Text Box 9"/>
          <p:cNvSpPr txBox="1"/>
          <p:nvPr/>
        </p:nvSpPr>
        <p:spPr>
          <a:xfrm>
            <a:off x="291783" y="465455"/>
            <a:ext cx="24685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方法一：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2"/>
          <p:cNvSpPr txBox="1"/>
          <p:nvPr/>
        </p:nvSpPr>
        <p:spPr>
          <a:xfrm>
            <a:off x="323850" y="987425"/>
            <a:ext cx="27686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毕达哥拉斯证法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文本框 37">
            <a:hlinkClick r:id="rId2" action="ppaction://hlinkfile"/>
          </p:cNvPr>
          <p:cNvSpPr txBox="1"/>
          <p:nvPr>
            <p:custDataLst>
              <p:tags r:id="rId3"/>
            </p:custDataLst>
          </p:nvPr>
        </p:nvSpPr>
        <p:spPr>
          <a:xfrm>
            <a:off x="467995" y="4330065"/>
            <a:ext cx="2754630" cy="423545"/>
          </a:xfrm>
          <a:prstGeom prst="rect">
            <a:avLst/>
          </a:prstGeom>
          <a:noFill/>
          <a:ln w="25400">
            <a:noFill/>
            <a:prstDash val="sysDash"/>
          </a:ln>
        </p:spPr>
        <p:txBody>
          <a:bodyPr wrap="square">
            <a:spAutoFit/>
          </a:bodyPr>
          <a:p>
            <a:pPr marR="0" defTabSz="914400" eaLnBrk="0" hangingPunct="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rgbClr val="271CB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【点击跳转至几何画板】</a:t>
            </a:r>
            <a:endParaRPr kumimoji="0" lang="zh-CN" altLang="en-US" kern="1200" cap="none" spc="0" normalizeH="0" baseline="0" noProof="0" dirty="0">
              <a:solidFill>
                <a:srgbClr val="271CB8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Group 8"/>
          <p:cNvGrpSpPr/>
          <p:nvPr/>
        </p:nvGrpSpPr>
        <p:grpSpPr>
          <a:xfrm>
            <a:off x="194310" y="842010"/>
            <a:ext cx="2828925" cy="2789555"/>
            <a:chOff x="864" y="336"/>
            <a:chExt cx="3312" cy="3312"/>
          </a:xfrm>
        </p:grpSpPr>
        <p:sp>
          <p:nvSpPr>
            <p:cNvPr id="4" name="AutoShape 9"/>
            <p:cNvSpPr/>
            <p:nvPr/>
          </p:nvSpPr>
          <p:spPr>
            <a:xfrm rot="10800000">
              <a:off x="2928" y="1584"/>
              <a:ext cx="1248" cy="2064"/>
            </a:xfrm>
            <a:prstGeom prst="triangle">
              <a:avLst>
                <a:gd name="adj" fmla="val 10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33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5" name="AutoShape 10"/>
            <p:cNvSpPr/>
            <p:nvPr/>
          </p:nvSpPr>
          <p:spPr>
            <a:xfrm rot="-5400000">
              <a:off x="1272" y="1992"/>
              <a:ext cx="1248" cy="2064"/>
            </a:xfrm>
            <a:prstGeom prst="triangle">
              <a:avLst>
                <a:gd name="adj" fmla="val 10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33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6" name="AutoShape 11"/>
            <p:cNvSpPr/>
            <p:nvPr/>
          </p:nvSpPr>
          <p:spPr>
            <a:xfrm rot="5400000">
              <a:off x="2520" y="-72"/>
              <a:ext cx="1248" cy="2064"/>
            </a:xfrm>
            <a:prstGeom prst="triangle">
              <a:avLst>
                <a:gd name="adj" fmla="val 10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33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" name="AutoShape 12"/>
            <p:cNvSpPr/>
            <p:nvPr/>
          </p:nvSpPr>
          <p:spPr>
            <a:xfrm>
              <a:off x="864" y="336"/>
              <a:ext cx="1248" cy="2064"/>
            </a:xfrm>
            <a:prstGeom prst="triangle">
              <a:avLst>
                <a:gd name="adj" fmla="val 1000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33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8" name="Text Box 13"/>
          <p:cNvSpPr txBox="1"/>
          <p:nvPr/>
        </p:nvSpPr>
        <p:spPr>
          <a:xfrm>
            <a:off x="548005" y="210724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b="1" i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14"/>
          <p:cNvSpPr txBox="1"/>
          <p:nvPr/>
        </p:nvSpPr>
        <p:spPr>
          <a:xfrm>
            <a:off x="968375" y="145954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b="1" i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406718" y="1458913"/>
            <a:ext cx="340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CN" sz="2800" b="1" i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16"/>
          <p:cNvSpPr txBox="1"/>
          <p:nvPr/>
        </p:nvSpPr>
        <p:spPr>
          <a:xfrm>
            <a:off x="4500563" y="380365"/>
            <a:ext cx="3332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pt-BR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pl-PL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pl-PL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大正方形</a:t>
            </a:r>
            <a:r>
              <a:rPr lang="zh-CN" altLang="pl-PL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pl-PL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pl-PL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pl-PL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pl-PL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572000" y="957580"/>
            <a:ext cx="32397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2800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S</a:t>
            </a:r>
            <a:r>
              <a:rPr kumimoji="0" lang="zh-CN" altLang="en-US" sz="2800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小正方形</a:t>
            </a: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</a:t>
            </a:r>
            <a:r>
              <a:rPr kumimoji="0" lang="en-US" altLang="zh-CN" sz="2800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 </a:t>
            </a:r>
            <a:r>
              <a:rPr kumimoji="0" lang="en-US" altLang="zh-CN" sz="2800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-</a:t>
            </a:r>
            <a:r>
              <a:rPr lang="en-US" altLang="zh-CN" sz="2800" i="1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kumimoji="0" lang="en-US" altLang="zh-CN" sz="2800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kumimoji="0" lang="en-US" altLang="zh-CN" sz="28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kumimoji="0" lang="en-US" altLang="zh-CN" sz="2800" kern="1200" cap="none" spc="0" normalizeH="0" baseline="30000" noProof="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pl-PL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kumimoji="0" lang="en-US" altLang="zh-CN" sz="2800" kern="1200" cap="none" spc="0" normalizeH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9" name="Text Box 18"/>
          <p:cNvSpPr txBox="1"/>
          <p:nvPr/>
        </p:nvSpPr>
        <p:spPr>
          <a:xfrm>
            <a:off x="3479800" y="1553210"/>
            <a:ext cx="5496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大正方形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4·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三角形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小正方形，</a:t>
            </a:r>
            <a:endParaRPr lang="zh-CN" altLang="en-US" sz="2800" baseline="-25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" name="Text Box 23"/>
          <p:cNvSpPr txBox="1"/>
          <p:nvPr/>
        </p:nvSpPr>
        <p:spPr>
          <a:xfrm>
            <a:off x="1206183" y="2097405"/>
            <a:ext cx="8070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="1" i="1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b="1" i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3560445" y="41370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证明：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4" name="流程图: 可选过程 53"/>
          <p:cNvSpPr/>
          <p:nvPr/>
        </p:nvSpPr>
        <p:spPr>
          <a:xfrm>
            <a:off x="2563495" y="3026410"/>
            <a:ext cx="6488430" cy="196723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0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赵爽弦图”通过对图形的切割、拼接，巧妙地利用面积证明了这一命题，表现了我国古人对数学的钻研精神和聪明才智，它是我国古代数学的骄傲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！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因此，这个图案被选为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2002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年在北京召开的国际数学家大会的会徽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35560" y="362585"/>
            <a:ext cx="1920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方法二：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 Box 11">
            <a:hlinkClick r:id="rId1" action="ppaction://hlinkfile"/>
          </p:cNvPr>
          <p:cNvSpPr txBox="1"/>
          <p:nvPr/>
        </p:nvSpPr>
        <p:spPr>
          <a:xfrm>
            <a:off x="1476375" y="311150"/>
            <a:ext cx="169545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赵爽弦图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8" name="文本框 37">
            <a:hlinkClick r:id="rId2" action="ppaction://hlinkfile"/>
          </p:cNvPr>
          <p:cNvSpPr txBox="1"/>
          <p:nvPr>
            <p:custDataLst>
              <p:tags r:id="rId3"/>
            </p:custDataLst>
          </p:nvPr>
        </p:nvSpPr>
        <p:spPr>
          <a:xfrm>
            <a:off x="-36830" y="3602990"/>
            <a:ext cx="2754630" cy="423545"/>
          </a:xfrm>
          <a:prstGeom prst="rect">
            <a:avLst/>
          </a:prstGeom>
          <a:noFill/>
          <a:ln w="25400">
            <a:noFill/>
            <a:prstDash val="sysDash"/>
          </a:ln>
        </p:spPr>
        <p:txBody>
          <a:bodyPr wrap="square">
            <a:spAutoFit/>
          </a:bodyPr>
          <a:p>
            <a:pPr marR="0" defTabSz="914400" eaLnBrk="0" hangingPunct="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rgbClr val="271CB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【点击跳转至几何画板】</a:t>
            </a:r>
            <a:endParaRPr kumimoji="0" lang="zh-CN" altLang="en-US" kern="1200" cap="none" spc="0" normalizeH="0" baseline="0" noProof="0" dirty="0">
              <a:solidFill>
                <a:srgbClr val="271CB8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03930" y="2090103"/>
          <a:ext cx="4932680" cy="91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2120900" imgH="393700" progId="Equation.KSEE3">
                  <p:embed/>
                </p:oleObj>
              </mc:Choice>
              <mc:Fallback>
                <p:oleObj name="" r:id="rId4" imgW="21209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3930" y="2090103"/>
                        <a:ext cx="4932680" cy="916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 bldLvl="0" animBg="1"/>
      <p:bldP spid="19" grpId="0"/>
      <p:bldP spid="23" grpId="0"/>
      <p:bldP spid="24" grpId="0"/>
      <p:bldP spid="5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Freeform 3"/>
          <p:cNvSpPr/>
          <p:nvPr/>
        </p:nvSpPr>
        <p:spPr>
          <a:xfrm>
            <a:off x="755650" y="2079625"/>
            <a:ext cx="1656715" cy="24803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0" y="0"/>
              </a:cxn>
              <a:cxn ang="0">
                <a:pos x="3600" y="5400"/>
              </a:cxn>
              <a:cxn ang="0">
                <a:pos x="0" y="5400"/>
              </a:cxn>
              <a:cxn ang="0">
                <a:pos x="0" y="0"/>
              </a:cxn>
            </a:cxnLst>
            <a:pathLst>
              <a:path w="3600" h="5400">
                <a:moveTo>
                  <a:pt x="0" y="0"/>
                </a:moveTo>
                <a:lnTo>
                  <a:pt x="1800" y="0"/>
                </a:lnTo>
                <a:lnTo>
                  <a:pt x="3600" y="5400"/>
                </a:lnTo>
                <a:lnTo>
                  <a:pt x="0" y="54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71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Freeform 4"/>
          <p:cNvSpPr/>
          <p:nvPr/>
        </p:nvSpPr>
        <p:spPr>
          <a:xfrm>
            <a:off x="755650" y="2066925"/>
            <a:ext cx="828675" cy="168211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661"/>
              </a:cxn>
              <a:cxn ang="0">
                <a:pos x="2190" y="1"/>
              </a:cxn>
              <a:cxn ang="0">
                <a:pos x="0" y="0"/>
              </a:cxn>
            </a:cxnLst>
            <a:pathLst>
              <a:path w="2190" h="3661">
                <a:moveTo>
                  <a:pt x="0" y="0"/>
                </a:moveTo>
                <a:lnTo>
                  <a:pt x="0" y="3661"/>
                </a:lnTo>
                <a:lnTo>
                  <a:pt x="2190" y="1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  <a:ln w="571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" name="Freeform 5"/>
          <p:cNvSpPr/>
          <p:nvPr/>
        </p:nvSpPr>
        <p:spPr>
          <a:xfrm rot="-5400000">
            <a:off x="1170305" y="3311525"/>
            <a:ext cx="827405" cy="165671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661"/>
              </a:cxn>
              <a:cxn ang="0">
                <a:pos x="2190" y="1"/>
              </a:cxn>
              <a:cxn ang="0">
                <a:pos x="0" y="0"/>
              </a:cxn>
            </a:cxnLst>
            <a:pathLst>
              <a:path w="2190" h="3661">
                <a:moveTo>
                  <a:pt x="0" y="0"/>
                </a:moveTo>
                <a:lnTo>
                  <a:pt x="0" y="3661"/>
                </a:lnTo>
                <a:lnTo>
                  <a:pt x="2190" y="1"/>
                </a:ln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  <a:ln w="571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Text Box 6"/>
          <p:cNvSpPr txBox="1"/>
          <p:nvPr/>
        </p:nvSpPr>
        <p:spPr>
          <a:xfrm>
            <a:off x="912495" y="1611630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TW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TW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89560" y="3804920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TW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TW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285115" y="2400935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TW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TW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1297940" y="4504055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TW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TW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1069340" y="2585085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TW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TW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1302385" y="3643630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TW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TW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1" name="Object 13"/>
          <p:cNvGraphicFramePr/>
          <p:nvPr/>
        </p:nvGraphicFramePr>
        <p:xfrm>
          <a:off x="2672080" y="1663700"/>
          <a:ext cx="5346700" cy="985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1917065" imgH="393700" progId="Equation.DSMT4">
                  <p:embed/>
                </p:oleObj>
              </mc:Choice>
              <mc:Fallback>
                <p:oleObj name="" r:id="rId1" imgW="1917065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72080" y="1663700"/>
                        <a:ext cx="5346700" cy="985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4"/>
          <p:cNvGraphicFramePr/>
          <p:nvPr/>
        </p:nvGraphicFramePr>
        <p:xfrm>
          <a:off x="2696210" y="2694940"/>
          <a:ext cx="4468495" cy="944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1536700" imgH="393700" progId="Equation.DSMT4">
                  <p:embed/>
                </p:oleObj>
              </mc:Choice>
              <mc:Fallback>
                <p:oleObj name="" r:id="rId3" imgW="15367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6210" y="2694940"/>
                        <a:ext cx="4468495" cy="944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5"/>
          <p:cNvSpPr/>
          <p:nvPr/>
        </p:nvSpPr>
        <p:spPr>
          <a:xfrm>
            <a:off x="2699385" y="3878580"/>
            <a:ext cx="2470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baseline="-25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" name="Rectangle 6"/>
          <p:cNvSpPr/>
          <p:nvPr/>
        </p:nvSpPr>
        <p:spPr>
          <a:xfrm>
            <a:off x="120650" y="542925"/>
            <a:ext cx="8937625" cy="4140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155755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证法三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美国第二十任总统伽菲尔德的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总统证法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1340485" y="940435"/>
            <a:ext cx="6957695" cy="1025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如图，图中的三个三角形都是直角三角形，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求证：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" name="水实验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3850" y="2355850"/>
            <a:ext cx="3230245" cy="23247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60515" y="777240"/>
            <a:ext cx="2235835" cy="2139950"/>
          </a:xfrm>
          <a:prstGeom prst="rect">
            <a:avLst/>
          </a:prstGeom>
        </p:spPr>
      </p:pic>
      <p:sp>
        <p:nvSpPr>
          <p:cNvPr id="34" name="Text Box 2"/>
          <p:cNvSpPr txBox="1"/>
          <p:nvPr/>
        </p:nvSpPr>
        <p:spPr>
          <a:xfrm>
            <a:off x="5788660" y="411480"/>
            <a:ext cx="1751965" cy="590550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tIns="46800" rIns="90000" bIns="46800" anchor="t" anchorCtr="0">
            <a:spAutoFit/>
          </a:bodyPr>
          <a:p>
            <a:pPr>
              <a:lnSpc>
                <a:spcPct val="120000"/>
              </a:lnSpc>
            </a:pPr>
            <a:r>
              <a:rPr lang="zh-CN" sz="27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刘徽证法</a:t>
            </a:r>
            <a:endParaRPr lang="zh-CN" sz="2700" dirty="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2500" y="499110"/>
            <a:ext cx="2152015" cy="2537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2425" y="555625"/>
            <a:ext cx="196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欧几里得法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1" name="AutoShape 7"/>
          <p:cNvSpPr/>
          <p:nvPr/>
        </p:nvSpPr>
        <p:spPr>
          <a:xfrm>
            <a:off x="4067810" y="3147695"/>
            <a:ext cx="3698875" cy="1614170"/>
          </a:xfrm>
          <a:prstGeom prst="wedgeRoundRectCallout">
            <a:avLst>
              <a:gd name="adj1" fmla="val 53819"/>
              <a:gd name="adj2" fmla="val 4259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据不完全统计，验证的方法有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400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多种，你有自己的方法吗？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2" name="图片 1" descr="书本 拷贝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5915" y="3579495"/>
            <a:ext cx="993140" cy="1249680"/>
          </a:xfrm>
          <a:prstGeom prst="rect">
            <a:avLst/>
          </a:prstGeom>
        </p:spPr>
      </p:pic>
      <p:sp>
        <p:nvSpPr>
          <p:cNvPr id="38" name="文本框 37">
            <a:hlinkClick r:id="rId8" action="ppaction://hlinkfile"/>
          </p:cNvPr>
          <p:cNvSpPr txBox="1"/>
          <p:nvPr>
            <p:custDataLst>
              <p:tags r:id="rId9"/>
            </p:custDataLst>
          </p:nvPr>
        </p:nvSpPr>
        <p:spPr>
          <a:xfrm>
            <a:off x="323850" y="1779270"/>
            <a:ext cx="2755265" cy="423545"/>
          </a:xfrm>
          <a:prstGeom prst="rect">
            <a:avLst/>
          </a:prstGeom>
          <a:noFill/>
          <a:ln w="25400">
            <a:noFill/>
            <a:prstDash val="sysDash"/>
          </a:ln>
        </p:spPr>
        <p:txBody>
          <a:bodyPr wrap="square">
            <a:spAutoFit/>
          </a:bodyPr>
          <a:p>
            <a:pPr marR="0" defTabSz="914400" eaLnBrk="0" hangingPunct="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rgbClr val="271CB8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【点击跳转至几何画板】</a:t>
            </a:r>
            <a:endParaRPr kumimoji="0" lang="zh-CN" altLang="en-US" kern="1200" cap="none" spc="0" normalizeH="0" baseline="0" noProof="0" dirty="0">
              <a:solidFill>
                <a:srgbClr val="271CB8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40" fill="hold" display="1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34" grpId="0"/>
      <p:bldP spid="34" grpId="1"/>
      <p:bldP spid="5" grpId="0"/>
      <p:bldP spid="5" grpId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79070" y="943610"/>
            <a:ext cx="3472180" cy="3538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0" dirty="0"/>
              <a:t>        如果一个三角形是钝角三角形或锐角三角形，那么它的三边长仍然满足“较长边的平方等于另外两边的平方和”吗？ </a:t>
            </a:r>
            <a:endParaRPr lang="en-US" altLang="zh-CN" sz="2800" b="0" dirty="0"/>
          </a:p>
          <a:p>
            <a:pPr>
              <a:lnSpc>
                <a:spcPct val="100000"/>
              </a:lnSpc>
            </a:pPr>
            <a:r>
              <a:rPr lang="zh-CN" altLang="en-US" sz="2800" b="0" dirty="0"/>
              <a:t>说说你的判断和理由，并与同伴进行交流</a:t>
            </a:r>
            <a:r>
              <a:rPr lang="en-US" altLang="zh-CN" sz="2800" b="0" dirty="0"/>
              <a:t>.</a:t>
            </a:r>
            <a:endParaRPr lang="en-US" altLang="zh-CN" sz="2800" b="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79023" y="911497"/>
          <a:ext cx="5184000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</a:tblGrid>
              <a:tr h="288000"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任意多边形: 形状 11"/>
          <p:cNvSpPr/>
          <p:nvPr/>
        </p:nvSpPr>
        <p:spPr>
          <a:xfrm>
            <a:off x="4529797" y="912977"/>
            <a:ext cx="2039815" cy="2082018"/>
          </a:xfrm>
          <a:custGeom>
            <a:avLst/>
            <a:gdLst>
              <a:gd name="connsiteX0" fmla="*/ 0 w 2039815"/>
              <a:gd name="connsiteY0" fmla="*/ 1181686 h 2082018"/>
              <a:gd name="connsiteX1" fmla="*/ 1181686 w 2039815"/>
              <a:gd name="connsiteY1" fmla="*/ 2082018 h 2082018"/>
              <a:gd name="connsiteX2" fmla="*/ 2039815 w 2039815"/>
              <a:gd name="connsiteY2" fmla="*/ 886265 h 2082018"/>
              <a:gd name="connsiteX3" fmla="*/ 872197 w 2039815"/>
              <a:gd name="connsiteY3" fmla="*/ 0 h 2082018"/>
              <a:gd name="connsiteX4" fmla="*/ 0 w 2039815"/>
              <a:gd name="connsiteY4" fmla="*/ 1181686 h 208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9815" h="2082018">
                <a:moveTo>
                  <a:pt x="0" y="1181686"/>
                </a:moveTo>
                <a:lnTo>
                  <a:pt x="1181686" y="2082018"/>
                </a:lnTo>
                <a:lnTo>
                  <a:pt x="2039815" y="886265"/>
                </a:lnTo>
                <a:lnTo>
                  <a:pt x="872197" y="0"/>
                </a:lnTo>
                <a:lnTo>
                  <a:pt x="0" y="1181686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685735" y="2087638"/>
            <a:ext cx="5183945" cy="2386525"/>
            <a:chOff x="3685735" y="2159393"/>
            <a:chExt cx="5183945" cy="2386525"/>
          </a:xfrm>
        </p:grpSpPr>
        <p:sp>
          <p:nvSpPr>
            <p:cNvPr id="6" name="矩形 5"/>
            <p:cNvSpPr/>
            <p:nvPr/>
          </p:nvSpPr>
          <p:spPr>
            <a:xfrm>
              <a:off x="4838409" y="3084042"/>
              <a:ext cx="857774" cy="86399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任意多边形: 形状 10"/>
            <p:cNvSpPr/>
            <p:nvPr/>
          </p:nvSpPr>
          <p:spPr>
            <a:xfrm>
              <a:off x="3685735" y="2173452"/>
              <a:ext cx="1153551" cy="1188720"/>
            </a:xfrm>
            <a:custGeom>
              <a:avLst/>
              <a:gdLst>
                <a:gd name="connsiteX0" fmla="*/ 1153551 w 1153551"/>
                <a:gd name="connsiteY0" fmla="*/ 900332 h 1188720"/>
                <a:gd name="connsiteX1" fmla="*/ 851096 w 1153551"/>
                <a:gd name="connsiteY1" fmla="*/ 0 h 1188720"/>
                <a:gd name="connsiteX2" fmla="*/ 0 w 1153551"/>
                <a:gd name="connsiteY2" fmla="*/ 295422 h 1188720"/>
                <a:gd name="connsiteX3" fmla="*/ 288388 w 1153551"/>
                <a:gd name="connsiteY3" fmla="*/ 1188720 h 1188720"/>
                <a:gd name="connsiteX4" fmla="*/ 1153551 w 1153551"/>
                <a:gd name="connsiteY4" fmla="*/ 900332 h 118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51" h="1188720">
                  <a:moveTo>
                    <a:pt x="1153551" y="900332"/>
                  </a:moveTo>
                  <a:lnTo>
                    <a:pt x="851096" y="0"/>
                  </a:lnTo>
                  <a:lnTo>
                    <a:pt x="0" y="295422"/>
                  </a:lnTo>
                  <a:lnTo>
                    <a:pt x="288388" y="1188720"/>
                  </a:lnTo>
                  <a:lnTo>
                    <a:pt x="1153551" y="900332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52061" y="3037129"/>
              <a:ext cx="4800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b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320541" y="2432217"/>
              <a:ext cx="4800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a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74689" y="2221203"/>
              <a:ext cx="4800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c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138476" y="3681928"/>
              <a:ext cx="857774" cy="86399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任意多边形: 形状 16"/>
            <p:cNvSpPr/>
            <p:nvPr/>
          </p:nvSpPr>
          <p:spPr>
            <a:xfrm>
              <a:off x="6274191" y="2468883"/>
              <a:ext cx="1146517" cy="1195753"/>
            </a:xfrm>
            <a:custGeom>
              <a:avLst/>
              <a:gdLst>
                <a:gd name="connsiteX0" fmla="*/ 858129 w 1146517"/>
                <a:gd name="connsiteY0" fmla="*/ 1195753 h 1195753"/>
                <a:gd name="connsiteX1" fmla="*/ 1146517 w 1146517"/>
                <a:gd name="connsiteY1" fmla="*/ 295421 h 1195753"/>
                <a:gd name="connsiteX2" fmla="*/ 302455 w 1146517"/>
                <a:gd name="connsiteY2" fmla="*/ 0 h 1195753"/>
                <a:gd name="connsiteX3" fmla="*/ 0 w 1146517"/>
                <a:gd name="connsiteY3" fmla="*/ 900332 h 1195753"/>
                <a:gd name="connsiteX4" fmla="*/ 858129 w 1146517"/>
                <a:gd name="connsiteY4" fmla="*/ 1195753 h 119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517" h="1195753">
                  <a:moveTo>
                    <a:pt x="858129" y="1195753"/>
                  </a:moveTo>
                  <a:lnTo>
                    <a:pt x="1146517" y="295421"/>
                  </a:lnTo>
                  <a:lnTo>
                    <a:pt x="302455" y="0"/>
                  </a:lnTo>
                  <a:lnTo>
                    <a:pt x="0" y="900332"/>
                  </a:lnTo>
                  <a:lnTo>
                    <a:pt x="858129" y="1195753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: 形状 17"/>
            <p:cNvSpPr/>
            <p:nvPr/>
          </p:nvSpPr>
          <p:spPr>
            <a:xfrm>
              <a:off x="7427742" y="2159393"/>
              <a:ext cx="1441938" cy="1519311"/>
            </a:xfrm>
            <a:custGeom>
              <a:avLst/>
              <a:gdLst>
                <a:gd name="connsiteX0" fmla="*/ 569741 w 1441938"/>
                <a:gd name="connsiteY0" fmla="*/ 1519311 h 1519311"/>
                <a:gd name="connsiteX1" fmla="*/ 0 w 1441938"/>
                <a:gd name="connsiteY1" fmla="*/ 618979 h 1519311"/>
                <a:gd name="connsiteX2" fmla="*/ 872196 w 1441938"/>
                <a:gd name="connsiteY2" fmla="*/ 0 h 1519311"/>
                <a:gd name="connsiteX3" fmla="*/ 1441938 w 1441938"/>
                <a:gd name="connsiteY3" fmla="*/ 907367 h 1519311"/>
                <a:gd name="connsiteX4" fmla="*/ 569741 w 1441938"/>
                <a:gd name="connsiteY4" fmla="*/ 1519311 h 151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938" h="1519311">
                  <a:moveTo>
                    <a:pt x="569741" y="1519311"/>
                  </a:moveTo>
                  <a:lnTo>
                    <a:pt x="0" y="618979"/>
                  </a:lnTo>
                  <a:lnTo>
                    <a:pt x="872196" y="0"/>
                  </a:lnTo>
                  <a:lnTo>
                    <a:pt x="1441938" y="907367"/>
                  </a:lnTo>
                  <a:lnTo>
                    <a:pt x="569741" y="151931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52129" y="3584353"/>
              <a:ext cx="4800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b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80861" y="2831729"/>
              <a:ext cx="4800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a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612381" y="2824697"/>
              <a:ext cx="4800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c</a:t>
              </a:r>
              <a:endPara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勾股定理的验证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PP_MARK_KEY" val="db941913-98ae-44a3-9d57-f9a1b053a4b8"/>
  <p:tag name="COMMONDATA" val="eyJoZGlkIjoiMjE3MGZlOWM0YjUxY2M3MWI4YzI3MDMxNTIyMDU2NmQifQ=="/>
  <p:tag name="commondata" val="eyJoZGlkIjoiYTQ4ZWFhYjc1ZjZkMmE4NTRjYjAzYTQ5ZjgwMDNiOTUifQ==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>
          <a:defRPr lang="en-US" altLang="zh-CN" sz="2800">
            <a:solidFill>
              <a:schemeClr val="tx1"/>
            </a:solidFill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2878</Words>
  <Application>WPS 演示</Application>
  <PresentationFormat>在屏幕上显示</PresentationFormat>
  <Paragraphs>400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黑体</vt:lpstr>
      <vt:lpstr>Wingdings</vt:lpstr>
      <vt:lpstr>华文新魏</vt:lpstr>
      <vt:lpstr>微软雅黑</vt:lpstr>
      <vt:lpstr>楷体</vt:lpstr>
      <vt:lpstr>Calibri</vt:lpstr>
      <vt:lpstr>Arial Unicode MS</vt:lpstr>
      <vt:lpstr>Times New Roman</vt:lpstr>
      <vt:lpstr>_⨹_7_60398</vt:lpstr>
      <vt:lpstr>ksdb</vt:lpstr>
      <vt:lpstr>_⨹_1_f9de9</vt:lpstr>
      <vt:lpstr>_⨹_5_fba4a</vt:lpstr>
      <vt:lpstr>_⨹_21_0e41b</vt:lpstr>
      <vt:lpstr>_⨹_2_2b621</vt:lpstr>
      <vt:lpstr>_⨹_4_d8062,isEnd</vt:lpstr>
      <vt:lpstr>_⨹_2_36a7f,isEnd</vt:lpstr>
      <vt:lpstr>_⨹_4_e657d,isEnd</vt:lpstr>
      <vt:lpstr>,isEnd</vt:lpstr>
      <vt:lpstr>_⨹_21_f160f</vt:lpstr>
      <vt:lpstr>_⨹_3_2bf0e</vt:lpstr>
      <vt:lpstr>_⨹_2_b612f</vt:lpstr>
      <vt:lpstr>_⨹_1_93bf9</vt:lpstr>
      <vt:lpstr>_⨹_1_36d3b</vt:lpstr>
      <vt:lpstr>_⨹_4_ed613</vt:lpstr>
      <vt:lpstr>_⨹_14_9be40</vt:lpstr>
      <vt:lpstr>Cambria Math</vt:lpstr>
      <vt:lpstr>1_自定义设计方案</vt:lpstr>
      <vt:lpstr>Equation.KSEE3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唐唐唐小糖1</cp:lastModifiedBy>
  <cp:revision>141</cp:revision>
  <dcterms:created xsi:type="dcterms:W3CDTF">2016-04-25T06:54:00Z</dcterms:created>
  <dcterms:modified xsi:type="dcterms:W3CDTF">2025-07-01T03:56:28Z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28F5A29362F745D99AA0B68B6CB4DCDF_13</vt:lpwstr>
  </property>
</Properties>
</file>