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gif" ContentType="image/gi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512" r:id="rId3"/>
    <p:sldId id="570" r:id="rId4"/>
    <p:sldId id="370" r:id="rId5"/>
    <p:sldId id="372" r:id="rId6"/>
    <p:sldId id="386" r:id="rId7"/>
    <p:sldId id="447" r:id="rId8"/>
    <p:sldId id="574" r:id="rId9"/>
    <p:sldId id="600" r:id="rId10"/>
    <p:sldId id="448" r:id="rId11"/>
    <p:sldId id="453" r:id="rId12"/>
    <p:sldId id="575" r:id="rId13"/>
    <p:sldId id="571" r:id="rId14"/>
    <p:sldId id="440" r:id="rId15"/>
    <p:sldId id="572" r:id="rId16"/>
    <p:sldId id="576" r:id="rId17"/>
    <p:sldId id="577" r:id="rId18"/>
    <p:sldId id="598" r:id="rId19"/>
    <p:sldId id="449" r:id="rId20"/>
    <p:sldId id="450" r:id="rId21"/>
    <p:sldId id="415" r:id="rId22"/>
    <p:sldId id="436" r:id="rId23"/>
  </p:sldIdLst>
  <p:sldSz cx="9144000" cy="5144135" type="screen16x9"/>
  <p:notesSz cx="6736080" cy="986663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0" userDrawn="1">
          <p15:clr>
            <a:srgbClr val="A4A3A4"/>
          </p15:clr>
        </p15:guide>
        <p15:guide id="2" pos="263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  <p:cmAuthor id="0" name="HJZX010" initials="" lastIdx="0" clrIdx="0"/>
  <p:cmAuthor id="2" name="作者" initials="A" lastIdx="0" clrIdx="1"/>
  <p:cmAuthor id="3" name="fafa" initials="f" lastIdx="2" clrIdx="1"/>
  <p:cmAuthor id="4" name="王习习" initials="王" lastIdx="2" clrIdx="0"/>
  <p:cmAuthor id="7" name="Taylor Hartwell" initials="TH [6]" lastIdx="1" clrIdx="6"/>
  <p:cmAuthor id="5" name="TuWY" initials="T" lastIdx="1" clrIdx="4"/>
  <p:cmAuthor id="493529667" name="心语" initials="心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149494"/>
    <a:srgbClr val="B8C9E9"/>
    <a:srgbClr val="CC0066"/>
    <a:srgbClr val="0000FF"/>
    <a:srgbClr val="0066FF"/>
    <a:srgbClr val="008080"/>
    <a:srgbClr val="0066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542"/>
    <p:restoredTop sz="93249"/>
  </p:normalViewPr>
  <p:slideViewPr>
    <p:cSldViewPr showGuides="1">
      <p:cViewPr>
        <p:scale>
          <a:sx n="69" d="100"/>
          <a:sy n="69" d="100"/>
        </p:scale>
        <p:origin x="-1440" y="-642"/>
      </p:cViewPr>
      <p:guideLst>
        <p:guide orient="horz" pos="1710"/>
        <p:guide pos="263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47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7042" name="页眉占位符 8704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87043" name="日期占位符 8704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3" cy="49371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/>
          </a:p>
        </p:txBody>
      </p:sp>
      <p:sp>
        <p:nvSpPr>
          <p:cNvPr id="87044" name="页脚占位符 8704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fontAlgn="base"/>
            <a:endParaRPr lang="en-US" altLang="zh-CN" sz="1200" b="0" strike="noStrike" noProof="1"/>
          </a:p>
        </p:txBody>
      </p:sp>
      <p:sp>
        <p:nvSpPr>
          <p:cNvPr id="87045" name="灯片编号占位符 8704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3" cy="49371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sldImg"/>
          </p:nvPr>
        </p:nvSpPr>
        <p:spPr>
          <a:xfrm>
            <a:off x="120674" y="814388"/>
            <a:ext cx="6315029" cy="3552825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9219" name="Rectangle 3"/>
          <p:cNvSpPr>
            <a:spLocks noGrp="1"/>
          </p:cNvSpPr>
          <p:nvPr>
            <p:ph type="body" sz="quarter"/>
          </p:nvPr>
        </p:nvSpPr>
        <p:spPr>
          <a:xfrm>
            <a:off x="528638" y="4733925"/>
            <a:ext cx="5676900" cy="42656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0"/>
            <a:r>
              <a:rPr lang="zh-CN" altLang="en-US"/>
              <a:t>单击此处编辑母版文本样式
第二级
第三级
第四级
第五级</a:t>
            </a:r>
            <a:endParaRPr lang="zh-CN" altLang="en-US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371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eaLnBrk="1" fontAlgn="base" hangingPunct="1"/>
            <a:endParaRPr lang="zh-CN" altLang="en-US" sz="1200" b="0" strike="noStrike" noProof="1" dirty="0"/>
          </a:p>
        </p:txBody>
      </p:sp>
      <p:sp>
        <p:nvSpPr>
          <p:cNvPr id="2053" name="Rectangle 5"/>
          <p:cNvSpPr>
            <a:spLocks noGrp="1"/>
          </p:cNvSpPr>
          <p:nvPr>
            <p:ph type="dt" idx="1"/>
          </p:nvPr>
        </p:nvSpPr>
        <p:spPr>
          <a:xfrm>
            <a:off x="3813175" y="0"/>
            <a:ext cx="2922588" cy="49371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eaLnBrk="1" fontAlgn="base" hangingPunct="1"/>
            <a:endParaRPr lang="zh-CN" altLang="en-US" sz="1200" b="0" strike="noStrike" noProof="1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9372600"/>
            <a:ext cx="2921000" cy="49371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eaLnBrk="1" fontAlgn="base" hangingPunct="1"/>
            <a:endParaRPr lang="zh-CN" altLang="en-US" sz="1200" b="0" strike="noStrike" noProof="1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13175" y="9372600"/>
            <a:ext cx="2922588" cy="49371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742950" lvl="1" indent="-28575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5.png"/><Relationship Id="rId6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hyperlink" Target="http://www.youyi100.com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967865" y="635"/>
            <a:ext cx="7148830" cy="5143500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0" y="0"/>
            <a:ext cx="1948339" cy="5145035"/>
          </a:xfrm>
          <a:prstGeom prst="rect">
            <a:avLst/>
          </a:pr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1" name="矩形 20"/>
          <p:cNvSpPr/>
          <p:nvPr userDrawn="1"/>
        </p:nvSpPr>
        <p:spPr>
          <a:xfrm>
            <a:off x="2771140" y="1810609"/>
            <a:ext cx="6408420" cy="1512757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2" name="椭圆 21"/>
          <p:cNvSpPr/>
          <p:nvPr userDrawn="1"/>
        </p:nvSpPr>
        <p:spPr>
          <a:xfrm>
            <a:off x="656850" y="1209445"/>
            <a:ext cx="2565000" cy="256576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197514" y="1059898"/>
            <a:ext cx="2991632" cy="2726245"/>
            <a:chOff x="361" y="652"/>
            <a:chExt cx="2833" cy="2575"/>
          </a:xfrm>
          <a:noFill/>
        </p:grpSpPr>
        <p:pic>
          <p:nvPicPr>
            <p:cNvPr id="24" name="图片 23" descr="资源 2"/>
            <p:cNvPicPr>
              <a:picLocks noChangeAspect="1"/>
            </p:cNvPicPr>
            <p:nvPr userDrawn="1"/>
          </p:nvPicPr>
          <p:blipFill>
            <a:blip r:embed="rId3">
              <a:alphaModFix amt="20000"/>
            </a:blip>
            <a:stretch>
              <a:fillRect/>
            </a:stretch>
          </p:blipFill>
          <p:spPr>
            <a:xfrm>
              <a:off x="361" y="652"/>
              <a:ext cx="2833" cy="2575"/>
            </a:xfrm>
            <a:prstGeom prst="rect">
              <a:avLst/>
            </a:prstGeom>
            <a:noFill/>
          </p:spPr>
        </p:pic>
        <p:pic>
          <p:nvPicPr>
            <p:cNvPr id="25" name="图片 24" descr="资源 1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276" y="1713"/>
              <a:ext cx="1657" cy="150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41"/>
            <a:ext cx="715804" cy="247248"/>
          </a:xfrm>
          <a:prstGeom prst="rect">
            <a:avLst/>
          </a:prstGeom>
        </p:spPr>
      </p:pic>
      <p:sp>
        <p:nvSpPr>
          <p:cNvPr id="12" name="Text Box 33"/>
          <p:cNvSpPr txBox="1"/>
          <p:nvPr userDrawn="1">
            <p:custDataLst>
              <p:tags r:id="rId6"/>
            </p:custDataLst>
          </p:nvPr>
        </p:nvSpPr>
        <p:spPr>
          <a:xfrm>
            <a:off x="13970" y="4011790"/>
            <a:ext cx="19450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北师版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八年级(</a:t>
            </a:r>
            <a:r>
              <a:rPr lang="zh-CN" altLang="en-US" sz="28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003800" y="123205"/>
            <a:ext cx="971550" cy="35564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7003"/>
            <a:ext cx="3024336" cy="102631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862455" y="-8890"/>
            <a:ext cx="7283450" cy="405130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41"/>
            <a:ext cx="715804" cy="247248"/>
          </a:xfrm>
          <a:prstGeom prst="rect">
            <a:avLst/>
          </a:prstGeom>
        </p:spPr>
      </p:pic>
      <p:sp>
        <p:nvSpPr>
          <p:cNvPr id="4" name="任意多边形 3"/>
          <p:cNvSpPr/>
          <p:nvPr userDrawn="1"/>
        </p:nvSpPr>
        <p:spPr>
          <a:xfrm>
            <a:off x="2734151" y="5041760"/>
            <a:ext cx="6409849" cy="101472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-8890"/>
            <a:ext cx="1863090" cy="405130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-17780" y="-57150"/>
            <a:ext cx="1764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单元结构图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7003"/>
            <a:ext cx="3024336" cy="102631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5"/>
            <a:ext cx="7796689" cy="40512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760"/>
            <a:ext cx="6409849" cy="101472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5"/>
            <a:ext cx="1422559" cy="40512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25082" y="-34001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41"/>
            <a:ext cx="715804" cy="2472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7003"/>
            <a:ext cx="3024336" cy="102631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5"/>
            <a:ext cx="7796689" cy="40512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760"/>
            <a:ext cx="6409849" cy="101472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5"/>
            <a:ext cx="1422559" cy="40512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25082" y="-34001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考点讲练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41"/>
            <a:ext cx="715804" cy="2472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7003"/>
            <a:ext cx="3024336" cy="102631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5"/>
            <a:ext cx="7796689" cy="40512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760"/>
            <a:ext cx="6409849" cy="101472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5"/>
            <a:ext cx="1422559" cy="40512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18097" y="-27016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课后小结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41"/>
            <a:ext cx="715804" cy="2472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7003"/>
            <a:ext cx="3024336" cy="102631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5"/>
            <a:ext cx="7796689" cy="40512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760"/>
            <a:ext cx="6409849" cy="101472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5"/>
            <a:ext cx="1422559" cy="40512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41"/>
            <a:ext cx="715804" cy="247248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/>
        </p:nvSpPr>
        <p:spPr>
          <a:xfrm>
            <a:off x="-18097" y="-27016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 userDrawn="1"/>
        </p:nvSpPr>
        <p:spPr>
          <a:xfrm>
            <a:off x="129137" y="160450"/>
            <a:ext cx="8861919" cy="4830008"/>
          </a:xfrm>
          <a:prstGeom prst="roundRect">
            <a:avLst>
              <a:gd name="adj" fmla="val 3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pic>
        <p:nvPicPr>
          <p:cNvPr id="7" name="图片 6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78816" y="267081"/>
            <a:ext cx="1969008" cy="437388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754402" y="1002852"/>
            <a:ext cx="7706679" cy="9036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学习用优翼</a:t>
            </a:r>
            <a:r>
              <a:rPr lang="en-US" altLang="zh-CN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越来越优异</a:t>
            </a:r>
            <a:endParaRPr lang="zh-CN" altLang="en-US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6233572" y="2260958"/>
            <a:ext cx="1416510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年举办公益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教研活动场次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35644" y="2260958"/>
            <a:ext cx="2264765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优翼产品与服务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历年中小学生使用人次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3003091" y="2260958"/>
            <a:ext cx="1707304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优翼网教学资源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每年服务师生人次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2250092" y="2248258"/>
            <a:ext cx="112762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en-US" altLang="zh-CN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en-US" altLang="zh-CN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>
            <a:off x="7801220" y="2248258"/>
            <a:ext cx="11587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en-US" altLang="zh-CN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en-US" altLang="zh-CN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4859628" y="2248258"/>
            <a:ext cx="18273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3000</a:t>
            </a:r>
            <a:r>
              <a:rPr lang="zh-CN" altLang="en-US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en-US" altLang="zh-CN" sz="1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611359" y="3724450"/>
            <a:ext cx="6668106" cy="632383"/>
            <a:chOff x="1857" y="9421"/>
            <a:chExt cx="14003" cy="1328"/>
          </a:xfrm>
        </p:grpSpPr>
        <p:sp>
          <p:nvSpPr>
            <p:cNvPr id="24" name="文本框 23"/>
            <p:cNvSpPr txBox="1"/>
            <p:nvPr/>
          </p:nvSpPr>
          <p:spPr>
            <a:xfrm>
              <a:off x="2996" y="9421"/>
              <a:ext cx="12864" cy="1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10000"/>
                </a:lnSpc>
              </a:pP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学练优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1600" spc="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|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新领程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1600" spc="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|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涂重点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spc="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| 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优翼网</a:t>
              </a:r>
              <a:r>
                <a:rPr lang="en-US" altLang="zh-CN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教学资源服务平台</a:t>
              </a:r>
              <a:r>
                <a:rPr lang="en-US" altLang="zh-CN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/>
                </a:rPr>
                <a:t>www.youyi100.com</a:t>
              </a:r>
              <a:endParaRPr lang="en-US" altLang="zh-CN" sz="1600" spc="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/>
            <a:srcRect r="50294" b="27383"/>
            <a:stretch>
              <a:fillRect/>
            </a:stretch>
          </p:blipFill>
          <p:spPr>
            <a:xfrm>
              <a:off x="1857" y="9548"/>
              <a:ext cx="1197" cy="511"/>
            </a:xfrm>
            <a:prstGeom prst="rect">
              <a:avLst/>
            </a:prstGeom>
          </p:spPr>
        </p:pic>
      </p:grp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450735" y="2911090"/>
            <a:ext cx="1266669" cy="15771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7135"/>
            <a:ext cx="2743200" cy="365170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7135"/>
            <a:ext cx="4114800" cy="36517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7135"/>
            <a:ext cx="2743200" cy="365170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78816" y="267114"/>
            <a:ext cx="1969008" cy="437442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3993396" y="267326"/>
            <a:ext cx="4920643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学习用优翼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越来越优异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93910" y="3502792"/>
            <a:ext cx="1195240" cy="1488281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1666718" y="3268998"/>
            <a:ext cx="6761280" cy="17932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20000"/>
              </a:lnSpc>
            </a:pPr>
            <a:r>
              <a:rPr lang="zh-CN" altLang="en-US" sz="16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优翼教学工具书（初中系列）“3+n”选购指南：</a:t>
            </a:r>
            <a:endParaRPr lang="zh-CN" altLang="en-US" sz="16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同步练习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本、教材笔记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本、检测试卷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+ 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专项提升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n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altLang="en-US" sz="12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同步练习：学练优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新领程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假期作业：暑假衔接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寒假衔接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教材笔记：新领程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涂重点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中考系列：中考新领程（精讲精练册+模拟卷）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试卷系列：优干线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字帖系列：四步法写字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写字高手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静心字帖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03892" y="987408"/>
            <a:ext cx="4990960" cy="21412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 userDrawn="1"/>
        </p:nvSpPr>
        <p:spPr>
          <a:xfrm>
            <a:off x="402590" y="1203960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3203575" y="504845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195222" y="1276002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 userDrawn="1"/>
        </p:nvGrpSpPr>
        <p:grpSpPr>
          <a:xfrm>
            <a:off x="0" y="5037003"/>
            <a:ext cx="3024336" cy="102631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6" name="任意多边形 5"/>
          <p:cNvSpPr/>
          <p:nvPr userDrawn="1"/>
        </p:nvSpPr>
        <p:spPr>
          <a:xfrm>
            <a:off x="1349216" y="-8575"/>
            <a:ext cx="7796689" cy="40512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8" name="任意多边形 7"/>
          <p:cNvSpPr/>
          <p:nvPr userDrawn="1"/>
        </p:nvSpPr>
        <p:spPr>
          <a:xfrm>
            <a:off x="2734151" y="5041760"/>
            <a:ext cx="6409849" cy="101472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11" name="任意多边形 10"/>
          <p:cNvSpPr/>
          <p:nvPr userDrawn="1"/>
        </p:nvSpPr>
        <p:spPr>
          <a:xfrm>
            <a:off x="0" y="-8575"/>
            <a:ext cx="1422559" cy="40512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41"/>
            <a:ext cx="715804" cy="247248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tags" Target="../tags/tag2.xml"/><Relationship Id="rId10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6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audio" Target="../media/audio1.wav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5.xml"/><Relationship Id="rId2" Type="http://schemas.openxmlformats.org/officeDocument/2006/relationships/image" Target="../media/image13.png"/><Relationship Id="rId1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" name="Rectangle 5"/>
          <p:cNvSpPr/>
          <p:nvPr/>
        </p:nvSpPr>
        <p:spPr>
          <a:xfrm>
            <a:off x="4356259" y="2139950"/>
            <a:ext cx="2976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4400" b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小结与复习</a:t>
            </a:r>
            <a:endParaRPr lang="zh-CN" altLang="en-US" sz="4400" b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252095" y="71755"/>
            <a:ext cx="35134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第一章</a:t>
            </a:r>
            <a:r>
              <a:rPr lang="en-US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勾股定理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78217"/>
          <p:cNvSpPr/>
          <p:nvPr/>
        </p:nvSpPr>
        <p:spPr>
          <a:xfrm>
            <a:off x="64135" y="915035"/>
            <a:ext cx="881824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4.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港有甲、乙两艘渔船，若甲船沿北偏东</a:t>
            </a:r>
            <a:r>
              <a:rPr lang="en-US" altLang="zh-CN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60</a:t>
            </a:r>
            <a:r>
              <a:rPr lang="zh-CN" altLang="en-US" sz="2800" b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en-US" altLang="zh-CN" sz="2800" b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方向以每小时</a:t>
            </a:r>
            <a:r>
              <a:rPr lang="en-US" altLang="zh-CN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8 n mile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的速度前进，乙船沿南偏东某个角度以每小时</a:t>
            </a:r>
            <a:r>
              <a:rPr lang="en-US" altLang="zh-CN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15 n mile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的速度前进，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2 h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后，甲船</a:t>
            </a:r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到</a:t>
            </a:r>
            <a:r>
              <a:rPr lang="en-US" altLang="zh-CN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</a:rPr>
              <a:t>M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岛，乙船到</a:t>
            </a:r>
            <a:r>
              <a:rPr lang="en-US" altLang="zh-CN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</a:rPr>
              <a:t>P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岛，两岛相距</a:t>
            </a:r>
            <a:r>
              <a:rPr lang="en-US" altLang="zh-CN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34 n mile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你知道乙船是沿哪个方向航行的吗？</a:t>
            </a:r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600825" y="2068195"/>
            <a:ext cx="2414905" cy="2937141"/>
            <a:chOff x="10148" y="3144"/>
            <a:chExt cx="4163" cy="4832"/>
          </a:xfrm>
        </p:grpSpPr>
        <p:grpSp>
          <p:nvGrpSpPr>
            <p:cNvPr id="7" name="Group 3"/>
            <p:cNvGrpSpPr/>
            <p:nvPr/>
          </p:nvGrpSpPr>
          <p:grpSpPr>
            <a:xfrm>
              <a:off x="10148" y="3144"/>
              <a:ext cx="4163" cy="4555"/>
              <a:chOff x="573" y="0"/>
              <a:chExt cx="1665" cy="1822"/>
            </a:xfrm>
          </p:grpSpPr>
          <p:sp>
            <p:nvSpPr>
              <p:cNvPr id="13" name="Rectangle 4"/>
              <p:cNvSpPr/>
              <p:nvPr/>
            </p:nvSpPr>
            <p:spPr>
              <a:xfrm>
                <a:off x="859" y="0"/>
                <a:ext cx="339" cy="3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2" charset="-122"/>
                  </a:rPr>
                  <a:t>北</a:t>
                </a:r>
                <a:endPara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4" name="Rectangle 5"/>
              <p:cNvSpPr/>
              <p:nvPr/>
            </p:nvSpPr>
            <p:spPr>
              <a:xfrm>
                <a:off x="1899" y="875"/>
                <a:ext cx="339" cy="3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2" charset="-122"/>
                  </a:rPr>
                  <a:t>东</a:t>
                </a:r>
                <a:endPara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5" name="Rectangle 6"/>
              <p:cNvSpPr/>
              <p:nvPr/>
            </p:nvSpPr>
            <p:spPr>
              <a:xfrm>
                <a:off x="619" y="830"/>
                <a:ext cx="265" cy="3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sz="2800" i="1" dirty="0">
                    <a:latin typeface="Times New Roman" panose="02020603050405020304" pitchFamily="18" charset="0"/>
                    <a:ea typeface="黑体" panose="02010609060101010101" pitchFamily="2" charset="-122"/>
                  </a:rPr>
                  <a:t>B</a:t>
                </a:r>
                <a:endParaRPr lang="en-US" altLang="zh-CN" sz="2800" i="1" dirty="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6" name="Line 7"/>
              <p:cNvSpPr/>
              <p:nvPr/>
            </p:nvSpPr>
            <p:spPr>
              <a:xfrm>
                <a:off x="573" y="884"/>
                <a:ext cx="1485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7" name="Line 8"/>
              <p:cNvSpPr/>
              <p:nvPr/>
            </p:nvSpPr>
            <p:spPr>
              <a:xfrm flipH="1" flipV="1">
                <a:off x="888" y="74"/>
                <a:ext cx="16" cy="1748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sp>
          <p:nvSpPr>
            <p:cNvPr id="18" name="Line 10"/>
            <p:cNvSpPr/>
            <p:nvPr/>
          </p:nvSpPr>
          <p:spPr>
            <a:xfrm flipH="1" flipV="1">
              <a:off x="10975" y="5349"/>
              <a:ext cx="1663" cy="2213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" name="Line 11"/>
            <p:cNvSpPr/>
            <p:nvPr/>
          </p:nvSpPr>
          <p:spPr>
            <a:xfrm flipH="1" flipV="1">
              <a:off x="12206" y="4601"/>
              <a:ext cx="432" cy="296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" name="Line 12"/>
            <p:cNvSpPr/>
            <p:nvPr/>
          </p:nvSpPr>
          <p:spPr>
            <a:xfrm flipH="1">
              <a:off x="10983" y="4644"/>
              <a:ext cx="1223" cy="68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" name="Rectangle 14"/>
            <p:cNvSpPr/>
            <p:nvPr/>
          </p:nvSpPr>
          <p:spPr>
            <a:xfrm>
              <a:off x="12071" y="3892"/>
              <a:ext cx="786" cy="8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M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22" name="Rectangle 15"/>
            <p:cNvSpPr/>
            <p:nvPr/>
          </p:nvSpPr>
          <p:spPr>
            <a:xfrm>
              <a:off x="12687" y="7117"/>
              <a:ext cx="692" cy="8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P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23" name="Rectangle 16"/>
            <p:cNvSpPr/>
            <p:nvPr/>
          </p:nvSpPr>
          <p:spPr>
            <a:xfrm>
              <a:off x="10848" y="4152"/>
              <a:ext cx="1459" cy="8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60</a:t>
              </a:r>
              <a:r>
                <a:rPr lang="zh-CN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°</a:t>
              </a:r>
              <a:endPara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弧形 2"/>
            <p:cNvSpPr/>
            <p:nvPr/>
          </p:nvSpPr>
          <p:spPr>
            <a:xfrm>
              <a:off x="10745" y="5079"/>
              <a:ext cx="453" cy="292"/>
            </a:xfrm>
            <a:custGeom>
              <a:avLst/>
              <a:gdLst/>
              <a:ahLst/>
              <a:cxnLst>
                <a:cxn ang="0">
                  <a:pos x="143669" y="0"/>
                </a:cxn>
                <a:cxn ang="0">
                  <a:pos x="287337" y="92869"/>
                </a:cxn>
                <a:cxn ang="0">
                  <a:pos x="143669" y="92869"/>
                </a:cxn>
                <a:cxn ang="0">
                  <a:pos x="143669" y="0"/>
                </a:cxn>
                <a:cxn ang="0">
                  <a:pos x="287337" y="92869"/>
                </a:cxn>
              </a:cxnLst>
              <a:pathLst>
                <a:path w="287655" h="186055" stroke="0">
                  <a:moveTo>
                    <a:pt x="143827" y="0"/>
                  </a:moveTo>
                  <a:cubicBezTo>
                    <a:pt x="223260" y="0"/>
                    <a:pt x="287654" y="41650"/>
                    <a:pt x="287654" y="93027"/>
                  </a:cubicBezTo>
                  <a:lnTo>
                    <a:pt x="143827" y="93027"/>
                  </a:lnTo>
                  <a:lnTo>
                    <a:pt x="143827" y="0"/>
                  </a:lnTo>
                  <a:close/>
                </a:path>
                <a:path w="287655" h="186055" fill="none">
                  <a:moveTo>
                    <a:pt x="143827" y="0"/>
                  </a:moveTo>
                  <a:cubicBezTo>
                    <a:pt x="223260" y="0"/>
                    <a:pt x="287654" y="41650"/>
                    <a:pt x="287654" y="93027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21920" y="483870"/>
            <a:ext cx="2576830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i="0" dirty="0">
                <a:solidFill>
                  <a:srgbClr val="30919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有爱魔兽圆体 CN Medium" panose="020B0602040504020204" pitchFamily="34" charset="-122"/>
                <a:sym typeface="思源黑体" panose="020B0500000000000000" pitchFamily="34" charset="-122"/>
              </a:rPr>
              <a:t>【针对训练】</a:t>
            </a:r>
            <a:endParaRPr lang="zh-CN" altLang="en-US" sz="3200" b="1" i="0" dirty="0">
              <a:solidFill>
                <a:srgbClr val="309190"/>
              </a:solidFill>
              <a:latin typeface="楷体" panose="02010609060101010101" pitchFamily="49" charset="-122"/>
              <a:ea typeface="楷体" panose="02010609060101010101" pitchFamily="49" charset="-122"/>
              <a:cs typeface="有爱魔兽圆体 CN Medium" panose="020B0602040504020204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6388" name="文本框 19"/>
          <p:cNvSpPr/>
          <p:nvPr>
            <p:custDataLst>
              <p:tags r:id="rId2"/>
            </p:custDataLst>
          </p:nvPr>
        </p:nvSpPr>
        <p:spPr>
          <a:xfrm>
            <a:off x="1548130" y="0"/>
            <a:ext cx="3747135" cy="4654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考点二  勾股定理的应用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/>
          <p:nvPr/>
        </p:nvSpPr>
        <p:spPr>
          <a:xfrm>
            <a:off x="186690" y="483870"/>
            <a:ext cx="8277225" cy="381190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2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解：甲船航行的距离为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BM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16 n mile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en-US" altLang="zh-CN" sz="28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乙船航行的距离为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BP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30 n mile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因为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16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+30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1156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34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1156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所以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BM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BP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MP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所以△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MBP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为直角三角形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en-US" altLang="zh-CN" sz="28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所以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MBP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90</a:t>
            </a:r>
            <a:r>
              <a:rPr lang="en-US" altLang="zh-CN"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所以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乙船是沿着南偏东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30</a:t>
            </a:r>
            <a:r>
              <a:rPr lang="en-US" altLang="zh-CN"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方向航行的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457315" y="920115"/>
            <a:ext cx="2414905" cy="2937141"/>
            <a:chOff x="10148" y="3144"/>
            <a:chExt cx="4163" cy="4832"/>
          </a:xfrm>
        </p:grpSpPr>
        <p:grpSp>
          <p:nvGrpSpPr>
            <p:cNvPr id="7" name="Group 3"/>
            <p:cNvGrpSpPr/>
            <p:nvPr/>
          </p:nvGrpSpPr>
          <p:grpSpPr>
            <a:xfrm>
              <a:off x="10148" y="3144"/>
              <a:ext cx="4163" cy="4555"/>
              <a:chOff x="573" y="0"/>
              <a:chExt cx="1665" cy="1822"/>
            </a:xfrm>
          </p:grpSpPr>
          <p:sp>
            <p:nvSpPr>
              <p:cNvPr id="13" name="Rectangle 4"/>
              <p:cNvSpPr/>
              <p:nvPr/>
            </p:nvSpPr>
            <p:spPr>
              <a:xfrm>
                <a:off x="859" y="0"/>
                <a:ext cx="339" cy="3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2" charset="-122"/>
                  </a:rPr>
                  <a:t>北</a:t>
                </a:r>
                <a:endPara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4" name="Rectangle 5"/>
              <p:cNvSpPr/>
              <p:nvPr/>
            </p:nvSpPr>
            <p:spPr>
              <a:xfrm>
                <a:off x="1899" y="875"/>
                <a:ext cx="339" cy="3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2" charset="-122"/>
                  </a:rPr>
                  <a:t>东</a:t>
                </a:r>
                <a:endPara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5" name="Rectangle 6"/>
              <p:cNvSpPr/>
              <p:nvPr/>
            </p:nvSpPr>
            <p:spPr>
              <a:xfrm>
                <a:off x="619" y="830"/>
                <a:ext cx="265" cy="3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sz="2800" i="1" dirty="0">
                    <a:latin typeface="Times New Roman" panose="02020603050405020304" pitchFamily="18" charset="0"/>
                    <a:ea typeface="黑体" panose="02010609060101010101" pitchFamily="2" charset="-122"/>
                  </a:rPr>
                  <a:t>B</a:t>
                </a:r>
                <a:endParaRPr lang="en-US" altLang="zh-CN" sz="2800" i="1" dirty="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6" name="Line 7"/>
              <p:cNvSpPr/>
              <p:nvPr/>
            </p:nvSpPr>
            <p:spPr>
              <a:xfrm>
                <a:off x="573" y="884"/>
                <a:ext cx="1485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7" name="Line 8"/>
              <p:cNvSpPr/>
              <p:nvPr/>
            </p:nvSpPr>
            <p:spPr>
              <a:xfrm flipH="1" flipV="1">
                <a:off x="888" y="74"/>
                <a:ext cx="16" cy="1748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sp>
          <p:nvSpPr>
            <p:cNvPr id="18" name="Line 10"/>
            <p:cNvSpPr/>
            <p:nvPr/>
          </p:nvSpPr>
          <p:spPr>
            <a:xfrm flipH="1" flipV="1">
              <a:off x="10975" y="5349"/>
              <a:ext cx="1663" cy="2213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" name="Line 11"/>
            <p:cNvSpPr/>
            <p:nvPr/>
          </p:nvSpPr>
          <p:spPr>
            <a:xfrm flipH="1" flipV="1">
              <a:off x="12206" y="4644"/>
              <a:ext cx="432" cy="291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" name="Line 12"/>
            <p:cNvSpPr/>
            <p:nvPr/>
          </p:nvSpPr>
          <p:spPr>
            <a:xfrm flipH="1">
              <a:off x="10983" y="4644"/>
              <a:ext cx="1223" cy="68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" name="Rectangle 14"/>
            <p:cNvSpPr/>
            <p:nvPr/>
          </p:nvSpPr>
          <p:spPr>
            <a:xfrm>
              <a:off x="12071" y="3892"/>
              <a:ext cx="786" cy="8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M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22" name="Rectangle 15"/>
            <p:cNvSpPr/>
            <p:nvPr/>
          </p:nvSpPr>
          <p:spPr>
            <a:xfrm>
              <a:off x="12687" y="7117"/>
              <a:ext cx="692" cy="8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P</a:t>
              </a:r>
              <a:endPara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23" name="Rectangle 16"/>
            <p:cNvSpPr/>
            <p:nvPr/>
          </p:nvSpPr>
          <p:spPr>
            <a:xfrm>
              <a:off x="10848" y="4152"/>
              <a:ext cx="1459" cy="8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60</a:t>
              </a:r>
              <a:r>
                <a:rPr lang="zh-CN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°</a:t>
              </a:r>
              <a:endPara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弧形 2"/>
            <p:cNvSpPr/>
            <p:nvPr/>
          </p:nvSpPr>
          <p:spPr>
            <a:xfrm>
              <a:off x="10745" y="5079"/>
              <a:ext cx="453" cy="292"/>
            </a:xfrm>
            <a:custGeom>
              <a:avLst/>
              <a:gdLst/>
              <a:ahLst/>
              <a:cxnLst>
                <a:cxn ang="0">
                  <a:pos x="143669" y="0"/>
                </a:cxn>
                <a:cxn ang="0">
                  <a:pos x="287337" y="92869"/>
                </a:cxn>
                <a:cxn ang="0">
                  <a:pos x="143669" y="92869"/>
                </a:cxn>
                <a:cxn ang="0">
                  <a:pos x="143669" y="0"/>
                </a:cxn>
                <a:cxn ang="0">
                  <a:pos x="287337" y="92869"/>
                </a:cxn>
              </a:cxnLst>
              <a:pathLst>
                <a:path w="287655" h="186055" stroke="0">
                  <a:moveTo>
                    <a:pt x="143827" y="0"/>
                  </a:moveTo>
                  <a:cubicBezTo>
                    <a:pt x="223260" y="0"/>
                    <a:pt x="287654" y="41650"/>
                    <a:pt x="287654" y="93027"/>
                  </a:cubicBezTo>
                  <a:lnTo>
                    <a:pt x="143827" y="93027"/>
                  </a:lnTo>
                  <a:lnTo>
                    <a:pt x="143827" y="0"/>
                  </a:lnTo>
                  <a:close/>
                </a:path>
                <a:path w="287655" h="186055" fill="none">
                  <a:moveTo>
                    <a:pt x="143827" y="0"/>
                  </a:moveTo>
                  <a:cubicBezTo>
                    <a:pt x="223260" y="0"/>
                    <a:pt x="287654" y="41650"/>
                    <a:pt x="287654" y="93027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" name="弧形 3"/>
            <p:cNvSpPr/>
            <p:nvPr/>
          </p:nvSpPr>
          <p:spPr>
            <a:xfrm rot="2580000">
              <a:off x="11047" y="5119"/>
              <a:ext cx="372" cy="229"/>
            </a:xfrm>
            <a:custGeom>
              <a:avLst/>
              <a:gdLst/>
              <a:ahLst/>
              <a:cxnLst>
                <a:cxn ang="0">
                  <a:pos x="144462" y="0"/>
                </a:cxn>
                <a:cxn ang="0">
                  <a:pos x="288924" y="93662"/>
                </a:cxn>
                <a:cxn ang="0">
                  <a:pos x="144462" y="93662"/>
                </a:cxn>
                <a:cxn ang="0">
                  <a:pos x="144462" y="0"/>
                </a:cxn>
                <a:cxn ang="0">
                  <a:pos x="288924" y="93662"/>
                </a:cxn>
              </a:cxnLst>
              <a:pathLst>
                <a:path w="287655" h="186055" stroke="0">
                  <a:moveTo>
                    <a:pt x="143827" y="0"/>
                  </a:moveTo>
                  <a:cubicBezTo>
                    <a:pt x="223260" y="0"/>
                    <a:pt x="287654" y="41650"/>
                    <a:pt x="287654" y="93027"/>
                  </a:cubicBezTo>
                  <a:lnTo>
                    <a:pt x="143827" y="93027"/>
                  </a:lnTo>
                  <a:lnTo>
                    <a:pt x="143827" y="0"/>
                  </a:lnTo>
                  <a:close/>
                </a:path>
                <a:path w="287655" h="186055" fill="none">
                  <a:moveTo>
                    <a:pt x="143827" y="0"/>
                  </a:moveTo>
                  <a:cubicBezTo>
                    <a:pt x="223260" y="0"/>
                    <a:pt x="287654" y="41650"/>
                    <a:pt x="287654" y="93027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6388" name="文本框 19"/>
          <p:cNvSpPr/>
          <p:nvPr>
            <p:custDataLst>
              <p:tags r:id="rId1"/>
            </p:custDataLst>
          </p:nvPr>
        </p:nvSpPr>
        <p:spPr>
          <a:xfrm>
            <a:off x="1548130" y="0"/>
            <a:ext cx="3747135" cy="4654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考点二  勾股定理的应用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5415" y="915035"/>
            <a:ext cx="871029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5.  如图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某人欲横渡一条河， 由于水流的影响，实际上岸地点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处偏离欲到达地点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处 40 m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结果他在水中实际游的路程比河的宽度多 10 m 求该河的宽度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的长.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1150" y="2572385"/>
            <a:ext cx="2266315" cy="17379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7315" y="2701925"/>
            <a:ext cx="6790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解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设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m，则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(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+ 10) m.</a:t>
            </a:r>
            <a:endParaRPr lang="en-US" altLang="zh-CN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315" y="3133090"/>
            <a:ext cx="6790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在 Rt△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中，∠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90</a:t>
            </a:r>
            <a:r>
              <a:rPr lang="en-US" altLang="zh-CN" sz="2800" b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°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，由勾股定理得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315" y="3564255"/>
            <a:ext cx="6790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+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即 (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+ 10)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40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+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7315" y="3995420"/>
            <a:ext cx="6790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解得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75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即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75 m.</a:t>
            </a:r>
            <a:endParaRPr lang="en-US" altLang="zh-CN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7315" y="4426585"/>
            <a:ext cx="6790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答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该河的宽度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为 75 m.</a:t>
            </a:r>
            <a:endParaRPr lang="en-US" altLang="zh-CN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21920" y="412115"/>
            <a:ext cx="2576830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000" b="1" i="0" dirty="0">
                <a:solidFill>
                  <a:srgbClr val="30919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有爱魔兽圆体 CN Medium" panose="020B0602040504020204" pitchFamily="34" charset="-122"/>
                <a:sym typeface="思源黑体" panose="020B0500000000000000" pitchFamily="34" charset="-122"/>
              </a:rPr>
              <a:t>【针对训练】</a:t>
            </a:r>
            <a:endParaRPr lang="zh-CN" altLang="en-US" sz="3000" b="1" i="0" dirty="0">
              <a:solidFill>
                <a:srgbClr val="309190"/>
              </a:solidFill>
              <a:latin typeface="楷体" panose="02010609060101010101" pitchFamily="49" charset="-122"/>
              <a:ea typeface="楷体" panose="02010609060101010101" pitchFamily="49" charset="-122"/>
              <a:cs typeface="有爱魔兽圆体 CN Medium" panose="020B0602040504020204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6388" name="文本框 19"/>
          <p:cNvSpPr/>
          <p:nvPr>
            <p:custDataLst>
              <p:tags r:id="rId3"/>
            </p:custDataLst>
          </p:nvPr>
        </p:nvSpPr>
        <p:spPr>
          <a:xfrm>
            <a:off x="1548130" y="0"/>
            <a:ext cx="3747135" cy="4654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考点二  勾股定理的应用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3" grpId="0"/>
      <p:bldP spid="14" grpId="0"/>
      <p:bldP spid="5" grpId="1"/>
      <p:bldP spid="6" grpId="1"/>
      <p:bldP spid="7" grpId="1"/>
      <p:bldP spid="13" grpId="1"/>
      <p:bldP spid="1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217170" y="843915"/>
            <a:ext cx="8813800" cy="521970"/>
          </a:xfrm>
          <a:prstGeom prst="rect">
            <a:avLst/>
          </a:prstGeom>
          <a:noFill/>
          <a:ln w="2857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6.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小明家住在</a:t>
            </a:r>
            <a:r>
              <a:rPr lang="en-US" altLang="zh-CN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18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层的高楼，一天，他与妈妈去买竹竿</a:t>
            </a:r>
            <a:r>
              <a:rPr lang="en-US" altLang="zh-CN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925945" y="1777048"/>
            <a:ext cx="2038350" cy="31337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10" h="4935">
                <a:moveTo>
                  <a:pt x="0" y="0"/>
                </a:moveTo>
                <a:lnTo>
                  <a:pt x="3210" y="0"/>
                </a:lnTo>
                <a:lnTo>
                  <a:pt x="3210" y="3973"/>
                </a:lnTo>
                <a:lnTo>
                  <a:pt x="2643" y="3973"/>
                </a:lnTo>
                <a:lnTo>
                  <a:pt x="2643" y="4935"/>
                </a:lnTo>
                <a:lnTo>
                  <a:pt x="0" y="4935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sp>
        <p:nvSpPr>
          <p:cNvPr id="13" name="AutoShape 8"/>
          <p:cNvSpPr/>
          <p:nvPr/>
        </p:nvSpPr>
        <p:spPr>
          <a:xfrm>
            <a:off x="5063490" y="1433195"/>
            <a:ext cx="2288540" cy="1568450"/>
          </a:xfrm>
          <a:prstGeom prst="cloudCallout">
            <a:avLst>
              <a:gd name="adj1" fmla="val 42619"/>
              <a:gd name="adj2" fmla="val 75465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糟糕，太长了，放不进去</a:t>
            </a:r>
            <a:endParaRPr lang="zh-CN" altLang="en-US" sz="2400" b="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 Box 9"/>
          <p:cNvSpPr txBox="1"/>
          <p:nvPr/>
        </p:nvSpPr>
        <p:spPr>
          <a:xfrm>
            <a:off x="251460" y="1174750"/>
            <a:ext cx="5074285" cy="3322955"/>
          </a:xfrm>
          <a:prstGeom prst="rect">
            <a:avLst/>
          </a:prstGeom>
          <a:noFill/>
          <a:ln w="2857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如果电梯的长、宽、高分别是</a:t>
            </a:r>
            <a:r>
              <a:rPr lang="en-US" altLang="zh-CN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1.5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米、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1.5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米、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2.2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米，那么，能放入电梯内的竹竿的最大长度大约是多少米？你能估计出小明买的竹竿至少是多少米吗？</a:t>
            </a:r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21920" y="412115"/>
            <a:ext cx="2576830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000" b="1" i="0" dirty="0">
                <a:solidFill>
                  <a:srgbClr val="30919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有爱魔兽圆体 CN Medium" panose="020B0602040504020204" pitchFamily="34" charset="-122"/>
                <a:sym typeface="思源黑体" panose="020B0500000000000000" pitchFamily="34" charset="-122"/>
              </a:rPr>
              <a:t>【针对训练】</a:t>
            </a:r>
            <a:endParaRPr lang="zh-CN" altLang="en-US" sz="3000" b="1" i="0" dirty="0">
              <a:solidFill>
                <a:srgbClr val="309190"/>
              </a:solidFill>
              <a:latin typeface="楷体" panose="02010609060101010101" pitchFamily="49" charset="-122"/>
              <a:ea typeface="楷体" panose="02010609060101010101" pitchFamily="49" charset="-122"/>
              <a:cs typeface="有爱魔兽圆体 CN Medium" panose="020B0602040504020204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6388" name="文本框 19"/>
          <p:cNvSpPr/>
          <p:nvPr>
            <p:custDataLst>
              <p:tags r:id="rId3"/>
            </p:custDataLst>
          </p:nvPr>
        </p:nvSpPr>
        <p:spPr>
          <a:xfrm>
            <a:off x="1548130" y="0"/>
            <a:ext cx="3747135" cy="4654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考点二  勾股定理的应用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Line 2"/>
          <p:cNvSpPr/>
          <p:nvPr/>
        </p:nvSpPr>
        <p:spPr>
          <a:xfrm>
            <a:off x="3779838" y="448310"/>
            <a:ext cx="1079500" cy="3097213"/>
          </a:xfrm>
          <a:prstGeom prst="line">
            <a:avLst/>
          </a:prstGeom>
          <a:ln w="5715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276600" y="448310"/>
            <a:ext cx="2994025" cy="3414713"/>
            <a:chOff x="2064" y="300"/>
            <a:chExt cx="1886" cy="2151"/>
          </a:xfrm>
        </p:grpSpPr>
        <p:grpSp>
          <p:nvGrpSpPr>
            <p:cNvPr id="4" name="Group 4"/>
            <p:cNvGrpSpPr/>
            <p:nvPr/>
          </p:nvGrpSpPr>
          <p:grpSpPr>
            <a:xfrm>
              <a:off x="2064" y="300"/>
              <a:ext cx="1886" cy="2151"/>
              <a:chOff x="2064" y="300"/>
              <a:chExt cx="1886" cy="2151"/>
            </a:xfrm>
          </p:grpSpPr>
          <p:sp>
            <p:nvSpPr>
              <p:cNvPr id="5" name="AutoShape 5"/>
              <p:cNvSpPr/>
              <p:nvPr/>
            </p:nvSpPr>
            <p:spPr>
              <a:xfrm>
                <a:off x="2064" y="300"/>
                <a:ext cx="1315" cy="1951"/>
              </a:xfrm>
              <a:prstGeom prst="cube">
                <a:avLst>
                  <a:gd name="adj" fmla="val 25000"/>
                </a:avLst>
              </a:prstGeom>
              <a:solidFill>
                <a:srgbClr val="00FFFF">
                  <a:alpha val="0"/>
                </a:srgbClr>
              </a:solidFill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" name="Line 6"/>
              <p:cNvSpPr/>
              <p:nvPr/>
            </p:nvSpPr>
            <p:spPr>
              <a:xfrm>
                <a:off x="2381" y="300"/>
                <a:ext cx="0" cy="1633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" name="Line 7"/>
              <p:cNvSpPr/>
              <p:nvPr/>
            </p:nvSpPr>
            <p:spPr>
              <a:xfrm>
                <a:off x="2381" y="1933"/>
                <a:ext cx="998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" name="Line 8"/>
              <p:cNvSpPr/>
              <p:nvPr/>
            </p:nvSpPr>
            <p:spPr>
              <a:xfrm flipV="1">
                <a:off x="2064" y="1933"/>
                <a:ext cx="317" cy="318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Text Box 9"/>
              <p:cNvSpPr txBox="1"/>
              <p:nvPr/>
            </p:nvSpPr>
            <p:spPr>
              <a:xfrm>
                <a:off x="2336" y="2219"/>
                <a:ext cx="590" cy="232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b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1.5 </a:t>
                </a:r>
                <a:r>
                  <a:rPr lang="zh-CN" altLang="en-US" b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米</a:t>
                </a:r>
                <a:endParaRPr lang="zh-CN" altLang="en-US" b="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Text Box 10"/>
              <p:cNvSpPr txBox="1"/>
              <p:nvPr/>
            </p:nvSpPr>
            <p:spPr>
              <a:xfrm>
                <a:off x="3198" y="2024"/>
                <a:ext cx="554" cy="232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b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1.5 </a:t>
                </a:r>
                <a:r>
                  <a:rPr lang="zh-CN" altLang="en-US" b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米</a:t>
                </a:r>
                <a:endParaRPr lang="zh-CN" altLang="en-US" b="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Text Box 11"/>
              <p:cNvSpPr txBox="1"/>
              <p:nvPr/>
            </p:nvSpPr>
            <p:spPr>
              <a:xfrm>
                <a:off x="3379" y="981"/>
                <a:ext cx="571" cy="251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000" b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2.2 </a:t>
                </a:r>
                <a:r>
                  <a:rPr lang="zh-CN" altLang="en-US" sz="2000" b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米</a:t>
                </a:r>
                <a:endParaRPr lang="zh-CN" altLang="en-US" sz="2000" b="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Line 12"/>
            <p:cNvSpPr/>
            <p:nvPr/>
          </p:nvSpPr>
          <p:spPr>
            <a:xfrm>
              <a:off x="2381" y="1933"/>
              <a:ext cx="680" cy="31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" name="AutoShape 13"/>
          <p:cNvSpPr/>
          <p:nvPr/>
        </p:nvSpPr>
        <p:spPr>
          <a:xfrm>
            <a:off x="3276600" y="3040698"/>
            <a:ext cx="1582738" cy="504825"/>
          </a:xfrm>
          <a:prstGeom prst="triangle">
            <a:avLst>
              <a:gd name="adj" fmla="val 31495"/>
            </a:avLst>
          </a:prstGeom>
          <a:solidFill>
            <a:srgbClr val="00FF00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2628265" y="3185160"/>
            <a:ext cx="1223010" cy="215900"/>
          </a:xfrm>
          <a:prstGeom prst="leftArrow">
            <a:avLst>
              <a:gd name="adj1" fmla="val 50000"/>
              <a:gd name="adj2" fmla="val 223801"/>
            </a:avLst>
          </a:prstGeom>
          <a:solidFill>
            <a:srgbClr val="00FF00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108268" y="1745298"/>
            <a:ext cx="2374900" cy="2019300"/>
            <a:chOff x="23" y="1117"/>
            <a:chExt cx="1496" cy="1272"/>
          </a:xfrm>
        </p:grpSpPr>
        <p:grpSp>
          <p:nvGrpSpPr>
            <p:cNvPr id="16" name="Group 16"/>
            <p:cNvGrpSpPr/>
            <p:nvPr/>
          </p:nvGrpSpPr>
          <p:grpSpPr>
            <a:xfrm>
              <a:off x="23" y="1117"/>
              <a:ext cx="1496" cy="1272"/>
              <a:chOff x="23" y="1117"/>
              <a:chExt cx="1496" cy="1272"/>
            </a:xfrm>
          </p:grpSpPr>
          <p:sp>
            <p:nvSpPr>
              <p:cNvPr id="17" name="AutoShape 17"/>
              <p:cNvSpPr/>
              <p:nvPr/>
            </p:nvSpPr>
            <p:spPr>
              <a:xfrm>
                <a:off x="521" y="1117"/>
                <a:ext cx="998" cy="998"/>
              </a:xfrm>
              <a:prstGeom prst="rtTriangle">
                <a:avLst/>
              </a:prstGeom>
              <a:solidFill>
                <a:srgbClr val="00FF00"/>
              </a:solidFill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Text Box 18"/>
              <p:cNvSpPr txBox="1"/>
              <p:nvPr/>
            </p:nvSpPr>
            <p:spPr>
              <a:xfrm>
                <a:off x="702" y="2099"/>
                <a:ext cx="681" cy="290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1.5 </a:t>
                </a:r>
                <a:r>
                  <a:rPr lang="zh-CN" altLang="en-US" sz="2400" b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米</a:t>
                </a:r>
                <a:endParaRPr lang="zh-CN" altLang="en-US" sz="2400" b="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Text Box 19"/>
              <p:cNvSpPr txBox="1"/>
              <p:nvPr/>
            </p:nvSpPr>
            <p:spPr>
              <a:xfrm>
                <a:off x="23" y="1616"/>
                <a:ext cx="567" cy="290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1.5</a:t>
                </a:r>
                <a:r>
                  <a:rPr lang="zh-CN" altLang="en-US" sz="2400" b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米</a:t>
                </a:r>
                <a:endParaRPr lang="zh-CN" altLang="en-US" sz="2400" b="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" name="Line 20"/>
            <p:cNvSpPr/>
            <p:nvPr/>
          </p:nvSpPr>
          <p:spPr>
            <a:xfrm flipV="1">
              <a:off x="521" y="2012"/>
              <a:ext cx="113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Line 21"/>
            <p:cNvSpPr/>
            <p:nvPr/>
          </p:nvSpPr>
          <p:spPr>
            <a:xfrm>
              <a:off x="637" y="2008"/>
              <a:ext cx="0" cy="11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" name="AutoShape 22"/>
          <p:cNvSpPr/>
          <p:nvPr/>
        </p:nvSpPr>
        <p:spPr>
          <a:xfrm rot="4249986" flipH="1" flipV="1">
            <a:off x="2362835" y="1738630"/>
            <a:ext cx="3140075" cy="821055"/>
          </a:xfrm>
          <a:prstGeom prst="triangle">
            <a:avLst>
              <a:gd name="adj" fmla="val 24585"/>
            </a:avLst>
          </a:prstGeom>
          <a:solidFill>
            <a:srgbClr val="00FFFF"/>
          </a:solidFill>
          <a:ln w="28575" cap="flat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pPr algn="ctr"/>
            <a:endParaRPr lang="zh-CN" altLang="en-US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4284663" y="2464435"/>
            <a:ext cx="2016125" cy="288925"/>
          </a:xfrm>
          <a:prstGeom prst="rightArrow">
            <a:avLst>
              <a:gd name="adj1" fmla="val 50000"/>
              <a:gd name="adj2" fmla="val 174159"/>
            </a:avLst>
          </a:prstGeom>
          <a:solidFill>
            <a:srgbClr val="00FFFF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" name="Text Box 24"/>
          <p:cNvSpPr txBox="1"/>
          <p:nvPr/>
        </p:nvSpPr>
        <p:spPr>
          <a:xfrm>
            <a:off x="1640840" y="2176780"/>
            <a:ext cx="396240" cy="460375"/>
          </a:xfrm>
          <a:prstGeom prst="rect">
            <a:avLst/>
          </a:prstGeom>
          <a:noFill/>
          <a:ln w="2857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5" name="Group 25"/>
          <p:cNvGrpSpPr/>
          <p:nvPr/>
        </p:nvGrpSpPr>
        <p:grpSpPr>
          <a:xfrm>
            <a:off x="6156630" y="233204"/>
            <a:ext cx="2758434" cy="3706211"/>
            <a:chOff x="3825" y="23"/>
            <a:chExt cx="1837" cy="2482"/>
          </a:xfrm>
        </p:grpSpPr>
        <p:sp>
          <p:nvSpPr>
            <p:cNvPr id="26" name="AutoShape 26"/>
            <p:cNvSpPr/>
            <p:nvPr/>
          </p:nvSpPr>
          <p:spPr>
            <a:xfrm>
              <a:off x="4377" y="255"/>
              <a:ext cx="1043" cy="1996"/>
            </a:xfrm>
            <a:prstGeom prst="rtTriangle">
              <a:avLst/>
            </a:prstGeom>
            <a:solidFill>
              <a:srgbClr val="00FFFF"/>
            </a:solidFill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8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Text Box 27"/>
            <p:cNvSpPr txBox="1"/>
            <p:nvPr/>
          </p:nvSpPr>
          <p:spPr>
            <a:xfrm>
              <a:off x="4740" y="2152"/>
              <a:ext cx="317" cy="350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endPara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" name="Line 28"/>
            <p:cNvSpPr/>
            <p:nvPr/>
          </p:nvSpPr>
          <p:spPr>
            <a:xfrm>
              <a:off x="4377" y="2069"/>
              <a:ext cx="181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" name="Line 29"/>
            <p:cNvSpPr/>
            <p:nvPr/>
          </p:nvSpPr>
          <p:spPr>
            <a:xfrm>
              <a:off x="4558" y="2069"/>
              <a:ext cx="0" cy="18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Text Box 30"/>
            <p:cNvSpPr txBox="1"/>
            <p:nvPr/>
          </p:nvSpPr>
          <p:spPr>
            <a:xfrm>
              <a:off x="3825" y="1200"/>
              <a:ext cx="589" cy="308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2.2</a:t>
              </a:r>
              <a:r>
                <a:rPr lang="zh-CN" altLang="en-US" sz="2400" b="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米</a:t>
              </a:r>
              <a:endParaRPr lang="zh-CN" altLang="en-US" sz="2400" b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" name="Text Box 31"/>
            <p:cNvSpPr txBox="1"/>
            <p:nvPr/>
          </p:nvSpPr>
          <p:spPr>
            <a:xfrm>
              <a:off x="4137" y="23"/>
              <a:ext cx="272" cy="350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2" name="Text Box 32"/>
            <p:cNvSpPr txBox="1"/>
            <p:nvPr/>
          </p:nvSpPr>
          <p:spPr>
            <a:xfrm>
              <a:off x="5377" y="2137"/>
              <a:ext cx="285" cy="35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" name="Text Box 33"/>
            <p:cNvSpPr txBox="1"/>
            <p:nvPr/>
          </p:nvSpPr>
          <p:spPr>
            <a:xfrm>
              <a:off x="4097" y="2155"/>
              <a:ext cx="272" cy="350"/>
            </a:xfrm>
            <a:prstGeom prst="rect">
              <a:avLst/>
            </a:prstGeom>
            <a:noFill/>
            <a:ln w="2857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b="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" name="Text Box 34"/>
          <p:cNvSpPr txBox="1"/>
          <p:nvPr/>
        </p:nvSpPr>
        <p:spPr>
          <a:xfrm>
            <a:off x="347980" y="3788410"/>
            <a:ext cx="3249295" cy="521970"/>
          </a:xfrm>
          <a:prstGeom prst="rect">
            <a:avLst/>
          </a:prstGeom>
          <a:noFill/>
          <a:ln w="2857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1.5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+ 1.5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4.5</a:t>
            </a:r>
            <a:endParaRPr lang="en-US" altLang="zh-CN" sz="28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" name="Text Box 35"/>
          <p:cNvSpPr txBox="1"/>
          <p:nvPr/>
        </p:nvSpPr>
        <p:spPr>
          <a:xfrm>
            <a:off x="3493135" y="3780790"/>
            <a:ext cx="3552825" cy="521970"/>
          </a:xfrm>
          <a:prstGeom prst="rect">
            <a:avLst/>
          </a:prstGeom>
          <a:noFill/>
          <a:ln w="2857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2.2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9.34</a:t>
            </a:r>
            <a:endParaRPr lang="en-US" altLang="zh-CN" sz="28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Text Box 36"/>
          <p:cNvSpPr txBox="1"/>
          <p:nvPr/>
        </p:nvSpPr>
        <p:spPr>
          <a:xfrm>
            <a:off x="6852920" y="3787775"/>
            <a:ext cx="2008505" cy="521970"/>
          </a:xfrm>
          <a:prstGeom prst="rect">
            <a:avLst/>
          </a:prstGeom>
          <a:noFill/>
          <a:ln w="2857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≈ 3.1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米</a:t>
            </a:r>
            <a:endParaRPr lang="zh-CN" altLang="en-US" sz="2800" b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" name="Text Box 36"/>
          <p:cNvSpPr txBox="1"/>
          <p:nvPr/>
        </p:nvSpPr>
        <p:spPr>
          <a:xfrm>
            <a:off x="304800" y="4136390"/>
            <a:ext cx="8060690" cy="953135"/>
          </a:xfrm>
          <a:prstGeom prst="rect">
            <a:avLst/>
          </a:prstGeom>
          <a:noFill/>
          <a:ln w="2857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能放入电梯内的竹竿的最大长度大约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3.1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米，因为竹竿放不进去，所以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明买的竹竿至少是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3.1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米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28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388" name="文本框 19"/>
          <p:cNvSpPr/>
          <p:nvPr>
            <p:custDataLst>
              <p:tags r:id="rId1"/>
            </p:custDataLst>
          </p:nvPr>
        </p:nvSpPr>
        <p:spPr>
          <a:xfrm>
            <a:off x="1548130" y="0"/>
            <a:ext cx="3747135" cy="4654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考点二  勾股定理的应用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22" grpId="0" bldLvl="0" animBg="1"/>
      <p:bldP spid="23" grpId="0" bldLvl="0" animBg="1"/>
      <p:bldP spid="24" grpId="0"/>
      <p:bldP spid="34" grpId="0"/>
      <p:bldP spid="35" grpId="0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9655" y="2788920"/>
            <a:ext cx="4121785" cy="1510030"/>
          </a:xfrm>
          <a:prstGeom prst="rect">
            <a:avLst/>
          </a:prstGeom>
        </p:spPr>
      </p:pic>
      <p:sp>
        <p:nvSpPr>
          <p:cNvPr id="16388" name="文本框 19"/>
          <p:cNvSpPr/>
          <p:nvPr>
            <p:custDataLst>
              <p:tags r:id="rId2"/>
            </p:custDataLst>
          </p:nvPr>
        </p:nvSpPr>
        <p:spPr>
          <a:xfrm>
            <a:off x="1620520" y="-20320"/>
            <a:ext cx="3950335" cy="423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考点三  勾股数（树）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1765" y="548005"/>
            <a:ext cx="8829040" cy="4051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5000"/>
              </a:lnSpc>
            </a:pPr>
            <a:r>
              <a:rPr lang="zh-CN" altLang="en-US" sz="2800" b="0" dirty="0">
                <a:solidFill>
                  <a:srgbClr val="228989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800" b="0" dirty="0">
                <a:solidFill>
                  <a:srgbClr val="228989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3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如图1，∠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90</a:t>
            </a:r>
            <a:r>
              <a:rPr lang="en-US" altLang="zh-CN" sz="2800" b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°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4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3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以这个直角三角形两直角边为边作正方形.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图 2 由图 1 的两个小正方形向外分别作直角边之比为 4 : 3 的直角三角形，再分别以所得到的直角三角形的直角边为边长作正方形，</a:t>
            </a:r>
            <a:r>
              <a:rPr lang="en-US" altLang="zh-CN" sz="2800" b="0">
                <a:latin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按此规律，则图 6 中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所有正方形的面积和为 (      )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A.200           B.175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C.150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D.125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76190" y="4301490"/>
            <a:ext cx="556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55690" y="4298950"/>
            <a:ext cx="556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75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11090" y="3277235"/>
            <a:ext cx="513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0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2000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92090" y="3221355"/>
            <a:ext cx="513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0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2000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47945" y="3676015"/>
            <a:ext cx="513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0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2000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39130" y="3148965"/>
            <a:ext cx="513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0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2000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67170" y="2861310"/>
            <a:ext cx="513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0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2000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19925" y="2645410"/>
            <a:ext cx="513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0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2000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00060" y="2645410"/>
            <a:ext cx="513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0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2000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79970" y="4298950"/>
            <a:ext cx="767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100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998970" y="2926715"/>
            <a:ext cx="567055" cy="792480"/>
          </a:xfrm>
          <a:custGeom>
            <a:avLst/>
            <a:gdLst>
              <a:gd name="connisteX0" fmla="*/ 283845 w 567055"/>
              <a:gd name="connsiteY0" fmla="*/ 0 h 792480"/>
              <a:gd name="connisteX1" fmla="*/ 116840 w 567055"/>
              <a:gd name="connsiteY1" fmla="*/ 210820 h 792480"/>
              <a:gd name="connisteX2" fmla="*/ 0 w 567055"/>
              <a:gd name="connsiteY2" fmla="*/ 552450 h 792480"/>
              <a:gd name="connisteX3" fmla="*/ 109220 w 567055"/>
              <a:gd name="connsiteY3" fmla="*/ 792480 h 792480"/>
              <a:gd name="connisteX4" fmla="*/ 254635 w 567055"/>
              <a:gd name="connsiteY4" fmla="*/ 792480 h 792480"/>
              <a:gd name="connisteX5" fmla="*/ 218440 w 567055"/>
              <a:gd name="connsiteY5" fmla="*/ 457835 h 792480"/>
              <a:gd name="connisteX6" fmla="*/ 247650 w 567055"/>
              <a:gd name="connsiteY6" fmla="*/ 334645 h 792480"/>
              <a:gd name="connisteX7" fmla="*/ 567055 w 567055"/>
              <a:gd name="connsiteY7" fmla="*/ 217805 h 792480"/>
              <a:gd name="connisteX8" fmla="*/ 487045 w 567055"/>
              <a:gd name="connsiteY8" fmla="*/ 7620 h 792480"/>
              <a:gd name="connisteX9" fmla="*/ 283845 w 567055"/>
              <a:gd name="connsiteY9" fmla="*/ 0 h 7924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</a:cxnLst>
            <a:rect l="l" t="t" r="r" b="b"/>
            <a:pathLst>
              <a:path w="567055" h="792480">
                <a:moveTo>
                  <a:pt x="283845" y="0"/>
                </a:moveTo>
                <a:lnTo>
                  <a:pt x="116840" y="210820"/>
                </a:lnTo>
                <a:lnTo>
                  <a:pt x="0" y="552450"/>
                </a:lnTo>
                <a:lnTo>
                  <a:pt x="109220" y="792480"/>
                </a:lnTo>
                <a:lnTo>
                  <a:pt x="254635" y="792480"/>
                </a:lnTo>
                <a:lnTo>
                  <a:pt x="218440" y="457835"/>
                </a:lnTo>
                <a:lnTo>
                  <a:pt x="247650" y="334645"/>
                </a:lnTo>
                <a:lnTo>
                  <a:pt x="567055" y="217805"/>
                </a:lnTo>
                <a:lnTo>
                  <a:pt x="487045" y="7620"/>
                </a:lnTo>
                <a:lnTo>
                  <a:pt x="283845" y="0"/>
                </a:lnTo>
                <a:close/>
              </a:path>
            </a:pathLst>
          </a:custGeom>
          <a:noFill/>
          <a:ln w="12700">
            <a:solidFill>
              <a:srgbClr val="FF0000"/>
            </a:solidFill>
          </a:ln>
        </p:spPr>
        <p:txBody>
          <a:bodyPr wrap="none" anchor="t" anchorCtr="0">
            <a:spAutoFit/>
          </a:bodyPr>
          <a:p>
            <a:pPr eaLnBrk="0" hangingPunct="0"/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 rot="5400000">
            <a:off x="7822565" y="2634615"/>
            <a:ext cx="648970" cy="957580"/>
          </a:xfrm>
          <a:custGeom>
            <a:avLst/>
            <a:gdLst>
              <a:gd name="connisteX0" fmla="*/ 283845 w 567055"/>
              <a:gd name="connsiteY0" fmla="*/ 0 h 792480"/>
              <a:gd name="connisteX1" fmla="*/ 116840 w 567055"/>
              <a:gd name="connsiteY1" fmla="*/ 210820 h 792480"/>
              <a:gd name="connisteX2" fmla="*/ 0 w 567055"/>
              <a:gd name="connsiteY2" fmla="*/ 552450 h 792480"/>
              <a:gd name="connisteX3" fmla="*/ 109220 w 567055"/>
              <a:gd name="connsiteY3" fmla="*/ 792480 h 792480"/>
              <a:gd name="connisteX4" fmla="*/ 254635 w 567055"/>
              <a:gd name="connsiteY4" fmla="*/ 792480 h 792480"/>
              <a:gd name="connisteX5" fmla="*/ 218440 w 567055"/>
              <a:gd name="connsiteY5" fmla="*/ 457835 h 792480"/>
              <a:gd name="connisteX6" fmla="*/ 247650 w 567055"/>
              <a:gd name="connsiteY6" fmla="*/ 334645 h 792480"/>
              <a:gd name="connisteX7" fmla="*/ 567055 w 567055"/>
              <a:gd name="connsiteY7" fmla="*/ 217805 h 792480"/>
              <a:gd name="connisteX8" fmla="*/ 487045 w 567055"/>
              <a:gd name="connsiteY8" fmla="*/ 7620 h 792480"/>
              <a:gd name="connisteX9" fmla="*/ 283845 w 567055"/>
              <a:gd name="connsiteY9" fmla="*/ 0 h 7924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</a:cxnLst>
            <a:rect l="l" t="t" r="r" b="b"/>
            <a:pathLst>
              <a:path w="567055" h="792480">
                <a:moveTo>
                  <a:pt x="283845" y="0"/>
                </a:moveTo>
                <a:lnTo>
                  <a:pt x="116840" y="210820"/>
                </a:lnTo>
                <a:lnTo>
                  <a:pt x="0" y="552450"/>
                </a:lnTo>
                <a:lnTo>
                  <a:pt x="109220" y="792480"/>
                </a:lnTo>
                <a:lnTo>
                  <a:pt x="254635" y="792480"/>
                </a:lnTo>
                <a:lnTo>
                  <a:pt x="218440" y="457835"/>
                </a:lnTo>
                <a:lnTo>
                  <a:pt x="247650" y="334645"/>
                </a:lnTo>
                <a:lnTo>
                  <a:pt x="567055" y="217805"/>
                </a:lnTo>
                <a:lnTo>
                  <a:pt x="487045" y="7620"/>
                </a:lnTo>
                <a:lnTo>
                  <a:pt x="283845" y="0"/>
                </a:lnTo>
                <a:close/>
              </a:path>
            </a:pathLst>
          </a:custGeom>
          <a:noFill/>
          <a:ln w="12700">
            <a:solidFill>
              <a:srgbClr val="FF0000"/>
            </a:solidFill>
          </a:ln>
        </p:spPr>
        <p:txBody>
          <a:bodyPr wrap="none" anchor="t" anchorCtr="0">
            <a:noAutofit/>
          </a:bodyPr>
          <a:p>
            <a:pPr eaLnBrk="0" hangingPunct="0"/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34790" y="3077210"/>
            <a:ext cx="5613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7" grpId="0"/>
      <p:bldP spid="19" grpId="0"/>
      <p:bldP spid="18" grpId="1"/>
      <p:bldP spid="17" grpId="1"/>
      <p:bldP spid="19" grpId="1"/>
      <p:bldP spid="15" grpId="0"/>
      <p:bldP spid="15" grpId="1"/>
      <p:bldP spid="21" grpId="0"/>
      <p:bldP spid="22" grpId="0"/>
      <p:bldP spid="21" grpId="1"/>
      <p:bldP spid="22" grpId="1"/>
      <p:bldP spid="16" grpId="0"/>
      <p:bldP spid="16" grpId="1"/>
      <p:bldP spid="26" grpId="0" bldLvl="0" animBg="1"/>
      <p:bldP spid="26" grpId="1" animBg="1"/>
      <p:bldP spid="23" grpId="0"/>
      <p:bldP spid="23" grpId="1"/>
      <p:bldP spid="27" grpId="0" bldLvl="0" animBg="1"/>
      <p:bldP spid="27" grpId="1" animBg="1"/>
      <p:bldP spid="24" grpId="0"/>
      <p:bldP spid="24" grpId="1"/>
      <p:bldP spid="25" grpId="0"/>
      <p:bldP spid="25" grpId="1"/>
      <p:bldP spid="28" grpId="0"/>
      <p:bldP spid="2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5420" y="913130"/>
            <a:ext cx="878586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7. 观察下列等式.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第 1 个等式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sz="2800" b="0" baseline="30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1)</a:t>
            </a:r>
            <a:r>
              <a:rPr lang="en-US" altLang="zh-CN" sz="2800" b="0" baseline="30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+ 4</a:t>
            </a:r>
            <a:r>
              <a:rPr lang="en-US" altLang="zh-CN" sz="2800" b="0" baseline="30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5</a:t>
            </a:r>
            <a:r>
              <a:rPr lang="en-US" altLang="zh-CN" sz="2800" b="0" baseline="30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第 2 个等式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(3</a:t>
            </a:r>
            <a:r>
              <a:rPr lang="en-US" altLang="zh-CN" sz="2800" b="0" baseline="30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1)</a:t>
            </a:r>
            <a:r>
              <a:rPr lang="en-US" altLang="zh-CN" sz="2800" b="0" baseline="30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+ 6</a:t>
            </a:r>
            <a:r>
              <a:rPr lang="en-US" altLang="zh-CN" sz="2800" b="0" baseline="30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10</a:t>
            </a:r>
            <a:r>
              <a:rPr lang="en-US" altLang="zh-CN" sz="2800" b="0" baseline="30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第 3 个等式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(4</a:t>
            </a:r>
            <a:r>
              <a:rPr lang="en-US" altLang="zh-CN" sz="2800" b="0" baseline="30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1)</a:t>
            </a:r>
            <a:r>
              <a:rPr lang="en-US" altLang="zh-CN" sz="2800" b="0" baseline="30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+ 8</a:t>
            </a:r>
            <a:r>
              <a:rPr lang="en-US" altLang="zh-CN" sz="2800" b="0" baseline="30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17</a:t>
            </a:r>
            <a:r>
              <a:rPr lang="en-US" altLang="zh-CN" sz="2800" b="0" baseline="30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第 4 个等式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(5</a:t>
            </a:r>
            <a:r>
              <a:rPr lang="en-US" altLang="zh-CN" sz="2800" b="0" baseline="30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1)</a:t>
            </a:r>
            <a:r>
              <a:rPr lang="en-US" altLang="zh-CN" sz="2800" b="0" baseline="30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+ 10</a:t>
            </a:r>
            <a:r>
              <a:rPr lang="en-US" altLang="zh-CN" sz="2800" b="0" baseline="30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26</a:t>
            </a:r>
            <a:r>
              <a:rPr lang="en-US" altLang="zh-CN" sz="2800" b="0" baseline="30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(1) 请用含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(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为正整数，且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&gt; 1) 的等式表示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面的规律，并证明其正确性.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070" y="3904615"/>
            <a:ext cx="5198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解：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1)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+ (2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=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+ 1)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endParaRPr lang="en-US" altLang="zh-CN" sz="2800" b="0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595" y="4354830"/>
            <a:ext cx="9191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1)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+ (2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=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2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+ 1 + 4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=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+ 2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+ 1 = (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+ 1)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07315" y="483870"/>
            <a:ext cx="2576830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000" b="1" i="0" dirty="0">
                <a:solidFill>
                  <a:srgbClr val="30919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有爱魔兽圆体 CN Medium" panose="020B0602040504020204" pitchFamily="34" charset="-122"/>
                <a:sym typeface="思源黑体" panose="020B0500000000000000" pitchFamily="34" charset="-122"/>
              </a:rPr>
              <a:t>【针对训练】</a:t>
            </a:r>
            <a:endParaRPr lang="zh-CN" altLang="en-US" sz="3000" b="1" i="0" dirty="0">
              <a:solidFill>
                <a:srgbClr val="309190"/>
              </a:solidFill>
              <a:latin typeface="楷体" panose="02010609060101010101" pitchFamily="49" charset="-122"/>
              <a:ea typeface="楷体" panose="02010609060101010101" pitchFamily="49" charset="-122"/>
              <a:cs typeface="有爱魔兽圆体 CN Medium" panose="020B0602040504020204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6388" name="文本框 19"/>
          <p:cNvSpPr/>
          <p:nvPr>
            <p:custDataLst>
              <p:tags r:id="rId2"/>
            </p:custDataLst>
          </p:nvPr>
        </p:nvSpPr>
        <p:spPr>
          <a:xfrm>
            <a:off x="1620520" y="-20320"/>
            <a:ext cx="3950335" cy="423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考点三  勾股数（树）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" grpId="1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7960" y="482600"/>
            <a:ext cx="864108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(2) 若三个整数能构成直角三角形的三边长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则称这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三个数为勾股数 (例如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5). 现有一个直角边为 35 的直角三角形，它的三边长能否为勾股数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若能，请利用 (1) 中得出的等式算出这组勾股数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若不能，请说明理由.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070" y="2644140"/>
            <a:ext cx="8430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(2) 它的三边长能为勾股数.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理由如下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070" y="3076575"/>
            <a:ext cx="8430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35 = 36 </a:t>
            </a:r>
            <a:r>
              <a:rPr lang="en-US" altLang="zh-CN" sz="2800" b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1 = 6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1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endParaRPr lang="zh-CN" altLang="en-US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070" y="3509010"/>
            <a:ext cx="8430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把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6 代入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得 (6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1) + (2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6)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(6+1)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endParaRPr lang="zh-CN" altLang="en-US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70" y="3941445"/>
            <a:ext cx="3174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即 35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+ 12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37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endParaRPr lang="zh-CN" altLang="en-US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070" y="4373880"/>
            <a:ext cx="8430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它的三边长能为勾股数，这组勾股数为35，12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37.</a:t>
            </a:r>
            <a:endParaRPr lang="en-US" altLang="zh-CN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388" name="文本框 19"/>
          <p:cNvSpPr/>
          <p:nvPr>
            <p:custDataLst>
              <p:tags r:id="rId1"/>
            </p:custDataLst>
          </p:nvPr>
        </p:nvSpPr>
        <p:spPr>
          <a:xfrm>
            <a:off x="1620520" y="-20320"/>
            <a:ext cx="3950335" cy="423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考点三  勾股数（树）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3" grpId="1"/>
      <p:bldP spid="4" grpId="1"/>
      <p:bldP spid="5" grpId="1"/>
      <p:bldP spid="6" grpId="1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8" name="文本框 19"/>
          <p:cNvSpPr/>
          <p:nvPr>
            <p:custDataLst>
              <p:tags r:id="rId1"/>
            </p:custDataLst>
          </p:nvPr>
        </p:nvSpPr>
        <p:spPr>
          <a:xfrm>
            <a:off x="1547495" y="0"/>
            <a:ext cx="3903345" cy="423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考点四  勾股定理的逆定理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070" y="1060450"/>
            <a:ext cx="8840470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76200">
              <a:lnSpc>
                <a:spcPct val="170000"/>
              </a:lnSpc>
            </a:pPr>
            <a:r>
              <a:rPr lang="zh-CN" altLang="en-US" sz="2800" b="0" dirty="0">
                <a:solidFill>
                  <a:srgbClr val="228989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800" b="0" dirty="0">
                <a:solidFill>
                  <a:srgbClr val="228989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sz="2800" b="0" dirty="0">
                <a:solidFill>
                  <a:srgbClr val="228989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下列各组数中，以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a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b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c 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为边的三角形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不是直角三角形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的是（　　）</a:t>
            </a:r>
            <a:endParaRPr lang="zh-CN" altLang="en-US" sz="2800" b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indent="76200">
              <a:lnSpc>
                <a:spcPct val="130000"/>
              </a:lnSpc>
            </a:pP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A.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a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1.5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b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2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c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3      B.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a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7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b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24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c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25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indent="76200">
              <a:lnSpc>
                <a:spcPct val="13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C.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a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6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b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8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c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10       D.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a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3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b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4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c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5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55875" y="1996440"/>
            <a:ext cx="514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7165" y="438150"/>
            <a:ext cx="3048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51460" y="815340"/>
            <a:ext cx="8731250" cy="2460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8. 在勾股定理的学习过程中，我们已经学会了运用图形验证著名的勾股定理，这种根据图形直观推论或验证数学规律和公式的方法，简称为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无字证明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，它体现了数形结合的思想.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下列选项中的图形， 不能证明勾股定理得是 (       )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3253740"/>
            <a:ext cx="4022090" cy="16052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855" y="3094990"/>
            <a:ext cx="3728720" cy="16617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91005" y="2716530"/>
            <a:ext cx="514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21920" y="412115"/>
            <a:ext cx="2576830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000" b="1" i="0" dirty="0">
                <a:solidFill>
                  <a:srgbClr val="30919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有爱魔兽圆体 CN Medium" panose="020B0602040504020204" pitchFamily="34" charset="-122"/>
                <a:sym typeface="思源黑体" panose="020B0500000000000000" pitchFamily="34" charset="-122"/>
              </a:rPr>
              <a:t>【针对训练】</a:t>
            </a:r>
            <a:endParaRPr lang="zh-CN" altLang="en-US" sz="3000" b="1" i="0" dirty="0">
              <a:solidFill>
                <a:srgbClr val="309190"/>
              </a:solidFill>
              <a:latin typeface="楷体" panose="02010609060101010101" pitchFamily="49" charset="-122"/>
              <a:ea typeface="楷体" panose="02010609060101010101" pitchFamily="49" charset="-122"/>
              <a:cs typeface="有爱魔兽圆体 CN Medium" panose="020B0602040504020204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6388" name="文本框 19"/>
          <p:cNvSpPr/>
          <p:nvPr>
            <p:custDataLst>
              <p:tags r:id="rId4"/>
            </p:custDataLst>
          </p:nvPr>
        </p:nvSpPr>
        <p:spPr>
          <a:xfrm>
            <a:off x="1547495" y="0"/>
            <a:ext cx="3903345" cy="423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考点四  勾股定理的逆定理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" name="Group 35"/>
          <p:cNvGrpSpPr/>
          <p:nvPr/>
        </p:nvGrpSpPr>
        <p:grpSpPr>
          <a:xfrm>
            <a:off x="2450786" y="1275080"/>
            <a:ext cx="768029" cy="2350135"/>
            <a:chOff x="1596" y="873"/>
            <a:chExt cx="387" cy="2409"/>
          </a:xfrm>
        </p:grpSpPr>
        <p:sp>
          <p:nvSpPr>
            <p:cNvPr id="6" name="Line 31"/>
            <p:cNvSpPr/>
            <p:nvPr/>
          </p:nvSpPr>
          <p:spPr>
            <a:xfrm>
              <a:off x="1596" y="2047"/>
              <a:ext cx="181" cy="0"/>
            </a:xfrm>
            <a:prstGeom prst="line">
              <a:avLst/>
            </a:prstGeom>
            <a:ln w="28575" cap="flat" cmpd="sng">
              <a:solidFill>
                <a:srgbClr val="3366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Line 32"/>
            <p:cNvSpPr/>
            <p:nvPr/>
          </p:nvSpPr>
          <p:spPr>
            <a:xfrm>
              <a:off x="1786" y="873"/>
              <a:ext cx="0" cy="2409"/>
            </a:xfrm>
            <a:prstGeom prst="line">
              <a:avLst/>
            </a:prstGeom>
            <a:ln w="28575" cap="flat" cmpd="sng">
              <a:solidFill>
                <a:srgbClr val="3366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Line 33"/>
            <p:cNvSpPr/>
            <p:nvPr/>
          </p:nvSpPr>
          <p:spPr>
            <a:xfrm>
              <a:off x="1785" y="874"/>
              <a:ext cx="198" cy="0"/>
            </a:xfrm>
            <a:prstGeom prst="line">
              <a:avLst/>
            </a:prstGeom>
            <a:ln w="28575" cap="flat" cmpd="sng">
              <a:solidFill>
                <a:srgbClr val="3366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Line 34"/>
            <p:cNvSpPr/>
            <p:nvPr/>
          </p:nvSpPr>
          <p:spPr>
            <a:xfrm>
              <a:off x="1783" y="3275"/>
              <a:ext cx="198" cy="0"/>
            </a:xfrm>
            <a:prstGeom prst="line">
              <a:avLst/>
            </a:prstGeom>
            <a:ln w="28575" cap="flat" cmpd="sng">
              <a:solidFill>
                <a:srgbClr val="3366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" name="Text Box 37"/>
          <p:cNvSpPr txBox="1"/>
          <p:nvPr/>
        </p:nvSpPr>
        <p:spPr>
          <a:xfrm>
            <a:off x="3293110" y="959485"/>
            <a:ext cx="1804670" cy="521970"/>
          </a:xfrm>
          <a:prstGeom prst="rect">
            <a:avLst/>
          </a:prstGeom>
          <a:noFill/>
          <a:ln w="28575" cap="flat" cmpd="sng">
            <a:solidFill>
              <a:srgbClr val="33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勾股定理</a:t>
            </a:r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" name="Text Box 38"/>
          <p:cNvSpPr txBox="1"/>
          <p:nvPr/>
        </p:nvSpPr>
        <p:spPr>
          <a:xfrm>
            <a:off x="3289935" y="3148330"/>
            <a:ext cx="1805940" cy="953135"/>
          </a:xfrm>
          <a:prstGeom prst="rect">
            <a:avLst/>
          </a:prstGeom>
          <a:noFill/>
          <a:ln w="28575" cap="flat" cmpd="sng">
            <a:solidFill>
              <a:srgbClr val="33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勾股定理</a:t>
            </a:r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的逆定理</a:t>
            </a:r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" name="Text Box 39"/>
          <p:cNvSpPr txBox="1"/>
          <p:nvPr/>
        </p:nvSpPr>
        <p:spPr>
          <a:xfrm>
            <a:off x="410210" y="2158365"/>
            <a:ext cx="2021840" cy="521970"/>
          </a:xfrm>
          <a:prstGeom prst="rect">
            <a:avLst/>
          </a:prstGeom>
          <a:noFill/>
          <a:ln w="28575" cap="flat" cmpd="sng">
            <a:solidFill>
              <a:srgbClr val="33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直角三角形</a:t>
            </a:r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3" name="Group 40"/>
          <p:cNvGrpSpPr/>
          <p:nvPr/>
        </p:nvGrpSpPr>
        <p:grpSpPr>
          <a:xfrm>
            <a:off x="5125085" y="601980"/>
            <a:ext cx="811530" cy="1244600"/>
            <a:chOff x="1576" y="873"/>
            <a:chExt cx="407" cy="2409"/>
          </a:xfrm>
        </p:grpSpPr>
        <p:sp>
          <p:nvSpPr>
            <p:cNvPr id="14" name="Line 41"/>
            <p:cNvSpPr/>
            <p:nvPr/>
          </p:nvSpPr>
          <p:spPr>
            <a:xfrm>
              <a:off x="1576" y="2047"/>
              <a:ext cx="198" cy="0"/>
            </a:xfrm>
            <a:prstGeom prst="line">
              <a:avLst/>
            </a:prstGeom>
            <a:ln w="28575" cap="flat" cmpd="sng">
              <a:solidFill>
                <a:srgbClr val="3366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" name="Line 42"/>
            <p:cNvSpPr/>
            <p:nvPr/>
          </p:nvSpPr>
          <p:spPr>
            <a:xfrm>
              <a:off x="1782" y="873"/>
              <a:ext cx="0" cy="2409"/>
            </a:xfrm>
            <a:prstGeom prst="line">
              <a:avLst/>
            </a:prstGeom>
            <a:ln w="28575" cap="flat" cmpd="sng">
              <a:solidFill>
                <a:srgbClr val="3366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Line 43"/>
            <p:cNvSpPr/>
            <p:nvPr/>
          </p:nvSpPr>
          <p:spPr>
            <a:xfrm>
              <a:off x="1785" y="874"/>
              <a:ext cx="198" cy="0"/>
            </a:xfrm>
            <a:prstGeom prst="line">
              <a:avLst/>
            </a:prstGeom>
            <a:ln w="28575" cap="flat" cmpd="sng">
              <a:solidFill>
                <a:srgbClr val="3366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Line 44"/>
            <p:cNvSpPr/>
            <p:nvPr/>
          </p:nvSpPr>
          <p:spPr>
            <a:xfrm>
              <a:off x="1783" y="3275"/>
              <a:ext cx="198" cy="0"/>
            </a:xfrm>
            <a:prstGeom prst="line">
              <a:avLst/>
            </a:prstGeom>
            <a:ln w="28575" cap="flat" cmpd="sng">
              <a:solidFill>
                <a:srgbClr val="3366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 Box 45"/>
          <p:cNvSpPr txBox="1"/>
          <p:nvPr/>
        </p:nvSpPr>
        <p:spPr>
          <a:xfrm>
            <a:off x="5941060" y="374650"/>
            <a:ext cx="1692275" cy="521970"/>
          </a:xfrm>
          <a:prstGeom prst="rect">
            <a:avLst/>
          </a:prstGeom>
          <a:noFill/>
          <a:ln w="28575" cap="flat" cmpd="sng">
            <a:solidFill>
              <a:srgbClr val="33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验证方法</a:t>
            </a:r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Text Box 46"/>
          <p:cNvSpPr txBox="1"/>
          <p:nvPr/>
        </p:nvSpPr>
        <p:spPr>
          <a:xfrm>
            <a:off x="5941060" y="1303020"/>
            <a:ext cx="1687195" cy="953135"/>
          </a:xfrm>
          <a:prstGeom prst="rect">
            <a:avLst/>
          </a:prstGeom>
          <a:noFill/>
          <a:ln w="28575" cap="flat" cmpd="sng">
            <a:solidFill>
              <a:srgbClr val="33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已知两边</a:t>
            </a:r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求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第三边</a:t>
            </a:r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" name="Text Box 52"/>
          <p:cNvSpPr txBox="1"/>
          <p:nvPr/>
        </p:nvSpPr>
        <p:spPr>
          <a:xfrm>
            <a:off x="5899150" y="2392680"/>
            <a:ext cx="2814320" cy="521970"/>
          </a:xfrm>
          <a:prstGeom prst="rect">
            <a:avLst/>
          </a:prstGeom>
          <a:noFill/>
          <a:ln w="28575" cap="flat" cmpd="sng">
            <a:solidFill>
              <a:srgbClr val="33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判定直角三角形</a:t>
            </a:r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" name="Text Box 53"/>
          <p:cNvSpPr txBox="1"/>
          <p:nvPr/>
        </p:nvSpPr>
        <p:spPr>
          <a:xfrm>
            <a:off x="5904230" y="3347085"/>
            <a:ext cx="2067560" cy="521970"/>
          </a:xfrm>
          <a:prstGeom prst="rect">
            <a:avLst/>
          </a:prstGeom>
          <a:noFill/>
          <a:ln w="28575" cap="flat" cmpd="sng">
            <a:solidFill>
              <a:srgbClr val="33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判定勾股数</a:t>
            </a:r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" name="Text Box 54"/>
          <p:cNvSpPr txBox="1"/>
          <p:nvPr/>
        </p:nvSpPr>
        <p:spPr>
          <a:xfrm>
            <a:off x="5897245" y="4300855"/>
            <a:ext cx="1757680" cy="521970"/>
          </a:xfrm>
          <a:prstGeom prst="rect">
            <a:avLst/>
          </a:prstGeom>
          <a:noFill/>
          <a:ln w="28575" cap="flat" cmpd="sng">
            <a:solidFill>
              <a:srgbClr val="33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判定垂直</a:t>
            </a:r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3" name="Group 57"/>
          <p:cNvGrpSpPr/>
          <p:nvPr/>
        </p:nvGrpSpPr>
        <p:grpSpPr>
          <a:xfrm>
            <a:off x="5089246" y="2689225"/>
            <a:ext cx="803554" cy="1920875"/>
            <a:chOff x="2175" y="2566"/>
            <a:chExt cx="403" cy="1210"/>
          </a:xfrm>
        </p:grpSpPr>
        <p:sp>
          <p:nvSpPr>
            <p:cNvPr id="3" name="Line 48"/>
            <p:cNvSpPr/>
            <p:nvPr/>
          </p:nvSpPr>
          <p:spPr>
            <a:xfrm>
              <a:off x="2175" y="3152"/>
              <a:ext cx="198" cy="0"/>
            </a:xfrm>
            <a:prstGeom prst="line">
              <a:avLst/>
            </a:prstGeom>
            <a:ln w="28575" cap="flat" cmpd="sng">
              <a:solidFill>
                <a:srgbClr val="3366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Line 49"/>
            <p:cNvSpPr/>
            <p:nvPr/>
          </p:nvSpPr>
          <p:spPr>
            <a:xfrm>
              <a:off x="2381" y="2566"/>
              <a:ext cx="0" cy="1210"/>
            </a:xfrm>
            <a:prstGeom prst="line">
              <a:avLst/>
            </a:prstGeom>
            <a:ln w="28575" cap="flat" cmpd="sng">
              <a:solidFill>
                <a:srgbClr val="3366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Line 50"/>
            <p:cNvSpPr/>
            <p:nvPr/>
          </p:nvSpPr>
          <p:spPr>
            <a:xfrm>
              <a:off x="2380" y="2566"/>
              <a:ext cx="198" cy="0"/>
            </a:xfrm>
            <a:prstGeom prst="line">
              <a:avLst/>
            </a:prstGeom>
            <a:ln w="28575" cap="flat" cmpd="sng">
              <a:solidFill>
                <a:srgbClr val="3366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Line 51"/>
            <p:cNvSpPr/>
            <p:nvPr/>
          </p:nvSpPr>
          <p:spPr>
            <a:xfrm>
              <a:off x="2378" y="3773"/>
              <a:ext cx="198" cy="0"/>
            </a:xfrm>
            <a:prstGeom prst="line">
              <a:avLst/>
            </a:prstGeom>
            <a:ln w="28575" cap="flat" cmpd="sng">
              <a:solidFill>
                <a:srgbClr val="3366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Line 55"/>
            <p:cNvSpPr/>
            <p:nvPr/>
          </p:nvSpPr>
          <p:spPr>
            <a:xfrm>
              <a:off x="2371" y="3151"/>
              <a:ext cx="198" cy="0"/>
            </a:xfrm>
            <a:prstGeom prst="line">
              <a:avLst/>
            </a:prstGeom>
            <a:ln w="28575" cap="flat" cmpd="sng">
              <a:solidFill>
                <a:srgbClr val="3366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5058" name="Group 39"/>
          <p:cNvGrpSpPr/>
          <p:nvPr/>
        </p:nvGrpSpPr>
        <p:grpSpPr>
          <a:xfrm>
            <a:off x="1300163" y="1200150"/>
            <a:ext cx="6288087" cy="2635250"/>
            <a:chOff x="1045" y="1343"/>
            <a:chExt cx="3961" cy="1660"/>
          </a:xfrm>
        </p:grpSpPr>
        <p:sp>
          <p:nvSpPr>
            <p:cNvPr id="45059" name="Rectangle 17"/>
            <p:cNvSpPr/>
            <p:nvPr/>
          </p:nvSpPr>
          <p:spPr>
            <a:xfrm>
              <a:off x="1288" y="1515"/>
              <a:ext cx="1097" cy="316"/>
            </a:xfrm>
            <a:prstGeom prst="rect">
              <a:avLst/>
            </a:prstGeom>
            <a:solidFill>
              <a:srgbClr val="BBE0E3">
                <a:alpha val="58037"/>
              </a:srgbClr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5060" name="Rectangle 19"/>
            <p:cNvSpPr/>
            <p:nvPr/>
          </p:nvSpPr>
          <p:spPr>
            <a:xfrm>
              <a:off x="1317" y="1510"/>
              <a:ext cx="123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勾股定理　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5061" name="Rectangle 22"/>
            <p:cNvSpPr/>
            <p:nvPr/>
          </p:nvSpPr>
          <p:spPr>
            <a:xfrm>
              <a:off x="1045" y="2360"/>
              <a:ext cx="1555" cy="631"/>
            </a:xfrm>
            <a:prstGeom prst="rect">
              <a:avLst/>
            </a:prstGeom>
            <a:solidFill>
              <a:srgbClr val="BBE0E3">
                <a:alpha val="58037"/>
              </a:srgbClr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5062" name="Rectangle 23"/>
            <p:cNvSpPr/>
            <p:nvPr/>
          </p:nvSpPr>
          <p:spPr>
            <a:xfrm>
              <a:off x="1083" y="2379"/>
              <a:ext cx="1907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直角三角形边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长的数量关系　　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5063" name="Rectangle 26"/>
            <p:cNvSpPr/>
            <p:nvPr/>
          </p:nvSpPr>
          <p:spPr>
            <a:xfrm>
              <a:off x="3509" y="1343"/>
              <a:ext cx="1089" cy="631"/>
            </a:xfrm>
            <a:prstGeom prst="rect">
              <a:avLst/>
            </a:prstGeom>
            <a:solidFill>
              <a:srgbClr val="BBE0E3">
                <a:alpha val="58037"/>
              </a:srgbClr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5064" name="Rectangle 27"/>
            <p:cNvSpPr/>
            <p:nvPr/>
          </p:nvSpPr>
          <p:spPr>
            <a:xfrm>
              <a:off x="3547" y="1362"/>
              <a:ext cx="1459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勾股定理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的逆定理　　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5065" name="Rectangle 30"/>
            <p:cNvSpPr/>
            <p:nvPr/>
          </p:nvSpPr>
          <p:spPr>
            <a:xfrm>
              <a:off x="3509" y="2372"/>
              <a:ext cx="1089" cy="631"/>
            </a:xfrm>
            <a:prstGeom prst="rect">
              <a:avLst/>
            </a:prstGeom>
            <a:solidFill>
              <a:srgbClr val="BBE0E3">
                <a:alpha val="58037"/>
              </a:srgbClr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5066" name="Rectangle 31"/>
            <p:cNvSpPr/>
            <p:nvPr/>
          </p:nvSpPr>
          <p:spPr>
            <a:xfrm>
              <a:off x="3547" y="2391"/>
              <a:ext cx="1459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直角三角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形的判定　　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5067" name="Rectangle 33"/>
            <p:cNvSpPr/>
            <p:nvPr/>
          </p:nvSpPr>
          <p:spPr>
            <a:xfrm>
              <a:off x="2448" y="1357"/>
              <a:ext cx="1011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互逆定理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5068" name="Line 34"/>
            <p:cNvSpPr/>
            <p:nvPr/>
          </p:nvSpPr>
          <p:spPr>
            <a:xfrm>
              <a:off x="2385" y="1657"/>
              <a:ext cx="1121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5069" name="Line 35"/>
            <p:cNvSpPr/>
            <p:nvPr/>
          </p:nvSpPr>
          <p:spPr>
            <a:xfrm>
              <a:off x="1817" y="1839"/>
              <a:ext cx="0" cy="52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5070" name="Line 36"/>
            <p:cNvSpPr/>
            <p:nvPr/>
          </p:nvSpPr>
          <p:spPr>
            <a:xfrm>
              <a:off x="2606" y="2691"/>
              <a:ext cx="899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45071" name="Line 37"/>
            <p:cNvSpPr/>
            <p:nvPr/>
          </p:nvSpPr>
          <p:spPr>
            <a:xfrm>
              <a:off x="4042" y="1981"/>
              <a:ext cx="0" cy="40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16"/>
          <p:cNvSpPr txBox="1"/>
          <p:nvPr/>
        </p:nvSpPr>
        <p:spPr>
          <a:xfrm>
            <a:off x="1143635" y="1780355"/>
            <a:ext cx="6357938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3600" b="0" dirty="0">
                <a:latin typeface="黑体" panose="02010609060101010101" pitchFamily="2" charset="-122"/>
                <a:ea typeface="黑体" panose="02010609060101010101" pitchFamily="2" charset="-122"/>
              </a:rPr>
              <a:t>见教材章末练习</a:t>
            </a:r>
            <a:endParaRPr lang="zh-CN" altLang="en-US" sz="3600" b="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文本框 6151"/>
          <p:cNvSpPr txBox="1"/>
          <p:nvPr/>
        </p:nvSpPr>
        <p:spPr>
          <a:xfrm>
            <a:off x="313690" y="365893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一、勾股定理</a:t>
            </a:r>
            <a:endParaRPr lang="zh-CN" altLang="en-US" sz="2800" dirty="0">
              <a:solidFill>
                <a:srgbClr val="00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492125" y="838200"/>
            <a:ext cx="83527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如果直角三角形两直角边分别为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，斜边为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 b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那么</a:t>
            </a:r>
            <a:endParaRPr lang="zh-CN" altLang="en-US" sz="2800" b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419475" y="1636395"/>
            <a:ext cx="1885315" cy="521970"/>
          </a:xfrm>
          <a:prstGeom prst="rect">
            <a:avLst/>
          </a:prstGeom>
          <a:solidFill>
            <a:srgbClr val="FFFF99">
              <a:alpha val="30000"/>
            </a:srgbClr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0" i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b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0" i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c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828675" y="2173605"/>
            <a:ext cx="79825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即直角三角形两直角边的平方和等于斜边的平方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230755" y="3247390"/>
            <a:ext cx="4866005" cy="52197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b="0" dirty="0"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zh-CN" altLang="en-US" sz="2800" b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直角三角形</a:t>
            </a:r>
            <a:r>
              <a:rPr lang="zh-CN" altLang="en-US" sz="2800" b="0" dirty="0">
                <a:latin typeface="黑体" panose="02010609060101010101" pitchFamily="2" charset="-122"/>
                <a:ea typeface="黑体" panose="02010609060101010101" pitchFamily="2" charset="-122"/>
              </a:rPr>
              <a:t>中才可以运用！</a:t>
            </a:r>
            <a:endParaRPr lang="zh-CN" altLang="en-US" sz="2800" b="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67360" y="3684905"/>
            <a:ext cx="816991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    已知</a:t>
            </a:r>
            <a:r>
              <a:rPr lang="en-US" altLang="zh-CN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Rt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  <a:sym typeface="Arial Black" panose="020B0A04020102090204" pitchFamily="34" charset="0"/>
              </a:rPr>
              <a:t>△</a:t>
            </a:r>
            <a:r>
              <a:rPr lang="zh-CN" altLang="en-US" sz="2800" b="0" i="1" dirty="0">
                <a:latin typeface="Times New Roman" panose="02020603050405020304" pitchFamily="18" charset="0"/>
                <a:ea typeface="黑体" panose="02010609060101010101" pitchFamily="2" charset="-122"/>
              </a:rPr>
              <a:t>ABC</a:t>
            </a:r>
            <a:r>
              <a:rPr lang="en-US" altLang="zh-CN" sz="2800" b="0" i="1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的两直角边长分别是</a:t>
            </a:r>
            <a:r>
              <a:rPr lang="en-US" altLang="zh-CN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和</a:t>
            </a:r>
            <a:r>
              <a:rPr lang="en-US" altLang="zh-CN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4，则它的斜边长是</a:t>
            </a:r>
            <a:r>
              <a:rPr lang="zh-CN" altLang="en-US" sz="2800" b="0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 </a:t>
            </a:r>
            <a:r>
              <a:rPr lang="en-US" altLang="zh-CN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2613025" y="4353243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2800" b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827088" y="2696845"/>
            <a:ext cx="3738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0" dirty="0">
                <a:latin typeface="Arial" panose="020B0604020202020204" pitchFamily="34" charset="0"/>
                <a:ea typeface="黑体" panose="02010609060101010101" pitchFamily="2" charset="-122"/>
              </a:rPr>
              <a:t>勾股定理的应用条件：</a:t>
            </a:r>
            <a:endParaRPr lang="zh-CN" altLang="en-US" sz="2800" b="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10" grpId="0"/>
      <p:bldP spid="11" grpId="0" bldLvl="0" animBg="1"/>
      <p:bldP spid="12" grpId="0" bldLvl="0"/>
      <p:bldP spid="13" grpId="0" bldLvl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文本框 6151"/>
          <p:cNvSpPr txBox="1"/>
          <p:nvPr/>
        </p:nvSpPr>
        <p:spPr>
          <a:xfrm>
            <a:off x="251460" y="483870"/>
            <a:ext cx="5470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2800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二、勾股定理的逆定理与勾股数</a:t>
            </a:r>
            <a:endParaRPr lang="zh-CN" altLang="en-US" sz="2800" dirty="0">
              <a:solidFill>
                <a:srgbClr val="0066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1"/>
            </p:custDataLst>
          </p:nvPr>
        </p:nvSpPr>
        <p:spPr>
          <a:xfrm>
            <a:off x="614045" y="1060450"/>
            <a:ext cx="3096260" cy="66421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800" b="0" dirty="0">
                <a:latin typeface="黑体" panose="02010609060101010101" pitchFamily="2" charset="-122"/>
                <a:ea typeface="黑体" panose="02010609060101010101" pitchFamily="2" charset="-122"/>
              </a:rPr>
              <a:t>勾股定理的逆定理</a:t>
            </a:r>
            <a:endParaRPr lang="zh-CN" altLang="en-US" sz="2800" b="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469900" y="1630680"/>
            <a:ext cx="7957185" cy="15843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>
              <a:lnSpc>
                <a:spcPct val="150000"/>
              </a:lnSpc>
            </a:pP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如果三角形的三边长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 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满足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+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那么这个三角形是直角三角形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115060" y="3933825"/>
            <a:ext cx="7879715" cy="5651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l">
              <a:lnSpc>
                <a:spcPct val="100000"/>
              </a:lnSpc>
            </a:pPr>
            <a:r>
              <a:rPr lang="zh-CN" altLang="en-US" sz="26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满足</a:t>
            </a:r>
            <a:r>
              <a:rPr lang="en-US" altLang="zh-CN" sz="26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6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6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6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+ </a:t>
            </a:r>
            <a:r>
              <a:rPr lang="en-US" altLang="zh-CN" sz="26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6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</a:t>
            </a:r>
            <a:r>
              <a:rPr lang="en-US" altLang="zh-CN" sz="26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6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6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</a:t>
            </a:r>
            <a:r>
              <a:rPr lang="zh-CN" altLang="en-US" sz="26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的三个正整数</a:t>
            </a:r>
            <a:r>
              <a:rPr lang="en-US" altLang="zh-CN" sz="26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6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a</a:t>
            </a:r>
            <a:r>
              <a:rPr lang="zh-CN" altLang="en-US" sz="26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6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b</a:t>
            </a:r>
            <a:r>
              <a:rPr lang="zh-CN" altLang="en-US" sz="26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600" b="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c</a:t>
            </a:r>
            <a:r>
              <a:rPr lang="zh-CN" altLang="en-US" sz="26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，称为勾股数</a:t>
            </a:r>
            <a:r>
              <a:rPr lang="en-US" altLang="zh-CN" sz="26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6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4"/>
            </p:custDataLst>
          </p:nvPr>
        </p:nvSpPr>
        <p:spPr>
          <a:xfrm>
            <a:off x="684213" y="3220085"/>
            <a:ext cx="1296987" cy="6096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800" b="0" dirty="0">
                <a:latin typeface="黑体" panose="02010609060101010101" pitchFamily="2" charset="-122"/>
                <a:ea typeface="黑体" panose="02010609060101010101" pitchFamily="2" charset="-122"/>
              </a:rPr>
              <a:t>勾股数</a:t>
            </a:r>
            <a:endParaRPr lang="zh-CN" altLang="en-US" sz="2800" b="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10" grpId="0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文本框 6151"/>
          <p:cNvSpPr txBox="1"/>
          <p:nvPr/>
        </p:nvSpPr>
        <p:spPr>
          <a:xfrm>
            <a:off x="292100" y="336048"/>
            <a:ext cx="6583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三、勾股定理与勾股定理的逆定理的比较</a:t>
            </a:r>
            <a:endParaRPr lang="zh-CN" altLang="en-US" sz="2800" dirty="0">
              <a:solidFill>
                <a:srgbClr val="00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直接连接符 192571"/>
          <p:cNvSpPr/>
          <p:nvPr/>
        </p:nvSpPr>
        <p:spPr>
          <a:xfrm>
            <a:off x="541655" y="839470"/>
            <a:ext cx="0" cy="40680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直接连接符 192573"/>
          <p:cNvSpPr/>
          <p:nvPr/>
        </p:nvSpPr>
        <p:spPr>
          <a:xfrm>
            <a:off x="4498975" y="841058"/>
            <a:ext cx="1588" cy="29700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直接连接符 192575"/>
          <p:cNvSpPr/>
          <p:nvPr/>
        </p:nvSpPr>
        <p:spPr>
          <a:xfrm flipV="1">
            <a:off x="541655" y="837565"/>
            <a:ext cx="7510780" cy="190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直接连接符 192576"/>
          <p:cNvSpPr/>
          <p:nvPr/>
        </p:nvSpPr>
        <p:spPr>
          <a:xfrm>
            <a:off x="541655" y="1487170"/>
            <a:ext cx="7511415" cy="762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直接连接符 192577"/>
          <p:cNvSpPr/>
          <p:nvPr/>
        </p:nvSpPr>
        <p:spPr>
          <a:xfrm>
            <a:off x="550545" y="3803650"/>
            <a:ext cx="7488000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直接连接符 192578"/>
          <p:cNvSpPr/>
          <p:nvPr/>
        </p:nvSpPr>
        <p:spPr>
          <a:xfrm flipV="1">
            <a:off x="539115" y="4900930"/>
            <a:ext cx="7524000" cy="1333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45235" y="1560195"/>
            <a:ext cx="308610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以“一个三角形是直角三角形”为条件，得出三角形三边有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b="0" baseline="5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0" baseline="5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800" b="0" baseline="5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0" baseline="5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zh-CN" altLang="en-US" sz="2800" b="0" baseline="5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0" baseline="5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关系式成立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 b="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13580" y="1543050"/>
            <a:ext cx="356806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以一个三角形的三边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zh-CN" altLang="en-US" sz="2800" b="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zh-CN" altLang="en-US" sz="2800" b="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满足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b="0" baseline="5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0" baseline="5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800" b="0" baseline="5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0" baseline="5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zh-CN" altLang="en-US" sz="2800" b="0" baseline="5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0" baseline="5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为条件，得出这个三角形是直角三角形的结论</a:t>
            </a:r>
            <a:endParaRPr lang="en-US" altLang="zh-CN" sz="28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23440" y="3783965"/>
            <a:ext cx="4371975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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都与三角形三边有关；</a:t>
            </a:r>
            <a:endParaRPr lang="zh-CN" altLang="en-US" sz="28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</a:t>
            </a: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都与直角三角形有关</a:t>
            </a:r>
            <a:endParaRPr lang="zh-CN" altLang="en-US" sz="28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文本框 192582"/>
          <p:cNvSpPr txBox="1"/>
          <p:nvPr/>
        </p:nvSpPr>
        <p:spPr>
          <a:xfrm>
            <a:off x="2167255" y="910590"/>
            <a:ext cx="16719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0" dirty="0">
                <a:latin typeface="黑体" panose="02010609060101010101" pitchFamily="2" charset="-122"/>
                <a:ea typeface="黑体" panose="02010609060101010101" pitchFamily="2" charset="-122"/>
              </a:rPr>
              <a:t>勾股定理</a:t>
            </a:r>
            <a:endParaRPr lang="zh-CN" altLang="en-US" sz="2800" b="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文本框 192583"/>
          <p:cNvSpPr txBox="1"/>
          <p:nvPr/>
        </p:nvSpPr>
        <p:spPr>
          <a:xfrm>
            <a:off x="4760595" y="910590"/>
            <a:ext cx="31197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0" dirty="0">
                <a:latin typeface="黑体" panose="02010609060101010101" pitchFamily="2" charset="-122"/>
                <a:ea typeface="黑体" panose="02010609060101010101" pitchFamily="2" charset="-122"/>
              </a:rPr>
              <a:t>勾股定理的逆定理</a:t>
            </a:r>
            <a:endParaRPr lang="zh-CN" altLang="en-US" sz="2800" b="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文本框 192584"/>
          <p:cNvSpPr txBox="1"/>
          <p:nvPr/>
        </p:nvSpPr>
        <p:spPr>
          <a:xfrm>
            <a:off x="684848" y="1772920"/>
            <a:ext cx="40005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区</a:t>
            </a:r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别</a:t>
            </a:r>
            <a:endParaRPr lang="zh-CN" altLang="en-US" sz="2800" b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" name="文本框 192585"/>
          <p:cNvSpPr txBox="1"/>
          <p:nvPr/>
        </p:nvSpPr>
        <p:spPr>
          <a:xfrm>
            <a:off x="683578" y="3740150"/>
            <a:ext cx="388937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0" dirty="0">
                <a:latin typeface="黑体" panose="02010609060101010101" pitchFamily="2" charset="-122"/>
                <a:ea typeface="黑体" panose="02010609060101010101" pitchFamily="2" charset="-122"/>
              </a:rPr>
              <a:t>联  </a:t>
            </a:r>
            <a:endParaRPr lang="zh-CN" altLang="en-US" sz="2800" b="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0" dirty="0">
                <a:latin typeface="黑体" panose="02010609060101010101" pitchFamily="2" charset="-122"/>
                <a:ea typeface="黑体" panose="02010609060101010101" pitchFamily="2" charset="-122"/>
              </a:rPr>
              <a:t>系</a:t>
            </a:r>
            <a:endParaRPr lang="zh-CN" altLang="en-US" sz="2800" b="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直接连接符 192571"/>
          <p:cNvSpPr/>
          <p:nvPr/>
        </p:nvSpPr>
        <p:spPr>
          <a:xfrm>
            <a:off x="1286510" y="852805"/>
            <a:ext cx="0" cy="40640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直接连接符 192571"/>
          <p:cNvSpPr/>
          <p:nvPr/>
        </p:nvSpPr>
        <p:spPr>
          <a:xfrm>
            <a:off x="8052435" y="837565"/>
            <a:ext cx="0" cy="40680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/>
      <p:bldP spid="17" grpId="0" bldLvl="0"/>
      <p:bldP spid="18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8" name="文本框 19"/>
          <p:cNvSpPr/>
          <p:nvPr>
            <p:custDataLst>
              <p:tags r:id="rId1"/>
            </p:custDataLst>
          </p:nvPr>
        </p:nvSpPr>
        <p:spPr>
          <a:xfrm>
            <a:off x="1475105" y="-19685"/>
            <a:ext cx="3547110" cy="443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考点一  勾股定理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605" y="1491615"/>
            <a:ext cx="67119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0" dirty="0">
                <a:solidFill>
                  <a:srgbClr val="228989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800" b="0" dirty="0">
                <a:solidFill>
                  <a:srgbClr val="228989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在</a:t>
            </a:r>
            <a:r>
              <a:rPr lang="en-US" altLang="zh-CN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Rt△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</a:rPr>
              <a:t>ABC 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中，∠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= 90</a:t>
            </a:r>
            <a:r>
              <a:rPr lang="en-US" altLang="zh-CN" sz="2800" b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 b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  ①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若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</a:rPr>
              <a:t>a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= 5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</a:rPr>
              <a:t>b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= 12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，则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=______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800" b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  ②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若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a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= 15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</a:rPr>
              <a:t>c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= 25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，则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=______.</a:t>
            </a:r>
            <a:endParaRPr lang="zh-CN" altLang="en-US" sz="2800" b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16500" y="2306955"/>
            <a:ext cx="612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13</a:t>
            </a:r>
            <a:endParaRPr lang="en-US" altLang="zh-CN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87950" y="2963545"/>
            <a:ext cx="612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</a:t>
            </a:r>
            <a:endParaRPr lang="en-US" altLang="zh-CN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5605" y="1130300"/>
            <a:ext cx="8109585" cy="2201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76200">
              <a:lnSpc>
                <a:spcPct val="13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1. 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已知一个直角三角形的两边长分别为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3 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和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4 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，则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第三边长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的平方是（　　）</a:t>
            </a:r>
            <a:endParaRPr lang="zh-CN" altLang="en-US" sz="2800" b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indent="76200">
              <a:lnSpc>
                <a:spcPct val="130000"/>
              </a:lnSpc>
            </a:pP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 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A. 25	      B. 14	        C. 7	      D. 7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或</a:t>
            </a:r>
            <a:r>
              <a:rPr lang="en-US" altLang="zh-CN" sz="2800" b="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25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79520" y="1705928"/>
            <a:ext cx="504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endParaRPr lang="en-US" altLang="zh-CN" sz="2800" b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605" y="3146425"/>
            <a:ext cx="82962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2. 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直角三角形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两直角边长分别为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5 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和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 12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，则</a:t>
            </a: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它斜边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上的高为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</a:rPr>
              <a:t>______.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2800" b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95830" y="3794760"/>
          <a:ext cx="439420" cy="734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216535" imgH="394970" progId="Equation.KSEE3">
                  <p:embed/>
                </p:oleObj>
              </mc:Choice>
              <mc:Fallback>
                <p:oleObj name="" r:id="rId1" imgW="216535" imgH="39497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95830" y="3794760"/>
                        <a:ext cx="439420" cy="7340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8" name="文本框 19"/>
          <p:cNvSpPr/>
          <p:nvPr>
            <p:custDataLst>
              <p:tags r:id="rId3"/>
            </p:custDataLst>
          </p:nvPr>
        </p:nvSpPr>
        <p:spPr>
          <a:xfrm>
            <a:off x="1475105" y="-19685"/>
            <a:ext cx="3547110" cy="443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考点一  勾股定理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21920" y="412115"/>
            <a:ext cx="2576830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i="0" dirty="0">
                <a:solidFill>
                  <a:srgbClr val="30919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有爱魔兽圆体 CN Medium" panose="020B0602040504020204" pitchFamily="34" charset="-122"/>
                <a:sym typeface="思源黑体" panose="020B0500000000000000" pitchFamily="34" charset="-122"/>
              </a:rPr>
              <a:t>【针对训练】</a:t>
            </a:r>
            <a:endParaRPr lang="zh-CN" altLang="en-US" sz="3200" b="1" i="0" dirty="0">
              <a:solidFill>
                <a:srgbClr val="309190"/>
              </a:solidFill>
              <a:latin typeface="楷体" panose="02010609060101010101" pitchFamily="49" charset="-122"/>
              <a:ea typeface="楷体" panose="02010609060101010101" pitchFamily="49" charset="-122"/>
              <a:cs typeface="有爱魔兽圆体 CN Medium" panose="020B0602040504020204" pitchFamily="34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6690" y="768985"/>
            <a:ext cx="8861425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3. 如图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在四边形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ABCD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中，∠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D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 90</a:t>
            </a:r>
            <a:r>
              <a:rPr lang="en-US" altLang="zh-CN" sz="2800" b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°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分别以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DA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为边向外作正方形甲、乙、丙、丁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若用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0" baseline="-25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甲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2800" b="0" baseline="-25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乙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0" baseline="-25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丙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0" baseline="-25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丁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来表示它们的面积，那么下列结论正确的是 (        )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8395" y="2455545"/>
            <a:ext cx="2434590" cy="23044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1460" y="2717165"/>
            <a:ext cx="4612005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A.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0" baseline="-25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甲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2800" b="0" baseline="-25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丁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B.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2800" b="0" baseline="-25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乙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0" baseline="-25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丙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en-US" altLang="zh-CN" sz="2800" b="0" baseline="-25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甲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 sz="2800" b="0" baseline="-25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乙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 sz="2800" b="0" baseline="-25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丁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en-US" altLang="zh-CN" sz="2800" b="0" baseline="-25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丙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D.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en-US" altLang="zh-CN" sz="2800" b="0" baseline="-25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甲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+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 sz="2800" b="0" baseline="-25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乙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en-US" altLang="zh-CN" sz="2800" b="0" baseline="-25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丙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+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 sz="2800" b="0" baseline="-250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丁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39975" y="2383790"/>
            <a:ext cx="559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121920" y="412115"/>
            <a:ext cx="2576830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i="0" dirty="0">
                <a:solidFill>
                  <a:srgbClr val="30919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有爱魔兽圆体 CN Medium" panose="020B0602040504020204" pitchFamily="34" charset="-122"/>
                <a:sym typeface="思源黑体" panose="020B0500000000000000" pitchFamily="34" charset="-122"/>
              </a:rPr>
              <a:t>【针对训练】</a:t>
            </a:r>
            <a:endParaRPr lang="zh-CN" altLang="en-US" sz="3200" b="1" i="0" dirty="0">
              <a:solidFill>
                <a:srgbClr val="309190"/>
              </a:solidFill>
              <a:latin typeface="楷体" panose="02010609060101010101" pitchFamily="49" charset="-122"/>
              <a:ea typeface="楷体" panose="02010609060101010101" pitchFamily="49" charset="-122"/>
              <a:cs typeface="有爱魔兽圆体 CN Medium" panose="020B0602040504020204" pitchFamily="34" charset="-122"/>
              <a:sym typeface="思源黑体" panose="020B0500000000000000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239000" y="3265805"/>
            <a:ext cx="501015" cy="96266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388" name="文本框 19"/>
          <p:cNvSpPr/>
          <p:nvPr>
            <p:custDataLst>
              <p:tags r:id="rId3"/>
            </p:custDataLst>
          </p:nvPr>
        </p:nvSpPr>
        <p:spPr>
          <a:xfrm>
            <a:off x="1475105" y="-19685"/>
            <a:ext cx="3547110" cy="443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考点一  勾股定理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8" name="文本框 19"/>
          <p:cNvSpPr/>
          <p:nvPr>
            <p:custDataLst>
              <p:tags r:id="rId1"/>
            </p:custDataLst>
          </p:nvPr>
        </p:nvSpPr>
        <p:spPr>
          <a:xfrm>
            <a:off x="1548130" y="0"/>
            <a:ext cx="3747135" cy="4654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考点二  勾股定理的应用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3835" y="666115"/>
            <a:ext cx="8735695" cy="3408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0" dirty="0">
                <a:solidFill>
                  <a:srgbClr val="228989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800" b="0" dirty="0">
                <a:solidFill>
                  <a:srgbClr val="228989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0" dirty="0">
                <a:solidFill>
                  <a:srgbClr val="228989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如图，某港口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位于东西方向的海岸线上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远航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号、 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海天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号轮船同时从港口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出发， 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远航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号以每小时 24 nmile 的速度沿北偏东 35</a:t>
            </a:r>
            <a:r>
              <a:rPr lang="en-US" altLang="zh-CN" sz="2800" b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向航行，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海天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号以每小时 10 nmile 的速度沿北偏西 55</a:t>
            </a:r>
            <a:r>
              <a:rPr lang="en-US" altLang="zh-CN" sz="2800" b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方向航行，一小时后，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远航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号、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海天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号分别位于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处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则此时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远航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号与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海天</a:t>
            </a:r>
            <a:r>
              <a:rPr lang="en-US" altLang="zh-CN" sz="2800" b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号的距离 </a:t>
            </a:r>
            <a:r>
              <a:rPr lang="en-US" altLang="zh-CN" sz="2800" b="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RQ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为 </a:t>
            </a:r>
            <a:r>
              <a:rPr lang="en-US" altLang="zh-CN" sz="2800" b="0" u="sng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nmile.</a:t>
            </a:r>
            <a:endParaRPr lang="en-US" altLang="zh-CN" sz="2800" b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025" y="3077210"/>
            <a:ext cx="1936750" cy="162242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971550" y="4013200"/>
            <a:ext cx="304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+ 24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= 26</a:t>
            </a:r>
            <a:r>
              <a:rPr lang="en-US" altLang="zh-CN" sz="2800" b="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endParaRPr lang="en-US" altLang="zh-CN" sz="2800" b="0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427855" y="3509010"/>
            <a:ext cx="652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26</a:t>
            </a:r>
            <a:endParaRPr lang="en-US" altLang="zh-CN" sz="2800" b="0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SPECIAL_SOURCE" val="bdnull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DOCER_TEMPLATE_OPEN_ONCE_MARK" val="1"/>
  <p:tag name="COMMONDATA" val="eyJoZGlkIjoiYWNjN2U5Y2YzMWYwMjk2YjM1YWM3ZTQxZmEzZjhjYTcifQ=="/>
  <p:tag name="KSO_WPP_MARK_KEY" val="3a525072-1134-400e-8242-72d986acaa81"/>
  <p:tag name="commondata" val="eyJoZGlkIjoiMjE3MGZlOWM0YjUxY2M3MWI4YzI3MDMxNTIyMDU2NmQ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7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t">
        <a:spAutoFit/>
      </a:bodyPr>
      <a:lstStyle>
        <a:defPPr>
          <a:defRPr lang="en-US" altLang="zh-CN" sz="2800">
            <a:solidFill>
              <a:schemeClr val="tx1"/>
            </a:solidFill>
            <a:latin typeface="Times New Roman" panose="02020603050405020304" pitchFamily="18" charset="0"/>
            <a:ea typeface="黑体" panose="02010609060101010101" pitchFamily="2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3080</Words>
  <Application>WPS 演示</Application>
  <PresentationFormat>在屏幕上显示</PresentationFormat>
  <Paragraphs>304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黑体</vt:lpstr>
      <vt:lpstr>Wingdings</vt:lpstr>
      <vt:lpstr>华文新魏</vt:lpstr>
      <vt:lpstr>微软雅黑</vt:lpstr>
      <vt:lpstr>楷体</vt:lpstr>
      <vt:lpstr>Calibri</vt:lpstr>
      <vt:lpstr>Arial Black</vt:lpstr>
      <vt:lpstr>有爱魔兽圆体 CN Medium</vt:lpstr>
      <vt:lpstr>思源黑体</vt:lpstr>
      <vt:lpstr>等线</vt:lpstr>
      <vt:lpstr>Arial Unicode MS</vt:lpstr>
      <vt:lpstr>7_自定义设计方案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唐唐唐小糖1</cp:lastModifiedBy>
  <cp:revision>238</cp:revision>
  <dcterms:created xsi:type="dcterms:W3CDTF">2015-07-09T08:14:00Z</dcterms:created>
  <dcterms:modified xsi:type="dcterms:W3CDTF">2025-07-01T03:57:17Z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KSORubyTemplateID">
    <vt:lpwstr>2</vt:lpwstr>
  </property>
  <property fmtid="{D5CDD505-2E9C-101B-9397-08002B2CF9AE}" pid="4" name="ICV">
    <vt:lpwstr>EEE1C8E56DE141C788A7BC03E297E0E0</vt:lpwstr>
  </property>
</Properties>
</file>