
<file path=[Content_Types].xml><?xml version="1.0" encoding="utf-8"?>
<Types xmlns="http://schemas.openxmlformats.org/package/2006/content-types"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13" r:id="rId3"/>
    <p:sldId id="545" r:id="rId4"/>
    <p:sldId id="567" r:id="rId5"/>
    <p:sldId id="563" r:id="rId6"/>
    <p:sldId id="571" r:id="rId7"/>
    <p:sldId id="525" r:id="rId8"/>
    <p:sldId id="526" r:id="rId9"/>
    <p:sldId id="566" r:id="rId10"/>
    <p:sldId id="572" r:id="rId11"/>
    <p:sldId id="546" r:id="rId12"/>
    <p:sldId id="547" r:id="rId13"/>
    <p:sldId id="549" r:id="rId14"/>
    <p:sldId id="548" r:id="rId15"/>
    <p:sldId id="550" r:id="rId16"/>
    <p:sldId id="551" r:id="rId17"/>
    <p:sldId id="561" r:id="rId18"/>
    <p:sldId id="573" r:id="rId19"/>
    <p:sldId id="398" r:id="rId20"/>
    <p:sldId id="355" r:id="rId21"/>
    <p:sldId id="265" r:id="rId22"/>
    <p:sldId id="552" r:id="rId23"/>
    <p:sldId id="564" r:id="rId24"/>
    <p:sldId id="575" r:id="rId25"/>
    <p:sldId id="576" r:id="rId26"/>
    <p:sldId id="577" r:id="rId27"/>
    <p:sldId id="578" r:id="rId28"/>
    <p:sldId id="580" r:id="rId29"/>
    <p:sldId id="581" r:id="rId30"/>
    <p:sldId id="271" r:id="rId31"/>
    <p:sldId id="553" r:id="rId32"/>
    <p:sldId id="554" r:id="rId33"/>
    <p:sldId id="579" r:id="rId34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9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C8C93"/>
    <a:srgbClr val="6096E6"/>
    <a:srgbClr val="DAFCFD"/>
    <a:srgbClr val="D0ECE7"/>
    <a:srgbClr val="2696A0"/>
    <a:srgbClr val="28AA93"/>
    <a:srgbClr val="025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10"/>
        <p:guide pos="2993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83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http://www.youyi100.com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286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4400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385"/>
            <a:ext cx="6408420" cy="151257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296"/>
            <a:ext cx="2565000" cy="25654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767"/>
            <a:ext cx="2991632" cy="2725908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295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190"/>
            <a:ext cx="971550" cy="35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993396" y="267293"/>
            <a:ext cx="4920643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3910" y="3502360"/>
            <a:ext cx="1195240" cy="1488097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666718" y="3268594"/>
            <a:ext cx="6761280" cy="179301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优翼教学工具书（初中系列）“3+n”选购指南：</a:t>
            </a:r>
            <a:endParaRPr lang="zh-CN" altLang="en-US" sz="1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同步练习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本、教材笔记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本、检测试卷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+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专项提升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同步练习：学练优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假期作业：暑假衔接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寒假衔接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教材笔记：新领程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涂重点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中考系列：中考新领程（精讲精练册+模拟卷）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试卷系列：优干线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字帖系列：四步法写字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写字高手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静心字帖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en-US" altLang="zh-CN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3892" y="987286"/>
            <a:ext cx="4990960" cy="2140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7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素养目标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复习导入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当堂反馈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29137" y="160450"/>
            <a:ext cx="8861919" cy="4830008"/>
          </a:xfrm>
          <a:prstGeom prst="roundRect">
            <a:avLst>
              <a:gd name="adj" fmla="val 3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54402" y="1002852"/>
            <a:ext cx="7706679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233572" y="2260958"/>
            <a:ext cx="141651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年举办公益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教研活动场次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35644" y="2260958"/>
            <a:ext cx="2264765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优翼产品与服务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历年中小学生使用人次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03091" y="2260958"/>
            <a:ext cx="1707304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优翼网教学资源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每年服务师生人次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250092" y="2248258"/>
            <a:ext cx="11276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亿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801220" y="2248258"/>
            <a:ext cx="11587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859628" y="2248258"/>
            <a:ext cx="1827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611359" y="3724450"/>
            <a:ext cx="6668106" cy="632383"/>
            <a:chOff x="1857" y="9421"/>
            <a:chExt cx="14003" cy="1328"/>
          </a:xfrm>
        </p:grpSpPr>
        <p:sp>
          <p:nvSpPr>
            <p:cNvPr id="24" name="文本框 23"/>
            <p:cNvSpPr txBox="1"/>
            <p:nvPr/>
          </p:nvSpPr>
          <p:spPr>
            <a:xfrm>
              <a:off x="2996" y="9421"/>
              <a:ext cx="12864" cy="1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10000"/>
                </a:lnSpc>
              </a:pP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·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学练优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新领程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涂重点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| 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优翼网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教学资源服务平台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hlinkClick r:id="rId3"/>
                </a:rPr>
                <a:t>www.youyi100.com</a:t>
              </a:r>
              <a:endParaRPr lang="en-US" altLang="zh-CN" sz="16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rcRect r="50294" b="27383"/>
            <a:stretch>
              <a:fillRect/>
            </a:stretch>
          </p:blipFill>
          <p:spPr>
            <a:xfrm>
              <a:off x="1857" y="9548"/>
              <a:ext cx="1197" cy="51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0735" y="2911090"/>
            <a:ext cx="1266669" cy="15771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image" Target="../media/image10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7" Type="http://schemas.openxmlformats.org/officeDocument/2006/relationships/slideLayout" Target="../slideLayouts/slideLayout5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1" Type="http://schemas.openxmlformats.org/officeDocument/2006/relationships/slideLayout" Target="../slideLayouts/slideLayout5.xml"/><Relationship Id="rId30" Type="http://schemas.openxmlformats.org/officeDocument/2006/relationships/tags" Target="../tags/tag60.xml"/><Relationship Id="rId3" Type="http://schemas.openxmlformats.org/officeDocument/2006/relationships/image" Target="../media/image16.emf"/><Relationship Id="rId29" Type="http://schemas.openxmlformats.org/officeDocument/2006/relationships/tags" Target="../tags/tag59.xml"/><Relationship Id="rId28" Type="http://schemas.openxmlformats.org/officeDocument/2006/relationships/tags" Target="../tags/tag58.xml"/><Relationship Id="rId27" Type="http://schemas.openxmlformats.org/officeDocument/2006/relationships/tags" Target="../tags/tag57.xml"/><Relationship Id="rId26" Type="http://schemas.openxmlformats.org/officeDocument/2006/relationships/tags" Target="../tags/tag56.xml"/><Relationship Id="rId25" Type="http://schemas.openxmlformats.org/officeDocument/2006/relationships/tags" Target="../tags/tag55.xml"/><Relationship Id="rId24" Type="http://schemas.openxmlformats.org/officeDocument/2006/relationships/tags" Target="../tags/tag54.xml"/><Relationship Id="rId23" Type="http://schemas.openxmlformats.org/officeDocument/2006/relationships/tags" Target="../tags/tag53.xml"/><Relationship Id="rId22" Type="http://schemas.openxmlformats.org/officeDocument/2006/relationships/tags" Target="../tags/tag52.xml"/><Relationship Id="rId21" Type="http://schemas.openxmlformats.org/officeDocument/2006/relationships/tags" Target="../tags/tag51.xml"/><Relationship Id="rId20" Type="http://schemas.openxmlformats.org/officeDocument/2006/relationships/tags" Target="../tags/tag50.xml"/><Relationship Id="rId2" Type="http://schemas.openxmlformats.org/officeDocument/2006/relationships/image" Target="../media/image15.emf"/><Relationship Id="rId19" Type="http://schemas.openxmlformats.org/officeDocument/2006/relationships/tags" Target="../tags/tag49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17.emf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17.emf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80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8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3629660" y="2200911"/>
            <a:ext cx="475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问题解决策略：反思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180340" y="3001645"/>
            <a:ext cx="6579870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）在这个问题中，已知条件有哪些？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你认为已知条件足够解决这个问题吗？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975" y="481965"/>
            <a:ext cx="869696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6096E6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>
                <a:solidFill>
                  <a:srgbClr val="6096E6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如图，一个圆柱的高为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12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，底面圆的周长为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18 cm.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在圆柱下底面的点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处有一只蚂蚁，它想吃到上底面上与点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相对的点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处的食物，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那么它沿圆柱侧面爬行的最短路程是多少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4485" y="2427605"/>
            <a:ext cx="1800860" cy="521970"/>
            <a:chOff x="736" y="1329"/>
            <a:chExt cx="2836" cy="822"/>
          </a:xfrm>
        </p:grpSpPr>
        <p:sp>
          <p:nvSpPr>
            <p:cNvPr id="19" name="剪去单角的矩形 18"/>
            <p:cNvSpPr/>
            <p:nvPr/>
          </p:nvSpPr>
          <p:spPr>
            <a:xfrm>
              <a:off x="736" y="1330"/>
              <a:ext cx="2837" cy="787"/>
            </a:xfrm>
            <a:prstGeom prst="snip1Rect">
              <a:avLst/>
            </a:prstGeom>
            <a:ln>
              <a:noFill/>
            </a:ln>
            <a:effectLst>
              <a:outerShdw blurRad="50800" dist="38100" dir="2700000" sx="103000" sy="103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0" y="1329"/>
              <a:ext cx="2562" cy="822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chemeClr val="bg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理解问题</a:t>
              </a:r>
              <a:endParaRPr lang="zh-CN" altLang="en-US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22580" y="3950970"/>
            <a:ext cx="8630285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已知圆柱高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、底面圆周长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18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点位置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条件够，可确定展开图长和宽求最短路程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033260" y="1407795"/>
            <a:ext cx="1669415" cy="2458720"/>
            <a:chOff x="10963" y="2330"/>
            <a:chExt cx="2629" cy="3872"/>
          </a:xfrm>
        </p:grpSpPr>
        <p:grpSp>
          <p:nvGrpSpPr>
            <p:cNvPr id="24" name="Group 234"/>
            <p:cNvGrpSpPr/>
            <p:nvPr>
              <p:custDataLst>
                <p:tags r:id="rId1"/>
              </p:custDataLst>
            </p:nvPr>
          </p:nvGrpSpPr>
          <p:grpSpPr>
            <a:xfrm rot="0">
              <a:off x="11082" y="2330"/>
              <a:ext cx="2510" cy="3873"/>
              <a:chOff x="-98" y="-348"/>
              <a:chExt cx="916" cy="1501"/>
            </a:xfrm>
          </p:grpSpPr>
          <p:sp>
            <p:nvSpPr>
              <p:cNvPr id="25" name="Text Box 108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-98" y="834"/>
                <a:ext cx="317" cy="3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endPara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6" name="Text Box 96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4" y="-348"/>
                <a:ext cx="264" cy="3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B</a:t>
                </a:r>
                <a:endPara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7" name="Oval 107"/>
              <p:cNvSpPr/>
              <p:nvPr>
                <p:custDataLst>
                  <p:tags r:id="rId4"/>
                </p:custDataLst>
              </p:nvPr>
            </p:nvSpPr>
            <p:spPr>
              <a:xfrm>
                <a:off x="58" y="783"/>
                <a:ext cx="504" cy="189"/>
              </a:xfrm>
              <a:prstGeom prst="ellipse">
                <a:avLst/>
              </a:prstGeom>
              <a:solidFill>
                <a:srgbClr val="FFCC00">
                  <a:alpha val="63921"/>
                </a:srgbClr>
              </a:solidFill>
              <a:ln w="25400" cap="flat" cmpd="sng">
                <a:solidFill>
                  <a:srgbClr val="FF99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8" name="Group 97"/>
            <p:cNvGrpSpPr/>
            <p:nvPr>
              <p:custDataLst>
                <p:tags r:id="rId5"/>
              </p:custDataLst>
            </p:nvPr>
          </p:nvGrpSpPr>
          <p:grpSpPr>
            <a:xfrm>
              <a:off x="10963" y="5504"/>
              <a:ext cx="385" cy="215"/>
              <a:chOff x="0" y="0"/>
              <a:chExt cx="404" cy="269"/>
            </a:xfrm>
          </p:grpSpPr>
          <p:sp>
            <p:nvSpPr>
              <p:cNvPr id="29" name="Oval 98"/>
              <p:cNvSpPr/>
              <p:nvPr>
                <p:custDataLst>
                  <p:tags r:id="rId6"/>
                </p:custDataLst>
              </p:nvPr>
            </p:nvSpPr>
            <p:spPr>
              <a:xfrm>
                <a:off x="0" y="90"/>
                <a:ext cx="307" cy="91"/>
              </a:xfrm>
              <a:prstGeom prst="ellipse">
                <a:avLst/>
              </a:prstGeom>
              <a:solidFill>
                <a:srgbClr val="FF33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Oval 99"/>
              <p:cNvSpPr/>
              <p:nvPr>
                <p:custDataLst>
                  <p:tags r:id="rId7"/>
                </p:custDataLst>
              </p:nvPr>
            </p:nvSpPr>
            <p:spPr>
              <a:xfrm>
                <a:off x="262" y="45"/>
                <a:ext cx="91" cy="91"/>
              </a:xfrm>
              <a:prstGeom prst="ellipse">
                <a:avLst/>
              </a:prstGeom>
              <a:solidFill>
                <a:srgbClr val="FF33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31" name="Freeform 100"/>
              <p:cNvSpPr/>
              <p:nvPr>
                <p:custDataLst>
                  <p:tags r:id="rId8"/>
                </p:custDataLst>
              </p:nvPr>
            </p:nvSpPr>
            <p:spPr>
              <a:xfrm>
                <a:off x="316" y="9"/>
                <a:ext cx="37" cy="25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37" y="0"/>
                  </a:cxn>
                  <a:cxn ang="0">
                    <a:pos x="0" y="25"/>
                  </a:cxn>
                </a:cxnLst>
                <a:pathLst>
                  <a:path w="37" h="25">
                    <a:moveTo>
                      <a:pt x="0" y="25"/>
                    </a:moveTo>
                    <a:cubicBezTo>
                      <a:pt x="12" y="17"/>
                      <a:pt x="37" y="0"/>
                      <a:pt x="37" y="0"/>
                    </a:cubicBezTo>
                    <a:cubicBezTo>
                      <a:pt x="37" y="0"/>
                      <a:pt x="12" y="17"/>
                      <a:pt x="0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2" name="Freeform 101"/>
              <p:cNvSpPr/>
              <p:nvPr>
                <p:custDataLst>
                  <p:tags r:id="rId9"/>
                </p:custDataLst>
              </p:nvPr>
            </p:nvSpPr>
            <p:spPr>
              <a:xfrm>
                <a:off x="328" y="46"/>
                <a:ext cx="76" cy="25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76" y="0"/>
                  </a:cxn>
                </a:cxnLst>
                <a:pathLst>
                  <a:path w="76" h="25">
                    <a:moveTo>
                      <a:pt x="0" y="25"/>
                    </a:moveTo>
                    <a:cubicBezTo>
                      <a:pt x="25" y="17"/>
                      <a:pt x="76" y="0"/>
                      <a:pt x="76" y="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" name="Freeform 102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1" y="146"/>
                <a:ext cx="88" cy="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" y="25"/>
                  </a:cxn>
                  <a:cxn ang="0">
                    <a:pos x="50" y="63"/>
                  </a:cxn>
                  <a:cxn ang="0">
                    <a:pos x="88" y="88"/>
                  </a:cxn>
                </a:cxnLst>
                <a:pathLst>
                  <a:path w="88" h="88">
                    <a:moveTo>
                      <a:pt x="0" y="0"/>
                    </a:moveTo>
                    <a:cubicBezTo>
                      <a:pt x="12" y="8"/>
                      <a:pt x="28" y="13"/>
                      <a:pt x="37" y="25"/>
                    </a:cubicBezTo>
                    <a:cubicBezTo>
                      <a:pt x="45" y="35"/>
                      <a:pt x="42" y="53"/>
                      <a:pt x="50" y="63"/>
                    </a:cubicBezTo>
                    <a:cubicBezTo>
                      <a:pt x="60" y="75"/>
                      <a:pt x="88" y="88"/>
                      <a:pt x="88" y="88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" name="Freeform 103"/>
              <p:cNvSpPr/>
              <p:nvPr>
                <p:custDataLst>
                  <p:tags r:id="rId11"/>
                </p:custDataLst>
              </p:nvPr>
            </p:nvSpPr>
            <p:spPr>
              <a:xfrm>
                <a:off x="262" y="181"/>
                <a:ext cx="88" cy="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" y="25"/>
                  </a:cxn>
                  <a:cxn ang="0">
                    <a:pos x="50" y="63"/>
                  </a:cxn>
                  <a:cxn ang="0">
                    <a:pos x="88" y="88"/>
                  </a:cxn>
                </a:cxnLst>
                <a:pathLst>
                  <a:path w="88" h="88">
                    <a:moveTo>
                      <a:pt x="0" y="0"/>
                    </a:moveTo>
                    <a:cubicBezTo>
                      <a:pt x="12" y="8"/>
                      <a:pt x="28" y="13"/>
                      <a:pt x="37" y="25"/>
                    </a:cubicBezTo>
                    <a:cubicBezTo>
                      <a:pt x="45" y="35"/>
                      <a:pt x="42" y="53"/>
                      <a:pt x="50" y="63"/>
                    </a:cubicBezTo>
                    <a:cubicBezTo>
                      <a:pt x="60" y="75"/>
                      <a:pt x="88" y="88"/>
                      <a:pt x="88" y="88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" name="Freeform 104"/>
              <p:cNvSpPr/>
              <p:nvPr>
                <p:custDataLst>
                  <p:tags r:id="rId12"/>
                </p:custDataLst>
              </p:nvPr>
            </p:nvSpPr>
            <p:spPr>
              <a:xfrm>
                <a:off x="141" y="9"/>
                <a:ext cx="125" cy="87"/>
              </a:xfrm>
              <a:custGeom>
                <a:avLst/>
                <a:gdLst/>
                <a:ahLst/>
                <a:cxnLst>
                  <a:cxn ang="0">
                    <a:pos x="125" y="87"/>
                  </a:cxn>
                  <a:cxn ang="0">
                    <a:pos x="37" y="0"/>
                  </a:cxn>
                  <a:cxn ang="0">
                    <a:pos x="0" y="50"/>
                  </a:cxn>
                </a:cxnLst>
                <a:pathLst>
                  <a:path w="125" h="87">
                    <a:moveTo>
                      <a:pt x="125" y="87"/>
                    </a:moveTo>
                    <a:cubicBezTo>
                      <a:pt x="86" y="30"/>
                      <a:pt x="76" y="57"/>
                      <a:pt x="37" y="0"/>
                    </a:cubicBezTo>
                    <a:cubicBezTo>
                      <a:pt x="9" y="42"/>
                      <a:pt x="22" y="26"/>
                      <a:pt x="0" y="5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6" name="Freeform 105"/>
              <p:cNvSpPr/>
              <p:nvPr>
                <p:custDataLst>
                  <p:tags r:id="rId13"/>
                </p:custDataLst>
              </p:nvPr>
            </p:nvSpPr>
            <p:spPr>
              <a:xfrm>
                <a:off x="46" y="0"/>
                <a:ext cx="216" cy="136"/>
              </a:xfrm>
              <a:custGeom>
                <a:avLst/>
                <a:gdLst/>
                <a:ahLst/>
                <a:cxnLst>
                  <a:cxn ang="0">
                    <a:pos x="5754" y="1988"/>
                  </a:cxn>
                  <a:cxn ang="0">
                    <a:pos x="1714" y="0"/>
                  </a:cxn>
                  <a:cxn ang="0">
                    <a:pos x="0" y="1141"/>
                  </a:cxn>
                </a:cxnLst>
                <a:pathLst>
                  <a:path w="125" h="87">
                    <a:moveTo>
                      <a:pt x="125" y="87"/>
                    </a:moveTo>
                    <a:cubicBezTo>
                      <a:pt x="86" y="30"/>
                      <a:pt x="76" y="57"/>
                      <a:pt x="37" y="0"/>
                    </a:cubicBezTo>
                    <a:cubicBezTo>
                      <a:pt x="9" y="42"/>
                      <a:pt x="22" y="26"/>
                      <a:pt x="0" y="5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7" name="AutoShape 106"/>
            <p:cNvSpPr/>
            <p:nvPr>
              <p:custDataLst>
                <p:tags r:id="rId14"/>
              </p:custDataLst>
            </p:nvPr>
          </p:nvSpPr>
          <p:spPr>
            <a:xfrm>
              <a:off x="11509" y="2462"/>
              <a:ext cx="1383" cy="3257"/>
            </a:xfrm>
            <a:prstGeom prst="can">
              <a:avLst>
                <a:gd name="adj" fmla="val 32681"/>
              </a:avLst>
            </a:prstGeom>
            <a:solidFill>
              <a:srgbClr val="99CC00">
                <a:alpha val="59998"/>
              </a:srgbClr>
            </a:solidFill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51460" y="961390"/>
            <a:ext cx="8333105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）沿侧面爬行的可能路线有哪些？什么情况下路线最短？请你用圆柱形水杯等物品实际感受一下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89" name="Group 234"/>
          <p:cNvGrpSpPr/>
          <p:nvPr>
            <p:custDataLst>
              <p:tags r:id="rId2"/>
            </p:custDataLst>
          </p:nvPr>
        </p:nvGrpSpPr>
        <p:grpSpPr>
          <a:xfrm rot="0">
            <a:off x="6821170" y="2139088"/>
            <a:ext cx="1593727" cy="2459582"/>
            <a:chOff x="-98" y="-348"/>
            <a:chExt cx="916" cy="1501"/>
          </a:xfrm>
        </p:grpSpPr>
        <p:sp>
          <p:nvSpPr>
            <p:cNvPr id="90" name="Text Box 108"/>
            <p:cNvSpPr txBox="1"/>
            <p:nvPr>
              <p:custDataLst>
                <p:tags r:id="rId3"/>
              </p:custDataLst>
            </p:nvPr>
          </p:nvSpPr>
          <p:spPr>
            <a:xfrm>
              <a:off x="-98" y="834"/>
              <a:ext cx="317" cy="3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91" name="Text Box 96"/>
            <p:cNvSpPr txBox="1"/>
            <p:nvPr>
              <p:custDataLst>
                <p:tags r:id="rId4"/>
              </p:custDataLst>
            </p:nvPr>
          </p:nvSpPr>
          <p:spPr>
            <a:xfrm>
              <a:off x="554" y="-348"/>
              <a:ext cx="264" cy="3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93" name="Oval 107"/>
            <p:cNvSpPr/>
            <p:nvPr>
              <p:custDataLst>
                <p:tags r:id="rId5"/>
              </p:custDataLst>
            </p:nvPr>
          </p:nvSpPr>
          <p:spPr>
            <a:xfrm>
              <a:off x="58" y="783"/>
              <a:ext cx="504" cy="189"/>
            </a:xfrm>
            <a:prstGeom prst="ellipse">
              <a:avLst/>
            </a:prstGeom>
            <a:solidFill>
              <a:srgbClr val="FFCC00">
                <a:alpha val="63921"/>
              </a:srgbClr>
            </a:solidFill>
            <a:ln w="25400" cap="flat" cmpd="sng">
              <a:solidFill>
                <a:srgbClr val="FF99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6" name="Group 97"/>
          <p:cNvGrpSpPr/>
          <p:nvPr>
            <p:custDataLst>
              <p:tags r:id="rId6"/>
            </p:custDataLst>
          </p:nvPr>
        </p:nvGrpSpPr>
        <p:grpSpPr>
          <a:xfrm>
            <a:off x="6557010" y="4182745"/>
            <a:ext cx="334010" cy="222250"/>
            <a:chOff x="0" y="0"/>
            <a:chExt cx="404" cy="269"/>
          </a:xfrm>
        </p:grpSpPr>
        <p:sp>
          <p:nvSpPr>
            <p:cNvPr id="97" name="Oval 98"/>
            <p:cNvSpPr/>
            <p:nvPr>
              <p:custDataLst>
                <p:tags r:id="rId7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98" name="Oval 99"/>
            <p:cNvSpPr/>
            <p:nvPr>
              <p:custDataLst>
                <p:tags r:id="rId8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99" name="Freeform 100"/>
            <p:cNvSpPr/>
            <p:nvPr>
              <p:custDataLst>
                <p:tags r:id="rId9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" name="Freeform 101"/>
            <p:cNvSpPr/>
            <p:nvPr>
              <p:custDataLst>
                <p:tags r:id="rId10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1" name="Freeform 102"/>
            <p:cNvSpPr/>
            <p:nvPr>
              <p:custDataLst>
                <p:tags r:id="rId11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" name="Freeform 103"/>
            <p:cNvSpPr/>
            <p:nvPr>
              <p:custDataLst>
                <p:tags r:id="rId12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" name="Freeform 104"/>
            <p:cNvSpPr/>
            <p:nvPr>
              <p:custDataLst>
                <p:tags r:id="rId13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" name="Freeform 105"/>
            <p:cNvSpPr/>
            <p:nvPr>
              <p:custDataLst>
                <p:tags r:id="rId14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404495" y="2067560"/>
            <a:ext cx="635825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路线有无数条，如螺旋上升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/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将侧面展开，根据 “两点之间线段最短” ，连接展开图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 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的线段最短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2" name="AutoShape 106"/>
          <p:cNvSpPr/>
          <p:nvPr>
            <p:custDataLst>
              <p:tags r:id="rId16"/>
            </p:custDataLst>
          </p:nvPr>
        </p:nvSpPr>
        <p:spPr>
          <a:xfrm>
            <a:off x="7092315" y="2223135"/>
            <a:ext cx="878205" cy="2068195"/>
          </a:xfrm>
          <a:prstGeom prst="can">
            <a:avLst>
              <a:gd name="adj" fmla="val 32681"/>
            </a:avLst>
          </a:prstGeom>
          <a:solidFill>
            <a:srgbClr val="99CC00">
              <a:alpha val="59998"/>
            </a:srgbClr>
          </a:solidFill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5899 -0.0103246 C 0.0343865 -0.0157913 0.0382023 -0.0172714 0.0514853 -0.0192659 C 0.0571274 -0.0237255 0.0592887 -0.0267073 0.0644336 -0.0371289 C 0.0674268 -0.0430883 0.073069 -0.0465627 0.0763874 -0.0520318 C 0.0815323 -0.0604586 0.0856827 -0.073367 0.0913346 -0.0788338 C 0.0936587 -0.0897504 0.0958095 -0.0897504 0.0993014 -0.0966964 C 0.104111 -0.118032 0.10063 -0.123993 0.109266 -0.132442 C 0.11225 -0.141362 0.114238 -0.146337 0.118226 -0.150303 C 0.120549 -0.170654 0.117394 -0.148825 0.122214 -0.165184 C 0.125695 -0.177107 0.127521 -0.190016 0.131174 -0.200929 C 0.134329 -0.228721 0.129013 -0.279864 0.137151 -0.296244 C 0.139475 -0.316594 0.136816 -0.291762 0.139149 -0.326007 C 0.140642 -0.348844 0.142133 -0.333471 0.142133 -0.364734 " pathEditMode="relative" rAng="0" ptsTypes="ffffffffffffA">
                                      <p:cBhvr>
                                        <p:cTn id="1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20" y="1491519"/>
            <a:ext cx="1581912" cy="24018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3091" y="1491519"/>
            <a:ext cx="1581912" cy="24018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2562" y="1491519"/>
            <a:ext cx="1581912" cy="2401824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393043" y="1792312"/>
            <a:ext cx="0" cy="18358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379366" y="1780589"/>
            <a:ext cx="9085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197203" y="1792312"/>
            <a:ext cx="0" cy="18358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783" y="1684948"/>
            <a:ext cx="1068324" cy="3352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484" y="1700423"/>
            <a:ext cx="1068324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0055" y="699135"/>
            <a:ext cx="704596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请你用圆柱形水杯等物品实际感受一下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3" name="Group 97"/>
          <p:cNvGrpSpPr/>
          <p:nvPr>
            <p:custDataLst>
              <p:tags r:id="rId4"/>
            </p:custDataLst>
          </p:nvPr>
        </p:nvGrpSpPr>
        <p:grpSpPr>
          <a:xfrm>
            <a:off x="354330" y="3599815"/>
            <a:ext cx="464185" cy="292735"/>
            <a:chOff x="0" y="0"/>
            <a:chExt cx="404" cy="269"/>
          </a:xfrm>
        </p:grpSpPr>
        <p:sp>
          <p:nvSpPr>
            <p:cNvPr id="4" name="Oval 98"/>
            <p:cNvSpPr/>
            <p:nvPr>
              <p:custDataLst>
                <p:tags r:id="rId5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" name="Oval 99"/>
            <p:cNvSpPr/>
            <p:nvPr>
              <p:custDataLst>
                <p:tags r:id="rId6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" name="Freeform 100"/>
            <p:cNvSpPr/>
            <p:nvPr>
              <p:custDataLst>
                <p:tags r:id="rId7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Freeform 101"/>
            <p:cNvSpPr/>
            <p:nvPr>
              <p:custDataLst>
                <p:tags r:id="rId8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Freeform 102"/>
            <p:cNvSpPr/>
            <p:nvPr>
              <p:custDataLst>
                <p:tags r:id="rId9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" name="Freeform 103"/>
            <p:cNvSpPr/>
            <p:nvPr>
              <p:custDataLst>
                <p:tags r:id="rId10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" name="Freeform 104"/>
            <p:cNvSpPr/>
            <p:nvPr>
              <p:custDataLst>
                <p:tags r:id="rId11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105"/>
            <p:cNvSpPr/>
            <p:nvPr>
              <p:custDataLst>
                <p:tags r:id="rId12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6" name="Group 97"/>
          <p:cNvGrpSpPr/>
          <p:nvPr>
            <p:custDataLst>
              <p:tags r:id="rId13"/>
            </p:custDataLst>
          </p:nvPr>
        </p:nvGrpSpPr>
        <p:grpSpPr>
          <a:xfrm>
            <a:off x="3321050" y="3698875"/>
            <a:ext cx="464185" cy="292735"/>
            <a:chOff x="0" y="0"/>
            <a:chExt cx="404" cy="269"/>
          </a:xfrm>
        </p:grpSpPr>
        <p:sp>
          <p:nvSpPr>
            <p:cNvPr id="27" name="Oval 98"/>
            <p:cNvSpPr/>
            <p:nvPr>
              <p:custDataLst>
                <p:tags r:id="rId14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8" name="Oval 99"/>
            <p:cNvSpPr/>
            <p:nvPr>
              <p:custDataLst>
                <p:tags r:id="rId15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9" name="Freeform 100"/>
            <p:cNvSpPr/>
            <p:nvPr>
              <p:custDataLst>
                <p:tags r:id="rId16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" name="Freeform 101"/>
            <p:cNvSpPr/>
            <p:nvPr>
              <p:custDataLst>
                <p:tags r:id="rId17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" name="Freeform 102"/>
            <p:cNvSpPr/>
            <p:nvPr>
              <p:custDataLst>
                <p:tags r:id="rId18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" name="Freeform 103"/>
            <p:cNvSpPr/>
            <p:nvPr>
              <p:custDataLst>
                <p:tags r:id="rId19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" name="Freeform 104"/>
            <p:cNvSpPr/>
            <p:nvPr>
              <p:custDataLst>
                <p:tags r:id="rId20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" name="Freeform 105"/>
            <p:cNvSpPr/>
            <p:nvPr>
              <p:custDataLst>
                <p:tags r:id="rId21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5" name="Group 97"/>
          <p:cNvGrpSpPr/>
          <p:nvPr>
            <p:custDataLst>
              <p:tags r:id="rId22"/>
            </p:custDataLst>
          </p:nvPr>
        </p:nvGrpSpPr>
        <p:grpSpPr>
          <a:xfrm>
            <a:off x="6247130" y="3758565"/>
            <a:ext cx="464185" cy="292735"/>
            <a:chOff x="0" y="0"/>
            <a:chExt cx="404" cy="269"/>
          </a:xfrm>
        </p:grpSpPr>
        <p:sp>
          <p:nvSpPr>
            <p:cNvPr id="36" name="Oval 98"/>
            <p:cNvSpPr/>
            <p:nvPr>
              <p:custDataLst>
                <p:tags r:id="rId23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7" name="Oval 99"/>
            <p:cNvSpPr/>
            <p:nvPr>
              <p:custDataLst>
                <p:tags r:id="rId24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8" name="Freeform 100"/>
            <p:cNvSpPr/>
            <p:nvPr>
              <p:custDataLst>
                <p:tags r:id="rId25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" name="Freeform 101"/>
            <p:cNvSpPr/>
            <p:nvPr>
              <p:custDataLst>
                <p:tags r:id="rId26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Freeform 102"/>
            <p:cNvSpPr/>
            <p:nvPr>
              <p:custDataLst>
                <p:tags r:id="rId27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" name="Freeform 103"/>
            <p:cNvSpPr/>
            <p:nvPr>
              <p:custDataLst>
                <p:tags r:id="rId28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" name="Freeform 104"/>
            <p:cNvSpPr/>
            <p:nvPr>
              <p:custDataLst>
                <p:tags r:id="rId29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" name="Freeform 105"/>
            <p:cNvSpPr/>
            <p:nvPr>
              <p:custDataLst>
                <p:tags r:id="rId30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179070" y="483870"/>
            <a:ext cx="1801495" cy="521970"/>
            <a:chOff x="736" y="1329"/>
            <a:chExt cx="2837" cy="822"/>
          </a:xfrm>
        </p:grpSpPr>
        <p:sp>
          <p:nvSpPr>
            <p:cNvPr id="19" name="剪去单角的矩形 18"/>
            <p:cNvSpPr/>
            <p:nvPr/>
          </p:nvSpPr>
          <p:spPr>
            <a:xfrm>
              <a:off x="736" y="1330"/>
              <a:ext cx="2837" cy="787"/>
            </a:xfrm>
            <a:prstGeom prst="snip1Rect">
              <a:avLst/>
            </a:prstGeom>
            <a:ln>
              <a:noFill/>
            </a:ln>
            <a:effectLst>
              <a:outerShdw blurRad="50800" dist="38100" dir="2700000" sx="103000" sy="103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0" y="1329"/>
              <a:ext cx="2562" cy="822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chemeClr val="bg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拟定计划</a:t>
              </a:r>
              <a:endParaRPr lang="zh-CN" altLang="en-US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9070" y="1060450"/>
            <a:ext cx="8253730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）以前研究过最短路线问题吗？这个问题与以前研究的最短路线问题有什么不同？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835" y="1992630"/>
            <a:ext cx="87064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以前研究平面最短路线，依据 “两点之间线段最短”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/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而本题是在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研究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圆柱曲面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615" y="3017520"/>
            <a:ext cx="8429625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）如何将曲面上的最短路线问题转化为平面上的最短路线问题？各个点的位置如何确定？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895" y="4003040"/>
            <a:ext cx="544004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需将圆柱曲面展开成平面求解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6539" y="2148011"/>
            <a:ext cx="1581912" cy="24018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057" y="2048165"/>
            <a:ext cx="3154680" cy="26014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215" y="627380"/>
            <a:ext cx="822325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把圆柱侧面沿母线剪开展开成长方形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/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 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在一条长边，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 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在相对长边，水平距离是底面圆周长一半，垂直距离是圆柱高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3" name="Group 97"/>
          <p:cNvGrpSpPr/>
          <p:nvPr>
            <p:custDataLst>
              <p:tags r:id="rId3"/>
            </p:custDataLst>
          </p:nvPr>
        </p:nvGrpSpPr>
        <p:grpSpPr>
          <a:xfrm>
            <a:off x="1350645" y="4299585"/>
            <a:ext cx="464185" cy="292735"/>
            <a:chOff x="0" y="0"/>
            <a:chExt cx="404" cy="269"/>
          </a:xfrm>
        </p:grpSpPr>
        <p:sp>
          <p:nvSpPr>
            <p:cNvPr id="4" name="Oval 98"/>
            <p:cNvSpPr/>
            <p:nvPr>
              <p:custDataLst>
                <p:tags r:id="rId4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" name="Oval 99"/>
            <p:cNvSpPr/>
            <p:nvPr>
              <p:custDataLst>
                <p:tags r:id="rId5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7" name="Freeform 100"/>
            <p:cNvSpPr/>
            <p:nvPr>
              <p:custDataLst>
                <p:tags r:id="rId6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Freeform 101"/>
            <p:cNvSpPr/>
            <p:nvPr>
              <p:custDataLst>
                <p:tags r:id="rId7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Freeform 102"/>
            <p:cNvSpPr/>
            <p:nvPr>
              <p:custDataLst>
                <p:tags r:id="rId8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" name="Freeform 103"/>
            <p:cNvSpPr/>
            <p:nvPr>
              <p:custDataLst>
                <p:tags r:id="rId9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" name="Freeform 104"/>
            <p:cNvSpPr/>
            <p:nvPr>
              <p:custDataLst>
                <p:tags r:id="rId10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105"/>
            <p:cNvSpPr/>
            <p:nvPr>
              <p:custDataLst>
                <p:tags r:id="rId11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179070" y="483870"/>
            <a:ext cx="1801495" cy="521970"/>
            <a:chOff x="736" y="1329"/>
            <a:chExt cx="2837" cy="822"/>
          </a:xfrm>
        </p:grpSpPr>
        <p:sp>
          <p:nvSpPr>
            <p:cNvPr id="19" name="剪去单角的矩形 18"/>
            <p:cNvSpPr/>
            <p:nvPr/>
          </p:nvSpPr>
          <p:spPr>
            <a:xfrm>
              <a:off x="736" y="1330"/>
              <a:ext cx="2837" cy="787"/>
            </a:xfrm>
            <a:prstGeom prst="snip1Rect">
              <a:avLst/>
            </a:prstGeom>
            <a:ln>
              <a:noFill/>
            </a:ln>
            <a:effectLst>
              <a:outerShdw blurRad="50800" dist="38100" dir="2700000" sx="103000" sy="103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0" y="1329"/>
              <a:ext cx="2562" cy="822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chemeClr val="bg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实施计划</a:t>
              </a:r>
              <a:endParaRPr lang="zh-CN" altLang="en-US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9705" y="1106805"/>
            <a:ext cx="8989695" cy="249174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如图，将圆柱侧面剪开，确定展开图的形状，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以及与圆柱的对应关系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在图中标出点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6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的位置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在图中确定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6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6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两点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之间最短的路线，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并计算它的长度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6174" y="1710496"/>
            <a:ext cx="1581912" cy="2401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332" y="1539530"/>
            <a:ext cx="3154680" cy="26014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6080125" y="1926590"/>
            <a:ext cx="1372235" cy="1834515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507990" y="2503170"/>
            <a:ext cx="57213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43345" y="1855470"/>
            <a:ext cx="57213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9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75780" y="2574925"/>
            <a:ext cx="57213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3435" y="3870960"/>
            <a:ext cx="78676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12" name="Group 97"/>
          <p:cNvGrpSpPr/>
          <p:nvPr>
            <p:custDataLst>
              <p:tags r:id="rId3"/>
            </p:custDataLst>
          </p:nvPr>
        </p:nvGrpSpPr>
        <p:grpSpPr>
          <a:xfrm>
            <a:off x="3563620" y="3756660"/>
            <a:ext cx="464185" cy="292735"/>
            <a:chOff x="0" y="0"/>
            <a:chExt cx="404" cy="269"/>
          </a:xfrm>
        </p:grpSpPr>
        <p:sp>
          <p:nvSpPr>
            <p:cNvPr id="13" name="Oval 98"/>
            <p:cNvSpPr/>
            <p:nvPr>
              <p:custDataLst>
                <p:tags r:id="rId4"/>
              </p:custDataLst>
            </p:nvPr>
          </p:nvSpPr>
          <p:spPr>
            <a:xfrm>
              <a:off x="0" y="90"/>
              <a:ext cx="307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4" name="Oval 99"/>
            <p:cNvSpPr/>
            <p:nvPr>
              <p:custDataLst>
                <p:tags r:id="rId5"/>
              </p:custDataLst>
            </p:nvPr>
          </p:nvSpPr>
          <p:spPr>
            <a:xfrm>
              <a:off x="262" y="45"/>
              <a:ext cx="91" cy="91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i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7" name="Freeform 100"/>
            <p:cNvSpPr/>
            <p:nvPr>
              <p:custDataLst>
                <p:tags r:id="rId6"/>
              </p:custDataLst>
            </p:nvPr>
          </p:nvSpPr>
          <p:spPr>
            <a:xfrm>
              <a:off x="316" y="9"/>
              <a:ext cx="37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" y="0"/>
                </a:cxn>
                <a:cxn ang="0">
                  <a:pos x="0" y="25"/>
                </a:cxn>
              </a:cxnLst>
              <a:pathLst>
                <a:path w="37" h="25">
                  <a:moveTo>
                    <a:pt x="0" y="25"/>
                  </a:moveTo>
                  <a:cubicBezTo>
                    <a:pt x="12" y="17"/>
                    <a:pt x="37" y="0"/>
                    <a:pt x="37" y="0"/>
                  </a:cubicBezTo>
                  <a:cubicBezTo>
                    <a:pt x="37" y="0"/>
                    <a:pt x="12" y="17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101"/>
            <p:cNvSpPr/>
            <p:nvPr>
              <p:custDataLst>
                <p:tags r:id="rId7"/>
              </p:custDataLst>
            </p:nvPr>
          </p:nvSpPr>
          <p:spPr>
            <a:xfrm>
              <a:off x="328" y="46"/>
              <a:ext cx="76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6" y="0"/>
                </a:cxn>
              </a:cxnLst>
              <a:pathLst>
                <a:path w="76" h="25">
                  <a:moveTo>
                    <a:pt x="0" y="25"/>
                  </a:moveTo>
                  <a:cubicBezTo>
                    <a:pt x="25" y="17"/>
                    <a:pt x="76" y="0"/>
                    <a:pt x="76" y="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" name="Freeform 102"/>
            <p:cNvSpPr/>
            <p:nvPr>
              <p:custDataLst>
                <p:tags r:id="rId8"/>
              </p:custDataLst>
            </p:nvPr>
          </p:nvSpPr>
          <p:spPr>
            <a:xfrm>
              <a:off x="291" y="146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" name="Freeform 103"/>
            <p:cNvSpPr/>
            <p:nvPr>
              <p:custDataLst>
                <p:tags r:id="rId9"/>
              </p:custDataLst>
            </p:nvPr>
          </p:nvSpPr>
          <p:spPr>
            <a:xfrm>
              <a:off x="262" y="181"/>
              <a:ext cx="88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5"/>
                </a:cxn>
                <a:cxn ang="0">
                  <a:pos x="50" y="63"/>
                </a:cxn>
                <a:cxn ang="0">
                  <a:pos x="88" y="88"/>
                </a:cxn>
              </a:cxnLst>
              <a:pathLst>
                <a:path w="88" h="88">
                  <a:moveTo>
                    <a:pt x="0" y="0"/>
                  </a:moveTo>
                  <a:cubicBezTo>
                    <a:pt x="12" y="8"/>
                    <a:pt x="28" y="13"/>
                    <a:pt x="37" y="25"/>
                  </a:cubicBezTo>
                  <a:cubicBezTo>
                    <a:pt x="45" y="35"/>
                    <a:pt x="42" y="53"/>
                    <a:pt x="50" y="63"/>
                  </a:cubicBezTo>
                  <a:cubicBezTo>
                    <a:pt x="60" y="75"/>
                    <a:pt x="88" y="88"/>
                    <a:pt x="88" y="88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104"/>
            <p:cNvSpPr/>
            <p:nvPr>
              <p:custDataLst>
                <p:tags r:id="rId10"/>
              </p:custDataLst>
            </p:nvPr>
          </p:nvSpPr>
          <p:spPr>
            <a:xfrm>
              <a:off x="141" y="9"/>
              <a:ext cx="125" cy="87"/>
            </a:xfrm>
            <a:custGeom>
              <a:avLst/>
              <a:gdLst/>
              <a:ahLst/>
              <a:cxnLst>
                <a:cxn ang="0">
                  <a:pos x="125" y="87"/>
                </a:cxn>
                <a:cxn ang="0">
                  <a:pos x="37" y="0"/>
                </a:cxn>
                <a:cxn ang="0">
                  <a:pos x="0" y="50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" name="Freeform 105"/>
            <p:cNvSpPr/>
            <p:nvPr>
              <p:custDataLst>
                <p:tags r:id="rId11"/>
              </p:custDataLst>
            </p:nvPr>
          </p:nvSpPr>
          <p:spPr>
            <a:xfrm>
              <a:off x="46" y="0"/>
              <a:ext cx="216" cy="136"/>
            </a:xfrm>
            <a:custGeom>
              <a:avLst/>
              <a:gdLst/>
              <a:ahLst/>
              <a:cxnLst>
                <a:cxn ang="0">
                  <a:pos x="5754" y="1988"/>
                </a:cxn>
                <a:cxn ang="0">
                  <a:pos x="1714" y="0"/>
                </a:cxn>
                <a:cxn ang="0">
                  <a:pos x="0" y="1141"/>
                </a:cxn>
              </a:cxnLst>
              <a:pathLst>
                <a:path w="125" h="87">
                  <a:moveTo>
                    <a:pt x="125" y="87"/>
                  </a:moveTo>
                  <a:cubicBezTo>
                    <a:pt x="86" y="30"/>
                    <a:pt x="76" y="57"/>
                    <a:pt x="37" y="0"/>
                  </a:cubicBezTo>
                  <a:cubicBezTo>
                    <a:pt x="9" y="42"/>
                    <a:pt x="22" y="26"/>
                    <a:pt x="0" y="5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090" y="2139950"/>
            <a:ext cx="1748790" cy="1748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0820" y="-47625"/>
            <a:ext cx="525843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412115"/>
            <a:ext cx="8637905" cy="112458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【练一练】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一只蚂蚁从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点沿圆柱侧面爬到顶面相对的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点处，如果圆柱高为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7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，底面半径为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148195" y="843915"/>
                <a:ext cx="560705" cy="849630"/>
              </a:xfrm>
              <a:prstGeom prst="rect">
                <a:avLst/>
              </a:prstGeom>
            </p:spPr>
            <p:txBody>
              <a:bodyPr wrap="non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𝟐𝟒</m:t>
                          </m:r>
                        </m:num>
                        <m:den>
                          <m:r>
                            <a:rPr lang="en-US" altLang="zh-CN" sz="2400" b="1"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𝛑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8195" y="843915"/>
                <a:ext cx="560705" cy="8496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323850" y="1464310"/>
            <a:ext cx="757682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那么蚂蚁爬过的最短路径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AB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的长为</a:t>
            </a:r>
            <a:r>
              <a:rPr lang="zh-CN" altLang="en-US" sz="2800" u="sng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u="sng">
                <a:latin typeface="Times New Roman" panose="02020603050405020304" pitchFamily="2" charset="0"/>
                <a:ea typeface="黑体" panose="02010609060101010101" pitchFamily="2" charset="-122"/>
              </a:rPr>
              <a:t>          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6325" y="1478280"/>
            <a:ext cx="125285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25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995" y="1946910"/>
            <a:ext cx="513080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解析：如下图展示，连接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9900" y="2501265"/>
            <a:ext cx="501396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因为圆柱的底面半径为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067810" y="2357120"/>
                <a:ext cx="560705" cy="849630"/>
              </a:xfrm>
              <a:prstGeom prst="rect">
                <a:avLst/>
              </a:prstGeom>
            </p:spPr>
            <p:txBody>
              <a:bodyPr wrap="non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𝟐𝟒</m:t>
                          </m:r>
                        </m:num>
                        <m:den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𝛑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810" y="2357120"/>
                <a:ext cx="560705" cy="8496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398145" y="3127375"/>
                <a:ext cx="5263515" cy="702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r>
                      <a:rPr lang="en-US" altLang="zh-CN" sz="280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rPr>
                      <m:t>所以</m:t>
                    </m:r>
                    <m:r>
                      <a:rPr lang="en-US" altLang="zh-CN" sz="2800" i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rPr>
                      <m:t>𝐴𝐶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×</m:t>
                    </m:r>
                    <m:r>
                      <a:rPr lang="en-US" altLang="zh-CN" sz="280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·</m:t>
                    </m:r>
                    <m:r>
                      <a:rPr lang="en-US" altLang="zh-CN" sz="280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𝜋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·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𝛑</m:t>
                        </m:r>
                      </m:den>
                    </m:f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24</m:t>
                    </m:r>
                    <m:r>
                      <a:rPr lang="en-US" altLang="zh-CN" sz="280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sym typeface="+mn-ea"/>
                      </a:rPr>
                      <m:t>𝑐𝑚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，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      </a:t>
                </a:r>
                <a:endPara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45" y="3127375"/>
                <a:ext cx="5263515" cy="7029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/>
          <p:cNvSpPr txBox="1"/>
          <p:nvPr/>
        </p:nvSpPr>
        <p:spPr>
          <a:xfrm>
            <a:off x="323850" y="3938905"/>
            <a:ext cx="8265160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Rt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576 + 49 = 625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25cm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，即蚂蚁爬行的最短路径长为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25 cm.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rot="0">
            <a:off x="6907530" y="2421255"/>
            <a:ext cx="1952625" cy="1461968"/>
            <a:chOff x="3344" y="4380"/>
            <a:chExt cx="3305" cy="2527"/>
          </a:xfrm>
        </p:grpSpPr>
        <p:grpSp>
          <p:nvGrpSpPr>
            <p:cNvPr id="27" name="组合 26"/>
            <p:cNvGrpSpPr/>
            <p:nvPr/>
          </p:nvGrpSpPr>
          <p:grpSpPr>
            <a:xfrm>
              <a:off x="3344" y="4380"/>
              <a:ext cx="3305" cy="2527"/>
              <a:chOff x="3233" y="5380"/>
              <a:chExt cx="3305" cy="252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574" y="5637"/>
                <a:ext cx="2385" cy="157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233" y="6998"/>
                <a:ext cx="869" cy="79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4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843" y="5380"/>
                <a:ext cx="695" cy="79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4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429" y="7111"/>
                <a:ext cx="695" cy="79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C</a:t>
                </a:r>
                <a:endParaRPr lang="en-US" altLang="zh-CN" sz="24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 flipV="1">
              <a:off x="3685" y="4637"/>
              <a:ext cx="2369" cy="1587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4" grpId="0"/>
      <p:bldP spid="1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" name="文本框 28"/>
          <p:cNvSpPr txBox="1"/>
          <p:nvPr/>
        </p:nvSpPr>
        <p:spPr>
          <a:xfrm>
            <a:off x="539750" y="1492250"/>
            <a:ext cx="7568565" cy="1245235"/>
          </a:xfrm>
          <a:prstGeom prst="rect">
            <a:avLst/>
          </a:prstGeom>
          <a:ln w="19050">
            <a:solidFill>
              <a:schemeClr val="accent1"/>
            </a:solidFill>
            <a:prstDash val="dash"/>
          </a:ln>
        </p:spPr>
        <p:txBody>
          <a:bodyPr wrap="square" anchor="t">
            <a:noAutofit/>
          </a:bodyPr>
          <a:p>
            <a:pPr marL="0" indent="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归纳总结：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将圆柱侧面展开成长方形，利用勾股定理求展开图中两点间的线段长度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71463" y="537528"/>
            <a:ext cx="8583612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有一个圆柱形油罐，要从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zh-CN" altLang="en-US" sz="2800" dirty="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环绕油罐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建梯子，正好建在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点的正上方点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处，问梯子最短需多少米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已知油罐的底面半径是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 m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5 m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π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AutoShape 16"/>
          <p:cNvSpPr/>
          <p:nvPr/>
        </p:nvSpPr>
        <p:spPr>
          <a:xfrm>
            <a:off x="4138295" y="2121535"/>
            <a:ext cx="1001395" cy="1605280"/>
          </a:xfrm>
          <a:prstGeom prst="can">
            <a:avLst>
              <a:gd name="adj" fmla="val 38259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00000"/>
              </a:lnSpc>
            </a:pPr>
            <a:endParaRPr lang="zh-CN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3787140" y="3347085"/>
            <a:ext cx="416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A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3804285" y="2031365"/>
            <a:ext cx="327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B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6" name="Rectangle 19"/>
          <p:cNvSpPr/>
          <p:nvPr/>
        </p:nvSpPr>
        <p:spPr>
          <a:xfrm>
            <a:off x="5894705" y="2235835"/>
            <a:ext cx="2179320" cy="1373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00000"/>
              </a:lnSpc>
            </a:pPr>
            <a:endParaRPr lang="zh-CN" altLang="zh-CN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" name="Text Box 20"/>
          <p:cNvSpPr txBox="1"/>
          <p:nvPr/>
        </p:nvSpPr>
        <p:spPr>
          <a:xfrm>
            <a:off x="5504180" y="3347085"/>
            <a:ext cx="390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A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10" name="Text Box 21"/>
          <p:cNvSpPr txBox="1"/>
          <p:nvPr/>
        </p:nvSpPr>
        <p:spPr>
          <a:xfrm>
            <a:off x="5473065" y="1958340"/>
            <a:ext cx="4121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B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11" name="Text Box 22"/>
          <p:cNvSpPr txBox="1"/>
          <p:nvPr/>
        </p:nvSpPr>
        <p:spPr>
          <a:xfrm>
            <a:off x="8048625" y="3352165"/>
            <a:ext cx="61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A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'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12" name="Text Box 23"/>
          <p:cNvSpPr txBox="1"/>
          <p:nvPr/>
        </p:nvSpPr>
        <p:spPr>
          <a:xfrm>
            <a:off x="8083550" y="1957070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EU-BX" panose="03000509000000000000" pitchFamily="65" charset="-122"/>
              </a:rPr>
              <a:t>'</a:t>
            </a:r>
            <a:endParaRPr lang="en-US" altLang="zh-CN" sz="2800" i="1" dirty="0">
              <a:solidFill>
                <a:srgbClr val="000000"/>
              </a:solidFill>
              <a:latin typeface="Times New Roman" panose="02020603050405020304" pitchFamily="2" charset="0"/>
              <a:ea typeface="EU-BX" panose="03000509000000000000" pitchFamily="65" charset="-122"/>
            </a:endParaRPr>
          </a:p>
        </p:txBody>
      </p:sp>
      <p:sp>
        <p:nvSpPr>
          <p:cNvPr id="13" name="Line 24"/>
          <p:cNvSpPr/>
          <p:nvPr/>
        </p:nvSpPr>
        <p:spPr>
          <a:xfrm flipV="1">
            <a:off x="5922010" y="2239645"/>
            <a:ext cx="2178685" cy="1358265"/>
          </a:xfrm>
          <a:prstGeom prst="line">
            <a:avLst/>
          </a:prstGeom>
          <a:ln w="28575" cap="flat" cmpd="sng">
            <a:solidFill>
              <a:srgbClr val="8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Freeform 25"/>
          <p:cNvSpPr/>
          <p:nvPr/>
        </p:nvSpPr>
        <p:spPr>
          <a:xfrm>
            <a:off x="4138295" y="2366010"/>
            <a:ext cx="1001395" cy="117348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771" h="862">
                <a:moveTo>
                  <a:pt x="0" y="0"/>
                </a:moveTo>
                <a:cubicBezTo>
                  <a:pt x="385" y="177"/>
                  <a:pt x="771" y="355"/>
                  <a:pt x="771" y="499"/>
                </a:cubicBezTo>
                <a:cubicBezTo>
                  <a:pt x="771" y="643"/>
                  <a:pt x="128" y="802"/>
                  <a:pt x="0" y="862"/>
                </a:cubicBezTo>
              </a:path>
            </a:pathLst>
          </a:custGeom>
          <a:noFill/>
          <a:ln w="28575" cap="flat" cmpd="sng">
            <a:solidFill>
              <a:srgbClr val="8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00000"/>
              </a:lnSpc>
            </a:pPr>
            <a:endParaRPr lang="zh-CN" altLang="en-US"/>
          </a:p>
        </p:txBody>
      </p:sp>
      <p:sp>
        <p:nvSpPr>
          <p:cNvPr id="15" name="TextBox 13"/>
          <p:cNvSpPr txBox="1"/>
          <p:nvPr/>
        </p:nvSpPr>
        <p:spPr>
          <a:xfrm>
            <a:off x="251460" y="2121535"/>
            <a:ext cx="34270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解：油罐的展开图如图，则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EU-BX" panose="03000509000000000000" pitchFamily="65" charset="-122"/>
                <a:sym typeface="+mn-ea"/>
              </a:rPr>
              <a:t>'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为梯子的最短长度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51460" y="3446780"/>
            <a:ext cx="3376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EU-BX" panose="03000509000000000000" pitchFamily="65" charset="-122"/>
                <a:sym typeface="+mn-ea"/>
              </a:rPr>
              <a:t>'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= 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51460" y="3910330"/>
            <a:ext cx="8383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由勾股定理得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′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′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+ 5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169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51460" y="4373880"/>
            <a:ext cx="8383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′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梯子最短约需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13 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5" grpId="1"/>
      <p:bldP spid="16" grpId="1"/>
      <p:bldP spid="17" grpId="1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Box 1"/>
          <p:cNvSpPr txBox="1"/>
          <p:nvPr/>
        </p:nvSpPr>
        <p:spPr>
          <a:xfrm>
            <a:off x="107315" y="393065"/>
            <a:ext cx="893381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6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【练一练】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当小蚂蚁爬到距离上底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cm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E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时，小明同学拿饮料瓶的手一抖，一滴甜甜的饮料就顺着瓶子外壁滑到了距离下底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cm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F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处，小蚂蚁到达点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F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处的最短路程是多少？（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5362" name="组合 12"/>
          <p:cNvGrpSpPr/>
          <p:nvPr/>
        </p:nvGrpSpPr>
        <p:grpSpPr>
          <a:xfrm>
            <a:off x="2046605" y="2632075"/>
            <a:ext cx="2179955" cy="2083435"/>
            <a:chOff x="179512" y="2636986"/>
            <a:chExt cx="3551238" cy="3816350"/>
          </a:xfrm>
        </p:grpSpPr>
        <p:pic>
          <p:nvPicPr>
            <p:cNvPr id="15363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9512" y="2636986"/>
              <a:ext cx="3551238" cy="3816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TextBox 10"/>
            <p:cNvSpPr txBox="1"/>
            <p:nvPr/>
          </p:nvSpPr>
          <p:spPr>
            <a:xfrm>
              <a:off x="683568" y="3927356"/>
              <a:ext cx="389850" cy="67463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E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5365" name="TextBox 11"/>
            <p:cNvSpPr txBox="1"/>
            <p:nvPr/>
          </p:nvSpPr>
          <p:spPr>
            <a:xfrm>
              <a:off x="2956291" y="4303179"/>
              <a:ext cx="372495" cy="44957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no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F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78755" y="2653665"/>
            <a:ext cx="2969895" cy="2054860"/>
            <a:chOff x="4039092" y="2496965"/>
            <a:chExt cx="5032900" cy="3740348"/>
          </a:xfrm>
        </p:grpSpPr>
        <p:pic>
          <p:nvPicPr>
            <p:cNvPr id="15367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8192" y="2496965"/>
              <a:ext cx="5003800" cy="3740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8" name="TextBox 6"/>
            <p:cNvSpPr txBox="1"/>
            <p:nvPr/>
          </p:nvSpPr>
          <p:spPr>
            <a:xfrm>
              <a:off x="4039092" y="3501947"/>
              <a:ext cx="472584" cy="67039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E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59695" y="4729571"/>
              <a:ext cx="505416" cy="670396"/>
            </a:xfrm>
            <a:prstGeom prst="rect">
              <a:avLst/>
            </a:prstGeom>
            <a:solidFill>
              <a:srgbClr val="DAFCFD"/>
            </a:solidFill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p>
              <a:pPr>
                <a:defRPr/>
              </a:pPr>
              <a:r>
                <a:rPr lang="en-US" altLang="zh-CN" sz="1800" b="1" i="1" noProof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F</a:t>
              </a:r>
              <a:endParaRPr lang="en-US" altLang="zh-CN" sz="1800" b="1" i="1" noProof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99628" y="2925613"/>
              <a:ext cx="4248600" cy="3095789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base">
                <a:defRPr/>
              </a:pPr>
              <a:endParaRPr lang="zh-CN" altLang="en-US" sz="100" strike="noStrike" noProof="1"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428211" y="3789258"/>
              <a:ext cx="144423" cy="1444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base">
                <a:defRPr/>
              </a:pPr>
              <a:endParaRPr lang="zh-CN" altLang="en-US" sz="100" strike="noStrike" noProof="1"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</p:grpSp>
      <p:sp>
        <p:nvSpPr>
          <p:cNvPr id="3" name="虚尾箭头 2"/>
          <p:cNvSpPr/>
          <p:nvPr/>
        </p:nvSpPr>
        <p:spPr>
          <a:xfrm>
            <a:off x="4618501" y="3288806"/>
            <a:ext cx="678775" cy="2941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91" tIns="34295" rIns="68591" bIns="34295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730" y="629285"/>
            <a:ext cx="8545195" cy="400939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360045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理解将立体图形展开为平面图形的原理，根据立体图形的特征，合理选择展开方式，构建正确的平面图形模型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重、难点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60045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掌握将立体图形展开成平面图形，利用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两点之间，线段最短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原理求解最短路径问题；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60045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经历从特殊到一般的探究过程，学会运用数学建模思想解决问题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12"/>
          <p:cNvGrpSpPr/>
          <p:nvPr/>
        </p:nvGrpSpPr>
        <p:grpSpPr>
          <a:xfrm>
            <a:off x="1425818" y="436455"/>
            <a:ext cx="2529330" cy="2642459"/>
            <a:chOff x="179512" y="2636986"/>
            <a:chExt cx="3551238" cy="3816350"/>
          </a:xfrm>
        </p:grpSpPr>
        <p:pic>
          <p:nvPicPr>
            <p:cNvPr id="16386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9512" y="2636986"/>
              <a:ext cx="3551238" cy="3816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10"/>
            <p:cNvSpPr txBox="1"/>
            <p:nvPr/>
          </p:nvSpPr>
          <p:spPr>
            <a:xfrm>
              <a:off x="683568" y="3927356"/>
              <a:ext cx="389850" cy="53191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E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6388" name="TextBox 11"/>
            <p:cNvSpPr txBox="1"/>
            <p:nvPr/>
          </p:nvSpPr>
          <p:spPr>
            <a:xfrm>
              <a:off x="2965621" y="4303345"/>
              <a:ext cx="371778" cy="46038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no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F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16389" name="组合 8"/>
          <p:cNvGrpSpPr/>
          <p:nvPr/>
        </p:nvGrpSpPr>
        <p:grpSpPr>
          <a:xfrm>
            <a:off x="4675603" y="408456"/>
            <a:ext cx="3193815" cy="2304262"/>
            <a:chOff x="4067944" y="2496965"/>
            <a:chExt cx="5004048" cy="3740348"/>
          </a:xfrm>
        </p:grpSpPr>
        <p:pic>
          <p:nvPicPr>
            <p:cNvPr id="16390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8192" y="2496965"/>
              <a:ext cx="5003800" cy="3740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1" name="TextBox 6"/>
            <p:cNvSpPr txBox="1"/>
            <p:nvPr/>
          </p:nvSpPr>
          <p:spPr>
            <a:xfrm>
              <a:off x="4067944" y="3563501"/>
              <a:ext cx="360040" cy="59783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1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E</a:t>
              </a:r>
              <a:endParaRPr lang="en-US" altLang="zh-CN" sz="1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59638" y="4729108"/>
              <a:ext cx="372962" cy="597836"/>
            </a:xfrm>
            <a:prstGeom prst="rect">
              <a:avLst/>
            </a:prstGeom>
            <a:solidFill>
              <a:srgbClr val="DAFCFD"/>
            </a:solidFill>
          </p:spPr>
          <p:txBody>
            <a:bodyPr wrap="square">
              <a:spAutoFit/>
            </a:bodyPr>
            <a:p>
              <a:pPr>
                <a:defRPr/>
              </a:pPr>
              <a:r>
                <a:rPr lang="en-US" altLang="zh-CN" sz="1800" b="1" i="1" noProof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F</a:t>
              </a:r>
              <a:endParaRPr lang="en-US" altLang="zh-CN" sz="1800" b="1" i="1" noProof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99628" y="2925613"/>
              <a:ext cx="4248600" cy="3095789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base">
                <a:defRPr/>
              </a:pPr>
              <a:endParaRPr lang="zh-CN" altLang="en-US" sz="100" strike="noStrike" noProof="1"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428211" y="3789258"/>
              <a:ext cx="144423" cy="1444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base">
                <a:defRPr/>
              </a:pPr>
              <a:endParaRPr lang="zh-CN" altLang="en-US" sz="100" strike="noStrike" noProof="1"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</p:grpSp>
      <p:sp>
        <p:nvSpPr>
          <p:cNvPr id="3" name="虚尾箭头 2"/>
          <p:cNvSpPr/>
          <p:nvPr/>
        </p:nvSpPr>
        <p:spPr>
          <a:xfrm>
            <a:off x="3998018" y="1293245"/>
            <a:ext cx="677584" cy="292945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91" tIns="34295" rIns="68591" bIns="34295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35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7053" name="Text Box 13"/>
          <p:cNvSpPr txBox="1"/>
          <p:nvPr/>
        </p:nvSpPr>
        <p:spPr>
          <a:xfrm>
            <a:off x="539750" y="2963545"/>
            <a:ext cx="6643370" cy="2071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解：如图，可知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ECF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为直角三角形，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由勾股定理，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EF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CF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 (12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100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10 (cm).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5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5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29800" y="1037795"/>
            <a:ext cx="8053016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Times New Roman" panose="02020603050405020304" pitchFamily="2" charset="0"/>
                <a:cs typeface="Times New Roman" panose="02020603050405020304" pitchFamily="2" charset="0"/>
              </a:defRPr>
            </a:lvl1pPr>
          </a:lstStyle>
          <a:p>
            <a:r>
              <a:rPr lang="zh-CN" altLang="en-US" sz="2800" b="0" dirty="0">
                <a:ea typeface="黑体" panose="02010609060101010101" pitchFamily="2" charset="-122"/>
              </a:rPr>
              <a:t>（</a:t>
            </a:r>
            <a:r>
              <a:rPr lang="en-US" altLang="zh-CN" sz="2800" b="0" dirty="0">
                <a:ea typeface="黑体" panose="02010609060101010101" pitchFamily="2" charset="-122"/>
              </a:rPr>
              <a:t>1</a:t>
            </a:r>
            <a:r>
              <a:rPr lang="zh-CN" altLang="en-US" sz="2800" b="0" dirty="0">
                <a:ea typeface="黑体" panose="02010609060101010101" pitchFamily="2" charset="-122"/>
              </a:rPr>
              <a:t>）先将立体图形的表面展开；（立体→平面）</a:t>
            </a:r>
            <a:endParaRPr lang="zh-CN" altLang="en-US" sz="2800" b="0" dirty="0"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00" y="1818550"/>
            <a:ext cx="805301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Times New Roman" panose="02020603050405020304" pitchFamily="2" charset="0"/>
                <a:cs typeface="Times New Roman" panose="02020603050405020304" pitchFamily="2" charset="0"/>
              </a:defRPr>
            </a:lvl1pPr>
          </a:lstStyle>
          <a:p>
            <a:r>
              <a:rPr lang="zh-CN" altLang="en-US" sz="2800" b="0" dirty="0">
                <a:ea typeface="黑体" panose="02010609060101010101" pitchFamily="2" charset="-122"/>
              </a:rPr>
              <a:t>（</a:t>
            </a:r>
            <a:r>
              <a:rPr lang="en-US" altLang="zh-CN" sz="2800" b="0" dirty="0">
                <a:ea typeface="黑体" panose="02010609060101010101" pitchFamily="2" charset="-122"/>
              </a:rPr>
              <a:t>2</a:t>
            </a:r>
            <a:r>
              <a:rPr lang="zh-CN" altLang="en-US" sz="2800" b="0" dirty="0">
                <a:ea typeface="黑体" panose="02010609060101010101" pitchFamily="2" charset="-122"/>
              </a:rPr>
              <a:t>）再作两点之间的连线；（构造直角三角形）</a:t>
            </a:r>
            <a:endParaRPr lang="zh-CN" altLang="en-US" sz="2800" b="0" dirty="0"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800" y="2592272"/>
            <a:ext cx="805301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Times New Roman" panose="02020603050405020304" pitchFamily="2" charset="0"/>
                <a:cs typeface="Times New Roman" panose="02020603050405020304" pitchFamily="2" charset="0"/>
              </a:defRPr>
            </a:lvl1pPr>
          </a:lstStyle>
          <a:p>
            <a:r>
              <a:rPr lang="zh-CN" altLang="en-US" sz="2800" b="0" dirty="0">
                <a:ea typeface="黑体" panose="02010609060101010101" pitchFamily="2" charset="-122"/>
              </a:rPr>
              <a:t>（</a:t>
            </a:r>
            <a:r>
              <a:rPr lang="en-US" altLang="zh-CN" sz="2800" b="0" dirty="0">
                <a:ea typeface="黑体" panose="02010609060101010101" pitchFamily="2" charset="-122"/>
              </a:rPr>
              <a:t>3</a:t>
            </a:r>
            <a:r>
              <a:rPr lang="zh-CN" altLang="en-US" sz="2800" b="0" dirty="0">
                <a:ea typeface="黑体" panose="02010609060101010101" pitchFamily="2" charset="-122"/>
              </a:rPr>
              <a:t>）运用勾股定理求出两点之间的距离</a:t>
            </a:r>
            <a:r>
              <a:rPr lang="en-US" altLang="zh-CN" sz="2800" b="0" dirty="0">
                <a:ea typeface="黑体" panose="02010609060101010101" pitchFamily="2" charset="-122"/>
              </a:rPr>
              <a:t>.</a:t>
            </a:r>
            <a:endParaRPr lang="zh-CN" altLang="en-US" sz="2800" b="0" dirty="0"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4489" y="3636498"/>
            <a:ext cx="1266092" cy="698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立体图形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58202" y="3636498"/>
            <a:ext cx="1266092" cy="698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平面图形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1318" y="3636498"/>
            <a:ext cx="2419644" cy="698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直角三角形模型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17198" y="3339182"/>
            <a:ext cx="1251285" cy="730992"/>
            <a:chOff x="2117198" y="3304012"/>
            <a:chExt cx="1251285" cy="730992"/>
          </a:xfrm>
        </p:grpSpPr>
        <p:sp>
          <p:nvSpPr>
            <p:cNvPr id="23" name="箭头: 右 22"/>
            <p:cNvSpPr/>
            <p:nvPr/>
          </p:nvSpPr>
          <p:spPr>
            <a:xfrm>
              <a:off x="2117198" y="3866192"/>
              <a:ext cx="935501" cy="16881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73466" y="3304012"/>
              <a:ext cx="1195017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 b="1">
                  <a:latin typeface="Times New Roman" panose="02020603050405020304" pitchFamily="2" charset="0"/>
                  <a:cs typeface="Times New Roman" panose="02020603050405020304" pitchFamily="2" charset="0"/>
                </a:defRPr>
              </a:lvl1pPr>
            </a:lstStyle>
            <a:p>
              <a:r>
                <a:rPr lang="zh-CN" altLang="en-US" dirty="0"/>
                <a:t>展开</a:t>
              </a:r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43871" y="3346217"/>
            <a:ext cx="1540402" cy="723957"/>
            <a:chOff x="4543871" y="3311047"/>
            <a:chExt cx="1540402" cy="723957"/>
          </a:xfrm>
        </p:grpSpPr>
        <p:sp>
          <p:nvSpPr>
            <p:cNvPr id="26" name="箭头: 右 25"/>
            <p:cNvSpPr/>
            <p:nvPr/>
          </p:nvSpPr>
          <p:spPr>
            <a:xfrm>
              <a:off x="4579042" y="3866192"/>
              <a:ext cx="1404000" cy="16881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543871" y="3311047"/>
              <a:ext cx="154040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 b="1">
                  <a:latin typeface="Times New Roman" panose="02020603050405020304" pitchFamily="2" charset="0"/>
                  <a:cs typeface="Times New Roman" panose="02020603050405020304" pitchFamily="2" charset="0"/>
                </a:defRPr>
              </a:lvl1pPr>
            </a:lstStyle>
            <a:p>
              <a:r>
                <a:rPr lang="zh-CN" altLang="en-US" dirty="0"/>
                <a:t>勾股定理</a:t>
              </a:r>
              <a:endParaRPr lang="zh-CN" altLang="en-US" dirty="0"/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460" y="627380"/>
            <a:ext cx="4030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ea typeface="黑体" panose="02010609060101010101" pitchFamily="2" charset="-122"/>
              </a:rPr>
              <a:t>立体图形上的最短路程</a:t>
            </a:r>
            <a:r>
              <a:rPr lang="en-US" altLang="zh-CN" sz="2800" b="1" dirty="0">
                <a:ea typeface="黑体" panose="02010609060101010101" pitchFamily="2" charset="-122"/>
              </a:rPr>
              <a:t>:</a:t>
            </a:r>
            <a:endParaRPr lang="en-US" altLang="zh-CN" sz="2800" b="1" dirty="0"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0820" y="-47625"/>
            <a:ext cx="640016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探究点三：圆柱体中的最短路径问题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19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365" y="659130"/>
            <a:ext cx="8562340" cy="16414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如图，一只蚂蚁沿棱长为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的正方体侧面从顶点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C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爬到顶点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，现将正方体侧面沿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AC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剪开，在侧面展开图上画出蚂蚁爬行的最近路线，正确的是（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2499995"/>
            <a:ext cx="8789670" cy="1177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24115" y="1706880"/>
            <a:ext cx="52324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A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5745" y="587375"/>
            <a:ext cx="8658860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如图，长方体的长、宽、高分别是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12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30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，在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中点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处有一滴蜜糖，一只小虫从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处爬到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处去吃，有无数种走法，则它爬行的最短路程是（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2405" y="1419860"/>
            <a:ext cx="41338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1540" y="1924050"/>
            <a:ext cx="1924050" cy="2124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1505" y="2282825"/>
            <a:ext cx="5360035" cy="483870"/>
          </a:xfrm>
          <a:prstGeom prst="rect">
            <a:avLst/>
          </a:prstGeom>
        </p:spPr>
        <p:txBody>
          <a:bodyPr wrap="square" anchor="t">
            <a:no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A. 15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B. 25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C. 35      D. 45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628015"/>
            <a:ext cx="8362315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3.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如图，圆柱的底面周长是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14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，圆柱高为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24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，一只蚂蚁如果要沿着圆柱的表面从下底面点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爬到与之相对的上底面点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，那么它爬行的最短路程为（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035" y="2428240"/>
            <a:ext cx="1771650" cy="1943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3260" y="2442845"/>
            <a:ext cx="180086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A.14 cm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B.15 cm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C.24 cm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D.25 cm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770" y="1920875"/>
            <a:ext cx="40703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070" y="843915"/>
            <a:ext cx="861060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如图，一个底面为正六边形的直六棱柱，从顶点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到顶点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沿六棱柱的侧面镶有一圈金属丝，已知此六棱柱的高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7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，底面边长为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4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，则这圈金属丝的长度至少为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(       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7675" y="2139950"/>
            <a:ext cx="44767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9970" y="2427605"/>
            <a:ext cx="1447800" cy="2114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460" y="2793365"/>
            <a:ext cx="668909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A. 25 cm     B. 31 cm      C. 24 cm    D. 7 cm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605" y="412750"/>
            <a:ext cx="8477885" cy="224536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如图，学校实验楼前一个三级台阶，它的每一级的长、宽、高分别为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24 dm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3 dm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3 dm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和点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是这个台阶上两个相对的端点，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点有一只蚂蚁，想到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点处去吃可口的食物，则蚂蚁沿着台阶面爬行到点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的最短路程为</a:t>
            </a:r>
            <a:r>
              <a:rPr lang="en-US" altLang="zh-CN" sz="2800" u="sng"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dm.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9835" y="2004060"/>
            <a:ext cx="2419350" cy="17011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460" y="2715895"/>
            <a:ext cx="6118225" cy="224536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解析：如图所示，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因为它的每一级的长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宽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高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分别为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24 dm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dm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dm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，所以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MN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24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+(3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6)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(dm).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即蚂蚁沿着台阶面爬行到点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的最短路程是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30 dm.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9475" y="2064385"/>
            <a:ext cx="65151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30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1560" y="3652520"/>
            <a:ext cx="2686685" cy="137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340360"/>
            <a:ext cx="8516620" cy="267525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如图，这是一个供滑板爱好者使用的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U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型池的示意图，该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U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型池可以看成是长方体去掉一个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半圆柱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而成，中间可供滑行部分的截面是直径为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的半圆，其边缘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AB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= 20 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上，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CE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= 5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，一滑板爱好者从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点滑到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点，求他滑行的最短距离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745" y="2943860"/>
            <a:ext cx="2527935" cy="19602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6443980" y="1292225"/>
                <a:ext cx="560705" cy="849630"/>
              </a:xfrm>
              <a:prstGeom prst="rect">
                <a:avLst/>
              </a:prstGeom>
            </p:spPr>
            <p:txBody>
              <a:bodyPr wrap="non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  <m:r>
                            <a:rPr lang="en-US" altLang="zh-CN" sz="24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𝟎</m:t>
                          </m:r>
                        </m:num>
                        <m:den>
                          <m:r>
                            <a:rPr lang="en-US" altLang="zh-CN" sz="2400" b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𝛑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solidFill>
                    <a:schemeClr val="tx1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980" y="1292225"/>
                <a:ext cx="560705" cy="8496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79705" y="700405"/>
            <a:ext cx="457200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解：如图是其侧面展开图：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605" y="1421130"/>
            <a:ext cx="716534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20 (m)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15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(m)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Rt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ADE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+ 15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AE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（负值舍去），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故他滑行的最短距离约为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(m)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860" y="1706245"/>
            <a:ext cx="2527935" cy="19602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356735" y="484505"/>
                <a:ext cx="4388485" cy="933450"/>
              </a:xfrm>
              <a:prstGeom prst="rect">
                <a:avLst/>
              </a:prstGeom>
            </p:spPr>
            <p:txBody>
              <a:bodyPr wrap="non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𝐴𝐷</m:t>
                      </m:r>
                      <m:r>
                        <a:rPr lang="en-US" altLang="zh-CN" sz="2800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𝜋</m:t>
                      </m:r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40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𝜋</m:t>
                          </m:r>
                        </m:den>
                      </m:f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20</m:t>
                      </m:r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 </m:t>
                      </m:r>
                      <m:r>
                        <m:rPr>
                          <m:sty m:val="p"/>
                        </m:rP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m</m:t>
                      </m:r>
                      <m:r>
                        <a:rPr lang="en-US" altLang="zh-CN" sz="28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，</m:t>
                      </m:r>
                    </m:oMath>
                  </m:oMathPara>
                </a14:m>
                <a:endParaRPr lang="en-US" altLang="zh-CN" sz="28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735" y="484505"/>
                <a:ext cx="4388485" cy="9334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1863274" y="3170603"/>
            <a:ext cx="2226761" cy="1804764"/>
            <a:chOff x="5317" y="5447"/>
            <a:chExt cx="3507" cy="2842"/>
          </a:xfrm>
        </p:grpSpPr>
        <p:grpSp>
          <p:nvGrpSpPr>
            <p:cNvPr id="30" name="组合 29"/>
            <p:cNvGrpSpPr/>
            <p:nvPr/>
          </p:nvGrpSpPr>
          <p:grpSpPr>
            <a:xfrm rot="0">
              <a:off x="5317" y="5447"/>
              <a:ext cx="3507" cy="2842"/>
              <a:chOff x="2880" y="4053"/>
              <a:chExt cx="3769" cy="3119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2880" y="4053"/>
                <a:ext cx="3769" cy="3119"/>
                <a:chOff x="2769" y="5053"/>
                <a:chExt cx="3769" cy="3119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3453" y="5388"/>
                  <a:ext cx="2385" cy="222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1600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5648" y="7376"/>
                  <a:ext cx="869" cy="796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A</a:t>
                  </a:r>
                  <a:endPara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5843" y="5074"/>
                  <a:ext cx="695" cy="796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B</a:t>
                  </a:r>
                  <a:endPara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2769" y="5053"/>
                  <a:ext cx="695" cy="796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C</a:t>
                  </a:r>
                  <a:endParaRPr lang="en-US" altLang="zh-CN" sz="24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</p:grpSp>
          <p:cxnSp>
            <p:nvCxnSpPr>
              <p:cNvPr id="28" name="直接连接符 27"/>
              <p:cNvCxnSpPr>
                <a:stCxn id="20" idx="1"/>
              </p:cNvCxnSpPr>
              <p:nvPr/>
            </p:nvCxnSpPr>
            <p:spPr>
              <a:xfrm>
                <a:off x="3564" y="5501"/>
                <a:ext cx="2437" cy="1126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/>
            <p:cNvSpPr txBox="1"/>
            <p:nvPr/>
          </p:nvSpPr>
          <p:spPr>
            <a:xfrm>
              <a:off x="5386" y="7564"/>
              <a:ext cx="647" cy="725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B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16" y="6323"/>
              <a:ext cx="647" cy="725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E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453073" y="2140268"/>
            <a:ext cx="1649412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问题解决策略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204720" y="1278890"/>
            <a:ext cx="408940" cy="2689860"/>
          </a:xfrm>
          <a:prstGeom prst="leftBrace">
            <a:avLst>
              <a:gd name="adj1" fmla="val 10824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715895" y="1059815"/>
            <a:ext cx="546671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展开图中的最短路径问题（转化）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2613660" y="2355850"/>
            <a:ext cx="571119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常见背景：正方体长方体、圆柱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2699385" y="3722370"/>
            <a:ext cx="560578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原理：线段基本事实＋勾股定理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700405"/>
            <a:ext cx="8630285" cy="16414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问题情境：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有一只蚂蚁要正方体形状的从桌子脚的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点（图中正方体的一个顶点）沿正方体桌子的外表面爬行到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点，怎样爬行路线最短？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852295"/>
            <a:ext cx="2472690" cy="2651760"/>
          </a:xfrm>
          <a:prstGeom prst="rect">
            <a:avLst/>
          </a:prstGeom>
        </p:spPr>
      </p:pic>
      <p:grpSp>
        <p:nvGrpSpPr>
          <p:cNvPr id="5" name="Group 45"/>
          <p:cNvGrpSpPr/>
          <p:nvPr/>
        </p:nvGrpSpPr>
        <p:grpSpPr>
          <a:xfrm>
            <a:off x="5895975" y="4252278"/>
            <a:ext cx="320675" cy="374650"/>
            <a:chOff x="3005" y="3299"/>
            <a:chExt cx="419" cy="313"/>
          </a:xfrm>
        </p:grpSpPr>
        <p:sp>
          <p:nvSpPr>
            <p:cNvPr id="6" name="Oval 32"/>
            <p:cNvSpPr/>
            <p:nvPr/>
          </p:nvSpPr>
          <p:spPr>
            <a:xfrm>
              <a:off x="3288" y="3339"/>
              <a:ext cx="94" cy="10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Group 33"/>
            <p:cNvGrpSpPr/>
            <p:nvPr/>
          </p:nvGrpSpPr>
          <p:grpSpPr>
            <a:xfrm>
              <a:off x="3005" y="3299"/>
              <a:ext cx="419" cy="313"/>
              <a:chOff x="8640" y="5961"/>
              <a:chExt cx="492" cy="379"/>
            </a:xfrm>
          </p:grpSpPr>
          <p:sp>
            <p:nvSpPr>
              <p:cNvPr id="8" name="Freeform 34"/>
              <p:cNvSpPr/>
              <p:nvPr/>
            </p:nvSpPr>
            <p:spPr>
              <a:xfrm>
                <a:off x="9025" y="5974"/>
                <a:ext cx="45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850" y="0"/>
                  </a:cxn>
                  <a:cxn ang="0">
                    <a:pos x="0" y="5489"/>
                  </a:cxn>
                </a:cxnLst>
                <a:pathLst>
                  <a:path w="37" h="25">
                    <a:moveTo>
                      <a:pt x="0" y="25"/>
                    </a:moveTo>
                    <a:cubicBezTo>
                      <a:pt x="12" y="17"/>
                      <a:pt x="37" y="0"/>
                      <a:pt x="37" y="0"/>
                    </a:cubicBezTo>
                    <a:cubicBezTo>
                      <a:pt x="37" y="0"/>
                      <a:pt x="12" y="17"/>
                      <a:pt x="0" y="25"/>
                    </a:cubicBezTo>
                    <a:close/>
                  </a:path>
                </a:pathLst>
              </a:custGeom>
              <a:solidFill>
                <a:srgbClr val="97CDCC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" name="Freeform 35"/>
              <p:cNvSpPr/>
              <p:nvPr/>
            </p:nvSpPr>
            <p:spPr>
              <a:xfrm>
                <a:off x="9039" y="6026"/>
                <a:ext cx="93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1916" y="0"/>
                  </a:cxn>
                </a:cxnLst>
                <a:pathLst>
                  <a:path w="76" h="25">
                    <a:moveTo>
                      <a:pt x="0" y="25"/>
                    </a:moveTo>
                    <a:cubicBezTo>
                      <a:pt x="25" y="17"/>
                      <a:pt x="76" y="0"/>
                      <a:pt x="76" y="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" name="Freeform 36"/>
              <p:cNvSpPr/>
              <p:nvPr/>
            </p:nvSpPr>
            <p:spPr>
              <a:xfrm>
                <a:off x="8994" y="6167"/>
                <a:ext cx="108" cy="1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5" y="5956"/>
                  </a:cxn>
                  <a:cxn ang="0">
                    <a:pos x="1326" y="15187"/>
                  </a:cxn>
                  <a:cxn ang="0">
                    <a:pos x="2328" y="21295"/>
                  </a:cxn>
                </a:cxnLst>
                <a:pathLst>
                  <a:path w="88" h="88">
                    <a:moveTo>
                      <a:pt x="0" y="0"/>
                    </a:moveTo>
                    <a:cubicBezTo>
                      <a:pt x="12" y="8"/>
                      <a:pt x="28" y="13"/>
                      <a:pt x="37" y="25"/>
                    </a:cubicBezTo>
                    <a:cubicBezTo>
                      <a:pt x="45" y="35"/>
                      <a:pt x="42" y="53"/>
                      <a:pt x="50" y="63"/>
                    </a:cubicBezTo>
                    <a:cubicBezTo>
                      <a:pt x="60" y="75"/>
                      <a:pt x="88" y="88"/>
                      <a:pt x="88" y="88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" name="Freeform 37"/>
              <p:cNvSpPr/>
              <p:nvPr/>
            </p:nvSpPr>
            <p:spPr>
              <a:xfrm>
                <a:off x="8812" y="5974"/>
                <a:ext cx="152" cy="122"/>
              </a:xfrm>
              <a:custGeom>
                <a:avLst/>
                <a:gdLst/>
                <a:ahLst/>
                <a:cxnLst>
                  <a:cxn ang="0">
                    <a:pos x="2856" y="19503"/>
                  </a:cxn>
                  <a:cxn ang="0">
                    <a:pos x="840" y="0"/>
                  </a:cxn>
                  <a:cxn ang="0">
                    <a:pos x="0" y="11102"/>
                  </a:cxn>
                </a:cxnLst>
                <a:pathLst>
                  <a:path w="125" h="87">
                    <a:moveTo>
                      <a:pt x="125" y="87"/>
                    </a:moveTo>
                    <a:cubicBezTo>
                      <a:pt x="86" y="30"/>
                      <a:pt x="76" y="57"/>
                      <a:pt x="37" y="0"/>
                    </a:cubicBezTo>
                    <a:cubicBezTo>
                      <a:pt x="9" y="42"/>
                      <a:pt x="22" y="26"/>
                      <a:pt x="0" y="5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2" name="Group 38"/>
              <p:cNvGrpSpPr/>
              <p:nvPr/>
            </p:nvGrpSpPr>
            <p:grpSpPr>
              <a:xfrm>
                <a:off x="8640" y="5961"/>
                <a:ext cx="426" cy="379"/>
                <a:chOff x="8640" y="5961"/>
                <a:chExt cx="426" cy="379"/>
              </a:xfrm>
            </p:grpSpPr>
            <p:sp>
              <p:nvSpPr>
                <p:cNvPr id="13" name="Oval 39"/>
                <p:cNvSpPr/>
                <p:nvPr/>
              </p:nvSpPr>
              <p:spPr>
                <a:xfrm>
                  <a:off x="8640" y="6088"/>
                  <a:ext cx="374" cy="128"/>
                </a:xfrm>
                <a:prstGeom prst="ellipse">
                  <a:avLst/>
                </a:prstGeom>
                <a:solidFill>
                  <a:srgbClr val="FF33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ctr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4" name="Group 40"/>
                <p:cNvGrpSpPr/>
                <p:nvPr/>
              </p:nvGrpSpPr>
              <p:grpSpPr>
                <a:xfrm>
                  <a:off x="8696" y="5961"/>
                  <a:ext cx="370" cy="379"/>
                  <a:chOff x="8696" y="5961"/>
                  <a:chExt cx="370" cy="379"/>
                </a:xfrm>
              </p:grpSpPr>
              <p:sp>
                <p:nvSpPr>
                  <p:cNvPr id="15" name="Freeform 41"/>
                  <p:cNvSpPr/>
                  <p:nvPr/>
                </p:nvSpPr>
                <p:spPr>
                  <a:xfrm>
                    <a:off x="8959" y="6216"/>
                    <a:ext cx="107" cy="12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40" y="5956"/>
                      </a:cxn>
                      <a:cxn ang="0">
                        <a:pos x="1147" y="15187"/>
                      </a:cxn>
                      <a:cxn ang="0">
                        <a:pos x="1995" y="21295"/>
                      </a:cxn>
                    </a:cxnLst>
                    <a:pathLst>
                      <a:path w="88" h="88">
                        <a:moveTo>
                          <a:pt x="0" y="0"/>
                        </a:moveTo>
                        <a:cubicBezTo>
                          <a:pt x="12" y="8"/>
                          <a:pt x="28" y="13"/>
                          <a:pt x="37" y="25"/>
                        </a:cubicBezTo>
                        <a:cubicBezTo>
                          <a:pt x="45" y="35"/>
                          <a:pt x="42" y="53"/>
                          <a:pt x="50" y="63"/>
                        </a:cubicBezTo>
                        <a:cubicBezTo>
                          <a:pt x="60" y="75"/>
                          <a:pt x="88" y="88"/>
                          <a:pt x="88" y="8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" name="Freeform 42"/>
                  <p:cNvSpPr/>
                  <p:nvPr/>
                </p:nvSpPr>
                <p:spPr>
                  <a:xfrm>
                    <a:off x="8696" y="5961"/>
                    <a:ext cx="263" cy="192"/>
                  </a:xfrm>
                  <a:custGeom>
                    <a:avLst/>
                    <a:gdLst/>
                    <a:ahLst/>
                    <a:cxnLst>
                      <a:cxn ang="0">
                        <a:pos x="18431991" y="27571948"/>
                      </a:cxn>
                      <a:cxn ang="0">
                        <a:pos x="5465152" y="0"/>
                      </a:cxn>
                      <a:cxn ang="0">
                        <a:pos x="0" y="15790294"/>
                      </a:cxn>
                    </a:cxnLst>
                    <a:pathLst>
                      <a:path w="125" h="87">
                        <a:moveTo>
                          <a:pt x="125" y="87"/>
                        </a:moveTo>
                        <a:cubicBezTo>
                          <a:pt x="86" y="30"/>
                          <a:pt x="76" y="57"/>
                          <a:pt x="37" y="0"/>
                        </a:cubicBezTo>
                        <a:cubicBezTo>
                          <a:pt x="9" y="42"/>
                          <a:pt x="22" y="26"/>
                          <a:pt x="0" y="5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5708" y="881228"/>
            <a:ext cx="164444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圆柱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461" y="1761402"/>
            <a:ext cx="4022055" cy="1949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585" y="1770867"/>
            <a:ext cx="3690828" cy="1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5708" y="881228"/>
            <a:ext cx="43806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棱柱（以长方体为例）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540" y="1571785"/>
            <a:ext cx="3640136" cy="31307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598" y="1571784"/>
            <a:ext cx="3675640" cy="3130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5708" y="881228"/>
            <a:ext cx="43806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台阶问题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995" y="1673490"/>
            <a:ext cx="7786010" cy="244364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480820" y="-47625"/>
            <a:ext cx="4882515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  <a:sym typeface="+mn-ea"/>
              </a:rPr>
              <a:t>探究点：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立体图形上的最短路程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4615" y="2788285"/>
            <a:ext cx="2096135" cy="2247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460" y="484505"/>
            <a:ext cx="8431530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如图，有一个正方体形状的桌子，正方形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ABCD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是它朝上的桌面，点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是正方形的四个顶点，桌高是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h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cm.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1773555"/>
            <a:ext cx="7772400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一只蚂蚁要从正方形桌面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ABCD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点爬行到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点，请在图</a:t>
            </a:r>
            <a:r>
              <a:rPr lang="en-US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中画出蚂蚁爬行的最短路线，并说明理由：</a:t>
            </a:r>
            <a:r>
              <a:rPr lang="zh-CN" altLang="en-US" sz="2800" u="sng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u="sng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0820" y="-47625"/>
            <a:ext cx="5391150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探究点一：正方体中的最短路径问题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3" name="图片 22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9185" y="3508375"/>
            <a:ext cx="348615" cy="37655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22960" y="3288030"/>
            <a:ext cx="1489075" cy="1690370"/>
            <a:chOff x="4242" y="5065"/>
            <a:chExt cx="2345" cy="2662"/>
          </a:xfrm>
        </p:grpSpPr>
        <p:grpSp>
          <p:nvGrpSpPr>
            <p:cNvPr id="30" name="组合 29"/>
            <p:cNvGrpSpPr/>
            <p:nvPr/>
          </p:nvGrpSpPr>
          <p:grpSpPr>
            <a:xfrm>
              <a:off x="4242" y="5065"/>
              <a:ext cx="2345" cy="2189"/>
              <a:chOff x="4242" y="5065"/>
              <a:chExt cx="2345" cy="218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817" y="5412"/>
                <a:ext cx="1308" cy="1342"/>
              </a:xfrm>
              <a:prstGeom prst="rect">
                <a:avLst/>
              </a:pr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250" y="6432"/>
                <a:ext cx="57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012" y="6431"/>
                <a:ext cx="57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012" y="5071"/>
                <a:ext cx="57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C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242" y="5065"/>
                <a:ext cx="57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D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818" y="7002"/>
              <a:ext cx="1452" cy="725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图</a:t>
              </a:r>
              <a:r>
                <a:rPr lang="en-US" altLang="en-US" sz="240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①</a:t>
              </a:r>
              <a:endParaRPr lang="en-US" altLang="en-US" sz="24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29510" y="2597785"/>
            <a:ext cx="335470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两点之间线段最短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1207135" y="3514725"/>
            <a:ext cx="786765" cy="85280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480820" y="-47625"/>
            <a:ext cx="5391150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探究点一：正方体中的最短路径问题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10" y="443865"/>
            <a:ext cx="8837930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另有一只蚂蚁要从桌子脚的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P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图中正方体的一个顶点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沿正方体桌子的外表面爬行到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C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点，怎样爬行路线最短？请画出最短路线示意图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.(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画出一种即可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1970" y="1668145"/>
            <a:ext cx="1805305" cy="1936115"/>
          </a:xfrm>
          <a:prstGeom prst="rect">
            <a:avLst/>
          </a:prstGeom>
        </p:spPr>
      </p:pic>
      <p:grpSp>
        <p:nvGrpSpPr>
          <p:cNvPr id="5" name="Group 45"/>
          <p:cNvGrpSpPr/>
          <p:nvPr/>
        </p:nvGrpSpPr>
        <p:grpSpPr>
          <a:xfrm>
            <a:off x="6551930" y="3187383"/>
            <a:ext cx="320675" cy="374650"/>
            <a:chOff x="3005" y="3299"/>
            <a:chExt cx="419" cy="313"/>
          </a:xfrm>
        </p:grpSpPr>
        <p:sp>
          <p:nvSpPr>
            <p:cNvPr id="7" name="Oval 32"/>
            <p:cNvSpPr/>
            <p:nvPr/>
          </p:nvSpPr>
          <p:spPr>
            <a:xfrm>
              <a:off x="3288" y="3339"/>
              <a:ext cx="94" cy="10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3005" y="3299"/>
              <a:ext cx="419" cy="313"/>
              <a:chOff x="8640" y="5961"/>
              <a:chExt cx="492" cy="379"/>
            </a:xfrm>
          </p:grpSpPr>
          <p:sp>
            <p:nvSpPr>
              <p:cNvPr id="9" name="Freeform 34"/>
              <p:cNvSpPr/>
              <p:nvPr/>
            </p:nvSpPr>
            <p:spPr>
              <a:xfrm>
                <a:off x="9025" y="5974"/>
                <a:ext cx="45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850" y="0"/>
                  </a:cxn>
                  <a:cxn ang="0">
                    <a:pos x="0" y="5489"/>
                  </a:cxn>
                </a:cxnLst>
                <a:pathLst>
                  <a:path w="37" h="25">
                    <a:moveTo>
                      <a:pt x="0" y="25"/>
                    </a:moveTo>
                    <a:cubicBezTo>
                      <a:pt x="12" y="17"/>
                      <a:pt x="37" y="0"/>
                      <a:pt x="37" y="0"/>
                    </a:cubicBezTo>
                    <a:cubicBezTo>
                      <a:pt x="37" y="0"/>
                      <a:pt x="12" y="17"/>
                      <a:pt x="0" y="25"/>
                    </a:cubicBezTo>
                    <a:close/>
                  </a:path>
                </a:pathLst>
              </a:custGeom>
              <a:solidFill>
                <a:srgbClr val="97CDCC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" name="Freeform 35"/>
              <p:cNvSpPr/>
              <p:nvPr/>
            </p:nvSpPr>
            <p:spPr>
              <a:xfrm>
                <a:off x="9039" y="6026"/>
                <a:ext cx="93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1916" y="0"/>
                  </a:cxn>
                </a:cxnLst>
                <a:pathLst>
                  <a:path w="76" h="25">
                    <a:moveTo>
                      <a:pt x="0" y="25"/>
                    </a:moveTo>
                    <a:cubicBezTo>
                      <a:pt x="25" y="17"/>
                      <a:pt x="76" y="0"/>
                      <a:pt x="76" y="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" name="Freeform 36"/>
              <p:cNvSpPr/>
              <p:nvPr/>
            </p:nvSpPr>
            <p:spPr>
              <a:xfrm>
                <a:off x="8994" y="6167"/>
                <a:ext cx="108" cy="1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5" y="5956"/>
                  </a:cxn>
                  <a:cxn ang="0">
                    <a:pos x="1326" y="15187"/>
                  </a:cxn>
                  <a:cxn ang="0">
                    <a:pos x="2328" y="21295"/>
                  </a:cxn>
                </a:cxnLst>
                <a:pathLst>
                  <a:path w="88" h="88">
                    <a:moveTo>
                      <a:pt x="0" y="0"/>
                    </a:moveTo>
                    <a:cubicBezTo>
                      <a:pt x="12" y="8"/>
                      <a:pt x="28" y="13"/>
                      <a:pt x="37" y="25"/>
                    </a:cubicBezTo>
                    <a:cubicBezTo>
                      <a:pt x="45" y="35"/>
                      <a:pt x="42" y="53"/>
                      <a:pt x="50" y="63"/>
                    </a:cubicBezTo>
                    <a:cubicBezTo>
                      <a:pt x="60" y="75"/>
                      <a:pt x="88" y="88"/>
                      <a:pt x="88" y="88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" name="Freeform 37"/>
              <p:cNvSpPr/>
              <p:nvPr/>
            </p:nvSpPr>
            <p:spPr>
              <a:xfrm>
                <a:off x="8812" y="5974"/>
                <a:ext cx="152" cy="122"/>
              </a:xfrm>
              <a:custGeom>
                <a:avLst/>
                <a:gdLst/>
                <a:ahLst/>
                <a:cxnLst>
                  <a:cxn ang="0">
                    <a:pos x="2856" y="19503"/>
                  </a:cxn>
                  <a:cxn ang="0">
                    <a:pos x="840" y="0"/>
                  </a:cxn>
                  <a:cxn ang="0">
                    <a:pos x="0" y="11102"/>
                  </a:cxn>
                </a:cxnLst>
                <a:pathLst>
                  <a:path w="125" h="87">
                    <a:moveTo>
                      <a:pt x="125" y="87"/>
                    </a:moveTo>
                    <a:cubicBezTo>
                      <a:pt x="86" y="30"/>
                      <a:pt x="76" y="57"/>
                      <a:pt x="37" y="0"/>
                    </a:cubicBezTo>
                    <a:cubicBezTo>
                      <a:pt x="9" y="42"/>
                      <a:pt x="22" y="26"/>
                      <a:pt x="0" y="5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3" name="Group 38"/>
              <p:cNvGrpSpPr/>
              <p:nvPr/>
            </p:nvGrpSpPr>
            <p:grpSpPr>
              <a:xfrm>
                <a:off x="8640" y="5961"/>
                <a:ext cx="426" cy="379"/>
                <a:chOff x="8640" y="5961"/>
                <a:chExt cx="426" cy="379"/>
              </a:xfrm>
            </p:grpSpPr>
            <p:sp>
              <p:nvSpPr>
                <p:cNvPr id="14" name="Oval 39"/>
                <p:cNvSpPr/>
                <p:nvPr/>
              </p:nvSpPr>
              <p:spPr>
                <a:xfrm>
                  <a:off x="8640" y="6088"/>
                  <a:ext cx="374" cy="128"/>
                </a:xfrm>
                <a:prstGeom prst="ellipse">
                  <a:avLst/>
                </a:prstGeom>
                <a:solidFill>
                  <a:srgbClr val="FF33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ctr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5" name="Group 40"/>
                <p:cNvGrpSpPr/>
                <p:nvPr/>
              </p:nvGrpSpPr>
              <p:grpSpPr>
                <a:xfrm>
                  <a:off x="8696" y="5961"/>
                  <a:ext cx="370" cy="379"/>
                  <a:chOff x="8696" y="5961"/>
                  <a:chExt cx="370" cy="379"/>
                </a:xfrm>
              </p:grpSpPr>
              <p:sp>
                <p:nvSpPr>
                  <p:cNvPr id="16" name="Freeform 41"/>
                  <p:cNvSpPr/>
                  <p:nvPr/>
                </p:nvSpPr>
                <p:spPr>
                  <a:xfrm>
                    <a:off x="8959" y="6216"/>
                    <a:ext cx="107" cy="12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40" y="5956"/>
                      </a:cxn>
                      <a:cxn ang="0">
                        <a:pos x="1147" y="15187"/>
                      </a:cxn>
                      <a:cxn ang="0">
                        <a:pos x="1995" y="21295"/>
                      </a:cxn>
                    </a:cxnLst>
                    <a:pathLst>
                      <a:path w="88" h="88">
                        <a:moveTo>
                          <a:pt x="0" y="0"/>
                        </a:moveTo>
                        <a:cubicBezTo>
                          <a:pt x="12" y="8"/>
                          <a:pt x="28" y="13"/>
                          <a:pt x="37" y="25"/>
                        </a:cubicBezTo>
                        <a:cubicBezTo>
                          <a:pt x="45" y="35"/>
                          <a:pt x="42" y="53"/>
                          <a:pt x="50" y="63"/>
                        </a:cubicBezTo>
                        <a:cubicBezTo>
                          <a:pt x="60" y="75"/>
                          <a:pt x="88" y="88"/>
                          <a:pt x="88" y="8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7" name="Freeform 42"/>
                  <p:cNvSpPr/>
                  <p:nvPr/>
                </p:nvSpPr>
                <p:spPr>
                  <a:xfrm>
                    <a:off x="8696" y="5961"/>
                    <a:ext cx="263" cy="192"/>
                  </a:xfrm>
                  <a:custGeom>
                    <a:avLst/>
                    <a:gdLst/>
                    <a:ahLst/>
                    <a:cxnLst>
                      <a:cxn ang="0">
                        <a:pos x="18431991" y="27571948"/>
                      </a:cxn>
                      <a:cxn ang="0">
                        <a:pos x="5465152" y="0"/>
                      </a:cxn>
                      <a:cxn ang="0">
                        <a:pos x="0" y="15790294"/>
                      </a:cxn>
                    </a:cxnLst>
                    <a:pathLst>
                      <a:path w="125" h="87">
                        <a:moveTo>
                          <a:pt x="125" y="87"/>
                        </a:moveTo>
                        <a:cubicBezTo>
                          <a:pt x="86" y="30"/>
                          <a:pt x="76" y="57"/>
                          <a:pt x="37" y="0"/>
                        </a:cubicBezTo>
                        <a:cubicBezTo>
                          <a:pt x="9" y="42"/>
                          <a:pt x="22" y="26"/>
                          <a:pt x="0" y="5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9" name="文本框 18"/>
          <p:cNvSpPr txBox="1"/>
          <p:nvPr/>
        </p:nvSpPr>
        <p:spPr>
          <a:xfrm>
            <a:off x="323215" y="1782445"/>
            <a:ext cx="5690235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PC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即为所求最短路线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答案不唯一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336290" y="2141220"/>
            <a:ext cx="2603500" cy="1601470"/>
            <a:chOff x="3114" y="3958"/>
            <a:chExt cx="4100" cy="2522"/>
          </a:xfrm>
        </p:grpSpPr>
        <p:grpSp>
          <p:nvGrpSpPr>
            <p:cNvPr id="27" name="组合 26"/>
            <p:cNvGrpSpPr/>
            <p:nvPr/>
          </p:nvGrpSpPr>
          <p:grpSpPr>
            <a:xfrm>
              <a:off x="3114" y="3958"/>
              <a:ext cx="4100" cy="2522"/>
              <a:chOff x="3003" y="4958"/>
              <a:chExt cx="4100" cy="252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3574" y="5637"/>
                <a:ext cx="2722" cy="1360"/>
                <a:chOff x="3574" y="5637"/>
                <a:chExt cx="2722" cy="1360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3574" y="5637"/>
                  <a:ext cx="2722" cy="1361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21" name="直接连接符 20"/>
                <p:cNvCxnSpPr>
                  <a:endCxn id="20" idx="2"/>
                </p:cNvCxnSpPr>
                <p:nvPr/>
              </p:nvCxnSpPr>
              <p:spPr>
                <a:xfrm>
                  <a:off x="4935" y="5637"/>
                  <a:ext cx="0" cy="1361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3058" y="5076"/>
                <a:ext cx="869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592" y="4958"/>
                <a:ext cx="6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408" y="5227"/>
                <a:ext cx="6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C</a:t>
                </a:r>
                <a:endPara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003" y="6611"/>
                <a:ext cx="629" cy="869"/>
              </a:xfrm>
              <a:prstGeom prst="rect">
                <a:avLst/>
              </a:prstGeom>
            </p:spPr>
            <p:txBody>
              <a:bodyPr wrap="squar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P</a:t>
                </a:r>
                <a:endPara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 flipV="1">
              <a:off x="3670" y="4622"/>
              <a:ext cx="2760" cy="139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79070" y="3618865"/>
            <a:ext cx="8681720" cy="1383665"/>
          </a:xfrm>
          <a:prstGeom prst="rect">
            <a:avLst/>
          </a:prstGeom>
          <a:ln w="19050">
            <a:solidFill>
              <a:schemeClr val="accent1"/>
            </a:solidFill>
            <a:prstDash val="dash"/>
          </a:ln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归纳总结：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对于正方体的最短路径问题，先将正方体展开，找到两点在展开图中的位置，再利自用勾股定理计算两点间的线段长度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1"/>
          <p:cNvSpPr txBox="1"/>
          <p:nvPr/>
        </p:nvSpPr>
        <p:spPr>
          <a:xfrm>
            <a:off x="5143183" y="262509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Group 45"/>
          <p:cNvGrpSpPr/>
          <p:nvPr/>
        </p:nvGrpSpPr>
        <p:grpSpPr>
          <a:xfrm>
            <a:off x="2787650" y="4176078"/>
            <a:ext cx="320675" cy="374650"/>
            <a:chOff x="3005" y="3299"/>
            <a:chExt cx="419" cy="313"/>
          </a:xfrm>
        </p:grpSpPr>
        <p:sp>
          <p:nvSpPr>
            <p:cNvPr id="4" name="Oval 32"/>
            <p:cNvSpPr/>
            <p:nvPr/>
          </p:nvSpPr>
          <p:spPr>
            <a:xfrm>
              <a:off x="3288" y="3339"/>
              <a:ext cx="94" cy="10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" name="Group 33"/>
            <p:cNvGrpSpPr/>
            <p:nvPr/>
          </p:nvGrpSpPr>
          <p:grpSpPr>
            <a:xfrm>
              <a:off x="3005" y="3299"/>
              <a:ext cx="419" cy="313"/>
              <a:chOff x="8640" y="5961"/>
              <a:chExt cx="492" cy="379"/>
            </a:xfrm>
          </p:grpSpPr>
          <p:sp>
            <p:nvSpPr>
              <p:cNvPr id="6" name="Freeform 34"/>
              <p:cNvSpPr/>
              <p:nvPr/>
            </p:nvSpPr>
            <p:spPr>
              <a:xfrm>
                <a:off x="9025" y="5974"/>
                <a:ext cx="45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850" y="0"/>
                  </a:cxn>
                  <a:cxn ang="0">
                    <a:pos x="0" y="5489"/>
                  </a:cxn>
                </a:cxnLst>
                <a:pathLst>
                  <a:path w="37" h="25">
                    <a:moveTo>
                      <a:pt x="0" y="25"/>
                    </a:moveTo>
                    <a:cubicBezTo>
                      <a:pt x="12" y="17"/>
                      <a:pt x="37" y="0"/>
                      <a:pt x="37" y="0"/>
                    </a:cubicBezTo>
                    <a:cubicBezTo>
                      <a:pt x="37" y="0"/>
                      <a:pt x="12" y="17"/>
                      <a:pt x="0" y="25"/>
                    </a:cubicBezTo>
                    <a:close/>
                  </a:path>
                </a:pathLst>
              </a:custGeom>
              <a:solidFill>
                <a:srgbClr val="97CDCC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" name="Freeform 35"/>
              <p:cNvSpPr/>
              <p:nvPr/>
            </p:nvSpPr>
            <p:spPr>
              <a:xfrm>
                <a:off x="9039" y="6026"/>
                <a:ext cx="93" cy="35"/>
              </a:xfrm>
              <a:custGeom>
                <a:avLst/>
                <a:gdLst/>
                <a:ahLst/>
                <a:cxnLst>
                  <a:cxn ang="0">
                    <a:pos x="0" y="5489"/>
                  </a:cxn>
                  <a:cxn ang="0">
                    <a:pos x="1916" y="0"/>
                  </a:cxn>
                </a:cxnLst>
                <a:pathLst>
                  <a:path w="76" h="25">
                    <a:moveTo>
                      <a:pt x="0" y="25"/>
                    </a:moveTo>
                    <a:cubicBezTo>
                      <a:pt x="25" y="17"/>
                      <a:pt x="76" y="0"/>
                      <a:pt x="76" y="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" name="Freeform 36"/>
              <p:cNvSpPr/>
              <p:nvPr/>
            </p:nvSpPr>
            <p:spPr>
              <a:xfrm>
                <a:off x="8994" y="6167"/>
                <a:ext cx="108" cy="1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5" y="5956"/>
                  </a:cxn>
                  <a:cxn ang="0">
                    <a:pos x="1326" y="15187"/>
                  </a:cxn>
                  <a:cxn ang="0">
                    <a:pos x="2328" y="21295"/>
                  </a:cxn>
                </a:cxnLst>
                <a:pathLst>
                  <a:path w="88" h="88">
                    <a:moveTo>
                      <a:pt x="0" y="0"/>
                    </a:moveTo>
                    <a:cubicBezTo>
                      <a:pt x="12" y="8"/>
                      <a:pt x="28" y="13"/>
                      <a:pt x="37" y="25"/>
                    </a:cubicBezTo>
                    <a:cubicBezTo>
                      <a:pt x="45" y="35"/>
                      <a:pt x="42" y="53"/>
                      <a:pt x="50" y="63"/>
                    </a:cubicBezTo>
                    <a:cubicBezTo>
                      <a:pt x="60" y="75"/>
                      <a:pt x="88" y="88"/>
                      <a:pt x="88" y="88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" name="Freeform 37"/>
              <p:cNvSpPr/>
              <p:nvPr/>
            </p:nvSpPr>
            <p:spPr>
              <a:xfrm>
                <a:off x="8812" y="5974"/>
                <a:ext cx="152" cy="122"/>
              </a:xfrm>
              <a:custGeom>
                <a:avLst/>
                <a:gdLst/>
                <a:ahLst/>
                <a:cxnLst>
                  <a:cxn ang="0">
                    <a:pos x="2856" y="19503"/>
                  </a:cxn>
                  <a:cxn ang="0">
                    <a:pos x="840" y="0"/>
                  </a:cxn>
                  <a:cxn ang="0">
                    <a:pos x="0" y="11102"/>
                  </a:cxn>
                </a:cxnLst>
                <a:pathLst>
                  <a:path w="125" h="87">
                    <a:moveTo>
                      <a:pt x="125" y="87"/>
                    </a:moveTo>
                    <a:cubicBezTo>
                      <a:pt x="86" y="30"/>
                      <a:pt x="76" y="57"/>
                      <a:pt x="37" y="0"/>
                    </a:cubicBezTo>
                    <a:cubicBezTo>
                      <a:pt x="9" y="42"/>
                      <a:pt x="22" y="26"/>
                      <a:pt x="0" y="50"/>
                    </a:cubicBezTo>
                  </a:path>
                </a:pathLst>
              </a:custGeom>
              <a:noFill/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" name="Group 38"/>
              <p:cNvGrpSpPr/>
              <p:nvPr/>
            </p:nvGrpSpPr>
            <p:grpSpPr>
              <a:xfrm>
                <a:off x="8640" y="5961"/>
                <a:ext cx="426" cy="379"/>
                <a:chOff x="8640" y="5961"/>
                <a:chExt cx="426" cy="379"/>
              </a:xfrm>
            </p:grpSpPr>
            <p:sp>
              <p:nvSpPr>
                <p:cNvPr id="11" name="Oval 39"/>
                <p:cNvSpPr/>
                <p:nvPr/>
              </p:nvSpPr>
              <p:spPr>
                <a:xfrm>
                  <a:off x="8640" y="6088"/>
                  <a:ext cx="374" cy="128"/>
                </a:xfrm>
                <a:prstGeom prst="ellipse">
                  <a:avLst/>
                </a:prstGeom>
                <a:solidFill>
                  <a:srgbClr val="FF33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ctr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2" name="Group 40"/>
                <p:cNvGrpSpPr/>
                <p:nvPr/>
              </p:nvGrpSpPr>
              <p:grpSpPr>
                <a:xfrm>
                  <a:off x="8696" y="5961"/>
                  <a:ext cx="370" cy="379"/>
                  <a:chOff x="8696" y="5961"/>
                  <a:chExt cx="370" cy="379"/>
                </a:xfrm>
              </p:grpSpPr>
              <p:sp>
                <p:nvSpPr>
                  <p:cNvPr id="13" name="Freeform 41"/>
                  <p:cNvSpPr/>
                  <p:nvPr/>
                </p:nvSpPr>
                <p:spPr>
                  <a:xfrm>
                    <a:off x="8959" y="6216"/>
                    <a:ext cx="107" cy="12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840" y="5956"/>
                      </a:cxn>
                      <a:cxn ang="0">
                        <a:pos x="1147" y="15187"/>
                      </a:cxn>
                      <a:cxn ang="0">
                        <a:pos x="1995" y="21295"/>
                      </a:cxn>
                    </a:cxnLst>
                    <a:pathLst>
                      <a:path w="88" h="88">
                        <a:moveTo>
                          <a:pt x="0" y="0"/>
                        </a:moveTo>
                        <a:cubicBezTo>
                          <a:pt x="12" y="8"/>
                          <a:pt x="28" y="13"/>
                          <a:pt x="37" y="25"/>
                        </a:cubicBezTo>
                        <a:cubicBezTo>
                          <a:pt x="45" y="35"/>
                          <a:pt x="42" y="53"/>
                          <a:pt x="50" y="63"/>
                        </a:cubicBezTo>
                        <a:cubicBezTo>
                          <a:pt x="60" y="75"/>
                          <a:pt x="88" y="88"/>
                          <a:pt x="88" y="8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4" name="Freeform 42"/>
                  <p:cNvSpPr/>
                  <p:nvPr/>
                </p:nvSpPr>
                <p:spPr>
                  <a:xfrm>
                    <a:off x="8696" y="5961"/>
                    <a:ext cx="263" cy="192"/>
                  </a:xfrm>
                  <a:custGeom>
                    <a:avLst/>
                    <a:gdLst/>
                    <a:ahLst/>
                    <a:cxnLst>
                      <a:cxn ang="0">
                        <a:pos x="18431991" y="27571948"/>
                      </a:cxn>
                      <a:cxn ang="0">
                        <a:pos x="5465152" y="0"/>
                      </a:cxn>
                      <a:cxn ang="0">
                        <a:pos x="0" y="15790294"/>
                      </a:cxn>
                    </a:cxnLst>
                    <a:pathLst>
                      <a:path w="125" h="87">
                        <a:moveTo>
                          <a:pt x="125" y="87"/>
                        </a:moveTo>
                        <a:cubicBezTo>
                          <a:pt x="86" y="30"/>
                          <a:pt x="76" y="57"/>
                          <a:pt x="37" y="0"/>
                        </a:cubicBezTo>
                        <a:cubicBezTo>
                          <a:pt x="9" y="42"/>
                          <a:pt x="22" y="26"/>
                          <a:pt x="0" y="5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5" name="立方体 14"/>
          <p:cNvSpPr/>
          <p:nvPr/>
        </p:nvSpPr>
        <p:spPr>
          <a:xfrm>
            <a:off x="3213100" y="2947353"/>
            <a:ext cx="2003425" cy="1500188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base">
              <a:defRPr/>
            </a:pPr>
            <a:r>
              <a:rPr lang="zh-CN" altLang="en-US" sz="3000" b="1" strike="noStrike" noProof="1" dirty="0" smtClean="0">
                <a:solidFill>
                  <a:schemeClr val="tx1"/>
                </a:solidFill>
              </a:rPr>
              <a:t>牛奶盒</a:t>
            </a:r>
            <a:endParaRPr lang="zh-CN" altLang="en-US" sz="3000" b="1" strike="noStrike" noProof="1" dirty="0">
              <a:solidFill>
                <a:schemeClr val="tx1"/>
              </a:solidFill>
            </a:endParaRPr>
          </a:p>
        </p:txBody>
      </p:sp>
      <p:sp>
        <p:nvSpPr>
          <p:cNvPr id="16" name="TextBox 36868"/>
          <p:cNvSpPr txBox="1"/>
          <p:nvPr/>
        </p:nvSpPr>
        <p:spPr>
          <a:xfrm>
            <a:off x="2930208" y="435991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" name="云形 16"/>
          <p:cNvSpPr/>
          <p:nvPr/>
        </p:nvSpPr>
        <p:spPr>
          <a:xfrm>
            <a:off x="5108575" y="2910840"/>
            <a:ext cx="115888" cy="117475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base">
              <a:defRPr/>
            </a:pPr>
            <a:endParaRPr lang="zh-CN" altLang="en-US" sz="100" strike="noStrike" noProof="1"/>
          </a:p>
        </p:txBody>
      </p:sp>
      <p:sp>
        <p:nvSpPr>
          <p:cNvPr id="18" name="TextBox 2"/>
          <p:cNvSpPr txBox="1"/>
          <p:nvPr/>
        </p:nvSpPr>
        <p:spPr>
          <a:xfrm>
            <a:off x="220345" y="417830"/>
            <a:ext cx="861758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看到小蚂蚁终于找到食物的兴奋劲儿，小明灵光乍现，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又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拿出了长方体形状的牛奶盒，把小蚂蚁放在了点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处，并在点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滴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了一滴蜂蜜，你能帮小明求出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蚂蚁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找到蜂蜜的最短路线么？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Text Box 17"/>
          <p:cNvSpPr txBox="1"/>
          <p:nvPr/>
        </p:nvSpPr>
        <p:spPr>
          <a:xfrm>
            <a:off x="4968875" y="4058285"/>
            <a:ext cx="966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6 cm</a:t>
            </a: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5162550" y="3253740"/>
            <a:ext cx="1129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8 cm</a:t>
            </a: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1" name="Text Box 23"/>
          <p:cNvSpPr txBox="1"/>
          <p:nvPr/>
        </p:nvSpPr>
        <p:spPr>
          <a:xfrm>
            <a:off x="3503295" y="4374515"/>
            <a:ext cx="1158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10 cm</a:t>
            </a: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80820" y="-47625"/>
            <a:ext cx="5391150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探究点二：长方体的最短路径问题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平行四边形 1"/>
          <p:cNvSpPr/>
          <p:nvPr/>
        </p:nvSpPr>
        <p:spPr>
          <a:xfrm rot="19195979">
            <a:off x="92393" y="1089025"/>
            <a:ext cx="2079625" cy="1533525"/>
          </a:xfrm>
          <a:prstGeom prst="parallelogram">
            <a:avLst>
              <a:gd name="adj" fmla="val 85372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0" strike="noStrike" noProof="1">
              <a:solidFill>
                <a:schemeClr val="bg1"/>
              </a:solidFill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833755" y="2538413"/>
            <a:ext cx="2428875" cy="1941513"/>
          </a:xfrm>
          <a:prstGeom prst="cube">
            <a:avLst>
              <a:gd name="adj" fmla="val 2938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buFontTx/>
              <a:buNone/>
            </a:pPr>
            <a:endParaRPr lang="zh-CN" altLang="en-US" sz="1350" strike="noStrike" noProof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1215" y="2032000"/>
            <a:ext cx="1863090" cy="1081405"/>
          </a:xfrm>
          <a:prstGeom prst="rect">
            <a:avLst/>
          </a:prstGeom>
          <a:solidFill>
            <a:srgbClr val="92D05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94305" y="3113405"/>
            <a:ext cx="971550" cy="1367155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3184525" y="2103755"/>
            <a:ext cx="405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2543175" y="1523683"/>
            <a:ext cx="630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b="1" baseline="-25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" name="AutoShape 10"/>
          <p:cNvSpPr/>
          <p:nvPr/>
        </p:nvSpPr>
        <p:spPr>
          <a:xfrm rot="2700000">
            <a:off x="3318193" y="2617788"/>
            <a:ext cx="587375" cy="269875"/>
          </a:xfrm>
          <a:prstGeom prst="curvedDownArrow">
            <a:avLst>
              <a:gd name="adj1" fmla="val 2015"/>
              <a:gd name="adj2" fmla="val 108823"/>
              <a:gd name="adj3" fmla="val 3325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11"/>
          <p:cNvSpPr/>
          <p:nvPr/>
        </p:nvSpPr>
        <p:spPr>
          <a:xfrm rot="-8930053">
            <a:off x="2753043" y="2098675"/>
            <a:ext cx="538162" cy="263525"/>
          </a:xfrm>
          <a:prstGeom prst="curvedUpArrow">
            <a:avLst>
              <a:gd name="adj1" fmla="val 40843"/>
              <a:gd name="adj2" fmla="val 81686"/>
              <a:gd name="adj3" fmla="val 74125"/>
            </a:avLst>
          </a:prstGeom>
          <a:solidFill>
            <a:srgbClr val="00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Line 12"/>
          <p:cNvSpPr/>
          <p:nvPr/>
        </p:nvSpPr>
        <p:spPr>
          <a:xfrm flipV="1">
            <a:off x="822643" y="2032000"/>
            <a:ext cx="1871662" cy="2441575"/>
          </a:xfrm>
          <a:prstGeom prst="line">
            <a:avLst/>
          </a:prstGeom>
          <a:ln w="50800" cap="flat" cmpd="sng">
            <a:solidFill>
              <a:srgbClr val="00FF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Line 13"/>
          <p:cNvSpPr/>
          <p:nvPr/>
        </p:nvSpPr>
        <p:spPr>
          <a:xfrm flipV="1">
            <a:off x="833755" y="3113088"/>
            <a:ext cx="2832100" cy="1362075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Text Box 19"/>
          <p:cNvSpPr txBox="1"/>
          <p:nvPr/>
        </p:nvSpPr>
        <p:spPr>
          <a:xfrm>
            <a:off x="3618230" y="3529648"/>
            <a:ext cx="363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843280" y="600075"/>
            <a:ext cx="579438" cy="38750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下弧形箭头 42"/>
          <p:cNvSpPr/>
          <p:nvPr/>
        </p:nvSpPr>
        <p:spPr>
          <a:xfrm rot="15955225">
            <a:off x="1372711" y="2269014"/>
            <a:ext cx="430213" cy="339725"/>
          </a:xfrm>
          <a:prstGeom prst="curvedUp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0" strike="noStrike" noProof="1">
              <a:solidFill>
                <a:schemeClr val="bg1"/>
              </a:solidFill>
            </a:endParaRPr>
          </a:p>
        </p:txBody>
      </p:sp>
      <p:sp>
        <p:nvSpPr>
          <p:cNvPr id="44" name="Text Box 6"/>
          <p:cNvSpPr txBox="1"/>
          <p:nvPr/>
        </p:nvSpPr>
        <p:spPr>
          <a:xfrm>
            <a:off x="467995" y="4371658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5" name="Text Box 8"/>
          <p:cNvSpPr txBox="1"/>
          <p:nvPr/>
        </p:nvSpPr>
        <p:spPr>
          <a:xfrm>
            <a:off x="3668395" y="2952433"/>
            <a:ext cx="7032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 baseline="-25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" name="Text Box 17"/>
          <p:cNvSpPr txBox="1"/>
          <p:nvPr/>
        </p:nvSpPr>
        <p:spPr>
          <a:xfrm>
            <a:off x="3011170" y="4424045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7" name="Text Box 18"/>
          <p:cNvSpPr txBox="1"/>
          <p:nvPr/>
        </p:nvSpPr>
        <p:spPr>
          <a:xfrm>
            <a:off x="1470025" y="4423728"/>
            <a:ext cx="673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" name="Text Box 20"/>
          <p:cNvSpPr txBox="1"/>
          <p:nvPr/>
        </p:nvSpPr>
        <p:spPr>
          <a:xfrm>
            <a:off x="1378903" y="264160"/>
            <a:ext cx="63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en-US" altLang="zh-CN" sz="2800" b="1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baseline="-250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9" name="Text Box 25"/>
          <p:cNvSpPr txBox="1"/>
          <p:nvPr/>
        </p:nvSpPr>
        <p:spPr>
          <a:xfrm>
            <a:off x="4486910" y="1392238"/>
            <a:ext cx="4379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+ (6 + 8)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296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 Box 26"/>
          <p:cNvSpPr txBox="1"/>
          <p:nvPr/>
        </p:nvSpPr>
        <p:spPr>
          <a:xfrm>
            <a:off x="4483735" y="2039938"/>
            <a:ext cx="4360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8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+ (10 + 6)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320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" name="Text Box 27"/>
          <p:cNvSpPr txBox="1"/>
          <p:nvPr/>
        </p:nvSpPr>
        <p:spPr>
          <a:xfrm>
            <a:off x="4490720" y="2674303"/>
            <a:ext cx="43164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6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+ (10 + 8)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360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" name="Text Box 25"/>
          <p:cNvSpPr txBox="1"/>
          <p:nvPr/>
        </p:nvSpPr>
        <p:spPr>
          <a:xfrm>
            <a:off x="3705860" y="344805"/>
            <a:ext cx="510540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解：由题意知有三种展开方法，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如图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 Box 25"/>
          <p:cNvSpPr txBox="1"/>
          <p:nvPr/>
        </p:nvSpPr>
        <p:spPr>
          <a:xfrm>
            <a:off x="4490403" y="3263583"/>
            <a:ext cx="3411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＜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4" name="Text Box 25"/>
          <p:cNvSpPr txBox="1"/>
          <p:nvPr/>
        </p:nvSpPr>
        <p:spPr>
          <a:xfrm>
            <a:off x="4486910" y="3834765"/>
            <a:ext cx="4316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∴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小蚂蚁找到蜂蜜的最短路线为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5" name="Text Box 19"/>
          <p:cNvSpPr txBox="1"/>
          <p:nvPr/>
        </p:nvSpPr>
        <p:spPr>
          <a:xfrm>
            <a:off x="2634615" y="3535998"/>
            <a:ext cx="363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6" name="Text Box 17"/>
          <p:cNvSpPr txBox="1"/>
          <p:nvPr/>
        </p:nvSpPr>
        <p:spPr>
          <a:xfrm>
            <a:off x="2644775" y="2318385"/>
            <a:ext cx="387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7" name="Text Box 19"/>
          <p:cNvSpPr txBox="1"/>
          <p:nvPr/>
        </p:nvSpPr>
        <p:spPr>
          <a:xfrm>
            <a:off x="902335" y="418148"/>
            <a:ext cx="363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8" name="Text Box 17"/>
          <p:cNvSpPr txBox="1"/>
          <p:nvPr/>
        </p:nvSpPr>
        <p:spPr>
          <a:xfrm>
            <a:off x="358775" y="1771015"/>
            <a:ext cx="565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9" name="Text Box 19"/>
          <p:cNvSpPr txBox="1"/>
          <p:nvPr/>
        </p:nvSpPr>
        <p:spPr>
          <a:xfrm>
            <a:off x="514350" y="3450273"/>
            <a:ext cx="363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endParaRPr lang="en-US" altLang="zh-CN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435600" y="801370"/>
            <a:ext cx="2316480" cy="5651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由勾股定理得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80820" y="-47625"/>
            <a:ext cx="5391150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探究点二：长方体的最短路径问题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8" grpId="0"/>
      <p:bldP spid="30" grpId="0" bldLvl="0" animBg="1"/>
      <p:bldP spid="31" grpId="0" bldLvl="0" animBg="1"/>
      <p:bldP spid="32" grpId="0" bldLvl="0" animBg="1"/>
      <p:bldP spid="34" grpId="0" bldLvl="0" animBg="1"/>
      <p:bldP spid="43" grpId="0" bldLvl="0" animBg="1"/>
      <p:bldP spid="45" grpId="0"/>
      <p:bldP spid="48" grpId="0"/>
      <p:bldP spid="49" grpId="0"/>
      <p:bldP spid="50" grpId="0"/>
      <p:bldP spid="51" grpId="0"/>
      <p:bldP spid="52" grpId="0"/>
      <p:bldP spid="53" grpId="0"/>
      <p:bldP spid="38" grpId="0"/>
      <p:bldP spid="46" grpId="0"/>
      <p:bldP spid="38" grpId="1"/>
      <p:bldP spid="46" grpId="1"/>
      <p:bldP spid="56" grpId="0"/>
      <p:bldP spid="55" grpId="1"/>
      <p:bldP spid="56" grpId="1"/>
      <p:bldP spid="57" grpId="0"/>
      <p:bldP spid="58" grpId="0"/>
      <p:bldP spid="57" grpId="1"/>
      <p:bldP spid="58" grpId="1"/>
      <p:bldP spid="59" grpId="0"/>
      <p:bldP spid="59" grpId="1"/>
      <p:bldP spid="60" grpId="0"/>
      <p:bldP spid="60" grpId="1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" name="文本框 21"/>
          <p:cNvSpPr txBox="1"/>
          <p:nvPr/>
        </p:nvSpPr>
        <p:spPr>
          <a:xfrm>
            <a:off x="1480820" y="-47625"/>
            <a:ext cx="5391150" cy="46037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探究点二：长方体的最短路径问题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" y="412750"/>
            <a:ext cx="8619490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如图，正方体的梭长为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</a:rPr>
              <a:t> 3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，已知点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与点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间的距离为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，一只蚂蚁沿着正方体的表面从点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爬到点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，需要爬行的最短距离为</a:t>
            </a:r>
            <a:r>
              <a:rPr lang="en-US" altLang="zh-CN" sz="2800" u="sng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1724660"/>
            <a:ext cx="1867535" cy="1729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9555" y="3579495"/>
            <a:ext cx="689673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解析：如图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(3 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1)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+ 3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5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(cm).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    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7785" y="4013200"/>
            <a:ext cx="7504430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如图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+ 3)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37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(cm).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5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37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需要爬行的最短距离为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5 cm.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633980" y="1832610"/>
            <a:ext cx="2280920" cy="1755775"/>
            <a:chOff x="1869" y="2804"/>
            <a:chExt cx="3592" cy="2765"/>
          </a:xfrm>
        </p:grpSpPr>
        <p:grpSp>
          <p:nvGrpSpPr>
            <p:cNvPr id="30" name="组合 29"/>
            <p:cNvGrpSpPr/>
            <p:nvPr/>
          </p:nvGrpSpPr>
          <p:grpSpPr>
            <a:xfrm>
              <a:off x="1869" y="2804"/>
              <a:ext cx="3592" cy="2631"/>
              <a:chOff x="3056" y="4302"/>
              <a:chExt cx="3592" cy="2631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056" y="4302"/>
                <a:ext cx="3592" cy="2631"/>
                <a:chOff x="2945" y="5302"/>
                <a:chExt cx="3592" cy="2631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3574" y="5636"/>
                  <a:ext cx="2385" cy="1571"/>
                  <a:chOff x="3574" y="5636"/>
                  <a:chExt cx="2385" cy="1571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3574" y="5637"/>
                    <a:ext cx="2385" cy="157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lumMod val="75000"/>
                    </a:schemeClr>
                  </a:lnRef>
                  <a:fillRef idx="1">
                    <a:schemeClr val="accent1"/>
                  </a:fillRef>
                  <a:effectRef idx="0">
                    <a:srgbClr val="FFFFFF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 b="1">
                      <a:solidFill>
                        <a:srgbClr val="FF0000"/>
                      </a:solidFill>
                    </a:endParaRPr>
                  </a:p>
                </p:txBody>
              </p:sp>
              <p:cxnSp>
                <p:nvCxnSpPr>
                  <p:cNvPr id="21" name="直接连接符 20"/>
                  <p:cNvCxnSpPr/>
                  <p:nvPr/>
                </p:nvCxnSpPr>
                <p:spPr>
                  <a:xfrm>
                    <a:off x="5166" y="5636"/>
                    <a:ext cx="0" cy="1571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rgbClr val="FFFFFF"/>
                  </a:fillRef>
                  <a:effectRef idx="0">
                    <a:srgbClr val="FFFFFF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" name="文本框 7"/>
                <p:cNvSpPr txBox="1"/>
                <p:nvPr/>
              </p:nvSpPr>
              <p:spPr>
                <a:xfrm>
                  <a:off x="2945" y="5302"/>
                  <a:ext cx="869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A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4934" y="7111"/>
                  <a:ext cx="695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B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5842" y="6771"/>
                  <a:ext cx="695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C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3674" y="4673"/>
                <a:ext cx="2378" cy="155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2543" y="4845"/>
              <a:ext cx="1547" cy="725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图</a:t>
              </a:r>
              <a:r>
                <a:rPr lang="en-US" altLang="en-US" sz="24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①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70115" y="1614805"/>
            <a:ext cx="1471930" cy="2405380"/>
            <a:chOff x="10602" y="2656"/>
            <a:chExt cx="2318" cy="3788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02" y="2656"/>
              <a:ext cx="2318" cy="3286"/>
              <a:chOff x="3625" y="3888"/>
              <a:chExt cx="2318" cy="3286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625" y="3888"/>
                <a:ext cx="2318" cy="3286"/>
                <a:chOff x="3514" y="4888"/>
                <a:chExt cx="2318" cy="3286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3514" y="5569"/>
                  <a:ext cx="1527" cy="2334"/>
                  <a:chOff x="3514" y="5569"/>
                  <a:chExt cx="1527" cy="2334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3514" y="5569"/>
                    <a:ext cx="1527" cy="2334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lumMod val="75000"/>
                    </a:schemeClr>
                  </a:lnRef>
                  <a:fillRef idx="1">
                    <a:schemeClr val="accent1"/>
                  </a:fillRef>
                  <a:effectRef idx="0">
                    <a:srgbClr val="FFFFFF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 b="1">
                      <a:solidFill>
                        <a:srgbClr val="FF0000"/>
                      </a:solidFill>
                    </a:endParaRPr>
                  </a:p>
                </p:txBody>
              </p:sp>
              <p:cxnSp>
                <p:nvCxnSpPr>
                  <p:cNvPr id="15" name="直接连接符 14"/>
                  <p:cNvCxnSpPr>
                    <a:stCxn id="14" idx="1"/>
                    <a:endCxn id="14" idx="3"/>
                  </p:cNvCxnSpPr>
                  <p:nvPr/>
                </p:nvCxnSpPr>
                <p:spPr>
                  <a:xfrm>
                    <a:off x="3514" y="6736"/>
                    <a:ext cx="1527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rgbClr val="FFFFFF"/>
                  </a:fillRef>
                  <a:effectRef idx="0">
                    <a:srgbClr val="FFFFFF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文本框 15"/>
                <p:cNvSpPr txBox="1"/>
                <p:nvPr/>
              </p:nvSpPr>
              <p:spPr>
                <a:xfrm>
                  <a:off x="4963" y="7352"/>
                  <a:ext cx="869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A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4963" y="5173"/>
                  <a:ext cx="695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B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4308" y="4888"/>
                  <a:ext cx="695" cy="822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p>
                  <a:pPr marL="0" indent="0" algn="l" defTabSz="26670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 i="1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  <a:sym typeface="+mn-ea"/>
                    </a:rPr>
                    <a:t>C</a:t>
                  </a:r>
                  <a:endPara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endParaRPr>
                </a:p>
              </p:txBody>
            </p:sp>
          </p:grpSp>
          <p:cxnSp>
            <p:nvCxnSpPr>
              <p:cNvPr id="19" name="直接连接符 18"/>
              <p:cNvCxnSpPr/>
              <p:nvPr/>
            </p:nvCxnSpPr>
            <p:spPr>
              <a:xfrm>
                <a:off x="4706" y="4569"/>
                <a:ext cx="454" cy="2325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10602" y="5720"/>
              <a:ext cx="1547" cy="725"/>
            </a:xfrm>
            <a:prstGeom prst="rect">
              <a:avLst/>
            </a:prstGeom>
          </p:spPr>
          <p:txBody>
            <a:bodyPr wrap="square" anchor="t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图</a:t>
              </a:r>
              <a:r>
                <a:rPr lang="en-US" altLang="en-US" sz="24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②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940425" y="1202690"/>
            <a:ext cx="117094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5 cm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" name="文本框 28"/>
          <p:cNvSpPr txBox="1"/>
          <p:nvPr/>
        </p:nvSpPr>
        <p:spPr>
          <a:xfrm>
            <a:off x="539750" y="1492250"/>
            <a:ext cx="7568565" cy="1925955"/>
          </a:xfrm>
          <a:prstGeom prst="rect">
            <a:avLst/>
          </a:prstGeom>
          <a:ln w="19050">
            <a:solidFill>
              <a:schemeClr val="accent1"/>
            </a:solidFill>
            <a:prstDash val="dash"/>
          </a:ln>
        </p:spPr>
        <p:txBody>
          <a:bodyPr wrap="square" anchor="t">
            <a:noAutofit/>
          </a:bodyPr>
          <a:p>
            <a:pPr marL="0" indent="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归纳总结：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长方体最短路径问题的解题关键：要全面考虑长方体的不同展开方式，通过计算比较得出最短路径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1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2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.xml><?xml version="1.0" encoding="utf-8"?>
<p:tagLst xmlns:p="http://schemas.openxmlformats.org/presentationml/2006/main">
  <p:tag name="KSO_WM_SPECIAL_SOURCE" val="bdnull"/>
</p:tagLst>
</file>

<file path=ppt/tags/tag3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3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4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5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6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0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1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2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3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4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5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6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7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PP_MARK_KEY" val="db941913-98ae-44a3-9d57-f9a1b053a4b8"/>
  <p:tag name="COMMONDATA" val="eyJoZGlkIjoiMjE3MGZlOWM0YjUxY2M3MWI4YzI3MDMxNTIyMDU2NmQifQ=="/>
  <p:tag name="commondata" val="eyJoZGlkIjoiYTQ4ZWFhYjc1ZjZkMmE4NTRjYjAzYTQ5ZjgwMDNiOTUifQ=="/>
</p:tagLst>
</file>

<file path=ppt/tags/tag9.xml><?xml version="1.0" encoding="utf-8"?>
<p:tagLst xmlns:p="http://schemas.openxmlformats.org/presentationml/2006/main">
  <p:tag name="KSO_WM_DIAGRAM_VIRTUALLY_FRAME" val="{&quot;height&quot;:402.15,&quot;left&quot;:14.05,&quot;top&quot;:26.7,&quot;width&quot;:667.55}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>
        <a:spAutoFit/>
      </a:bodyPr>
      <a:lstStyle>
        <a:defPPr marL="0" indent="0" algn="l" defTabSz="266700">
          <a:spcBef>
            <a:spcPct val="0"/>
          </a:spcBef>
          <a:spcAft>
            <a:spcPct val="0"/>
          </a:spcAft>
          <a:defRPr lang="zh-CN" altLang="en-US" sz="280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3916</Words>
  <Application>WPS 演示</Application>
  <PresentationFormat>在屏幕上显示</PresentationFormat>
  <Paragraphs>371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楷体</vt:lpstr>
      <vt:lpstr>Calibri</vt:lpstr>
      <vt:lpstr>Arial Unicode MS</vt:lpstr>
      <vt:lpstr>Cambria Math</vt:lpstr>
      <vt:lpstr>EU-BX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135</cp:revision>
  <dcterms:created xsi:type="dcterms:W3CDTF">2016-04-25T06:54:00Z</dcterms:created>
  <dcterms:modified xsi:type="dcterms:W3CDTF">2025-07-01T03:57:31Z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32759B76EBB841AF9A6654141386B7E3_13</vt:lpwstr>
  </property>
</Properties>
</file>