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gif" ContentType="image/gif"/>
  <Default Extension="jpeg" ContentType="image/jpeg"/>
  <Default Extension="JPG" ContentType="image/.jpg"/>
  <Default Extension="png" ContentType="image/png"/>
  <Default Extension="emf" ContentType="image/x-emf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33"/>
  </p:handoutMasterIdLst>
  <p:sldIdLst>
    <p:sldId id="413" r:id="rId3"/>
    <p:sldId id="550" r:id="rId4"/>
    <p:sldId id="549" r:id="rId5"/>
    <p:sldId id="551" r:id="rId6"/>
    <p:sldId id="552" r:id="rId7"/>
    <p:sldId id="568" r:id="rId8"/>
    <p:sldId id="553" r:id="rId9"/>
    <p:sldId id="554" r:id="rId10"/>
    <p:sldId id="555" r:id="rId11"/>
    <p:sldId id="556" r:id="rId12"/>
    <p:sldId id="558" r:id="rId13"/>
    <p:sldId id="567" r:id="rId14"/>
    <p:sldId id="557" r:id="rId15"/>
    <p:sldId id="560" r:id="rId16"/>
    <p:sldId id="561" r:id="rId17"/>
    <p:sldId id="562" r:id="rId19"/>
    <p:sldId id="563" r:id="rId20"/>
    <p:sldId id="564" r:id="rId21"/>
    <p:sldId id="559" r:id="rId22"/>
    <p:sldId id="531" r:id="rId23"/>
    <p:sldId id="565" r:id="rId24"/>
    <p:sldId id="566" r:id="rId25"/>
    <p:sldId id="570" r:id="rId26"/>
    <p:sldId id="571" r:id="rId27"/>
    <p:sldId id="572" r:id="rId28"/>
    <p:sldId id="574" r:id="rId29"/>
    <p:sldId id="575" r:id="rId30"/>
    <p:sldId id="576" r:id="rId31"/>
    <p:sldId id="271" r:id="rId32"/>
  </p:sldIdLst>
  <p:sldSz cx="9144000" cy="5143500"/>
  <p:notesSz cx="6858000" cy="9144000"/>
  <p:custDataLst>
    <p:tags r:id="rId38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744" userDrawn="1">
          <p15:clr>
            <a:srgbClr val="A4A3A4"/>
          </p15:clr>
        </p15:guide>
        <p15:guide id="2" pos="2994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新课标第一网" initials="新" lastIdx="2" clrIdx="0"/>
  <p:cmAuthor id="0" name="HJZX010" initials="" lastIdx="0" clrIdx="0"/>
  <p:cmAuthor id="2" name="作者" initials="A" lastIdx="0" clrIdx="1"/>
  <p:cmAuthor id="3" name="fafa" initials="f" lastIdx="2" clrIdx="1"/>
  <p:cmAuthor id="4" name="王习习" initials="王" lastIdx="2" clrIdx="0"/>
  <p:cmAuthor id="7" name="Taylor Hartwell" initials="TH [6]" lastIdx="1" clrIdx="6"/>
  <p:cmAuthor id="5" name="TuWY" initials="T" lastIdx="1" clrIdx="4"/>
  <p:cmAuthor id="493529667" name="心语" initials="心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3C8C93"/>
    <a:srgbClr val="DAFCFD"/>
    <a:srgbClr val="D0ECE7"/>
    <a:srgbClr val="2696A0"/>
    <a:srgbClr val="28AA93"/>
    <a:srgbClr val="0250B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38" y="-102"/>
      </p:cViewPr>
      <p:guideLst>
        <p:guide orient="horz" pos="1744"/>
        <p:guide pos="2994"/>
      </p:guideLst>
    </p:cSldViewPr>
  </p:slide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8" Type="http://schemas.openxmlformats.org/officeDocument/2006/relationships/tags" Target="tags/tag7.xml"/><Relationship Id="rId37" Type="http://schemas.openxmlformats.org/officeDocument/2006/relationships/commentAuthors" Target="commentAuthors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handoutMaster" Target="handoutMasters/handoutMaster1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5" Type="http://schemas.openxmlformats.org/officeDocument/2006/relationships/image" Target="../media/image26.wmf"/><Relationship Id="rId4" Type="http://schemas.openxmlformats.org/officeDocument/2006/relationships/image" Target="../media/image25.wmf"/><Relationship Id="rId3" Type="http://schemas.openxmlformats.org/officeDocument/2006/relationships/image" Target="../media/image24.wmf"/><Relationship Id="rId2" Type="http://schemas.openxmlformats.org/officeDocument/2006/relationships/image" Target="../media/image23.wmf"/><Relationship Id="rId1" Type="http://schemas.openxmlformats.org/officeDocument/2006/relationships/image" Target="../media/image22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base"/>
            <a:fld id="{D2A48B96-639E-45A3-A0BA-2464DFDB1FAA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3076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3077" name="备注占位符 4"/>
          <p:cNvSpPr>
            <a:spLocks noGrp="1"/>
          </p:cNvSpPr>
          <p:nvPr>
            <p:ph type="body" sz="quarter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 anchorCtr="0"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base"/>
            <a:fld id="{A6837353-30EB-4A48-80EB-173D804AEFBD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7" Type="http://schemas.openxmlformats.org/officeDocument/2006/relationships/image" Target="../media/image5.png"/><Relationship Id="rId6" Type="http://schemas.openxmlformats.org/officeDocument/2006/relationships/tags" Target="../tags/tag1.xml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GI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hyperlink" Target="http://www.youyi100.com" TargetMode="External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/>
          <p:nvPr/>
        </p:nvPicPr>
        <p:blipFill>
          <a:blip r:embed="rId2"/>
          <a:stretch>
            <a:fillRect/>
          </a:stretch>
        </p:blipFill>
        <p:spPr>
          <a:xfrm>
            <a:off x="1967865" y="635"/>
            <a:ext cx="7148830" cy="5142865"/>
          </a:xfrm>
          <a:prstGeom prst="rect">
            <a:avLst/>
          </a:prstGeom>
        </p:spPr>
      </p:pic>
      <p:sp>
        <p:nvSpPr>
          <p:cNvPr id="20" name="矩形 19"/>
          <p:cNvSpPr/>
          <p:nvPr userDrawn="1"/>
        </p:nvSpPr>
        <p:spPr>
          <a:xfrm>
            <a:off x="0" y="0"/>
            <a:ext cx="1948339" cy="5144400"/>
          </a:xfrm>
          <a:prstGeom prst="rect">
            <a:avLst/>
          </a:prstGeom>
          <a:solidFill>
            <a:srgbClr val="24908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21" name="矩形 20"/>
          <p:cNvSpPr/>
          <p:nvPr userDrawn="1"/>
        </p:nvSpPr>
        <p:spPr>
          <a:xfrm>
            <a:off x="2771140" y="1810385"/>
            <a:ext cx="6408420" cy="1512570"/>
          </a:xfrm>
          <a:prstGeom prst="rect">
            <a:avLst/>
          </a:prstGeom>
          <a:solidFill>
            <a:schemeClr val="bg1">
              <a:lumMod val="8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22" name="椭圆 21"/>
          <p:cNvSpPr/>
          <p:nvPr userDrawn="1"/>
        </p:nvSpPr>
        <p:spPr>
          <a:xfrm>
            <a:off x="656850" y="1209296"/>
            <a:ext cx="2565000" cy="2565449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grpSp>
        <p:nvGrpSpPr>
          <p:cNvPr id="23" name="组合 22"/>
          <p:cNvGrpSpPr/>
          <p:nvPr userDrawn="1"/>
        </p:nvGrpSpPr>
        <p:grpSpPr>
          <a:xfrm>
            <a:off x="197514" y="1059767"/>
            <a:ext cx="2991632" cy="2725908"/>
            <a:chOff x="361" y="652"/>
            <a:chExt cx="2833" cy="2575"/>
          </a:xfrm>
          <a:noFill/>
        </p:grpSpPr>
        <p:pic>
          <p:nvPicPr>
            <p:cNvPr id="24" name="图片 23" descr="资源 2"/>
            <p:cNvPicPr>
              <a:picLocks noChangeAspect="1"/>
            </p:cNvPicPr>
            <p:nvPr userDrawn="1"/>
          </p:nvPicPr>
          <p:blipFill>
            <a:blip r:embed="rId3">
              <a:alphaModFix amt="20000"/>
            </a:blip>
            <a:stretch>
              <a:fillRect/>
            </a:stretch>
          </p:blipFill>
          <p:spPr>
            <a:xfrm>
              <a:off x="361" y="652"/>
              <a:ext cx="2833" cy="2575"/>
            </a:xfrm>
            <a:prstGeom prst="rect">
              <a:avLst/>
            </a:prstGeom>
            <a:noFill/>
          </p:spPr>
        </p:pic>
        <p:pic>
          <p:nvPicPr>
            <p:cNvPr id="25" name="图片 24" descr="资源 1"/>
            <p:cNvPicPr>
              <a:picLocks noChangeAspect="1"/>
            </p:cNvPicPr>
            <p:nvPr userDrawn="1"/>
          </p:nvPicPr>
          <p:blipFill>
            <a:blip r:embed="rId4"/>
            <a:stretch>
              <a:fillRect/>
            </a:stretch>
          </p:blipFill>
          <p:spPr>
            <a:xfrm>
              <a:off x="1276" y="1713"/>
              <a:ext cx="1657" cy="1508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26" name="图片 25"/>
          <p:cNvPicPr>
            <a:picLocks noChangeAspect="1"/>
          </p:cNvPicPr>
          <p:nvPr userDrawn="1"/>
        </p:nvPicPr>
        <p:blipFill>
          <a:blip r:embed="rId5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40884" y="62433"/>
            <a:ext cx="715804" cy="247217"/>
          </a:xfrm>
          <a:prstGeom prst="rect">
            <a:avLst/>
          </a:prstGeom>
        </p:spPr>
      </p:pic>
      <p:sp>
        <p:nvSpPr>
          <p:cNvPr id="12" name="Text Box 33"/>
          <p:cNvSpPr txBox="1"/>
          <p:nvPr userDrawn="1">
            <p:custDataLst>
              <p:tags r:id="rId6"/>
            </p:custDataLst>
          </p:nvPr>
        </p:nvSpPr>
        <p:spPr>
          <a:xfrm>
            <a:off x="13970" y="4011295"/>
            <a:ext cx="1945005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北师版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八年级(</a:t>
            </a:r>
            <a:r>
              <a:rPr lang="zh-CN" altLang="en-US" sz="2800" b="1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上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)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5003800" y="123190"/>
            <a:ext cx="971550" cy="3556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  <p:pic>
        <p:nvPicPr>
          <p:cNvPr id="6" name="图片 5"/>
          <p:cNvPicPr/>
          <p:nvPr userDrawn="1"/>
        </p:nvPicPr>
        <p:blipFill>
          <a:blip r:embed="rId2"/>
          <a:stretch>
            <a:fillRect/>
          </a:stretch>
        </p:blipFill>
        <p:spPr>
          <a:xfrm>
            <a:off x="178816" y="267081"/>
            <a:ext cx="1969008" cy="437388"/>
          </a:xfrm>
          <a:prstGeom prst="rect">
            <a:avLst/>
          </a:prstGeom>
        </p:spPr>
      </p:pic>
      <p:sp>
        <p:nvSpPr>
          <p:cNvPr id="7" name="文本框 6"/>
          <p:cNvSpPr txBox="1"/>
          <p:nvPr userDrawn="1"/>
        </p:nvSpPr>
        <p:spPr>
          <a:xfrm>
            <a:off x="3993396" y="267293"/>
            <a:ext cx="4920643" cy="4972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>
              <a:lnSpc>
                <a:spcPct val="110000"/>
              </a:lnSpc>
            </a:pPr>
            <a:r>
              <a:rPr lang="zh-CN" altLang="en-US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学习用优翼</a:t>
            </a:r>
            <a:r>
              <a:rPr lang="en-US" altLang="zh-CN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  </a:t>
            </a:r>
            <a:r>
              <a:rPr lang="zh-CN" altLang="en-US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越来越优异</a:t>
            </a:r>
            <a:endParaRPr lang="zh-CN" altLang="en-US" sz="24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593910" y="3502360"/>
            <a:ext cx="1195240" cy="1488097"/>
          </a:xfrm>
          <a:prstGeom prst="rect">
            <a:avLst/>
          </a:prstGeom>
        </p:spPr>
      </p:pic>
      <p:sp>
        <p:nvSpPr>
          <p:cNvPr id="9" name="文本框 8"/>
          <p:cNvSpPr txBox="1"/>
          <p:nvPr userDrawn="1"/>
        </p:nvSpPr>
        <p:spPr>
          <a:xfrm>
            <a:off x="1666718" y="3268594"/>
            <a:ext cx="6761280" cy="1793019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l">
              <a:lnSpc>
                <a:spcPct val="120000"/>
              </a:lnSpc>
            </a:pPr>
            <a:r>
              <a:rPr lang="zh-CN" altLang="en-US" sz="16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优翼教学工具书（初中系列）“3+n”选购指南：</a:t>
            </a:r>
            <a:endParaRPr lang="zh-CN" altLang="en-US" sz="1600" b="1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l">
              <a:lnSpc>
                <a:spcPct val="120000"/>
              </a:lnSpc>
            </a:pPr>
            <a:r>
              <a:rPr lang="zh-CN" altLang="en-US" sz="1200" b="1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同步练习</a:t>
            </a:r>
            <a:r>
              <a:rPr lang="en-US" altLang="zh-CN" sz="1200" b="1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1</a:t>
            </a:r>
            <a:r>
              <a:rPr lang="zh-CN" altLang="en-US" sz="1200" b="1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本、教材笔记</a:t>
            </a:r>
            <a:r>
              <a:rPr lang="en-US" altLang="zh-CN" sz="1200" b="1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1</a:t>
            </a:r>
            <a:r>
              <a:rPr lang="zh-CN" altLang="en-US" sz="1200" b="1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本、检测试卷</a:t>
            </a:r>
            <a:r>
              <a:rPr lang="en-US" altLang="zh-CN" sz="1200" b="1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1</a:t>
            </a:r>
            <a:r>
              <a:rPr lang="zh-CN" altLang="en-US" sz="1200" b="1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本</a:t>
            </a:r>
            <a:r>
              <a:rPr lang="en-US" altLang="zh-CN" sz="1200" b="1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+ </a:t>
            </a:r>
            <a:r>
              <a:rPr lang="zh-CN" altLang="en-US" sz="1200" b="1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专项提升</a:t>
            </a:r>
            <a:r>
              <a:rPr lang="en-US" altLang="zh-CN" sz="1200" b="1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n</a:t>
            </a:r>
            <a:r>
              <a:rPr lang="zh-CN" altLang="en-US" sz="1200" b="1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本</a:t>
            </a:r>
            <a:endParaRPr lang="zh-CN" altLang="en-US" sz="1600" b="1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l">
              <a:lnSpc>
                <a:spcPct val="120000"/>
              </a:lnSpc>
            </a:pPr>
            <a:endParaRPr lang="zh-CN" altLang="en-US" sz="1200" b="1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l">
              <a:lnSpc>
                <a:spcPct val="120000"/>
              </a:lnSpc>
            </a:pPr>
            <a:r>
              <a:rPr lang="zh-CN" altLang="en-US" sz="1200" b="1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同步练习：学练优</a:t>
            </a:r>
            <a:r>
              <a:rPr lang="en-US" altLang="zh-CN" sz="1200" b="1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r>
              <a:rPr lang="zh-CN" altLang="en-US" sz="1200" b="1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新领程</a:t>
            </a:r>
            <a:r>
              <a:rPr lang="en-US" altLang="zh-CN" sz="1200" b="1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          </a:t>
            </a:r>
            <a:r>
              <a:rPr lang="zh-CN" altLang="en-US" sz="1200" b="1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假期作业：暑假衔接</a:t>
            </a:r>
            <a:r>
              <a:rPr lang="en-US" altLang="zh-CN" sz="1200" b="1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r>
              <a:rPr lang="zh-CN" altLang="en-US" sz="1200" b="1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寒假衔接</a:t>
            </a:r>
            <a:endParaRPr lang="zh-CN" altLang="en-US" sz="1200" b="1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l">
              <a:lnSpc>
                <a:spcPct val="120000"/>
              </a:lnSpc>
            </a:pPr>
            <a:r>
              <a:rPr lang="zh-CN" altLang="en-US" sz="1200" b="1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教材笔记：新领程</a:t>
            </a:r>
            <a:r>
              <a:rPr lang="en-US" altLang="zh-CN" sz="1200" b="1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·</a:t>
            </a:r>
            <a:r>
              <a:rPr lang="zh-CN" altLang="en-US" sz="1200" b="1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涂重点</a:t>
            </a:r>
            <a:r>
              <a:rPr lang="en-US" altLang="zh-CN" sz="1200" b="1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          </a:t>
            </a:r>
            <a:r>
              <a:rPr lang="zh-CN" altLang="en-US" sz="1200" b="1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中考系列：中考新领程（精讲精练册+模拟卷）</a:t>
            </a:r>
            <a:endParaRPr lang="zh-CN" altLang="en-US" sz="1200" b="1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l">
              <a:lnSpc>
                <a:spcPct val="120000"/>
              </a:lnSpc>
            </a:pPr>
            <a:r>
              <a:rPr lang="zh-CN" altLang="en-US" sz="1200" b="1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试卷系列：优干线</a:t>
            </a:r>
            <a:r>
              <a:rPr lang="en-US" altLang="zh-CN" sz="1200" b="1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                     </a:t>
            </a:r>
            <a:r>
              <a:rPr lang="zh-CN" altLang="en-US" sz="1200" b="1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字帖系列：四步法写字</a:t>
            </a:r>
            <a:r>
              <a:rPr lang="en-US" altLang="zh-CN" sz="1200" b="1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r>
              <a:rPr lang="zh-CN" altLang="en-US" sz="1200" b="1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写字高手</a:t>
            </a:r>
            <a:r>
              <a:rPr lang="en-US" altLang="zh-CN" sz="1200" b="1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r>
              <a:rPr lang="zh-CN" altLang="en-US" sz="1200" b="1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静心字帖</a:t>
            </a:r>
            <a:r>
              <a:rPr lang="en-US" altLang="zh-CN" sz="1200" b="1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……</a:t>
            </a:r>
            <a:endParaRPr lang="en-US" altLang="zh-CN" sz="1200" b="1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楷体" panose="02010609060101010101" pitchFamily="49" charset="-122"/>
              <a:sym typeface="+mn-ea"/>
            </a:endParaRPr>
          </a:p>
        </p:txBody>
      </p:sp>
      <p:pic>
        <p:nvPicPr>
          <p:cNvPr id="10" name="图片 9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403892" y="987286"/>
            <a:ext cx="4990960" cy="214095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4"/>
          <p:cNvSpPr txBox="1"/>
          <p:nvPr userDrawn="1"/>
        </p:nvSpPr>
        <p:spPr>
          <a:xfrm>
            <a:off x="402590" y="1203811"/>
            <a:ext cx="833945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just" latinLnBrk="0">
              <a:lnSpc>
                <a:spcPct val="150000"/>
              </a:lnSpc>
            </a:pPr>
            <a:r>
              <a:rPr lang="en-US" altLang="zh-CN" sz="3200" b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         </a:t>
            </a:r>
            <a:r>
              <a:rPr lang="zh-CN" altLang="zh-CN" sz="2800" b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本文件著作权为创作公司所有, 仅限于教师教学及其他非商业性和非盈利性用途。如发现盗用、转卖、网络传播等侵权行为, 本公司将依法追究其相应法律责任。</a:t>
            </a:r>
            <a:endParaRPr lang="zh-CN" altLang="zh-CN" sz="2800" b="1">
              <a:solidFill>
                <a:schemeClr val="tx1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algn="just" latinLnBrk="0">
              <a:lnSpc>
                <a:spcPct val="150000"/>
              </a:lnSpc>
            </a:pPr>
            <a:r>
              <a:rPr lang="zh-CN" altLang="zh-CN" sz="2800" b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        部分素材选自网络, 如有争议, 请联系删改。</a:t>
            </a:r>
            <a:endParaRPr lang="zh-CN" altLang="zh-CN" sz="2800" b="1">
              <a:solidFill>
                <a:schemeClr val="tx1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矩形 3"/>
          <p:cNvSpPr/>
          <p:nvPr userDrawn="1"/>
        </p:nvSpPr>
        <p:spPr>
          <a:xfrm>
            <a:off x="3203575" y="504783"/>
            <a:ext cx="241363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zh-CN" altLang="en-US" sz="4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声  明</a:t>
            </a:r>
            <a:endParaRPr lang="zh-CN" altLang="en-US" sz="4000" b="1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cxnSp>
        <p:nvCxnSpPr>
          <p:cNvPr id="5" name="直接连接符 4"/>
          <p:cNvCxnSpPr/>
          <p:nvPr userDrawn="1"/>
        </p:nvCxnSpPr>
        <p:spPr>
          <a:xfrm>
            <a:off x="2195222" y="1275844"/>
            <a:ext cx="4840605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/>
          <p:cNvGrpSpPr/>
          <p:nvPr userDrawn="1"/>
        </p:nvGrpSpPr>
        <p:grpSpPr>
          <a:xfrm>
            <a:off x="0" y="5036381"/>
            <a:ext cx="3024336" cy="102618"/>
            <a:chOff x="2423592" y="1930987"/>
            <a:chExt cx="4032448" cy="136800"/>
          </a:xfrm>
        </p:grpSpPr>
        <p:sp>
          <p:nvSpPr>
            <p:cNvPr id="9" name="矩形 8"/>
            <p:cNvSpPr/>
            <p:nvPr userDrawn="1"/>
          </p:nvSpPr>
          <p:spPr>
            <a:xfrm>
              <a:off x="2423592" y="1930987"/>
              <a:ext cx="3772800" cy="136800"/>
            </a:xfrm>
            <a:prstGeom prst="rect">
              <a:avLst/>
            </a:prstGeom>
            <a:solidFill>
              <a:srgbClr val="BFBFBF"/>
            </a:solidFill>
            <a:ln>
              <a:solidFill>
                <a:srgbClr val="BFBFB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0"/>
            </a:p>
          </p:txBody>
        </p:sp>
        <p:sp>
          <p:nvSpPr>
            <p:cNvPr id="10" name="等腰三角形 9"/>
            <p:cNvSpPr/>
            <p:nvPr userDrawn="1"/>
          </p:nvSpPr>
          <p:spPr>
            <a:xfrm>
              <a:off x="6023074" y="1930987"/>
              <a:ext cx="432966" cy="136800"/>
            </a:xfrm>
            <a:prstGeom prst="triangl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0"/>
            </a:p>
          </p:txBody>
        </p:sp>
      </p:grpSp>
      <p:sp>
        <p:nvSpPr>
          <p:cNvPr id="6" name="任意多边形 5"/>
          <p:cNvSpPr/>
          <p:nvPr userDrawn="1"/>
        </p:nvSpPr>
        <p:spPr>
          <a:xfrm>
            <a:off x="1349216" y="-8574"/>
            <a:ext cx="7796689" cy="405071"/>
          </a:xfrm>
          <a:custGeom>
            <a:avLst/>
            <a:gdLst>
              <a:gd name="connsiteX0" fmla="*/ 220 w 14969"/>
              <a:gd name="connsiteY0" fmla="*/ 8 h 751"/>
              <a:gd name="connsiteX1" fmla="*/ 14969 w 14969"/>
              <a:gd name="connsiteY1" fmla="*/ 0 h 751"/>
              <a:gd name="connsiteX2" fmla="*/ 14969 w 14969"/>
              <a:gd name="connsiteY2" fmla="*/ 751 h 751"/>
              <a:gd name="connsiteX3" fmla="*/ 0 w 14969"/>
              <a:gd name="connsiteY3" fmla="*/ 751 h 751"/>
              <a:gd name="connsiteX4" fmla="*/ 220 w 14969"/>
              <a:gd name="connsiteY4" fmla="*/ 8 h 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969" h="751">
                <a:moveTo>
                  <a:pt x="220" y="8"/>
                </a:moveTo>
                <a:lnTo>
                  <a:pt x="14969" y="0"/>
                </a:lnTo>
                <a:lnTo>
                  <a:pt x="14969" y="751"/>
                </a:lnTo>
                <a:lnTo>
                  <a:pt x="0" y="751"/>
                </a:lnTo>
                <a:lnTo>
                  <a:pt x="220" y="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00"/>
          </a:p>
        </p:txBody>
      </p:sp>
      <p:sp>
        <p:nvSpPr>
          <p:cNvPr id="8" name="任意多边形 7"/>
          <p:cNvSpPr/>
          <p:nvPr userDrawn="1"/>
        </p:nvSpPr>
        <p:spPr>
          <a:xfrm>
            <a:off x="2734151" y="5041138"/>
            <a:ext cx="6409849" cy="101459"/>
          </a:xfrm>
          <a:custGeom>
            <a:avLst/>
            <a:gdLst>
              <a:gd name="connsiteX0" fmla="*/ 324 w 13459"/>
              <a:gd name="connsiteY0" fmla="*/ 0 h 372"/>
              <a:gd name="connsiteX1" fmla="*/ 13459 w 13459"/>
              <a:gd name="connsiteY1" fmla="*/ 38 h 372"/>
              <a:gd name="connsiteX2" fmla="*/ 13459 w 13459"/>
              <a:gd name="connsiteY2" fmla="*/ 372 h 372"/>
              <a:gd name="connsiteX3" fmla="*/ 0 w 13459"/>
              <a:gd name="connsiteY3" fmla="*/ 372 h 372"/>
              <a:gd name="connsiteX4" fmla="*/ 324 w 13459"/>
              <a:gd name="connsiteY4" fmla="*/ 0 h 3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459" h="372">
                <a:moveTo>
                  <a:pt x="324" y="0"/>
                </a:moveTo>
                <a:lnTo>
                  <a:pt x="13459" y="38"/>
                </a:lnTo>
                <a:lnTo>
                  <a:pt x="13459" y="372"/>
                </a:lnTo>
                <a:lnTo>
                  <a:pt x="0" y="372"/>
                </a:lnTo>
                <a:lnTo>
                  <a:pt x="324" y="0"/>
                </a:lnTo>
                <a:close/>
              </a:path>
            </a:pathLst>
          </a:custGeom>
          <a:solidFill>
            <a:srgbClr val="24908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00"/>
          </a:p>
        </p:txBody>
      </p:sp>
      <p:sp>
        <p:nvSpPr>
          <p:cNvPr id="11" name="任意多边形 10"/>
          <p:cNvSpPr/>
          <p:nvPr userDrawn="1"/>
        </p:nvSpPr>
        <p:spPr>
          <a:xfrm>
            <a:off x="0" y="-8574"/>
            <a:ext cx="1422559" cy="405071"/>
          </a:xfrm>
          <a:custGeom>
            <a:avLst/>
            <a:gdLst>
              <a:gd name="connsiteX0" fmla="*/ 8 w 2605"/>
              <a:gd name="connsiteY0" fmla="*/ 0 h 807"/>
              <a:gd name="connsiteX1" fmla="*/ 2605 w 2605"/>
              <a:gd name="connsiteY1" fmla="*/ 0 h 807"/>
              <a:gd name="connsiteX2" fmla="*/ 2376 w 2605"/>
              <a:gd name="connsiteY2" fmla="*/ 807 h 807"/>
              <a:gd name="connsiteX3" fmla="*/ 0 w 2605"/>
              <a:gd name="connsiteY3" fmla="*/ 807 h 807"/>
              <a:gd name="connsiteX4" fmla="*/ 8 w 2605"/>
              <a:gd name="connsiteY4" fmla="*/ 0 h 8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05" h="807">
                <a:moveTo>
                  <a:pt x="8" y="0"/>
                </a:moveTo>
                <a:lnTo>
                  <a:pt x="2605" y="0"/>
                </a:lnTo>
                <a:lnTo>
                  <a:pt x="2376" y="807"/>
                </a:lnTo>
                <a:lnTo>
                  <a:pt x="0" y="807"/>
                </a:lnTo>
                <a:lnTo>
                  <a:pt x="8" y="0"/>
                </a:lnTo>
                <a:close/>
              </a:path>
            </a:pathLst>
          </a:custGeom>
          <a:solidFill>
            <a:srgbClr val="24908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indent="457200" algn="ctr"/>
            <a:endParaRPr lang="zh-CN" altLang="en-US" sz="100"/>
          </a:p>
        </p:txBody>
      </p:sp>
      <p:pic>
        <p:nvPicPr>
          <p:cNvPr id="34" name="图片 33"/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40884" y="62433"/>
            <a:ext cx="715804" cy="24721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正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8">
            <a:hlinkClick r:id="" action="ppaction://noaction"/>
          </p:cNvPr>
          <p:cNvPicPr>
            <a:picLocks noChangeAspect="1" noChangeArrowheads="1"/>
          </p:cNvPicPr>
          <p:nvPr userDrawn="1"/>
        </p:nvPicPr>
        <p:blipFill>
          <a:blip r:embed="rId2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46639" y="4659689"/>
            <a:ext cx="437322" cy="3312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 userDrawn="1"/>
        </p:nvSpPr>
        <p:spPr>
          <a:xfrm>
            <a:off x="1349216" y="-8574"/>
            <a:ext cx="7796689" cy="405071"/>
          </a:xfrm>
          <a:custGeom>
            <a:avLst/>
            <a:gdLst>
              <a:gd name="connsiteX0" fmla="*/ 220 w 14969"/>
              <a:gd name="connsiteY0" fmla="*/ 8 h 751"/>
              <a:gd name="connsiteX1" fmla="*/ 14969 w 14969"/>
              <a:gd name="connsiteY1" fmla="*/ 0 h 751"/>
              <a:gd name="connsiteX2" fmla="*/ 14969 w 14969"/>
              <a:gd name="connsiteY2" fmla="*/ 751 h 751"/>
              <a:gd name="connsiteX3" fmla="*/ 0 w 14969"/>
              <a:gd name="connsiteY3" fmla="*/ 751 h 751"/>
              <a:gd name="connsiteX4" fmla="*/ 220 w 14969"/>
              <a:gd name="connsiteY4" fmla="*/ 8 h 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969" h="751">
                <a:moveTo>
                  <a:pt x="220" y="8"/>
                </a:moveTo>
                <a:lnTo>
                  <a:pt x="14969" y="0"/>
                </a:lnTo>
                <a:lnTo>
                  <a:pt x="14969" y="751"/>
                </a:lnTo>
                <a:lnTo>
                  <a:pt x="0" y="751"/>
                </a:lnTo>
                <a:lnTo>
                  <a:pt x="220" y="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00"/>
          </a:p>
        </p:txBody>
      </p:sp>
      <p:grpSp>
        <p:nvGrpSpPr>
          <p:cNvPr id="2" name="组合 1"/>
          <p:cNvGrpSpPr/>
          <p:nvPr userDrawn="1"/>
        </p:nvGrpSpPr>
        <p:grpSpPr>
          <a:xfrm>
            <a:off x="0" y="5036381"/>
            <a:ext cx="3024336" cy="102618"/>
            <a:chOff x="2423592" y="1930987"/>
            <a:chExt cx="4032448" cy="136800"/>
          </a:xfrm>
        </p:grpSpPr>
        <p:sp>
          <p:nvSpPr>
            <p:cNvPr id="9" name="矩形 8"/>
            <p:cNvSpPr/>
            <p:nvPr userDrawn="1"/>
          </p:nvSpPr>
          <p:spPr>
            <a:xfrm>
              <a:off x="2423592" y="1930987"/>
              <a:ext cx="3772800" cy="136800"/>
            </a:xfrm>
            <a:prstGeom prst="rect">
              <a:avLst/>
            </a:prstGeom>
            <a:solidFill>
              <a:srgbClr val="BFBFBF"/>
            </a:solidFill>
            <a:ln>
              <a:solidFill>
                <a:srgbClr val="BFBFB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0"/>
            </a:p>
          </p:txBody>
        </p:sp>
        <p:sp>
          <p:nvSpPr>
            <p:cNvPr id="10" name="等腰三角形 9"/>
            <p:cNvSpPr/>
            <p:nvPr userDrawn="1"/>
          </p:nvSpPr>
          <p:spPr>
            <a:xfrm>
              <a:off x="6023074" y="1930987"/>
              <a:ext cx="432966" cy="136800"/>
            </a:xfrm>
            <a:prstGeom prst="triangl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0"/>
            </a:p>
          </p:txBody>
        </p:sp>
      </p:grpSp>
      <p:sp>
        <p:nvSpPr>
          <p:cNvPr id="4" name="任意多边形 3"/>
          <p:cNvSpPr/>
          <p:nvPr userDrawn="1"/>
        </p:nvSpPr>
        <p:spPr>
          <a:xfrm>
            <a:off x="2734151" y="5041138"/>
            <a:ext cx="6409849" cy="101459"/>
          </a:xfrm>
          <a:custGeom>
            <a:avLst/>
            <a:gdLst>
              <a:gd name="connsiteX0" fmla="*/ 324 w 13459"/>
              <a:gd name="connsiteY0" fmla="*/ 0 h 372"/>
              <a:gd name="connsiteX1" fmla="*/ 13459 w 13459"/>
              <a:gd name="connsiteY1" fmla="*/ 38 h 372"/>
              <a:gd name="connsiteX2" fmla="*/ 13459 w 13459"/>
              <a:gd name="connsiteY2" fmla="*/ 372 h 372"/>
              <a:gd name="connsiteX3" fmla="*/ 0 w 13459"/>
              <a:gd name="connsiteY3" fmla="*/ 372 h 372"/>
              <a:gd name="connsiteX4" fmla="*/ 324 w 13459"/>
              <a:gd name="connsiteY4" fmla="*/ 0 h 3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459" h="372">
                <a:moveTo>
                  <a:pt x="324" y="0"/>
                </a:moveTo>
                <a:lnTo>
                  <a:pt x="13459" y="38"/>
                </a:lnTo>
                <a:lnTo>
                  <a:pt x="13459" y="372"/>
                </a:lnTo>
                <a:lnTo>
                  <a:pt x="0" y="372"/>
                </a:lnTo>
                <a:lnTo>
                  <a:pt x="324" y="0"/>
                </a:lnTo>
                <a:close/>
              </a:path>
            </a:pathLst>
          </a:custGeom>
          <a:solidFill>
            <a:srgbClr val="24908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00"/>
          </a:p>
        </p:txBody>
      </p:sp>
      <p:sp>
        <p:nvSpPr>
          <p:cNvPr id="5" name="任意多边形 4"/>
          <p:cNvSpPr/>
          <p:nvPr userDrawn="1"/>
        </p:nvSpPr>
        <p:spPr>
          <a:xfrm>
            <a:off x="0" y="-8574"/>
            <a:ext cx="1422559" cy="405071"/>
          </a:xfrm>
          <a:custGeom>
            <a:avLst/>
            <a:gdLst>
              <a:gd name="connsiteX0" fmla="*/ 8 w 2605"/>
              <a:gd name="connsiteY0" fmla="*/ 0 h 807"/>
              <a:gd name="connsiteX1" fmla="*/ 2605 w 2605"/>
              <a:gd name="connsiteY1" fmla="*/ 0 h 807"/>
              <a:gd name="connsiteX2" fmla="*/ 2376 w 2605"/>
              <a:gd name="connsiteY2" fmla="*/ 807 h 807"/>
              <a:gd name="connsiteX3" fmla="*/ 0 w 2605"/>
              <a:gd name="connsiteY3" fmla="*/ 807 h 807"/>
              <a:gd name="connsiteX4" fmla="*/ 8 w 2605"/>
              <a:gd name="connsiteY4" fmla="*/ 0 h 8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05" h="807">
                <a:moveTo>
                  <a:pt x="8" y="0"/>
                </a:moveTo>
                <a:lnTo>
                  <a:pt x="2605" y="0"/>
                </a:lnTo>
                <a:lnTo>
                  <a:pt x="2376" y="807"/>
                </a:lnTo>
                <a:lnTo>
                  <a:pt x="0" y="807"/>
                </a:lnTo>
                <a:lnTo>
                  <a:pt x="8" y="0"/>
                </a:lnTo>
                <a:close/>
              </a:path>
            </a:pathLst>
          </a:custGeom>
          <a:solidFill>
            <a:srgbClr val="24908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indent="457200" algn="ctr"/>
            <a:endParaRPr lang="zh-CN" altLang="en-US" sz="100"/>
          </a:p>
        </p:txBody>
      </p:sp>
      <p:sp>
        <p:nvSpPr>
          <p:cNvPr id="8" name="文本框 7"/>
          <p:cNvSpPr txBox="1"/>
          <p:nvPr userDrawn="1"/>
        </p:nvSpPr>
        <p:spPr>
          <a:xfrm>
            <a:off x="-18097" y="-20029"/>
            <a:ext cx="1409224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素养目标</a:t>
            </a:r>
            <a:endParaRPr lang="zh-CN" altLang="en-US" sz="24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40884" y="62433"/>
            <a:ext cx="715804" cy="24721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0" y="5036381"/>
            <a:ext cx="3024336" cy="102618"/>
            <a:chOff x="2423592" y="1930987"/>
            <a:chExt cx="4032448" cy="136800"/>
          </a:xfrm>
        </p:grpSpPr>
        <p:sp>
          <p:nvSpPr>
            <p:cNvPr id="9" name="矩形 8"/>
            <p:cNvSpPr/>
            <p:nvPr userDrawn="1"/>
          </p:nvSpPr>
          <p:spPr>
            <a:xfrm>
              <a:off x="2423592" y="1930987"/>
              <a:ext cx="3772800" cy="136800"/>
            </a:xfrm>
            <a:prstGeom prst="rect">
              <a:avLst/>
            </a:prstGeom>
            <a:solidFill>
              <a:srgbClr val="BFBFBF"/>
            </a:solidFill>
            <a:ln>
              <a:solidFill>
                <a:srgbClr val="BFBFB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0"/>
            </a:p>
          </p:txBody>
        </p:sp>
        <p:sp>
          <p:nvSpPr>
            <p:cNvPr id="10" name="等腰三角形 9"/>
            <p:cNvSpPr/>
            <p:nvPr userDrawn="1"/>
          </p:nvSpPr>
          <p:spPr>
            <a:xfrm>
              <a:off x="6023074" y="1930987"/>
              <a:ext cx="432966" cy="136800"/>
            </a:xfrm>
            <a:prstGeom prst="triangl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0"/>
            </a:p>
          </p:txBody>
        </p:sp>
      </p:grpSp>
      <p:sp>
        <p:nvSpPr>
          <p:cNvPr id="3" name="任意多边形 2"/>
          <p:cNvSpPr/>
          <p:nvPr userDrawn="1"/>
        </p:nvSpPr>
        <p:spPr>
          <a:xfrm>
            <a:off x="1349216" y="-8574"/>
            <a:ext cx="7796689" cy="405071"/>
          </a:xfrm>
          <a:custGeom>
            <a:avLst/>
            <a:gdLst>
              <a:gd name="connsiteX0" fmla="*/ 220 w 14969"/>
              <a:gd name="connsiteY0" fmla="*/ 8 h 751"/>
              <a:gd name="connsiteX1" fmla="*/ 14969 w 14969"/>
              <a:gd name="connsiteY1" fmla="*/ 0 h 751"/>
              <a:gd name="connsiteX2" fmla="*/ 14969 w 14969"/>
              <a:gd name="connsiteY2" fmla="*/ 751 h 751"/>
              <a:gd name="connsiteX3" fmla="*/ 0 w 14969"/>
              <a:gd name="connsiteY3" fmla="*/ 751 h 751"/>
              <a:gd name="connsiteX4" fmla="*/ 220 w 14969"/>
              <a:gd name="connsiteY4" fmla="*/ 8 h 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969" h="751">
                <a:moveTo>
                  <a:pt x="220" y="8"/>
                </a:moveTo>
                <a:lnTo>
                  <a:pt x="14969" y="0"/>
                </a:lnTo>
                <a:lnTo>
                  <a:pt x="14969" y="751"/>
                </a:lnTo>
                <a:lnTo>
                  <a:pt x="0" y="751"/>
                </a:lnTo>
                <a:lnTo>
                  <a:pt x="220" y="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00"/>
          </a:p>
        </p:txBody>
      </p:sp>
      <p:sp>
        <p:nvSpPr>
          <p:cNvPr id="5" name="任意多边形 4"/>
          <p:cNvSpPr/>
          <p:nvPr userDrawn="1"/>
        </p:nvSpPr>
        <p:spPr>
          <a:xfrm>
            <a:off x="2734151" y="5041138"/>
            <a:ext cx="6409849" cy="101459"/>
          </a:xfrm>
          <a:custGeom>
            <a:avLst/>
            <a:gdLst>
              <a:gd name="connsiteX0" fmla="*/ 324 w 13459"/>
              <a:gd name="connsiteY0" fmla="*/ 0 h 372"/>
              <a:gd name="connsiteX1" fmla="*/ 13459 w 13459"/>
              <a:gd name="connsiteY1" fmla="*/ 38 h 372"/>
              <a:gd name="connsiteX2" fmla="*/ 13459 w 13459"/>
              <a:gd name="connsiteY2" fmla="*/ 372 h 372"/>
              <a:gd name="connsiteX3" fmla="*/ 0 w 13459"/>
              <a:gd name="connsiteY3" fmla="*/ 372 h 372"/>
              <a:gd name="connsiteX4" fmla="*/ 324 w 13459"/>
              <a:gd name="connsiteY4" fmla="*/ 0 h 3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459" h="372">
                <a:moveTo>
                  <a:pt x="324" y="0"/>
                </a:moveTo>
                <a:lnTo>
                  <a:pt x="13459" y="38"/>
                </a:lnTo>
                <a:lnTo>
                  <a:pt x="13459" y="372"/>
                </a:lnTo>
                <a:lnTo>
                  <a:pt x="0" y="372"/>
                </a:lnTo>
                <a:lnTo>
                  <a:pt x="324" y="0"/>
                </a:lnTo>
                <a:close/>
              </a:path>
            </a:pathLst>
          </a:custGeom>
          <a:solidFill>
            <a:srgbClr val="24908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00"/>
          </a:p>
        </p:txBody>
      </p:sp>
      <p:sp>
        <p:nvSpPr>
          <p:cNvPr id="6" name="任意多边形 5"/>
          <p:cNvSpPr/>
          <p:nvPr userDrawn="1"/>
        </p:nvSpPr>
        <p:spPr>
          <a:xfrm>
            <a:off x="0" y="-8574"/>
            <a:ext cx="1422559" cy="405071"/>
          </a:xfrm>
          <a:custGeom>
            <a:avLst/>
            <a:gdLst>
              <a:gd name="connsiteX0" fmla="*/ 8 w 2605"/>
              <a:gd name="connsiteY0" fmla="*/ 0 h 807"/>
              <a:gd name="connsiteX1" fmla="*/ 2605 w 2605"/>
              <a:gd name="connsiteY1" fmla="*/ 0 h 807"/>
              <a:gd name="connsiteX2" fmla="*/ 2376 w 2605"/>
              <a:gd name="connsiteY2" fmla="*/ 807 h 807"/>
              <a:gd name="connsiteX3" fmla="*/ 0 w 2605"/>
              <a:gd name="connsiteY3" fmla="*/ 807 h 807"/>
              <a:gd name="connsiteX4" fmla="*/ 8 w 2605"/>
              <a:gd name="connsiteY4" fmla="*/ 0 h 8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05" h="807">
                <a:moveTo>
                  <a:pt x="8" y="0"/>
                </a:moveTo>
                <a:lnTo>
                  <a:pt x="2605" y="0"/>
                </a:lnTo>
                <a:lnTo>
                  <a:pt x="2376" y="807"/>
                </a:lnTo>
                <a:lnTo>
                  <a:pt x="0" y="807"/>
                </a:lnTo>
                <a:lnTo>
                  <a:pt x="8" y="0"/>
                </a:lnTo>
                <a:close/>
              </a:path>
            </a:pathLst>
          </a:custGeom>
          <a:solidFill>
            <a:srgbClr val="24908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indent="457200" algn="ctr"/>
            <a:endParaRPr lang="zh-CN" altLang="en-US" sz="100"/>
          </a:p>
        </p:txBody>
      </p:sp>
      <p:pic>
        <p:nvPicPr>
          <p:cNvPr id="34" name="图片 33"/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40884" y="62433"/>
            <a:ext cx="715804" cy="247217"/>
          </a:xfrm>
          <a:prstGeom prst="rect">
            <a:avLst/>
          </a:prstGeom>
        </p:spPr>
      </p:pic>
      <p:sp>
        <p:nvSpPr>
          <p:cNvPr id="8" name="文本框 7"/>
          <p:cNvSpPr txBox="1"/>
          <p:nvPr userDrawn="1"/>
        </p:nvSpPr>
        <p:spPr>
          <a:xfrm>
            <a:off x="-18097" y="-20029"/>
            <a:ext cx="1409224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复习导入</a:t>
            </a:r>
            <a:endParaRPr lang="zh-CN" altLang="en-US" sz="24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0" y="5036381"/>
            <a:ext cx="3024336" cy="102618"/>
            <a:chOff x="2423592" y="1930987"/>
            <a:chExt cx="4032448" cy="136800"/>
          </a:xfrm>
        </p:grpSpPr>
        <p:sp>
          <p:nvSpPr>
            <p:cNvPr id="9" name="矩形 8"/>
            <p:cNvSpPr/>
            <p:nvPr userDrawn="1"/>
          </p:nvSpPr>
          <p:spPr>
            <a:xfrm>
              <a:off x="2423592" y="1930987"/>
              <a:ext cx="3772800" cy="136800"/>
            </a:xfrm>
            <a:prstGeom prst="rect">
              <a:avLst/>
            </a:prstGeom>
            <a:solidFill>
              <a:srgbClr val="BFBFBF"/>
            </a:solidFill>
            <a:ln>
              <a:solidFill>
                <a:srgbClr val="BFBFB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0"/>
            </a:p>
          </p:txBody>
        </p:sp>
        <p:sp>
          <p:nvSpPr>
            <p:cNvPr id="10" name="等腰三角形 9"/>
            <p:cNvSpPr/>
            <p:nvPr userDrawn="1"/>
          </p:nvSpPr>
          <p:spPr>
            <a:xfrm>
              <a:off x="6023074" y="1930987"/>
              <a:ext cx="432966" cy="136800"/>
            </a:xfrm>
            <a:prstGeom prst="triangl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0"/>
            </a:p>
          </p:txBody>
        </p:sp>
      </p:grpSp>
      <p:sp>
        <p:nvSpPr>
          <p:cNvPr id="3" name="任意多边形 2"/>
          <p:cNvSpPr/>
          <p:nvPr userDrawn="1"/>
        </p:nvSpPr>
        <p:spPr>
          <a:xfrm>
            <a:off x="1349216" y="-8574"/>
            <a:ext cx="7796689" cy="405071"/>
          </a:xfrm>
          <a:custGeom>
            <a:avLst/>
            <a:gdLst>
              <a:gd name="connsiteX0" fmla="*/ 220 w 14969"/>
              <a:gd name="connsiteY0" fmla="*/ 8 h 751"/>
              <a:gd name="connsiteX1" fmla="*/ 14969 w 14969"/>
              <a:gd name="connsiteY1" fmla="*/ 0 h 751"/>
              <a:gd name="connsiteX2" fmla="*/ 14969 w 14969"/>
              <a:gd name="connsiteY2" fmla="*/ 751 h 751"/>
              <a:gd name="connsiteX3" fmla="*/ 0 w 14969"/>
              <a:gd name="connsiteY3" fmla="*/ 751 h 751"/>
              <a:gd name="connsiteX4" fmla="*/ 220 w 14969"/>
              <a:gd name="connsiteY4" fmla="*/ 8 h 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969" h="751">
                <a:moveTo>
                  <a:pt x="220" y="8"/>
                </a:moveTo>
                <a:lnTo>
                  <a:pt x="14969" y="0"/>
                </a:lnTo>
                <a:lnTo>
                  <a:pt x="14969" y="751"/>
                </a:lnTo>
                <a:lnTo>
                  <a:pt x="0" y="751"/>
                </a:lnTo>
                <a:lnTo>
                  <a:pt x="220" y="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00"/>
          </a:p>
        </p:txBody>
      </p:sp>
      <p:sp>
        <p:nvSpPr>
          <p:cNvPr id="5" name="任意多边形 4"/>
          <p:cNvSpPr/>
          <p:nvPr userDrawn="1"/>
        </p:nvSpPr>
        <p:spPr>
          <a:xfrm>
            <a:off x="2734151" y="5041138"/>
            <a:ext cx="6409849" cy="101459"/>
          </a:xfrm>
          <a:custGeom>
            <a:avLst/>
            <a:gdLst>
              <a:gd name="connsiteX0" fmla="*/ 324 w 13459"/>
              <a:gd name="connsiteY0" fmla="*/ 0 h 372"/>
              <a:gd name="connsiteX1" fmla="*/ 13459 w 13459"/>
              <a:gd name="connsiteY1" fmla="*/ 38 h 372"/>
              <a:gd name="connsiteX2" fmla="*/ 13459 w 13459"/>
              <a:gd name="connsiteY2" fmla="*/ 372 h 372"/>
              <a:gd name="connsiteX3" fmla="*/ 0 w 13459"/>
              <a:gd name="connsiteY3" fmla="*/ 372 h 372"/>
              <a:gd name="connsiteX4" fmla="*/ 324 w 13459"/>
              <a:gd name="connsiteY4" fmla="*/ 0 h 3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459" h="372">
                <a:moveTo>
                  <a:pt x="324" y="0"/>
                </a:moveTo>
                <a:lnTo>
                  <a:pt x="13459" y="38"/>
                </a:lnTo>
                <a:lnTo>
                  <a:pt x="13459" y="372"/>
                </a:lnTo>
                <a:lnTo>
                  <a:pt x="0" y="372"/>
                </a:lnTo>
                <a:lnTo>
                  <a:pt x="324" y="0"/>
                </a:lnTo>
                <a:close/>
              </a:path>
            </a:pathLst>
          </a:custGeom>
          <a:solidFill>
            <a:srgbClr val="24908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00"/>
          </a:p>
        </p:txBody>
      </p:sp>
      <p:sp>
        <p:nvSpPr>
          <p:cNvPr id="6" name="任意多边形 5"/>
          <p:cNvSpPr/>
          <p:nvPr userDrawn="1"/>
        </p:nvSpPr>
        <p:spPr>
          <a:xfrm>
            <a:off x="0" y="-8574"/>
            <a:ext cx="1422559" cy="405071"/>
          </a:xfrm>
          <a:custGeom>
            <a:avLst/>
            <a:gdLst>
              <a:gd name="connsiteX0" fmla="*/ 8 w 2605"/>
              <a:gd name="connsiteY0" fmla="*/ 0 h 807"/>
              <a:gd name="connsiteX1" fmla="*/ 2605 w 2605"/>
              <a:gd name="connsiteY1" fmla="*/ 0 h 807"/>
              <a:gd name="connsiteX2" fmla="*/ 2376 w 2605"/>
              <a:gd name="connsiteY2" fmla="*/ 807 h 807"/>
              <a:gd name="connsiteX3" fmla="*/ 0 w 2605"/>
              <a:gd name="connsiteY3" fmla="*/ 807 h 807"/>
              <a:gd name="connsiteX4" fmla="*/ 8 w 2605"/>
              <a:gd name="connsiteY4" fmla="*/ 0 h 8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05" h="807">
                <a:moveTo>
                  <a:pt x="8" y="0"/>
                </a:moveTo>
                <a:lnTo>
                  <a:pt x="2605" y="0"/>
                </a:lnTo>
                <a:lnTo>
                  <a:pt x="2376" y="807"/>
                </a:lnTo>
                <a:lnTo>
                  <a:pt x="0" y="807"/>
                </a:lnTo>
                <a:lnTo>
                  <a:pt x="8" y="0"/>
                </a:lnTo>
                <a:close/>
              </a:path>
            </a:pathLst>
          </a:custGeom>
          <a:solidFill>
            <a:srgbClr val="24908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indent="457200" algn="ctr"/>
            <a:endParaRPr lang="zh-CN" altLang="en-US" sz="100"/>
          </a:p>
        </p:txBody>
      </p:sp>
      <p:pic>
        <p:nvPicPr>
          <p:cNvPr id="34" name="图片 33"/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40884" y="62433"/>
            <a:ext cx="715804" cy="247217"/>
          </a:xfrm>
          <a:prstGeom prst="rect">
            <a:avLst/>
          </a:prstGeom>
        </p:spPr>
      </p:pic>
      <p:sp>
        <p:nvSpPr>
          <p:cNvPr id="8" name="文本框 7"/>
          <p:cNvSpPr txBox="1"/>
          <p:nvPr userDrawn="1"/>
        </p:nvSpPr>
        <p:spPr>
          <a:xfrm>
            <a:off x="-18097" y="-20029"/>
            <a:ext cx="1409224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情境导入</a:t>
            </a:r>
            <a:endParaRPr lang="zh-CN" altLang="en-US" sz="24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0" y="5036381"/>
            <a:ext cx="3024336" cy="102618"/>
            <a:chOff x="2423592" y="1930987"/>
            <a:chExt cx="4032448" cy="136800"/>
          </a:xfrm>
        </p:grpSpPr>
        <p:sp>
          <p:nvSpPr>
            <p:cNvPr id="9" name="矩形 8"/>
            <p:cNvSpPr/>
            <p:nvPr userDrawn="1"/>
          </p:nvSpPr>
          <p:spPr>
            <a:xfrm>
              <a:off x="2423592" y="1930987"/>
              <a:ext cx="3772800" cy="136800"/>
            </a:xfrm>
            <a:prstGeom prst="rect">
              <a:avLst/>
            </a:prstGeom>
            <a:solidFill>
              <a:srgbClr val="BFBFBF"/>
            </a:solidFill>
            <a:ln>
              <a:solidFill>
                <a:srgbClr val="BFBFB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0"/>
            </a:p>
          </p:txBody>
        </p:sp>
        <p:sp>
          <p:nvSpPr>
            <p:cNvPr id="10" name="等腰三角形 9"/>
            <p:cNvSpPr/>
            <p:nvPr userDrawn="1"/>
          </p:nvSpPr>
          <p:spPr>
            <a:xfrm>
              <a:off x="6023074" y="1930987"/>
              <a:ext cx="432966" cy="136800"/>
            </a:xfrm>
            <a:prstGeom prst="triangl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0"/>
            </a:p>
          </p:txBody>
        </p:sp>
      </p:grpSp>
      <p:sp>
        <p:nvSpPr>
          <p:cNvPr id="3" name="任意多边形 2"/>
          <p:cNvSpPr/>
          <p:nvPr userDrawn="1"/>
        </p:nvSpPr>
        <p:spPr>
          <a:xfrm>
            <a:off x="1349216" y="-8574"/>
            <a:ext cx="7796689" cy="405071"/>
          </a:xfrm>
          <a:custGeom>
            <a:avLst/>
            <a:gdLst>
              <a:gd name="connsiteX0" fmla="*/ 220 w 14969"/>
              <a:gd name="connsiteY0" fmla="*/ 8 h 751"/>
              <a:gd name="connsiteX1" fmla="*/ 14969 w 14969"/>
              <a:gd name="connsiteY1" fmla="*/ 0 h 751"/>
              <a:gd name="connsiteX2" fmla="*/ 14969 w 14969"/>
              <a:gd name="connsiteY2" fmla="*/ 751 h 751"/>
              <a:gd name="connsiteX3" fmla="*/ 0 w 14969"/>
              <a:gd name="connsiteY3" fmla="*/ 751 h 751"/>
              <a:gd name="connsiteX4" fmla="*/ 220 w 14969"/>
              <a:gd name="connsiteY4" fmla="*/ 8 h 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969" h="751">
                <a:moveTo>
                  <a:pt x="220" y="8"/>
                </a:moveTo>
                <a:lnTo>
                  <a:pt x="14969" y="0"/>
                </a:lnTo>
                <a:lnTo>
                  <a:pt x="14969" y="751"/>
                </a:lnTo>
                <a:lnTo>
                  <a:pt x="0" y="751"/>
                </a:lnTo>
                <a:lnTo>
                  <a:pt x="220" y="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00"/>
          </a:p>
        </p:txBody>
      </p:sp>
      <p:pic>
        <p:nvPicPr>
          <p:cNvPr id="34" name="图片 33"/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40884" y="62433"/>
            <a:ext cx="715804" cy="247217"/>
          </a:xfrm>
          <a:prstGeom prst="rect">
            <a:avLst/>
          </a:prstGeom>
        </p:spPr>
      </p:pic>
      <p:sp>
        <p:nvSpPr>
          <p:cNvPr id="4" name="任意多边形 3"/>
          <p:cNvSpPr/>
          <p:nvPr userDrawn="1"/>
        </p:nvSpPr>
        <p:spPr>
          <a:xfrm>
            <a:off x="2734151" y="5041138"/>
            <a:ext cx="6409849" cy="101459"/>
          </a:xfrm>
          <a:custGeom>
            <a:avLst/>
            <a:gdLst>
              <a:gd name="connsiteX0" fmla="*/ 324 w 13459"/>
              <a:gd name="connsiteY0" fmla="*/ 0 h 372"/>
              <a:gd name="connsiteX1" fmla="*/ 13459 w 13459"/>
              <a:gd name="connsiteY1" fmla="*/ 38 h 372"/>
              <a:gd name="connsiteX2" fmla="*/ 13459 w 13459"/>
              <a:gd name="connsiteY2" fmla="*/ 372 h 372"/>
              <a:gd name="connsiteX3" fmla="*/ 0 w 13459"/>
              <a:gd name="connsiteY3" fmla="*/ 372 h 372"/>
              <a:gd name="connsiteX4" fmla="*/ 324 w 13459"/>
              <a:gd name="connsiteY4" fmla="*/ 0 h 3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459" h="372">
                <a:moveTo>
                  <a:pt x="324" y="0"/>
                </a:moveTo>
                <a:lnTo>
                  <a:pt x="13459" y="38"/>
                </a:lnTo>
                <a:lnTo>
                  <a:pt x="13459" y="372"/>
                </a:lnTo>
                <a:lnTo>
                  <a:pt x="0" y="372"/>
                </a:lnTo>
                <a:lnTo>
                  <a:pt x="324" y="0"/>
                </a:lnTo>
                <a:close/>
              </a:path>
            </a:pathLst>
          </a:custGeom>
          <a:solidFill>
            <a:srgbClr val="24908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00"/>
          </a:p>
        </p:txBody>
      </p:sp>
      <p:sp>
        <p:nvSpPr>
          <p:cNvPr id="5" name="任意多边形 4"/>
          <p:cNvSpPr/>
          <p:nvPr userDrawn="1"/>
        </p:nvSpPr>
        <p:spPr>
          <a:xfrm>
            <a:off x="0" y="-8574"/>
            <a:ext cx="1422559" cy="405071"/>
          </a:xfrm>
          <a:custGeom>
            <a:avLst/>
            <a:gdLst>
              <a:gd name="connsiteX0" fmla="*/ 8 w 2605"/>
              <a:gd name="connsiteY0" fmla="*/ 0 h 807"/>
              <a:gd name="connsiteX1" fmla="*/ 2605 w 2605"/>
              <a:gd name="connsiteY1" fmla="*/ 0 h 807"/>
              <a:gd name="connsiteX2" fmla="*/ 2376 w 2605"/>
              <a:gd name="connsiteY2" fmla="*/ 807 h 807"/>
              <a:gd name="connsiteX3" fmla="*/ 0 w 2605"/>
              <a:gd name="connsiteY3" fmla="*/ 807 h 807"/>
              <a:gd name="connsiteX4" fmla="*/ 8 w 2605"/>
              <a:gd name="connsiteY4" fmla="*/ 0 h 8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05" h="807">
                <a:moveTo>
                  <a:pt x="8" y="0"/>
                </a:moveTo>
                <a:lnTo>
                  <a:pt x="2605" y="0"/>
                </a:lnTo>
                <a:lnTo>
                  <a:pt x="2376" y="807"/>
                </a:lnTo>
                <a:lnTo>
                  <a:pt x="0" y="807"/>
                </a:lnTo>
                <a:lnTo>
                  <a:pt x="8" y="0"/>
                </a:lnTo>
                <a:close/>
              </a:path>
            </a:pathLst>
          </a:custGeom>
          <a:solidFill>
            <a:srgbClr val="24908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indent="457200" algn="ctr"/>
            <a:endParaRPr lang="zh-CN" altLang="en-US" sz="100"/>
          </a:p>
        </p:txBody>
      </p:sp>
      <p:sp>
        <p:nvSpPr>
          <p:cNvPr id="6" name="文本框 5"/>
          <p:cNvSpPr txBox="1"/>
          <p:nvPr userDrawn="1"/>
        </p:nvSpPr>
        <p:spPr>
          <a:xfrm>
            <a:off x="-18097" y="-20029"/>
            <a:ext cx="1409224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新知探究</a:t>
            </a:r>
            <a:endParaRPr lang="zh-CN" altLang="en-US" sz="24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0" y="5036381"/>
            <a:ext cx="3024336" cy="102618"/>
            <a:chOff x="2423592" y="1930987"/>
            <a:chExt cx="4032448" cy="136800"/>
          </a:xfrm>
        </p:grpSpPr>
        <p:sp>
          <p:nvSpPr>
            <p:cNvPr id="9" name="矩形 8"/>
            <p:cNvSpPr/>
            <p:nvPr userDrawn="1"/>
          </p:nvSpPr>
          <p:spPr>
            <a:xfrm>
              <a:off x="2423592" y="1930987"/>
              <a:ext cx="3772800" cy="136800"/>
            </a:xfrm>
            <a:prstGeom prst="rect">
              <a:avLst/>
            </a:prstGeom>
            <a:solidFill>
              <a:srgbClr val="BFBFBF"/>
            </a:solidFill>
            <a:ln>
              <a:solidFill>
                <a:srgbClr val="BFBFB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0"/>
            </a:p>
          </p:txBody>
        </p:sp>
        <p:sp>
          <p:nvSpPr>
            <p:cNvPr id="10" name="等腰三角形 9"/>
            <p:cNvSpPr/>
            <p:nvPr userDrawn="1"/>
          </p:nvSpPr>
          <p:spPr>
            <a:xfrm>
              <a:off x="6023074" y="1930987"/>
              <a:ext cx="432966" cy="136800"/>
            </a:xfrm>
            <a:prstGeom prst="triangl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0"/>
            </a:p>
          </p:txBody>
        </p:sp>
      </p:grpSp>
      <p:sp>
        <p:nvSpPr>
          <p:cNvPr id="3" name="任意多边形 2"/>
          <p:cNvSpPr/>
          <p:nvPr userDrawn="1"/>
        </p:nvSpPr>
        <p:spPr>
          <a:xfrm>
            <a:off x="1349216" y="-8574"/>
            <a:ext cx="7796689" cy="405071"/>
          </a:xfrm>
          <a:custGeom>
            <a:avLst/>
            <a:gdLst>
              <a:gd name="connsiteX0" fmla="*/ 220 w 14969"/>
              <a:gd name="connsiteY0" fmla="*/ 8 h 751"/>
              <a:gd name="connsiteX1" fmla="*/ 14969 w 14969"/>
              <a:gd name="connsiteY1" fmla="*/ 0 h 751"/>
              <a:gd name="connsiteX2" fmla="*/ 14969 w 14969"/>
              <a:gd name="connsiteY2" fmla="*/ 751 h 751"/>
              <a:gd name="connsiteX3" fmla="*/ 0 w 14969"/>
              <a:gd name="connsiteY3" fmla="*/ 751 h 751"/>
              <a:gd name="connsiteX4" fmla="*/ 220 w 14969"/>
              <a:gd name="connsiteY4" fmla="*/ 8 h 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969" h="751">
                <a:moveTo>
                  <a:pt x="220" y="8"/>
                </a:moveTo>
                <a:lnTo>
                  <a:pt x="14969" y="0"/>
                </a:lnTo>
                <a:lnTo>
                  <a:pt x="14969" y="751"/>
                </a:lnTo>
                <a:lnTo>
                  <a:pt x="0" y="751"/>
                </a:lnTo>
                <a:lnTo>
                  <a:pt x="220" y="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00"/>
          </a:p>
        </p:txBody>
      </p:sp>
      <p:sp>
        <p:nvSpPr>
          <p:cNvPr id="5" name="任意多边形 4"/>
          <p:cNvSpPr/>
          <p:nvPr userDrawn="1"/>
        </p:nvSpPr>
        <p:spPr>
          <a:xfrm>
            <a:off x="2734151" y="5041138"/>
            <a:ext cx="6409849" cy="101459"/>
          </a:xfrm>
          <a:custGeom>
            <a:avLst/>
            <a:gdLst>
              <a:gd name="connsiteX0" fmla="*/ 324 w 13459"/>
              <a:gd name="connsiteY0" fmla="*/ 0 h 372"/>
              <a:gd name="connsiteX1" fmla="*/ 13459 w 13459"/>
              <a:gd name="connsiteY1" fmla="*/ 38 h 372"/>
              <a:gd name="connsiteX2" fmla="*/ 13459 w 13459"/>
              <a:gd name="connsiteY2" fmla="*/ 372 h 372"/>
              <a:gd name="connsiteX3" fmla="*/ 0 w 13459"/>
              <a:gd name="connsiteY3" fmla="*/ 372 h 372"/>
              <a:gd name="connsiteX4" fmla="*/ 324 w 13459"/>
              <a:gd name="connsiteY4" fmla="*/ 0 h 3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459" h="372">
                <a:moveTo>
                  <a:pt x="324" y="0"/>
                </a:moveTo>
                <a:lnTo>
                  <a:pt x="13459" y="38"/>
                </a:lnTo>
                <a:lnTo>
                  <a:pt x="13459" y="372"/>
                </a:lnTo>
                <a:lnTo>
                  <a:pt x="0" y="372"/>
                </a:lnTo>
                <a:lnTo>
                  <a:pt x="324" y="0"/>
                </a:lnTo>
                <a:close/>
              </a:path>
            </a:pathLst>
          </a:custGeom>
          <a:solidFill>
            <a:srgbClr val="24908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00"/>
          </a:p>
        </p:txBody>
      </p:sp>
      <p:sp>
        <p:nvSpPr>
          <p:cNvPr id="6" name="任意多边形 5"/>
          <p:cNvSpPr/>
          <p:nvPr userDrawn="1"/>
        </p:nvSpPr>
        <p:spPr>
          <a:xfrm>
            <a:off x="0" y="-8574"/>
            <a:ext cx="1422559" cy="405071"/>
          </a:xfrm>
          <a:custGeom>
            <a:avLst/>
            <a:gdLst>
              <a:gd name="connsiteX0" fmla="*/ 8 w 2605"/>
              <a:gd name="connsiteY0" fmla="*/ 0 h 807"/>
              <a:gd name="connsiteX1" fmla="*/ 2605 w 2605"/>
              <a:gd name="connsiteY1" fmla="*/ 0 h 807"/>
              <a:gd name="connsiteX2" fmla="*/ 2376 w 2605"/>
              <a:gd name="connsiteY2" fmla="*/ 807 h 807"/>
              <a:gd name="connsiteX3" fmla="*/ 0 w 2605"/>
              <a:gd name="connsiteY3" fmla="*/ 807 h 807"/>
              <a:gd name="connsiteX4" fmla="*/ 8 w 2605"/>
              <a:gd name="connsiteY4" fmla="*/ 0 h 8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05" h="807">
                <a:moveTo>
                  <a:pt x="8" y="0"/>
                </a:moveTo>
                <a:lnTo>
                  <a:pt x="2605" y="0"/>
                </a:lnTo>
                <a:lnTo>
                  <a:pt x="2376" y="807"/>
                </a:lnTo>
                <a:lnTo>
                  <a:pt x="0" y="807"/>
                </a:lnTo>
                <a:lnTo>
                  <a:pt x="8" y="0"/>
                </a:lnTo>
                <a:close/>
              </a:path>
            </a:pathLst>
          </a:custGeom>
          <a:solidFill>
            <a:srgbClr val="24908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indent="457200" algn="ctr"/>
            <a:endParaRPr lang="zh-CN" altLang="en-US" sz="100"/>
          </a:p>
        </p:txBody>
      </p:sp>
      <p:sp>
        <p:nvSpPr>
          <p:cNvPr id="11" name="文本框 10"/>
          <p:cNvSpPr txBox="1"/>
          <p:nvPr userDrawn="1"/>
        </p:nvSpPr>
        <p:spPr>
          <a:xfrm>
            <a:off x="-18097" y="-20029"/>
            <a:ext cx="1409224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当堂反馈</a:t>
            </a:r>
            <a:endParaRPr lang="zh-CN" altLang="en-US" sz="24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40884" y="62433"/>
            <a:ext cx="715804" cy="24721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0" y="5036381"/>
            <a:ext cx="3024336" cy="102618"/>
            <a:chOff x="2423592" y="1930987"/>
            <a:chExt cx="4032448" cy="136800"/>
          </a:xfrm>
        </p:grpSpPr>
        <p:sp>
          <p:nvSpPr>
            <p:cNvPr id="9" name="矩形 8"/>
            <p:cNvSpPr/>
            <p:nvPr userDrawn="1"/>
          </p:nvSpPr>
          <p:spPr>
            <a:xfrm>
              <a:off x="2423592" y="1930987"/>
              <a:ext cx="3772800" cy="136800"/>
            </a:xfrm>
            <a:prstGeom prst="rect">
              <a:avLst/>
            </a:prstGeom>
            <a:solidFill>
              <a:srgbClr val="BFBFBF"/>
            </a:solidFill>
            <a:ln>
              <a:solidFill>
                <a:srgbClr val="BFBFB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0"/>
            </a:p>
          </p:txBody>
        </p:sp>
        <p:sp>
          <p:nvSpPr>
            <p:cNvPr id="10" name="等腰三角形 9"/>
            <p:cNvSpPr/>
            <p:nvPr userDrawn="1"/>
          </p:nvSpPr>
          <p:spPr>
            <a:xfrm>
              <a:off x="6023074" y="1930987"/>
              <a:ext cx="432966" cy="136800"/>
            </a:xfrm>
            <a:prstGeom prst="triangl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0"/>
            </a:p>
          </p:txBody>
        </p:sp>
      </p:grpSp>
      <p:sp>
        <p:nvSpPr>
          <p:cNvPr id="3" name="任意多边形 2"/>
          <p:cNvSpPr/>
          <p:nvPr userDrawn="1"/>
        </p:nvSpPr>
        <p:spPr>
          <a:xfrm>
            <a:off x="1349216" y="-8574"/>
            <a:ext cx="7796689" cy="405071"/>
          </a:xfrm>
          <a:custGeom>
            <a:avLst/>
            <a:gdLst>
              <a:gd name="connsiteX0" fmla="*/ 220 w 14969"/>
              <a:gd name="connsiteY0" fmla="*/ 8 h 751"/>
              <a:gd name="connsiteX1" fmla="*/ 14969 w 14969"/>
              <a:gd name="connsiteY1" fmla="*/ 0 h 751"/>
              <a:gd name="connsiteX2" fmla="*/ 14969 w 14969"/>
              <a:gd name="connsiteY2" fmla="*/ 751 h 751"/>
              <a:gd name="connsiteX3" fmla="*/ 0 w 14969"/>
              <a:gd name="connsiteY3" fmla="*/ 751 h 751"/>
              <a:gd name="connsiteX4" fmla="*/ 220 w 14969"/>
              <a:gd name="connsiteY4" fmla="*/ 8 h 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969" h="751">
                <a:moveTo>
                  <a:pt x="220" y="8"/>
                </a:moveTo>
                <a:lnTo>
                  <a:pt x="14969" y="0"/>
                </a:lnTo>
                <a:lnTo>
                  <a:pt x="14969" y="751"/>
                </a:lnTo>
                <a:lnTo>
                  <a:pt x="0" y="751"/>
                </a:lnTo>
                <a:lnTo>
                  <a:pt x="220" y="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00"/>
          </a:p>
        </p:txBody>
      </p:sp>
      <p:sp>
        <p:nvSpPr>
          <p:cNvPr id="5" name="任意多边形 4"/>
          <p:cNvSpPr/>
          <p:nvPr userDrawn="1"/>
        </p:nvSpPr>
        <p:spPr>
          <a:xfrm>
            <a:off x="2734151" y="5041138"/>
            <a:ext cx="6409849" cy="101459"/>
          </a:xfrm>
          <a:custGeom>
            <a:avLst/>
            <a:gdLst>
              <a:gd name="connsiteX0" fmla="*/ 324 w 13459"/>
              <a:gd name="connsiteY0" fmla="*/ 0 h 372"/>
              <a:gd name="connsiteX1" fmla="*/ 13459 w 13459"/>
              <a:gd name="connsiteY1" fmla="*/ 38 h 372"/>
              <a:gd name="connsiteX2" fmla="*/ 13459 w 13459"/>
              <a:gd name="connsiteY2" fmla="*/ 372 h 372"/>
              <a:gd name="connsiteX3" fmla="*/ 0 w 13459"/>
              <a:gd name="connsiteY3" fmla="*/ 372 h 372"/>
              <a:gd name="connsiteX4" fmla="*/ 324 w 13459"/>
              <a:gd name="connsiteY4" fmla="*/ 0 h 3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459" h="372">
                <a:moveTo>
                  <a:pt x="324" y="0"/>
                </a:moveTo>
                <a:lnTo>
                  <a:pt x="13459" y="38"/>
                </a:lnTo>
                <a:lnTo>
                  <a:pt x="13459" y="372"/>
                </a:lnTo>
                <a:lnTo>
                  <a:pt x="0" y="372"/>
                </a:lnTo>
                <a:lnTo>
                  <a:pt x="324" y="0"/>
                </a:lnTo>
                <a:close/>
              </a:path>
            </a:pathLst>
          </a:custGeom>
          <a:solidFill>
            <a:srgbClr val="24908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00"/>
          </a:p>
        </p:txBody>
      </p:sp>
      <p:sp>
        <p:nvSpPr>
          <p:cNvPr id="6" name="任意多边形 5"/>
          <p:cNvSpPr/>
          <p:nvPr userDrawn="1"/>
        </p:nvSpPr>
        <p:spPr>
          <a:xfrm>
            <a:off x="0" y="-8574"/>
            <a:ext cx="1422559" cy="405071"/>
          </a:xfrm>
          <a:custGeom>
            <a:avLst/>
            <a:gdLst>
              <a:gd name="connsiteX0" fmla="*/ 8 w 2605"/>
              <a:gd name="connsiteY0" fmla="*/ 0 h 807"/>
              <a:gd name="connsiteX1" fmla="*/ 2605 w 2605"/>
              <a:gd name="connsiteY1" fmla="*/ 0 h 807"/>
              <a:gd name="connsiteX2" fmla="*/ 2376 w 2605"/>
              <a:gd name="connsiteY2" fmla="*/ 807 h 807"/>
              <a:gd name="connsiteX3" fmla="*/ 0 w 2605"/>
              <a:gd name="connsiteY3" fmla="*/ 807 h 807"/>
              <a:gd name="connsiteX4" fmla="*/ 8 w 2605"/>
              <a:gd name="connsiteY4" fmla="*/ 0 h 8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05" h="807">
                <a:moveTo>
                  <a:pt x="8" y="0"/>
                </a:moveTo>
                <a:lnTo>
                  <a:pt x="2605" y="0"/>
                </a:lnTo>
                <a:lnTo>
                  <a:pt x="2376" y="807"/>
                </a:lnTo>
                <a:lnTo>
                  <a:pt x="0" y="807"/>
                </a:lnTo>
                <a:lnTo>
                  <a:pt x="8" y="0"/>
                </a:lnTo>
                <a:close/>
              </a:path>
            </a:pathLst>
          </a:custGeom>
          <a:solidFill>
            <a:srgbClr val="24908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indent="457200" algn="ctr"/>
            <a:endParaRPr lang="zh-CN" altLang="en-US" sz="100"/>
          </a:p>
        </p:txBody>
      </p:sp>
      <p:sp>
        <p:nvSpPr>
          <p:cNvPr id="11" name="文本框 10"/>
          <p:cNvSpPr txBox="1"/>
          <p:nvPr userDrawn="1"/>
        </p:nvSpPr>
        <p:spPr>
          <a:xfrm>
            <a:off x="-18097" y="-20029"/>
            <a:ext cx="1409224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课堂小结</a:t>
            </a:r>
            <a:endParaRPr lang="zh-CN" altLang="en-US" sz="24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40884" y="62433"/>
            <a:ext cx="715804" cy="24721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0" y="5036381"/>
            <a:ext cx="3024336" cy="102618"/>
            <a:chOff x="2423592" y="1930987"/>
            <a:chExt cx="4032448" cy="136800"/>
          </a:xfrm>
        </p:grpSpPr>
        <p:sp>
          <p:nvSpPr>
            <p:cNvPr id="9" name="矩形 8"/>
            <p:cNvSpPr/>
            <p:nvPr userDrawn="1"/>
          </p:nvSpPr>
          <p:spPr>
            <a:xfrm>
              <a:off x="2423592" y="1930987"/>
              <a:ext cx="3772800" cy="136800"/>
            </a:xfrm>
            <a:prstGeom prst="rect">
              <a:avLst/>
            </a:prstGeom>
            <a:solidFill>
              <a:srgbClr val="BFBFBF"/>
            </a:solidFill>
            <a:ln>
              <a:solidFill>
                <a:srgbClr val="BFBFB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0"/>
            </a:p>
          </p:txBody>
        </p:sp>
        <p:sp>
          <p:nvSpPr>
            <p:cNvPr id="10" name="等腰三角形 9"/>
            <p:cNvSpPr/>
            <p:nvPr userDrawn="1"/>
          </p:nvSpPr>
          <p:spPr>
            <a:xfrm>
              <a:off x="6023074" y="1930987"/>
              <a:ext cx="432966" cy="136800"/>
            </a:xfrm>
            <a:prstGeom prst="triangl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0"/>
            </a:p>
          </p:txBody>
        </p:sp>
      </p:grpSp>
      <p:sp>
        <p:nvSpPr>
          <p:cNvPr id="3" name="任意多边形 2"/>
          <p:cNvSpPr/>
          <p:nvPr userDrawn="1"/>
        </p:nvSpPr>
        <p:spPr>
          <a:xfrm>
            <a:off x="1349216" y="-8574"/>
            <a:ext cx="7796689" cy="405071"/>
          </a:xfrm>
          <a:custGeom>
            <a:avLst/>
            <a:gdLst>
              <a:gd name="connsiteX0" fmla="*/ 220 w 14969"/>
              <a:gd name="connsiteY0" fmla="*/ 8 h 751"/>
              <a:gd name="connsiteX1" fmla="*/ 14969 w 14969"/>
              <a:gd name="connsiteY1" fmla="*/ 0 h 751"/>
              <a:gd name="connsiteX2" fmla="*/ 14969 w 14969"/>
              <a:gd name="connsiteY2" fmla="*/ 751 h 751"/>
              <a:gd name="connsiteX3" fmla="*/ 0 w 14969"/>
              <a:gd name="connsiteY3" fmla="*/ 751 h 751"/>
              <a:gd name="connsiteX4" fmla="*/ 220 w 14969"/>
              <a:gd name="connsiteY4" fmla="*/ 8 h 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969" h="751">
                <a:moveTo>
                  <a:pt x="220" y="8"/>
                </a:moveTo>
                <a:lnTo>
                  <a:pt x="14969" y="0"/>
                </a:lnTo>
                <a:lnTo>
                  <a:pt x="14969" y="751"/>
                </a:lnTo>
                <a:lnTo>
                  <a:pt x="0" y="751"/>
                </a:lnTo>
                <a:lnTo>
                  <a:pt x="220" y="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00"/>
          </a:p>
        </p:txBody>
      </p:sp>
      <p:sp>
        <p:nvSpPr>
          <p:cNvPr id="5" name="任意多边形 4"/>
          <p:cNvSpPr/>
          <p:nvPr userDrawn="1"/>
        </p:nvSpPr>
        <p:spPr>
          <a:xfrm>
            <a:off x="2734151" y="5041138"/>
            <a:ext cx="6409849" cy="101459"/>
          </a:xfrm>
          <a:custGeom>
            <a:avLst/>
            <a:gdLst>
              <a:gd name="connsiteX0" fmla="*/ 324 w 13459"/>
              <a:gd name="connsiteY0" fmla="*/ 0 h 372"/>
              <a:gd name="connsiteX1" fmla="*/ 13459 w 13459"/>
              <a:gd name="connsiteY1" fmla="*/ 38 h 372"/>
              <a:gd name="connsiteX2" fmla="*/ 13459 w 13459"/>
              <a:gd name="connsiteY2" fmla="*/ 372 h 372"/>
              <a:gd name="connsiteX3" fmla="*/ 0 w 13459"/>
              <a:gd name="connsiteY3" fmla="*/ 372 h 372"/>
              <a:gd name="connsiteX4" fmla="*/ 324 w 13459"/>
              <a:gd name="connsiteY4" fmla="*/ 0 h 3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459" h="372">
                <a:moveTo>
                  <a:pt x="324" y="0"/>
                </a:moveTo>
                <a:lnTo>
                  <a:pt x="13459" y="38"/>
                </a:lnTo>
                <a:lnTo>
                  <a:pt x="13459" y="372"/>
                </a:lnTo>
                <a:lnTo>
                  <a:pt x="0" y="372"/>
                </a:lnTo>
                <a:lnTo>
                  <a:pt x="324" y="0"/>
                </a:lnTo>
                <a:close/>
              </a:path>
            </a:pathLst>
          </a:custGeom>
          <a:solidFill>
            <a:srgbClr val="24908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00"/>
          </a:p>
        </p:txBody>
      </p:sp>
      <p:sp>
        <p:nvSpPr>
          <p:cNvPr id="6" name="任意多边形 5"/>
          <p:cNvSpPr/>
          <p:nvPr userDrawn="1"/>
        </p:nvSpPr>
        <p:spPr>
          <a:xfrm>
            <a:off x="0" y="-8574"/>
            <a:ext cx="1422559" cy="405071"/>
          </a:xfrm>
          <a:custGeom>
            <a:avLst/>
            <a:gdLst>
              <a:gd name="connsiteX0" fmla="*/ 8 w 2605"/>
              <a:gd name="connsiteY0" fmla="*/ 0 h 807"/>
              <a:gd name="connsiteX1" fmla="*/ 2605 w 2605"/>
              <a:gd name="connsiteY1" fmla="*/ 0 h 807"/>
              <a:gd name="connsiteX2" fmla="*/ 2376 w 2605"/>
              <a:gd name="connsiteY2" fmla="*/ 807 h 807"/>
              <a:gd name="connsiteX3" fmla="*/ 0 w 2605"/>
              <a:gd name="connsiteY3" fmla="*/ 807 h 807"/>
              <a:gd name="connsiteX4" fmla="*/ 8 w 2605"/>
              <a:gd name="connsiteY4" fmla="*/ 0 h 8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05" h="807">
                <a:moveTo>
                  <a:pt x="8" y="0"/>
                </a:moveTo>
                <a:lnTo>
                  <a:pt x="2605" y="0"/>
                </a:lnTo>
                <a:lnTo>
                  <a:pt x="2376" y="807"/>
                </a:lnTo>
                <a:lnTo>
                  <a:pt x="0" y="807"/>
                </a:lnTo>
                <a:lnTo>
                  <a:pt x="8" y="0"/>
                </a:lnTo>
                <a:close/>
              </a:path>
            </a:pathLst>
          </a:custGeom>
          <a:solidFill>
            <a:srgbClr val="24908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indent="457200" algn="ctr"/>
            <a:endParaRPr lang="zh-CN" altLang="en-US" sz="100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40884" y="62433"/>
            <a:ext cx="715804" cy="24721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 userDrawn="1"/>
        </p:nvSpPr>
        <p:spPr>
          <a:xfrm>
            <a:off x="129137" y="160450"/>
            <a:ext cx="8861919" cy="4830008"/>
          </a:xfrm>
          <a:prstGeom prst="roundRect">
            <a:avLst>
              <a:gd name="adj" fmla="val 3445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0"/>
          </a:p>
        </p:txBody>
      </p:sp>
      <p:pic>
        <p:nvPicPr>
          <p:cNvPr id="7" name="图片 6"/>
          <p:cNvPicPr/>
          <p:nvPr userDrawn="1"/>
        </p:nvPicPr>
        <p:blipFill>
          <a:blip r:embed="rId2"/>
          <a:stretch>
            <a:fillRect/>
          </a:stretch>
        </p:blipFill>
        <p:spPr>
          <a:xfrm>
            <a:off x="178816" y="267081"/>
            <a:ext cx="1969008" cy="437388"/>
          </a:xfrm>
          <a:prstGeom prst="rect">
            <a:avLst/>
          </a:prstGeom>
        </p:spPr>
      </p:pic>
      <p:sp>
        <p:nvSpPr>
          <p:cNvPr id="9" name="文本框 8"/>
          <p:cNvSpPr txBox="1"/>
          <p:nvPr userDrawn="1"/>
        </p:nvSpPr>
        <p:spPr>
          <a:xfrm>
            <a:off x="754402" y="1002852"/>
            <a:ext cx="7706679" cy="9036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>
              <a:lnSpc>
                <a:spcPct val="110000"/>
              </a:lnSpc>
            </a:pPr>
            <a:r>
              <a:rPr lang="zh-CN" altLang="en-US" sz="4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学习用优翼</a:t>
            </a:r>
            <a:r>
              <a:rPr lang="en-US" altLang="zh-CN" sz="4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4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越来越优异</a:t>
            </a:r>
            <a:endParaRPr lang="zh-CN" altLang="en-US" sz="48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 userDrawn="1"/>
        </p:nvSpPr>
        <p:spPr>
          <a:xfrm>
            <a:off x="6233572" y="2260958"/>
            <a:ext cx="1416510" cy="4965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>
              <a:lnSpc>
                <a:spcPct val="110000"/>
              </a:lnSpc>
            </a:pPr>
            <a:r>
              <a:rPr lang="zh-CN" altLang="en-US" sz="1200" b="1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年举办公益</a:t>
            </a:r>
            <a:endParaRPr lang="zh-CN" altLang="en-US" sz="1200" b="1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r">
              <a:lnSpc>
                <a:spcPct val="110000"/>
              </a:lnSpc>
            </a:pPr>
            <a:r>
              <a:rPr lang="zh-CN" altLang="en-US" sz="1200" b="1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教研活动场次</a:t>
            </a:r>
            <a:endParaRPr lang="zh-CN" altLang="en-US" sz="1200" b="1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 userDrawn="1"/>
        </p:nvSpPr>
        <p:spPr>
          <a:xfrm>
            <a:off x="-35644" y="2260958"/>
            <a:ext cx="2264765" cy="4965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>
              <a:lnSpc>
                <a:spcPct val="110000"/>
              </a:lnSpc>
            </a:pPr>
            <a:r>
              <a:rPr lang="zh-CN" altLang="en-US" sz="1200" b="1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优翼产品与服务</a:t>
            </a:r>
            <a:endParaRPr lang="zh-CN" altLang="en-US" sz="1200" b="1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r">
              <a:lnSpc>
                <a:spcPct val="110000"/>
              </a:lnSpc>
            </a:pPr>
            <a:r>
              <a:rPr lang="zh-CN" altLang="en-US" sz="1200" b="1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历年中小学生使用人次</a:t>
            </a:r>
            <a:endParaRPr lang="zh-CN" altLang="en-US" sz="1200" b="1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文本框 14"/>
          <p:cNvSpPr txBox="1"/>
          <p:nvPr userDrawn="1"/>
        </p:nvSpPr>
        <p:spPr>
          <a:xfrm>
            <a:off x="3003091" y="2260958"/>
            <a:ext cx="1707304" cy="4965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>
              <a:lnSpc>
                <a:spcPct val="110000"/>
              </a:lnSpc>
            </a:pPr>
            <a:r>
              <a:rPr lang="zh-CN" altLang="en-US" sz="1200" b="1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优翼网教学资源</a:t>
            </a:r>
            <a:endParaRPr lang="zh-CN" altLang="en-US" sz="1200" b="1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r">
              <a:lnSpc>
                <a:spcPct val="110000"/>
              </a:lnSpc>
            </a:pPr>
            <a:r>
              <a:rPr lang="zh-CN" altLang="en-US" sz="1200" b="1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每年服务师生人次</a:t>
            </a:r>
            <a:endParaRPr lang="zh-CN" altLang="en-US" sz="1200" b="1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文本框 15"/>
          <p:cNvSpPr txBox="1"/>
          <p:nvPr userDrawn="1"/>
        </p:nvSpPr>
        <p:spPr>
          <a:xfrm>
            <a:off x="2250092" y="2248258"/>
            <a:ext cx="1127621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00000"/>
              </a:lnSpc>
            </a:pPr>
            <a:r>
              <a:rPr lang="en-US" altLang="zh-CN" sz="28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  <a:r>
              <a:rPr lang="zh-CN" altLang="en-US" sz="28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亿</a:t>
            </a:r>
            <a:r>
              <a:rPr lang="en-US" altLang="zh-CN" sz="14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+</a:t>
            </a:r>
            <a:endParaRPr lang="en-US" altLang="zh-CN" sz="1400" b="1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文本框 20"/>
          <p:cNvSpPr txBox="1"/>
          <p:nvPr userDrawn="1"/>
        </p:nvSpPr>
        <p:spPr>
          <a:xfrm>
            <a:off x="7801220" y="2248258"/>
            <a:ext cx="115873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00000"/>
              </a:lnSpc>
            </a:pPr>
            <a:r>
              <a:rPr lang="en-US" altLang="zh-CN" sz="28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300</a:t>
            </a:r>
            <a:r>
              <a:rPr lang="en-US" altLang="zh-CN" sz="14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+</a:t>
            </a:r>
            <a:endParaRPr lang="en-US" altLang="zh-CN" sz="1400" b="1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文本框 21"/>
          <p:cNvSpPr txBox="1"/>
          <p:nvPr userDrawn="1"/>
        </p:nvSpPr>
        <p:spPr>
          <a:xfrm>
            <a:off x="4859628" y="2248258"/>
            <a:ext cx="182730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00000"/>
              </a:lnSpc>
            </a:pPr>
            <a:r>
              <a:rPr lang="en-US" altLang="zh-CN" sz="28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3000</a:t>
            </a:r>
            <a:r>
              <a:rPr lang="zh-CN" altLang="en-US" sz="28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万</a:t>
            </a:r>
            <a:r>
              <a:rPr lang="en-US" altLang="zh-CN" sz="14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+</a:t>
            </a:r>
            <a:endParaRPr lang="en-US" altLang="zh-CN" sz="1400" b="1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23" name="组合 22"/>
          <p:cNvGrpSpPr/>
          <p:nvPr userDrawn="1"/>
        </p:nvGrpSpPr>
        <p:grpSpPr>
          <a:xfrm>
            <a:off x="611359" y="3724450"/>
            <a:ext cx="6668106" cy="632383"/>
            <a:chOff x="1857" y="9421"/>
            <a:chExt cx="14003" cy="1328"/>
          </a:xfrm>
        </p:grpSpPr>
        <p:sp>
          <p:nvSpPr>
            <p:cNvPr id="24" name="文本框 23"/>
            <p:cNvSpPr txBox="1"/>
            <p:nvPr/>
          </p:nvSpPr>
          <p:spPr>
            <a:xfrm>
              <a:off x="2996" y="9421"/>
              <a:ext cx="12864" cy="13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>
                <a:lnSpc>
                  <a:spcPct val="110000"/>
                </a:lnSpc>
              </a:pPr>
              <a:r>
                <a:rPr lang="en-US" altLang="zh-CN" sz="1600" b="1" spc="2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· </a:t>
              </a:r>
              <a:r>
                <a:rPr lang="zh-CN" altLang="en-US" sz="1600" b="1" spc="2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学练优</a:t>
              </a:r>
              <a:r>
                <a:rPr lang="en-US" altLang="zh-CN" sz="1600" b="1" spc="2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  </a:t>
              </a:r>
              <a:r>
                <a:rPr lang="en-US" altLang="zh-CN" sz="1600" spc="2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|</a:t>
              </a:r>
              <a:r>
                <a:rPr lang="en-US" altLang="zh-CN" sz="1600" b="1" spc="2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  </a:t>
              </a:r>
              <a:r>
                <a:rPr lang="zh-CN" altLang="en-US" sz="1600" b="1" spc="2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新领程</a:t>
              </a:r>
              <a:r>
                <a:rPr lang="en-US" altLang="zh-CN" sz="1600" b="1" spc="2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  </a:t>
              </a:r>
              <a:r>
                <a:rPr lang="en-US" altLang="zh-CN" sz="1600" spc="2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|</a:t>
              </a:r>
              <a:r>
                <a:rPr lang="en-US" altLang="zh-CN" sz="1600" b="1" spc="2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  </a:t>
              </a:r>
              <a:r>
                <a:rPr lang="zh-CN" altLang="en-US" sz="1600" b="1" spc="2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涂重点</a:t>
              </a:r>
              <a:r>
                <a:rPr lang="en-US" altLang="zh-CN" sz="1600" b="1" spc="2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 </a:t>
              </a:r>
              <a:r>
                <a:rPr lang="en-US" altLang="zh-CN" sz="1600" spc="2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 | </a:t>
              </a:r>
              <a:r>
                <a:rPr lang="en-US" altLang="zh-CN" sz="1600" b="1" spc="2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 </a:t>
              </a:r>
              <a:r>
                <a:rPr lang="zh-CN" altLang="en-US" sz="1600" b="1" spc="2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优翼网</a:t>
              </a:r>
              <a:r>
                <a:rPr lang="en-US" altLang="zh-CN" sz="1600" spc="2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    </a:t>
              </a:r>
              <a:r>
                <a:rPr lang="zh-CN" altLang="en-US" sz="1600" spc="2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教学资源服务平台</a:t>
              </a:r>
              <a:r>
                <a:rPr lang="en-US" altLang="zh-CN" sz="1600" spc="2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  </a:t>
              </a:r>
              <a:r>
                <a:rPr lang="en-US" altLang="zh-CN" sz="1600" spc="2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hlinkClick r:id="rId3"/>
                </a:rPr>
                <a:t>www.youyi100.com</a:t>
              </a:r>
              <a:endParaRPr lang="en-US" altLang="zh-CN" sz="1600" spc="2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hlinkClick r:id="rId3"/>
              </a:endParaRPr>
            </a:p>
          </p:txBody>
        </p:sp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4"/>
            <a:srcRect r="50294" b="27383"/>
            <a:stretch>
              <a:fillRect/>
            </a:stretch>
          </p:blipFill>
          <p:spPr>
            <a:xfrm>
              <a:off x="1857" y="9548"/>
              <a:ext cx="1197" cy="511"/>
            </a:xfrm>
            <a:prstGeom prst="rect">
              <a:avLst/>
            </a:prstGeom>
          </p:spPr>
        </p:pic>
      </p:grpSp>
      <p:pic>
        <p:nvPicPr>
          <p:cNvPr id="26" name="图片 25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7450735" y="2911090"/>
            <a:ext cx="1266669" cy="1577145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tags" Target="../tags/tag2.xml"/><Relationship Id="rId13" Type="http://schemas.openxmlformats.org/officeDocument/2006/relationships/image" Target="../media/image11.pn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14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7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3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5143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207135" algn="l"/>
          <a:tab pos="1207135" algn="l"/>
          <a:tab pos="1207135" algn="l"/>
          <a:tab pos="1207135" algn="l"/>
        </a:tabLst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8572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2001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15430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01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256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7.png"/><Relationship Id="rId1" Type="http://schemas.openxmlformats.org/officeDocument/2006/relationships/image" Target="../media/image16.emf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5.xml"/><Relationship Id="rId4" Type="http://schemas.openxmlformats.org/officeDocument/2006/relationships/image" Target="../media/image21.jpeg"/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image" Target="../media/image18.jpe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5.bin"/><Relationship Id="rId8" Type="http://schemas.openxmlformats.org/officeDocument/2006/relationships/image" Target="../media/image25.wmf"/><Relationship Id="rId7" Type="http://schemas.openxmlformats.org/officeDocument/2006/relationships/oleObject" Target="../embeddings/oleObject4.bin"/><Relationship Id="rId6" Type="http://schemas.openxmlformats.org/officeDocument/2006/relationships/image" Target="../media/image24.w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23.wmf"/><Relationship Id="rId3" Type="http://schemas.openxmlformats.org/officeDocument/2006/relationships/oleObject" Target="../embeddings/oleObject2.bin"/><Relationship Id="rId2" Type="http://schemas.openxmlformats.org/officeDocument/2006/relationships/image" Target="../media/image22.wmf"/><Relationship Id="rId12" Type="http://schemas.openxmlformats.org/officeDocument/2006/relationships/vmlDrawing" Target="../drawings/vmlDrawing1.vml"/><Relationship Id="rId11" Type="http://schemas.openxmlformats.org/officeDocument/2006/relationships/slideLayout" Target="../slideLayouts/slideLayout5.xml"/><Relationship Id="rId10" Type="http://schemas.openxmlformats.org/officeDocument/2006/relationships/image" Target="../media/image26.wmf"/><Relationship Id="rId1" Type="http://schemas.openxmlformats.org/officeDocument/2006/relationships/oleObject" Target="../embeddings/oleObject1.bin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tags" Target="../tags/tag4.xml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28.png"/><Relationship Id="rId1" Type="http://schemas.openxmlformats.org/officeDocument/2006/relationships/tags" Target="../tags/tag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30.emf"/><Relationship Id="rId1" Type="http://schemas.openxmlformats.org/officeDocument/2006/relationships/image" Target="../media/image29.emf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30.emf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35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36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36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Rectangle 5"/>
          <p:cNvSpPr/>
          <p:nvPr/>
        </p:nvSpPr>
        <p:spPr>
          <a:xfrm>
            <a:off x="3222625" y="2314258"/>
            <a:ext cx="5351780" cy="76835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pPr algn="ctr"/>
            <a:r>
              <a:rPr lang="en-US" altLang="zh-CN" sz="44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1.3</a:t>
            </a:r>
            <a:r>
              <a:rPr lang="zh-CN" altLang="en-US" sz="44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勾股定理的应用</a:t>
            </a:r>
            <a:endParaRPr lang="zh-CN" altLang="en-US" sz="44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4" name="Text Box 4"/>
          <p:cNvSpPr txBox="1"/>
          <p:nvPr/>
        </p:nvSpPr>
        <p:spPr>
          <a:xfrm>
            <a:off x="252095" y="71755"/>
            <a:ext cx="351345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l"/>
            <a:r>
              <a:rPr lang="zh-CN" altLang="en-US" sz="2800" b="1" dirty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第一章</a:t>
            </a:r>
            <a:r>
              <a:rPr lang="en-US" altLang="zh-CN" sz="2800" b="1" dirty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</a:t>
            </a:r>
            <a:r>
              <a:rPr lang="zh-CN" altLang="en-US" sz="28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勾股定理</a:t>
            </a:r>
            <a:endParaRPr lang="zh-CN" altLang="en-US" sz="28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push dir="u"/>
      </p:transition>
    </mc:Choice>
    <mc:Fallback>
      <p:transition spd="slow">
        <p:push dir="u"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9" name="文本框 8"/>
          <p:cNvSpPr txBox="1"/>
          <p:nvPr/>
        </p:nvSpPr>
        <p:spPr>
          <a:xfrm>
            <a:off x="179705" y="2601595"/>
            <a:ext cx="5513705" cy="236918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设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DF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= 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x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cm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，</a:t>
            </a:r>
            <a:endParaRPr lang="zh-CN" altLang="en-US" sz="280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  <a:p>
            <a:pPr marL="0" indent="0" algn="l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则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CF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= 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EF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= (8 </a:t>
            </a:r>
            <a:r>
              <a:rPr lang="en-US" altLang="zh-CN" sz="28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2" charset="0"/>
              </a:rPr>
              <a:t>-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x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) cm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，</a:t>
            </a:r>
            <a:endParaRPr lang="zh-CN" altLang="en-US" sz="280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  <a:p>
            <a:pPr marL="0" indent="0" algn="l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在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Rt△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DEF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中，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DE</a:t>
            </a:r>
            <a:r>
              <a:rPr lang="en-US" altLang="zh-CN" sz="2800" baseline="300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2 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+ 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DF</a:t>
            </a:r>
            <a:r>
              <a:rPr lang="en-US" altLang="zh-CN" sz="2800" baseline="300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2 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= 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EF</a:t>
            </a:r>
            <a:r>
              <a:rPr lang="en-US" altLang="zh-CN" sz="2800" baseline="300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2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，</a:t>
            </a:r>
            <a:endParaRPr lang="zh-CN" altLang="en-US" sz="280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  <a:p>
            <a:pPr marL="0" indent="0" algn="l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则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4</a:t>
            </a:r>
            <a:r>
              <a:rPr lang="en-US" altLang="zh-CN" sz="2800" baseline="300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2 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+ 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x</a:t>
            </a:r>
            <a:r>
              <a:rPr lang="en-US" altLang="zh-CN" sz="2800" baseline="300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2 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= (8 </a:t>
            </a:r>
            <a:r>
              <a:rPr lang="en-US" altLang="zh-CN" sz="28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-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x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)</a:t>
            </a:r>
            <a:r>
              <a:rPr lang="en-US" altLang="zh-CN" sz="2800" baseline="300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2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，解得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x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= 3.</a:t>
            </a:r>
            <a:endParaRPr lang="en-US" altLang="zh-CN" sz="280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  <a:p>
            <a:pPr marL="0" indent="0" algn="l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∴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DF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的长为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3 cm.</a:t>
            </a:r>
            <a:endParaRPr lang="en-US" altLang="zh-CN" sz="280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79705" y="412115"/>
            <a:ext cx="8574405" cy="18148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</a:pP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      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如图，正方形纸片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en-US" altLang="zh-CN" sz="2800" i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ABCD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的边长为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8 cm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，点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en-US" altLang="zh-CN" sz="2800" i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E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是边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en-US" altLang="zh-CN" sz="2800" i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AD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的中点，将这个正方形纸片翻折，使点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en-US" altLang="zh-CN" sz="2800" i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C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落到点</a:t>
            </a:r>
            <a:r>
              <a:rPr lang="en-US" altLang="zh-CN" sz="2800" i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E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处，折痕交边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en-US" altLang="zh-CN" sz="2800" i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AB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于点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en-US" altLang="zh-CN" sz="2800" i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G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，交边</a:t>
            </a:r>
            <a:r>
              <a:rPr lang="en-US" altLang="zh-CN" sz="2800" i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CD 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于点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en-US" altLang="zh-CN" sz="2800" i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F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. 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你能求出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en-US" altLang="zh-CN" sz="2800" i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DF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的长吗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?</a:t>
            </a:r>
            <a:endParaRPr lang="en-US" altLang="zh-CN" sz="280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16370" y="2499360"/>
            <a:ext cx="2477770" cy="2553970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/>
              <p:cNvSpPr txBox="1"/>
              <p:nvPr/>
            </p:nvSpPr>
            <p:spPr>
              <a:xfrm>
                <a:off x="180340" y="2067560"/>
                <a:ext cx="8266430" cy="70104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p>
                <a:pPr marL="0" indent="0" algn="l" defTabSz="26670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sz="2800">
                    <a:solidFill>
                      <a:srgbClr val="FF0000"/>
                    </a:solidFill>
                    <a:latin typeface="Times New Roman" panose="02020603050405020304" pitchFamily="2" charset="0"/>
                    <a:ea typeface="黑体" panose="02010609060101010101" pitchFamily="2" charset="-122"/>
                    <a:cs typeface="Times New Roman" panose="02020603050405020304" pitchFamily="2" charset="0"/>
                  </a:rPr>
                  <a:t>解：</a:t>
                </a:r>
                <a:r>
                  <a:rPr lang="en-US" altLang="zh-CN" sz="2800">
                    <a:solidFill>
                      <a:srgbClr val="FF0000"/>
                    </a:solidFill>
                    <a:latin typeface="Times New Roman" panose="02020603050405020304" pitchFamily="2" charset="0"/>
                    <a:ea typeface="黑体" panose="02010609060101010101" pitchFamily="2" charset="-122"/>
                    <a:cs typeface="Times New Roman" panose="02020603050405020304" pitchFamily="2" charset="0"/>
                  </a:rPr>
                  <a:t>∵</a:t>
                </a:r>
                <a:r>
                  <a:rPr lang="zh-CN" altLang="en-US" sz="2800">
                    <a:solidFill>
                      <a:srgbClr val="FF0000"/>
                    </a:solidFill>
                    <a:latin typeface="Times New Roman" panose="02020603050405020304" pitchFamily="2" charset="0"/>
                    <a:ea typeface="黑体" panose="02010609060101010101" pitchFamily="2" charset="-122"/>
                    <a:cs typeface="Times New Roman" panose="02020603050405020304" pitchFamily="2" charset="0"/>
                  </a:rPr>
                  <a:t>点</a:t>
                </a:r>
                <a:r>
                  <a:rPr lang="en-US" altLang="zh-CN" sz="2800">
                    <a:solidFill>
                      <a:srgbClr val="FF0000"/>
                    </a:solidFill>
                    <a:latin typeface="Times New Roman" panose="02020603050405020304" pitchFamily="2" charset="0"/>
                    <a:ea typeface="黑体" panose="02010609060101010101" pitchFamily="2" charset="-122"/>
                    <a:cs typeface="Times New Roman" panose="02020603050405020304" pitchFamily="2" charset="0"/>
                  </a:rPr>
                  <a:t> </a:t>
                </a:r>
                <a:r>
                  <a:rPr lang="en-US" altLang="zh-CN" sz="2800" i="1">
                    <a:solidFill>
                      <a:srgbClr val="FF0000"/>
                    </a:solidFill>
                    <a:latin typeface="Times New Roman" panose="02020603050405020304" pitchFamily="2" charset="0"/>
                    <a:ea typeface="黑体" panose="02010609060101010101" pitchFamily="2" charset="-122"/>
                    <a:cs typeface="Times New Roman" panose="02020603050405020304" pitchFamily="2" charset="0"/>
                  </a:rPr>
                  <a:t>E</a:t>
                </a:r>
                <a:r>
                  <a:rPr lang="en-US" altLang="zh-CN" sz="2800">
                    <a:solidFill>
                      <a:srgbClr val="FF0000"/>
                    </a:solidFill>
                    <a:latin typeface="Times New Roman" panose="02020603050405020304" pitchFamily="2" charset="0"/>
                    <a:ea typeface="黑体" panose="02010609060101010101" pitchFamily="2" charset="-122"/>
                    <a:cs typeface="Times New Roman" panose="02020603050405020304" pitchFamily="2" charset="0"/>
                  </a:rPr>
                  <a:t> </a:t>
                </a:r>
                <a:r>
                  <a:rPr lang="zh-CN" altLang="en-US" sz="2800">
                    <a:solidFill>
                      <a:srgbClr val="FF0000"/>
                    </a:solidFill>
                    <a:latin typeface="Times New Roman" panose="02020603050405020304" pitchFamily="2" charset="0"/>
                    <a:ea typeface="黑体" panose="02010609060101010101" pitchFamily="2" charset="-122"/>
                    <a:cs typeface="Times New Roman" panose="02020603050405020304" pitchFamily="2" charset="0"/>
                  </a:rPr>
                  <a:t>是边</a:t>
                </a:r>
                <a:r>
                  <a:rPr lang="en-US" altLang="zh-CN" sz="2800">
                    <a:solidFill>
                      <a:srgbClr val="FF0000"/>
                    </a:solidFill>
                    <a:latin typeface="Times New Roman" panose="02020603050405020304" pitchFamily="2" charset="0"/>
                    <a:ea typeface="黑体" panose="02010609060101010101" pitchFamily="2" charset="-122"/>
                    <a:cs typeface="Times New Roman" panose="02020603050405020304" pitchFamily="2" charset="0"/>
                  </a:rPr>
                  <a:t> </a:t>
                </a:r>
                <a:r>
                  <a:rPr lang="en-US" altLang="zh-CN" sz="2800" i="1">
                    <a:solidFill>
                      <a:srgbClr val="FF0000"/>
                    </a:solidFill>
                    <a:latin typeface="Times New Roman" panose="02020603050405020304" pitchFamily="2" charset="0"/>
                    <a:ea typeface="黑体" panose="02010609060101010101" pitchFamily="2" charset="-122"/>
                    <a:cs typeface="Times New Roman" panose="02020603050405020304" pitchFamily="2" charset="0"/>
                  </a:rPr>
                  <a:t>AD</a:t>
                </a:r>
                <a:r>
                  <a:rPr lang="en-US" altLang="zh-CN" sz="2800">
                    <a:solidFill>
                      <a:srgbClr val="FF0000"/>
                    </a:solidFill>
                    <a:latin typeface="Times New Roman" panose="02020603050405020304" pitchFamily="2" charset="0"/>
                    <a:ea typeface="黑体" panose="02010609060101010101" pitchFamily="2" charset="-122"/>
                    <a:cs typeface="Times New Roman" panose="02020603050405020304" pitchFamily="2" charset="0"/>
                  </a:rPr>
                  <a:t> </a:t>
                </a:r>
                <a:r>
                  <a:rPr lang="zh-CN" altLang="en-US" sz="2800">
                    <a:solidFill>
                      <a:srgbClr val="FF0000"/>
                    </a:solidFill>
                    <a:latin typeface="Times New Roman" panose="02020603050405020304" pitchFamily="2" charset="0"/>
                    <a:ea typeface="黑体" panose="02010609060101010101" pitchFamily="2" charset="-122"/>
                    <a:cs typeface="Times New Roman" panose="02020603050405020304" pitchFamily="2" charset="0"/>
                  </a:rPr>
                  <a:t>的中点，</a:t>
                </a:r>
                <a:r>
                  <a:rPr lang="en-US" altLang="zh-CN" sz="2800">
                    <a:solidFill>
                      <a:srgbClr val="FF0000"/>
                    </a:solidFill>
                    <a:latin typeface="Times New Roman" panose="02020603050405020304" pitchFamily="2" charset="0"/>
                    <a:ea typeface="黑体" panose="02010609060101010101" pitchFamily="2" charset="-122"/>
                    <a:cs typeface="Times New Roman" panose="02020603050405020304" pitchFamily="2" charset="0"/>
                  </a:rPr>
                  <a:t>∴ </a:t>
                </a:r>
                <a:r>
                  <a:rPr lang="en-US" altLang="zh-CN" sz="2800" i="1">
                    <a:solidFill>
                      <a:srgbClr val="FF0000"/>
                    </a:solidFill>
                    <a:latin typeface="Times New Roman" panose="02020603050405020304" pitchFamily="2" charset="0"/>
                    <a:ea typeface="黑体" panose="02010609060101010101" pitchFamily="2" charset="-122"/>
                    <a:cs typeface="Times New Roman" panose="02020603050405020304" pitchFamily="2" charset="0"/>
                  </a:rPr>
                  <a:t>DE</a:t>
                </a:r>
                <a:r>
                  <a:rPr lang="en-US" altLang="zh-CN" sz="2800">
                    <a:solidFill>
                      <a:srgbClr val="FF0000"/>
                    </a:solidFill>
                    <a:latin typeface="Times New Roman" panose="02020603050405020304" pitchFamily="2" charset="0"/>
                    <a:ea typeface="黑体" panose="02010609060101010101" pitchFamily="2" charset="-122"/>
                    <a:cs typeface="Times New Roman" panose="02020603050405020304" pitchFamily="2" charset="0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黑体" panose="0201060906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黑体" panose="02010609060101010101" pitchFamily="2" charset="-122"/>
                            <a:cs typeface="Cambria Math" panose="02040503050406030204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黑体" panose="02010609060101010101" pitchFamily="2" charset="-122"/>
                            <a:cs typeface="Cambria Math" panose="02040503050406030204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i="1">
                    <a:solidFill>
                      <a:srgbClr val="FF0000"/>
                    </a:solidFill>
                    <a:latin typeface="Times New Roman" panose="02020603050405020304" pitchFamily="2" charset="0"/>
                    <a:ea typeface="黑体" panose="02010609060101010101" pitchFamily="2" charset="-122"/>
                    <a:cs typeface="Times New Roman" panose="02020603050405020304" pitchFamily="2" charset="0"/>
                    <a:sym typeface="+mn-ea"/>
                  </a:rPr>
                  <a:t>AD</a:t>
                </a:r>
                <a:r>
                  <a:rPr lang="en-US" altLang="zh-CN" sz="2800">
                    <a:solidFill>
                      <a:srgbClr val="FF0000"/>
                    </a:solidFill>
                    <a:latin typeface="Times New Roman" panose="02020603050405020304" pitchFamily="2" charset="0"/>
                    <a:ea typeface="黑体" panose="02010609060101010101" pitchFamily="2" charset="-122"/>
                    <a:cs typeface="Times New Roman" panose="02020603050405020304" pitchFamily="2" charset="0"/>
                    <a:sym typeface="+mn-ea"/>
                  </a:rPr>
                  <a:t> = 4 cm.</a:t>
                </a:r>
                <a:endParaRPr lang="en-US" altLang="zh-CN" sz="280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</a:endParaRPr>
              </a:p>
            </p:txBody>
          </p:sp>
        </mc:Choice>
        <mc:Fallback>
          <p:sp>
            <p:nvSpPr>
              <p:cNvPr id="7" name="文本框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0340" y="2067560"/>
                <a:ext cx="8266430" cy="701040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" name="文本框 17"/>
          <p:cNvSpPr txBox="1"/>
          <p:nvPr/>
        </p:nvSpPr>
        <p:spPr>
          <a:xfrm>
            <a:off x="1403985" y="-41275"/>
            <a:ext cx="6700520" cy="46037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latin typeface="Times New Roman" panose="02020603050405020304" pitchFamily="2" charset="0"/>
                <a:ea typeface="微软雅黑" panose="020B0503020204020204" charset="-122"/>
              </a:rPr>
              <a:t>探究点一：勾股定理与其他几何知识的综合运用</a:t>
            </a:r>
            <a:endParaRPr lang="zh-CN" altLang="en-US" sz="2400" b="1">
              <a:latin typeface="Times New Roman" panose="02020603050405020304" pitchFamily="2" charset="0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23850" y="810895"/>
            <a:ext cx="7905115" cy="953135"/>
          </a:xfrm>
          <a:prstGeom prst="rect">
            <a:avLst/>
          </a:prstGeom>
        </p:spPr>
        <p:txBody>
          <a:bodyPr wrap="square">
            <a:spAutoFit/>
          </a:bodyPr>
          <a:p>
            <a:pPr algn="just" defTabSz="266700"/>
            <a:r>
              <a:rPr lang="zh-CN" altLang="en-US" sz="2800" b="1">
                <a:solidFill>
                  <a:srgbClr val="3C8C93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问题</a:t>
            </a:r>
            <a:r>
              <a:rPr lang="en-US" altLang="zh-CN" sz="2800" b="1">
                <a:solidFill>
                  <a:srgbClr val="3C8C93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2</a:t>
            </a:r>
            <a:r>
              <a:rPr lang="zh-CN" altLang="en-US" sz="2800" b="1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：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试一试，你能利用以下折叠图形，借助勾股定理，设计一个有关折叠的计算问题么？</a:t>
            </a:r>
            <a:endParaRPr lang="zh-CN" altLang="en-US" sz="2800"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</p:txBody>
      </p:sp>
      <p:pic>
        <p:nvPicPr>
          <p:cNvPr id="3" name="图片 240" descr="图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89993"/>
          </a:blip>
          <a:stretch>
            <a:fillRect/>
          </a:stretch>
        </p:blipFill>
        <p:spPr>
          <a:xfrm>
            <a:off x="323850" y="2356485"/>
            <a:ext cx="1869440" cy="148844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-2147482315" descr="图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00000"/>
          </a:blip>
          <a:stretch>
            <a:fillRect/>
          </a:stretch>
        </p:blipFill>
        <p:spPr>
          <a:xfrm>
            <a:off x="2051685" y="1925320"/>
            <a:ext cx="2242185" cy="163766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242" descr="图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00000" contrast="35999"/>
          </a:blip>
          <a:stretch>
            <a:fillRect/>
          </a:stretch>
        </p:blipFill>
        <p:spPr>
          <a:xfrm>
            <a:off x="3924935" y="2226310"/>
            <a:ext cx="2593340" cy="139446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243" descr="图4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71994"/>
          </a:blip>
          <a:stretch>
            <a:fillRect/>
          </a:stretch>
        </p:blipFill>
        <p:spPr>
          <a:xfrm>
            <a:off x="6588760" y="2263775"/>
            <a:ext cx="2199005" cy="1155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" name="文本框 17"/>
          <p:cNvSpPr txBox="1"/>
          <p:nvPr/>
        </p:nvSpPr>
        <p:spPr>
          <a:xfrm>
            <a:off x="1403985" y="-41275"/>
            <a:ext cx="6700520" cy="46037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latin typeface="Times New Roman" panose="02020603050405020304" pitchFamily="2" charset="0"/>
                <a:ea typeface="微软雅黑" panose="020B0503020204020204" charset="-122"/>
              </a:rPr>
              <a:t>探究点一：勾股定理与其他几何知识的综合运用</a:t>
            </a:r>
            <a:endParaRPr lang="zh-CN" altLang="en-US" sz="2400" b="1">
              <a:latin typeface="Times New Roman" panose="02020603050405020304" pitchFamily="2" charset="0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" name="Rectangle 2"/>
          <p:cNvSpPr/>
          <p:nvPr/>
        </p:nvSpPr>
        <p:spPr>
          <a:xfrm>
            <a:off x="140970" y="623570"/>
            <a:ext cx="8852535" cy="233045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p>
            <a:pPr defTabSz="914400">
              <a:lnSpc>
                <a:spcPct val="130000"/>
              </a:lnSpc>
              <a:tabLst>
                <a:tab pos="180975" algn="l"/>
                <a:tab pos="2700655" algn="l"/>
              </a:tabLst>
            </a:pPr>
            <a:r>
              <a:rPr lang="zh-CN" altLang="en-US" sz="2800" b="1">
                <a:solidFill>
                  <a:srgbClr val="3C8C93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【</a:t>
            </a:r>
            <a:r>
              <a:rPr lang="zh-CN" sz="2800" b="1">
                <a:solidFill>
                  <a:srgbClr val="3C8C93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练一练</a:t>
            </a:r>
            <a:r>
              <a:rPr lang="zh-CN" altLang="en-US" sz="2800" b="1">
                <a:solidFill>
                  <a:srgbClr val="3C8C93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】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1.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如图是一张直角三角形的纸片，两直角边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</a:rPr>
              <a:t>AC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＝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 6 cm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，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</a:rPr>
              <a:t>BC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＝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 8 cm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，将△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</a:rPr>
              <a:t>ABC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折叠，使点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</a:rPr>
              <a:t>B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与点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</a:rPr>
              <a:t>A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重合，折痕为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</a:rPr>
              <a:t>DE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，则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i="1" dirty="0">
                <a:latin typeface="Times New Roman" panose="02020603050405020304" pitchFamily="2" charset="0"/>
                <a:ea typeface="黑体" panose="02010609060101010101" pitchFamily="2" charset="-122"/>
              </a:rPr>
              <a:t>BE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的长为（       ）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 defTabSz="914400">
              <a:lnSpc>
                <a:spcPct val="130000"/>
              </a:lnSpc>
              <a:tabLst>
                <a:tab pos="180975" algn="l"/>
                <a:tab pos="2700655" algn="l"/>
              </a:tabLst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 A. 4 cm          B. 5 cm           C. 6 cm         D. 10 cm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grpSp>
        <p:nvGrpSpPr>
          <p:cNvPr id="4" name="Group 21"/>
          <p:cNvGrpSpPr/>
          <p:nvPr/>
        </p:nvGrpSpPr>
        <p:grpSpPr>
          <a:xfrm>
            <a:off x="4590522" y="2830195"/>
            <a:ext cx="3592286" cy="2063192"/>
            <a:chOff x="2526" y="2029"/>
            <a:chExt cx="1603" cy="913"/>
          </a:xfrm>
        </p:grpSpPr>
        <p:graphicFrame>
          <p:nvGraphicFramePr>
            <p:cNvPr id="5" name="Object 4"/>
            <p:cNvGraphicFramePr>
              <a:graphicFrameLocks noChangeAspect="1"/>
            </p:cNvGraphicFramePr>
            <p:nvPr/>
          </p:nvGraphicFramePr>
          <p:xfrm>
            <a:off x="2526" y="2751"/>
            <a:ext cx="177" cy="17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" name="" r:id="rId1" imgW="127635" imgH="140970" progId="Equation.DSMT4">
                    <p:embed/>
                  </p:oleObj>
                </mc:Choice>
                <mc:Fallback>
                  <p:oleObj name="" r:id="rId1" imgW="127635" imgH="140970" progId="Equation.DSMT4">
                    <p:embed/>
                    <p:pic>
                      <p:nvPicPr>
                        <p:cNvPr id="0" name="图片 3076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2526" y="2751"/>
                          <a:ext cx="177" cy="173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7" name="Line 6"/>
            <p:cNvSpPr/>
            <p:nvPr/>
          </p:nvSpPr>
          <p:spPr>
            <a:xfrm flipV="1">
              <a:off x="2661" y="2797"/>
              <a:ext cx="695" cy="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" name="Line 7"/>
            <p:cNvSpPr/>
            <p:nvPr/>
          </p:nvSpPr>
          <p:spPr>
            <a:xfrm rot="7440000">
              <a:off x="2516" y="2482"/>
              <a:ext cx="747" cy="35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" name="Line 8"/>
            <p:cNvSpPr/>
            <p:nvPr/>
          </p:nvSpPr>
          <p:spPr>
            <a:xfrm>
              <a:off x="3366" y="2365"/>
              <a:ext cx="643" cy="428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dash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 rot="2137656">
              <a:off x="3103" y="2203"/>
              <a:ext cx="47" cy="42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9525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 sz="4400" dirty="0">
                <a:latin typeface="Tahoma" panose="020B0604030504040204" pitchFamily="34" charset="0"/>
                <a:ea typeface="华文仿宋" panose="02010600040101010101" pitchFamily="2" charset="-122"/>
              </a:endParaRPr>
            </a:p>
          </p:txBody>
        </p:sp>
        <p:sp>
          <p:nvSpPr>
            <p:cNvPr id="11" name="Line 10"/>
            <p:cNvSpPr/>
            <p:nvPr/>
          </p:nvSpPr>
          <p:spPr>
            <a:xfrm rot="8700000">
              <a:off x="2603" y="2565"/>
              <a:ext cx="810" cy="23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2" name="Line 11"/>
            <p:cNvSpPr/>
            <p:nvPr/>
          </p:nvSpPr>
          <p:spPr>
            <a:xfrm>
              <a:off x="3352" y="2357"/>
              <a:ext cx="0" cy="444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" name="Rectangle 12"/>
            <p:cNvSpPr/>
            <p:nvPr/>
          </p:nvSpPr>
          <p:spPr>
            <a:xfrm>
              <a:off x="3352" y="2740"/>
              <a:ext cx="51" cy="58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9525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 sz="4400" dirty="0">
                <a:latin typeface="Tahoma" panose="020B0604030504040204" pitchFamily="34" charset="0"/>
                <a:ea typeface="华文仿宋" panose="02010600040101010101" pitchFamily="2" charset="-122"/>
              </a:endParaRPr>
            </a:p>
          </p:txBody>
        </p:sp>
        <p:sp>
          <p:nvSpPr>
            <p:cNvPr id="15" name="Line 13"/>
            <p:cNvSpPr/>
            <p:nvPr/>
          </p:nvSpPr>
          <p:spPr>
            <a:xfrm>
              <a:off x="3371" y="2797"/>
              <a:ext cx="643" cy="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dash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6" name="Line 14"/>
            <p:cNvSpPr/>
            <p:nvPr/>
          </p:nvSpPr>
          <p:spPr>
            <a:xfrm>
              <a:off x="3125" y="2196"/>
              <a:ext cx="230" cy="161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graphicFrame>
          <p:nvGraphicFramePr>
            <p:cNvPr id="17" name="Object 15"/>
            <p:cNvGraphicFramePr>
              <a:graphicFrameLocks noChangeAspect="1"/>
            </p:cNvGraphicFramePr>
            <p:nvPr/>
          </p:nvGraphicFramePr>
          <p:xfrm>
            <a:off x="3952" y="2763"/>
            <a:ext cx="177" cy="17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87" name="" r:id="rId3" imgW="127635" imgH="140970" progId="Equation.DSMT4">
                    <p:embed/>
                  </p:oleObj>
                </mc:Choice>
                <mc:Fallback>
                  <p:oleObj name="" r:id="rId3" imgW="127635" imgH="140970" progId="Equation.DSMT4">
                    <p:embed/>
                    <p:pic>
                      <p:nvPicPr>
                        <p:cNvPr id="0" name="图片 3086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3952" y="2763"/>
                          <a:ext cx="177" cy="173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8" name="Object 16"/>
            <p:cNvGraphicFramePr>
              <a:graphicFrameLocks noChangeAspect="1"/>
            </p:cNvGraphicFramePr>
            <p:nvPr/>
          </p:nvGraphicFramePr>
          <p:xfrm>
            <a:off x="3016" y="2029"/>
            <a:ext cx="178" cy="19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" name="" r:id="rId5" imgW="127635" imgH="153670" progId="Equation.DSMT4">
                    <p:embed/>
                  </p:oleObj>
                </mc:Choice>
                <mc:Fallback>
                  <p:oleObj name="" r:id="rId5" imgW="127635" imgH="153670" progId="Equation.DSMT4">
                    <p:embed/>
                    <p:pic>
                      <p:nvPicPr>
                        <p:cNvPr id="0" name="图片 3083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3016" y="2029"/>
                          <a:ext cx="178" cy="190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1" name="Object 17"/>
            <p:cNvGraphicFramePr>
              <a:graphicFrameLocks noChangeAspect="1"/>
            </p:cNvGraphicFramePr>
            <p:nvPr/>
          </p:nvGraphicFramePr>
          <p:xfrm>
            <a:off x="3307" y="2177"/>
            <a:ext cx="194" cy="17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2" name="" r:id="rId7" imgW="140970" imgH="140970" progId="Equation.DSMT4">
                    <p:embed/>
                  </p:oleObj>
                </mc:Choice>
                <mc:Fallback>
                  <p:oleObj name="" r:id="rId7" imgW="140970" imgH="140970" progId="Equation.DSMT4">
                    <p:embed/>
                    <p:pic>
                      <p:nvPicPr>
                        <p:cNvPr id="0" name="图片 3085"/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3307" y="2177"/>
                          <a:ext cx="194" cy="174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3" name="Object 18"/>
            <p:cNvGraphicFramePr>
              <a:graphicFrameLocks noChangeAspect="1"/>
            </p:cNvGraphicFramePr>
            <p:nvPr/>
          </p:nvGraphicFramePr>
          <p:xfrm>
            <a:off x="3251" y="2769"/>
            <a:ext cx="178" cy="17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85" name="" r:id="rId9" imgW="127635" imgH="140970" progId="Equation.DSMT4">
                    <p:embed/>
                  </p:oleObj>
                </mc:Choice>
                <mc:Fallback>
                  <p:oleObj name="" r:id="rId9" imgW="127635" imgH="140970" progId="Equation.DSMT4">
                    <p:embed/>
                    <p:pic>
                      <p:nvPicPr>
                        <p:cNvPr id="0" name="图片 3084"/>
                        <p:cNvPicPr/>
                        <p:nvPr/>
                      </p:nvPicPr>
                      <p:blipFill>
                        <a:blip r:embed="rId10"/>
                        <a:stretch>
                          <a:fillRect/>
                        </a:stretch>
                      </p:blipFill>
                      <p:spPr>
                        <a:xfrm>
                          <a:off x="3251" y="2769"/>
                          <a:ext cx="178" cy="173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24" name="Rectangle 19"/>
          <p:cNvSpPr/>
          <p:nvPr/>
        </p:nvSpPr>
        <p:spPr>
          <a:xfrm>
            <a:off x="6159500" y="1819593"/>
            <a:ext cx="47625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p>
            <a:pPr defTabSz="914400">
              <a:lnSpc>
                <a:spcPct val="100000"/>
              </a:lnSpc>
              <a:tabLst>
                <a:tab pos="180975" algn="l"/>
                <a:tab pos="2700655" algn="l"/>
              </a:tabLst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B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5621020" y="3879850"/>
            <a:ext cx="3048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538480" y="1061085"/>
            <a:ext cx="6961505" cy="319214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3C8C93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要点归纳：</a:t>
            </a:r>
            <a:endParaRPr lang="zh-CN" altLang="en-US" sz="2800" b="1">
              <a:solidFill>
                <a:srgbClr val="3C8C93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  <a:p>
            <a:pPr marL="0" indent="0" algn="just" defTabSz="26670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利用勾股定理解决折叠问题的一般步骤：</a:t>
            </a:r>
            <a:endParaRPr lang="zh-CN" altLang="en-US" sz="2800"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  <a:p>
            <a:pPr marL="0" indent="0" algn="just" defTabSz="26670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①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标已知，设未知；</a:t>
            </a:r>
            <a:endParaRPr lang="zh-CN" altLang="en-US" sz="2800"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  <a:p>
            <a:pPr marL="0" indent="0" algn="just" defTabSz="26670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②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利用折叠，找相等；</a:t>
            </a:r>
            <a:endParaRPr lang="zh-CN" altLang="en-US" sz="2800"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  <a:p>
            <a:pPr marL="0" indent="0" algn="just" defTabSz="26670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③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利用勾股定理，列方程；</a:t>
            </a:r>
            <a:endParaRPr lang="zh-CN" altLang="en-US" sz="2800"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  <a:p>
            <a:pPr marL="0" indent="0" algn="just" defTabSz="26670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④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解方程，得解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.</a:t>
            </a:r>
            <a:endParaRPr lang="en-US" altLang="zh-CN" sz="2800"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403985" y="-41275"/>
            <a:ext cx="6700520" cy="46037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latin typeface="Times New Roman" panose="02020603050405020304" pitchFamily="2" charset="0"/>
                <a:ea typeface="微软雅黑" panose="020B0503020204020204" charset="-122"/>
              </a:rPr>
              <a:t>探究点一：勾股定理与其他几何知识的综合运用</a:t>
            </a:r>
            <a:endParaRPr lang="zh-CN" altLang="en-US" sz="2400" b="1">
              <a:latin typeface="Times New Roman" panose="02020603050405020304" pitchFamily="2" charset="0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547495" y="-20320"/>
            <a:ext cx="6765290" cy="460375"/>
          </a:xfrm>
          <a:prstGeom prst="rect">
            <a:avLst/>
          </a:prstGeom>
        </p:spPr>
        <p:txBody>
          <a:bodyPr wrap="square">
            <a:spAutoFit/>
          </a:bodyPr>
          <a:p>
            <a:pPr algn="just" defTabSz="266700"/>
            <a:r>
              <a:rPr lang="zh-CN" altLang="en-US" sz="2400" b="1">
                <a:latin typeface="Times New Roman" panose="02020603050405020304" pitchFamily="2" charset="0"/>
                <a:ea typeface="微软雅黑" panose="020B0503020204020204" charset="-122"/>
              </a:rPr>
              <a:t>探究点二：勾股定理在实际生活中的应用</a:t>
            </a:r>
            <a:endParaRPr lang="zh-CN" altLang="en-US" sz="2400" b="1">
              <a:latin typeface="Times New Roman" panose="02020603050405020304" pitchFamily="2" charset="0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7315" y="388620"/>
            <a:ext cx="8780780" cy="1291590"/>
          </a:xfrm>
          <a:prstGeom prst="rect">
            <a:avLst/>
          </a:prstGeom>
        </p:spPr>
        <p:txBody>
          <a:bodyPr wrap="square">
            <a:spAutoFit/>
          </a:bodyPr>
          <a:p>
            <a:pPr defTabSz="266700"/>
            <a:r>
              <a:rPr lang="zh-CN" altLang="en-US" sz="2600" b="1">
                <a:solidFill>
                  <a:srgbClr val="3C8C93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【活动</a:t>
            </a:r>
            <a:r>
              <a:rPr lang="en-US" altLang="zh-CN" sz="2600" b="1">
                <a:solidFill>
                  <a:srgbClr val="3C8C93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2</a:t>
            </a:r>
            <a:r>
              <a:rPr lang="zh-CN" altLang="en-US" sz="2600" b="1">
                <a:solidFill>
                  <a:srgbClr val="3C8C93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】</a:t>
            </a:r>
            <a:r>
              <a:rPr lang="zh-CN" altLang="en-US" sz="26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：小组合作，设计方案</a:t>
            </a:r>
            <a:r>
              <a:rPr lang="zh-CN" altLang="en-US" sz="2600">
                <a:solidFill>
                  <a:srgbClr val="333333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，</a:t>
            </a:r>
            <a:r>
              <a:rPr lang="zh-CN" altLang="en-US" sz="26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测量学校旗杆的高度．借助勾股定理，请你利用升旗的绳子、卷尺设计一个方案，测算旗杆的高度</a:t>
            </a:r>
            <a:r>
              <a:rPr lang="en-US" altLang="zh-CN" sz="26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. </a:t>
            </a:r>
            <a:r>
              <a:rPr lang="zh-CN" altLang="en-US" sz="26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以下是小丽设计的测量方案：</a:t>
            </a:r>
            <a:endParaRPr lang="zh-CN" altLang="en-US" sz="2600"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</p:txBody>
      </p:sp>
      <p:graphicFrame>
        <p:nvGraphicFramePr>
          <p:cNvPr id="4" name="表格 3"/>
          <p:cNvGraphicFramePr/>
          <p:nvPr>
            <p:custDataLst>
              <p:tags r:id="rId1"/>
            </p:custDataLst>
          </p:nvPr>
        </p:nvGraphicFramePr>
        <p:xfrm>
          <a:off x="314325" y="1641475"/>
          <a:ext cx="8338185" cy="32861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53770"/>
                <a:gridCol w="2226945"/>
                <a:gridCol w="5157470"/>
              </a:tblGrid>
              <a:tr h="128333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600" b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黑体" panose="02010609060101010101" pitchFamily="2" charset="-122"/>
                          <a:cs typeface="Times New Roman" panose="02020603050405020304" pitchFamily="2" charset="0"/>
                        </a:rPr>
                        <a:t>项目背景</a:t>
                      </a:r>
                      <a:endParaRPr lang="zh-CN" altLang="en-US" sz="2600" b="0">
                        <a:solidFill>
                          <a:schemeClr val="tx1"/>
                        </a:solidFill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2600">
                        <a:solidFill>
                          <a:schemeClr val="tx1"/>
                        </a:solidFill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2600">
                        <a:solidFill>
                          <a:schemeClr val="tx1"/>
                        </a:solidFill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200279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600" b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黑体" panose="02010609060101010101" pitchFamily="2" charset="-122"/>
                          <a:cs typeface="Times New Roman" panose="02020603050405020304" pitchFamily="2" charset="0"/>
                        </a:rPr>
                        <a:t>项目方案</a:t>
                      </a:r>
                      <a:endParaRPr lang="zh-CN" altLang="en-US" sz="2600" b="0">
                        <a:solidFill>
                          <a:schemeClr val="tx1"/>
                        </a:solidFill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2600">
                        <a:solidFill>
                          <a:schemeClr val="tx1"/>
                        </a:solidFill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2600">
                        <a:solidFill>
                          <a:schemeClr val="tx1"/>
                        </a:solidFill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1242695" y="1635760"/>
            <a:ext cx="2246630" cy="491490"/>
          </a:xfrm>
          <a:prstGeom prst="rect">
            <a:avLst/>
          </a:prstGeom>
        </p:spPr>
        <p:txBody>
          <a:bodyPr wrap="square">
            <a:spAutoFit/>
          </a:bodyPr>
          <a:p>
            <a:pPr defTabSz="266700"/>
            <a:r>
              <a:rPr lang="zh-CN" altLang="en-US" sz="2600">
                <a:latin typeface="Times New Roman" panose="02020603050405020304" pitchFamily="2" charset="0"/>
                <a:ea typeface="黑体" panose="02010609060101010101" pitchFamily="2" charset="-122"/>
              </a:rPr>
              <a:t>测量实物图：</a:t>
            </a:r>
            <a:endParaRPr lang="zh-CN" altLang="en-US" sz="260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564255" y="1800860"/>
            <a:ext cx="4832985" cy="891540"/>
          </a:xfrm>
          <a:prstGeom prst="rect">
            <a:avLst/>
          </a:prstGeom>
        </p:spPr>
        <p:txBody>
          <a:bodyPr wrap="square">
            <a:spAutoFit/>
          </a:bodyPr>
          <a:p>
            <a:pPr defTabSz="266700"/>
            <a:r>
              <a:rPr lang="zh-CN" altLang="en-US" sz="26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如图，小丽制订了如下测量方案，并进行实地测量</a:t>
            </a:r>
            <a:r>
              <a:rPr lang="en-US" altLang="zh-CN" sz="26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.</a:t>
            </a:r>
            <a:endParaRPr lang="en-US" altLang="zh-CN" sz="2600"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259840" y="2931795"/>
            <a:ext cx="2246630" cy="460375"/>
          </a:xfrm>
          <a:prstGeom prst="rect">
            <a:avLst/>
          </a:prstGeom>
        </p:spPr>
        <p:txBody>
          <a:bodyPr wrap="square">
            <a:spAutoFit/>
          </a:bodyPr>
          <a:p>
            <a:pPr defTabSz="266700"/>
            <a:r>
              <a:rPr lang="zh-CN" altLang="en-US" sz="2400">
                <a:latin typeface="Times New Roman" panose="02020603050405020304" pitchFamily="2" charset="0"/>
                <a:ea typeface="黑体" panose="02010609060101010101" pitchFamily="2" charset="-122"/>
              </a:rPr>
              <a:t>测量示意图：</a:t>
            </a:r>
            <a:endParaRPr lang="zh-CN" altLang="en-US" sz="240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491230" y="2931795"/>
            <a:ext cx="5225415" cy="2014855"/>
          </a:xfrm>
          <a:prstGeom prst="rect">
            <a:avLst/>
          </a:prstGeom>
        </p:spPr>
        <p:txBody>
          <a:bodyPr wrap="square">
            <a:noAutofit/>
          </a:bodyPr>
          <a:p>
            <a:pPr defTabSz="266700"/>
            <a:r>
              <a:rPr lang="zh-CN" altLang="en-US" sz="24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测量过程：</a:t>
            </a:r>
            <a:endParaRPr lang="zh-CN" altLang="en-US" sz="2400"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  <a:p>
            <a:pPr defTabSz="266700"/>
            <a:r>
              <a:rPr lang="zh-CN" altLang="en-US" sz="24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步骤一：如图</a:t>
            </a:r>
            <a:r>
              <a:rPr lang="en-US" altLang="zh-CN" sz="24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2</a:t>
            </a:r>
            <a:r>
              <a:rPr lang="zh-CN" altLang="en-US" sz="24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，线段</a:t>
            </a:r>
            <a:r>
              <a:rPr lang="en-US" altLang="zh-CN" sz="2400" i="1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MN</a:t>
            </a:r>
            <a:r>
              <a:rPr lang="zh-CN" altLang="en-US" sz="24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表示旗杆高度，</a:t>
            </a:r>
            <a:r>
              <a:rPr lang="en-US" altLang="zh-CN" sz="2400" i="1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MN</a:t>
            </a:r>
            <a:r>
              <a:rPr lang="zh-CN" altLang="en-US" sz="24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垂直地面于点</a:t>
            </a:r>
            <a:r>
              <a:rPr lang="en-US" altLang="zh-CN" sz="2400" i="1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N</a:t>
            </a:r>
            <a:r>
              <a:rPr lang="en-US" altLang="zh-CN" sz="24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. </a:t>
            </a:r>
            <a:r>
              <a:rPr lang="zh-CN" altLang="en-US" sz="24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将系在旗杆顶端的绳子垂直到地面，并多出了一段</a:t>
            </a:r>
            <a:r>
              <a:rPr lang="en-US" altLang="zh-CN" sz="2400" i="1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NE</a:t>
            </a:r>
            <a:r>
              <a:rPr lang="zh-CN" altLang="en-US" sz="24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．用皮尺测出</a:t>
            </a:r>
            <a:r>
              <a:rPr lang="en-US" altLang="zh-CN" sz="2400" i="1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NE</a:t>
            </a:r>
            <a:r>
              <a:rPr lang="zh-CN" altLang="en-US" sz="24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的长度．</a:t>
            </a:r>
            <a:endParaRPr lang="zh-CN" altLang="en-US" sz="2400"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  <a:p>
            <a:pPr defTabSz="266700"/>
            <a:endParaRPr lang="en-US" altLang="zh-CN" sz="2400"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</p:txBody>
      </p:sp>
      <p:pic>
        <p:nvPicPr>
          <p:cNvPr id="7" name="图片 -2147482314" descr="IMG_25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9975" y="2067560"/>
            <a:ext cx="517525" cy="8032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245" descr="IMG_25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76680" y="3641090"/>
            <a:ext cx="2061210" cy="99568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aphicFrame>
        <p:nvGraphicFramePr>
          <p:cNvPr id="13" name="表格 12"/>
          <p:cNvGraphicFramePr/>
          <p:nvPr/>
        </p:nvGraphicFramePr>
        <p:xfrm>
          <a:off x="386080" y="2764790"/>
          <a:ext cx="8338185" cy="2148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53770"/>
                <a:gridCol w="4112895"/>
                <a:gridCol w="3271520"/>
              </a:tblGrid>
              <a:tr h="441960">
                <a:tc rowSpan="4">
                  <a:txBody>
                    <a:bodyPr/>
                    <a:p>
                      <a:pPr algn="ctr">
                        <a:buNone/>
                      </a:pPr>
                      <a:endParaRPr lang="zh-CN" altLang="en-US" sz="2600" b="0">
                        <a:solidFill>
                          <a:schemeClr val="tx1"/>
                        </a:solidFill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2400">
                        <a:solidFill>
                          <a:schemeClr val="tx1"/>
                        </a:solidFill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2400">
                        <a:solidFill>
                          <a:schemeClr val="tx1"/>
                        </a:solidFill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410845">
                <a:tc vMerge="1"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2400">
                        <a:solidFill>
                          <a:schemeClr val="tx1"/>
                        </a:solidFill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40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黑体" panose="02010609060101010101" pitchFamily="2" charset="-122"/>
                          <a:cs typeface="Times New Roman" panose="02020603050405020304" pitchFamily="2" charset="0"/>
                        </a:rPr>
                        <a:t>0.5m</a:t>
                      </a:r>
                      <a:endParaRPr lang="en-US" altLang="zh-CN" sz="2400">
                        <a:solidFill>
                          <a:schemeClr val="tx1"/>
                        </a:solidFill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708660">
                <a:tc vMerge="1"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2400">
                        <a:solidFill>
                          <a:schemeClr val="tx1"/>
                        </a:solidFill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40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黑体" panose="02010609060101010101" pitchFamily="2" charset="-122"/>
                          <a:cs typeface="Times New Roman" panose="02020603050405020304" pitchFamily="2" charset="0"/>
                        </a:rPr>
                        <a:t>7m</a:t>
                      </a:r>
                      <a:endParaRPr lang="en-US" altLang="zh-CN" sz="2400">
                        <a:solidFill>
                          <a:schemeClr val="tx1"/>
                        </a:solidFill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525145">
                <a:tc vMerge="1"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2400">
                        <a:solidFill>
                          <a:schemeClr val="tx1"/>
                        </a:solidFill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40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黑体" panose="02010609060101010101" pitchFamily="2" charset="-122"/>
                          <a:cs typeface="Times New Roman" panose="02020603050405020304" pitchFamily="2" charset="0"/>
                        </a:rPr>
                        <a:t>1.5m</a:t>
                      </a:r>
                      <a:endParaRPr lang="en-US" altLang="zh-CN" sz="2400">
                        <a:solidFill>
                          <a:schemeClr val="tx1"/>
                        </a:solidFill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4" name="表格 3"/>
          <p:cNvGraphicFramePr/>
          <p:nvPr>
            <p:custDataLst>
              <p:tags r:id="rId1"/>
            </p:custDataLst>
          </p:nvPr>
        </p:nvGraphicFramePr>
        <p:xfrm>
          <a:off x="386080" y="565150"/>
          <a:ext cx="8338185" cy="43040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53770"/>
                <a:gridCol w="2512695"/>
                <a:gridCol w="4871720"/>
              </a:tblGrid>
              <a:tr h="220281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600" b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黑体" panose="02010609060101010101" pitchFamily="2" charset="-122"/>
                          <a:cs typeface="Times New Roman" panose="02020603050405020304" pitchFamily="2" charset="0"/>
                          <a:sym typeface="+mn-ea"/>
                        </a:rPr>
                        <a:t>项目方案</a:t>
                      </a:r>
                      <a:endParaRPr lang="zh-CN" altLang="en-US" sz="2600" b="0">
                        <a:solidFill>
                          <a:schemeClr val="tx1"/>
                        </a:solidFill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2600">
                        <a:solidFill>
                          <a:schemeClr val="tx1"/>
                        </a:solidFill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2600">
                        <a:solidFill>
                          <a:schemeClr val="tx1"/>
                        </a:solidFill>
                        <a:latin typeface="Times New Roman" panose="02020603050405020304" pitchFamily="2" charset="0"/>
                        <a:ea typeface="黑体" panose="02010609060101010101" pitchFamily="2" charset="-122"/>
                        <a:cs typeface="Times New Roman" panose="02020603050405020304" pitchFamily="2" charset="0"/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8" name="文本框 7"/>
          <p:cNvSpPr txBox="1"/>
          <p:nvPr/>
        </p:nvSpPr>
        <p:spPr>
          <a:xfrm>
            <a:off x="1331595" y="699770"/>
            <a:ext cx="2246630" cy="49149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600">
                <a:latin typeface="Times New Roman" panose="02020603050405020304" pitchFamily="2" charset="0"/>
                <a:ea typeface="黑体" panose="02010609060101010101" pitchFamily="2" charset="-122"/>
              </a:rPr>
              <a:t>测量示意图：</a:t>
            </a:r>
            <a:endParaRPr lang="zh-CN" altLang="en-US" sz="260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959860" y="699135"/>
            <a:ext cx="4653915" cy="193802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4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步骤二：如图</a:t>
            </a:r>
            <a:r>
              <a:rPr lang="en-US" altLang="zh-CN" sz="24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3</a:t>
            </a:r>
            <a:r>
              <a:rPr lang="zh-CN" altLang="en-US" sz="24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，小丽同学将绳子末端放置于头顶，向正东方向水平移动，直到绳子拉直为止，此时小丽同学直立于地面点</a:t>
            </a:r>
            <a:r>
              <a:rPr lang="en-US" altLang="zh-CN" sz="2400" i="1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B</a:t>
            </a:r>
            <a:r>
              <a:rPr lang="zh-CN" altLang="en-US" sz="24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处．用皮尺测出点</a:t>
            </a:r>
            <a:r>
              <a:rPr lang="en-US" altLang="zh-CN" sz="2400" i="1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A</a:t>
            </a:r>
            <a:r>
              <a:rPr lang="zh-CN" altLang="en-US" sz="24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与点</a:t>
            </a:r>
            <a:r>
              <a:rPr lang="en-US" altLang="zh-CN" sz="2400" i="1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B</a:t>
            </a:r>
            <a:r>
              <a:rPr lang="zh-CN" altLang="en-US" sz="24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之间的距离</a:t>
            </a:r>
            <a:r>
              <a:rPr lang="en-US" altLang="zh-CN" sz="24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.</a:t>
            </a:r>
            <a:endParaRPr lang="en-US" altLang="zh-CN" sz="2400"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</p:txBody>
      </p:sp>
      <p:pic>
        <p:nvPicPr>
          <p:cNvPr id="3" name="图片 245" descr="IMG_25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4305" y="1348105"/>
            <a:ext cx="2371090" cy="11455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文本框 6"/>
          <p:cNvSpPr txBox="1"/>
          <p:nvPr/>
        </p:nvSpPr>
        <p:spPr>
          <a:xfrm>
            <a:off x="539115" y="2962275"/>
            <a:ext cx="563880" cy="181483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</a:rPr>
              <a:t>各项数据</a:t>
            </a:r>
            <a:endParaRPr lang="zh-CN" altLang="en-US" sz="280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892425" y="2771775"/>
            <a:ext cx="1441450" cy="46037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400">
                <a:latin typeface="Times New Roman" panose="02020603050405020304" pitchFamily="2" charset="0"/>
                <a:ea typeface="黑体" panose="02010609060101010101" pitchFamily="2" charset="-122"/>
              </a:rPr>
              <a:t>测量项目</a:t>
            </a:r>
            <a:endParaRPr lang="zh-CN" altLang="en-US" sz="240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331595" y="3204210"/>
            <a:ext cx="4268470" cy="46037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400">
                <a:latin typeface="Times New Roman" panose="02020603050405020304" pitchFamily="2" charset="0"/>
                <a:ea typeface="黑体" panose="02010609060101010101" pitchFamily="2" charset="-122"/>
              </a:rPr>
              <a:t>绳子垂到地面多出</a:t>
            </a:r>
            <a:r>
              <a:rPr lang="zh-CN" altLang="en-US" sz="2400"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部分</a:t>
            </a:r>
            <a:r>
              <a:rPr lang="zh-CN" altLang="en-US" sz="2400">
                <a:latin typeface="Times New Roman" panose="02020603050405020304" pitchFamily="2" charset="0"/>
                <a:ea typeface="黑体" panose="02010609060101010101" pitchFamily="2" charset="-122"/>
              </a:rPr>
              <a:t>的长度</a:t>
            </a:r>
            <a:endParaRPr lang="zh-CN" altLang="en-US" sz="240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403350" y="3620770"/>
            <a:ext cx="3968115" cy="82994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>
                <a:latin typeface="Times New Roman" panose="02020603050405020304" pitchFamily="2" charset="0"/>
                <a:ea typeface="黑体" panose="02010609060101010101" pitchFamily="2" charset="-122"/>
              </a:rPr>
              <a:t>小丽直立位置距旗杆底端的水平距离</a:t>
            </a:r>
            <a:endParaRPr lang="zh-CN" altLang="en-US" sz="240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457325" y="4429125"/>
            <a:ext cx="2246630" cy="46037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400">
                <a:latin typeface="Times New Roman" panose="02020603050405020304" pitchFamily="2" charset="0"/>
                <a:ea typeface="黑体" panose="02010609060101010101" pitchFamily="2" charset="-122"/>
              </a:rPr>
              <a:t>小丽身高</a:t>
            </a:r>
            <a:endParaRPr lang="zh-CN" altLang="en-US" sz="240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729095" y="2743835"/>
            <a:ext cx="833755" cy="46037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400">
                <a:latin typeface="Times New Roman" panose="02020603050405020304" pitchFamily="2" charset="0"/>
                <a:ea typeface="黑体" panose="02010609060101010101" pitchFamily="2" charset="-122"/>
              </a:rPr>
              <a:t>数据</a:t>
            </a:r>
            <a:endParaRPr lang="zh-CN" altLang="en-US" sz="240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547495" y="-20320"/>
            <a:ext cx="6765290" cy="460375"/>
          </a:xfrm>
          <a:prstGeom prst="rect">
            <a:avLst/>
          </a:prstGeom>
        </p:spPr>
        <p:txBody>
          <a:bodyPr wrap="square">
            <a:spAutoFit/>
          </a:bodyPr>
          <a:p>
            <a:pPr algn="just" defTabSz="266700"/>
            <a:r>
              <a:rPr lang="zh-CN" altLang="en-US" sz="2400" b="1">
                <a:latin typeface="Times New Roman" panose="02020603050405020304" pitchFamily="2" charset="0"/>
                <a:ea typeface="微软雅黑" panose="020B0503020204020204" charset="-122"/>
              </a:rPr>
              <a:t>探究点二：勾股定理在实际生活中的应用</a:t>
            </a:r>
            <a:endParaRPr lang="zh-CN" altLang="en-US" sz="2400" b="1">
              <a:latin typeface="Times New Roman" panose="02020603050405020304" pitchFamily="2" charset="0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07950" y="2860675"/>
            <a:ext cx="8863330" cy="953135"/>
          </a:xfrm>
          <a:prstGeom prst="rect">
            <a:avLst/>
          </a:prstGeom>
        </p:spPr>
        <p:txBody>
          <a:bodyPr wrap="square">
            <a:spAutoFit/>
          </a:bodyPr>
          <a:p>
            <a:pPr defTabSz="266700"/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请根据表格所给信息，完成下列问题．</a:t>
            </a:r>
            <a:endParaRPr lang="zh-CN" altLang="en-US" sz="2800"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  <a:p>
            <a:pPr defTabSz="266700"/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问题：（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1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）直接写出线段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en-US" altLang="zh-CN" sz="2800" i="1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MN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与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en-US" altLang="zh-CN" sz="2800" i="1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AM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之间的数量关系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.</a:t>
            </a:r>
            <a:endParaRPr lang="zh-CN" altLang="en-US" sz="2800">
              <a:solidFill>
                <a:srgbClr val="0B03AB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1619250" y="511175"/>
            <a:ext cx="1965325" cy="1934845"/>
            <a:chOff x="2550" y="805"/>
            <a:chExt cx="3095" cy="3047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777" y="1024"/>
              <a:ext cx="2868" cy="2328"/>
            </a:xfrm>
            <a:prstGeom prst="rect">
              <a:avLst/>
            </a:prstGeom>
          </p:spPr>
        </p:pic>
        <p:cxnSp>
          <p:nvCxnSpPr>
            <p:cNvPr id="14" name="直接连接符 13"/>
            <p:cNvCxnSpPr/>
            <p:nvPr/>
          </p:nvCxnSpPr>
          <p:spPr>
            <a:xfrm>
              <a:off x="3322" y="3155"/>
              <a:ext cx="756" cy="0"/>
            </a:xfrm>
            <a:prstGeom prst="line">
              <a:avLst/>
            </a:prstGeom>
            <a:ln w="44450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sp>
          <p:nvSpPr>
            <p:cNvPr id="16" name="文本框 15"/>
            <p:cNvSpPr txBox="1"/>
            <p:nvPr/>
          </p:nvSpPr>
          <p:spPr>
            <a:xfrm>
              <a:off x="2550" y="805"/>
              <a:ext cx="786" cy="822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pPr marL="0" indent="0" algn="l" defTabSz="26670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800" i="1">
                  <a:latin typeface="Times New Roman" panose="02020603050405020304" pitchFamily="2" charset="0"/>
                  <a:ea typeface="黑体" panose="02010609060101010101" pitchFamily="2" charset="-122"/>
                </a:rPr>
                <a:t>M</a:t>
              </a:r>
              <a:endParaRPr lang="en-US" altLang="zh-CN" sz="2800" i="1">
                <a:latin typeface="Times New Roman" panose="02020603050405020304" pitchFamily="2" charset="0"/>
                <a:ea typeface="黑体" panose="02010609060101010101" pitchFamily="2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2891" y="3030"/>
              <a:ext cx="786" cy="822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pPr marL="0" indent="0" algn="l" defTabSz="26670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800" i="1">
                  <a:latin typeface="Times New Roman" panose="02020603050405020304" pitchFamily="2" charset="0"/>
                  <a:ea typeface="黑体" panose="02010609060101010101" pitchFamily="2" charset="-122"/>
                </a:rPr>
                <a:t>N</a:t>
              </a:r>
              <a:endParaRPr lang="en-US" altLang="zh-CN" sz="2800" i="1">
                <a:latin typeface="Times New Roman" panose="02020603050405020304" pitchFamily="2" charset="0"/>
                <a:ea typeface="黑体" panose="02010609060101010101" pitchFamily="2" charset="-122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3877" y="3030"/>
              <a:ext cx="786" cy="822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pPr marL="0" indent="0" algn="l" defTabSz="26670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800" i="1">
                  <a:latin typeface="Times New Roman" panose="02020603050405020304" pitchFamily="2" charset="0"/>
                  <a:ea typeface="黑体" panose="02010609060101010101" pitchFamily="2" charset="-122"/>
                </a:rPr>
                <a:t>E</a:t>
              </a:r>
              <a:endParaRPr lang="en-US" altLang="zh-CN" sz="2800" i="1">
                <a:latin typeface="Times New Roman" panose="02020603050405020304" pitchFamily="2" charset="0"/>
                <a:ea typeface="黑体" panose="02010609060101010101" pitchFamily="2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4152265" y="483870"/>
            <a:ext cx="2245360" cy="1986915"/>
            <a:chOff x="6539" y="762"/>
            <a:chExt cx="3536" cy="3129"/>
          </a:xfrm>
        </p:grpSpPr>
        <p:grpSp>
          <p:nvGrpSpPr>
            <p:cNvPr id="15" name="组合 14"/>
            <p:cNvGrpSpPr/>
            <p:nvPr/>
          </p:nvGrpSpPr>
          <p:grpSpPr>
            <a:xfrm>
              <a:off x="6745" y="918"/>
              <a:ext cx="3330" cy="2434"/>
              <a:chOff x="6745" y="918"/>
              <a:chExt cx="3330" cy="2434"/>
            </a:xfrm>
          </p:grpSpPr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6745" y="918"/>
                <a:ext cx="3331" cy="2434"/>
              </a:xfrm>
              <a:prstGeom prst="rect">
                <a:avLst/>
              </a:prstGeom>
            </p:spPr>
          </p:pic>
          <p:grpSp>
            <p:nvGrpSpPr>
              <p:cNvPr id="13" name="组合 12"/>
              <p:cNvGrpSpPr/>
              <p:nvPr/>
            </p:nvGrpSpPr>
            <p:grpSpPr>
              <a:xfrm>
                <a:off x="8997" y="2539"/>
                <a:ext cx="388" cy="654"/>
                <a:chOff x="11321" y="2463"/>
                <a:chExt cx="516" cy="967"/>
              </a:xfrm>
            </p:grpSpPr>
            <p:sp>
              <p:nvSpPr>
                <p:cNvPr id="6" name="椭圆 5"/>
                <p:cNvSpPr/>
                <p:nvPr/>
              </p:nvSpPr>
              <p:spPr>
                <a:xfrm>
                  <a:off x="11433" y="2463"/>
                  <a:ext cx="392" cy="381"/>
                </a:xfrm>
                <a:prstGeom prst="ellipse">
                  <a:avLst/>
                </a:prstGeom>
                <a:noFill/>
                <a:ln w="25400">
                  <a:solidFill>
                    <a:srgbClr val="000000"/>
                  </a:solidFill>
                </a:ln>
              </p:spPr>
              <p:style>
                <a:lnRef idx="2">
                  <a:schemeClr val="accent1">
                    <a:lumMod val="75000"/>
                  </a:schemeClr>
                </a:lnRef>
                <a:fillRef idx="1">
                  <a:schemeClr val="accent1"/>
                </a:fillRef>
                <a:effectRef idx="0">
                  <a:srgbClr val="FFFFFF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/>
                </a:p>
              </p:txBody>
            </p:sp>
            <p:cxnSp>
              <p:nvCxnSpPr>
                <p:cNvPr id="7" name="直接连接符 6"/>
                <p:cNvCxnSpPr>
                  <a:stCxn id="6" idx="4"/>
                </p:cNvCxnSpPr>
                <p:nvPr/>
              </p:nvCxnSpPr>
              <p:spPr>
                <a:xfrm>
                  <a:off x="11629" y="2844"/>
                  <a:ext cx="0" cy="369"/>
                </a:xfrm>
                <a:prstGeom prst="line">
                  <a:avLst/>
                </a:prstGeom>
                <a:ln w="25400">
                  <a:solidFill>
                    <a:srgbClr val="000000"/>
                  </a:solidFill>
                </a:ln>
              </p:spPr>
              <p:style>
                <a:lnRef idx="2">
                  <a:schemeClr val="accent1"/>
                </a:lnRef>
                <a:fillRef idx="0">
                  <a:srgbClr val="FFFFFF"/>
                </a:fillRef>
                <a:effectRef idx="0">
                  <a:srgbClr val="FFFFFF"/>
                </a:effectRef>
                <a:fontRef idx="minor">
                  <a:schemeClr val="tx1"/>
                </a:fontRef>
              </p:style>
            </p:cxnSp>
            <p:sp>
              <p:nvSpPr>
                <p:cNvPr id="9" name="任意多边形 8"/>
                <p:cNvSpPr/>
                <p:nvPr/>
              </p:nvSpPr>
              <p:spPr>
                <a:xfrm>
                  <a:off x="11321" y="2830"/>
                  <a:ext cx="300" cy="348"/>
                </a:xfrm>
                <a:custGeom>
                  <a:avLst/>
                  <a:gdLst>
                    <a:gd name="connisteX0" fmla="*/ 190500 w 190500"/>
                    <a:gd name="connsiteY0" fmla="*/ 0 h 220980"/>
                    <a:gd name="connisteX1" fmla="*/ 129540 w 190500"/>
                    <a:gd name="connsiteY1" fmla="*/ 91440 h 220980"/>
                    <a:gd name="connisteX2" fmla="*/ 106680 w 190500"/>
                    <a:gd name="connsiteY2" fmla="*/ 144780 h 220980"/>
                    <a:gd name="connisteX3" fmla="*/ 0 w 190500"/>
                    <a:gd name="connsiteY3" fmla="*/ 220980 h 220980"/>
                    <a:gd name="connisteX4" fmla="*/ 7620 w 190500"/>
                    <a:gd name="connsiteY4" fmla="*/ 175260 h 220980"/>
                  </a:gdLst>
                  <a:ahLst/>
                  <a:cxnLst>
                    <a:cxn ang="0">
                      <a:pos x="connisteX0" y="connsiteY0"/>
                    </a:cxn>
                    <a:cxn ang="0">
                      <a:pos x="connisteX1" y="connsiteY1"/>
                    </a:cxn>
                    <a:cxn ang="0">
                      <a:pos x="connisteX2" y="connsiteY2"/>
                    </a:cxn>
                    <a:cxn ang="0">
                      <a:pos x="connisteX3" y="connsiteY3"/>
                    </a:cxn>
                    <a:cxn ang="0">
                      <a:pos x="connisteX4" y="connsiteY4"/>
                    </a:cxn>
                  </a:cxnLst>
                  <a:rect l="l" t="t" r="r" b="b"/>
                  <a:pathLst>
                    <a:path w="190500" h="220980">
                      <a:moveTo>
                        <a:pt x="190500" y="0"/>
                      </a:moveTo>
                      <a:cubicBezTo>
                        <a:pt x="179070" y="17145"/>
                        <a:pt x="146050" y="62230"/>
                        <a:pt x="129540" y="91440"/>
                      </a:cubicBezTo>
                      <a:cubicBezTo>
                        <a:pt x="113030" y="120650"/>
                        <a:pt x="132715" y="118745"/>
                        <a:pt x="106680" y="144780"/>
                      </a:cubicBezTo>
                      <a:cubicBezTo>
                        <a:pt x="80645" y="170815"/>
                        <a:pt x="19685" y="214630"/>
                        <a:pt x="0" y="220980"/>
                      </a:cubicBez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lumMod val="75000"/>
                  </a:schemeClr>
                </a:lnRef>
                <a:fillRef idx="1">
                  <a:schemeClr val="accent1"/>
                </a:fillRef>
                <a:effectRef idx="0">
                  <a:srgbClr val="FFFFFF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/>
                </a:p>
              </p:txBody>
            </p:sp>
            <p:sp>
              <p:nvSpPr>
                <p:cNvPr id="10" name="任意多边形 9"/>
                <p:cNvSpPr/>
                <p:nvPr/>
              </p:nvSpPr>
              <p:spPr>
                <a:xfrm>
                  <a:off x="11645" y="2854"/>
                  <a:ext cx="148" cy="324"/>
                </a:xfrm>
                <a:custGeom>
                  <a:avLst/>
                  <a:gdLst>
                    <a:gd name="connisteX0" fmla="*/ 0 w 93781"/>
                    <a:gd name="connsiteY0" fmla="*/ 0 h 205740"/>
                    <a:gd name="connisteX1" fmla="*/ 53340 w 93781"/>
                    <a:gd name="connsiteY1" fmla="*/ 76200 h 205740"/>
                    <a:gd name="connisteX2" fmla="*/ 91440 w 93781"/>
                    <a:gd name="connsiteY2" fmla="*/ 99060 h 205740"/>
                    <a:gd name="connisteX3" fmla="*/ 91440 w 93781"/>
                    <a:gd name="connsiteY3" fmla="*/ 205740 h 205740"/>
                    <a:gd name="connisteX4" fmla="*/ 121920 w 93781"/>
                    <a:gd name="connsiteY4" fmla="*/ 220980 h 205740"/>
                  </a:gdLst>
                  <a:ahLst/>
                  <a:cxnLst>
                    <a:cxn ang="0">
                      <a:pos x="connisteX0" y="connsiteY0"/>
                    </a:cxn>
                    <a:cxn ang="0">
                      <a:pos x="connisteX1" y="connsiteY1"/>
                    </a:cxn>
                    <a:cxn ang="0">
                      <a:pos x="connisteX2" y="connsiteY2"/>
                    </a:cxn>
                    <a:cxn ang="0">
                      <a:pos x="connisteX3" y="connsiteY3"/>
                    </a:cxn>
                    <a:cxn ang="0">
                      <a:pos x="connisteX4" y="connsiteY4"/>
                    </a:cxn>
                  </a:cxnLst>
                  <a:rect l="l" t="t" r="r" b="b"/>
                  <a:pathLst>
                    <a:path w="93782" h="205740">
                      <a:moveTo>
                        <a:pt x="0" y="0"/>
                      </a:moveTo>
                      <a:cubicBezTo>
                        <a:pt x="10160" y="14605"/>
                        <a:pt x="34925" y="56515"/>
                        <a:pt x="53340" y="76200"/>
                      </a:cubicBezTo>
                      <a:cubicBezTo>
                        <a:pt x="71755" y="95885"/>
                        <a:pt x="83820" y="73025"/>
                        <a:pt x="91440" y="99060"/>
                      </a:cubicBezTo>
                      <a:cubicBezTo>
                        <a:pt x="99060" y="125095"/>
                        <a:pt x="85090" y="181610"/>
                        <a:pt x="91440" y="205740"/>
                      </a:cubicBez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lumMod val="75000"/>
                  </a:schemeClr>
                </a:lnRef>
                <a:fillRef idx="1">
                  <a:schemeClr val="accent1"/>
                </a:fillRef>
                <a:effectRef idx="0">
                  <a:srgbClr val="FFFFFF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/>
                </a:p>
              </p:txBody>
            </p:sp>
            <p:sp>
              <p:nvSpPr>
                <p:cNvPr id="11" name="任意多边形 10"/>
                <p:cNvSpPr/>
                <p:nvPr/>
              </p:nvSpPr>
              <p:spPr>
                <a:xfrm>
                  <a:off x="11392" y="3166"/>
                  <a:ext cx="241" cy="264"/>
                </a:xfrm>
                <a:custGeom>
                  <a:avLst/>
                  <a:gdLst>
                    <a:gd name="connisteX0" fmla="*/ 152906 w 152906"/>
                    <a:gd name="connsiteY0" fmla="*/ 0 h 167640"/>
                    <a:gd name="connisteX1" fmla="*/ 91946 w 152906"/>
                    <a:gd name="connsiteY1" fmla="*/ 30480 h 167640"/>
                    <a:gd name="connisteX2" fmla="*/ 91946 w 152906"/>
                    <a:gd name="connsiteY2" fmla="*/ 76200 h 167640"/>
                    <a:gd name="connisteX3" fmla="*/ 506 w 152906"/>
                    <a:gd name="connsiteY3" fmla="*/ 167640 h 167640"/>
                    <a:gd name="connisteX4" fmla="*/ 130046 w 152906"/>
                    <a:gd name="connsiteY4" fmla="*/ 121920 h 167640"/>
                  </a:gdLst>
                  <a:ahLst/>
                  <a:cxnLst>
                    <a:cxn ang="0">
                      <a:pos x="connisteX0" y="connsiteY0"/>
                    </a:cxn>
                    <a:cxn ang="0">
                      <a:pos x="connisteX1" y="connsiteY1"/>
                    </a:cxn>
                    <a:cxn ang="0">
                      <a:pos x="connisteX2" y="connsiteY2"/>
                    </a:cxn>
                    <a:cxn ang="0">
                      <a:pos x="connisteX3" y="connsiteY3"/>
                    </a:cxn>
                    <a:cxn ang="0">
                      <a:pos x="connisteX4" y="connsiteY4"/>
                    </a:cxn>
                  </a:cxnLst>
                  <a:rect l="l" t="t" r="r" b="b"/>
                  <a:pathLst>
                    <a:path w="152906" h="167640">
                      <a:moveTo>
                        <a:pt x="152906" y="0"/>
                      </a:moveTo>
                      <a:cubicBezTo>
                        <a:pt x="140841" y="5080"/>
                        <a:pt x="104011" y="15240"/>
                        <a:pt x="91946" y="30480"/>
                      </a:cubicBezTo>
                      <a:cubicBezTo>
                        <a:pt x="79881" y="45720"/>
                        <a:pt x="110361" y="48895"/>
                        <a:pt x="91946" y="76200"/>
                      </a:cubicBezTo>
                      <a:cubicBezTo>
                        <a:pt x="73531" y="103505"/>
                        <a:pt x="-7114" y="158750"/>
                        <a:pt x="506" y="167640"/>
                      </a:cubicBezTo>
                    </a:path>
                  </a:pathLst>
                </a:custGeom>
                <a:noFill/>
                <a:ln w="25400">
                  <a:solidFill>
                    <a:srgbClr val="000000"/>
                  </a:solidFill>
                </a:ln>
              </p:spPr>
              <p:style>
                <a:lnRef idx="2">
                  <a:schemeClr val="accent1">
                    <a:lumMod val="75000"/>
                  </a:schemeClr>
                </a:lnRef>
                <a:fillRef idx="1">
                  <a:schemeClr val="accent1"/>
                </a:fillRef>
                <a:effectRef idx="0">
                  <a:srgbClr val="FFFFFF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/>
                </a:p>
              </p:txBody>
            </p:sp>
            <p:sp>
              <p:nvSpPr>
                <p:cNvPr id="12" name="任意多边形 11"/>
                <p:cNvSpPr/>
                <p:nvPr/>
              </p:nvSpPr>
              <p:spPr>
                <a:xfrm>
                  <a:off x="11657" y="3166"/>
                  <a:ext cx="180" cy="228"/>
                </a:xfrm>
                <a:custGeom>
                  <a:avLst/>
                  <a:gdLst>
                    <a:gd name="connisteX0" fmla="*/ 0 w 114300"/>
                    <a:gd name="connsiteY0" fmla="*/ 0 h 144780"/>
                    <a:gd name="connisteX1" fmla="*/ 83820 w 114300"/>
                    <a:gd name="connsiteY1" fmla="*/ 53340 h 144780"/>
                    <a:gd name="connisteX2" fmla="*/ 114300 w 114300"/>
                    <a:gd name="connsiteY2" fmla="*/ 144780 h 144780"/>
                    <a:gd name="connisteX3" fmla="*/ 152400 w 114300"/>
                    <a:gd name="connsiteY3" fmla="*/ 243840 h 144780"/>
                  </a:gdLst>
                  <a:ahLst/>
                  <a:cxnLst>
                    <a:cxn ang="0">
                      <a:pos x="connisteX0" y="connsiteY0"/>
                    </a:cxn>
                    <a:cxn ang="0">
                      <a:pos x="connisteX1" y="connsiteY1"/>
                    </a:cxn>
                    <a:cxn ang="0">
                      <a:pos x="connisteX2" y="connsiteY2"/>
                    </a:cxn>
                    <a:cxn ang="0">
                      <a:pos x="connisteX3" y="connsiteY3"/>
                    </a:cxn>
                  </a:cxnLst>
                  <a:rect l="l" t="t" r="r" b="b"/>
                  <a:pathLst>
                    <a:path w="114300" h="144780">
                      <a:moveTo>
                        <a:pt x="0" y="0"/>
                      </a:moveTo>
                      <a:cubicBezTo>
                        <a:pt x="15875" y="8890"/>
                        <a:pt x="60960" y="24130"/>
                        <a:pt x="83820" y="53340"/>
                      </a:cubicBezTo>
                      <a:cubicBezTo>
                        <a:pt x="106680" y="82550"/>
                        <a:pt x="100330" y="106680"/>
                        <a:pt x="114300" y="144780"/>
                      </a:cubicBezTo>
                    </a:path>
                  </a:pathLst>
                </a:custGeom>
                <a:noFill/>
                <a:ln w="25400">
                  <a:solidFill>
                    <a:srgbClr val="000000"/>
                  </a:solidFill>
                </a:ln>
              </p:spPr>
              <p:style>
                <a:lnRef idx="2">
                  <a:schemeClr val="accent1">
                    <a:lumMod val="75000"/>
                  </a:schemeClr>
                </a:lnRef>
                <a:fillRef idx="1">
                  <a:schemeClr val="accent1"/>
                </a:fillRef>
                <a:effectRef idx="0">
                  <a:srgbClr val="FFFFFF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19" name="文本框 18"/>
            <p:cNvSpPr txBox="1"/>
            <p:nvPr/>
          </p:nvSpPr>
          <p:spPr>
            <a:xfrm>
              <a:off x="6539" y="762"/>
              <a:ext cx="786" cy="822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pPr marL="0" indent="0" algn="l" defTabSz="26670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800" i="1">
                  <a:latin typeface="Times New Roman" panose="02020603050405020304" pitchFamily="2" charset="0"/>
                  <a:ea typeface="黑体" panose="02010609060101010101" pitchFamily="2" charset="-122"/>
                </a:rPr>
                <a:t>M</a:t>
              </a:r>
              <a:endParaRPr lang="en-US" altLang="zh-CN" sz="2800" i="1">
                <a:latin typeface="Times New Roman" panose="02020603050405020304" pitchFamily="2" charset="0"/>
                <a:ea typeface="黑体" panose="02010609060101010101" pitchFamily="2" charset="-122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6971" y="3030"/>
              <a:ext cx="786" cy="822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pPr marL="0" indent="0" algn="l" defTabSz="26670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800" i="1">
                  <a:latin typeface="Times New Roman" panose="02020603050405020304" pitchFamily="2" charset="0"/>
                  <a:ea typeface="黑体" panose="02010609060101010101" pitchFamily="2" charset="-122"/>
                </a:rPr>
                <a:t>N</a:t>
              </a:r>
              <a:endParaRPr lang="en-US" altLang="zh-CN" sz="2800" i="1">
                <a:latin typeface="Times New Roman" panose="02020603050405020304" pitchFamily="2" charset="0"/>
                <a:ea typeface="黑体" panose="02010609060101010101" pitchFamily="2" charset="-122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6539" y="2123"/>
              <a:ext cx="786" cy="822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pPr marL="0" indent="0" algn="l" defTabSz="26670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800" i="1">
                  <a:latin typeface="Times New Roman" panose="02020603050405020304" pitchFamily="2" charset="0"/>
                  <a:ea typeface="黑体" panose="02010609060101010101" pitchFamily="2" charset="-122"/>
                </a:rPr>
                <a:t>C</a:t>
              </a:r>
              <a:endParaRPr lang="en-US" altLang="zh-CN" sz="2800" i="1">
                <a:latin typeface="Times New Roman" panose="02020603050405020304" pitchFamily="2" charset="0"/>
                <a:ea typeface="黑体" panose="02010609060101010101" pitchFamily="2" charset="-122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9110" y="1782"/>
              <a:ext cx="786" cy="822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pPr marL="0" indent="0" algn="l" defTabSz="26670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800" i="1">
                  <a:latin typeface="Times New Roman" panose="02020603050405020304" pitchFamily="2" charset="0"/>
                  <a:ea typeface="黑体" panose="02010609060101010101" pitchFamily="2" charset="-122"/>
                </a:rPr>
                <a:t>A</a:t>
              </a:r>
              <a:endParaRPr lang="en-US" altLang="zh-CN" sz="2800" i="1">
                <a:latin typeface="Times New Roman" panose="02020603050405020304" pitchFamily="2" charset="0"/>
                <a:ea typeface="黑体" panose="02010609060101010101" pitchFamily="2" charset="-122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8901" y="3069"/>
              <a:ext cx="786" cy="822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pPr marL="0" indent="0" algn="l" defTabSz="26670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800" i="1">
                  <a:latin typeface="Times New Roman" panose="02020603050405020304" pitchFamily="2" charset="0"/>
                  <a:ea typeface="黑体" panose="02010609060101010101" pitchFamily="2" charset="-122"/>
                </a:rPr>
                <a:t>B</a:t>
              </a:r>
              <a:endParaRPr lang="en-US" altLang="zh-CN" sz="2800" i="1">
                <a:latin typeface="Times New Roman" panose="02020603050405020304" pitchFamily="2" charset="0"/>
                <a:ea typeface="黑体" panose="02010609060101010101" pitchFamily="2" charset="-122"/>
              </a:endParaRPr>
            </a:p>
          </p:txBody>
        </p:sp>
      </p:grpSp>
      <p:sp>
        <p:nvSpPr>
          <p:cNvPr id="26" name="文本框 25"/>
          <p:cNvSpPr txBox="1"/>
          <p:nvPr/>
        </p:nvSpPr>
        <p:spPr>
          <a:xfrm>
            <a:off x="2232660" y="2338070"/>
            <a:ext cx="803275" cy="46037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400">
                <a:latin typeface="Times New Roman" panose="02020603050405020304" pitchFamily="2" charset="0"/>
                <a:ea typeface="黑体" panose="02010609060101010101" pitchFamily="2" charset="-122"/>
              </a:rPr>
              <a:t>图</a:t>
            </a:r>
            <a:r>
              <a:rPr lang="en-US" altLang="zh-CN" sz="2400">
                <a:latin typeface="Times New Roman" panose="02020603050405020304" pitchFamily="2" charset="0"/>
                <a:ea typeface="黑体" panose="02010609060101010101" pitchFamily="2" charset="-122"/>
              </a:rPr>
              <a:t>2</a:t>
            </a:r>
            <a:endParaRPr lang="en-US" altLang="zh-CN" sz="240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5003165" y="2355850"/>
            <a:ext cx="803275" cy="46037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400">
                <a:latin typeface="Times New Roman" panose="02020603050405020304" pitchFamily="2" charset="0"/>
                <a:ea typeface="黑体" panose="02010609060101010101" pitchFamily="2" charset="-122"/>
              </a:rPr>
              <a:t>图</a:t>
            </a:r>
            <a:r>
              <a:rPr lang="en-US" altLang="zh-CN" sz="2400">
                <a:latin typeface="Times New Roman" panose="02020603050405020304" pitchFamily="2" charset="0"/>
                <a:ea typeface="黑体" panose="02010609060101010101" pitchFamily="2" charset="-122"/>
              </a:rPr>
              <a:t>3</a:t>
            </a:r>
            <a:endParaRPr lang="en-US" altLang="zh-CN" sz="240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683895" y="3822700"/>
            <a:ext cx="3271520" cy="521970"/>
          </a:xfrm>
          <a:prstGeom prst="rect">
            <a:avLst/>
          </a:prstGeom>
        </p:spPr>
        <p:txBody>
          <a:bodyPr wrap="square" anchor="t">
            <a:spAutoFit/>
          </a:bodyPr>
          <a:p>
            <a:pPr defTabSz="266700"/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AM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= 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MN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+ 0.5</a:t>
            </a:r>
            <a:endParaRPr lang="en-US" altLang="zh-CN" sz="280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  <a:sym typeface="+mn-ea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1547495" y="-20320"/>
            <a:ext cx="6765290" cy="460375"/>
          </a:xfrm>
          <a:prstGeom prst="rect">
            <a:avLst/>
          </a:prstGeom>
        </p:spPr>
        <p:txBody>
          <a:bodyPr wrap="square">
            <a:spAutoFit/>
          </a:bodyPr>
          <a:p>
            <a:pPr algn="just" defTabSz="266700"/>
            <a:r>
              <a:rPr lang="zh-CN" altLang="en-US" sz="2400" b="1">
                <a:latin typeface="Times New Roman" panose="02020603050405020304" pitchFamily="2" charset="0"/>
                <a:ea typeface="微软雅黑" panose="020B0503020204020204" charset="-122"/>
              </a:rPr>
              <a:t>探究点二：勾股定理在实际生活中的应用</a:t>
            </a:r>
            <a:endParaRPr lang="zh-CN" altLang="en-US" sz="2400" b="1">
              <a:latin typeface="Times New Roman" panose="02020603050405020304" pitchFamily="2" charset="0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5560" y="484505"/>
            <a:ext cx="9164955" cy="521970"/>
          </a:xfrm>
          <a:prstGeom prst="rect">
            <a:avLst/>
          </a:prstGeom>
        </p:spPr>
        <p:txBody>
          <a:bodyPr wrap="square" anchor="t">
            <a:spAutoFit/>
          </a:bodyPr>
          <a:p>
            <a:pPr marL="0" indent="0" algn="l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(2)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根据小丽的测量方案和数据，求出学校旗杆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en-US" altLang="zh-CN" sz="2800" i="1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MN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的高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.</a:t>
            </a:r>
            <a:endParaRPr lang="en-US" altLang="zh-CN" sz="2800">
              <a:solidFill>
                <a:srgbClr val="0B03AB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23850" y="915670"/>
            <a:ext cx="5904230" cy="3969385"/>
          </a:xfrm>
          <a:prstGeom prst="rect">
            <a:avLst/>
          </a:prstGeom>
        </p:spPr>
        <p:txBody>
          <a:bodyPr wrap="square" anchor="t">
            <a:spAutoFit/>
          </a:bodyPr>
          <a:p>
            <a:pPr marL="0" indent="0" algn="l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解：过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A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作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AC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⊥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MN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于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C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，</a:t>
            </a:r>
            <a:endParaRPr lang="zh-CN" altLang="en-US" sz="280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  <a:sym typeface="+mn-ea"/>
            </a:endParaRPr>
          </a:p>
          <a:p>
            <a:pPr marL="0" indent="0" algn="l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则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AB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= 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CN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，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AC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= 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BN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，</a:t>
            </a:r>
            <a:endParaRPr lang="zh-CN" altLang="en-US" sz="280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  <a:p>
            <a:pPr marL="0" indent="0" algn="l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根据题意得，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AB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= 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CN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= 1.5 m.</a:t>
            </a:r>
            <a:endParaRPr lang="en-US" altLang="zh-CN" sz="280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  <a:sym typeface="+mn-ea"/>
            </a:endParaRPr>
          </a:p>
          <a:p>
            <a:pPr marL="0" indent="0" algn="l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AC 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= 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BN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= 7 m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，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AM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= 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MN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+ 0.5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，</a:t>
            </a:r>
            <a:endParaRPr lang="zh-CN" altLang="en-US" sz="280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  <a:sym typeface="+mn-ea"/>
            </a:endParaRPr>
          </a:p>
          <a:p>
            <a:pPr marL="0" indent="0" algn="l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∴ 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CM 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= 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MN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en-US" altLang="zh-CN" sz="28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-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CN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= 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MN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en-US" altLang="zh-CN" sz="28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-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1.5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，</a:t>
            </a:r>
            <a:endParaRPr lang="zh-CN" altLang="en-US" sz="280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  <a:p>
            <a:pPr marL="0" indent="0" algn="l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∵ 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AM </a:t>
            </a:r>
            <a:r>
              <a:rPr lang="en-US" altLang="zh-CN" sz="2800" baseline="300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2 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= 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AC </a:t>
            </a:r>
            <a:r>
              <a:rPr lang="en-US" altLang="zh-CN" sz="2800" baseline="300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2 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+ 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CM </a:t>
            </a:r>
            <a:r>
              <a:rPr lang="en-US" altLang="zh-CN" sz="2800" baseline="300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2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，</a:t>
            </a:r>
            <a:endParaRPr lang="zh-CN" altLang="en-US" sz="280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  <a:sym typeface="+mn-ea"/>
            </a:endParaRPr>
          </a:p>
          <a:p>
            <a:pPr marL="0" indent="0" algn="l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∴ (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MN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+ 0.5)</a:t>
            </a:r>
            <a:r>
              <a:rPr lang="en-US" altLang="zh-CN" sz="2800" baseline="300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2 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= 7</a:t>
            </a:r>
            <a:r>
              <a:rPr lang="en-US" altLang="zh-CN" sz="2800" baseline="300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2 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+ (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MN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en-US" altLang="zh-CN" sz="28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-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1.5)</a:t>
            </a:r>
            <a:r>
              <a:rPr lang="en-US" altLang="zh-CN" sz="2800" baseline="300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2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，</a:t>
            </a:r>
            <a:endParaRPr lang="zh-CN" altLang="en-US" sz="280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  <a:sym typeface="+mn-ea"/>
            </a:endParaRPr>
          </a:p>
          <a:p>
            <a:pPr marL="0" indent="0" algn="l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解得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MN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= 12.75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，</a:t>
            </a:r>
            <a:endParaRPr lang="zh-CN" altLang="en-US" sz="280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  <a:p>
            <a:pPr marL="0" indent="0" algn="l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答：学校旗杆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MN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的高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12.75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米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.</a:t>
            </a:r>
            <a:endParaRPr lang="en-US" altLang="zh-CN" sz="280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  <a:sym typeface="+mn-ea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6156325" y="1275715"/>
            <a:ext cx="2245360" cy="1986915"/>
            <a:chOff x="6539" y="762"/>
            <a:chExt cx="3536" cy="3129"/>
          </a:xfrm>
        </p:grpSpPr>
        <p:grpSp>
          <p:nvGrpSpPr>
            <p:cNvPr id="28" name="组合 27"/>
            <p:cNvGrpSpPr/>
            <p:nvPr/>
          </p:nvGrpSpPr>
          <p:grpSpPr>
            <a:xfrm>
              <a:off x="6745" y="918"/>
              <a:ext cx="3330" cy="2434"/>
              <a:chOff x="6745" y="918"/>
              <a:chExt cx="3330" cy="2434"/>
            </a:xfrm>
          </p:grpSpPr>
          <p:pic>
            <p:nvPicPr>
              <p:cNvPr id="29" name="图片 28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6745" y="918"/>
                <a:ext cx="3331" cy="2434"/>
              </a:xfrm>
              <a:prstGeom prst="rect">
                <a:avLst/>
              </a:prstGeom>
            </p:spPr>
          </p:pic>
          <p:grpSp>
            <p:nvGrpSpPr>
              <p:cNvPr id="30" name="组合 29"/>
              <p:cNvGrpSpPr/>
              <p:nvPr/>
            </p:nvGrpSpPr>
            <p:grpSpPr>
              <a:xfrm>
                <a:off x="8997" y="2539"/>
                <a:ext cx="388" cy="654"/>
                <a:chOff x="11321" y="2463"/>
                <a:chExt cx="516" cy="967"/>
              </a:xfrm>
            </p:grpSpPr>
            <p:sp>
              <p:nvSpPr>
                <p:cNvPr id="31" name="椭圆 30"/>
                <p:cNvSpPr/>
                <p:nvPr/>
              </p:nvSpPr>
              <p:spPr>
                <a:xfrm>
                  <a:off x="11433" y="2463"/>
                  <a:ext cx="392" cy="381"/>
                </a:xfrm>
                <a:prstGeom prst="ellipse">
                  <a:avLst/>
                </a:prstGeom>
                <a:noFill/>
                <a:ln w="25400">
                  <a:solidFill>
                    <a:srgbClr val="000000"/>
                  </a:solidFill>
                </a:ln>
              </p:spPr>
              <p:style>
                <a:lnRef idx="2">
                  <a:schemeClr val="accent1">
                    <a:lumMod val="75000"/>
                  </a:schemeClr>
                </a:lnRef>
                <a:fillRef idx="1">
                  <a:schemeClr val="accent1"/>
                </a:fillRef>
                <a:effectRef idx="0">
                  <a:srgbClr val="FFFFFF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/>
                </a:p>
              </p:txBody>
            </p:sp>
            <p:cxnSp>
              <p:nvCxnSpPr>
                <p:cNvPr id="32" name="直接连接符 31"/>
                <p:cNvCxnSpPr>
                  <a:stCxn id="31" idx="4"/>
                </p:cNvCxnSpPr>
                <p:nvPr/>
              </p:nvCxnSpPr>
              <p:spPr>
                <a:xfrm>
                  <a:off x="11629" y="2844"/>
                  <a:ext cx="0" cy="369"/>
                </a:xfrm>
                <a:prstGeom prst="line">
                  <a:avLst/>
                </a:prstGeom>
                <a:ln w="25400">
                  <a:solidFill>
                    <a:srgbClr val="000000"/>
                  </a:solidFill>
                </a:ln>
              </p:spPr>
              <p:style>
                <a:lnRef idx="2">
                  <a:schemeClr val="accent1"/>
                </a:lnRef>
                <a:fillRef idx="0">
                  <a:srgbClr val="FFFFFF"/>
                </a:fillRef>
                <a:effectRef idx="0">
                  <a:srgbClr val="FFFFFF"/>
                </a:effectRef>
                <a:fontRef idx="minor">
                  <a:schemeClr val="tx1"/>
                </a:fontRef>
              </p:style>
            </p:cxnSp>
            <p:sp>
              <p:nvSpPr>
                <p:cNvPr id="33" name="任意多边形 32"/>
                <p:cNvSpPr/>
                <p:nvPr/>
              </p:nvSpPr>
              <p:spPr>
                <a:xfrm>
                  <a:off x="11321" y="2830"/>
                  <a:ext cx="300" cy="348"/>
                </a:xfrm>
                <a:custGeom>
                  <a:avLst/>
                  <a:gdLst>
                    <a:gd name="connisteX0" fmla="*/ 190500 w 190500"/>
                    <a:gd name="connsiteY0" fmla="*/ 0 h 220980"/>
                    <a:gd name="connisteX1" fmla="*/ 129540 w 190500"/>
                    <a:gd name="connsiteY1" fmla="*/ 91440 h 220980"/>
                    <a:gd name="connisteX2" fmla="*/ 106680 w 190500"/>
                    <a:gd name="connsiteY2" fmla="*/ 144780 h 220980"/>
                    <a:gd name="connisteX3" fmla="*/ 0 w 190500"/>
                    <a:gd name="connsiteY3" fmla="*/ 220980 h 220980"/>
                    <a:gd name="connisteX4" fmla="*/ 7620 w 190500"/>
                    <a:gd name="connsiteY4" fmla="*/ 175260 h 220980"/>
                  </a:gdLst>
                  <a:ahLst/>
                  <a:cxnLst>
                    <a:cxn ang="0">
                      <a:pos x="connisteX0" y="connsiteY0"/>
                    </a:cxn>
                    <a:cxn ang="0">
                      <a:pos x="connisteX1" y="connsiteY1"/>
                    </a:cxn>
                    <a:cxn ang="0">
                      <a:pos x="connisteX2" y="connsiteY2"/>
                    </a:cxn>
                    <a:cxn ang="0">
                      <a:pos x="connisteX3" y="connsiteY3"/>
                    </a:cxn>
                    <a:cxn ang="0">
                      <a:pos x="connisteX4" y="connsiteY4"/>
                    </a:cxn>
                  </a:cxnLst>
                  <a:rect l="l" t="t" r="r" b="b"/>
                  <a:pathLst>
                    <a:path w="190500" h="220980">
                      <a:moveTo>
                        <a:pt x="190500" y="0"/>
                      </a:moveTo>
                      <a:cubicBezTo>
                        <a:pt x="179070" y="17145"/>
                        <a:pt x="146050" y="62230"/>
                        <a:pt x="129540" y="91440"/>
                      </a:cubicBezTo>
                      <a:cubicBezTo>
                        <a:pt x="113030" y="120650"/>
                        <a:pt x="132715" y="118745"/>
                        <a:pt x="106680" y="144780"/>
                      </a:cubicBezTo>
                      <a:cubicBezTo>
                        <a:pt x="80645" y="170815"/>
                        <a:pt x="19685" y="214630"/>
                        <a:pt x="0" y="220980"/>
                      </a:cubicBez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lumMod val="75000"/>
                  </a:schemeClr>
                </a:lnRef>
                <a:fillRef idx="1">
                  <a:schemeClr val="accent1"/>
                </a:fillRef>
                <a:effectRef idx="0">
                  <a:srgbClr val="FFFFFF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/>
                </a:p>
              </p:txBody>
            </p:sp>
            <p:sp>
              <p:nvSpPr>
                <p:cNvPr id="34" name="任意多边形 33"/>
                <p:cNvSpPr/>
                <p:nvPr/>
              </p:nvSpPr>
              <p:spPr>
                <a:xfrm>
                  <a:off x="11645" y="2854"/>
                  <a:ext cx="148" cy="324"/>
                </a:xfrm>
                <a:custGeom>
                  <a:avLst/>
                  <a:gdLst>
                    <a:gd name="connisteX0" fmla="*/ 0 w 93781"/>
                    <a:gd name="connsiteY0" fmla="*/ 0 h 205740"/>
                    <a:gd name="connisteX1" fmla="*/ 53340 w 93781"/>
                    <a:gd name="connsiteY1" fmla="*/ 76200 h 205740"/>
                    <a:gd name="connisteX2" fmla="*/ 91440 w 93781"/>
                    <a:gd name="connsiteY2" fmla="*/ 99060 h 205740"/>
                    <a:gd name="connisteX3" fmla="*/ 91440 w 93781"/>
                    <a:gd name="connsiteY3" fmla="*/ 205740 h 205740"/>
                    <a:gd name="connisteX4" fmla="*/ 121920 w 93781"/>
                    <a:gd name="connsiteY4" fmla="*/ 220980 h 205740"/>
                  </a:gdLst>
                  <a:ahLst/>
                  <a:cxnLst>
                    <a:cxn ang="0">
                      <a:pos x="connisteX0" y="connsiteY0"/>
                    </a:cxn>
                    <a:cxn ang="0">
                      <a:pos x="connisteX1" y="connsiteY1"/>
                    </a:cxn>
                    <a:cxn ang="0">
                      <a:pos x="connisteX2" y="connsiteY2"/>
                    </a:cxn>
                    <a:cxn ang="0">
                      <a:pos x="connisteX3" y="connsiteY3"/>
                    </a:cxn>
                    <a:cxn ang="0">
                      <a:pos x="connisteX4" y="connsiteY4"/>
                    </a:cxn>
                  </a:cxnLst>
                  <a:rect l="l" t="t" r="r" b="b"/>
                  <a:pathLst>
                    <a:path w="93782" h="205740">
                      <a:moveTo>
                        <a:pt x="0" y="0"/>
                      </a:moveTo>
                      <a:cubicBezTo>
                        <a:pt x="10160" y="14605"/>
                        <a:pt x="34925" y="56515"/>
                        <a:pt x="53340" y="76200"/>
                      </a:cubicBezTo>
                      <a:cubicBezTo>
                        <a:pt x="71755" y="95885"/>
                        <a:pt x="83820" y="73025"/>
                        <a:pt x="91440" y="99060"/>
                      </a:cubicBezTo>
                      <a:cubicBezTo>
                        <a:pt x="99060" y="125095"/>
                        <a:pt x="85090" y="181610"/>
                        <a:pt x="91440" y="205740"/>
                      </a:cubicBez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lumMod val="75000"/>
                  </a:schemeClr>
                </a:lnRef>
                <a:fillRef idx="1">
                  <a:schemeClr val="accent1"/>
                </a:fillRef>
                <a:effectRef idx="0">
                  <a:srgbClr val="FFFFFF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/>
                </a:p>
              </p:txBody>
            </p:sp>
            <p:sp>
              <p:nvSpPr>
                <p:cNvPr id="35" name="任意多边形 34"/>
                <p:cNvSpPr/>
                <p:nvPr/>
              </p:nvSpPr>
              <p:spPr>
                <a:xfrm>
                  <a:off x="11392" y="3166"/>
                  <a:ext cx="241" cy="264"/>
                </a:xfrm>
                <a:custGeom>
                  <a:avLst/>
                  <a:gdLst>
                    <a:gd name="connisteX0" fmla="*/ 152906 w 152906"/>
                    <a:gd name="connsiteY0" fmla="*/ 0 h 167640"/>
                    <a:gd name="connisteX1" fmla="*/ 91946 w 152906"/>
                    <a:gd name="connsiteY1" fmla="*/ 30480 h 167640"/>
                    <a:gd name="connisteX2" fmla="*/ 91946 w 152906"/>
                    <a:gd name="connsiteY2" fmla="*/ 76200 h 167640"/>
                    <a:gd name="connisteX3" fmla="*/ 506 w 152906"/>
                    <a:gd name="connsiteY3" fmla="*/ 167640 h 167640"/>
                    <a:gd name="connisteX4" fmla="*/ 130046 w 152906"/>
                    <a:gd name="connsiteY4" fmla="*/ 121920 h 167640"/>
                  </a:gdLst>
                  <a:ahLst/>
                  <a:cxnLst>
                    <a:cxn ang="0">
                      <a:pos x="connisteX0" y="connsiteY0"/>
                    </a:cxn>
                    <a:cxn ang="0">
                      <a:pos x="connisteX1" y="connsiteY1"/>
                    </a:cxn>
                    <a:cxn ang="0">
                      <a:pos x="connisteX2" y="connsiteY2"/>
                    </a:cxn>
                    <a:cxn ang="0">
                      <a:pos x="connisteX3" y="connsiteY3"/>
                    </a:cxn>
                    <a:cxn ang="0">
                      <a:pos x="connisteX4" y="connsiteY4"/>
                    </a:cxn>
                  </a:cxnLst>
                  <a:rect l="l" t="t" r="r" b="b"/>
                  <a:pathLst>
                    <a:path w="152906" h="167640">
                      <a:moveTo>
                        <a:pt x="152906" y="0"/>
                      </a:moveTo>
                      <a:cubicBezTo>
                        <a:pt x="140841" y="5080"/>
                        <a:pt x="104011" y="15240"/>
                        <a:pt x="91946" y="30480"/>
                      </a:cubicBezTo>
                      <a:cubicBezTo>
                        <a:pt x="79881" y="45720"/>
                        <a:pt x="110361" y="48895"/>
                        <a:pt x="91946" y="76200"/>
                      </a:cubicBezTo>
                      <a:cubicBezTo>
                        <a:pt x="73531" y="103505"/>
                        <a:pt x="-7114" y="158750"/>
                        <a:pt x="506" y="167640"/>
                      </a:cubicBezTo>
                    </a:path>
                  </a:pathLst>
                </a:custGeom>
                <a:noFill/>
                <a:ln w="25400">
                  <a:solidFill>
                    <a:srgbClr val="000000"/>
                  </a:solidFill>
                </a:ln>
              </p:spPr>
              <p:style>
                <a:lnRef idx="2">
                  <a:schemeClr val="accent1">
                    <a:lumMod val="75000"/>
                  </a:schemeClr>
                </a:lnRef>
                <a:fillRef idx="1">
                  <a:schemeClr val="accent1"/>
                </a:fillRef>
                <a:effectRef idx="0">
                  <a:srgbClr val="FFFFFF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/>
                </a:p>
              </p:txBody>
            </p:sp>
            <p:sp>
              <p:nvSpPr>
                <p:cNvPr id="36" name="任意多边形 35"/>
                <p:cNvSpPr/>
                <p:nvPr/>
              </p:nvSpPr>
              <p:spPr>
                <a:xfrm>
                  <a:off x="11657" y="3166"/>
                  <a:ext cx="180" cy="228"/>
                </a:xfrm>
                <a:custGeom>
                  <a:avLst/>
                  <a:gdLst>
                    <a:gd name="connisteX0" fmla="*/ 0 w 114300"/>
                    <a:gd name="connsiteY0" fmla="*/ 0 h 144780"/>
                    <a:gd name="connisteX1" fmla="*/ 83820 w 114300"/>
                    <a:gd name="connsiteY1" fmla="*/ 53340 h 144780"/>
                    <a:gd name="connisteX2" fmla="*/ 114300 w 114300"/>
                    <a:gd name="connsiteY2" fmla="*/ 144780 h 144780"/>
                    <a:gd name="connisteX3" fmla="*/ 152400 w 114300"/>
                    <a:gd name="connsiteY3" fmla="*/ 243840 h 144780"/>
                  </a:gdLst>
                  <a:ahLst/>
                  <a:cxnLst>
                    <a:cxn ang="0">
                      <a:pos x="connisteX0" y="connsiteY0"/>
                    </a:cxn>
                    <a:cxn ang="0">
                      <a:pos x="connisteX1" y="connsiteY1"/>
                    </a:cxn>
                    <a:cxn ang="0">
                      <a:pos x="connisteX2" y="connsiteY2"/>
                    </a:cxn>
                    <a:cxn ang="0">
                      <a:pos x="connisteX3" y="connsiteY3"/>
                    </a:cxn>
                  </a:cxnLst>
                  <a:rect l="l" t="t" r="r" b="b"/>
                  <a:pathLst>
                    <a:path w="114300" h="144780">
                      <a:moveTo>
                        <a:pt x="0" y="0"/>
                      </a:moveTo>
                      <a:cubicBezTo>
                        <a:pt x="15875" y="8890"/>
                        <a:pt x="60960" y="24130"/>
                        <a:pt x="83820" y="53340"/>
                      </a:cubicBezTo>
                      <a:cubicBezTo>
                        <a:pt x="106680" y="82550"/>
                        <a:pt x="100330" y="106680"/>
                        <a:pt x="114300" y="144780"/>
                      </a:cubicBezTo>
                    </a:path>
                  </a:pathLst>
                </a:custGeom>
                <a:noFill/>
                <a:ln w="25400">
                  <a:solidFill>
                    <a:srgbClr val="000000"/>
                  </a:solidFill>
                </a:ln>
              </p:spPr>
              <p:style>
                <a:lnRef idx="2">
                  <a:schemeClr val="accent1">
                    <a:lumMod val="75000"/>
                  </a:schemeClr>
                </a:lnRef>
                <a:fillRef idx="1">
                  <a:schemeClr val="accent1"/>
                </a:fillRef>
                <a:effectRef idx="0">
                  <a:srgbClr val="FFFFFF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37" name="文本框 36"/>
            <p:cNvSpPr txBox="1"/>
            <p:nvPr/>
          </p:nvSpPr>
          <p:spPr>
            <a:xfrm>
              <a:off x="6539" y="762"/>
              <a:ext cx="786" cy="822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pPr marL="0" indent="0" algn="l" defTabSz="26670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800" i="1">
                  <a:latin typeface="Times New Roman" panose="02020603050405020304" pitchFamily="2" charset="0"/>
                  <a:ea typeface="黑体" panose="02010609060101010101" pitchFamily="2" charset="-122"/>
                </a:rPr>
                <a:t>M</a:t>
              </a:r>
              <a:endParaRPr lang="en-US" altLang="zh-CN" sz="2800" i="1">
                <a:latin typeface="Times New Roman" panose="02020603050405020304" pitchFamily="2" charset="0"/>
                <a:ea typeface="黑体" panose="02010609060101010101" pitchFamily="2" charset="-122"/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6971" y="3030"/>
              <a:ext cx="786" cy="822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pPr marL="0" indent="0" algn="l" defTabSz="26670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800" i="1">
                  <a:latin typeface="Times New Roman" panose="02020603050405020304" pitchFamily="2" charset="0"/>
                  <a:ea typeface="黑体" panose="02010609060101010101" pitchFamily="2" charset="-122"/>
                </a:rPr>
                <a:t>N</a:t>
              </a:r>
              <a:endParaRPr lang="en-US" altLang="zh-CN" sz="2800" i="1">
                <a:latin typeface="Times New Roman" panose="02020603050405020304" pitchFamily="2" charset="0"/>
                <a:ea typeface="黑体" panose="02010609060101010101" pitchFamily="2" charset="-122"/>
              </a:endParaRP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6539" y="2123"/>
              <a:ext cx="786" cy="822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pPr marL="0" indent="0" algn="l" defTabSz="26670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800" i="1">
                  <a:latin typeface="Times New Roman" panose="02020603050405020304" pitchFamily="2" charset="0"/>
                  <a:ea typeface="黑体" panose="02010609060101010101" pitchFamily="2" charset="-122"/>
                </a:rPr>
                <a:t>C</a:t>
              </a:r>
              <a:endParaRPr lang="en-US" altLang="zh-CN" sz="2800" i="1">
                <a:latin typeface="Times New Roman" panose="02020603050405020304" pitchFamily="2" charset="0"/>
                <a:ea typeface="黑体" panose="02010609060101010101" pitchFamily="2" charset="-122"/>
              </a:endParaRP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9110" y="1782"/>
              <a:ext cx="786" cy="822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pPr marL="0" indent="0" algn="l" defTabSz="26670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800" i="1">
                  <a:latin typeface="Times New Roman" panose="02020603050405020304" pitchFamily="2" charset="0"/>
                  <a:ea typeface="黑体" panose="02010609060101010101" pitchFamily="2" charset="-122"/>
                </a:rPr>
                <a:t>A</a:t>
              </a:r>
              <a:endParaRPr lang="en-US" altLang="zh-CN" sz="2800" i="1">
                <a:latin typeface="Times New Roman" panose="02020603050405020304" pitchFamily="2" charset="0"/>
                <a:ea typeface="黑体" panose="02010609060101010101" pitchFamily="2" charset="-122"/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8901" y="3069"/>
              <a:ext cx="786" cy="822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pPr marL="0" indent="0" algn="l" defTabSz="26670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800" i="1">
                  <a:latin typeface="Times New Roman" panose="02020603050405020304" pitchFamily="2" charset="0"/>
                  <a:ea typeface="黑体" panose="02010609060101010101" pitchFamily="2" charset="-122"/>
                </a:rPr>
                <a:t>B</a:t>
              </a:r>
              <a:endParaRPr lang="en-US" altLang="zh-CN" sz="2800" i="1">
                <a:latin typeface="Times New Roman" panose="02020603050405020304" pitchFamily="2" charset="0"/>
                <a:ea typeface="黑体" panose="02010609060101010101" pitchFamily="2" charset="-122"/>
              </a:endParaRPr>
            </a:p>
          </p:txBody>
        </p:sp>
      </p:grpSp>
      <p:sp>
        <p:nvSpPr>
          <p:cNvPr id="42" name="文本框 41"/>
          <p:cNvSpPr txBox="1"/>
          <p:nvPr/>
        </p:nvSpPr>
        <p:spPr>
          <a:xfrm>
            <a:off x="1547495" y="-20320"/>
            <a:ext cx="6765290" cy="460375"/>
          </a:xfrm>
          <a:prstGeom prst="rect">
            <a:avLst/>
          </a:prstGeom>
        </p:spPr>
        <p:txBody>
          <a:bodyPr wrap="square">
            <a:spAutoFit/>
          </a:bodyPr>
          <a:p>
            <a:pPr algn="just" defTabSz="266700"/>
            <a:r>
              <a:rPr lang="zh-CN" altLang="en-US" sz="2400" b="1">
                <a:latin typeface="Times New Roman" panose="02020603050405020304" pitchFamily="2" charset="0"/>
                <a:ea typeface="微软雅黑" panose="020B0503020204020204" charset="-122"/>
              </a:rPr>
              <a:t>探究点二：勾股定理在实际生活中的应用</a:t>
            </a:r>
            <a:endParaRPr lang="zh-CN" altLang="en-US" sz="2400" b="1">
              <a:latin typeface="Times New Roman" panose="02020603050405020304" pitchFamily="2" charset="0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" name="AutoShape 9"/>
          <p:cNvSpPr>
            <a:spLocks noChangeArrowheads="1"/>
          </p:cNvSpPr>
          <p:nvPr/>
        </p:nvSpPr>
        <p:spPr bwMode="auto">
          <a:xfrm>
            <a:off x="467995" y="1430655"/>
            <a:ext cx="7632700" cy="219964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 algn="ctr">
            <a:solidFill>
              <a:schemeClr val="tx1"/>
            </a:solidFill>
            <a:rou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  <p:txBody>
          <a:bodyPr wrap="none" anchor="ctr"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Text Box 3"/>
          <p:cNvSpPr txBox="1"/>
          <p:nvPr/>
        </p:nvSpPr>
        <p:spPr>
          <a:xfrm>
            <a:off x="684848" y="1628458"/>
            <a:ext cx="19608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数学思想：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775653" y="2518410"/>
            <a:ext cx="16052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实际问题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5968365" y="2518410"/>
            <a:ext cx="16052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数学问题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545840" y="2113598"/>
            <a:ext cx="8940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转化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8" name="AutoShape 7"/>
          <p:cNvSpPr/>
          <p:nvPr/>
        </p:nvSpPr>
        <p:spPr>
          <a:xfrm>
            <a:off x="2726690" y="2648585"/>
            <a:ext cx="3043238" cy="293688"/>
          </a:xfrm>
          <a:prstGeom prst="rightArrow">
            <a:avLst>
              <a:gd name="adj1" fmla="val 50000"/>
              <a:gd name="adj2" fmla="val 258190"/>
            </a:avLst>
          </a:prstGeom>
          <a:solidFill>
            <a:srgbClr val="CCFFFF">
              <a:alpha val="50195"/>
            </a:srgb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endParaRPr lang="zh-CN" altLang="zh-CN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572828" y="2878773"/>
            <a:ext cx="8940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建模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547495" y="-20320"/>
            <a:ext cx="6765290" cy="460375"/>
          </a:xfrm>
          <a:prstGeom prst="rect">
            <a:avLst/>
          </a:prstGeom>
        </p:spPr>
        <p:txBody>
          <a:bodyPr wrap="square">
            <a:spAutoFit/>
          </a:bodyPr>
          <a:p>
            <a:pPr algn="just" defTabSz="266700"/>
            <a:r>
              <a:rPr lang="zh-CN" altLang="en-US" sz="2400" b="1">
                <a:latin typeface="Times New Roman" panose="02020603050405020304" pitchFamily="2" charset="0"/>
                <a:ea typeface="微软雅黑" panose="020B0503020204020204" charset="-122"/>
              </a:rPr>
              <a:t>探究点二：勾股定理在实际生活中的应用</a:t>
            </a:r>
            <a:endParaRPr lang="zh-CN" altLang="en-US" sz="2400" b="1">
              <a:latin typeface="Times New Roman" panose="02020603050405020304" pitchFamily="2" charset="0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 bldLvl="0" animBg="1"/>
      <p:bldP spid="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" name="Text Box 4"/>
          <p:cNvSpPr txBox="1"/>
          <p:nvPr/>
        </p:nvSpPr>
        <p:spPr>
          <a:xfrm>
            <a:off x="179705" y="483870"/>
            <a:ext cx="869442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</a:pPr>
            <a:r>
              <a:rPr lang="en-US" altLang="zh-CN" sz="2800" dirty="0">
                <a:solidFill>
                  <a:srgbClr val="3C8C93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800" dirty="0">
                <a:solidFill>
                  <a:srgbClr val="3C8C93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例</a:t>
            </a:r>
            <a:r>
              <a:rPr lang="en-US" altLang="zh-CN" sz="2800" dirty="0">
                <a:solidFill>
                  <a:srgbClr val="3C8C93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1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 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今有池方一丈，葭生其中央，出水一尺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.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引葭赴岸，适与岸齐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.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问水深、葭长各几何？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(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选自《九章算术》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)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>
              <a:lnSpc>
                <a:spcPct val="100000"/>
              </a:lnSpc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题目大意：如图，有一个水池，水面是一个边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>
              <a:lnSpc>
                <a:spcPct val="100000"/>
              </a:lnSpc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长为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1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丈的正方形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.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在水池正中央有一根新生的芦苇，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>
              <a:lnSpc>
                <a:spcPct val="100000"/>
              </a:lnSpc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它高出水面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1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尺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.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如果把这根芦苇垂直拉向岸边，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>
              <a:lnSpc>
                <a:spcPct val="100000"/>
              </a:lnSpc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那么它的顶端恰好到达岸边的水面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. 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>
              <a:lnSpc>
                <a:spcPct val="100000"/>
              </a:lnSpc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这个水池的深度和这根芦苇的</a:t>
            </a:r>
            <a:endParaRPr lang="zh-CN" altLang="en-US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>
              <a:lnSpc>
                <a:spcPct val="100000"/>
              </a:lnSpc>
            </a:pPr>
            <a:r>
              <a:rPr lang="zh-CN" altLang="en-US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长度各是多少</a:t>
            </a:r>
            <a:r>
              <a:rPr lang="en-US" altLang="zh-CN" sz="2800" dirty="0">
                <a:latin typeface="Times New Roman" panose="02020603050405020304" pitchFamily="2" charset="0"/>
                <a:ea typeface="黑体" panose="02010609060101010101" pitchFamily="2" charset="-122"/>
              </a:rPr>
              <a:t>?</a:t>
            </a:r>
            <a:endParaRPr lang="en-US" altLang="zh-CN" sz="2800" dirty="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6558280" y="2142490"/>
            <a:ext cx="2232025" cy="2958465"/>
            <a:chOff x="10479" y="1986"/>
            <a:chExt cx="3515" cy="4659"/>
          </a:xfrm>
        </p:grpSpPr>
        <p:sp>
          <p:nvSpPr>
            <p:cNvPr id="52" name="Text Box 5"/>
            <p:cNvSpPr txBox="1"/>
            <p:nvPr/>
          </p:nvSpPr>
          <p:spPr>
            <a:xfrm>
              <a:off x="11241" y="1986"/>
              <a:ext cx="696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800" b="1" i="1" dirty="0">
                  <a:latin typeface="Times New Roman" panose="02020603050405020304" pitchFamily="2" charset="0"/>
                  <a:ea typeface="EU-BX" panose="03000509000000000000" pitchFamily="65" charset="-122"/>
                  <a:cs typeface="Times New Roman" panose="02020603050405020304" pitchFamily="2" charset="0"/>
                </a:rPr>
                <a:t>B</a:t>
              </a:r>
              <a:endParaRPr lang="en-US" altLang="zh-CN" sz="2800" b="1" i="1" dirty="0">
                <a:latin typeface="Times New Roman" panose="02020603050405020304" pitchFamily="2" charset="0"/>
                <a:ea typeface="EU-BX" panose="03000509000000000000" pitchFamily="65" charset="-122"/>
                <a:cs typeface="Times New Roman" panose="02020603050405020304" pitchFamily="2" charset="0"/>
              </a:endParaRPr>
            </a:p>
          </p:txBody>
        </p:sp>
        <p:sp>
          <p:nvSpPr>
            <p:cNvPr id="53" name="Rectangle 6"/>
            <p:cNvSpPr/>
            <p:nvPr/>
          </p:nvSpPr>
          <p:spPr>
            <a:xfrm>
              <a:off x="11501" y="5823"/>
              <a:ext cx="766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en-US" altLang="zh-CN" sz="2800" b="1" i="1" dirty="0">
                  <a:latin typeface="Times New Roman" panose="02020603050405020304" pitchFamily="2" charset="0"/>
                  <a:ea typeface="EU-BX" panose="03000509000000000000" pitchFamily="65" charset="-122"/>
                  <a:cs typeface="Times New Roman" panose="02020603050405020304" pitchFamily="2" charset="0"/>
                </a:rPr>
                <a:t>O</a:t>
              </a:r>
              <a:endParaRPr lang="en-US" altLang="zh-CN" sz="2800" b="1" i="1" dirty="0">
                <a:latin typeface="Times New Roman" panose="02020603050405020304" pitchFamily="2" charset="0"/>
                <a:ea typeface="EU-BX" panose="03000509000000000000" pitchFamily="65" charset="-122"/>
                <a:cs typeface="Times New Roman" panose="02020603050405020304" pitchFamily="2" charset="0"/>
              </a:endParaRPr>
            </a:p>
          </p:txBody>
        </p:sp>
        <p:sp>
          <p:nvSpPr>
            <p:cNvPr id="54" name="Rectangle 7"/>
            <p:cNvSpPr/>
            <p:nvPr/>
          </p:nvSpPr>
          <p:spPr>
            <a:xfrm>
              <a:off x="13436" y="2341"/>
              <a:ext cx="558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en-US" altLang="zh-CN" sz="2800" b="1" i="1" dirty="0">
                  <a:latin typeface="Times New Roman" panose="02020603050405020304" pitchFamily="2" charset="0"/>
                  <a:ea typeface="EU-BX" panose="03000509000000000000" pitchFamily="65" charset="-122"/>
                  <a:cs typeface="Times New Roman" panose="02020603050405020304" pitchFamily="2" charset="0"/>
                </a:rPr>
                <a:t>C</a:t>
              </a:r>
              <a:endParaRPr lang="en-US" altLang="zh-CN" sz="2800" b="1" i="1" dirty="0">
                <a:latin typeface="Times New Roman" panose="02020603050405020304" pitchFamily="2" charset="0"/>
                <a:ea typeface="EU-BX" panose="03000509000000000000" pitchFamily="65" charset="-122"/>
                <a:cs typeface="Times New Roman" panose="02020603050405020304" pitchFamily="2" charset="0"/>
              </a:endParaRPr>
            </a:p>
          </p:txBody>
        </p:sp>
        <p:sp>
          <p:nvSpPr>
            <p:cNvPr id="55" name="Rectangle 9"/>
            <p:cNvSpPr/>
            <p:nvPr/>
          </p:nvSpPr>
          <p:spPr>
            <a:xfrm>
              <a:off x="10499" y="3003"/>
              <a:ext cx="2970" cy="2953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  <a:ln w="9525">
              <a:noFill/>
            </a:ln>
          </p:spPr>
          <p:txBody>
            <a:bodyPr wrap="none" anchor="ctr" anchorCtr="0"/>
            <a:p>
              <a:endParaRPr lang="zh-CN" altLang="en-US" sz="2000" i="1" dirty="0">
                <a:latin typeface="Times New Roman" panose="02020603050405020304" pitchFamily="2" charset="0"/>
                <a:ea typeface="宋体" panose="02010600030101010101" pitchFamily="2" charset="-122"/>
                <a:cs typeface="Times New Roman" panose="02020603050405020304" pitchFamily="2" charset="0"/>
              </a:endParaRPr>
            </a:p>
          </p:txBody>
        </p:sp>
        <p:sp>
          <p:nvSpPr>
            <p:cNvPr id="56" name="Rectangle 8"/>
            <p:cNvSpPr/>
            <p:nvPr/>
          </p:nvSpPr>
          <p:spPr>
            <a:xfrm>
              <a:off x="11337" y="2880"/>
              <a:ext cx="683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en-US" altLang="zh-CN" sz="2800" b="1" i="1" dirty="0">
                  <a:latin typeface="Times New Roman" panose="02020603050405020304" pitchFamily="2" charset="0"/>
                  <a:ea typeface="EU-BX" panose="03000509000000000000" pitchFamily="65" charset="-122"/>
                  <a:cs typeface="Times New Roman" panose="02020603050405020304" pitchFamily="2" charset="0"/>
                </a:rPr>
                <a:t>A</a:t>
              </a:r>
              <a:endParaRPr lang="en-US" altLang="zh-CN" sz="2800" b="1" i="1" dirty="0">
                <a:latin typeface="Times New Roman" panose="02020603050405020304" pitchFamily="2" charset="0"/>
                <a:ea typeface="EU-BX" panose="03000509000000000000" pitchFamily="65" charset="-122"/>
                <a:cs typeface="Times New Roman" panose="02020603050405020304" pitchFamily="2" charset="0"/>
              </a:endParaRPr>
            </a:p>
          </p:txBody>
        </p:sp>
        <p:sp>
          <p:nvSpPr>
            <p:cNvPr id="57" name="Line 10"/>
            <p:cNvSpPr/>
            <p:nvPr/>
          </p:nvSpPr>
          <p:spPr>
            <a:xfrm>
              <a:off x="13447" y="2396"/>
              <a:ext cx="0" cy="3572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8" name="Line 11"/>
            <p:cNvSpPr/>
            <p:nvPr/>
          </p:nvSpPr>
          <p:spPr>
            <a:xfrm>
              <a:off x="10479" y="2408"/>
              <a:ext cx="20" cy="3548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9" name="Line 12"/>
            <p:cNvSpPr/>
            <p:nvPr/>
          </p:nvSpPr>
          <p:spPr>
            <a:xfrm>
              <a:off x="10499" y="5956"/>
              <a:ext cx="2955" cy="37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0" name="Line 13"/>
            <p:cNvSpPr/>
            <p:nvPr/>
          </p:nvSpPr>
          <p:spPr>
            <a:xfrm>
              <a:off x="10499" y="3003"/>
              <a:ext cx="2970" cy="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" name="Line 14"/>
            <p:cNvSpPr/>
            <p:nvPr/>
          </p:nvSpPr>
          <p:spPr>
            <a:xfrm>
              <a:off x="11972" y="2503"/>
              <a:ext cx="0" cy="3480"/>
            </a:xfrm>
            <a:prstGeom prst="line">
              <a:avLst/>
            </a:prstGeom>
            <a:ln w="38100" cap="flat" cmpd="sng">
              <a:solidFill>
                <a:srgbClr val="CC66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2" name="Line 15"/>
            <p:cNvSpPr/>
            <p:nvPr/>
          </p:nvSpPr>
          <p:spPr>
            <a:xfrm rot="1881714">
              <a:off x="12551" y="2800"/>
              <a:ext cx="329" cy="3338"/>
            </a:xfrm>
            <a:prstGeom prst="line">
              <a:avLst/>
            </a:prstGeom>
            <a:ln w="38100" cap="flat" cmpd="sng">
              <a:solidFill>
                <a:srgbClr val="CC66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3" name="Line 16"/>
            <p:cNvSpPr/>
            <p:nvPr/>
          </p:nvSpPr>
          <p:spPr>
            <a:xfrm flipV="1">
              <a:off x="11924" y="2708"/>
              <a:ext cx="85" cy="198"/>
            </a:xfrm>
            <a:prstGeom prst="line">
              <a:avLst/>
            </a:prstGeom>
            <a:ln w="15875" cap="flat" cmpd="sng">
              <a:solidFill>
                <a:srgbClr val="FF66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4" name="Line 17"/>
            <p:cNvSpPr/>
            <p:nvPr/>
          </p:nvSpPr>
          <p:spPr>
            <a:xfrm flipV="1">
              <a:off x="12009" y="2508"/>
              <a:ext cx="88" cy="200"/>
            </a:xfrm>
            <a:prstGeom prst="line">
              <a:avLst/>
            </a:prstGeom>
            <a:ln w="15875" cap="flat" cmpd="sng">
              <a:solidFill>
                <a:srgbClr val="FF66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5" name="Line 18"/>
            <p:cNvSpPr/>
            <p:nvPr/>
          </p:nvSpPr>
          <p:spPr>
            <a:xfrm flipV="1">
              <a:off x="11924" y="2508"/>
              <a:ext cx="85" cy="98"/>
            </a:xfrm>
            <a:prstGeom prst="line">
              <a:avLst/>
            </a:prstGeom>
            <a:ln w="15875" cap="flat" cmpd="sng">
              <a:solidFill>
                <a:srgbClr val="FF66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6" name="Line 19"/>
            <p:cNvSpPr/>
            <p:nvPr/>
          </p:nvSpPr>
          <p:spPr>
            <a:xfrm flipH="1" flipV="1">
              <a:off x="11842" y="2708"/>
              <a:ext cx="82" cy="98"/>
            </a:xfrm>
            <a:prstGeom prst="line">
              <a:avLst/>
            </a:prstGeom>
            <a:ln w="15875" cap="flat" cmpd="sng">
              <a:solidFill>
                <a:srgbClr val="FF66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7" name="Line 20"/>
            <p:cNvSpPr/>
            <p:nvPr/>
          </p:nvSpPr>
          <p:spPr>
            <a:xfrm flipH="1" flipV="1">
              <a:off x="11842" y="2508"/>
              <a:ext cx="82" cy="98"/>
            </a:xfrm>
            <a:prstGeom prst="line">
              <a:avLst/>
            </a:prstGeom>
            <a:ln w="15875" cap="flat" cmpd="sng">
              <a:solidFill>
                <a:srgbClr val="FF66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8" name="Line 21"/>
            <p:cNvSpPr/>
            <p:nvPr/>
          </p:nvSpPr>
          <p:spPr>
            <a:xfrm flipV="1">
              <a:off x="11924" y="2408"/>
              <a:ext cx="85" cy="100"/>
            </a:xfrm>
            <a:prstGeom prst="line">
              <a:avLst/>
            </a:prstGeom>
            <a:ln w="15875" cap="flat" cmpd="sng">
              <a:solidFill>
                <a:srgbClr val="FF66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9" name="Line 22"/>
            <p:cNvSpPr/>
            <p:nvPr/>
          </p:nvSpPr>
          <p:spPr>
            <a:xfrm flipV="1">
              <a:off x="11924" y="2308"/>
              <a:ext cx="0" cy="200"/>
            </a:xfrm>
            <a:prstGeom prst="line">
              <a:avLst/>
            </a:prstGeom>
            <a:ln w="15875" cap="flat" cmpd="sng">
              <a:solidFill>
                <a:srgbClr val="FF66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0" name="Line 23"/>
            <p:cNvSpPr/>
            <p:nvPr/>
          </p:nvSpPr>
          <p:spPr>
            <a:xfrm flipH="1" flipV="1">
              <a:off x="11842" y="2508"/>
              <a:ext cx="82" cy="200"/>
            </a:xfrm>
            <a:prstGeom prst="line">
              <a:avLst/>
            </a:prstGeom>
            <a:ln w="15875" cap="flat" cmpd="sng">
              <a:solidFill>
                <a:srgbClr val="FF66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1" name="Line 24"/>
            <p:cNvSpPr/>
            <p:nvPr/>
          </p:nvSpPr>
          <p:spPr>
            <a:xfrm flipV="1">
              <a:off x="11842" y="2308"/>
              <a:ext cx="0" cy="200"/>
            </a:xfrm>
            <a:prstGeom prst="line">
              <a:avLst/>
            </a:prstGeom>
            <a:ln w="15875" cap="flat" cmpd="sng">
              <a:solidFill>
                <a:srgbClr val="FF66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2" name="Line 25"/>
            <p:cNvSpPr/>
            <p:nvPr/>
          </p:nvSpPr>
          <p:spPr>
            <a:xfrm flipV="1">
              <a:off x="11924" y="2508"/>
              <a:ext cx="85" cy="200"/>
            </a:xfrm>
            <a:prstGeom prst="line">
              <a:avLst/>
            </a:prstGeom>
            <a:ln w="15875" cap="flat" cmpd="sng">
              <a:solidFill>
                <a:srgbClr val="FF66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3" name="Line 26"/>
            <p:cNvSpPr/>
            <p:nvPr/>
          </p:nvSpPr>
          <p:spPr>
            <a:xfrm flipV="1">
              <a:off x="12009" y="2606"/>
              <a:ext cx="0" cy="200"/>
            </a:xfrm>
            <a:prstGeom prst="line">
              <a:avLst/>
            </a:prstGeom>
            <a:ln w="15875" cap="flat" cmpd="sng">
              <a:solidFill>
                <a:srgbClr val="FF66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4" name="Line 27"/>
            <p:cNvSpPr/>
            <p:nvPr/>
          </p:nvSpPr>
          <p:spPr>
            <a:xfrm flipV="1">
              <a:off x="11842" y="2606"/>
              <a:ext cx="0" cy="300"/>
            </a:xfrm>
            <a:prstGeom prst="line">
              <a:avLst/>
            </a:prstGeom>
            <a:ln w="15875" cap="flat" cmpd="sng">
              <a:solidFill>
                <a:srgbClr val="FF66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5" name="Line 28"/>
            <p:cNvSpPr/>
            <p:nvPr/>
          </p:nvSpPr>
          <p:spPr>
            <a:xfrm flipH="1" flipV="1">
              <a:off x="11754" y="2508"/>
              <a:ext cx="88" cy="200"/>
            </a:xfrm>
            <a:prstGeom prst="line">
              <a:avLst/>
            </a:prstGeom>
            <a:ln w="15875" cap="flat" cmpd="sng">
              <a:solidFill>
                <a:srgbClr val="FF66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6" name="Line 29"/>
            <p:cNvSpPr/>
            <p:nvPr/>
          </p:nvSpPr>
          <p:spPr>
            <a:xfrm flipH="1" flipV="1">
              <a:off x="11842" y="2806"/>
              <a:ext cx="82" cy="100"/>
            </a:xfrm>
            <a:prstGeom prst="line">
              <a:avLst/>
            </a:prstGeom>
            <a:ln w="15875" cap="flat" cmpd="sng">
              <a:solidFill>
                <a:srgbClr val="FF66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7" name="Line 30"/>
            <p:cNvSpPr/>
            <p:nvPr/>
          </p:nvSpPr>
          <p:spPr>
            <a:xfrm flipV="1">
              <a:off x="12009" y="2708"/>
              <a:ext cx="88" cy="198"/>
            </a:xfrm>
            <a:prstGeom prst="line">
              <a:avLst/>
            </a:prstGeom>
            <a:ln w="15875" cap="flat" cmpd="sng">
              <a:solidFill>
                <a:srgbClr val="FF66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8" name="Line 31"/>
            <p:cNvSpPr/>
            <p:nvPr/>
          </p:nvSpPr>
          <p:spPr>
            <a:xfrm rot="2580000" flipV="1">
              <a:off x="13347" y="3276"/>
              <a:ext cx="85" cy="200"/>
            </a:xfrm>
            <a:prstGeom prst="line">
              <a:avLst/>
            </a:prstGeom>
            <a:ln w="15875" cap="flat" cmpd="sng">
              <a:solidFill>
                <a:srgbClr val="FF66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9" name="Line 32"/>
            <p:cNvSpPr/>
            <p:nvPr/>
          </p:nvSpPr>
          <p:spPr>
            <a:xfrm rot="2580000" flipV="1">
              <a:off x="13432" y="2806"/>
              <a:ext cx="85" cy="200"/>
            </a:xfrm>
            <a:prstGeom prst="line">
              <a:avLst/>
            </a:prstGeom>
            <a:ln w="15875" cap="flat" cmpd="sng">
              <a:solidFill>
                <a:srgbClr val="FF66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0" name="Line 33"/>
            <p:cNvSpPr/>
            <p:nvPr/>
          </p:nvSpPr>
          <p:spPr>
            <a:xfrm rot="2580000" flipV="1">
              <a:off x="13487" y="3066"/>
              <a:ext cx="85" cy="97"/>
            </a:xfrm>
            <a:prstGeom prst="line">
              <a:avLst/>
            </a:prstGeom>
            <a:ln w="15875" cap="flat" cmpd="sng">
              <a:solidFill>
                <a:srgbClr val="FF66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1" name="Line 34"/>
            <p:cNvSpPr/>
            <p:nvPr/>
          </p:nvSpPr>
          <p:spPr>
            <a:xfrm rot="2580000" flipH="1" flipV="1">
              <a:off x="13262" y="3276"/>
              <a:ext cx="85" cy="100"/>
            </a:xfrm>
            <a:prstGeom prst="line">
              <a:avLst/>
            </a:prstGeom>
            <a:ln w="15875" cap="flat" cmpd="sng">
              <a:solidFill>
                <a:srgbClr val="FF66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2" name="Line 35"/>
            <p:cNvSpPr/>
            <p:nvPr/>
          </p:nvSpPr>
          <p:spPr>
            <a:xfrm rot="2580000" flipH="1" flipV="1">
              <a:off x="13262" y="3078"/>
              <a:ext cx="85" cy="98"/>
            </a:xfrm>
            <a:prstGeom prst="line">
              <a:avLst/>
            </a:prstGeom>
            <a:ln w="15875" cap="flat" cmpd="sng">
              <a:solidFill>
                <a:srgbClr val="FF66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3" name="Line 36"/>
            <p:cNvSpPr/>
            <p:nvPr/>
          </p:nvSpPr>
          <p:spPr>
            <a:xfrm rot="2580000" flipV="1">
              <a:off x="13347" y="2976"/>
              <a:ext cx="85" cy="102"/>
            </a:xfrm>
            <a:prstGeom prst="line">
              <a:avLst/>
            </a:prstGeom>
            <a:ln w="15875" cap="flat" cmpd="sng">
              <a:solidFill>
                <a:srgbClr val="FF66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4" name="Line 37"/>
            <p:cNvSpPr/>
            <p:nvPr/>
          </p:nvSpPr>
          <p:spPr>
            <a:xfrm rot="2580000" flipV="1">
              <a:off x="13347" y="2878"/>
              <a:ext cx="0" cy="200"/>
            </a:xfrm>
            <a:prstGeom prst="line">
              <a:avLst/>
            </a:prstGeom>
            <a:ln w="15875" cap="flat" cmpd="sng">
              <a:solidFill>
                <a:srgbClr val="FF66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5" name="Line 38"/>
            <p:cNvSpPr/>
            <p:nvPr/>
          </p:nvSpPr>
          <p:spPr>
            <a:xfrm rot="2580000" flipH="1" flipV="1">
              <a:off x="13262" y="3078"/>
              <a:ext cx="85" cy="198"/>
            </a:xfrm>
            <a:prstGeom prst="line">
              <a:avLst/>
            </a:prstGeom>
            <a:ln w="15875" cap="flat" cmpd="sng">
              <a:solidFill>
                <a:srgbClr val="FF66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6" name="Line 39"/>
            <p:cNvSpPr/>
            <p:nvPr/>
          </p:nvSpPr>
          <p:spPr>
            <a:xfrm rot="2580000" flipV="1">
              <a:off x="13542" y="2876"/>
              <a:ext cx="0" cy="200"/>
            </a:xfrm>
            <a:prstGeom prst="line">
              <a:avLst/>
            </a:prstGeom>
            <a:ln w="15875" cap="flat" cmpd="sng">
              <a:solidFill>
                <a:srgbClr val="FF66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7" name="Line 40"/>
            <p:cNvSpPr/>
            <p:nvPr/>
          </p:nvSpPr>
          <p:spPr>
            <a:xfrm rot="2580000" flipV="1">
              <a:off x="13542" y="2903"/>
              <a:ext cx="85" cy="200"/>
            </a:xfrm>
            <a:prstGeom prst="line">
              <a:avLst/>
            </a:prstGeom>
            <a:ln w="15875" cap="flat" cmpd="sng">
              <a:solidFill>
                <a:srgbClr val="FF66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8" name="Line 41"/>
            <p:cNvSpPr/>
            <p:nvPr/>
          </p:nvSpPr>
          <p:spPr>
            <a:xfrm rot="2580000" flipV="1">
              <a:off x="13432" y="3176"/>
              <a:ext cx="0" cy="200"/>
            </a:xfrm>
            <a:prstGeom prst="line">
              <a:avLst/>
            </a:prstGeom>
            <a:ln w="15875" cap="flat" cmpd="sng">
              <a:solidFill>
                <a:srgbClr val="FF66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9" name="Line 42"/>
            <p:cNvSpPr/>
            <p:nvPr/>
          </p:nvSpPr>
          <p:spPr>
            <a:xfrm rot="2580000" flipV="1">
              <a:off x="13262" y="3176"/>
              <a:ext cx="0" cy="300"/>
            </a:xfrm>
            <a:prstGeom prst="line">
              <a:avLst/>
            </a:prstGeom>
            <a:ln w="15875" cap="flat" cmpd="sng">
              <a:solidFill>
                <a:srgbClr val="FF66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0" name="Line 43"/>
            <p:cNvSpPr/>
            <p:nvPr/>
          </p:nvSpPr>
          <p:spPr>
            <a:xfrm rot="2580000" flipH="1" flipV="1">
              <a:off x="13177" y="3078"/>
              <a:ext cx="85" cy="198"/>
            </a:xfrm>
            <a:prstGeom prst="line">
              <a:avLst/>
            </a:prstGeom>
            <a:ln w="15875" cap="flat" cmpd="sng">
              <a:solidFill>
                <a:srgbClr val="FF66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1" name="Line 44"/>
            <p:cNvSpPr/>
            <p:nvPr/>
          </p:nvSpPr>
          <p:spPr>
            <a:xfrm rot="2580000" flipH="1" flipV="1">
              <a:off x="13117" y="3306"/>
              <a:ext cx="82" cy="97"/>
            </a:xfrm>
            <a:prstGeom prst="line">
              <a:avLst/>
            </a:prstGeom>
            <a:ln w="15875" cap="flat" cmpd="sng">
              <a:solidFill>
                <a:srgbClr val="FF66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2" name="Line 45"/>
            <p:cNvSpPr/>
            <p:nvPr/>
          </p:nvSpPr>
          <p:spPr>
            <a:xfrm rot="2580000" flipV="1">
              <a:off x="13432" y="3106"/>
              <a:ext cx="85" cy="197"/>
            </a:xfrm>
            <a:prstGeom prst="line">
              <a:avLst/>
            </a:prstGeom>
            <a:ln w="15875" cap="flat" cmpd="sng">
              <a:solidFill>
                <a:srgbClr val="FF66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1547495" y="-20320"/>
            <a:ext cx="6765290" cy="460375"/>
          </a:xfrm>
          <a:prstGeom prst="rect">
            <a:avLst/>
          </a:prstGeom>
        </p:spPr>
        <p:txBody>
          <a:bodyPr wrap="square">
            <a:spAutoFit/>
          </a:bodyPr>
          <a:p>
            <a:pPr algn="just" defTabSz="266700"/>
            <a:r>
              <a:rPr lang="zh-CN" altLang="en-US" sz="2400" b="1">
                <a:latin typeface="Times New Roman" panose="02020603050405020304" pitchFamily="2" charset="0"/>
                <a:ea typeface="微软雅黑" panose="020B0503020204020204" charset="-122"/>
              </a:rPr>
              <a:t>探究点二：勾股定理在实际生活中的应用</a:t>
            </a:r>
            <a:endParaRPr lang="zh-CN" altLang="en-US" sz="2400" b="1">
              <a:latin typeface="Times New Roman" panose="02020603050405020304" pitchFamily="2" charset="0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07950" y="771525"/>
            <a:ext cx="8646795" cy="34080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23850" indent="-457200">
              <a:lnSpc>
                <a:spcPct val="110000"/>
              </a:lnSpc>
            </a:pP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1.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能从实际问题中抽象出几何模型以及发现内在的数量关系，发展抽象能力，培养用数学眼光观察世界的习惯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.</a:t>
            </a:r>
            <a:endParaRPr lang="en-US" altLang="zh-CN" sz="2800"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  <a:p>
            <a:pPr marL="323850" indent="-457200">
              <a:lnSpc>
                <a:spcPct val="110000"/>
              </a:lnSpc>
            </a:pP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2.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灵活运用勾股定理及逆定理解决实际问题，培养学生的数学语言表达能力、提高学生分析问题和解决问题能力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.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(</a:t>
            </a:r>
            <a:r>
              <a:rPr lang="zh-CN" altLang="en-US" sz="2800" b="1">
                <a:solidFill>
                  <a:srgbClr val="3C8C93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重点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)</a:t>
            </a:r>
            <a:endParaRPr lang="en-US" altLang="zh-CN" sz="2800"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  <a:p>
            <a:pPr marL="323850" indent="-457200">
              <a:lnSpc>
                <a:spcPct val="110000"/>
              </a:lnSpc>
            </a:pP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3.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能熟练运用勾股定理解决最短路径问题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.(</a:t>
            </a:r>
            <a:r>
              <a:rPr lang="zh-CN" altLang="en-US" sz="2800" b="1">
                <a:solidFill>
                  <a:srgbClr val="3C8C93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难点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)</a:t>
            </a:r>
            <a:endParaRPr lang="en-US" altLang="zh-CN" sz="2800"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Text Box 3"/>
          <p:cNvSpPr txBox="1"/>
          <p:nvPr/>
        </p:nvSpPr>
        <p:spPr>
          <a:xfrm>
            <a:off x="262890" y="565785"/>
            <a:ext cx="8053070" cy="77978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解：设水池的水深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OA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为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x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尺，则芦苇的长度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O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B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为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(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x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+ 1)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尺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3" name="Rectangle 4"/>
          <p:cNvSpPr/>
          <p:nvPr/>
        </p:nvSpPr>
        <p:spPr>
          <a:xfrm>
            <a:off x="86360" y="1292860"/>
            <a:ext cx="671766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由于芦苇位于水池中央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，所以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A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C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为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5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尺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4" name="Rectangle 5"/>
          <p:cNvSpPr/>
          <p:nvPr/>
        </p:nvSpPr>
        <p:spPr>
          <a:xfrm>
            <a:off x="262890" y="1792605"/>
            <a:ext cx="5737225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ts val="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在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Rt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△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OAC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中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，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由勾股定理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，可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得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>
              <a:spcBef>
                <a:spcPts val="0"/>
              </a:spcBef>
            </a:pP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AC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2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+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OA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2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=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OC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2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，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5" name="Rectangle 6"/>
          <p:cNvSpPr/>
          <p:nvPr/>
        </p:nvSpPr>
        <p:spPr>
          <a:xfrm>
            <a:off x="514350" y="2842260"/>
            <a:ext cx="351282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即 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5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2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+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x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2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= (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x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+ 1)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2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8" name="Rectangle 9"/>
          <p:cNvSpPr/>
          <p:nvPr/>
        </p:nvSpPr>
        <p:spPr>
          <a:xfrm>
            <a:off x="971550" y="3291840"/>
            <a:ext cx="3505200" cy="95313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ts val="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解得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x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= 12.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>
              <a:spcBef>
                <a:spcPts val="0"/>
              </a:spcBef>
            </a:pPr>
            <a:r>
              <a:rPr 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12</a:t>
            </a:r>
            <a:r>
              <a:rPr lang="en-US" sz="2800" i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+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1 = 13.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9" name="Rectangle 10"/>
          <p:cNvSpPr/>
          <p:nvPr/>
        </p:nvSpPr>
        <p:spPr>
          <a:xfrm>
            <a:off x="262890" y="4300220"/>
            <a:ext cx="827595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l"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因此，水池的深度是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12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尺，芦苇的长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度是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13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尺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.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6624320" y="1493520"/>
            <a:ext cx="2232025" cy="2958465"/>
            <a:chOff x="10479" y="1986"/>
            <a:chExt cx="3515" cy="4659"/>
          </a:xfrm>
        </p:grpSpPr>
        <p:sp>
          <p:nvSpPr>
            <p:cNvPr id="12" name="Text Box 5"/>
            <p:cNvSpPr txBox="1"/>
            <p:nvPr/>
          </p:nvSpPr>
          <p:spPr>
            <a:xfrm>
              <a:off x="11241" y="1986"/>
              <a:ext cx="696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800" b="1" i="1" dirty="0">
                  <a:latin typeface="Times New Roman" panose="02020603050405020304" pitchFamily="2" charset="0"/>
                  <a:ea typeface="EU-BX" panose="03000509000000000000" pitchFamily="65" charset="-122"/>
                  <a:cs typeface="Times New Roman" panose="02020603050405020304" pitchFamily="2" charset="0"/>
                </a:rPr>
                <a:t>B</a:t>
              </a:r>
              <a:endParaRPr lang="en-US" altLang="zh-CN" sz="2800" b="1" i="1" dirty="0">
                <a:latin typeface="Times New Roman" panose="02020603050405020304" pitchFamily="2" charset="0"/>
                <a:ea typeface="EU-BX" panose="03000509000000000000" pitchFamily="65" charset="-122"/>
                <a:cs typeface="Times New Roman" panose="02020603050405020304" pitchFamily="2" charset="0"/>
              </a:endParaRPr>
            </a:p>
          </p:txBody>
        </p:sp>
        <p:sp>
          <p:nvSpPr>
            <p:cNvPr id="13" name="Rectangle 6"/>
            <p:cNvSpPr/>
            <p:nvPr/>
          </p:nvSpPr>
          <p:spPr>
            <a:xfrm>
              <a:off x="11501" y="5823"/>
              <a:ext cx="766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en-US" altLang="zh-CN" sz="2800" b="1" i="1" dirty="0">
                  <a:latin typeface="Times New Roman" panose="02020603050405020304" pitchFamily="2" charset="0"/>
                  <a:ea typeface="EU-BX" panose="03000509000000000000" pitchFamily="65" charset="-122"/>
                  <a:cs typeface="Times New Roman" panose="02020603050405020304" pitchFamily="2" charset="0"/>
                </a:rPr>
                <a:t>O</a:t>
              </a:r>
              <a:endParaRPr lang="en-US" altLang="zh-CN" sz="2800" b="1" i="1" dirty="0">
                <a:latin typeface="Times New Roman" panose="02020603050405020304" pitchFamily="2" charset="0"/>
                <a:ea typeface="EU-BX" panose="03000509000000000000" pitchFamily="65" charset="-122"/>
                <a:cs typeface="Times New Roman" panose="02020603050405020304" pitchFamily="2" charset="0"/>
              </a:endParaRPr>
            </a:p>
          </p:txBody>
        </p:sp>
        <p:sp>
          <p:nvSpPr>
            <p:cNvPr id="14" name="Rectangle 7"/>
            <p:cNvSpPr/>
            <p:nvPr/>
          </p:nvSpPr>
          <p:spPr>
            <a:xfrm>
              <a:off x="13436" y="2341"/>
              <a:ext cx="558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en-US" altLang="zh-CN" sz="2800" b="1" i="1" dirty="0">
                  <a:latin typeface="Times New Roman" panose="02020603050405020304" pitchFamily="2" charset="0"/>
                  <a:ea typeface="EU-BX" panose="03000509000000000000" pitchFamily="65" charset="-122"/>
                  <a:cs typeface="Times New Roman" panose="02020603050405020304" pitchFamily="2" charset="0"/>
                </a:rPr>
                <a:t>C</a:t>
              </a:r>
              <a:endParaRPr lang="en-US" altLang="zh-CN" sz="2800" b="1" i="1" dirty="0">
                <a:latin typeface="Times New Roman" panose="02020603050405020304" pitchFamily="2" charset="0"/>
                <a:ea typeface="EU-BX" panose="03000509000000000000" pitchFamily="65" charset="-122"/>
                <a:cs typeface="Times New Roman" panose="02020603050405020304" pitchFamily="2" charset="0"/>
              </a:endParaRPr>
            </a:p>
          </p:txBody>
        </p:sp>
        <p:sp>
          <p:nvSpPr>
            <p:cNvPr id="15" name="Rectangle 9"/>
            <p:cNvSpPr/>
            <p:nvPr/>
          </p:nvSpPr>
          <p:spPr>
            <a:xfrm>
              <a:off x="10499" y="3003"/>
              <a:ext cx="2970" cy="2953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  <a:ln w="9525">
              <a:noFill/>
            </a:ln>
          </p:spPr>
          <p:txBody>
            <a:bodyPr wrap="none" anchor="ctr" anchorCtr="0"/>
            <a:p>
              <a:endParaRPr lang="zh-CN" altLang="en-US" sz="2000" i="1" dirty="0">
                <a:latin typeface="Times New Roman" panose="02020603050405020304" pitchFamily="2" charset="0"/>
                <a:ea typeface="宋体" panose="02010600030101010101" pitchFamily="2" charset="-122"/>
                <a:cs typeface="Times New Roman" panose="02020603050405020304" pitchFamily="2" charset="0"/>
              </a:endParaRPr>
            </a:p>
          </p:txBody>
        </p:sp>
        <p:sp>
          <p:nvSpPr>
            <p:cNvPr id="16" name="Rectangle 8"/>
            <p:cNvSpPr/>
            <p:nvPr/>
          </p:nvSpPr>
          <p:spPr>
            <a:xfrm>
              <a:off x="11337" y="2880"/>
              <a:ext cx="683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en-US" altLang="zh-CN" sz="2800" b="1" i="1" dirty="0">
                  <a:latin typeface="Times New Roman" panose="02020603050405020304" pitchFamily="2" charset="0"/>
                  <a:ea typeface="EU-BX" panose="03000509000000000000" pitchFamily="65" charset="-122"/>
                  <a:cs typeface="Times New Roman" panose="02020603050405020304" pitchFamily="2" charset="0"/>
                </a:rPr>
                <a:t>A</a:t>
              </a:r>
              <a:endParaRPr lang="en-US" altLang="zh-CN" sz="2800" b="1" i="1" dirty="0">
                <a:latin typeface="Times New Roman" panose="02020603050405020304" pitchFamily="2" charset="0"/>
                <a:ea typeface="EU-BX" panose="03000509000000000000" pitchFamily="65" charset="-122"/>
                <a:cs typeface="Times New Roman" panose="02020603050405020304" pitchFamily="2" charset="0"/>
              </a:endParaRPr>
            </a:p>
          </p:txBody>
        </p:sp>
        <p:sp>
          <p:nvSpPr>
            <p:cNvPr id="17" name="Line 10"/>
            <p:cNvSpPr/>
            <p:nvPr/>
          </p:nvSpPr>
          <p:spPr>
            <a:xfrm>
              <a:off x="13447" y="2396"/>
              <a:ext cx="0" cy="3572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8" name="Line 11"/>
            <p:cNvSpPr/>
            <p:nvPr/>
          </p:nvSpPr>
          <p:spPr>
            <a:xfrm>
              <a:off x="10479" y="2408"/>
              <a:ext cx="20" cy="3548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9" name="Line 12"/>
            <p:cNvSpPr/>
            <p:nvPr/>
          </p:nvSpPr>
          <p:spPr>
            <a:xfrm>
              <a:off x="10499" y="5956"/>
              <a:ext cx="2955" cy="37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0" name="Line 13"/>
            <p:cNvSpPr/>
            <p:nvPr/>
          </p:nvSpPr>
          <p:spPr>
            <a:xfrm>
              <a:off x="10499" y="3003"/>
              <a:ext cx="2970" cy="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1" name="Line 14"/>
            <p:cNvSpPr/>
            <p:nvPr/>
          </p:nvSpPr>
          <p:spPr>
            <a:xfrm>
              <a:off x="11972" y="2503"/>
              <a:ext cx="0" cy="3480"/>
            </a:xfrm>
            <a:prstGeom prst="line">
              <a:avLst/>
            </a:prstGeom>
            <a:ln w="38100" cap="flat" cmpd="sng">
              <a:solidFill>
                <a:srgbClr val="CC66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2" name="Line 15"/>
            <p:cNvSpPr/>
            <p:nvPr/>
          </p:nvSpPr>
          <p:spPr>
            <a:xfrm rot="1881714">
              <a:off x="12551" y="2800"/>
              <a:ext cx="329" cy="3338"/>
            </a:xfrm>
            <a:prstGeom prst="line">
              <a:avLst/>
            </a:prstGeom>
            <a:ln w="38100" cap="flat" cmpd="sng">
              <a:solidFill>
                <a:srgbClr val="CC66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3" name="Line 16"/>
            <p:cNvSpPr/>
            <p:nvPr/>
          </p:nvSpPr>
          <p:spPr>
            <a:xfrm flipV="1">
              <a:off x="11924" y="2708"/>
              <a:ext cx="85" cy="198"/>
            </a:xfrm>
            <a:prstGeom prst="line">
              <a:avLst/>
            </a:prstGeom>
            <a:ln w="15875" cap="flat" cmpd="sng">
              <a:solidFill>
                <a:srgbClr val="FF66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4" name="Line 17"/>
            <p:cNvSpPr/>
            <p:nvPr/>
          </p:nvSpPr>
          <p:spPr>
            <a:xfrm flipV="1">
              <a:off x="12009" y="2508"/>
              <a:ext cx="88" cy="200"/>
            </a:xfrm>
            <a:prstGeom prst="line">
              <a:avLst/>
            </a:prstGeom>
            <a:ln w="15875" cap="flat" cmpd="sng">
              <a:solidFill>
                <a:srgbClr val="FF66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5" name="Line 18"/>
            <p:cNvSpPr/>
            <p:nvPr/>
          </p:nvSpPr>
          <p:spPr>
            <a:xfrm flipV="1">
              <a:off x="11924" y="2508"/>
              <a:ext cx="85" cy="98"/>
            </a:xfrm>
            <a:prstGeom prst="line">
              <a:avLst/>
            </a:prstGeom>
            <a:ln w="15875" cap="flat" cmpd="sng">
              <a:solidFill>
                <a:srgbClr val="FF66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6" name="Line 19"/>
            <p:cNvSpPr/>
            <p:nvPr/>
          </p:nvSpPr>
          <p:spPr>
            <a:xfrm flipH="1" flipV="1">
              <a:off x="11842" y="2708"/>
              <a:ext cx="82" cy="98"/>
            </a:xfrm>
            <a:prstGeom prst="line">
              <a:avLst/>
            </a:prstGeom>
            <a:ln w="15875" cap="flat" cmpd="sng">
              <a:solidFill>
                <a:srgbClr val="FF66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7" name="Line 20"/>
            <p:cNvSpPr/>
            <p:nvPr/>
          </p:nvSpPr>
          <p:spPr>
            <a:xfrm flipH="1" flipV="1">
              <a:off x="11842" y="2508"/>
              <a:ext cx="82" cy="98"/>
            </a:xfrm>
            <a:prstGeom prst="line">
              <a:avLst/>
            </a:prstGeom>
            <a:ln w="15875" cap="flat" cmpd="sng">
              <a:solidFill>
                <a:srgbClr val="FF66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8" name="Line 21"/>
            <p:cNvSpPr/>
            <p:nvPr/>
          </p:nvSpPr>
          <p:spPr>
            <a:xfrm flipV="1">
              <a:off x="11924" y="2408"/>
              <a:ext cx="85" cy="100"/>
            </a:xfrm>
            <a:prstGeom prst="line">
              <a:avLst/>
            </a:prstGeom>
            <a:ln w="15875" cap="flat" cmpd="sng">
              <a:solidFill>
                <a:srgbClr val="FF66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9" name="Line 22"/>
            <p:cNvSpPr/>
            <p:nvPr/>
          </p:nvSpPr>
          <p:spPr>
            <a:xfrm flipV="1">
              <a:off x="11924" y="2308"/>
              <a:ext cx="0" cy="200"/>
            </a:xfrm>
            <a:prstGeom prst="line">
              <a:avLst/>
            </a:prstGeom>
            <a:ln w="15875" cap="flat" cmpd="sng">
              <a:solidFill>
                <a:srgbClr val="FF66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0" name="Line 23"/>
            <p:cNvSpPr/>
            <p:nvPr/>
          </p:nvSpPr>
          <p:spPr>
            <a:xfrm flipH="1" flipV="1">
              <a:off x="11842" y="2508"/>
              <a:ext cx="82" cy="200"/>
            </a:xfrm>
            <a:prstGeom prst="line">
              <a:avLst/>
            </a:prstGeom>
            <a:ln w="15875" cap="flat" cmpd="sng">
              <a:solidFill>
                <a:srgbClr val="FF66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1" name="Line 24"/>
            <p:cNvSpPr/>
            <p:nvPr/>
          </p:nvSpPr>
          <p:spPr>
            <a:xfrm flipV="1">
              <a:off x="11842" y="2308"/>
              <a:ext cx="0" cy="200"/>
            </a:xfrm>
            <a:prstGeom prst="line">
              <a:avLst/>
            </a:prstGeom>
            <a:ln w="15875" cap="flat" cmpd="sng">
              <a:solidFill>
                <a:srgbClr val="FF66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2" name="Line 25"/>
            <p:cNvSpPr/>
            <p:nvPr/>
          </p:nvSpPr>
          <p:spPr>
            <a:xfrm flipV="1">
              <a:off x="11924" y="2508"/>
              <a:ext cx="85" cy="200"/>
            </a:xfrm>
            <a:prstGeom prst="line">
              <a:avLst/>
            </a:prstGeom>
            <a:ln w="15875" cap="flat" cmpd="sng">
              <a:solidFill>
                <a:srgbClr val="FF66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3" name="Line 26"/>
            <p:cNvSpPr/>
            <p:nvPr/>
          </p:nvSpPr>
          <p:spPr>
            <a:xfrm flipV="1">
              <a:off x="12009" y="2606"/>
              <a:ext cx="0" cy="200"/>
            </a:xfrm>
            <a:prstGeom prst="line">
              <a:avLst/>
            </a:prstGeom>
            <a:ln w="15875" cap="flat" cmpd="sng">
              <a:solidFill>
                <a:srgbClr val="FF66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4" name="Line 27"/>
            <p:cNvSpPr/>
            <p:nvPr/>
          </p:nvSpPr>
          <p:spPr>
            <a:xfrm flipV="1">
              <a:off x="11842" y="2606"/>
              <a:ext cx="0" cy="300"/>
            </a:xfrm>
            <a:prstGeom prst="line">
              <a:avLst/>
            </a:prstGeom>
            <a:ln w="15875" cap="flat" cmpd="sng">
              <a:solidFill>
                <a:srgbClr val="FF66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5" name="Line 28"/>
            <p:cNvSpPr/>
            <p:nvPr/>
          </p:nvSpPr>
          <p:spPr>
            <a:xfrm flipH="1" flipV="1">
              <a:off x="11754" y="2508"/>
              <a:ext cx="88" cy="200"/>
            </a:xfrm>
            <a:prstGeom prst="line">
              <a:avLst/>
            </a:prstGeom>
            <a:ln w="15875" cap="flat" cmpd="sng">
              <a:solidFill>
                <a:srgbClr val="FF66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6" name="Line 29"/>
            <p:cNvSpPr/>
            <p:nvPr/>
          </p:nvSpPr>
          <p:spPr>
            <a:xfrm flipH="1" flipV="1">
              <a:off x="11842" y="2806"/>
              <a:ext cx="82" cy="100"/>
            </a:xfrm>
            <a:prstGeom prst="line">
              <a:avLst/>
            </a:prstGeom>
            <a:ln w="15875" cap="flat" cmpd="sng">
              <a:solidFill>
                <a:srgbClr val="FF66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7" name="Line 30"/>
            <p:cNvSpPr/>
            <p:nvPr/>
          </p:nvSpPr>
          <p:spPr>
            <a:xfrm flipV="1">
              <a:off x="12009" y="2708"/>
              <a:ext cx="88" cy="198"/>
            </a:xfrm>
            <a:prstGeom prst="line">
              <a:avLst/>
            </a:prstGeom>
            <a:ln w="15875" cap="flat" cmpd="sng">
              <a:solidFill>
                <a:srgbClr val="FF66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8" name="Line 31"/>
            <p:cNvSpPr/>
            <p:nvPr/>
          </p:nvSpPr>
          <p:spPr>
            <a:xfrm rot="2580000" flipV="1">
              <a:off x="13347" y="3276"/>
              <a:ext cx="85" cy="200"/>
            </a:xfrm>
            <a:prstGeom prst="line">
              <a:avLst/>
            </a:prstGeom>
            <a:ln w="15875" cap="flat" cmpd="sng">
              <a:solidFill>
                <a:srgbClr val="FF66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9" name="Line 32"/>
            <p:cNvSpPr/>
            <p:nvPr/>
          </p:nvSpPr>
          <p:spPr>
            <a:xfrm rot="2580000" flipV="1">
              <a:off x="13432" y="2806"/>
              <a:ext cx="85" cy="200"/>
            </a:xfrm>
            <a:prstGeom prst="line">
              <a:avLst/>
            </a:prstGeom>
            <a:ln w="15875" cap="flat" cmpd="sng">
              <a:solidFill>
                <a:srgbClr val="FF66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0" name="Line 33"/>
            <p:cNvSpPr/>
            <p:nvPr/>
          </p:nvSpPr>
          <p:spPr>
            <a:xfrm rot="2580000" flipV="1">
              <a:off x="13487" y="3066"/>
              <a:ext cx="85" cy="97"/>
            </a:xfrm>
            <a:prstGeom prst="line">
              <a:avLst/>
            </a:prstGeom>
            <a:ln w="15875" cap="flat" cmpd="sng">
              <a:solidFill>
                <a:srgbClr val="FF66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1" name="Line 34"/>
            <p:cNvSpPr/>
            <p:nvPr/>
          </p:nvSpPr>
          <p:spPr>
            <a:xfrm rot="2580000" flipH="1" flipV="1">
              <a:off x="13262" y="3276"/>
              <a:ext cx="85" cy="100"/>
            </a:xfrm>
            <a:prstGeom prst="line">
              <a:avLst/>
            </a:prstGeom>
            <a:ln w="15875" cap="flat" cmpd="sng">
              <a:solidFill>
                <a:srgbClr val="FF66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2" name="Line 35"/>
            <p:cNvSpPr/>
            <p:nvPr/>
          </p:nvSpPr>
          <p:spPr>
            <a:xfrm rot="2580000" flipH="1" flipV="1">
              <a:off x="13262" y="3078"/>
              <a:ext cx="85" cy="98"/>
            </a:xfrm>
            <a:prstGeom prst="line">
              <a:avLst/>
            </a:prstGeom>
            <a:ln w="15875" cap="flat" cmpd="sng">
              <a:solidFill>
                <a:srgbClr val="FF66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3" name="Line 36"/>
            <p:cNvSpPr/>
            <p:nvPr/>
          </p:nvSpPr>
          <p:spPr>
            <a:xfrm rot="2580000" flipV="1">
              <a:off x="13347" y="2976"/>
              <a:ext cx="85" cy="102"/>
            </a:xfrm>
            <a:prstGeom prst="line">
              <a:avLst/>
            </a:prstGeom>
            <a:ln w="15875" cap="flat" cmpd="sng">
              <a:solidFill>
                <a:srgbClr val="FF66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4" name="Line 37"/>
            <p:cNvSpPr/>
            <p:nvPr/>
          </p:nvSpPr>
          <p:spPr>
            <a:xfrm rot="2580000" flipV="1">
              <a:off x="13347" y="2878"/>
              <a:ext cx="0" cy="200"/>
            </a:xfrm>
            <a:prstGeom prst="line">
              <a:avLst/>
            </a:prstGeom>
            <a:ln w="15875" cap="flat" cmpd="sng">
              <a:solidFill>
                <a:srgbClr val="FF66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6" name="Line 38"/>
            <p:cNvSpPr/>
            <p:nvPr/>
          </p:nvSpPr>
          <p:spPr>
            <a:xfrm rot="2580000" flipH="1" flipV="1">
              <a:off x="13262" y="3078"/>
              <a:ext cx="85" cy="198"/>
            </a:xfrm>
            <a:prstGeom prst="line">
              <a:avLst/>
            </a:prstGeom>
            <a:ln w="15875" cap="flat" cmpd="sng">
              <a:solidFill>
                <a:srgbClr val="FF66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7" name="Line 39"/>
            <p:cNvSpPr/>
            <p:nvPr/>
          </p:nvSpPr>
          <p:spPr>
            <a:xfrm rot="2580000" flipV="1">
              <a:off x="13542" y="2876"/>
              <a:ext cx="0" cy="200"/>
            </a:xfrm>
            <a:prstGeom prst="line">
              <a:avLst/>
            </a:prstGeom>
            <a:ln w="15875" cap="flat" cmpd="sng">
              <a:solidFill>
                <a:srgbClr val="FF66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8" name="Line 40"/>
            <p:cNvSpPr/>
            <p:nvPr/>
          </p:nvSpPr>
          <p:spPr>
            <a:xfrm rot="2580000" flipV="1">
              <a:off x="13542" y="2903"/>
              <a:ext cx="85" cy="200"/>
            </a:xfrm>
            <a:prstGeom prst="line">
              <a:avLst/>
            </a:prstGeom>
            <a:ln w="15875" cap="flat" cmpd="sng">
              <a:solidFill>
                <a:srgbClr val="FF66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9" name="Line 41"/>
            <p:cNvSpPr/>
            <p:nvPr/>
          </p:nvSpPr>
          <p:spPr>
            <a:xfrm rot="2580000" flipV="1">
              <a:off x="13432" y="3176"/>
              <a:ext cx="0" cy="200"/>
            </a:xfrm>
            <a:prstGeom prst="line">
              <a:avLst/>
            </a:prstGeom>
            <a:ln w="15875" cap="flat" cmpd="sng">
              <a:solidFill>
                <a:srgbClr val="FF66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0" name="Line 42"/>
            <p:cNvSpPr/>
            <p:nvPr/>
          </p:nvSpPr>
          <p:spPr>
            <a:xfrm rot="2580000" flipV="1">
              <a:off x="13262" y="3176"/>
              <a:ext cx="0" cy="300"/>
            </a:xfrm>
            <a:prstGeom prst="line">
              <a:avLst/>
            </a:prstGeom>
            <a:ln w="15875" cap="flat" cmpd="sng">
              <a:solidFill>
                <a:srgbClr val="FF66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" name="Line 43"/>
            <p:cNvSpPr/>
            <p:nvPr/>
          </p:nvSpPr>
          <p:spPr>
            <a:xfrm rot="2580000" flipH="1" flipV="1">
              <a:off x="13177" y="3078"/>
              <a:ext cx="85" cy="198"/>
            </a:xfrm>
            <a:prstGeom prst="line">
              <a:avLst/>
            </a:prstGeom>
            <a:ln w="15875" cap="flat" cmpd="sng">
              <a:solidFill>
                <a:srgbClr val="FF66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3" name="Line 44"/>
            <p:cNvSpPr/>
            <p:nvPr/>
          </p:nvSpPr>
          <p:spPr>
            <a:xfrm rot="2580000" flipH="1" flipV="1">
              <a:off x="13117" y="3306"/>
              <a:ext cx="82" cy="97"/>
            </a:xfrm>
            <a:prstGeom prst="line">
              <a:avLst/>
            </a:prstGeom>
            <a:ln w="15875" cap="flat" cmpd="sng">
              <a:solidFill>
                <a:srgbClr val="FF66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4" name="Line 45"/>
            <p:cNvSpPr/>
            <p:nvPr/>
          </p:nvSpPr>
          <p:spPr>
            <a:xfrm rot="2580000" flipV="1">
              <a:off x="13432" y="3106"/>
              <a:ext cx="85" cy="197"/>
            </a:xfrm>
            <a:prstGeom prst="line">
              <a:avLst/>
            </a:prstGeom>
            <a:ln w="15875" cap="flat" cmpd="sng">
              <a:solidFill>
                <a:srgbClr val="FF66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95" name="文本框 94"/>
          <p:cNvSpPr txBox="1"/>
          <p:nvPr/>
        </p:nvSpPr>
        <p:spPr>
          <a:xfrm>
            <a:off x="1547495" y="-20320"/>
            <a:ext cx="6765290" cy="460375"/>
          </a:xfrm>
          <a:prstGeom prst="rect">
            <a:avLst/>
          </a:prstGeom>
        </p:spPr>
        <p:txBody>
          <a:bodyPr wrap="square">
            <a:spAutoFit/>
          </a:bodyPr>
          <a:p>
            <a:pPr algn="just" defTabSz="266700"/>
            <a:r>
              <a:rPr lang="zh-CN" altLang="en-US" sz="2400" b="1">
                <a:latin typeface="Times New Roman" panose="02020603050405020304" pitchFamily="2" charset="0"/>
                <a:ea typeface="微软雅黑" panose="020B0503020204020204" charset="-122"/>
              </a:rPr>
              <a:t>探究点二：勾股定理在实际生活中的应用</a:t>
            </a:r>
            <a:endParaRPr lang="zh-CN" altLang="en-US" sz="2400" b="1">
              <a:latin typeface="Times New Roman" panose="02020603050405020304" pitchFamily="2" charset="0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8" grpId="0"/>
      <p:bldP spid="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51460" y="514985"/>
            <a:ext cx="8619490" cy="1814830"/>
          </a:xfrm>
          <a:prstGeom prst="rect">
            <a:avLst/>
          </a:prstGeom>
        </p:spPr>
        <p:txBody>
          <a:bodyPr wrap="square" anchor="t">
            <a:spAutoFit/>
          </a:bodyPr>
          <a:p>
            <a:pPr marL="0" indent="0" algn="l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800" dirty="0">
                <a:solidFill>
                  <a:srgbClr val="3C8C93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 </a:t>
            </a:r>
            <a:r>
              <a:rPr lang="zh-CN" altLang="en-US" sz="2800" dirty="0">
                <a:solidFill>
                  <a:srgbClr val="3C8C93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例</a:t>
            </a:r>
            <a:r>
              <a:rPr lang="en-US" altLang="zh-CN" sz="2800" dirty="0">
                <a:solidFill>
                  <a:srgbClr val="3C8C93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2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</a:rPr>
              <a:t>  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</a:rPr>
              <a:t>如图，在一次夏令营活动中，小明从营地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i="1">
                <a:latin typeface="Times New Roman" panose="02020603050405020304" pitchFamily="2" charset="0"/>
                <a:ea typeface="黑体" panose="02010609060101010101" pitchFamily="2" charset="-122"/>
              </a:rPr>
              <a:t>A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</a:rPr>
              <a:t>出发，沿北偏东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 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</a:rPr>
              <a:t>53</a:t>
            </a:r>
            <a:r>
              <a:rPr lang="en-US" altLang="en-US" sz="2800">
                <a:latin typeface="微软雅黑" panose="020B0503020204020204" charset="-122"/>
                <a:ea typeface="微软雅黑" panose="020B0503020204020204" charset="-122"/>
              </a:rPr>
              <a:t>°</a:t>
            </a:r>
            <a:r>
              <a:rPr lang="en-US" sz="2800"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</a:rPr>
              <a:t>方向走了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</a:rPr>
              <a:t> 400 m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</a:rPr>
              <a:t>到达点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i="1">
                <a:latin typeface="Times New Roman" panose="02020603050405020304" pitchFamily="2" charset="0"/>
                <a:ea typeface="黑体" panose="02010609060101010101" pitchFamily="2" charset="-122"/>
              </a:rPr>
              <a:t>B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</a:rPr>
              <a:t>，然后再沿北偏西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</a:rPr>
              <a:t> 37</a:t>
            </a:r>
            <a:r>
              <a:rPr lang="en-US" altLang="en-US" sz="2800">
                <a:latin typeface="微软雅黑" panose="020B0503020204020204" charset="-122"/>
                <a:ea typeface="微软雅黑" panose="020B0503020204020204" charset="-122"/>
                <a:sym typeface="+mn-ea"/>
              </a:rPr>
              <a:t>°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</a:rPr>
              <a:t>方向走了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</a:rPr>
              <a:t> 300 m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</a:rPr>
              <a:t>到达目的地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i="1">
                <a:latin typeface="Times New Roman" panose="02020603050405020304" pitchFamily="2" charset="0"/>
                <a:ea typeface="黑体" panose="02010609060101010101" pitchFamily="2" charset="-122"/>
              </a:rPr>
              <a:t>C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</a:rPr>
              <a:t>.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</a:rPr>
              <a:t>求</a:t>
            </a:r>
            <a:r>
              <a:rPr lang="en-US" altLang="zh-CN" sz="2800" i="1">
                <a:latin typeface="Times New Roman" panose="02020603050405020304" pitchFamily="2" charset="0"/>
                <a:ea typeface="黑体" panose="02010609060101010101" pitchFamily="2" charset="-122"/>
              </a:rPr>
              <a:t> A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</a:rPr>
              <a:t>，</a:t>
            </a:r>
            <a:r>
              <a:rPr lang="en-US" altLang="zh-CN" sz="2800" i="1">
                <a:latin typeface="Times New Roman" panose="02020603050405020304" pitchFamily="2" charset="0"/>
                <a:ea typeface="黑体" panose="02010609060101010101" pitchFamily="2" charset="-122"/>
              </a:rPr>
              <a:t>C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</a:rPr>
              <a:t>两点之间的距离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</a:rPr>
              <a:t>.</a:t>
            </a:r>
            <a:endParaRPr lang="zh-CN" altLang="en-US" sz="280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52730" y="2616835"/>
            <a:ext cx="5600065" cy="1383665"/>
          </a:xfrm>
          <a:prstGeom prst="rect">
            <a:avLst/>
          </a:prstGeom>
        </p:spPr>
        <p:txBody>
          <a:bodyPr wrap="square" anchor="t">
            <a:spAutoFit/>
          </a:bodyPr>
          <a:p>
            <a:pPr marL="0" indent="0" algn="l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solidFill>
                  <a:schemeClr val="bg1"/>
                </a:solidFill>
                <a:highlight>
                  <a:srgbClr val="008080"/>
                </a:highlight>
                <a:latin typeface="Times New Roman" panose="02020603050405020304" pitchFamily="2" charset="0"/>
                <a:ea typeface="黑体" panose="02010609060101010101" pitchFamily="2" charset="-122"/>
              </a:rPr>
              <a:t>解析：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把实际问题中的角度转化为图形中的角度，找到直角三角形，利用勾股定理求解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.</a:t>
            </a:r>
            <a:endParaRPr lang="en-US" altLang="zh-CN" sz="280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5895340" y="2168525"/>
            <a:ext cx="2800985" cy="2707640"/>
            <a:chOff x="9284" y="3415"/>
            <a:chExt cx="4411" cy="4264"/>
          </a:xfrm>
        </p:grpSpPr>
        <p:grpSp>
          <p:nvGrpSpPr>
            <p:cNvPr id="17" name="组合 16"/>
            <p:cNvGrpSpPr/>
            <p:nvPr/>
          </p:nvGrpSpPr>
          <p:grpSpPr>
            <a:xfrm>
              <a:off x="9284" y="3415"/>
              <a:ext cx="4302" cy="3749"/>
              <a:chOff x="9284" y="3189"/>
              <a:chExt cx="4302" cy="3749"/>
            </a:xfrm>
          </p:grpSpPr>
          <p:cxnSp>
            <p:nvCxnSpPr>
              <p:cNvPr id="5" name="直接箭头连接符 4"/>
              <p:cNvCxnSpPr/>
              <p:nvPr/>
            </p:nvCxnSpPr>
            <p:spPr>
              <a:xfrm>
                <a:off x="10074" y="6545"/>
                <a:ext cx="3512" cy="0"/>
              </a:xfrm>
              <a:prstGeom prst="straightConnector1">
                <a:avLst/>
              </a:prstGeom>
              <a:ln w="25400">
                <a:solidFill>
                  <a:schemeClr val="tx1"/>
                </a:solidFill>
                <a:tailEnd type="triangle" w="lg" len="lg"/>
              </a:ln>
            </p:spPr>
            <p:style>
              <a:lnRef idx="2">
                <a:schemeClr val="accent1"/>
              </a:lnRef>
              <a:fillRef idx="0">
                <a:srgbClr val="FFFFFF"/>
              </a:fillRef>
              <a:effectRef idx="0">
                <a:srgbClr val="FFFFFF"/>
              </a:effectRef>
              <a:fontRef idx="minor">
                <a:schemeClr val="tx1"/>
              </a:fontRef>
            </p:style>
          </p:cxnSp>
          <p:cxnSp>
            <p:nvCxnSpPr>
              <p:cNvPr id="6" name="直接箭头连接符 5"/>
              <p:cNvCxnSpPr/>
              <p:nvPr/>
            </p:nvCxnSpPr>
            <p:spPr>
              <a:xfrm flipV="1">
                <a:off x="10074" y="3692"/>
                <a:ext cx="0" cy="2853"/>
              </a:xfrm>
              <a:prstGeom prst="straightConnector1">
                <a:avLst/>
              </a:prstGeom>
              <a:ln w="25400">
                <a:solidFill>
                  <a:srgbClr val="000000"/>
                </a:solidFill>
                <a:tailEnd type="triangle" w="lg" len="lg"/>
              </a:ln>
            </p:spPr>
            <p:style>
              <a:lnRef idx="2">
                <a:schemeClr val="accent1"/>
              </a:lnRef>
              <a:fillRef idx="0">
                <a:srgbClr val="FFFFFF"/>
              </a:fillRef>
              <a:effectRef idx="0">
                <a:srgbClr val="FFFFFF"/>
              </a:effectRef>
              <a:fontRef idx="minor">
                <a:schemeClr val="tx1"/>
              </a:fontRef>
            </p:style>
          </p:cxnSp>
          <p:cxnSp>
            <p:nvCxnSpPr>
              <p:cNvPr id="7" name="直接连接符 6"/>
              <p:cNvCxnSpPr/>
              <p:nvPr/>
            </p:nvCxnSpPr>
            <p:spPr>
              <a:xfrm flipV="1">
                <a:off x="12190" y="3482"/>
                <a:ext cx="0" cy="277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rgbClr val="FFFFFF"/>
              </a:fillRef>
              <a:effectRef idx="0">
                <a:srgbClr val="FFFFFF"/>
              </a:effectRef>
              <a:fontRef idx="minor">
                <a:schemeClr val="tx1"/>
              </a:fontRef>
            </p:style>
          </p:cxnSp>
          <p:cxnSp>
            <p:nvCxnSpPr>
              <p:cNvPr id="8" name="直接连接符 7"/>
              <p:cNvCxnSpPr/>
              <p:nvPr/>
            </p:nvCxnSpPr>
            <p:spPr>
              <a:xfrm flipV="1">
                <a:off x="10074" y="5297"/>
                <a:ext cx="2116" cy="1248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rgbClr val="FFFFFF"/>
              </a:fillRef>
              <a:effectRef idx="0">
                <a:srgbClr val="FFFFFF"/>
              </a:effectRef>
              <a:fontRef idx="minor">
                <a:schemeClr val="tx1"/>
              </a:fontRef>
            </p:style>
          </p:cxnSp>
          <p:cxnSp>
            <p:nvCxnSpPr>
              <p:cNvPr id="9" name="直接连接符 8"/>
              <p:cNvCxnSpPr/>
              <p:nvPr/>
            </p:nvCxnSpPr>
            <p:spPr>
              <a:xfrm flipV="1">
                <a:off x="10081" y="4178"/>
                <a:ext cx="1428" cy="2382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rgbClr val="FFFFFF"/>
              </a:fillRef>
              <a:effectRef idx="0">
                <a:srgbClr val="FFFFFF"/>
              </a:effectRef>
              <a:fontRef idx="minor">
                <a:schemeClr val="tx1"/>
              </a:fontRef>
            </p:style>
          </p:cxnSp>
          <p:cxnSp>
            <p:nvCxnSpPr>
              <p:cNvPr id="10" name="直接连接符 9"/>
              <p:cNvCxnSpPr/>
              <p:nvPr/>
            </p:nvCxnSpPr>
            <p:spPr>
              <a:xfrm flipH="1" flipV="1">
                <a:off x="11510" y="4178"/>
                <a:ext cx="680" cy="1134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rgbClr val="FFFFFF"/>
              </a:fillRef>
              <a:effectRef idx="0">
                <a:srgbClr val="FFFFFF"/>
              </a:effectRef>
              <a:fontRef idx="minor">
                <a:schemeClr val="tx1"/>
              </a:fontRef>
            </p:style>
          </p:cxnSp>
          <p:sp>
            <p:nvSpPr>
              <p:cNvPr id="11" name="文本框 10"/>
              <p:cNvSpPr txBox="1"/>
              <p:nvPr/>
            </p:nvSpPr>
            <p:spPr>
              <a:xfrm>
                <a:off x="9284" y="3189"/>
                <a:ext cx="848" cy="82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p>
                <a:pPr marL="0" indent="0" algn="l" defTabSz="26670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sz="2800">
                    <a:latin typeface="Times New Roman" panose="02020603050405020304" pitchFamily="2" charset="0"/>
                    <a:ea typeface="黑体" panose="02010609060101010101" pitchFamily="2" charset="-122"/>
                  </a:rPr>
                  <a:t>北</a:t>
                </a:r>
                <a:endParaRPr lang="zh-CN" altLang="en-US" sz="2800">
                  <a:latin typeface="Times New Roman" panose="02020603050405020304" pitchFamily="2" charset="0"/>
                  <a:ea typeface="黑体" panose="02010609060101010101" pitchFamily="2" charset="-122"/>
                </a:endParaRPr>
              </a:p>
            </p:txBody>
          </p:sp>
          <p:sp>
            <p:nvSpPr>
              <p:cNvPr id="12" name="文本框 11"/>
              <p:cNvSpPr txBox="1"/>
              <p:nvPr/>
            </p:nvSpPr>
            <p:spPr>
              <a:xfrm>
                <a:off x="10853" y="3669"/>
                <a:ext cx="657" cy="822"/>
              </a:xfrm>
              <a:prstGeom prst="rect">
                <a:avLst/>
              </a:prstGeom>
            </p:spPr>
            <p:txBody>
              <a:bodyPr wrap="square" anchor="t">
                <a:spAutoFit/>
              </a:bodyPr>
              <a:p>
                <a:pPr marL="0" indent="0" algn="l" defTabSz="26670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2800" b="1" i="1">
                    <a:latin typeface="Times New Roman" panose="02020603050405020304" pitchFamily="2" charset="0"/>
                    <a:ea typeface="黑体" panose="02010609060101010101" pitchFamily="2" charset="-122"/>
                    <a:sym typeface="+mn-ea"/>
                  </a:rPr>
                  <a:t>C</a:t>
                </a:r>
                <a:endParaRPr lang="en-US" altLang="zh-CN" sz="2800" b="1" i="1">
                  <a:latin typeface="Times New Roman" panose="02020603050405020304" pitchFamily="2" charset="0"/>
                  <a:ea typeface="黑体" panose="02010609060101010101" pitchFamily="2" charset="-122"/>
                  <a:sym typeface="+mn-ea"/>
                </a:endParaRPr>
              </a:p>
            </p:txBody>
          </p:sp>
          <p:sp>
            <p:nvSpPr>
              <p:cNvPr id="13" name="文本框 12"/>
              <p:cNvSpPr txBox="1"/>
              <p:nvPr/>
            </p:nvSpPr>
            <p:spPr>
              <a:xfrm>
                <a:off x="12190" y="4809"/>
                <a:ext cx="657" cy="822"/>
              </a:xfrm>
              <a:prstGeom prst="rect">
                <a:avLst/>
              </a:prstGeom>
            </p:spPr>
            <p:txBody>
              <a:bodyPr wrap="square" anchor="t">
                <a:spAutoFit/>
              </a:bodyPr>
              <a:p>
                <a:pPr marL="0" indent="0" algn="l" defTabSz="26670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2800" b="1" i="1">
                    <a:latin typeface="Times New Roman" panose="02020603050405020304" pitchFamily="2" charset="0"/>
                    <a:ea typeface="黑体" panose="02010609060101010101" pitchFamily="2" charset="-122"/>
                    <a:sym typeface="+mn-ea"/>
                  </a:rPr>
                  <a:t>B</a:t>
                </a:r>
                <a:endParaRPr lang="en-US" altLang="zh-CN" sz="2800" b="1" i="1">
                  <a:latin typeface="Times New Roman" panose="02020603050405020304" pitchFamily="2" charset="0"/>
                  <a:ea typeface="黑体" panose="02010609060101010101" pitchFamily="2" charset="-122"/>
                  <a:sym typeface="+mn-ea"/>
                </a:endParaRPr>
              </a:p>
            </p:txBody>
          </p:sp>
          <p:sp>
            <p:nvSpPr>
              <p:cNvPr id="14" name="文本框 13"/>
              <p:cNvSpPr txBox="1"/>
              <p:nvPr/>
            </p:nvSpPr>
            <p:spPr>
              <a:xfrm>
                <a:off x="12190" y="5637"/>
                <a:ext cx="795" cy="822"/>
              </a:xfrm>
              <a:prstGeom prst="rect">
                <a:avLst/>
              </a:prstGeom>
            </p:spPr>
            <p:txBody>
              <a:bodyPr wrap="square" anchor="t">
                <a:spAutoFit/>
              </a:bodyPr>
              <a:p>
                <a:pPr marL="0" indent="0" algn="l" defTabSz="26670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2800" b="1" i="1">
                    <a:latin typeface="Times New Roman" panose="02020603050405020304" pitchFamily="2" charset="0"/>
                    <a:ea typeface="黑体" panose="02010609060101010101" pitchFamily="2" charset="-122"/>
                    <a:sym typeface="+mn-ea"/>
                  </a:rPr>
                  <a:t>E</a:t>
                </a:r>
                <a:endParaRPr lang="en-US" altLang="zh-CN" sz="2800" b="1" i="1">
                  <a:latin typeface="Times New Roman" panose="02020603050405020304" pitchFamily="2" charset="0"/>
                  <a:ea typeface="黑体" panose="02010609060101010101" pitchFamily="2" charset="-122"/>
                  <a:sym typeface="+mn-ea"/>
                </a:endParaRPr>
              </a:p>
            </p:txBody>
          </p:sp>
          <p:sp>
            <p:nvSpPr>
              <p:cNvPr id="15" name="文本框 14"/>
              <p:cNvSpPr txBox="1"/>
              <p:nvPr/>
            </p:nvSpPr>
            <p:spPr>
              <a:xfrm>
                <a:off x="9468" y="6116"/>
                <a:ext cx="795" cy="822"/>
              </a:xfrm>
              <a:prstGeom prst="rect">
                <a:avLst/>
              </a:prstGeom>
            </p:spPr>
            <p:txBody>
              <a:bodyPr wrap="square" anchor="t">
                <a:spAutoFit/>
              </a:bodyPr>
              <a:p>
                <a:pPr marL="0" indent="0" algn="l" defTabSz="26670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2800" b="1" i="1">
                    <a:latin typeface="Times New Roman" panose="02020603050405020304" pitchFamily="2" charset="0"/>
                    <a:ea typeface="黑体" panose="02010609060101010101" pitchFamily="2" charset="-122"/>
                    <a:sym typeface="+mn-ea"/>
                  </a:rPr>
                  <a:t>A</a:t>
                </a:r>
                <a:endParaRPr lang="en-US" altLang="zh-CN" sz="2800" b="1" i="1">
                  <a:latin typeface="Times New Roman" panose="02020603050405020304" pitchFamily="2" charset="0"/>
                  <a:ea typeface="黑体" panose="02010609060101010101" pitchFamily="2" charset="-122"/>
                  <a:sym typeface="+mn-ea"/>
                </a:endParaRPr>
              </a:p>
            </p:txBody>
          </p:sp>
          <p:sp>
            <p:nvSpPr>
              <p:cNvPr id="16" name="文本框 15"/>
              <p:cNvSpPr txBox="1"/>
              <p:nvPr/>
            </p:nvSpPr>
            <p:spPr>
              <a:xfrm>
                <a:off x="9354" y="3825"/>
                <a:ext cx="786" cy="833"/>
              </a:xfrm>
              <a:prstGeom prst="rect">
                <a:avLst/>
              </a:prstGeom>
            </p:spPr>
            <p:txBody>
              <a:bodyPr wrap="square" anchor="t">
                <a:noAutofit/>
              </a:bodyPr>
              <a:p>
                <a:pPr marL="0" indent="0" algn="l" defTabSz="26670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2800" b="1" i="1">
                    <a:latin typeface="Times New Roman" panose="02020603050405020304" pitchFamily="2" charset="0"/>
                    <a:ea typeface="黑体" panose="02010609060101010101" pitchFamily="2" charset="-122"/>
                    <a:sym typeface="+mn-ea"/>
                  </a:rPr>
                  <a:t>D</a:t>
                </a:r>
                <a:endParaRPr lang="en-US" altLang="zh-CN" sz="2800" b="1" i="1">
                  <a:latin typeface="Times New Roman" panose="02020603050405020304" pitchFamily="2" charset="0"/>
                  <a:ea typeface="黑体" panose="02010609060101010101" pitchFamily="2" charset="-122"/>
                  <a:sym typeface="+mn-ea"/>
                </a:endParaRPr>
              </a:p>
            </p:txBody>
          </p:sp>
        </p:grpSp>
        <p:sp>
          <p:nvSpPr>
            <p:cNvPr id="18" name="文本框 17"/>
            <p:cNvSpPr txBox="1"/>
            <p:nvPr/>
          </p:nvSpPr>
          <p:spPr>
            <a:xfrm>
              <a:off x="12847" y="6857"/>
              <a:ext cx="848" cy="822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pPr marL="0" indent="0" algn="l" defTabSz="26670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800">
                  <a:latin typeface="Times New Roman" panose="02020603050405020304" pitchFamily="2" charset="0"/>
                  <a:ea typeface="黑体" panose="02010609060101010101" pitchFamily="2" charset="-122"/>
                </a:rPr>
                <a:t>东</a:t>
              </a:r>
              <a:endParaRPr lang="zh-CN" altLang="en-US" sz="2800">
                <a:latin typeface="Times New Roman" panose="02020603050405020304" pitchFamily="2" charset="0"/>
                <a:ea typeface="黑体" panose="02010609060101010101" pitchFamily="2" charset="-122"/>
              </a:endParaRPr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1547495" y="-20320"/>
            <a:ext cx="6765290" cy="460375"/>
          </a:xfrm>
          <a:prstGeom prst="rect">
            <a:avLst/>
          </a:prstGeom>
        </p:spPr>
        <p:txBody>
          <a:bodyPr wrap="square">
            <a:spAutoFit/>
          </a:bodyPr>
          <a:p>
            <a:pPr algn="just" defTabSz="266700"/>
            <a:r>
              <a:rPr lang="zh-CN" altLang="en-US" sz="2400" b="1">
                <a:latin typeface="Times New Roman" panose="02020603050405020304" pitchFamily="2" charset="0"/>
                <a:ea typeface="微软雅黑" panose="020B0503020204020204" charset="-122"/>
              </a:rPr>
              <a:t>探究点二：勾股定理在实际生活中的应用</a:t>
            </a:r>
            <a:endParaRPr lang="zh-CN" altLang="en-US" sz="2400" b="1">
              <a:latin typeface="Times New Roman" panose="02020603050405020304" pitchFamily="2" charset="0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09855" y="483870"/>
            <a:ext cx="7204075" cy="3107690"/>
          </a:xfrm>
          <a:prstGeom prst="rect">
            <a:avLst/>
          </a:prstGeom>
        </p:spPr>
        <p:txBody>
          <a:bodyPr wrap="square" anchor="t">
            <a:spAutoFit/>
          </a:bodyPr>
          <a:p>
            <a:pPr marL="0" indent="0" algn="l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解：如图，过点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 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B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作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 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BE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∥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AD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.</a:t>
            </a:r>
            <a:endParaRPr lang="en-US" altLang="zh-CN" sz="280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  <a:sym typeface="+mn-ea"/>
            </a:endParaRPr>
          </a:p>
          <a:p>
            <a:pPr marL="0" indent="0" algn="l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∴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∠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DAB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 = ∠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ABE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 = 53</a:t>
            </a:r>
            <a:r>
              <a:rPr lang="en-US" altLang="en-US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°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.</a:t>
            </a:r>
            <a:endParaRPr lang="en-US" altLang="zh-CN" sz="280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  <a:sym typeface="+mn-ea"/>
            </a:endParaRPr>
          </a:p>
          <a:p>
            <a:pPr marL="0" indent="0" algn="l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∵ 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37</a:t>
            </a:r>
            <a:r>
              <a:rPr lang="en-US" altLang="en-US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° 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+ ∠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CBA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 + ∠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ABE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 = 180</a:t>
            </a:r>
            <a:r>
              <a:rPr lang="en-US" altLang="en-US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°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，</a:t>
            </a:r>
            <a:endParaRPr lang="en-US" altLang="zh-CN" sz="280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 marL="0" indent="0" algn="l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∴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∠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CBA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 = 90</a:t>
            </a:r>
            <a:r>
              <a:rPr lang="en-US" altLang="en-US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°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.</a:t>
            </a:r>
            <a:endParaRPr lang="en-US" altLang="zh-CN" sz="280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  <a:sym typeface="+mn-ea"/>
            </a:endParaRPr>
          </a:p>
          <a:p>
            <a:pPr marL="0" indent="0" algn="l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∴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AC</a:t>
            </a:r>
            <a:r>
              <a:rPr lang="en-US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² 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= 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BC</a:t>
            </a:r>
            <a:r>
              <a:rPr lang="en-US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² 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+ 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AB</a:t>
            </a:r>
            <a:r>
              <a:rPr lang="en-US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² 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= 300</a:t>
            </a:r>
            <a:r>
              <a:rPr lang="en-US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² 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+ 400</a:t>
            </a:r>
            <a:r>
              <a:rPr lang="en-US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² 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= 500</a:t>
            </a:r>
            <a:r>
              <a:rPr lang="en-US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²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.</a:t>
            </a:r>
            <a:endParaRPr lang="en-US" altLang="zh-CN" sz="280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  <a:sym typeface="+mn-ea"/>
            </a:endParaRPr>
          </a:p>
          <a:p>
            <a:pPr marL="0" indent="0" algn="l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∴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AC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 = 500 m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，</a:t>
            </a:r>
            <a:endParaRPr lang="zh-CN" altLang="en-US" sz="280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  <a:sym typeface="+mn-ea"/>
            </a:endParaRPr>
          </a:p>
          <a:p>
            <a:pPr marL="0" indent="0" algn="l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即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 A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、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C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两点间的距离为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 500 m.</a:t>
            </a:r>
            <a:endParaRPr lang="en-US" altLang="zh-CN" sz="280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23850" y="3570605"/>
            <a:ext cx="8282305" cy="1383665"/>
          </a:xfrm>
          <a:prstGeom prst="rect">
            <a:avLst/>
          </a:prstGeom>
          <a:ln w="15875">
            <a:solidFill>
              <a:schemeClr val="tx1"/>
            </a:solidFill>
            <a:prstDash val="dash"/>
          </a:ln>
        </p:spPr>
        <p:txBody>
          <a:bodyPr wrap="square" anchor="t">
            <a:spAutoFit/>
          </a:bodyPr>
          <a:p>
            <a:pPr marL="0" indent="0" algn="l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solidFill>
                  <a:schemeClr val="bg1"/>
                </a:solidFill>
                <a:highlight>
                  <a:srgbClr val="008080"/>
                </a:highlight>
                <a:latin typeface="Times New Roman" panose="02020603050405020304" pitchFamily="2" charset="0"/>
                <a:ea typeface="黑体" panose="02010609060101010101" pitchFamily="2" charset="-122"/>
              </a:rPr>
              <a:t>方法总结：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</a:rPr>
              <a:t>此类问题解题的关键是将实际问题转化为数学问题；在数学模型（直角三角形）中，应用勾股定理或勾股定理的逆定理解题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</a:rPr>
              <a:t>.</a:t>
            </a:r>
            <a:endParaRPr lang="zh-CN" altLang="en-US" sz="280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6114415" y="711200"/>
            <a:ext cx="2800985" cy="2707640"/>
            <a:chOff x="9284" y="3415"/>
            <a:chExt cx="4411" cy="4264"/>
          </a:xfrm>
        </p:grpSpPr>
        <p:grpSp>
          <p:nvGrpSpPr>
            <p:cNvPr id="17" name="组合 16"/>
            <p:cNvGrpSpPr/>
            <p:nvPr/>
          </p:nvGrpSpPr>
          <p:grpSpPr>
            <a:xfrm>
              <a:off x="9284" y="3415"/>
              <a:ext cx="4302" cy="3749"/>
              <a:chOff x="9284" y="3189"/>
              <a:chExt cx="4302" cy="3749"/>
            </a:xfrm>
          </p:grpSpPr>
          <p:cxnSp>
            <p:nvCxnSpPr>
              <p:cNvPr id="5" name="直接箭头连接符 4"/>
              <p:cNvCxnSpPr/>
              <p:nvPr/>
            </p:nvCxnSpPr>
            <p:spPr>
              <a:xfrm>
                <a:off x="10074" y="6545"/>
                <a:ext cx="3512" cy="0"/>
              </a:xfrm>
              <a:prstGeom prst="straightConnector1">
                <a:avLst/>
              </a:prstGeom>
              <a:ln w="25400">
                <a:solidFill>
                  <a:schemeClr val="tx1"/>
                </a:solidFill>
                <a:tailEnd type="triangle" w="lg" len="lg"/>
              </a:ln>
            </p:spPr>
            <p:style>
              <a:lnRef idx="2">
                <a:schemeClr val="accent1"/>
              </a:lnRef>
              <a:fillRef idx="0">
                <a:srgbClr val="FFFFFF"/>
              </a:fillRef>
              <a:effectRef idx="0">
                <a:srgbClr val="FFFFFF"/>
              </a:effectRef>
              <a:fontRef idx="minor">
                <a:schemeClr val="tx1"/>
              </a:fontRef>
            </p:style>
          </p:cxnSp>
          <p:cxnSp>
            <p:nvCxnSpPr>
              <p:cNvPr id="6" name="直接箭头连接符 5"/>
              <p:cNvCxnSpPr/>
              <p:nvPr/>
            </p:nvCxnSpPr>
            <p:spPr>
              <a:xfrm flipV="1">
                <a:off x="10074" y="3692"/>
                <a:ext cx="0" cy="2853"/>
              </a:xfrm>
              <a:prstGeom prst="straightConnector1">
                <a:avLst/>
              </a:prstGeom>
              <a:ln w="25400">
                <a:solidFill>
                  <a:srgbClr val="000000"/>
                </a:solidFill>
                <a:tailEnd type="triangle" w="lg" len="lg"/>
              </a:ln>
            </p:spPr>
            <p:style>
              <a:lnRef idx="2">
                <a:schemeClr val="accent1"/>
              </a:lnRef>
              <a:fillRef idx="0">
                <a:srgbClr val="FFFFFF"/>
              </a:fillRef>
              <a:effectRef idx="0">
                <a:srgbClr val="FFFFFF"/>
              </a:effectRef>
              <a:fontRef idx="minor">
                <a:schemeClr val="tx1"/>
              </a:fontRef>
            </p:style>
          </p:cxnSp>
          <p:cxnSp>
            <p:nvCxnSpPr>
              <p:cNvPr id="7" name="直接连接符 6"/>
              <p:cNvCxnSpPr/>
              <p:nvPr/>
            </p:nvCxnSpPr>
            <p:spPr>
              <a:xfrm flipV="1">
                <a:off x="12190" y="3482"/>
                <a:ext cx="0" cy="277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rgbClr val="FFFFFF"/>
              </a:fillRef>
              <a:effectRef idx="0">
                <a:srgbClr val="FFFFFF"/>
              </a:effectRef>
              <a:fontRef idx="minor">
                <a:schemeClr val="tx1"/>
              </a:fontRef>
            </p:style>
          </p:cxnSp>
          <p:cxnSp>
            <p:nvCxnSpPr>
              <p:cNvPr id="8" name="直接连接符 7"/>
              <p:cNvCxnSpPr/>
              <p:nvPr/>
            </p:nvCxnSpPr>
            <p:spPr>
              <a:xfrm flipV="1">
                <a:off x="10074" y="5297"/>
                <a:ext cx="2116" cy="1248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rgbClr val="FFFFFF"/>
              </a:fillRef>
              <a:effectRef idx="0">
                <a:srgbClr val="FFFFFF"/>
              </a:effectRef>
              <a:fontRef idx="minor">
                <a:schemeClr val="tx1"/>
              </a:fontRef>
            </p:style>
          </p:cxnSp>
          <p:cxnSp>
            <p:nvCxnSpPr>
              <p:cNvPr id="9" name="直接连接符 8"/>
              <p:cNvCxnSpPr/>
              <p:nvPr/>
            </p:nvCxnSpPr>
            <p:spPr>
              <a:xfrm flipV="1">
                <a:off x="10081" y="4178"/>
                <a:ext cx="1428" cy="2382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rgbClr val="FFFFFF"/>
              </a:fillRef>
              <a:effectRef idx="0">
                <a:srgbClr val="FFFFFF"/>
              </a:effectRef>
              <a:fontRef idx="minor">
                <a:schemeClr val="tx1"/>
              </a:fontRef>
            </p:style>
          </p:cxnSp>
          <p:cxnSp>
            <p:nvCxnSpPr>
              <p:cNvPr id="10" name="直接连接符 9"/>
              <p:cNvCxnSpPr/>
              <p:nvPr/>
            </p:nvCxnSpPr>
            <p:spPr>
              <a:xfrm flipH="1" flipV="1">
                <a:off x="11510" y="4178"/>
                <a:ext cx="680" cy="1134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rgbClr val="FFFFFF"/>
              </a:fillRef>
              <a:effectRef idx="0">
                <a:srgbClr val="FFFFFF"/>
              </a:effectRef>
              <a:fontRef idx="minor">
                <a:schemeClr val="tx1"/>
              </a:fontRef>
            </p:style>
          </p:cxnSp>
          <p:sp>
            <p:nvSpPr>
              <p:cNvPr id="11" name="文本框 10"/>
              <p:cNvSpPr txBox="1"/>
              <p:nvPr/>
            </p:nvSpPr>
            <p:spPr>
              <a:xfrm>
                <a:off x="9284" y="3189"/>
                <a:ext cx="848" cy="82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p>
                <a:pPr marL="0" indent="0" algn="l" defTabSz="26670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sz="2800">
                    <a:latin typeface="Times New Roman" panose="02020603050405020304" pitchFamily="2" charset="0"/>
                    <a:ea typeface="黑体" panose="02010609060101010101" pitchFamily="2" charset="-122"/>
                  </a:rPr>
                  <a:t>北</a:t>
                </a:r>
                <a:endParaRPr lang="zh-CN" altLang="en-US" sz="2800">
                  <a:latin typeface="Times New Roman" panose="02020603050405020304" pitchFamily="2" charset="0"/>
                  <a:ea typeface="黑体" panose="02010609060101010101" pitchFamily="2" charset="-122"/>
                </a:endParaRPr>
              </a:p>
            </p:txBody>
          </p:sp>
          <p:sp>
            <p:nvSpPr>
              <p:cNvPr id="12" name="文本框 11"/>
              <p:cNvSpPr txBox="1"/>
              <p:nvPr/>
            </p:nvSpPr>
            <p:spPr>
              <a:xfrm>
                <a:off x="10853" y="3669"/>
                <a:ext cx="657" cy="822"/>
              </a:xfrm>
              <a:prstGeom prst="rect">
                <a:avLst/>
              </a:prstGeom>
            </p:spPr>
            <p:txBody>
              <a:bodyPr wrap="square" anchor="t">
                <a:spAutoFit/>
              </a:bodyPr>
              <a:p>
                <a:pPr marL="0" indent="0" algn="l" defTabSz="26670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2800" b="1" i="1">
                    <a:latin typeface="Times New Roman" panose="02020603050405020304" pitchFamily="2" charset="0"/>
                    <a:ea typeface="黑体" panose="02010609060101010101" pitchFamily="2" charset="-122"/>
                    <a:sym typeface="+mn-ea"/>
                  </a:rPr>
                  <a:t>C</a:t>
                </a:r>
                <a:endParaRPr lang="en-US" altLang="zh-CN" sz="2800" b="1" i="1">
                  <a:latin typeface="Times New Roman" panose="02020603050405020304" pitchFamily="2" charset="0"/>
                  <a:ea typeface="黑体" panose="02010609060101010101" pitchFamily="2" charset="-122"/>
                  <a:sym typeface="+mn-ea"/>
                </a:endParaRPr>
              </a:p>
            </p:txBody>
          </p:sp>
          <p:sp>
            <p:nvSpPr>
              <p:cNvPr id="13" name="文本框 12"/>
              <p:cNvSpPr txBox="1"/>
              <p:nvPr/>
            </p:nvSpPr>
            <p:spPr>
              <a:xfrm>
                <a:off x="12190" y="4809"/>
                <a:ext cx="657" cy="822"/>
              </a:xfrm>
              <a:prstGeom prst="rect">
                <a:avLst/>
              </a:prstGeom>
            </p:spPr>
            <p:txBody>
              <a:bodyPr wrap="square" anchor="t">
                <a:spAutoFit/>
              </a:bodyPr>
              <a:p>
                <a:pPr marL="0" indent="0" algn="l" defTabSz="26670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2800" b="1" i="1">
                    <a:latin typeface="Times New Roman" panose="02020603050405020304" pitchFamily="2" charset="0"/>
                    <a:ea typeface="黑体" panose="02010609060101010101" pitchFamily="2" charset="-122"/>
                    <a:sym typeface="+mn-ea"/>
                  </a:rPr>
                  <a:t>B</a:t>
                </a:r>
                <a:endParaRPr lang="en-US" altLang="zh-CN" sz="2800" b="1" i="1">
                  <a:latin typeface="Times New Roman" panose="02020603050405020304" pitchFamily="2" charset="0"/>
                  <a:ea typeface="黑体" panose="02010609060101010101" pitchFamily="2" charset="-122"/>
                  <a:sym typeface="+mn-ea"/>
                </a:endParaRPr>
              </a:p>
            </p:txBody>
          </p:sp>
          <p:sp>
            <p:nvSpPr>
              <p:cNvPr id="14" name="文本框 13"/>
              <p:cNvSpPr txBox="1"/>
              <p:nvPr/>
            </p:nvSpPr>
            <p:spPr>
              <a:xfrm>
                <a:off x="12190" y="5637"/>
                <a:ext cx="795" cy="822"/>
              </a:xfrm>
              <a:prstGeom prst="rect">
                <a:avLst/>
              </a:prstGeom>
            </p:spPr>
            <p:txBody>
              <a:bodyPr wrap="square" anchor="t">
                <a:spAutoFit/>
              </a:bodyPr>
              <a:p>
                <a:pPr marL="0" indent="0" algn="l" defTabSz="26670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2800" b="1" i="1">
                    <a:latin typeface="Times New Roman" panose="02020603050405020304" pitchFamily="2" charset="0"/>
                    <a:ea typeface="黑体" panose="02010609060101010101" pitchFamily="2" charset="-122"/>
                    <a:sym typeface="+mn-ea"/>
                  </a:rPr>
                  <a:t>E</a:t>
                </a:r>
                <a:endParaRPr lang="en-US" altLang="zh-CN" sz="2800" b="1" i="1">
                  <a:latin typeface="Times New Roman" panose="02020603050405020304" pitchFamily="2" charset="0"/>
                  <a:ea typeface="黑体" panose="02010609060101010101" pitchFamily="2" charset="-122"/>
                  <a:sym typeface="+mn-ea"/>
                </a:endParaRPr>
              </a:p>
            </p:txBody>
          </p:sp>
          <p:sp>
            <p:nvSpPr>
              <p:cNvPr id="15" name="文本框 14"/>
              <p:cNvSpPr txBox="1"/>
              <p:nvPr/>
            </p:nvSpPr>
            <p:spPr>
              <a:xfrm>
                <a:off x="9468" y="6116"/>
                <a:ext cx="795" cy="822"/>
              </a:xfrm>
              <a:prstGeom prst="rect">
                <a:avLst/>
              </a:prstGeom>
            </p:spPr>
            <p:txBody>
              <a:bodyPr wrap="square" anchor="t">
                <a:spAutoFit/>
              </a:bodyPr>
              <a:p>
                <a:pPr marL="0" indent="0" algn="l" defTabSz="26670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2800" b="1" i="1">
                    <a:latin typeface="Times New Roman" panose="02020603050405020304" pitchFamily="2" charset="0"/>
                    <a:ea typeface="黑体" panose="02010609060101010101" pitchFamily="2" charset="-122"/>
                    <a:sym typeface="+mn-ea"/>
                  </a:rPr>
                  <a:t>A</a:t>
                </a:r>
                <a:endParaRPr lang="en-US" altLang="zh-CN" sz="2800" b="1" i="1">
                  <a:latin typeface="Times New Roman" panose="02020603050405020304" pitchFamily="2" charset="0"/>
                  <a:ea typeface="黑体" panose="02010609060101010101" pitchFamily="2" charset="-122"/>
                  <a:sym typeface="+mn-ea"/>
                </a:endParaRPr>
              </a:p>
            </p:txBody>
          </p:sp>
          <p:sp>
            <p:nvSpPr>
              <p:cNvPr id="16" name="文本框 15"/>
              <p:cNvSpPr txBox="1"/>
              <p:nvPr/>
            </p:nvSpPr>
            <p:spPr>
              <a:xfrm>
                <a:off x="9354" y="3825"/>
                <a:ext cx="786" cy="833"/>
              </a:xfrm>
              <a:prstGeom prst="rect">
                <a:avLst/>
              </a:prstGeom>
            </p:spPr>
            <p:txBody>
              <a:bodyPr wrap="square" anchor="t">
                <a:noAutofit/>
              </a:bodyPr>
              <a:p>
                <a:pPr marL="0" indent="0" algn="l" defTabSz="26670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2800" b="1" i="1">
                    <a:latin typeface="Times New Roman" panose="02020603050405020304" pitchFamily="2" charset="0"/>
                    <a:ea typeface="黑体" panose="02010609060101010101" pitchFamily="2" charset="-122"/>
                    <a:sym typeface="+mn-ea"/>
                  </a:rPr>
                  <a:t>D</a:t>
                </a:r>
                <a:endParaRPr lang="en-US" altLang="zh-CN" sz="2800" b="1" i="1">
                  <a:latin typeface="Times New Roman" panose="02020603050405020304" pitchFamily="2" charset="0"/>
                  <a:ea typeface="黑体" panose="02010609060101010101" pitchFamily="2" charset="-122"/>
                  <a:sym typeface="+mn-ea"/>
                </a:endParaRPr>
              </a:p>
            </p:txBody>
          </p:sp>
        </p:grpSp>
        <p:sp>
          <p:nvSpPr>
            <p:cNvPr id="18" name="文本框 17"/>
            <p:cNvSpPr txBox="1"/>
            <p:nvPr/>
          </p:nvSpPr>
          <p:spPr>
            <a:xfrm>
              <a:off x="12847" y="6857"/>
              <a:ext cx="848" cy="822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pPr marL="0" indent="0" algn="l" defTabSz="26670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800">
                  <a:latin typeface="Times New Roman" panose="02020603050405020304" pitchFamily="2" charset="0"/>
                  <a:ea typeface="黑体" panose="02010609060101010101" pitchFamily="2" charset="-122"/>
                </a:rPr>
                <a:t>东</a:t>
              </a:r>
              <a:endParaRPr lang="zh-CN" altLang="en-US" sz="2800">
                <a:latin typeface="Times New Roman" panose="02020603050405020304" pitchFamily="2" charset="0"/>
                <a:ea typeface="黑体" panose="02010609060101010101" pitchFamily="2" charset="-122"/>
              </a:endParaRPr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1547495" y="-20320"/>
            <a:ext cx="6765290" cy="460375"/>
          </a:xfrm>
          <a:prstGeom prst="rect">
            <a:avLst/>
          </a:prstGeom>
        </p:spPr>
        <p:txBody>
          <a:bodyPr wrap="square">
            <a:spAutoFit/>
          </a:bodyPr>
          <a:p>
            <a:pPr algn="just" defTabSz="266700"/>
            <a:r>
              <a:rPr lang="zh-CN" altLang="en-US" sz="2400" b="1">
                <a:latin typeface="Times New Roman" panose="02020603050405020304" pitchFamily="2" charset="0"/>
                <a:ea typeface="微软雅黑" panose="020B0503020204020204" charset="-122"/>
              </a:rPr>
              <a:t>探究点二：勾股定理在实际生活中的应用</a:t>
            </a:r>
            <a:endParaRPr lang="zh-CN" altLang="en-US" sz="2400" b="1">
              <a:latin typeface="Times New Roman" panose="02020603050405020304" pitchFamily="2" charset="0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25" name="yt_shape_10125"/>
          <p:cNvSpPr txBox="1"/>
          <p:nvPr/>
        </p:nvSpPr>
        <p:spPr>
          <a:xfrm>
            <a:off x="540119" y="699542"/>
            <a:ext cx="8064000" cy="51815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en-US" altLang="zh-CN" sz="3300" b="0" i="0" u="none" spc="-3300">
                <a:solidFill>
                  <a:srgbClr val="1EE3CF"/>
                </a:solidFill>
                <a:effectLst/>
                <a:latin typeface="Times New Roman" panose="02020603050405020304" pitchFamily="33"/>
                <a:ea typeface="宋体" panose="02010600030101010101" pitchFamily="2" charset="-122"/>
              </a:rPr>
              <a:t> </a:t>
            </a:r>
            <a:r>
              <a:rPr lang="en-US" altLang="zh-CN" sz="3300" b="0" i="0" u="none" spc="115138">
                <a:solidFill>
                  <a:srgbClr val="1EE3CF"/>
                </a:solidFill>
                <a:effectLst/>
                <a:latin typeface="Times New Roman" panose="02020603050405020304" pitchFamily="33"/>
                <a:ea typeface="宋体" panose="02010600030101010101" pitchFamily="2" charset="-122"/>
              </a:rPr>
              <a:t> </a:t>
            </a:r>
            <a:endParaRPr lang="en-US" altLang="zh-CN" sz="3300" b="0" i="0" u="none" spc="115138">
              <a:solidFill>
                <a:srgbClr val="1EE3CF"/>
              </a:solidFill>
              <a:effectLst/>
              <a:latin typeface="Times New Roman" panose="02020603050405020304" pitchFamily="33"/>
              <a:ea typeface="宋体" panose="02010600030101010101" pitchFamily="2" charset="-122"/>
            </a:endParaRPr>
          </a:p>
        </p:txBody>
      </p:sp>
      <p:sp>
        <p:nvSpPr>
          <p:cNvPr id="10127" name="yt_shape_10127"/>
          <p:cNvSpPr txBox="1"/>
          <p:nvPr/>
        </p:nvSpPr>
        <p:spPr>
          <a:xfrm>
            <a:off x="540119" y="1313767"/>
            <a:ext cx="8444916" cy="138319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en-US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1</a:t>
            </a:r>
            <a:r>
              <a:rPr lang="en-US" altLang="zh-CN" sz="2800" b="1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en-US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Times New Roman" panose="02020603050405020304" pitchFamily="33"/>
              </a:rPr>
              <a:t> </a:t>
            </a:r>
            <a:r>
              <a:rPr lang="zh-CN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强大的台风使得一根旗杆在离地面</a:t>
            </a:r>
            <a:r>
              <a:rPr lang="en-US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5m</a:t>
            </a:r>
            <a:r>
              <a:rPr lang="zh-CN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  <a:sym typeface="_⨹_4_114dc"/>
              </a:rPr>
              <a:t>处折断倒</a:t>
            </a:r>
            <a:br>
              <a:rPr lang="zh-CN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</a:br>
            <a:r>
              <a:rPr lang="zh-CN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下，旗杆顶部落在离旗杆</a:t>
            </a:r>
            <a:r>
              <a:rPr lang="en-US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12m</a:t>
            </a:r>
            <a:r>
              <a:rPr lang="zh-CN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  <a:sym typeface="_⨹_9_00688"/>
              </a:rPr>
              <a:t>处，旗杆折断之前的</a:t>
            </a:r>
            <a:br>
              <a:rPr lang="zh-CN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</a:br>
            <a:r>
              <a:rPr lang="zh-CN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高度是</a:t>
            </a:r>
            <a:r>
              <a:rPr lang="en-US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(</a:t>
            </a:r>
            <a:r>
              <a:rPr lang="zh-CN" altLang="zh-CN" sz="2800" b="1" i="0" u="none">
                <a:solidFill>
                  <a:srgbClr val="3D4263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　</a:t>
            </a:r>
            <a:r>
              <a:rPr lang="en-US" altLang="zh-CN" sz="2800" b="1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D</a:t>
            </a:r>
            <a:r>
              <a:rPr lang="zh-CN" altLang="zh-CN" sz="2800" b="1" i="0" u="none">
                <a:solidFill>
                  <a:srgbClr val="3D4263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　</a:t>
            </a:r>
            <a:r>
              <a:rPr lang="en-US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)</a:t>
            </a:r>
            <a:endParaRPr lang="en-US" altLang="zh-CN" sz="2800" b="1" i="0" u="none">
              <a:solidFill>
                <a:srgbClr val="000000"/>
              </a:solidFill>
              <a:effectLst/>
              <a:latin typeface="Times New Roman" panose="02020603050405020304" pitchFamily="33"/>
              <a:ea typeface="黑体" panose="02010609060101010101" pitchFamily="2" charset="-122"/>
            </a:endParaRPr>
          </a:p>
        </p:txBody>
      </p:sp>
      <p:graphicFrame>
        <p:nvGraphicFramePr>
          <p:cNvPr id="10128" name="yt_table_10128" title="H_73.92"/>
          <p:cNvGraphicFramePr>
            <a:graphicFrameLocks noGrp="1"/>
          </p:cNvGraphicFramePr>
          <p:nvPr/>
        </p:nvGraphicFramePr>
        <p:xfrm>
          <a:off x="540066" y="2747754"/>
          <a:ext cx="4481830" cy="938784"/>
        </p:xfrm>
        <a:graphic>
          <a:graphicData uri="http://schemas.openxmlformats.org/drawingml/2006/table">
            <a:tbl>
              <a:tblPr/>
              <a:tblGrid>
                <a:gridCol w="2707005"/>
                <a:gridCol w="1774825"/>
              </a:tblGrid>
              <a:tr h="370840">
                <a:tc>
                  <a:txBody>
                    <a:bodyPr/>
                    <a:lstStyle/>
                    <a:p>
                      <a:pPr marL="523240" indent="-523240" algn="l" eaLnBrk="1" fontAlgn="ctr" latinLnBrk="0" hangingPunct="0">
                        <a:lnSpc>
                          <a:spcPct val="110000"/>
                        </a:lnSpc>
                      </a:pPr>
                      <a:r>
                        <a:rPr lang="en-US" altLang="zh-CN" sz="2800" b="1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33"/>
                          <a:ea typeface="黑体" panose="02010609060101010101" pitchFamily="2" charset="-122"/>
                        </a:rPr>
                        <a:t>A</a:t>
                      </a:r>
                      <a:r>
                        <a:rPr lang="en-US" altLang="zh-CN" sz="2800" b="1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800" b="1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33"/>
                          <a:ea typeface="Times New Roman" panose="02020603050405020304" pitchFamily="33"/>
                        </a:rPr>
                        <a:t> </a:t>
                      </a:r>
                      <a:r>
                        <a:rPr lang="en-US" altLang="zh-CN" sz="2800" b="1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33"/>
                          <a:ea typeface="黑体" panose="02010609060101010101" pitchFamily="2" charset="-122"/>
                        </a:rPr>
                        <a:t>12m</a:t>
                      </a:r>
                      <a:endParaRPr lang="en-US" altLang="zh-CN" sz="2800" b="1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33"/>
                        <a:ea typeface="黑体" panose="0201060906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523240" indent="-523240" algn="l" eaLnBrk="1" fontAlgn="ctr" latinLnBrk="0" hangingPunct="0">
                        <a:lnSpc>
                          <a:spcPct val="110000"/>
                        </a:lnSpc>
                      </a:pPr>
                      <a:r>
                        <a:rPr lang="en-US" altLang="zh-CN" sz="2800" b="1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33"/>
                          <a:ea typeface="黑体" panose="02010609060101010101" pitchFamily="2" charset="-122"/>
                        </a:rPr>
                        <a:t>B</a:t>
                      </a:r>
                      <a:r>
                        <a:rPr lang="en-US" altLang="zh-CN" sz="2800" b="1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800" b="1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33"/>
                          <a:ea typeface="Times New Roman" panose="02020603050405020304" pitchFamily="33"/>
                        </a:rPr>
                        <a:t> </a:t>
                      </a:r>
                      <a:r>
                        <a:rPr lang="en-US" altLang="zh-CN" sz="2800" b="1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33"/>
                          <a:ea typeface="黑体" panose="02010609060101010101" pitchFamily="2" charset="-122"/>
                        </a:rPr>
                        <a:t>13m</a:t>
                      </a:r>
                      <a:endParaRPr lang="en-US" altLang="zh-CN" sz="2800" b="1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33"/>
                        <a:ea typeface="黑体" panose="0201060906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523240" indent="-523240" algn="l" eaLnBrk="1" fontAlgn="ctr" latinLnBrk="0" hangingPunct="0">
                        <a:lnSpc>
                          <a:spcPct val="110000"/>
                        </a:lnSpc>
                      </a:pPr>
                      <a:r>
                        <a:rPr lang="en-US" altLang="zh-CN" sz="2800" b="1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33"/>
                          <a:ea typeface="黑体" panose="02010609060101010101" pitchFamily="2" charset="-122"/>
                        </a:rPr>
                        <a:t>C</a:t>
                      </a:r>
                      <a:r>
                        <a:rPr lang="en-US" altLang="zh-CN" sz="2800" b="1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800" b="1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33"/>
                          <a:ea typeface="Times New Roman" panose="02020603050405020304" pitchFamily="33"/>
                        </a:rPr>
                        <a:t> </a:t>
                      </a:r>
                      <a:r>
                        <a:rPr lang="en-US" altLang="zh-CN" sz="2800" b="1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33"/>
                          <a:ea typeface="黑体" panose="02010609060101010101" pitchFamily="2" charset="-122"/>
                        </a:rPr>
                        <a:t>17m</a:t>
                      </a:r>
                      <a:endParaRPr lang="en-US" altLang="zh-CN" sz="2800" b="1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33"/>
                        <a:ea typeface="黑体" panose="0201060906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523240" indent="-523240" algn="l" eaLnBrk="1" fontAlgn="ctr" latinLnBrk="0" hangingPunct="0">
                        <a:lnSpc>
                          <a:spcPct val="110000"/>
                        </a:lnSpc>
                      </a:pPr>
                      <a:r>
                        <a:rPr lang="en-US" altLang="zh-CN" sz="2800" b="1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33"/>
                          <a:ea typeface="黑体" panose="02010609060101010101" pitchFamily="2" charset="-122"/>
                        </a:rPr>
                        <a:t>D</a:t>
                      </a:r>
                      <a:r>
                        <a:rPr lang="en-US" altLang="zh-CN" sz="2800" b="1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800" b="1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33"/>
                          <a:ea typeface="Times New Roman" panose="02020603050405020304" pitchFamily="33"/>
                        </a:rPr>
                        <a:t> </a:t>
                      </a:r>
                      <a:r>
                        <a:rPr lang="en-US" altLang="zh-CN" sz="2800" b="1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33"/>
                          <a:ea typeface="黑体" panose="02010609060101010101" pitchFamily="2" charset="-122"/>
                        </a:rPr>
                        <a:t>18m</a:t>
                      </a:r>
                      <a:endParaRPr lang="en-US" altLang="zh-CN" sz="2800" b="1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33"/>
                        <a:ea typeface="黑体" panose="0201060906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1997921" y="2205745"/>
            <a:ext cx="437261" cy="52465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800" b="1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33"/>
                <a:ea typeface="黑体" panose="02010609060101010101" pitchFamily="2" charset="-122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grpSp>
        <p:nvGrpSpPr>
          <p:cNvPr id="7" name="yt_shape_10130" title="H_162.13771"/>
          <p:cNvGrpSpPr/>
          <p:nvPr/>
        </p:nvGrpSpPr>
        <p:grpSpPr>
          <a:xfrm>
            <a:off x="5021972" y="2408960"/>
            <a:ext cx="3643247" cy="2059149"/>
            <a:chOff x="0" y="0"/>
            <a:chExt cx="3643247" cy="2059149"/>
          </a:xfrm>
        </p:grpSpPr>
        <p:pic>
          <p:nvPicPr>
            <p:cNvPr id="8" name="yt_image_10130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0" y="0"/>
              <a:ext cx="3643247" cy="159226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yt_shape_10132" descr="{&quot;rangeId&quot;:0,&quot;IgnoreLineSpacing&quot;:1}"/>
            <p:cNvSpPr txBox="1"/>
            <p:nvPr/>
          </p:nvSpPr>
          <p:spPr>
            <a:xfrm>
              <a:off x="1208842" y="1628262"/>
              <a:ext cx="1261563" cy="430887"/>
            </a:xfrm>
            <a:prstGeom prst="rect">
              <a:avLst/>
            </a:prstGeom>
          </p:spPr>
          <p:txBody>
            <a:bodyPr vert="horz" wrap="non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800" b="1" i="0" u="none">
                  <a:solidFill>
                    <a:srgbClr val="000000"/>
                  </a:solidFill>
                  <a:effectLst/>
                  <a:latin typeface="Times New Roman" panose="02020603050405020304" pitchFamily="33"/>
                  <a:ea typeface="黑体" panose="02010609060101010101" pitchFamily="2" charset="-122"/>
                </a:rPr>
                <a:t>第</a:t>
              </a:r>
              <a:r>
                <a:rPr lang="en-US" altLang="zh-CN" sz="2800" b="1" i="0" u="none">
                  <a:solidFill>
                    <a:srgbClr val="000000"/>
                  </a:solidFill>
                  <a:effectLst/>
                  <a:latin typeface="Times New Roman" panose="02020603050405020304" pitchFamily="33"/>
                  <a:ea typeface="黑体" panose="02010609060101010101" pitchFamily="2" charset="-122"/>
                </a:rPr>
                <a:t>1</a:t>
              </a:r>
              <a:r>
                <a:rPr lang="zh-CN" altLang="zh-CN" sz="2800" b="1" i="0" u="none">
                  <a:solidFill>
                    <a:srgbClr val="000000"/>
                  </a:solidFill>
                  <a:effectLst/>
                  <a:latin typeface="Times New Roman" panose="02020603050405020304" pitchFamily="33"/>
                  <a:ea typeface="黑体" panose="02010609060101010101" pitchFamily="2" charset="-122"/>
                </a:rPr>
                <a:t>题图</a:t>
              </a:r>
              <a:endParaRPr lang="zh-CN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4" name="yt_shape_10134"/>
          <p:cNvSpPr txBox="1"/>
          <p:nvPr/>
        </p:nvSpPr>
        <p:spPr>
          <a:xfrm>
            <a:off x="540119" y="540000"/>
            <a:ext cx="8444916" cy="185717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en-US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2</a:t>
            </a:r>
            <a:r>
              <a:rPr lang="en-US" altLang="zh-CN" sz="2800" b="1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en-US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Times New Roman" panose="02020603050405020304" pitchFamily="33"/>
              </a:rPr>
              <a:t> </a:t>
            </a:r>
            <a:r>
              <a:rPr lang="zh-CN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  <a:sym typeface="_⨹_21_23a7b"/>
              </a:rPr>
              <a:t>如图，某同学在做物理实验时，将一支细玻璃棒</a:t>
            </a:r>
            <a:br>
              <a:rPr lang="zh-CN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</a:br>
            <a:r>
              <a:rPr lang="zh-CN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斜放入一只盛满水的烧杯中，已知烧杯高</a:t>
            </a:r>
            <a:r>
              <a:rPr lang="en-US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8cm</a:t>
            </a:r>
            <a:r>
              <a:rPr lang="zh-CN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  <a:sym typeface="_⨹_2_5a166"/>
              </a:rPr>
              <a:t>，玻</a:t>
            </a:r>
            <a:br>
              <a:rPr lang="zh-CN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</a:br>
            <a:r>
              <a:rPr lang="zh-CN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璃棒被水淹没部分长</a:t>
            </a:r>
            <a:r>
              <a:rPr lang="en-US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10cm</a:t>
            </a:r>
            <a:r>
              <a:rPr lang="zh-CN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  <a:sym typeface="_⨹_11_34c8b"/>
              </a:rPr>
              <a:t>，则这只烧杯的底面直径</a:t>
            </a:r>
            <a:br>
              <a:rPr lang="zh-CN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</a:br>
            <a:r>
              <a:rPr lang="zh-CN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是</a:t>
            </a:r>
            <a:r>
              <a:rPr lang="en-US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(</a:t>
            </a:r>
            <a:r>
              <a:rPr lang="zh-CN" altLang="zh-CN" sz="2800" b="1" i="0" u="none">
                <a:solidFill>
                  <a:srgbClr val="3D4263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　</a:t>
            </a:r>
            <a:r>
              <a:rPr lang="en-US" altLang="zh-CN" sz="2800" b="1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D</a:t>
            </a:r>
            <a:r>
              <a:rPr lang="zh-CN" altLang="zh-CN" sz="2800" b="1" i="0" u="none">
                <a:solidFill>
                  <a:srgbClr val="3D4263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　</a:t>
            </a:r>
            <a:r>
              <a:rPr lang="en-US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)</a:t>
            </a:r>
            <a:endParaRPr lang="en-US" altLang="zh-CN" sz="2800" b="1" i="0" u="none">
              <a:solidFill>
                <a:srgbClr val="000000"/>
              </a:solidFill>
              <a:effectLst/>
              <a:latin typeface="Times New Roman" panose="02020603050405020304" pitchFamily="33"/>
              <a:ea typeface="黑体" panose="02010609060101010101" pitchFamily="2" charset="-122"/>
            </a:endParaRPr>
          </a:p>
        </p:txBody>
      </p:sp>
      <p:graphicFrame>
        <p:nvGraphicFramePr>
          <p:cNvPr id="10138" name="yt_table_10138_skip" title="H_73.92"/>
          <p:cNvGraphicFramePr>
            <a:graphicFrameLocks noGrp="1"/>
          </p:cNvGraphicFramePr>
          <p:nvPr/>
        </p:nvGraphicFramePr>
        <p:xfrm>
          <a:off x="540066" y="2447963"/>
          <a:ext cx="4440556" cy="938784"/>
        </p:xfrm>
        <a:graphic>
          <a:graphicData uri="http://schemas.openxmlformats.org/drawingml/2006/table">
            <a:tbl>
              <a:tblPr/>
              <a:tblGrid>
                <a:gridCol w="2686368"/>
                <a:gridCol w="1754188"/>
              </a:tblGrid>
              <a:tr h="370840">
                <a:tc>
                  <a:txBody>
                    <a:bodyPr/>
                    <a:lstStyle/>
                    <a:p>
                      <a:pPr marL="523240" indent="-523240" algn="l" eaLnBrk="1" fontAlgn="ctr" latinLnBrk="0" hangingPunct="0">
                        <a:lnSpc>
                          <a:spcPct val="110000"/>
                        </a:lnSpc>
                      </a:pPr>
                      <a:r>
                        <a:rPr lang="en-US" altLang="zh-CN" sz="2800" b="1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33"/>
                          <a:ea typeface="黑体" panose="02010609060101010101" pitchFamily="2" charset="-122"/>
                        </a:rPr>
                        <a:t>A</a:t>
                      </a:r>
                      <a:r>
                        <a:rPr lang="en-US" altLang="zh-CN" sz="2800" b="1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800" b="1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33"/>
                          <a:ea typeface="Times New Roman" panose="02020603050405020304" pitchFamily="33"/>
                        </a:rPr>
                        <a:t> </a:t>
                      </a:r>
                      <a:r>
                        <a:rPr lang="en-US" altLang="zh-CN" sz="2800" b="1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33"/>
                          <a:ea typeface="黑体" panose="02010609060101010101" pitchFamily="2" charset="-122"/>
                        </a:rPr>
                        <a:t>9cm</a:t>
                      </a:r>
                      <a:endParaRPr lang="en-US" altLang="zh-CN" sz="2800" b="1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33"/>
                        <a:ea typeface="黑体" panose="0201060906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523240" indent="-523240" algn="l" eaLnBrk="1" fontAlgn="ctr" latinLnBrk="0" hangingPunct="0">
                        <a:lnSpc>
                          <a:spcPct val="110000"/>
                        </a:lnSpc>
                      </a:pPr>
                      <a:r>
                        <a:rPr lang="en-US" altLang="zh-CN" sz="2800" b="1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33"/>
                          <a:ea typeface="黑体" panose="02010609060101010101" pitchFamily="2" charset="-122"/>
                        </a:rPr>
                        <a:t>B</a:t>
                      </a:r>
                      <a:r>
                        <a:rPr lang="en-US" altLang="zh-CN" sz="2800" b="1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800" b="1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33"/>
                          <a:ea typeface="Times New Roman" panose="02020603050405020304" pitchFamily="33"/>
                        </a:rPr>
                        <a:t> </a:t>
                      </a:r>
                      <a:r>
                        <a:rPr lang="en-US" altLang="zh-CN" sz="2800" b="1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33"/>
                          <a:ea typeface="黑体" panose="02010609060101010101" pitchFamily="2" charset="-122"/>
                        </a:rPr>
                        <a:t>8cm</a:t>
                      </a:r>
                      <a:endParaRPr lang="en-US" altLang="zh-CN" sz="2800" b="1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33"/>
                        <a:ea typeface="黑体" panose="0201060906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523240" indent="-523240" algn="l" eaLnBrk="1" fontAlgn="ctr" latinLnBrk="0" hangingPunct="0">
                        <a:lnSpc>
                          <a:spcPct val="110000"/>
                        </a:lnSpc>
                      </a:pPr>
                      <a:r>
                        <a:rPr lang="en-US" altLang="zh-CN" sz="2800" b="1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33"/>
                          <a:ea typeface="黑体" panose="02010609060101010101" pitchFamily="2" charset="-122"/>
                        </a:rPr>
                        <a:t>C</a:t>
                      </a:r>
                      <a:r>
                        <a:rPr lang="en-US" altLang="zh-CN" sz="2800" b="1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800" b="1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33"/>
                          <a:ea typeface="Times New Roman" panose="02020603050405020304" pitchFamily="33"/>
                        </a:rPr>
                        <a:t> </a:t>
                      </a:r>
                      <a:r>
                        <a:rPr lang="en-US" altLang="zh-CN" sz="2800" b="1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33"/>
                          <a:ea typeface="黑体" panose="02010609060101010101" pitchFamily="2" charset="-122"/>
                        </a:rPr>
                        <a:t>7cm</a:t>
                      </a:r>
                      <a:endParaRPr lang="en-US" altLang="zh-CN" sz="2800" b="1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33"/>
                        <a:ea typeface="黑体" panose="0201060906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523240" indent="-523240" algn="l" eaLnBrk="1" fontAlgn="ctr" latinLnBrk="0" hangingPunct="0">
                        <a:lnSpc>
                          <a:spcPct val="110000"/>
                        </a:lnSpc>
                      </a:pPr>
                      <a:r>
                        <a:rPr lang="en-US" altLang="zh-CN" sz="2800" b="1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33"/>
                          <a:ea typeface="黑体" panose="02010609060101010101" pitchFamily="2" charset="-122"/>
                        </a:rPr>
                        <a:t>D</a:t>
                      </a:r>
                      <a:r>
                        <a:rPr lang="en-US" altLang="zh-CN" sz="2800" b="1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800" b="1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33"/>
                          <a:ea typeface="Times New Roman" panose="02020603050405020304" pitchFamily="33"/>
                        </a:rPr>
                        <a:t> </a:t>
                      </a:r>
                      <a:r>
                        <a:rPr lang="en-US" altLang="zh-CN" sz="2800" b="1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33"/>
                          <a:ea typeface="黑体" panose="02010609060101010101" pitchFamily="2" charset="-122"/>
                        </a:rPr>
                        <a:t>6cm</a:t>
                      </a:r>
                      <a:endParaRPr lang="en-US" altLang="zh-CN" sz="2800" b="1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33"/>
                        <a:ea typeface="黑体" panose="0201060906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</a:tbl>
          </a:graphicData>
        </a:graphic>
      </p:graphicFrame>
      <p:grpSp>
        <p:nvGrpSpPr>
          <p:cNvPr id="10135" name="yt_shape_10135_skip" title="H_186.76276"/>
          <p:cNvGrpSpPr/>
          <p:nvPr/>
        </p:nvGrpSpPr>
        <p:grpSpPr>
          <a:xfrm>
            <a:off x="5940152" y="1995686"/>
            <a:ext cx="1574850" cy="2371887"/>
            <a:chOff x="0" y="0"/>
            <a:chExt cx="1574850" cy="2371887"/>
          </a:xfrm>
        </p:grpSpPr>
        <p:pic>
          <p:nvPicPr>
            <p:cNvPr id="2" name="yt_image_10135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0" y="0"/>
              <a:ext cx="1574850" cy="1905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137" name="yt_shape_10137" descr="{&quot;rangeId&quot;:0,&quot;IgnoreLineSpacing&quot;:1}"/>
            <p:cNvSpPr txBox="1"/>
            <p:nvPr/>
          </p:nvSpPr>
          <p:spPr>
            <a:xfrm>
              <a:off x="174643" y="1941000"/>
              <a:ext cx="1261563" cy="430887"/>
            </a:xfrm>
            <a:prstGeom prst="rect">
              <a:avLst/>
            </a:prstGeom>
          </p:spPr>
          <p:txBody>
            <a:bodyPr vert="horz" wrap="non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800" b="1" i="0" u="none">
                  <a:solidFill>
                    <a:srgbClr val="000000"/>
                  </a:solidFill>
                  <a:effectLst/>
                  <a:latin typeface="Times New Roman" panose="02020603050405020304" pitchFamily="33"/>
                  <a:ea typeface="黑体" panose="02010609060101010101" pitchFamily="2" charset="-122"/>
                </a:rPr>
                <a:t>第</a:t>
              </a:r>
              <a:r>
                <a:rPr lang="en-US" altLang="zh-CN" sz="2800" b="1" i="0" u="none">
                  <a:solidFill>
                    <a:srgbClr val="000000"/>
                  </a:solidFill>
                  <a:effectLst/>
                  <a:latin typeface="Times New Roman" panose="02020603050405020304" pitchFamily="33"/>
                  <a:ea typeface="黑体" panose="02010609060101010101" pitchFamily="2" charset="-122"/>
                </a:rPr>
                <a:t>2</a:t>
              </a:r>
              <a:r>
                <a:rPr lang="zh-CN" altLang="zh-CN" sz="2800" b="1" i="0" u="none">
                  <a:solidFill>
                    <a:srgbClr val="000000"/>
                  </a:solidFill>
                  <a:effectLst/>
                  <a:latin typeface="Times New Roman" panose="02020603050405020304" pitchFamily="33"/>
                  <a:ea typeface="黑体" panose="02010609060101010101" pitchFamily="2" charset="-122"/>
                </a:rPr>
                <a:t>题图</a:t>
              </a:r>
              <a:endParaRPr lang="zh-CN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1283546" y="1901370"/>
            <a:ext cx="437261" cy="52465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800" b="1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33"/>
                <a:ea typeface="黑体" panose="02010609060101010101" pitchFamily="2" charset="-122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40" name="yt_shape_10140"/>
          <p:cNvSpPr txBox="1"/>
          <p:nvPr/>
        </p:nvSpPr>
        <p:spPr>
          <a:xfrm>
            <a:off x="611874" y="523948"/>
            <a:ext cx="8444916" cy="909223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10000"/>
              </a:lnSpc>
            </a:pPr>
            <a:r>
              <a:rPr lang="en-US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3</a:t>
            </a:r>
            <a:r>
              <a:rPr lang="en-US" altLang="zh-CN" sz="2800" b="1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en-US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Times New Roman" panose="02020603050405020304" pitchFamily="33"/>
              </a:rPr>
              <a:t> </a:t>
            </a:r>
            <a:r>
              <a:rPr lang="zh-CN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  <a:sym typeface="_⨹_18_b9bf7,isEnd"/>
              </a:rPr>
              <a:t>如图，阴影部分是一个正方形，它的</a:t>
            </a:r>
            <a:r>
              <a:rPr lang="zh-CN" altLang="zh-CN" sz="2800" b="1" i="0" u="none" smtClean="0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  <a:sym typeface="_⨹_18_b9bf7,isEnd"/>
              </a:rPr>
              <a:t>面积</a:t>
            </a:r>
            <a:r>
              <a:rPr lang="zh-CN" altLang="zh-CN" sz="2800" b="1" i="0" u="none" smtClean="0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是</a:t>
            </a:r>
            <a:endParaRPr lang="en-US" altLang="zh-CN" sz="2800" b="1" i="0" u="none" smtClean="0">
              <a:solidFill>
                <a:srgbClr val="000000"/>
              </a:solidFill>
              <a:effectLst/>
              <a:latin typeface="Times New Roman" panose="02020603050405020304" pitchFamily="33"/>
              <a:ea typeface="黑体" panose="02010609060101010101" pitchFamily="2" charset="-122"/>
            </a:endParaRPr>
          </a:p>
          <a:p>
            <a:pPr eaLnBrk="1" latinLnBrk="0" hangingPunct="0">
              <a:lnSpc>
                <a:spcPct val="110000"/>
              </a:lnSpc>
            </a:pPr>
            <a:r>
              <a:rPr sz="2600" u="sng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33"/>
              </a:rPr>
              <a:t> </a:t>
            </a:r>
            <a:r>
              <a:rPr sz="2000" u="sng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33"/>
              </a:rPr>
              <a:t>               </a:t>
            </a:r>
            <a:r>
              <a:rPr sz="1100" u="sng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33"/>
              </a:rPr>
              <a:t> </a:t>
            </a:r>
            <a:r>
              <a:rPr lang="en-US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cm</a:t>
            </a:r>
            <a:r>
              <a:rPr lang="en-US" altLang="zh-CN" sz="2800" b="1" i="0" u="none" baseline="30000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2</a:t>
            </a:r>
            <a:r>
              <a:rPr lang="en-US" altLang="zh-CN" sz="2800" b="1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,isEnd"/>
              </a:rPr>
              <a:t>.</a:t>
            </a:r>
            <a:endParaRPr lang="en-US" altLang="zh-CN" sz="2800" b="1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sym typeface=",isEnd"/>
            </a:endParaRPr>
          </a:p>
        </p:txBody>
      </p:sp>
      <p:pic>
        <p:nvPicPr>
          <p:cNvPr id="10141" name="yt_image_10141" title="H_144.5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4931410" y="1059815"/>
            <a:ext cx="3387090" cy="13862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/>
          <p:cNvSpPr txBox="1"/>
          <p:nvPr/>
        </p:nvSpPr>
        <p:spPr>
          <a:xfrm>
            <a:off x="827331" y="908521"/>
            <a:ext cx="892874" cy="52465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800" b="1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33"/>
                <a:ea typeface="黑体" panose="02010609060101010101" pitchFamily="2" charset="-122"/>
                <a:cs typeface="+mn-cs"/>
              </a:rPr>
              <a:t>64</a:t>
            </a:r>
            <a:r>
              <a:rPr kumimoji="0" lang="zh-CN" altLang="zh-CN" sz="2800" b="1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33"/>
                <a:ea typeface="黑体" panose="02010609060101010101" pitchFamily="2" charset="-122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143" name="yt_shape_10143"/>
          <p:cNvSpPr txBox="1"/>
          <p:nvPr/>
        </p:nvSpPr>
        <p:spPr>
          <a:xfrm>
            <a:off x="538480" y="2575560"/>
            <a:ext cx="8444865" cy="143256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p>
            <a:pPr eaLnBrk="1" latinLnBrk="0" hangingPunct="0">
              <a:lnSpc>
                <a:spcPct val="110000"/>
              </a:lnSpc>
            </a:pPr>
            <a:r>
              <a:rPr lang="en-US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4</a:t>
            </a:r>
            <a:r>
              <a:rPr lang="en-US" altLang="zh-CN" sz="2800" b="1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en-US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Times New Roman" panose="02020603050405020304" pitchFamily="33"/>
              </a:rPr>
              <a:t> </a:t>
            </a:r>
            <a:r>
              <a:rPr lang="zh-CN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如图，要在两幢楼房的房</a:t>
            </a:r>
            <a:r>
              <a:rPr lang="zh-CN" altLang="zh-CN" sz="2800" b="1" i="0" u="none" spc="375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顶</a:t>
            </a:r>
            <a:r>
              <a:rPr lang="en-US" altLang="zh-CN" sz="2800" b="1" i="1" u="none" spc="375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A</a:t>
            </a:r>
            <a:r>
              <a:rPr lang="zh-CN" altLang="zh-CN" sz="2800" b="1" i="0" u="none" spc="375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，</a:t>
            </a:r>
            <a:r>
              <a:rPr lang="en-US" altLang="zh-CN" sz="2800" b="1" i="1" u="none" spc="375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B</a:t>
            </a:r>
            <a:r>
              <a:rPr lang="zh-CN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  <a:sym typeface="_⨹_6_6382e,isEnd"/>
              </a:rPr>
              <a:t>间拉一根光缆</a:t>
            </a:r>
            <a:br>
              <a:rPr lang="zh-CN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</a:br>
            <a:r>
              <a:rPr lang="zh-CN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线</a:t>
            </a:r>
            <a:r>
              <a:rPr lang="en-US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(</a:t>
            </a:r>
            <a:r>
              <a:rPr lang="zh-CN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按线段计算</a:t>
            </a:r>
            <a:r>
              <a:rPr lang="en-US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)</a:t>
            </a:r>
            <a:r>
              <a:rPr lang="zh-CN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，</a:t>
            </a:r>
            <a:endParaRPr lang="zh-CN" altLang="zh-CN" sz="2800" b="1" i="0" u="none">
              <a:solidFill>
                <a:srgbClr val="000000"/>
              </a:solidFill>
              <a:effectLst/>
              <a:latin typeface="Times New Roman" panose="02020603050405020304" pitchFamily="33"/>
              <a:ea typeface="黑体" panose="02010609060101010101" pitchFamily="2" charset="-122"/>
            </a:endParaRPr>
          </a:p>
          <a:p>
            <a:pPr eaLnBrk="1" latinLnBrk="0" hangingPunct="0">
              <a:lnSpc>
                <a:spcPct val="110000"/>
              </a:lnSpc>
            </a:pPr>
            <a:r>
              <a:rPr lang="zh-CN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则至少需要光缆线</a:t>
            </a:r>
            <a:r>
              <a:rPr sz="2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33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33"/>
              </a:rPr>
              <a:t>               </a:t>
            </a:r>
            <a:r>
              <a:rPr sz="1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33"/>
              </a:rPr>
              <a:t> </a:t>
            </a:r>
            <a:r>
              <a:rPr lang="en-US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m</a:t>
            </a:r>
            <a:r>
              <a:rPr lang="en-US" altLang="zh-CN" sz="2800" b="1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,isEnd"/>
              </a:rPr>
              <a:t>.</a:t>
            </a:r>
            <a:endParaRPr lang="en-US" altLang="zh-CN" sz="2800" b="1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sym typeface=",isEnd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563513" y="3411921"/>
            <a:ext cx="892874" cy="52465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p>
            <a:pPr>
              <a:lnSpc>
                <a:spcPct val="110000"/>
              </a:lnSpc>
            </a:pPr>
            <a:r>
              <a:rPr kumimoji="0" lang="en-US" altLang="zh-CN" sz="2800" b="1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33"/>
                <a:ea typeface="黑体" panose="02010609060101010101" pitchFamily="2" charset="-122"/>
                <a:cs typeface="+mn-cs"/>
              </a:rPr>
              <a:t>10</a:t>
            </a:r>
            <a:r>
              <a:rPr kumimoji="0" lang="zh-CN" altLang="zh-CN" sz="2800" b="1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33"/>
                <a:ea typeface="黑体" panose="02010609060101010101" pitchFamily="2" charset="-122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0144" name="yt_image_10144" title="H_172.7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87490" y="3004185"/>
            <a:ext cx="1678940" cy="19291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8" grpId="0" build="allAtOnce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46" name="yt_shape_10146"/>
          <p:cNvSpPr txBox="1"/>
          <p:nvPr/>
        </p:nvSpPr>
        <p:spPr>
          <a:xfrm>
            <a:off x="540119" y="765750"/>
            <a:ext cx="8444916" cy="138319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10000"/>
              </a:lnSpc>
            </a:pPr>
            <a:r>
              <a:rPr lang="en-US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5</a:t>
            </a:r>
            <a:r>
              <a:rPr lang="en-US" altLang="zh-CN" sz="2800" b="1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en-US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Times New Roman" panose="02020603050405020304" pitchFamily="33"/>
              </a:rPr>
              <a:t> </a:t>
            </a:r>
            <a:r>
              <a:rPr lang="zh-CN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如图，这是可近似看作一个等腰三角</a:t>
            </a:r>
            <a:r>
              <a:rPr lang="zh-CN" altLang="zh-CN" sz="2800" b="1" i="0" u="none" spc="375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形</a:t>
            </a:r>
            <a:r>
              <a:rPr lang="en-US" altLang="zh-CN" sz="2800" b="1" i="1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AB</a:t>
            </a:r>
            <a:r>
              <a:rPr lang="en-US" altLang="zh-CN" sz="2800" b="1" i="1" u="none" spc="375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C</a:t>
            </a:r>
            <a:r>
              <a:rPr lang="zh-CN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  <a:sym typeface="_⨹_2_fe89e,isEnd"/>
              </a:rPr>
              <a:t>的衣</a:t>
            </a:r>
            <a:br>
              <a:rPr lang="zh-CN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</a:br>
            <a:r>
              <a:rPr lang="zh-CN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架，其中腰长为</a:t>
            </a:r>
            <a:r>
              <a:rPr lang="en-US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26cm</a:t>
            </a:r>
            <a:r>
              <a:rPr lang="zh-CN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，底边上的高为</a:t>
            </a:r>
            <a:r>
              <a:rPr lang="en-US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10cm</a:t>
            </a:r>
            <a:r>
              <a:rPr lang="zh-CN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  <a:sym typeface="_⨹_3_d696a,isEnd"/>
              </a:rPr>
              <a:t>，则底</a:t>
            </a:r>
            <a:br>
              <a:rPr lang="zh-CN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</a:br>
            <a:r>
              <a:rPr lang="zh-CN" altLang="zh-CN" sz="2800" b="1" i="0" u="none" spc="375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边</a:t>
            </a:r>
            <a:r>
              <a:rPr lang="en-US" altLang="zh-CN" sz="2800" b="1" i="1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B</a:t>
            </a:r>
            <a:r>
              <a:rPr lang="en-US" altLang="zh-CN" sz="2800" b="1" i="1" u="none" spc="375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C</a:t>
            </a:r>
            <a:r>
              <a:rPr lang="zh-CN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的长为</a:t>
            </a:r>
            <a:r>
              <a:rPr sz="2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33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33"/>
              </a:rPr>
              <a:t>               </a:t>
            </a:r>
            <a:r>
              <a:rPr sz="1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33"/>
              </a:rPr>
              <a:t> </a:t>
            </a:r>
            <a:r>
              <a:rPr lang="en-US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cm</a:t>
            </a:r>
            <a:r>
              <a:rPr lang="en-US" altLang="zh-CN" sz="2800" b="1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,isEnd"/>
              </a:rPr>
              <a:t>.</a:t>
            </a:r>
            <a:endParaRPr lang="en-US" altLang="zh-CN" sz="2800" b="1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sym typeface=",isEnd"/>
            </a:endParaRPr>
          </a:p>
        </p:txBody>
      </p:sp>
      <p:pic>
        <p:nvPicPr>
          <p:cNvPr id="10147" name="yt_image_10147" title="H_159.5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131840" y="2427734"/>
            <a:ext cx="2849715" cy="16740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/>
          <p:cNvSpPr txBox="1"/>
          <p:nvPr/>
        </p:nvSpPr>
        <p:spPr>
          <a:xfrm>
            <a:off x="2804371" y="1657728"/>
            <a:ext cx="892874" cy="52465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800" b="1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33"/>
                <a:ea typeface="黑体" panose="02010609060101010101" pitchFamily="2" charset="-122"/>
                <a:cs typeface="+mn-cs"/>
              </a:rPr>
              <a:t>48</a:t>
            </a:r>
            <a:r>
              <a:rPr kumimoji="0" lang="zh-CN" altLang="zh-CN" sz="2800" b="1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33"/>
                <a:ea typeface="黑体" panose="02010609060101010101" pitchFamily="2" charset="-122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49" name="yt_shape_10149"/>
          <p:cNvSpPr txBox="1"/>
          <p:nvPr/>
        </p:nvSpPr>
        <p:spPr>
          <a:xfrm>
            <a:off x="540119" y="483518"/>
            <a:ext cx="8444916" cy="185717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en-US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6</a:t>
            </a:r>
            <a:r>
              <a:rPr lang="en-US" altLang="zh-CN" sz="2800" b="1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en-US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Times New Roman" panose="02020603050405020304" pitchFamily="33"/>
              </a:rPr>
              <a:t> </a:t>
            </a:r>
            <a:r>
              <a:rPr lang="en-US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[</a:t>
            </a:r>
            <a:r>
              <a:rPr lang="zh-CN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方程思想</a:t>
            </a:r>
            <a:r>
              <a:rPr lang="en-US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]</a:t>
            </a:r>
            <a:r>
              <a:rPr lang="zh-CN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图</a:t>
            </a:r>
            <a:r>
              <a:rPr lang="zh-CN" altLang="zh-CN" sz="2800" b="1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①</a:t>
            </a:r>
            <a:r>
              <a:rPr lang="zh-CN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  <a:sym typeface="_⨹_14_2e51b"/>
              </a:rPr>
              <a:t>中有一首古算诗，根据诗中的描</a:t>
            </a:r>
            <a:br>
              <a:rPr lang="zh-CN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</a:br>
            <a:r>
              <a:rPr lang="zh-CN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  <a:sym typeface="_⨹_22_1800d"/>
              </a:rPr>
              <a:t>述可以计算出红莲所在位置的湖水深度，其示意图</a:t>
            </a:r>
            <a:br>
              <a:rPr lang="zh-CN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</a:br>
            <a:r>
              <a:rPr lang="zh-CN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如图</a:t>
            </a:r>
            <a:r>
              <a:rPr lang="zh-CN" altLang="zh-CN" sz="2800" b="1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②</a:t>
            </a:r>
            <a:r>
              <a:rPr lang="zh-CN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所示，其</a:t>
            </a:r>
            <a:r>
              <a:rPr lang="zh-CN" altLang="zh-CN" sz="2800" b="1" i="0" u="none" spc="375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中</a:t>
            </a:r>
            <a:r>
              <a:rPr lang="en-US" altLang="zh-CN" sz="2800" b="1" i="1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A</a:t>
            </a:r>
            <a:r>
              <a:rPr lang="en-US" altLang="zh-CN" sz="2800" b="1" i="1" u="none" spc="375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B</a:t>
            </a:r>
            <a:r>
              <a:rPr lang="zh-CN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＝</a:t>
            </a:r>
            <a:r>
              <a:rPr lang="en-US" altLang="zh-CN" sz="2800" b="1" i="1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AB'</a:t>
            </a:r>
            <a:r>
              <a:rPr lang="zh-CN" altLang="zh-CN" sz="2800" b="1" i="0" u="none" spc="375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，</a:t>
            </a:r>
            <a:r>
              <a:rPr lang="en-US" altLang="zh-CN" sz="2800" b="1" i="1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A</a:t>
            </a:r>
            <a:r>
              <a:rPr lang="en-US" altLang="zh-CN" sz="2800" b="1" i="1" u="none" spc="375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B</a:t>
            </a:r>
            <a:r>
              <a:rPr lang="zh-CN" altLang="zh-CN" sz="2800" b="1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⊥</a:t>
            </a:r>
            <a:r>
              <a:rPr lang="en-US" altLang="zh-CN" sz="2800" b="1" i="1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B'C</a:t>
            </a:r>
            <a:r>
              <a:rPr lang="zh-CN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于</a:t>
            </a:r>
            <a:r>
              <a:rPr lang="zh-CN" altLang="zh-CN" sz="2800" b="1" i="0" u="none" spc="375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点</a:t>
            </a:r>
            <a:r>
              <a:rPr lang="en-US" altLang="zh-CN" sz="2800" b="1" i="1" u="none" spc="375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C</a:t>
            </a:r>
            <a:r>
              <a:rPr lang="zh-CN" altLang="zh-CN" sz="2800" b="1" i="0" u="none" spc="375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  <a:sym typeface="_⨹_1_f4fdb"/>
              </a:rPr>
              <a:t>，</a:t>
            </a:r>
            <a:br>
              <a:rPr lang="zh-CN" altLang="zh-CN" sz="2800" b="1" i="0" u="none" spc="375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</a:br>
            <a:r>
              <a:rPr lang="en-US" altLang="zh-CN" sz="2800" b="1" i="1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B</a:t>
            </a:r>
            <a:r>
              <a:rPr lang="en-US" altLang="zh-CN" sz="2800" b="1" i="1" u="none" spc="375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C</a:t>
            </a:r>
            <a:r>
              <a:rPr lang="zh-CN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＝</a:t>
            </a:r>
            <a:r>
              <a:rPr lang="en-US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0</a:t>
            </a:r>
            <a:r>
              <a:rPr lang="en-US" altLang="zh-CN" sz="2800" b="1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en-US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5</a:t>
            </a:r>
            <a:r>
              <a:rPr lang="zh-CN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尺，</a:t>
            </a:r>
            <a:r>
              <a:rPr lang="en-US" altLang="zh-CN" sz="2800" b="1" i="1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B'C</a:t>
            </a:r>
            <a:r>
              <a:rPr lang="zh-CN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＝</a:t>
            </a:r>
            <a:r>
              <a:rPr lang="en-US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2</a:t>
            </a:r>
            <a:r>
              <a:rPr lang="zh-CN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尺</a:t>
            </a:r>
            <a:r>
              <a:rPr lang="en-US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.</a:t>
            </a:r>
            <a:r>
              <a:rPr lang="zh-CN" altLang="zh-CN" sz="2800" b="1" i="0" u="none" spc="375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求</a:t>
            </a:r>
            <a:r>
              <a:rPr lang="en-US" altLang="zh-CN" sz="2800" b="1" i="1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A</a:t>
            </a:r>
            <a:r>
              <a:rPr lang="en-US" altLang="zh-CN" sz="2800" b="1" i="1" u="none" spc="375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C</a:t>
            </a:r>
            <a:r>
              <a:rPr lang="zh-CN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的长</a:t>
            </a:r>
            <a:r>
              <a:rPr lang="en-US" altLang="zh-CN" sz="2800" b="1" i="0" u="none">
                <a:solidFill>
                  <a:srgbClr val="000000"/>
                </a:solidFill>
                <a:effectLst/>
                <a:latin typeface="Times New Roman" panose="02020603050405020304" pitchFamily="33"/>
                <a:ea typeface="黑体" panose="02010609060101010101" pitchFamily="2" charset="-122"/>
              </a:rPr>
              <a:t>.</a:t>
            </a:r>
            <a:endParaRPr lang="en-US" altLang="zh-CN" sz="2800" b="1" i="0" u="none">
              <a:solidFill>
                <a:srgbClr val="000000"/>
              </a:solidFill>
              <a:effectLst/>
              <a:latin typeface="Times New Roman" panose="02020603050405020304" pitchFamily="33"/>
              <a:ea typeface="黑体" panose="02010609060101010101" pitchFamily="2" charset="-122"/>
            </a:endParaRPr>
          </a:p>
        </p:txBody>
      </p:sp>
      <p:pic>
        <p:nvPicPr>
          <p:cNvPr id="10150" name="yt_image_10150" title="H_192.5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403648" y="2340693"/>
            <a:ext cx="6374156" cy="222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49989" y="554514"/>
            <a:ext cx="3878961" cy="563004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800" b="1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33"/>
                <a:ea typeface="黑体" panose="02010609060101010101" pitchFamily="2" charset="-122"/>
                <a:cs typeface="+mn-cs"/>
              </a:rPr>
              <a:t>解：</a:t>
            </a:r>
            <a:r>
              <a:rPr kumimoji="0" lang="zh-CN" altLang="zh-CN" sz="2800" b="1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33"/>
                <a:ea typeface="黑体" panose="02010609060101010101" pitchFamily="2" charset="-122"/>
                <a:cs typeface="+mn-cs"/>
              </a:rPr>
              <a:t>设</a:t>
            </a:r>
            <a:r>
              <a:rPr kumimoji="0" lang="en-US" altLang="zh-CN" sz="2800" b="1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33"/>
                <a:ea typeface="黑体" panose="02010609060101010101" pitchFamily="2" charset="-122"/>
                <a:cs typeface="+mn-cs"/>
              </a:rPr>
              <a:t>A</a:t>
            </a:r>
            <a:r>
              <a:rPr kumimoji="0" lang="en-US" altLang="zh-CN" sz="2800" b="1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33"/>
                <a:ea typeface="黑体" panose="02010609060101010101" pitchFamily="2" charset="-122"/>
                <a:cs typeface="+mn-cs"/>
              </a:rPr>
              <a:t>C</a:t>
            </a:r>
            <a:r>
              <a:rPr kumimoji="0" lang="zh-CN" altLang="zh-CN" sz="2800" b="1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33"/>
                <a:ea typeface="黑体" panose="02010609060101010101" pitchFamily="2" charset="-122"/>
                <a:cs typeface="+mn-cs"/>
              </a:rPr>
              <a:t>的长</a:t>
            </a:r>
            <a:r>
              <a:rPr kumimoji="0" lang="zh-CN" altLang="zh-CN" sz="2800" b="1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33"/>
                <a:ea typeface="黑体" panose="02010609060101010101" pitchFamily="2" charset="-122"/>
                <a:cs typeface="+mn-cs"/>
              </a:rPr>
              <a:t>为</a:t>
            </a:r>
            <a:r>
              <a:rPr kumimoji="0" lang="en-US" altLang="zh-CN" sz="2800" b="1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33"/>
                <a:ea typeface="黑体" panose="02010609060101010101" pitchFamily="2" charset="-122"/>
                <a:cs typeface="+mn-cs"/>
              </a:rPr>
              <a:t>x</a:t>
            </a:r>
            <a:r>
              <a:rPr kumimoji="0" lang="zh-CN" altLang="zh-CN" sz="2800" b="1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33"/>
                <a:ea typeface="黑体" panose="02010609060101010101" pitchFamily="2" charset="-122"/>
                <a:cs typeface="+mn-cs"/>
              </a:rPr>
              <a:t>尺，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49989" y="1023906"/>
            <a:ext cx="4145661" cy="563004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800" b="1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33"/>
                <a:ea typeface="黑体" panose="02010609060101010101" pitchFamily="2" charset="-122"/>
                <a:cs typeface="+mn-cs"/>
              </a:rPr>
              <a:t>则</a:t>
            </a:r>
            <a:r>
              <a:rPr kumimoji="0" lang="en-US" altLang="zh-CN" sz="2800" b="1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33"/>
                <a:ea typeface="黑体" panose="02010609060101010101" pitchFamily="2" charset="-122"/>
                <a:cs typeface="+mn-cs"/>
              </a:rPr>
              <a:t>AB'</a:t>
            </a:r>
            <a:r>
              <a:rPr kumimoji="0" lang="zh-CN" altLang="zh-CN" sz="2800" b="1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33"/>
                <a:ea typeface="黑体" panose="02010609060101010101" pitchFamily="2" charset="-122"/>
                <a:cs typeface="+mn-cs"/>
              </a:rPr>
              <a:t>＝</a:t>
            </a:r>
            <a:r>
              <a:rPr kumimoji="0" lang="en-US" altLang="zh-CN" sz="2800" b="1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33"/>
                <a:ea typeface="黑体" panose="02010609060101010101" pitchFamily="2" charset="-122"/>
                <a:cs typeface="+mn-cs"/>
              </a:rPr>
              <a:t>A</a:t>
            </a:r>
            <a:r>
              <a:rPr kumimoji="0" lang="en-US" altLang="zh-CN" sz="2800" b="1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33"/>
                <a:ea typeface="黑体" panose="02010609060101010101" pitchFamily="2" charset="-122"/>
                <a:cs typeface="+mn-cs"/>
              </a:rPr>
              <a:t>B</a:t>
            </a:r>
            <a:r>
              <a:rPr kumimoji="0" lang="zh-CN" altLang="zh-CN" sz="2800" b="1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33"/>
                <a:ea typeface="黑体" panose="02010609060101010101" pitchFamily="2" charset="-122"/>
                <a:cs typeface="+mn-cs"/>
              </a:rPr>
              <a:t>＝</a:t>
            </a:r>
            <a:r>
              <a:rPr kumimoji="0" lang="en-US" altLang="zh-CN" sz="2800" b="1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33"/>
                <a:ea typeface="黑体" panose="02010609060101010101" pitchFamily="2" charset="-122"/>
                <a:cs typeface="+mn-cs"/>
              </a:rPr>
              <a:t>(</a:t>
            </a:r>
            <a:r>
              <a:rPr kumimoji="0" lang="en-US" altLang="zh-CN" sz="2800" b="1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33"/>
                <a:ea typeface="黑体" panose="02010609060101010101" pitchFamily="2" charset="-122"/>
                <a:cs typeface="+mn-cs"/>
              </a:rPr>
              <a:t>x</a:t>
            </a:r>
            <a:r>
              <a:rPr kumimoji="0" lang="zh-CN" altLang="zh-CN" sz="2800" b="1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33"/>
                <a:ea typeface="黑体" panose="02010609060101010101" pitchFamily="2" charset="-122"/>
                <a:cs typeface="+mn-cs"/>
              </a:rPr>
              <a:t>＋</a:t>
            </a:r>
            <a:r>
              <a:rPr kumimoji="0" lang="en-US" altLang="zh-CN" sz="2800" b="1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33"/>
                <a:ea typeface="黑体" panose="02010609060101010101" pitchFamily="2" charset="-122"/>
                <a:cs typeface="+mn-cs"/>
              </a:rPr>
              <a:t>0</a:t>
            </a:r>
            <a:r>
              <a:rPr kumimoji="0" lang="en-US" altLang="zh-CN" sz="2800" b="1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.</a:t>
            </a:r>
            <a:r>
              <a:rPr kumimoji="0" lang="en-US" altLang="zh-CN" sz="2800" b="1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33"/>
                <a:ea typeface="黑体" panose="02010609060101010101" pitchFamily="2" charset="-122"/>
                <a:cs typeface="+mn-cs"/>
              </a:rPr>
              <a:t>5)</a:t>
            </a:r>
            <a:r>
              <a:rPr kumimoji="0" lang="zh-CN" altLang="zh-CN" sz="2800" b="1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33"/>
                <a:ea typeface="黑体" panose="02010609060101010101" pitchFamily="2" charset="-122"/>
                <a:cs typeface="+mn-cs"/>
              </a:rPr>
              <a:t>尺</a:t>
            </a:r>
            <a:r>
              <a:rPr kumimoji="0" lang="en-US" altLang="zh-CN" sz="2800" b="1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33"/>
                <a:ea typeface="黑体" panose="02010609060101010101" pitchFamily="2" charset="-122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49989" y="1493298"/>
            <a:ext cx="8028687" cy="563004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800" b="1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33"/>
                <a:ea typeface="黑体" panose="02010609060101010101" pitchFamily="2" charset="-122"/>
                <a:cs typeface="+mn-cs"/>
              </a:rPr>
              <a:t>在</a:t>
            </a:r>
            <a:r>
              <a:rPr kumimoji="0" lang="en-US" altLang="zh-CN" sz="2800" b="1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33"/>
                <a:ea typeface="黑体" panose="02010609060101010101" pitchFamily="2" charset="-122"/>
                <a:cs typeface="+mn-cs"/>
              </a:rPr>
              <a:t>Rt</a:t>
            </a:r>
            <a:r>
              <a:rPr kumimoji="0" lang="en-US" altLang="zh-CN" sz="2800" b="1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anose="02040503050406030204" pitchFamily="28"/>
                <a:ea typeface="黑体" panose="02010609060101010101" pitchFamily="2" charset="-122"/>
                <a:cs typeface="+mn-cs"/>
              </a:rPr>
              <a:t>△</a:t>
            </a:r>
            <a:r>
              <a:rPr kumimoji="0" lang="en-US" altLang="zh-CN" sz="2800" b="1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33"/>
                <a:ea typeface="黑体" panose="02010609060101010101" pitchFamily="2" charset="-122"/>
                <a:cs typeface="+mn-cs"/>
              </a:rPr>
              <a:t>AB'C</a:t>
            </a:r>
            <a:r>
              <a:rPr kumimoji="0" lang="zh-CN" altLang="zh-CN" sz="2800" b="1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33"/>
                <a:ea typeface="黑体" panose="02010609060101010101" pitchFamily="2" charset="-122"/>
                <a:cs typeface="+mn-cs"/>
              </a:rPr>
              <a:t>中，由勾股定理</a:t>
            </a:r>
            <a:r>
              <a:rPr kumimoji="0" lang="zh-CN" altLang="zh-CN" sz="2800" b="1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33"/>
                <a:ea typeface="黑体" panose="02010609060101010101" pitchFamily="2" charset="-122"/>
                <a:cs typeface="+mn-cs"/>
              </a:rPr>
              <a:t>得</a:t>
            </a:r>
            <a:r>
              <a:rPr kumimoji="0" lang="en-US" altLang="zh-CN" sz="2800" b="1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33"/>
                <a:ea typeface="黑体" panose="02010609060101010101" pitchFamily="2" charset="-122"/>
                <a:cs typeface="+mn-cs"/>
              </a:rPr>
              <a:t>AC</a:t>
            </a:r>
            <a:r>
              <a:rPr kumimoji="0" lang="en-US" altLang="zh-CN" sz="2800" b="1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33"/>
                <a:ea typeface="黑体" panose="02010609060101010101" pitchFamily="2" charset="-122"/>
                <a:cs typeface="+mn-cs"/>
              </a:rPr>
              <a:t>2</a:t>
            </a:r>
            <a:r>
              <a:rPr kumimoji="0" lang="zh-CN" altLang="zh-CN" sz="2800" b="1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33"/>
                <a:ea typeface="黑体" panose="02010609060101010101" pitchFamily="2" charset="-122"/>
                <a:cs typeface="+mn-cs"/>
              </a:rPr>
              <a:t>＋</a:t>
            </a:r>
            <a:r>
              <a:rPr kumimoji="0" lang="en-US" altLang="zh-CN" sz="2800" b="1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33"/>
                <a:ea typeface="黑体" panose="02010609060101010101" pitchFamily="2" charset="-122"/>
                <a:cs typeface="+mn-cs"/>
              </a:rPr>
              <a:t>B'C</a:t>
            </a:r>
            <a:r>
              <a:rPr kumimoji="0" lang="en-US" altLang="zh-CN" sz="2800" b="1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33"/>
                <a:ea typeface="黑体" panose="02010609060101010101" pitchFamily="2" charset="-122"/>
                <a:cs typeface="+mn-cs"/>
              </a:rPr>
              <a:t>2</a:t>
            </a:r>
            <a:r>
              <a:rPr kumimoji="0" lang="zh-CN" altLang="zh-CN" sz="2800" b="1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33"/>
                <a:ea typeface="黑体" panose="02010609060101010101" pitchFamily="2" charset="-122"/>
                <a:cs typeface="+mn-cs"/>
              </a:rPr>
              <a:t>＝</a:t>
            </a:r>
            <a:r>
              <a:rPr kumimoji="0" lang="en-US" altLang="zh-CN" sz="2800" b="1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33"/>
                <a:ea typeface="黑体" panose="02010609060101010101" pitchFamily="2" charset="-122"/>
                <a:cs typeface="+mn-cs"/>
              </a:rPr>
              <a:t>AB'</a:t>
            </a:r>
            <a:r>
              <a:rPr kumimoji="0" lang="en-US" altLang="zh-CN" sz="2800" b="1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33"/>
                <a:ea typeface="黑体" panose="02010609060101010101" pitchFamily="2" charset="-122"/>
                <a:cs typeface="+mn-cs"/>
              </a:rPr>
              <a:t>2</a:t>
            </a:r>
            <a:r>
              <a:rPr kumimoji="0" lang="zh-CN" altLang="zh-CN" sz="2800" b="1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33"/>
                <a:ea typeface="黑体" panose="02010609060101010101" pitchFamily="2" charset="-122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49989" y="1962690"/>
            <a:ext cx="5914136" cy="563004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800" b="1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33"/>
                <a:ea typeface="黑体" panose="02010609060101010101" pitchFamily="2" charset="-122"/>
                <a:cs typeface="+mn-cs"/>
              </a:rPr>
              <a:t>即</a:t>
            </a:r>
            <a:r>
              <a:rPr kumimoji="0" lang="en-US" altLang="zh-CN" sz="2800" b="1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33"/>
                <a:ea typeface="黑体" panose="02010609060101010101" pitchFamily="2" charset="-122"/>
                <a:cs typeface="+mn-cs"/>
              </a:rPr>
              <a:t>x</a:t>
            </a:r>
            <a:r>
              <a:rPr kumimoji="0" lang="en-US" altLang="zh-CN" sz="2800" b="1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33"/>
                <a:ea typeface="黑体" panose="02010609060101010101" pitchFamily="2" charset="-122"/>
                <a:cs typeface="+mn-cs"/>
              </a:rPr>
              <a:t>2</a:t>
            </a:r>
            <a:r>
              <a:rPr kumimoji="0" lang="zh-CN" altLang="zh-CN" sz="2800" b="1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33"/>
                <a:ea typeface="黑体" panose="02010609060101010101" pitchFamily="2" charset="-122"/>
                <a:cs typeface="+mn-cs"/>
              </a:rPr>
              <a:t>＋</a:t>
            </a:r>
            <a:r>
              <a:rPr kumimoji="0" lang="en-US" altLang="zh-CN" sz="2800" b="1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33"/>
                <a:ea typeface="黑体" panose="02010609060101010101" pitchFamily="2" charset="-122"/>
                <a:cs typeface="+mn-cs"/>
              </a:rPr>
              <a:t>2</a:t>
            </a:r>
            <a:r>
              <a:rPr kumimoji="0" lang="en-US" altLang="zh-CN" sz="2800" b="1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33"/>
                <a:ea typeface="黑体" panose="02010609060101010101" pitchFamily="2" charset="-122"/>
                <a:cs typeface="+mn-cs"/>
              </a:rPr>
              <a:t>2</a:t>
            </a:r>
            <a:r>
              <a:rPr kumimoji="0" lang="zh-CN" altLang="zh-CN" sz="2800" b="1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33"/>
                <a:ea typeface="黑体" panose="02010609060101010101" pitchFamily="2" charset="-122"/>
                <a:cs typeface="+mn-cs"/>
              </a:rPr>
              <a:t>＝</a:t>
            </a:r>
            <a:r>
              <a:rPr kumimoji="0" lang="en-US" altLang="zh-CN" sz="2800" b="1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33"/>
                <a:ea typeface="黑体" panose="02010609060101010101" pitchFamily="2" charset="-122"/>
                <a:cs typeface="+mn-cs"/>
              </a:rPr>
              <a:t>(</a:t>
            </a:r>
            <a:r>
              <a:rPr kumimoji="0" lang="en-US" altLang="zh-CN" sz="2800" b="1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33"/>
                <a:ea typeface="黑体" panose="02010609060101010101" pitchFamily="2" charset="-122"/>
                <a:cs typeface="+mn-cs"/>
              </a:rPr>
              <a:t>x</a:t>
            </a:r>
            <a:r>
              <a:rPr kumimoji="0" lang="zh-CN" altLang="zh-CN" sz="2800" b="1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33"/>
                <a:ea typeface="黑体" panose="02010609060101010101" pitchFamily="2" charset="-122"/>
                <a:cs typeface="+mn-cs"/>
              </a:rPr>
              <a:t>＋</a:t>
            </a:r>
            <a:r>
              <a:rPr kumimoji="0" lang="en-US" altLang="zh-CN" sz="2800" b="1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33"/>
                <a:ea typeface="黑体" panose="02010609060101010101" pitchFamily="2" charset="-122"/>
                <a:cs typeface="+mn-cs"/>
              </a:rPr>
              <a:t>0</a:t>
            </a:r>
            <a:r>
              <a:rPr kumimoji="0" lang="en-US" altLang="zh-CN" sz="2800" b="1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.</a:t>
            </a:r>
            <a:r>
              <a:rPr kumimoji="0" lang="en-US" altLang="zh-CN" sz="2800" b="1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33"/>
                <a:ea typeface="黑体" panose="02010609060101010101" pitchFamily="2" charset="-122"/>
                <a:cs typeface="+mn-cs"/>
              </a:rPr>
              <a:t>5)</a:t>
            </a:r>
            <a:r>
              <a:rPr kumimoji="0" lang="en-US" altLang="zh-CN" sz="2800" b="1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33"/>
                <a:ea typeface="黑体" panose="02010609060101010101" pitchFamily="2" charset="-122"/>
                <a:cs typeface="+mn-cs"/>
              </a:rPr>
              <a:t>2</a:t>
            </a:r>
            <a:r>
              <a:rPr kumimoji="0" lang="zh-CN" altLang="zh-CN" sz="2800" b="1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33"/>
                <a:ea typeface="黑体" panose="02010609060101010101" pitchFamily="2" charset="-122"/>
                <a:cs typeface="+mn-cs"/>
              </a:rPr>
              <a:t>，解</a:t>
            </a:r>
            <a:r>
              <a:rPr kumimoji="0" lang="zh-CN" altLang="zh-CN" sz="2800" b="1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33"/>
                <a:ea typeface="黑体" panose="02010609060101010101" pitchFamily="2" charset="-122"/>
                <a:cs typeface="+mn-cs"/>
              </a:rPr>
              <a:t>得</a:t>
            </a:r>
            <a:r>
              <a:rPr kumimoji="0" lang="en-US" altLang="zh-CN" sz="2800" b="1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33"/>
                <a:ea typeface="黑体" panose="02010609060101010101" pitchFamily="2" charset="-122"/>
                <a:cs typeface="+mn-cs"/>
              </a:rPr>
              <a:t>x</a:t>
            </a:r>
            <a:r>
              <a:rPr kumimoji="0" lang="zh-CN" altLang="zh-CN" sz="2800" b="1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33"/>
                <a:ea typeface="黑体" panose="02010609060101010101" pitchFamily="2" charset="-122"/>
                <a:cs typeface="+mn-cs"/>
              </a:rPr>
              <a:t>＝</a:t>
            </a:r>
            <a:r>
              <a:rPr kumimoji="0" lang="en-US" altLang="zh-CN" sz="2800" b="1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33"/>
                <a:ea typeface="黑体" panose="02010609060101010101" pitchFamily="2" charset="-122"/>
                <a:cs typeface="+mn-cs"/>
              </a:rPr>
              <a:t>3</a:t>
            </a:r>
            <a:r>
              <a:rPr kumimoji="0" lang="en-US" altLang="zh-CN" sz="2800" b="1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.</a:t>
            </a:r>
            <a:r>
              <a:rPr kumimoji="0" lang="en-US" altLang="zh-CN" sz="2800" b="1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33"/>
                <a:ea typeface="黑体" panose="02010609060101010101" pitchFamily="2" charset="-122"/>
                <a:cs typeface="+mn-cs"/>
              </a:rPr>
              <a:t>75</a:t>
            </a:r>
            <a:r>
              <a:rPr kumimoji="0" lang="en-US" altLang="zh-CN" sz="2800" b="1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49989" y="2432082"/>
            <a:ext cx="3336036" cy="52465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800" b="1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33"/>
                <a:ea typeface="黑体" panose="02010609060101010101" pitchFamily="2" charset="-122"/>
                <a:cs typeface="+mn-cs"/>
              </a:rPr>
              <a:t>故</a:t>
            </a:r>
            <a:r>
              <a:rPr kumimoji="0" lang="en-US" altLang="zh-CN" sz="2800" b="1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33"/>
                <a:ea typeface="黑体" panose="02010609060101010101" pitchFamily="2" charset="-122"/>
                <a:cs typeface="+mn-cs"/>
              </a:rPr>
              <a:t>A</a:t>
            </a:r>
            <a:r>
              <a:rPr kumimoji="0" lang="en-US" altLang="zh-CN" sz="2800" b="1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33"/>
                <a:ea typeface="黑体" panose="02010609060101010101" pitchFamily="2" charset="-122"/>
                <a:cs typeface="+mn-cs"/>
              </a:rPr>
              <a:t>C</a:t>
            </a:r>
            <a:r>
              <a:rPr kumimoji="0" lang="zh-CN" altLang="zh-CN" sz="2800" b="1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33"/>
                <a:ea typeface="黑体" panose="02010609060101010101" pitchFamily="2" charset="-122"/>
                <a:cs typeface="+mn-cs"/>
              </a:rPr>
              <a:t>的长为</a:t>
            </a:r>
            <a:r>
              <a:rPr kumimoji="0" lang="en-US" altLang="zh-CN" sz="2800" b="1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33"/>
                <a:ea typeface="黑体" panose="02010609060101010101" pitchFamily="2" charset="-122"/>
                <a:cs typeface="+mn-cs"/>
              </a:rPr>
              <a:t>3</a:t>
            </a:r>
            <a:r>
              <a:rPr kumimoji="0" lang="en-US" altLang="zh-CN" sz="2800" b="1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.</a:t>
            </a:r>
            <a:r>
              <a:rPr kumimoji="0" lang="en-US" altLang="zh-CN" sz="2800" b="1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33"/>
                <a:ea typeface="黑体" panose="02010609060101010101" pitchFamily="2" charset="-122"/>
                <a:cs typeface="+mn-cs"/>
              </a:rPr>
              <a:t>75</a:t>
            </a:r>
            <a:r>
              <a:rPr kumimoji="0" lang="zh-CN" altLang="zh-CN" sz="2800" b="1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33"/>
                <a:ea typeface="黑体" panose="02010609060101010101" pitchFamily="2" charset="-122"/>
                <a:cs typeface="+mn-cs"/>
              </a:rPr>
              <a:t>尺</a:t>
            </a:r>
            <a:r>
              <a:rPr kumimoji="0" lang="en-US" altLang="zh-CN" sz="2800" b="1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33"/>
                <a:ea typeface="黑体" panose="02010609060101010101" pitchFamily="2" charset="-122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8" name="yt_image_10150" title="H_192.5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605279" y="2905141"/>
            <a:ext cx="5794687" cy="20204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Text Box 16"/>
          <p:cNvSpPr txBox="1"/>
          <p:nvPr/>
        </p:nvSpPr>
        <p:spPr>
          <a:xfrm>
            <a:off x="541338" y="2206943"/>
            <a:ext cx="1649412" cy="953135"/>
          </a:xfrm>
          <a:prstGeom prst="rect">
            <a:avLst/>
          </a:prstGeom>
          <a:solidFill>
            <a:srgbClr val="FFFFFF"/>
          </a:solidFill>
          <a:ln w="25400" cap="flat" cmpd="sng">
            <a:solidFill>
              <a:srgbClr val="CC0066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>
            <a:spAutoFit/>
          </a:bodyPr>
          <a:p>
            <a:pPr algn="ctr"/>
            <a:r>
              <a:rPr lang="zh-CN" altLang="en-US" sz="28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勾股定理的应用</a:t>
            </a:r>
            <a:endParaRPr lang="zh-CN" altLang="en-US" sz="2800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" name="左大括号 4"/>
          <p:cNvSpPr/>
          <p:nvPr/>
        </p:nvSpPr>
        <p:spPr>
          <a:xfrm>
            <a:off x="2347913" y="1074420"/>
            <a:ext cx="219075" cy="3181350"/>
          </a:xfrm>
          <a:prstGeom prst="leftBrace">
            <a:avLst>
              <a:gd name="adj1" fmla="val 10824"/>
              <a:gd name="adj2" fmla="val 50000"/>
            </a:avLst>
          </a:prstGeom>
          <a:noFill/>
          <a:ln w="25400" cap="flat" cmpd="sng">
            <a:solidFill>
              <a:srgbClr val="CC006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Text Box 18"/>
          <p:cNvSpPr txBox="1"/>
          <p:nvPr/>
        </p:nvSpPr>
        <p:spPr>
          <a:xfrm>
            <a:off x="2633980" y="769620"/>
            <a:ext cx="5968365" cy="521970"/>
          </a:xfrm>
          <a:prstGeom prst="rect">
            <a:avLst/>
          </a:prstGeom>
          <a:solidFill>
            <a:srgbClr val="FFFFFF"/>
          </a:solidFill>
          <a:ln w="25400" cap="flat" cmpd="sng">
            <a:solidFill>
              <a:srgbClr val="CC0066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pPr algn="ctr"/>
            <a:r>
              <a:rPr lang="zh-CN" altLang="en-US" sz="28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立体图形中两点之间的最短路程问题</a:t>
            </a:r>
            <a:endParaRPr lang="zh-CN" altLang="en-US" sz="2800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9" name="Text Box 18"/>
          <p:cNvSpPr txBox="1"/>
          <p:nvPr/>
        </p:nvSpPr>
        <p:spPr>
          <a:xfrm>
            <a:off x="2633980" y="3941445"/>
            <a:ext cx="4155440" cy="521970"/>
          </a:xfrm>
          <a:prstGeom prst="rect">
            <a:avLst/>
          </a:prstGeom>
          <a:solidFill>
            <a:srgbClr val="FFFFFF"/>
          </a:solidFill>
          <a:ln w="25400" cap="flat" cmpd="sng">
            <a:solidFill>
              <a:srgbClr val="CC0066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pPr algn="ctr"/>
            <a:r>
              <a:rPr lang="zh-CN" altLang="en-US" sz="28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勾股定理的实际应用问题</a:t>
            </a:r>
            <a:endParaRPr lang="zh-CN" altLang="en-US" sz="2800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5" grpId="0" bldLvl="0" animBg="1"/>
      <p:bldP spid="6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23850" y="844550"/>
            <a:ext cx="6997065" cy="112458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回顾前面学过的内容，回答问题：</a:t>
            </a:r>
            <a:endParaRPr lang="zh-CN" altLang="en-US" sz="2800"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  <a:p>
            <a:pPr marL="0" indent="0" algn="just" defTabSz="26670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1.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勾股定理的内容是什么？</a:t>
            </a:r>
            <a:endParaRPr lang="zh-CN" altLang="en-US" sz="2800">
              <a:solidFill>
                <a:srgbClr val="0B03AB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71550" y="2068195"/>
            <a:ext cx="4572000" cy="6076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 algn="just" defTabSz="26670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直角三角形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→ </a:t>
            </a:r>
            <a:r>
              <a:rPr lang="en-US" altLang="zh-CN" sz="2800" b="1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a</a:t>
            </a:r>
            <a:r>
              <a:rPr lang="en-US" altLang="zh-CN" sz="2800" b="1" baseline="300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2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+ </a:t>
            </a:r>
            <a:r>
              <a:rPr lang="en-US" altLang="zh-CN" sz="2800" b="1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b</a:t>
            </a:r>
            <a:r>
              <a:rPr lang="en-US" altLang="zh-CN" sz="2800" b="1" baseline="300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2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= </a:t>
            </a:r>
            <a:r>
              <a:rPr lang="en-US" altLang="zh-CN" sz="2800" b="1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c</a:t>
            </a:r>
            <a:r>
              <a:rPr lang="en-US" altLang="zh-CN" sz="2800" b="1" baseline="300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2</a:t>
            </a:r>
            <a:endParaRPr lang="en-US" altLang="zh-CN" sz="2800" b="1" baseline="3000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28040" y="3508375"/>
            <a:ext cx="4572000" cy="6076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 algn="just" defTabSz="26670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a</a:t>
            </a:r>
            <a:r>
              <a:rPr lang="en-US" altLang="zh-CN" sz="2800" b="1" baseline="300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2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+ </a:t>
            </a:r>
            <a:r>
              <a:rPr lang="en-US" altLang="zh-CN" sz="2800" b="1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b</a:t>
            </a:r>
            <a:r>
              <a:rPr lang="en-US" altLang="zh-CN" sz="2800" b="1" baseline="300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2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= </a:t>
            </a:r>
            <a:r>
              <a:rPr lang="en-US" altLang="zh-CN" sz="2800" b="1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c</a:t>
            </a:r>
            <a:r>
              <a:rPr lang="en-US" altLang="zh-CN" sz="2800" b="1" baseline="300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2 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→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直角三角形</a:t>
            </a:r>
            <a:endParaRPr lang="zh-CN" altLang="en-US" sz="280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96240" y="2788285"/>
            <a:ext cx="5003800" cy="6076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 algn="just" defTabSz="26670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2.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勾股定理的逆定理是什么？</a:t>
            </a:r>
            <a:endParaRPr lang="zh-CN" altLang="en-US" sz="280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  <a:sym typeface="+mn-ea"/>
            </a:endParaRPr>
          </a:p>
        </p:txBody>
      </p:sp>
      <p:grpSp>
        <p:nvGrpSpPr>
          <p:cNvPr id="7" name="Group 19"/>
          <p:cNvGrpSpPr/>
          <p:nvPr/>
        </p:nvGrpSpPr>
        <p:grpSpPr>
          <a:xfrm>
            <a:off x="6032818" y="1398905"/>
            <a:ext cx="1931987" cy="2559050"/>
            <a:chOff x="204" y="720"/>
            <a:chExt cx="1217" cy="1612"/>
          </a:xfrm>
        </p:grpSpPr>
        <p:sp>
          <p:nvSpPr>
            <p:cNvPr id="8" name="Line 5"/>
            <p:cNvSpPr/>
            <p:nvPr/>
          </p:nvSpPr>
          <p:spPr>
            <a:xfrm>
              <a:off x="431" y="2069"/>
              <a:ext cx="725" cy="0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9" name="Line 6"/>
            <p:cNvSpPr/>
            <p:nvPr/>
          </p:nvSpPr>
          <p:spPr>
            <a:xfrm flipV="1">
              <a:off x="1156" y="935"/>
              <a:ext cx="0" cy="1134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0" name="Line 7"/>
            <p:cNvSpPr/>
            <p:nvPr/>
          </p:nvSpPr>
          <p:spPr>
            <a:xfrm flipH="1">
              <a:off x="431" y="935"/>
              <a:ext cx="725" cy="1134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1" name="Text Box 8"/>
            <p:cNvSpPr txBox="1"/>
            <p:nvPr/>
          </p:nvSpPr>
          <p:spPr>
            <a:xfrm>
              <a:off x="1144" y="720"/>
              <a:ext cx="265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pPr eaLnBrk="0" hangingPunct="0">
                <a:lnSpc>
                  <a:spcPct val="100000"/>
                </a:lnSpc>
              </a:pPr>
              <a:r>
                <a:rPr lang="en-US" altLang="zh-CN" sz="2800" b="1" i="1">
                  <a:latin typeface="Times New Roman" panose="02020603050405020304" pitchFamily="2" charset="0"/>
                  <a:ea typeface="黑体" panose="02010609060101010101" pitchFamily="2" charset="-122"/>
                </a:rPr>
                <a:t>A</a:t>
              </a:r>
              <a:endParaRPr lang="en-US" altLang="zh-CN" sz="2800" b="1" i="1">
                <a:latin typeface="Times New Roman" panose="02020603050405020304" pitchFamily="2" charset="0"/>
                <a:ea typeface="黑体" panose="02010609060101010101" pitchFamily="2" charset="-122"/>
              </a:endParaRPr>
            </a:p>
          </p:txBody>
        </p:sp>
        <p:sp>
          <p:nvSpPr>
            <p:cNvPr id="12" name="Text Box 9"/>
            <p:cNvSpPr txBox="1"/>
            <p:nvPr/>
          </p:nvSpPr>
          <p:spPr>
            <a:xfrm>
              <a:off x="1156" y="1933"/>
              <a:ext cx="265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pPr eaLnBrk="0" hangingPunct="0">
                <a:lnSpc>
                  <a:spcPct val="100000"/>
                </a:lnSpc>
              </a:pPr>
              <a:r>
                <a:rPr lang="en-US" altLang="zh-CN" sz="2800" b="1" i="1">
                  <a:latin typeface="Times New Roman" panose="02020603050405020304" pitchFamily="2" charset="0"/>
                  <a:ea typeface="黑体" panose="02010609060101010101" pitchFamily="2" charset="-122"/>
                </a:rPr>
                <a:t>C</a:t>
              </a:r>
              <a:endParaRPr lang="en-US" altLang="zh-CN" sz="2800" b="1" i="1">
                <a:latin typeface="Times New Roman" panose="02020603050405020304" pitchFamily="2" charset="0"/>
                <a:ea typeface="黑体" panose="02010609060101010101" pitchFamily="2" charset="-122"/>
              </a:endParaRPr>
            </a:p>
          </p:txBody>
        </p:sp>
        <p:sp>
          <p:nvSpPr>
            <p:cNvPr id="13" name="Text Box 10"/>
            <p:cNvSpPr txBox="1"/>
            <p:nvPr/>
          </p:nvSpPr>
          <p:spPr>
            <a:xfrm>
              <a:off x="204" y="1963"/>
              <a:ext cx="265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pPr eaLnBrk="0" hangingPunct="0">
                <a:lnSpc>
                  <a:spcPct val="100000"/>
                </a:lnSpc>
              </a:pPr>
              <a:r>
                <a:rPr lang="en-US" altLang="zh-CN" sz="2800" b="1" i="1">
                  <a:latin typeface="Times New Roman" panose="02020603050405020304" pitchFamily="2" charset="0"/>
                  <a:ea typeface="黑体" panose="02010609060101010101" pitchFamily="2" charset="-122"/>
                </a:rPr>
                <a:t>B</a:t>
              </a:r>
              <a:endParaRPr lang="en-US" altLang="zh-CN" sz="2800" b="1" i="1">
                <a:latin typeface="Times New Roman" panose="02020603050405020304" pitchFamily="2" charset="0"/>
                <a:ea typeface="黑体" panose="02010609060101010101" pitchFamily="2" charset="-122"/>
              </a:endParaRPr>
            </a:p>
          </p:txBody>
        </p:sp>
        <p:sp>
          <p:nvSpPr>
            <p:cNvPr id="14" name="Text Box 11"/>
            <p:cNvSpPr txBox="1"/>
            <p:nvPr/>
          </p:nvSpPr>
          <p:spPr>
            <a:xfrm>
              <a:off x="690" y="2003"/>
              <a:ext cx="227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pPr eaLnBrk="0" hangingPunct="0">
                <a:lnSpc>
                  <a:spcPct val="100000"/>
                </a:lnSpc>
              </a:pPr>
              <a:r>
                <a:rPr lang="en-US" altLang="zh-CN" sz="2800" b="1" i="1">
                  <a:solidFill>
                    <a:srgbClr val="0033CC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a</a:t>
              </a:r>
              <a:endParaRPr lang="en-US" altLang="zh-CN" sz="2800" b="1" i="1">
                <a:solidFill>
                  <a:srgbClr val="0033CC"/>
                </a:solidFill>
                <a:latin typeface="Times New Roman" panose="02020603050405020304" pitchFamily="2" charset="0"/>
                <a:ea typeface="黑体" panose="02010609060101010101" pitchFamily="2" charset="-122"/>
              </a:endParaRPr>
            </a:p>
          </p:txBody>
        </p:sp>
        <p:sp>
          <p:nvSpPr>
            <p:cNvPr id="15" name="Text Box 12"/>
            <p:cNvSpPr txBox="1"/>
            <p:nvPr/>
          </p:nvSpPr>
          <p:spPr>
            <a:xfrm>
              <a:off x="1156" y="1344"/>
              <a:ext cx="227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pPr eaLnBrk="0" hangingPunct="0">
                <a:lnSpc>
                  <a:spcPct val="100000"/>
                </a:lnSpc>
              </a:pPr>
              <a:r>
                <a:rPr lang="en-US" altLang="zh-CN" sz="2800" b="1" i="1">
                  <a:solidFill>
                    <a:srgbClr val="0033CC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b</a:t>
              </a:r>
              <a:endParaRPr lang="en-US" altLang="zh-CN" sz="2800" b="1" i="1">
                <a:solidFill>
                  <a:srgbClr val="0033CC"/>
                </a:solidFill>
                <a:latin typeface="Times New Roman" panose="02020603050405020304" pitchFamily="2" charset="0"/>
                <a:ea typeface="黑体" panose="02010609060101010101" pitchFamily="2" charset="-122"/>
              </a:endParaRPr>
            </a:p>
          </p:txBody>
        </p:sp>
        <p:sp>
          <p:nvSpPr>
            <p:cNvPr id="16" name="Text Box 13"/>
            <p:cNvSpPr txBox="1"/>
            <p:nvPr/>
          </p:nvSpPr>
          <p:spPr>
            <a:xfrm>
              <a:off x="597" y="1298"/>
              <a:ext cx="215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pPr eaLnBrk="0" hangingPunct="0">
                <a:lnSpc>
                  <a:spcPct val="100000"/>
                </a:lnSpc>
              </a:pPr>
              <a:r>
                <a:rPr lang="en-US" altLang="zh-CN" sz="2800" b="1" i="1">
                  <a:solidFill>
                    <a:srgbClr val="0033CC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c</a:t>
              </a:r>
              <a:endParaRPr lang="en-US" altLang="zh-CN" sz="2800" b="1" i="1">
                <a:solidFill>
                  <a:srgbClr val="0033CC"/>
                </a:solidFill>
                <a:latin typeface="Times New Roman" panose="02020603050405020304" pitchFamily="2" charset="0"/>
                <a:ea typeface="黑体" panose="0201060906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23215" y="628015"/>
            <a:ext cx="8049260" cy="21583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20000"/>
              </a:lnSpc>
            </a:pP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装修工人李叔叔想检测某块装修用砖（如图）的边</a:t>
            </a:r>
            <a:r>
              <a:rPr lang="en-US" altLang="zh-CN" sz="2800" i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AD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和边</a:t>
            </a:r>
            <a:r>
              <a:rPr lang="en-US" altLang="zh-CN" sz="2800" i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BC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是否分别垂直于底边</a:t>
            </a:r>
            <a:r>
              <a:rPr lang="en-US" altLang="zh-CN" sz="2800" i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AB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.</a:t>
            </a:r>
            <a:endParaRPr lang="zh-CN" altLang="en-US" sz="280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（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1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）如果李叔叔随身只带了卷尺，那么你能替他想办法完成任务吗？</a:t>
            </a:r>
            <a:endParaRPr lang="en-US" altLang="zh-CN" sz="280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4963160" y="2715895"/>
            <a:ext cx="3825240" cy="1674495"/>
            <a:chOff x="6121" y="4390"/>
            <a:chExt cx="6024" cy="2637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/>
            <a:srcRect b="4948"/>
            <a:stretch>
              <a:fillRect/>
            </a:stretch>
          </p:blipFill>
          <p:spPr>
            <a:xfrm>
              <a:off x="6179" y="4390"/>
              <a:ext cx="5966" cy="2382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190" y="4731"/>
              <a:ext cx="248" cy="360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920" y="4731"/>
              <a:ext cx="224" cy="360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406" y="6318"/>
              <a:ext cx="248" cy="360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512" y="6318"/>
              <a:ext cx="248" cy="360"/>
            </a:xfrm>
            <a:prstGeom prst="rect">
              <a:avLst/>
            </a:prstGeom>
          </p:spPr>
        </p:pic>
        <p:sp>
          <p:nvSpPr>
            <p:cNvPr id="9" name="文本框 8"/>
            <p:cNvSpPr txBox="1"/>
            <p:nvPr/>
          </p:nvSpPr>
          <p:spPr>
            <a:xfrm>
              <a:off x="6121" y="6205"/>
              <a:ext cx="646" cy="82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en-US" altLang="zh-CN" sz="2800" b="1" i="1"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  <a:sym typeface="+mn-ea"/>
                </a:rPr>
                <a:t>A</a:t>
              </a:r>
              <a:endParaRPr lang="en-US" altLang="zh-CN" sz="2800" b="1" i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11338" y="6205"/>
              <a:ext cx="694" cy="808"/>
            </a:xfrm>
            <a:prstGeom prst="rect">
              <a:avLst/>
            </a:prstGeom>
            <a:noFill/>
          </p:spPr>
          <p:txBody>
            <a:bodyPr wrap="square" rtlCol="0" anchor="t">
              <a:noAutofit/>
            </a:bodyPr>
            <a:p>
              <a:r>
                <a:rPr lang="en-US" altLang="zh-CN" sz="2800" b="1" i="1"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  <a:sym typeface="+mn-ea"/>
                </a:rPr>
                <a:t>B</a:t>
              </a:r>
              <a:endParaRPr lang="en-US" altLang="zh-CN" sz="2800" b="1" i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10829" y="4504"/>
              <a:ext cx="694" cy="808"/>
            </a:xfrm>
            <a:prstGeom prst="rect">
              <a:avLst/>
            </a:prstGeom>
            <a:noFill/>
          </p:spPr>
          <p:txBody>
            <a:bodyPr wrap="square" rtlCol="0" anchor="t">
              <a:noAutofit/>
            </a:bodyPr>
            <a:p>
              <a:r>
                <a:rPr lang="en-US" altLang="zh-CN" sz="2800" b="1" i="1"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  <a:sym typeface="+mn-ea"/>
                </a:rPr>
                <a:t>C</a:t>
              </a:r>
              <a:endParaRPr lang="en-US" altLang="zh-CN" sz="2800" b="1" i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6860" y="4501"/>
              <a:ext cx="694" cy="808"/>
            </a:xfrm>
            <a:prstGeom prst="rect">
              <a:avLst/>
            </a:prstGeom>
            <a:noFill/>
          </p:spPr>
          <p:txBody>
            <a:bodyPr wrap="square" rtlCol="0" anchor="t">
              <a:noAutofit/>
            </a:bodyPr>
            <a:p>
              <a:r>
                <a:rPr lang="en-US" altLang="zh-CN" sz="2800" b="1" i="1"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  <a:sym typeface="+mn-ea"/>
                </a:rPr>
                <a:t>D</a:t>
              </a:r>
              <a:endParaRPr lang="en-US" altLang="zh-CN" sz="2800" b="1" i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endParaRPr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1403985" y="-41275"/>
            <a:ext cx="6700520" cy="46037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latin typeface="Times New Roman" panose="02020603050405020304" pitchFamily="2" charset="0"/>
                <a:ea typeface="微软雅黑" panose="020B0503020204020204" charset="-122"/>
              </a:rPr>
              <a:t>探究点一：勾股定理与其他几何知识的综合运用</a:t>
            </a:r>
            <a:endParaRPr lang="zh-CN" altLang="en-US" sz="2400" b="1">
              <a:latin typeface="Times New Roman" panose="02020603050405020304" pitchFamily="2" charset="0"/>
              <a:ea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66725" y="2827020"/>
            <a:ext cx="4572000" cy="1814830"/>
          </a:xfrm>
          <a:prstGeom prst="rect">
            <a:avLst/>
          </a:prstGeom>
        </p:spPr>
        <p:txBody>
          <a:bodyPr wrap="square" anchor="t">
            <a:spAutoFit/>
          </a:bodyPr>
          <a:p>
            <a:pPr marL="0" indent="0" algn="l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用卷尺分别测量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AD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，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DB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，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AB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的长，</a:t>
            </a:r>
            <a:endParaRPr lang="zh-CN" altLang="en-US" sz="280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  <a:sym typeface="+mn-ea"/>
            </a:endParaRPr>
          </a:p>
          <a:p>
            <a:pPr marL="0" indent="0" algn="l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若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AD</a:t>
            </a:r>
            <a:r>
              <a:rPr lang="en-US" altLang="zh-CN" sz="2800" baseline="300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2</a:t>
            </a:r>
            <a:r>
              <a:rPr lang="en-US" altLang="zh-CN" sz="2800" b="1" baseline="300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+ 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AB</a:t>
            </a:r>
            <a:r>
              <a:rPr lang="en-US" altLang="zh-CN" sz="2800" baseline="300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2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＝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DB</a:t>
            </a:r>
            <a:r>
              <a:rPr lang="en-US" altLang="zh-CN" sz="2800" baseline="300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2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，</a:t>
            </a:r>
            <a:endParaRPr lang="zh-CN" altLang="en-US" sz="280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  <a:sym typeface="+mn-ea"/>
            </a:endParaRPr>
          </a:p>
          <a:p>
            <a:pPr marL="0" indent="0" algn="l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则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∠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A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＝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90</a:t>
            </a:r>
            <a:r>
              <a:rPr lang="zh-CN" altLang="en-US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2" charset="0"/>
                <a:sym typeface="+mn-ea"/>
              </a:rPr>
              <a:t>°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，即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AD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⊥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AB.</a:t>
            </a:r>
            <a:endParaRPr lang="en-US" altLang="zh-CN" sz="2800" i="1" baseline="3000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07315" y="628015"/>
            <a:ext cx="8502650" cy="101155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>
              <a:lnSpc>
                <a:spcPct val="110000"/>
              </a:lnSpc>
            </a:pP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（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2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）李叔叔测得边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en-US" altLang="zh-CN" sz="2800" i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AD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长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30 cm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，边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en-US" altLang="zh-CN" sz="2800" i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AB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长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40 cm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，点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en-US" altLang="zh-CN" sz="2800" i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B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，</a:t>
            </a:r>
            <a:r>
              <a:rPr lang="en-US" altLang="zh-CN" sz="2800" i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D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之间的距离是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50 cm. 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边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en-US" altLang="zh-CN" sz="2800" i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AD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垂直于边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en-US" altLang="zh-CN" sz="2800" i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AB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吗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?</a:t>
            </a:r>
            <a:endParaRPr lang="en-US" altLang="zh-CN" sz="280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  <a:p>
            <a:pPr>
              <a:lnSpc>
                <a:spcPct val="110000"/>
              </a:lnSpc>
            </a:pPr>
            <a:endParaRPr lang="en-US" altLang="zh-CN" sz="280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5215255" y="2715895"/>
            <a:ext cx="3788410" cy="1746250"/>
            <a:chOff x="6179" y="4390"/>
            <a:chExt cx="5966" cy="2750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/>
            <a:srcRect b="4948"/>
            <a:stretch>
              <a:fillRect/>
            </a:stretch>
          </p:blipFill>
          <p:spPr>
            <a:xfrm>
              <a:off x="6179" y="4390"/>
              <a:ext cx="5966" cy="2382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190" y="4731"/>
              <a:ext cx="248" cy="360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920" y="4731"/>
              <a:ext cx="224" cy="360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406" y="6318"/>
              <a:ext cx="248" cy="360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512" y="6318"/>
              <a:ext cx="248" cy="360"/>
            </a:xfrm>
            <a:prstGeom prst="rect">
              <a:avLst/>
            </a:prstGeom>
          </p:spPr>
        </p:pic>
        <p:sp>
          <p:nvSpPr>
            <p:cNvPr id="9" name="文本框 8"/>
            <p:cNvSpPr txBox="1"/>
            <p:nvPr/>
          </p:nvSpPr>
          <p:spPr>
            <a:xfrm>
              <a:off x="6347" y="6318"/>
              <a:ext cx="646" cy="82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en-US" altLang="zh-CN" sz="2800" b="1" i="1"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  <a:sym typeface="+mn-ea"/>
                </a:rPr>
                <a:t>A</a:t>
              </a:r>
              <a:endParaRPr lang="en-US" altLang="zh-CN" sz="2800" b="1" i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10999" y="6318"/>
              <a:ext cx="694" cy="808"/>
            </a:xfrm>
            <a:prstGeom prst="rect">
              <a:avLst/>
            </a:prstGeom>
            <a:noFill/>
          </p:spPr>
          <p:txBody>
            <a:bodyPr wrap="square" rtlCol="0" anchor="t">
              <a:noAutofit/>
            </a:bodyPr>
            <a:p>
              <a:r>
                <a:rPr lang="en-US" altLang="zh-CN" sz="2800" b="1" i="1"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  <a:sym typeface="+mn-ea"/>
                </a:rPr>
                <a:t>B</a:t>
              </a:r>
              <a:endParaRPr lang="en-US" altLang="zh-CN" sz="2800" b="1" i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10829" y="4504"/>
              <a:ext cx="694" cy="808"/>
            </a:xfrm>
            <a:prstGeom prst="rect">
              <a:avLst/>
            </a:prstGeom>
            <a:noFill/>
          </p:spPr>
          <p:txBody>
            <a:bodyPr wrap="square" rtlCol="0" anchor="t">
              <a:noAutofit/>
            </a:bodyPr>
            <a:p>
              <a:r>
                <a:rPr lang="en-US" altLang="zh-CN" sz="2800" b="1" i="1"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  <a:sym typeface="+mn-ea"/>
                </a:rPr>
                <a:t>C</a:t>
              </a:r>
              <a:endParaRPr lang="en-US" altLang="zh-CN" sz="2800" b="1" i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6860" y="4501"/>
              <a:ext cx="694" cy="808"/>
            </a:xfrm>
            <a:prstGeom prst="rect">
              <a:avLst/>
            </a:prstGeom>
            <a:noFill/>
          </p:spPr>
          <p:txBody>
            <a:bodyPr wrap="square" rtlCol="0" anchor="t">
              <a:noAutofit/>
            </a:bodyPr>
            <a:p>
              <a:r>
                <a:rPr lang="en-US" altLang="zh-CN" sz="2800" b="1" i="1"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  <a:sym typeface="+mn-ea"/>
                </a:rPr>
                <a:t>D</a:t>
              </a:r>
              <a:endParaRPr lang="en-US" altLang="zh-CN" sz="2800" b="1" i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endParaRPr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1403985" y="-41275"/>
            <a:ext cx="6700520" cy="46037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latin typeface="Times New Roman" panose="02020603050405020304" pitchFamily="2" charset="0"/>
                <a:ea typeface="微软雅黑" panose="020B0503020204020204" charset="-122"/>
              </a:rPr>
              <a:t>探究点一：勾股定理与其他几何知识的综合运用</a:t>
            </a:r>
            <a:endParaRPr lang="zh-CN" altLang="en-US" sz="2400" b="1">
              <a:latin typeface="Times New Roman" panose="02020603050405020304" pitchFamily="2" charset="0"/>
              <a:ea typeface="微软雅黑" panose="020B0503020204020204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6083300" y="3003550"/>
            <a:ext cx="2448560" cy="100838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252095" y="2069465"/>
            <a:ext cx="5121275" cy="1814830"/>
          </a:xfrm>
          <a:prstGeom prst="rect">
            <a:avLst/>
          </a:prstGeom>
        </p:spPr>
        <p:txBody>
          <a:bodyPr wrap="square" anchor="t">
            <a:spAutoFit/>
          </a:bodyPr>
          <a:p>
            <a:pPr marL="0" indent="0" algn="l" defTabSz="266700">
              <a:spcBef>
                <a:spcPct val="0"/>
              </a:spcBef>
              <a:spcAft>
                <a:spcPct val="0"/>
              </a:spcAft>
            </a:pPr>
            <a:r>
              <a:rPr 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∵ 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AD</a:t>
            </a:r>
            <a:r>
              <a:rPr lang="en-US" altLang="zh-CN" sz="2800" baseline="300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2</a:t>
            </a:r>
            <a:r>
              <a:rPr lang="en-US" altLang="zh-CN" sz="2800" b="1" baseline="300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+ 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AB</a:t>
            </a:r>
            <a:r>
              <a:rPr lang="en-US" altLang="zh-CN" sz="2800" baseline="300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2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＝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30</a:t>
            </a:r>
            <a:r>
              <a:rPr lang="en-US" altLang="zh-CN" sz="2800" baseline="300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2</a:t>
            </a:r>
            <a:r>
              <a:rPr lang="en-US" altLang="zh-CN" sz="2800" b="1" baseline="300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+ 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40</a:t>
            </a:r>
            <a:r>
              <a:rPr lang="en-US" altLang="zh-CN" sz="2800" baseline="300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2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＝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2500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，</a:t>
            </a:r>
            <a:endParaRPr lang="zh-CN" altLang="en-US" sz="280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  <a:sym typeface="+mn-ea"/>
            </a:endParaRPr>
          </a:p>
          <a:p>
            <a:pPr marL="0" indent="0" algn="l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DB</a:t>
            </a:r>
            <a:r>
              <a:rPr lang="en-US" altLang="zh-CN" sz="2800" baseline="300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2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＝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50</a:t>
            </a:r>
            <a:r>
              <a:rPr lang="en-US" altLang="zh-CN" sz="2800" baseline="300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2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＝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2500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，</a:t>
            </a:r>
            <a:endParaRPr lang="zh-CN" altLang="en-US" sz="280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  <a:sym typeface="+mn-ea"/>
            </a:endParaRPr>
          </a:p>
          <a:p>
            <a:pPr marL="0" indent="0" algn="l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∴∠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A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＝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90</a:t>
            </a:r>
            <a:r>
              <a:rPr lang="zh-CN" altLang="en-US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2" charset="0"/>
                <a:sym typeface="+mn-ea"/>
              </a:rPr>
              <a:t>°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，即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AD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⊥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AB.</a:t>
            </a:r>
            <a:endParaRPr lang="en-US" altLang="zh-CN" sz="2800" i="1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  <a:sym typeface="+mn-ea"/>
            </a:endParaRPr>
          </a:p>
          <a:p>
            <a:pPr marL="0" indent="0" algn="l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所以边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AD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垂直于边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AB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</a:t>
            </a:r>
            <a:endParaRPr lang="en-US" altLang="zh-CN" sz="2800" i="1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17" name="组合 16"/>
          <p:cNvGrpSpPr/>
          <p:nvPr/>
        </p:nvGrpSpPr>
        <p:grpSpPr>
          <a:xfrm>
            <a:off x="5217160" y="341630"/>
            <a:ext cx="3788410" cy="1746250"/>
            <a:chOff x="6179" y="4390"/>
            <a:chExt cx="5966" cy="2750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b="4948"/>
            <a:stretch>
              <a:fillRect/>
            </a:stretch>
          </p:blipFill>
          <p:spPr>
            <a:xfrm>
              <a:off x="6179" y="4390"/>
              <a:ext cx="5966" cy="2382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190" y="4731"/>
              <a:ext cx="248" cy="360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920" y="4731"/>
              <a:ext cx="224" cy="360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406" y="6318"/>
              <a:ext cx="248" cy="360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512" y="6318"/>
              <a:ext cx="248" cy="360"/>
            </a:xfrm>
            <a:prstGeom prst="rect">
              <a:avLst/>
            </a:prstGeom>
          </p:spPr>
        </p:pic>
        <p:sp>
          <p:nvSpPr>
            <p:cNvPr id="9" name="文本框 8"/>
            <p:cNvSpPr txBox="1"/>
            <p:nvPr/>
          </p:nvSpPr>
          <p:spPr>
            <a:xfrm>
              <a:off x="6347" y="6318"/>
              <a:ext cx="646" cy="82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en-US" altLang="zh-CN" sz="2800" b="1" i="1"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  <a:sym typeface="+mn-ea"/>
                </a:rPr>
                <a:t>A</a:t>
              </a:r>
              <a:endParaRPr lang="en-US" altLang="zh-CN" sz="2800" b="1" i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10999" y="6318"/>
              <a:ext cx="694" cy="808"/>
            </a:xfrm>
            <a:prstGeom prst="rect">
              <a:avLst/>
            </a:prstGeom>
            <a:noFill/>
          </p:spPr>
          <p:txBody>
            <a:bodyPr wrap="square" rtlCol="0" anchor="t">
              <a:noAutofit/>
            </a:bodyPr>
            <a:p>
              <a:r>
                <a:rPr lang="en-US" altLang="zh-CN" sz="2800" b="1" i="1"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  <a:sym typeface="+mn-ea"/>
                </a:rPr>
                <a:t>B</a:t>
              </a:r>
              <a:endParaRPr lang="en-US" altLang="zh-CN" sz="2800" b="1" i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10716" y="4617"/>
              <a:ext cx="694" cy="808"/>
            </a:xfrm>
            <a:prstGeom prst="rect">
              <a:avLst/>
            </a:prstGeom>
            <a:noFill/>
          </p:spPr>
          <p:txBody>
            <a:bodyPr wrap="square" rtlCol="0" anchor="t">
              <a:noAutofit/>
            </a:bodyPr>
            <a:p>
              <a:r>
                <a:rPr lang="en-US" altLang="zh-CN" sz="2800" b="1" i="1"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  <a:sym typeface="+mn-ea"/>
                </a:rPr>
                <a:t>C</a:t>
              </a:r>
              <a:endParaRPr lang="en-US" altLang="zh-CN" sz="2800" b="1" i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6973" y="4501"/>
              <a:ext cx="694" cy="808"/>
            </a:xfrm>
            <a:prstGeom prst="rect">
              <a:avLst/>
            </a:prstGeom>
            <a:noFill/>
          </p:spPr>
          <p:txBody>
            <a:bodyPr wrap="square" rtlCol="0" anchor="t">
              <a:noAutofit/>
            </a:bodyPr>
            <a:p>
              <a:r>
                <a:rPr lang="en-US" altLang="zh-CN" sz="2800" b="1" i="1"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  <a:sym typeface="+mn-ea"/>
                </a:rPr>
                <a:t>D</a:t>
              </a:r>
              <a:endParaRPr lang="en-US" altLang="zh-CN" sz="2800" b="1" i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396240" y="2211070"/>
            <a:ext cx="1499870" cy="52197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能检验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.</a:t>
            </a:r>
            <a:endParaRPr lang="en-US" altLang="zh-CN" sz="280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692275" y="2212340"/>
            <a:ext cx="5944870" cy="953135"/>
          </a:xfrm>
          <a:prstGeom prst="rect">
            <a:avLst/>
          </a:prstGeom>
        </p:spPr>
        <p:txBody>
          <a:bodyPr wrap="square" anchor="t">
            <a:spAutoFit/>
          </a:bodyPr>
          <a:p>
            <a:pPr marL="0" indent="0" algn="l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在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AD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上从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A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点量取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12 cm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得点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E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，在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AB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上从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A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点量取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16 cm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得点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F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.</a:t>
            </a:r>
            <a:endParaRPr lang="en-US" altLang="zh-CN" sz="280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692275" y="3075940"/>
            <a:ext cx="4572000" cy="521970"/>
          </a:xfrm>
          <a:prstGeom prst="rect">
            <a:avLst/>
          </a:prstGeom>
        </p:spPr>
        <p:txBody>
          <a:bodyPr wrap="square" anchor="t">
            <a:spAutoFit/>
          </a:bodyPr>
          <a:p>
            <a:pPr marL="0" indent="0" algn="l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因为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12</a:t>
            </a:r>
            <a:r>
              <a:rPr lang="en-US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² 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+ 16</a:t>
            </a:r>
            <a:r>
              <a:rPr lang="en-US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²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= 20</a:t>
            </a:r>
            <a:r>
              <a:rPr lang="en-US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²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，</a:t>
            </a:r>
            <a:endParaRPr lang="zh-CN" altLang="en-US" sz="280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690370" y="3507740"/>
            <a:ext cx="6405245" cy="1383665"/>
          </a:xfrm>
          <a:prstGeom prst="rect">
            <a:avLst/>
          </a:prstGeom>
        </p:spPr>
        <p:txBody>
          <a:bodyPr wrap="square" anchor="t">
            <a:spAutoFit/>
          </a:bodyPr>
          <a:p>
            <a:pPr marL="0" indent="0" algn="l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用刻度尺测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EF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长度，若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EF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= 20 cm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，</a:t>
            </a:r>
            <a:endParaRPr lang="zh-CN" altLang="en-US" sz="280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 marL="0" indent="0" algn="l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根据勾股定理逆定理，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AD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⊥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AB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；</a:t>
            </a:r>
            <a:endParaRPr lang="zh-CN" altLang="en-US" sz="280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 marL="0" indent="0" algn="l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若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 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EF</a:t>
            </a:r>
            <a:r>
              <a:rPr lang="en-US" altLang="zh-CN" sz="28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≠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20 cm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，则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 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AD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不垂直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 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AB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.</a:t>
            </a:r>
            <a:endParaRPr lang="en-US" altLang="zh-CN" sz="280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7950" y="412750"/>
            <a:ext cx="5410835" cy="1512570"/>
          </a:xfrm>
          <a:prstGeom prst="rect">
            <a:avLst/>
          </a:prstGeom>
        </p:spPr>
        <p:txBody>
          <a:bodyPr wrap="square" anchor="t">
            <a:spAutoFit/>
          </a:bodyPr>
          <a:p>
            <a:pPr>
              <a:lnSpc>
                <a:spcPct val="110000"/>
              </a:lnSpc>
            </a:pP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(3)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如果李叔叔随身只带了一个长度为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20 cm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的刻度尺，那么他能检验边</a:t>
            </a:r>
            <a:r>
              <a:rPr lang="en-US" altLang="zh-CN" sz="2800" i="1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AD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是否垂直于边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en-US" altLang="zh-CN" sz="2800" i="1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AB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吗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?</a:t>
            </a:r>
            <a:endParaRPr lang="en-US" altLang="zh-CN" sz="2800"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  <a:sym typeface="+mn-ea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5363845" y="855345"/>
            <a:ext cx="1738630" cy="1224915"/>
            <a:chOff x="8447" y="1347"/>
            <a:chExt cx="2738" cy="1929"/>
          </a:xfrm>
        </p:grpSpPr>
        <p:cxnSp>
          <p:nvCxnSpPr>
            <p:cNvPr id="4" name="直接连接符 3"/>
            <p:cNvCxnSpPr>
              <a:endCxn id="21" idx="5"/>
            </p:cNvCxnSpPr>
            <p:nvPr/>
          </p:nvCxnSpPr>
          <p:spPr>
            <a:xfrm>
              <a:off x="9171" y="1852"/>
              <a:ext cx="1399" cy="807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sp>
          <p:nvSpPr>
            <p:cNvPr id="20" name="椭圆 19"/>
            <p:cNvSpPr/>
            <p:nvPr/>
          </p:nvSpPr>
          <p:spPr>
            <a:xfrm>
              <a:off x="9052" y="1760"/>
              <a:ext cx="227" cy="226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1" name="椭圆 20"/>
            <p:cNvSpPr/>
            <p:nvPr/>
          </p:nvSpPr>
          <p:spPr>
            <a:xfrm>
              <a:off x="10376" y="2466"/>
              <a:ext cx="227" cy="226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8447" y="1347"/>
              <a:ext cx="694" cy="808"/>
            </a:xfrm>
            <a:prstGeom prst="rect">
              <a:avLst/>
            </a:prstGeom>
            <a:noFill/>
          </p:spPr>
          <p:txBody>
            <a:bodyPr wrap="square" rtlCol="0" anchor="t">
              <a:noAutofit/>
            </a:bodyPr>
            <a:p>
              <a:r>
                <a:rPr lang="en-US" altLang="zh-CN" sz="2800" b="1" i="1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  <a:sym typeface="+mn-ea"/>
                </a:rPr>
                <a:t>E</a:t>
              </a:r>
              <a:endParaRPr lang="en-US" altLang="zh-CN" sz="2800" b="1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10491" y="2468"/>
              <a:ext cx="694" cy="808"/>
            </a:xfrm>
            <a:prstGeom prst="rect">
              <a:avLst/>
            </a:prstGeom>
            <a:noFill/>
          </p:spPr>
          <p:txBody>
            <a:bodyPr wrap="square" rtlCol="0" anchor="t">
              <a:noAutofit/>
            </a:bodyPr>
            <a:p>
              <a:r>
                <a:rPr lang="en-US" altLang="zh-CN" sz="2800" b="1" i="1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  <a:sym typeface="+mn-ea"/>
                </a:rPr>
                <a:t>F</a:t>
              </a:r>
              <a:endParaRPr lang="en-US" altLang="zh-CN" sz="2800" b="1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07950" y="440055"/>
            <a:ext cx="8610600" cy="2676525"/>
          </a:xfrm>
          <a:prstGeom prst="rect">
            <a:avLst/>
          </a:prstGeom>
        </p:spPr>
        <p:txBody>
          <a:bodyPr wrap="square">
            <a:spAutoFit/>
          </a:bodyPr>
          <a:p>
            <a:pPr defTabSz="266700"/>
            <a:r>
              <a:rPr lang="zh-CN" altLang="en-US" sz="2800" b="1">
                <a:solidFill>
                  <a:srgbClr val="3C8C93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【活动</a:t>
            </a:r>
            <a:r>
              <a:rPr lang="en-US" altLang="zh-CN" sz="2800" b="1">
                <a:solidFill>
                  <a:srgbClr val="3C8C93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1</a:t>
            </a:r>
            <a:r>
              <a:rPr lang="zh-CN" altLang="en-US" sz="2800" b="1">
                <a:solidFill>
                  <a:srgbClr val="3C8C93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】：动手折一折</a:t>
            </a:r>
            <a:endParaRPr lang="zh-CN" altLang="en-US" sz="2800" b="1">
              <a:solidFill>
                <a:srgbClr val="3C8C93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  <a:p>
            <a:pPr defTabSz="266700"/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用一张直角三角形纸片折叠，你能发现折叠前后两部分图形有什么关系吗？说明理由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.</a:t>
            </a:r>
            <a:endParaRPr lang="zh-CN" altLang="en-US" sz="2800"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  <a:p>
            <a:pPr defTabSz="266700"/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如图，一张直角三角形纸片，两直角边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en-US" altLang="zh-CN" sz="2800" i="1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AC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= 5 cm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，</a:t>
            </a:r>
            <a:r>
              <a:rPr lang="en-US" altLang="zh-CN" sz="2800" i="1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BC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= 10 cm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，将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△</a:t>
            </a:r>
            <a:r>
              <a:rPr lang="en-US" altLang="zh-CN" sz="2800" i="1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ABC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折叠，使得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en-US" altLang="zh-CN" sz="2800" i="1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B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与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en-US" altLang="zh-CN" sz="2800" i="1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A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重合，折痕为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en-US" altLang="zh-CN" sz="2800" i="1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DE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，你能求出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en-US" altLang="zh-CN" sz="2800" i="1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CD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的长吗？</a:t>
            </a:r>
            <a:endParaRPr lang="zh-CN" altLang="en-US" sz="2800"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5874385" y="2670175"/>
            <a:ext cx="2940050" cy="1962150"/>
            <a:chOff x="8334" y="4731"/>
            <a:chExt cx="4630" cy="3090"/>
          </a:xfrm>
        </p:grpSpPr>
        <p:sp>
          <p:nvSpPr>
            <p:cNvPr id="3" name="直角三角形 2"/>
            <p:cNvSpPr/>
            <p:nvPr/>
          </p:nvSpPr>
          <p:spPr>
            <a:xfrm>
              <a:off x="9015" y="5208"/>
              <a:ext cx="3399" cy="1914"/>
            </a:xfrm>
            <a:prstGeom prst="rtTriangle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b="1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8446" y="4731"/>
              <a:ext cx="660" cy="82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en-US" altLang="zh-CN" sz="2800" b="1" i="1"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  <a:sym typeface="+mn-ea"/>
                </a:rPr>
                <a:t>A</a:t>
              </a:r>
              <a:endParaRPr lang="en-US" altLang="zh-CN" sz="2800" b="1" i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8334" y="6772"/>
              <a:ext cx="660" cy="82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en-US" altLang="zh-CN" sz="2800" b="1" i="1"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  <a:sym typeface="+mn-ea"/>
                </a:rPr>
                <a:t>C</a:t>
              </a:r>
              <a:endParaRPr lang="en-US" altLang="zh-CN" sz="2800" b="1" i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12304" y="6772"/>
              <a:ext cx="660" cy="82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en-US" altLang="zh-CN" sz="2800" b="1" i="1"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  <a:sym typeface="+mn-ea"/>
                </a:rPr>
                <a:t>B</a:t>
              </a:r>
              <a:endParaRPr lang="en-US" altLang="zh-CN" sz="2800" b="1" i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10603" y="5411"/>
              <a:ext cx="660" cy="82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en-US" altLang="zh-CN" sz="2800" b="1" i="1"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  <a:sym typeface="+mn-ea"/>
                </a:rPr>
                <a:t>E</a:t>
              </a:r>
              <a:endParaRPr lang="en-US" altLang="zh-CN" sz="2800" b="1" i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9695" y="6999"/>
              <a:ext cx="660" cy="82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en-US" altLang="zh-CN" sz="2800" b="1" i="1"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  <a:sym typeface="+mn-ea"/>
                </a:rPr>
                <a:t>D</a:t>
              </a:r>
              <a:endParaRPr lang="en-US" altLang="zh-CN" sz="2800" b="1" i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endParaRPr>
            </a:p>
          </p:txBody>
        </p:sp>
        <p:cxnSp>
          <p:nvCxnSpPr>
            <p:cNvPr id="9" name="直接连接符 8"/>
            <p:cNvCxnSpPr/>
            <p:nvPr/>
          </p:nvCxnSpPr>
          <p:spPr>
            <a:xfrm>
              <a:off x="9015" y="5195"/>
              <a:ext cx="1042" cy="1904"/>
            </a:xfrm>
            <a:prstGeom prst="line">
              <a:avLst/>
            </a:prstGeom>
            <a:ln w="28575"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>
              <a:stCxn id="3" idx="5"/>
            </p:cNvCxnSpPr>
            <p:nvPr/>
          </p:nvCxnSpPr>
          <p:spPr>
            <a:xfrm flipH="1">
              <a:off x="10068" y="6165"/>
              <a:ext cx="647" cy="934"/>
            </a:xfrm>
            <a:prstGeom prst="line">
              <a:avLst/>
            </a:prstGeom>
            <a:ln w="28575"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sp>
        <p:nvSpPr>
          <p:cNvPr id="13" name="文本框 12"/>
          <p:cNvSpPr txBox="1"/>
          <p:nvPr/>
        </p:nvSpPr>
        <p:spPr>
          <a:xfrm>
            <a:off x="251460" y="3291840"/>
            <a:ext cx="4049395" cy="95313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solidFill>
                  <a:srgbClr val="3C8C93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分析：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(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1)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本题已知什么？</a:t>
            </a:r>
            <a:endParaRPr lang="zh-CN" altLang="en-US" sz="2800"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  <a:p>
            <a:pPr marL="0" indent="0" algn="l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求的是什么？</a:t>
            </a:r>
            <a:endParaRPr lang="zh-CN" altLang="en-US" sz="2800"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895340" y="3389630"/>
            <a:ext cx="36893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5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  <a:sym typeface="+mn-ea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6228080" y="4444365"/>
            <a:ext cx="2298700" cy="566420"/>
            <a:chOff x="9808" y="6999"/>
            <a:chExt cx="3620" cy="892"/>
          </a:xfrm>
        </p:grpSpPr>
        <p:sp>
          <p:nvSpPr>
            <p:cNvPr id="16" name="文本框 15"/>
            <p:cNvSpPr txBox="1"/>
            <p:nvPr/>
          </p:nvSpPr>
          <p:spPr>
            <a:xfrm>
              <a:off x="11506" y="7069"/>
              <a:ext cx="1109" cy="82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en-US" altLang="zh-CN" sz="2800" b="1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  <a:sym typeface="+mn-ea"/>
                </a:rPr>
                <a:t>10</a:t>
              </a:r>
              <a:endParaRPr lang="en-US" altLang="zh-CN" sz="2800" b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endParaRPr>
            </a:p>
          </p:txBody>
        </p:sp>
        <p:sp>
          <p:nvSpPr>
            <p:cNvPr id="23" name="左大括号 22"/>
            <p:cNvSpPr/>
            <p:nvPr/>
          </p:nvSpPr>
          <p:spPr>
            <a:xfrm rot="16200000">
              <a:off x="11448" y="5359"/>
              <a:ext cx="340" cy="3620"/>
            </a:xfrm>
            <a:prstGeom prst="leftBrace">
              <a:avLst/>
            </a:prstGeom>
            <a:ln w="19050"/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cxnSp>
        <p:nvCxnSpPr>
          <p:cNvPr id="14" name="直接连接符 13"/>
          <p:cNvCxnSpPr/>
          <p:nvPr/>
        </p:nvCxnSpPr>
        <p:spPr>
          <a:xfrm>
            <a:off x="4787900" y="2174875"/>
            <a:ext cx="3330575" cy="0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205105" y="2620645"/>
            <a:ext cx="8277225" cy="0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251460" y="3116580"/>
            <a:ext cx="976630" cy="0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1473835" y="3101975"/>
            <a:ext cx="3314065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1403985" y="-41275"/>
            <a:ext cx="6700520" cy="46037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latin typeface="Times New Roman" panose="02020603050405020304" pitchFamily="2" charset="0"/>
                <a:ea typeface="微软雅黑" panose="020B0503020204020204" charset="-122"/>
              </a:rPr>
              <a:t>探究点一：勾股定理与其他几何知识的综合运用</a:t>
            </a:r>
            <a:endParaRPr lang="zh-CN" altLang="en-US" sz="2400" b="1">
              <a:latin typeface="Times New Roman" panose="02020603050405020304" pitchFamily="2" charset="0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11" name="组合 10"/>
          <p:cNvGrpSpPr/>
          <p:nvPr/>
        </p:nvGrpSpPr>
        <p:grpSpPr>
          <a:xfrm>
            <a:off x="5873750" y="2526665"/>
            <a:ext cx="2940685" cy="1962150"/>
            <a:chOff x="8333" y="4731"/>
            <a:chExt cx="4631" cy="3090"/>
          </a:xfrm>
        </p:grpSpPr>
        <p:sp>
          <p:nvSpPr>
            <p:cNvPr id="3" name="直角三角形 2"/>
            <p:cNvSpPr/>
            <p:nvPr/>
          </p:nvSpPr>
          <p:spPr>
            <a:xfrm>
              <a:off x="9015" y="5208"/>
              <a:ext cx="3399" cy="1914"/>
            </a:xfrm>
            <a:prstGeom prst="rtTriangle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b="1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8333" y="4731"/>
              <a:ext cx="660" cy="82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en-US" altLang="zh-CN" sz="2800" b="1" i="1"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  <a:sym typeface="+mn-ea"/>
                </a:rPr>
                <a:t>A</a:t>
              </a:r>
              <a:endParaRPr lang="en-US" altLang="zh-CN" sz="2800" b="1" i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8334" y="6772"/>
              <a:ext cx="660" cy="82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en-US" altLang="zh-CN" sz="2800" b="1" i="1"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  <a:sym typeface="+mn-ea"/>
                </a:rPr>
                <a:t>C</a:t>
              </a:r>
              <a:endParaRPr lang="en-US" altLang="zh-CN" sz="2800" b="1" i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12304" y="6772"/>
              <a:ext cx="660" cy="82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en-US" altLang="zh-CN" sz="2800" b="1" i="1"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  <a:sym typeface="+mn-ea"/>
                </a:rPr>
                <a:t>B</a:t>
              </a:r>
              <a:endParaRPr lang="en-US" altLang="zh-CN" sz="2800" b="1" i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10603" y="5411"/>
              <a:ext cx="660" cy="82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en-US" altLang="zh-CN" sz="2800" b="1" i="1"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  <a:sym typeface="+mn-ea"/>
                </a:rPr>
                <a:t>E</a:t>
              </a:r>
              <a:endParaRPr lang="en-US" altLang="zh-CN" sz="2800" b="1" i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9695" y="6999"/>
              <a:ext cx="660" cy="82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en-US" altLang="zh-CN" sz="2800" b="1" i="1"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  <a:sym typeface="+mn-ea"/>
                </a:rPr>
                <a:t>D</a:t>
              </a:r>
              <a:endParaRPr lang="en-US" altLang="zh-CN" sz="2800" b="1" i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endParaRPr>
            </a:p>
          </p:txBody>
        </p:sp>
        <p:cxnSp>
          <p:nvCxnSpPr>
            <p:cNvPr id="9" name="直接连接符 8"/>
            <p:cNvCxnSpPr/>
            <p:nvPr/>
          </p:nvCxnSpPr>
          <p:spPr>
            <a:xfrm>
              <a:off x="9015" y="5195"/>
              <a:ext cx="1042" cy="1904"/>
            </a:xfrm>
            <a:prstGeom prst="line">
              <a:avLst/>
            </a:prstGeom>
            <a:ln w="28575"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>
              <a:stCxn id="3" idx="5"/>
            </p:cNvCxnSpPr>
            <p:nvPr/>
          </p:nvCxnSpPr>
          <p:spPr>
            <a:xfrm flipH="1">
              <a:off x="10068" y="6165"/>
              <a:ext cx="647" cy="934"/>
            </a:xfrm>
            <a:prstGeom prst="line">
              <a:avLst/>
            </a:prstGeom>
            <a:ln w="28575"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sp>
        <p:nvSpPr>
          <p:cNvPr id="2" name="文本框 1"/>
          <p:cNvSpPr txBox="1"/>
          <p:nvPr/>
        </p:nvSpPr>
        <p:spPr>
          <a:xfrm>
            <a:off x="236855" y="2197100"/>
            <a:ext cx="5596890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 algn="l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（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3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）观察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en-US" altLang="zh-CN" sz="2800" i="1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CD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在哪一个三角形中？你能表示出这个三角形的每一条边吗？</a:t>
            </a:r>
            <a:endParaRPr lang="zh-CN" altLang="en-US" sz="280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51460" y="628015"/>
            <a:ext cx="810514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 algn="l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（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2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）本题将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△</a:t>
            </a:r>
            <a:r>
              <a:rPr lang="en-US" altLang="zh-CN" sz="2800" i="1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ABC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折叠，使得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en-US" altLang="zh-CN" sz="2800" i="1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B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与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en-US" altLang="zh-CN" sz="2800" i="1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A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重合，折痕为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en-US" altLang="zh-CN" sz="2800" i="1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DE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，可得到什么？依据是什么？</a:t>
            </a:r>
            <a:endParaRPr lang="zh-CN" altLang="en-US" sz="280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55650" y="1564005"/>
            <a:ext cx="522160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AD 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=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BD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；依据：折叠的性质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.</a:t>
            </a:r>
            <a:endParaRPr lang="en-US" altLang="zh-CN" sz="280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939155" y="3221355"/>
            <a:ext cx="36893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5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67995" y="3580765"/>
            <a:ext cx="353123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CD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在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Rt△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ACD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中；</a:t>
            </a:r>
            <a:endParaRPr lang="en-US" altLang="zh-CN" sz="2800" i="1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  <a:sym typeface="+mn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395720" y="3895090"/>
            <a:ext cx="48006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 b="1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x</a:t>
            </a:r>
            <a:endParaRPr lang="en-US" altLang="zh-CN" sz="2800" b="1" i="1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  <a:sym typeface="+mn-ea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375525" y="4011930"/>
            <a:ext cx="128016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10</a:t>
            </a:r>
            <a:r>
              <a:rPr lang="en-US" altLang="zh-CN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-</a:t>
            </a:r>
            <a:r>
              <a:rPr lang="en-US" altLang="zh-CN" sz="2800" b="1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x</a:t>
            </a:r>
            <a:endParaRPr lang="en-US" altLang="zh-CN" sz="2800" b="1" i="1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  <a:sym typeface="+mn-ea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325870" y="3220085"/>
            <a:ext cx="128016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10</a:t>
            </a:r>
            <a:r>
              <a:rPr lang="en-US" altLang="zh-CN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-</a:t>
            </a:r>
            <a:r>
              <a:rPr lang="en-US" altLang="zh-CN" sz="2800" b="1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x</a:t>
            </a:r>
            <a:endParaRPr lang="en-US" altLang="zh-CN" sz="2800" b="1" i="1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86105" y="4079875"/>
            <a:ext cx="239204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可设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CD 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=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x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，</a:t>
            </a:r>
            <a:endParaRPr lang="zh-CN" altLang="en-US" sz="280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  <a:sym typeface="+mn-ea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731770" y="4079875"/>
            <a:ext cx="248031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则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AD 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=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10 </a:t>
            </a:r>
            <a:r>
              <a:rPr lang="en-US" altLang="zh-CN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-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en-US" altLang="zh-CN" sz="2800" b="1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x.</a:t>
            </a:r>
            <a:endParaRPr lang="en-US" altLang="zh-CN" sz="2800" b="1" i="1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  <a:sym typeface="+mn-ea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6228080" y="4444365"/>
            <a:ext cx="2298700" cy="566420"/>
            <a:chOff x="9808" y="6999"/>
            <a:chExt cx="3620" cy="892"/>
          </a:xfrm>
        </p:grpSpPr>
        <p:sp>
          <p:nvSpPr>
            <p:cNvPr id="16" name="文本框 15"/>
            <p:cNvSpPr txBox="1"/>
            <p:nvPr/>
          </p:nvSpPr>
          <p:spPr>
            <a:xfrm>
              <a:off x="11506" y="7069"/>
              <a:ext cx="1109" cy="82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en-US" altLang="zh-CN" sz="2800" b="1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  <a:sym typeface="+mn-ea"/>
                </a:rPr>
                <a:t>10</a:t>
              </a:r>
              <a:endParaRPr lang="en-US" altLang="zh-CN" sz="2800" b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endParaRPr>
            </a:p>
          </p:txBody>
        </p:sp>
        <p:sp>
          <p:nvSpPr>
            <p:cNvPr id="23" name="左大括号 22"/>
            <p:cNvSpPr/>
            <p:nvPr/>
          </p:nvSpPr>
          <p:spPr>
            <a:xfrm rot="16200000">
              <a:off x="11448" y="5359"/>
              <a:ext cx="340" cy="3620"/>
            </a:xfrm>
            <a:prstGeom prst="leftBrace">
              <a:avLst/>
            </a:prstGeom>
            <a:ln w="19050"/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26" name="文本框 25"/>
          <p:cNvSpPr txBox="1"/>
          <p:nvPr/>
        </p:nvSpPr>
        <p:spPr>
          <a:xfrm>
            <a:off x="1403985" y="-41275"/>
            <a:ext cx="6700520" cy="46037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latin typeface="Times New Roman" panose="02020603050405020304" pitchFamily="2" charset="0"/>
                <a:ea typeface="微软雅黑" panose="020B0503020204020204" charset="-122"/>
              </a:rPr>
              <a:t>探究点一：勾股定理与其他几何知识的综合运用</a:t>
            </a:r>
            <a:endParaRPr lang="zh-CN" altLang="en-US" sz="2400" b="1">
              <a:latin typeface="Times New Roman" panose="02020603050405020304" pitchFamily="2" charset="0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7" grpId="0"/>
      <p:bldP spid="21" grpId="0"/>
      <p:bldP spid="18" grpId="0"/>
      <p:bldP spid="19" grpId="0"/>
      <p:bldP spid="20" grpId="0"/>
      <p:bldP spid="2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11" name="组合 10"/>
          <p:cNvGrpSpPr/>
          <p:nvPr/>
        </p:nvGrpSpPr>
        <p:grpSpPr>
          <a:xfrm>
            <a:off x="5873750" y="2526665"/>
            <a:ext cx="2940685" cy="1962150"/>
            <a:chOff x="8333" y="4731"/>
            <a:chExt cx="4631" cy="3090"/>
          </a:xfrm>
        </p:grpSpPr>
        <p:sp>
          <p:nvSpPr>
            <p:cNvPr id="3" name="直角三角形 2"/>
            <p:cNvSpPr/>
            <p:nvPr/>
          </p:nvSpPr>
          <p:spPr>
            <a:xfrm>
              <a:off x="9015" y="5208"/>
              <a:ext cx="3399" cy="1914"/>
            </a:xfrm>
            <a:prstGeom prst="rtTriangle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b="1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8333" y="4731"/>
              <a:ext cx="660" cy="82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en-US" altLang="zh-CN" sz="2800" b="1" i="1"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  <a:sym typeface="+mn-ea"/>
                </a:rPr>
                <a:t>A</a:t>
              </a:r>
              <a:endParaRPr lang="en-US" altLang="zh-CN" sz="2800" b="1" i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8334" y="6772"/>
              <a:ext cx="660" cy="82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en-US" altLang="zh-CN" sz="2800" b="1" i="1"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  <a:sym typeface="+mn-ea"/>
                </a:rPr>
                <a:t>C</a:t>
              </a:r>
              <a:endParaRPr lang="en-US" altLang="zh-CN" sz="2800" b="1" i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12304" y="6772"/>
              <a:ext cx="660" cy="82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en-US" altLang="zh-CN" sz="2800" b="1" i="1"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  <a:sym typeface="+mn-ea"/>
                </a:rPr>
                <a:t>B</a:t>
              </a:r>
              <a:endParaRPr lang="en-US" altLang="zh-CN" sz="2800" b="1" i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10603" y="5411"/>
              <a:ext cx="660" cy="82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en-US" altLang="zh-CN" sz="2800" b="1" i="1"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  <a:sym typeface="+mn-ea"/>
                </a:rPr>
                <a:t>E</a:t>
              </a:r>
              <a:endParaRPr lang="en-US" altLang="zh-CN" sz="2800" b="1" i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9695" y="6999"/>
              <a:ext cx="660" cy="82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en-US" altLang="zh-CN" sz="2800" b="1" i="1"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  <a:sym typeface="+mn-ea"/>
                </a:rPr>
                <a:t>D</a:t>
              </a:r>
              <a:endParaRPr lang="en-US" altLang="zh-CN" sz="2800" b="1" i="1">
                <a:solidFill>
                  <a:schemeClr val="tx1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endParaRPr>
            </a:p>
          </p:txBody>
        </p:sp>
        <p:cxnSp>
          <p:nvCxnSpPr>
            <p:cNvPr id="9" name="直接连接符 8"/>
            <p:cNvCxnSpPr/>
            <p:nvPr/>
          </p:nvCxnSpPr>
          <p:spPr>
            <a:xfrm>
              <a:off x="9015" y="5195"/>
              <a:ext cx="1042" cy="1904"/>
            </a:xfrm>
            <a:prstGeom prst="line">
              <a:avLst/>
            </a:prstGeom>
            <a:ln w="28575"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>
              <a:stCxn id="3" idx="5"/>
            </p:cNvCxnSpPr>
            <p:nvPr/>
          </p:nvCxnSpPr>
          <p:spPr>
            <a:xfrm flipH="1">
              <a:off x="10068" y="6165"/>
              <a:ext cx="647" cy="934"/>
            </a:xfrm>
            <a:prstGeom prst="line">
              <a:avLst/>
            </a:prstGeom>
            <a:ln w="28575"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sp>
        <p:nvSpPr>
          <p:cNvPr id="15" name="文本框 14"/>
          <p:cNvSpPr txBox="1"/>
          <p:nvPr/>
        </p:nvSpPr>
        <p:spPr>
          <a:xfrm>
            <a:off x="5939155" y="3221355"/>
            <a:ext cx="36893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5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  <a:sym typeface="+mn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395720" y="3895090"/>
            <a:ext cx="48006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 b="1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x</a:t>
            </a:r>
            <a:endParaRPr lang="en-US" altLang="zh-CN" sz="2800" b="1" i="1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  <a:sym typeface="+mn-ea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375525" y="4011930"/>
            <a:ext cx="128016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10</a:t>
            </a:r>
            <a:r>
              <a:rPr lang="en-US" altLang="zh-CN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-</a:t>
            </a:r>
            <a:r>
              <a:rPr lang="en-US" altLang="zh-CN" sz="2800" b="1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x</a:t>
            </a:r>
            <a:endParaRPr lang="en-US" altLang="zh-CN" sz="2800" b="1" i="1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  <a:sym typeface="+mn-ea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325870" y="3220085"/>
            <a:ext cx="128016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10</a:t>
            </a:r>
            <a:r>
              <a:rPr lang="en-US" altLang="zh-CN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-</a:t>
            </a:r>
            <a:r>
              <a:rPr lang="en-US" altLang="zh-CN" sz="2800" b="1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x</a:t>
            </a:r>
            <a:endParaRPr lang="en-US" altLang="zh-CN" sz="2800" b="1" i="1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  <a:sym typeface="+mn-ea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6228080" y="4444365"/>
            <a:ext cx="2298700" cy="566420"/>
            <a:chOff x="9808" y="6999"/>
            <a:chExt cx="3620" cy="892"/>
          </a:xfrm>
        </p:grpSpPr>
        <p:sp>
          <p:nvSpPr>
            <p:cNvPr id="16" name="文本框 15"/>
            <p:cNvSpPr txBox="1"/>
            <p:nvPr/>
          </p:nvSpPr>
          <p:spPr>
            <a:xfrm>
              <a:off x="11506" y="7069"/>
              <a:ext cx="1109" cy="82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en-US" altLang="zh-CN" sz="2800" b="1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  <a:sym typeface="+mn-ea"/>
                </a:rPr>
                <a:t>10</a:t>
              </a:r>
              <a:endParaRPr lang="en-US" altLang="zh-CN" sz="2800" b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endParaRPr>
            </a:p>
          </p:txBody>
        </p:sp>
        <p:sp>
          <p:nvSpPr>
            <p:cNvPr id="23" name="左大括号 22"/>
            <p:cNvSpPr/>
            <p:nvPr/>
          </p:nvSpPr>
          <p:spPr>
            <a:xfrm rot="16200000">
              <a:off x="11448" y="5359"/>
              <a:ext cx="340" cy="3620"/>
            </a:xfrm>
            <a:prstGeom prst="leftBrace">
              <a:avLst/>
            </a:prstGeom>
            <a:ln w="19050"/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179705" y="1657350"/>
            <a:ext cx="7769860" cy="2245360"/>
          </a:xfrm>
          <a:prstGeom prst="rect">
            <a:avLst/>
          </a:prstGeom>
        </p:spPr>
        <p:txBody>
          <a:bodyPr wrap="square">
            <a:spAutoFit/>
          </a:bodyPr>
          <a:p>
            <a:pPr algn="l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解：设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CD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= 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x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cm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，则 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DB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= (10 </a:t>
            </a:r>
            <a:r>
              <a:rPr lang="en-US" altLang="zh-CN" sz="28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2" charset="0"/>
              </a:rPr>
              <a:t>-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x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) cm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，</a:t>
            </a:r>
            <a:endParaRPr lang="zh-CN" altLang="en-US" sz="280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  <a:p>
            <a:pPr algn="l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由题意，根据折叠的性质，</a:t>
            </a:r>
            <a:endParaRPr lang="zh-CN" altLang="en-US" sz="280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  <a:p>
            <a:pPr algn="l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可得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AD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= 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BD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= 10 </a:t>
            </a:r>
            <a:r>
              <a:rPr lang="en-US" altLang="zh-CN" sz="28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-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x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， 且 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AC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= 5.</a:t>
            </a:r>
            <a:endParaRPr lang="en-US" altLang="zh-CN" sz="280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  <a:p>
            <a:pPr algn="l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在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Rt△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ACD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中，</a:t>
            </a:r>
            <a:endParaRPr lang="zh-CN" altLang="en-US" sz="280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  <a:p>
            <a:pPr algn="l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由勾股定理得，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AD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² = 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AC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² + 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CD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²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</a:rPr>
              <a:t>，</a:t>
            </a:r>
            <a:endParaRPr lang="zh-CN" altLang="en-US" sz="280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51460" y="411480"/>
            <a:ext cx="8347710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defTabSz="266700"/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如图，一张直角三角形纸片，两直角边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en-US" altLang="zh-CN" sz="2800" i="1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AC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= 5 cm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，</a:t>
            </a:r>
            <a:endParaRPr lang="zh-CN" altLang="en-US" sz="2800"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  <a:sym typeface="+mn-ea"/>
            </a:endParaRPr>
          </a:p>
          <a:p>
            <a:pPr defTabSz="266700"/>
            <a:r>
              <a:rPr lang="en-US" altLang="zh-CN" sz="2800" i="1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BC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= 10 cm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，将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△</a:t>
            </a:r>
            <a:r>
              <a:rPr lang="en-US" altLang="zh-CN" sz="2800" i="1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ABC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折叠，使得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en-US" altLang="zh-CN" sz="2800" i="1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B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与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en-US" altLang="zh-CN" sz="2800" i="1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A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重合，折痕为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en-US" altLang="zh-CN" sz="2800" i="1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DE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，你能求出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en-US" altLang="zh-CN" sz="2800" i="1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CD</a:t>
            </a:r>
            <a:r>
              <a:rPr lang="en-US" altLang="zh-CN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zh-CN" altLang="en-US" sz="2800"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的长吗？</a:t>
            </a:r>
            <a:endParaRPr lang="zh-CN" altLang="en-US" sz="2800">
              <a:solidFill>
                <a:schemeClr val="tx1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27405" y="3757930"/>
            <a:ext cx="309308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(10 </a:t>
            </a:r>
            <a:r>
              <a:rPr lang="en-US" altLang="zh-CN" sz="28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-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 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x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)² = 5² + 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x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²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cs typeface="Times New Roman" panose="02020603050405020304" pitchFamily="2" charset="0"/>
                <a:sym typeface="+mn-ea"/>
              </a:rPr>
              <a:t>，</a:t>
            </a:r>
            <a:endParaRPr lang="en-US" altLang="zh-CN" sz="280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  <a:cs typeface="Times New Roman" panose="02020603050405020304" pitchFamily="2" charset="0"/>
              <a:sym typeface="+mn-ea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1" name="文本框 20"/>
              <p:cNvSpPr txBox="1"/>
              <p:nvPr/>
            </p:nvSpPr>
            <p:spPr>
              <a:xfrm>
                <a:off x="398780" y="4227830"/>
                <a:ext cx="2168525" cy="707390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r>
                  <a:rPr lang="zh-CN" altLang="en-US" sz="2800">
                    <a:solidFill>
                      <a:srgbClr val="FF0000"/>
                    </a:solidFill>
                    <a:latin typeface="Times New Roman" panose="02020603050405020304" pitchFamily="2" charset="0"/>
                    <a:ea typeface="黑体" panose="02010609060101010101" pitchFamily="2" charset="-122"/>
                    <a:cs typeface="Times New Roman" panose="02020603050405020304" pitchFamily="2" charset="0"/>
                  </a:rPr>
                  <a:t>解得</a:t>
                </a:r>
                <a:r>
                  <a:rPr lang="en-US" altLang="zh-CN" sz="2800">
                    <a:solidFill>
                      <a:srgbClr val="FF0000"/>
                    </a:solidFill>
                    <a:latin typeface="Times New Roman" panose="02020603050405020304" pitchFamily="2" charset="0"/>
                    <a:ea typeface="黑体" panose="02010609060101010101" pitchFamily="2" charset="-122"/>
                    <a:cs typeface="Times New Roman" panose="02020603050405020304" pitchFamily="2" charset="0"/>
                  </a:rPr>
                  <a:t> </a:t>
                </a:r>
                <a:r>
                  <a:rPr lang="en-US" altLang="zh-CN" sz="2800" i="1">
                    <a:solidFill>
                      <a:srgbClr val="FF0000"/>
                    </a:solidFill>
                    <a:latin typeface="Times New Roman" panose="02020603050405020304" pitchFamily="2" charset="0"/>
                    <a:ea typeface="黑体" panose="02010609060101010101" pitchFamily="2" charset="-122"/>
                    <a:cs typeface="Times New Roman" panose="02020603050405020304" pitchFamily="2" charset="0"/>
                    <a:sym typeface="+mn-ea"/>
                  </a:rPr>
                  <a:t>x</a:t>
                </a:r>
                <a:r>
                  <a:rPr lang="en-US" altLang="zh-CN" sz="2800">
                    <a:solidFill>
                      <a:srgbClr val="FF0000"/>
                    </a:solidFill>
                    <a:latin typeface="Times New Roman" panose="02020603050405020304" pitchFamily="2" charset="0"/>
                    <a:ea typeface="黑体" panose="02010609060101010101" pitchFamily="2" charset="-122"/>
                    <a:cs typeface="Times New Roman" panose="02020603050405020304" pitchFamily="2" charset="0"/>
                    <a:sym typeface="+mn-ea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黑体" panose="02010609060101010101" pitchFamily="2" charset="-122"/>
                            <a:cs typeface="Cambria Math" panose="02040503050406030204" charset="0"/>
                            <a:sym typeface="+mn-ea"/>
                          </a:rPr>
                        </m:ctrlPr>
                      </m:fPr>
                      <m:num>
                        <m:r>
                          <a:rPr lang="en-US" altLang="zh-CN" sz="2800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黑体" panose="02010609060101010101" pitchFamily="2" charset="-122"/>
                            <a:cs typeface="Cambria Math" panose="02040503050406030204" charset="0"/>
                            <a:sym typeface="+mn-ea"/>
                          </a:rPr>
                          <m:t>15</m:t>
                        </m:r>
                      </m:num>
                      <m:den>
                        <m:r>
                          <a:rPr lang="en-US" altLang="zh-CN" sz="2800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黑体" panose="02010609060101010101" pitchFamily="2" charset="-122"/>
                            <a:cs typeface="Cambria Math" panose="02040503050406030204" charset="0"/>
                            <a:sym typeface="+mn-ea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800">
                    <a:solidFill>
                      <a:srgbClr val="FF0000"/>
                    </a:solidFill>
                    <a:latin typeface="Times New Roman" panose="02020603050405020304" pitchFamily="2" charset="0"/>
                    <a:ea typeface="黑体" panose="02010609060101010101" pitchFamily="2" charset="-122"/>
                    <a:cs typeface="Times New Roman" panose="02020603050405020304" pitchFamily="2" charset="0"/>
                    <a:sym typeface="+mn-ea"/>
                  </a:rPr>
                  <a:t>.</a:t>
                </a:r>
                <a:r>
                  <a:rPr lang="en-US" altLang="zh-CN" sz="2800">
                    <a:solidFill>
                      <a:srgbClr val="FF0000"/>
                    </a:solidFill>
                    <a:latin typeface="Times New Roman" panose="02020603050405020304" pitchFamily="2" charset="0"/>
                    <a:ea typeface="黑体" panose="02010609060101010101" pitchFamily="2" charset="-122"/>
                    <a:cs typeface="Times New Roman" panose="02020603050405020304" pitchFamily="2" charset="0"/>
                    <a:sym typeface="+mn-ea"/>
                  </a:rPr>
                  <a:t> </a:t>
                </a:r>
                <a:endParaRPr lang="zh-CN" altLang="en-US" sz="2800">
                  <a:solidFill>
                    <a:srgbClr val="FF0000"/>
                  </a:solidFill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</a:endParaRPr>
              </a:p>
            </p:txBody>
          </p:sp>
        </mc:Choice>
        <mc:Fallback>
          <p:sp>
            <p:nvSpPr>
              <p:cNvPr id="21" name="文本框 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8780" y="4227830"/>
                <a:ext cx="2168525" cy="707390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2" name="文本框 21"/>
              <p:cNvSpPr txBox="1"/>
              <p:nvPr/>
            </p:nvSpPr>
            <p:spPr>
              <a:xfrm>
                <a:off x="2567305" y="4227830"/>
                <a:ext cx="2078355" cy="707390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r>
                  <a:rPr lang="zh-CN" altLang="en-US" sz="2800">
                    <a:solidFill>
                      <a:srgbClr val="FF0000"/>
                    </a:solidFill>
                    <a:latin typeface="Times New Roman" panose="02020603050405020304" pitchFamily="2" charset="0"/>
                    <a:ea typeface="黑体" panose="02010609060101010101" pitchFamily="2" charset="-122"/>
                    <a:cs typeface="Times New Roman" panose="02020603050405020304" pitchFamily="2" charset="0"/>
                    <a:sym typeface="+mn-ea"/>
                  </a:rPr>
                  <a:t>则</a:t>
                </a:r>
                <a:r>
                  <a:rPr lang="en-US" altLang="zh-CN" sz="2800">
                    <a:solidFill>
                      <a:srgbClr val="FF0000"/>
                    </a:solidFill>
                    <a:latin typeface="Times New Roman" panose="02020603050405020304" pitchFamily="2" charset="0"/>
                    <a:ea typeface="黑体" panose="02010609060101010101" pitchFamily="2" charset="-122"/>
                    <a:cs typeface="Times New Roman" panose="02020603050405020304" pitchFamily="2" charset="0"/>
                    <a:sym typeface="+mn-ea"/>
                  </a:rPr>
                  <a:t> </a:t>
                </a:r>
                <a:r>
                  <a:rPr lang="en-US" altLang="zh-CN" sz="2800" i="1">
                    <a:solidFill>
                      <a:srgbClr val="FF0000"/>
                    </a:solidFill>
                    <a:latin typeface="Times New Roman" panose="02020603050405020304" pitchFamily="2" charset="0"/>
                    <a:ea typeface="黑体" panose="02010609060101010101" pitchFamily="2" charset="-122"/>
                    <a:cs typeface="Times New Roman" panose="02020603050405020304" pitchFamily="2" charset="0"/>
                    <a:sym typeface="+mn-ea"/>
                  </a:rPr>
                  <a:t>CD</a:t>
                </a:r>
                <a:r>
                  <a:rPr lang="en-US" altLang="zh-CN" sz="2800">
                    <a:solidFill>
                      <a:srgbClr val="FF0000"/>
                    </a:solidFill>
                    <a:latin typeface="Times New Roman" panose="02020603050405020304" pitchFamily="2" charset="0"/>
                    <a:ea typeface="黑体" panose="02010609060101010101" pitchFamily="2" charset="-122"/>
                    <a:cs typeface="Times New Roman" panose="02020603050405020304" pitchFamily="2" charset="0"/>
                    <a:sym typeface="+mn-ea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黑体" panose="02010609060101010101" pitchFamily="2" charset="-122"/>
                            <a:cs typeface="Cambria Math" panose="02040503050406030204" charset="0"/>
                            <a:sym typeface="+mn-ea"/>
                          </a:rPr>
                        </m:ctrlPr>
                      </m:fPr>
                      <m:num>
                        <m:r>
                          <a:rPr lang="en-US" altLang="zh-CN" sz="2800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黑体" panose="02010609060101010101" pitchFamily="2" charset="-122"/>
                            <a:cs typeface="Cambria Math" panose="02040503050406030204" charset="0"/>
                            <a:sym typeface="+mn-ea"/>
                          </a:rPr>
                          <m:t>15</m:t>
                        </m:r>
                      </m:num>
                      <m:den>
                        <m:r>
                          <a:rPr lang="en-US" altLang="zh-CN" sz="2800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黑体" panose="02010609060101010101" pitchFamily="2" charset="-122"/>
                            <a:cs typeface="Cambria Math" panose="02040503050406030204" charset="0"/>
                            <a:sym typeface="+mn-ea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800">
                    <a:solidFill>
                      <a:srgbClr val="FF0000"/>
                    </a:solidFill>
                    <a:latin typeface="Times New Roman" panose="02020603050405020304" pitchFamily="2" charset="0"/>
                    <a:ea typeface="黑体" panose="02010609060101010101" pitchFamily="2" charset="-122"/>
                    <a:cs typeface="Times New Roman" panose="02020603050405020304" pitchFamily="2" charset="0"/>
                    <a:sym typeface="+mn-ea"/>
                  </a:rPr>
                  <a:t>.</a:t>
                </a:r>
                <a:r>
                  <a:rPr lang="en-US" altLang="zh-CN" sz="2800">
                    <a:solidFill>
                      <a:srgbClr val="FF0000"/>
                    </a:solidFill>
                    <a:latin typeface="Times New Roman" panose="02020603050405020304" pitchFamily="2" charset="0"/>
                    <a:ea typeface="黑体" panose="02010609060101010101" pitchFamily="2" charset="-122"/>
                    <a:cs typeface="Times New Roman" panose="02020603050405020304" pitchFamily="2" charset="0"/>
                    <a:sym typeface="+mn-ea"/>
                  </a:rPr>
                  <a:t> </a:t>
                </a:r>
                <a:endParaRPr lang="en-US" altLang="zh-CN" sz="2800">
                  <a:solidFill>
                    <a:schemeClr val="tx1"/>
                  </a:solidFill>
                  <a:latin typeface="Times New Roman" panose="02020603050405020304" pitchFamily="2" charset="0"/>
                  <a:ea typeface="黑体" panose="02010609060101010101" pitchFamily="2" charset="-122"/>
                  <a:cs typeface="Times New Roman" panose="02020603050405020304" pitchFamily="2" charset="0"/>
                </a:endParaRPr>
              </a:p>
            </p:txBody>
          </p:sp>
        </mc:Choice>
        <mc:Fallback>
          <p:sp>
            <p:nvSpPr>
              <p:cNvPr id="22" name="文本框 2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67305" y="4227830"/>
                <a:ext cx="2078355" cy="707390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6" name="文本框 25"/>
          <p:cNvSpPr txBox="1"/>
          <p:nvPr/>
        </p:nvSpPr>
        <p:spPr>
          <a:xfrm>
            <a:off x="1403985" y="-41275"/>
            <a:ext cx="6700520" cy="46037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latin typeface="Times New Roman" panose="02020603050405020304" pitchFamily="2" charset="0"/>
                <a:ea typeface="微软雅黑" panose="020B0503020204020204" charset="-122"/>
              </a:rPr>
              <a:t>探究点一：勾股定理与其他几何知识的综合运用</a:t>
            </a:r>
            <a:endParaRPr lang="zh-CN" altLang="en-US" sz="2400" b="1">
              <a:latin typeface="Times New Roman" panose="02020603050405020304" pitchFamily="2" charset="0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17" grpId="0"/>
      <p:bldP spid="21" grpId="0"/>
      <p:bldP spid="22" grpId="0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3.xml><?xml version="1.0" encoding="utf-8"?>
<p:tagLst xmlns:p="http://schemas.openxmlformats.org/presentationml/2006/main">
  <p:tag name="KSO_WM_SPECIAL_SOURCE" val="bdnull"/>
</p:tagLst>
</file>

<file path=ppt/tags/tag4.xml><?xml version="1.0" encoding="utf-8"?>
<p:tagLst xmlns:p="http://schemas.openxmlformats.org/presentationml/2006/main">
  <p:tag name="TABLE_ENDDRAG_ORIGIN_RECT" val="656*230"/>
  <p:tag name="TABLE_ENDDRAG_RECT" val="24*129*656*230"/>
</p:tagLst>
</file>

<file path=ppt/tags/tag5.xml><?xml version="1.0" encoding="utf-8"?>
<p:tagLst xmlns:p="http://schemas.openxmlformats.org/presentationml/2006/main">
  <p:tag name="TABLE_ENDDRAG_ORIGIN_RECT" val="656*338"/>
  <p:tag name="TABLE_ENDDRAG_RECT" val="30*44*656*338"/>
</p:tagLst>
</file>

<file path=ppt/tags/tag6.xml><?xml version="1.0" encoding="utf-8"?>
<p:tagLst xmlns:p="http://schemas.openxmlformats.org/presentationml/2006/main">
  <p:tag name="KSO_WM_SPECIAL_SOURCE" val="bdnull"/>
</p:tagLst>
</file>

<file path=ppt/tags/tag7.xml><?xml version="1.0" encoding="utf-8"?>
<p:tagLst xmlns:p="http://schemas.openxmlformats.org/presentationml/2006/main">
  <p:tag name="KSO_WPP_MARK_KEY" val="db941913-98ae-44a3-9d57-f9a1b053a4b8"/>
  <p:tag name="COMMONDATA" val="eyJoZGlkIjoiMjE3MGZlOWM0YjUxY2M3MWI4YzI3MDMxNTIyMDU2NmQifQ=="/>
  <p:tag name="commondata" val="eyJoZGlkIjoiYTQ4ZWFhYjc1ZjZkMmE4NTRjYjAzYTQ5ZjgwMDNiOTUifQ=="/>
</p:tagLst>
</file>

<file path=ppt/theme/theme1.xml><?xml version="1.0" encoding="utf-8"?>
<a:theme xmlns:a="http://schemas.openxmlformats.org/drawingml/2006/main" name="1_自定义设计方案">
  <a:themeElements>
    <a:clrScheme name="新版空白演示配色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wrap="square">
        <a:spAutoFit/>
      </a:bodyPr>
      <a:lstStyle>
        <a:defPPr marL="0" indent="0" algn="l" defTabSz="266700">
          <a:spcBef>
            <a:spcPct val="0"/>
          </a:spcBef>
          <a:spcAft>
            <a:spcPct val="0"/>
          </a:spcAft>
          <a:defRPr lang="zh-CN" altLang="en-US" sz="2800">
            <a:latin typeface="Times New Roman" panose="02020603050405020304" pitchFamily="2" charset="0"/>
            <a:ea typeface="黑体" panose="02010609060101010101" pitchFamily="2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4071</Words>
  <Application>WPS 演示</Application>
  <PresentationFormat>在屏幕上显示</PresentationFormat>
  <Paragraphs>470</Paragraphs>
  <Slides>29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31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5</vt:i4>
      </vt:variant>
      <vt:variant>
        <vt:lpstr>幻灯片标题</vt:lpstr>
      </vt:variant>
      <vt:variant>
        <vt:i4>29</vt:i4>
      </vt:variant>
    </vt:vector>
  </HeadingPairs>
  <TitlesOfParts>
    <vt:vector size="66" baseType="lpstr">
      <vt:lpstr>Arial</vt:lpstr>
      <vt:lpstr>宋体</vt:lpstr>
      <vt:lpstr>Wingdings</vt:lpstr>
      <vt:lpstr>Times New Roman</vt:lpstr>
      <vt:lpstr>黑体</vt:lpstr>
      <vt:lpstr>Wingdings</vt:lpstr>
      <vt:lpstr>华文新魏</vt:lpstr>
      <vt:lpstr>微软雅黑</vt:lpstr>
      <vt:lpstr>楷体</vt:lpstr>
      <vt:lpstr>Calibri</vt:lpstr>
      <vt:lpstr>Cambria Math</vt:lpstr>
      <vt:lpstr>Arial Unicode MS</vt:lpstr>
      <vt:lpstr>Tahoma</vt:lpstr>
      <vt:lpstr>华文仿宋</vt:lpstr>
      <vt:lpstr>EU-BX</vt:lpstr>
      <vt:lpstr>Times New Roman</vt:lpstr>
      <vt:lpstr>_⨹_4_114dc</vt:lpstr>
      <vt:lpstr>ksdb</vt:lpstr>
      <vt:lpstr>_⨹_9_00688</vt:lpstr>
      <vt:lpstr>_⨹_21_23a7b</vt:lpstr>
      <vt:lpstr>_⨹_2_5a166</vt:lpstr>
      <vt:lpstr>_⨹_11_34c8b</vt:lpstr>
      <vt:lpstr>_⨹_18_b9bf7,isEnd</vt:lpstr>
      <vt:lpstr>,isEnd</vt:lpstr>
      <vt:lpstr>_⨹_6_6382e,isEnd</vt:lpstr>
      <vt:lpstr>_⨹_2_fe89e,isEnd</vt:lpstr>
      <vt:lpstr>_⨹_3_d696a,isEnd</vt:lpstr>
      <vt:lpstr>_⨹_14_2e51b</vt:lpstr>
      <vt:lpstr>_⨹_22_1800d</vt:lpstr>
      <vt:lpstr>_⨹_1_f4fdb</vt:lpstr>
      <vt:lpstr>Cambria Math</vt:lpstr>
      <vt:lpstr>1_自定义设计方案</vt:lpstr>
      <vt:lpstr>Equation.DSMT4</vt:lpstr>
      <vt:lpstr>Equation.DSMT4</vt:lpstr>
      <vt:lpstr>Equation.DSMT4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/>
  <cp:lastModifiedBy>唐唐唐小糖1</cp:lastModifiedBy>
  <cp:revision>136</cp:revision>
  <dcterms:created xsi:type="dcterms:W3CDTF">2016-04-25T06:54:00Z</dcterms:created>
  <dcterms:modified xsi:type="dcterms:W3CDTF">2025-07-01T03:57:03Z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E1566A178B244A5DA49D76860941CEFD</vt:lpwstr>
  </property>
</Properties>
</file>