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.jpg"/>
  <Default Extension="png" ContentType="image/png"/>
  <Default Extension="wmf" ContentType="image/x-wm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413" r:id="rId3"/>
    <p:sldId id="552" r:id="rId4"/>
    <p:sldId id="557" r:id="rId5"/>
    <p:sldId id="554" r:id="rId6"/>
    <p:sldId id="396" r:id="rId7"/>
    <p:sldId id="555" r:id="rId8"/>
    <p:sldId id="397" r:id="rId9"/>
    <p:sldId id="258" r:id="rId10"/>
    <p:sldId id="533" r:id="rId11"/>
    <p:sldId id="384" r:id="rId12"/>
    <p:sldId id="530" r:id="rId13"/>
    <p:sldId id="398" r:id="rId14"/>
    <p:sldId id="525" r:id="rId15"/>
    <p:sldId id="556" r:id="rId16"/>
    <p:sldId id="558" r:id="rId17"/>
    <p:sldId id="559" r:id="rId18"/>
    <p:sldId id="269" r:id="rId19"/>
    <p:sldId id="561" r:id="rId20"/>
    <p:sldId id="562" r:id="rId21"/>
    <p:sldId id="563" r:id="rId22"/>
    <p:sldId id="564" r:id="rId23"/>
    <p:sldId id="565" r:id="rId24"/>
    <p:sldId id="567" r:id="rId25"/>
    <p:sldId id="271" r:id="rId26"/>
  </p:sldIdLst>
  <p:sldSz cx="9144000" cy="5143500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06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  <p:cmAuthor id="0" name="HJZX010" initials="" lastIdx="0" clrIdx="0"/>
  <p:cmAuthor id="2" name="作者" initials="A" lastIdx="0" clrIdx="1"/>
  <p:cmAuthor id="3" name="fafa" initials="f" lastIdx="2" clrIdx="1"/>
  <p:cmAuthor id="4" name="王习习" initials="王" lastIdx="2" clrIdx="0"/>
  <p:cmAuthor id="7" name="Taylor Hartwell" initials="TH [6]" lastIdx="1" clrIdx="6"/>
  <p:cmAuthor id="5" name="TuWY" initials="T" lastIdx="1" clrIdx="4"/>
  <p:cmAuthor id="493529667" name="心语" initials="心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3C8C93"/>
    <a:srgbClr val="249087"/>
    <a:srgbClr val="008000"/>
    <a:srgbClr val="2696A0"/>
    <a:srgbClr val="D0ECE7"/>
    <a:srgbClr val="28AA93"/>
    <a:srgbClr val="0250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740"/>
        <p:guide pos="3064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3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5.png"/><Relationship Id="rId6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hyperlink" Target="http://www.youyi100.com" TargetMode="Externa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1967865" y="635"/>
            <a:ext cx="7148830" cy="5142865"/>
          </a:xfrm>
          <a:prstGeom prst="rect">
            <a:avLst/>
          </a:prstGeom>
        </p:spPr>
      </p:pic>
      <p:sp>
        <p:nvSpPr>
          <p:cNvPr id="20" name="矩形 19"/>
          <p:cNvSpPr/>
          <p:nvPr userDrawn="1"/>
        </p:nvSpPr>
        <p:spPr>
          <a:xfrm>
            <a:off x="0" y="0"/>
            <a:ext cx="1948339" cy="5144400"/>
          </a:xfrm>
          <a:prstGeom prst="rect">
            <a:avLst/>
          </a:pr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1" name="矩形 20"/>
          <p:cNvSpPr/>
          <p:nvPr userDrawn="1"/>
        </p:nvSpPr>
        <p:spPr>
          <a:xfrm>
            <a:off x="2771140" y="1810385"/>
            <a:ext cx="6408420" cy="1512570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2" name="椭圆 21"/>
          <p:cNvSpPr/>
          <p:nvPr userDrawn="1"/>
        </p:nvSpPr>
        <p:spPr>
          <a:xfrm>
            <a:off x="656850" y="1209296"/>
            <a:ext cx="2565000" cy="256544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grpSp>
        <p:nvGrpSpPr>
          <p:cNvPr id="23" name="组合 22"/>
          <p:cNvGrpSpPr/>
          <p:nvPr userDrawn="1"/>
        </p:nvGrpSpPr>
        <p:grpSpPr>
          <a:xfrm>
            <a:off x="197514" y="1059767"/>
            <a:ext cx="2991632" cy="2725908"/>
            <a:chOff x="361" y="652"/>
            <a:chExt cx="2833" cy="2575"/>
          </a:xfrm>
          <a:noFill/>
        </p:grpSpPr>
        <p:pic>
          <p:nvPicPr>
            <p:cNvPr id="24" name="图片 23" descr="资源 2"/>
            <p:cNvPicPr>
              <a:picLocks noChangeAspect="1"/>
            </p:cNvPicPr>
            <p:nvPr userDrawn="1"/>
          </p:nvPicPr>
          <p:blipFill>
            <a:blip r:embed="rId3">
              <a:alphaModFix amt="20000"/>
            </a:blip>
            <a:stretch>
              <a:fillRect/>
            </a:stretch>
          </p:blipFill>
          <p:spPr>
            <a:xfrm>
              <a:off x="361" y="652"/>
              <a:ext cx="2833" cy="2575"/>
            </a:xfrm>
            <a:prstGeom prst="rect">
              <a:avLst/>
            </a:prstGeom>
            <a:noFill/>
          </p:spPr>
        </p:pic>
        <p:pic>
          <p:nvPicPr>
            <p:cNvPr id="25" name="图片 24" descr="资源 1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276" y="1713"/>
              <a:ext cx="1657" cy="150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  <p:sp>
        <p:nvSpPr>
          <p:cNvPr id="12" name="Text Box 33"/>
          <p:cNvSpPr txBox="1"/>
          <p:nvPr userDrawn="1">
            <p:custDataLst>
              <p:tags r:id="rId6"/>
            </p:custDataLst>
          </p:nvPr>
        </p:nvSpPr>
        <p:spPr>
          <a:xfrm>
            <a:off x="13970" y="4011295"/>
            <a:ext cx="19450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北师版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八年级(</a:t>
            </a:r>
            <a:r>
              <a:rPr lang="zh-CN" altLang="en-US" sz="28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)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003800" y="123190"/>
            <a:ext cx="971550" cy="355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78816" y="267081"/>
            <a:ext cx="1969008" cy="437388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3993396" y="267293"/>
            <a:ext cx="4920643" cy="4972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学习用优翼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越来越优异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93910" y="3502360"/>
            <a:ext cx="1195240" cy="1488097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1666718" y="3268594"/>
            <a:ext cx="6761280" cy="1793019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20000"/>
              </a:lnSpc>
            </a:pPr>
            <a:r>
              <a:rPr lang="zh-CN" altLang="en-US" sz="16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优翼教学工具书（初中系列）“3+n”选购指南：</a:t>
            </a:r>
            <a:endParaRPr lang="zh-CN" altLang="en-US" sz="16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同步练习</a:t>
            </a: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本、教材笔记</a:t>
            </a: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本、检测试卷</a:t>
            </a: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</a:t>
            </a: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+ </a:t>
            </a: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专项提升</a:t>
            </a: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n</a:t>
            </a: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</a:t>
            </a:r>
            <a:endParaRPr lang="zh-CN" altLang="en-US" sz="16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altLang="en-US" sz="12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同步练习：学练优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新领程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假期作业：暑假衔接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寒假衔接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教材笔记：新领程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·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涂重点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中考系列：中考新领程（精讲精练册+模拟卷）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试卷系列：优干线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字帖系列：四步法写字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写字高手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静心字帖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……</a:t>
            </a:r>
            <a:endParaRPr lang="en-US" altLang="zh-CN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03892" y="987286"/>
            <a:ext cx="4990960" cy="21409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 userDrawn="1"/>
        </p:nvSpPr>
        <p:spPr>
          <a:xfrm>
            <a:off x="402590" y="1203811"/>
            <a:ext cx="83394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 latinLnBrk="0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</a:t>
            </a:r>
            <a:r>
              <a:rPr lang="zh-CN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本文件著作权为创作公司所有, 仅限于教师教学及其他非商业性和非盈利性用途。如发现盗用、转卖、网络传播等侵权行为, 本公司将依法追究其相应法律责任。</a:t>
            </a:r>
            <a:endParaRPr lang="zh-CN" altLang="zh-CN" sz="28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just" latinLnBrk="0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部分素材选自网络, 如有争议, 请联系删改。</a:t>
            </a:r>
            <a:endParaRPr lang="zh-CN" altLang="zh-CN" sz="28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3203575" y="504783"/>
            <a:ext cx="2413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声  明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195222" y="1275844"/>
            <a:ext cx="48406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6" name="任意多边形 5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8" name="任意多边形 7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11" name="任意多边形 10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>
            <a:hlinkClick r:id="" action="ppaction://noaction"/>
          </p:cNvPr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6639" y="4659689"/>
            <a:ext cx="437322" cy="331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4" name="任意多边形 3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sp>
        <p:nvSpPr>
          <p:cNvPr id="8" name="文本框 7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素养目标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复习导入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情境导入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  <p:sp>
        <p:nvSpPr>
          <p:cNvPr id="4" name="任意多边形 3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sp>
        <p:nvSpPr>
          <p:cNvPr id="6" name="文本框 5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新知探究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当堂反馈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 userDrawn="1"/>
        </p:nvSpPr>
        <p:spPr>
          <a:xfrm>
            <a:off x="129137" y="160450"/>
            <a:ext cx="8861919" cy="4830008"/>
          </a:xfrm>
          <a:prstGeom prst="roundRect">
            <a:avLst>
              <a:gd name="adj" fmla="val 34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pic>
        <p:nvPicPr>
          <p:cNvPr id="7" name="图片 6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78816" y="267081"/>
            <a:ext cx="1969008" cy="437388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754402" y="1002852"/>
            <a:ext cx="7706679" cy="9036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学习用优翼</a:t>
            </a:r>
            <a:r>
              <a:rPr lang="en-US" altLang="zh-CN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越来越优异</a:t>
            </a:r>
            <a:endParaRPr lang="zh-CN" altLang="en-US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6233572" y="2260958"/>
            <a:ext cx="1416510" cy="496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年举办公益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教研活动场次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-35644" y="2260958"/>
            <a:ext cx="2264765" cy="496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优翼产品与服务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历年中小学生使用人次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3003091" y="2260958"/>
            <a:ext cx="1707304" cy="496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优翼网教学资源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每年服务师生人次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2250092" y="2248258"/>
            <a:ext cx="112762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亿</a:t>
            </a:r>
            <a:r>
              <a:rPr lang="en-US" altLang="zh-CN" sz="1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lang="en-US" altLang="zh-CN" sz="1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 userDrawn="1"/>
        </p:nvSpPr>
        <p:spPr>
          <a:xfrm>
            <a:off x="7801220" y="2248258"/>
            <a:ext cx="115873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300</a:t>
            </a:r>
            <a:r>
              <a:rPr lang="en-US" altLang="zh-CN" sz="1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lang="en-US" altLang="zh-CN" sz="1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4859628" y="2248258"/>
            <a:ext cx="182730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3000</a:t>
            </a:r>
            <a:r>
              <a:rPr lang="zh-CN" altLang="en-US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万</a:t>
            </a:r>
            <a:r>
              <a:rPr lang="en-US" altLang="zh-CN" sz="1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lang="en-US" altLang="zh-CN" sz="1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3" name="组合 22"/>
          <p:cNvGrpSpPr/>
          <p:nvPr userDrawn="1"/>
        </p:nvGrpSpPr>
        <p:grpSpPr>
          <a:xfrm>
            <a:off x="611359" y="3724450"/>
            <a:ext cx="6668106" cy="632383"/>
            <a:chOff x="1857" y="9421"/>
            <a:chExt cx="14003" cy="1328"/>
          </a:xfrm>
        </p:grpSpPr>
        <p:sp>
          <p:nvSpPr>
            <p:cNvPr id="24" name="文本框 23"/>
            <p:cNvSpPr txBox="1"/>
            <p:nvPr/>
          </p:nvSpPr>
          <p:spPr>
            <a:xfrm>
              <a:off x="2996" y="9421"/>
              <a:ext cx="12864" cy="1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10000"/>
                </a:lnSpc>
              </a:pP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· </a:t>
              </a:r>
              <a:r>
                <a:rPr lang="zh-CN" altLang="en-US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学练优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en-US" altLang="zh-CN" sz="1600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|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zh-CN" altLang="en-US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新领程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en-US" altLang="zh-CN" sz="1600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|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zh-CN" altLang="en-US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涂重点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1600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| 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优翼网</a:t>
              </a:r>
              <a:r>
                <a:rPr lang="en-US" altLang="zh-CN" sz="1600" spc="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    </a:t>
              </a:r>
              <a:r>
                <a:rPr lang="zh-CN" altLang="en-US" sz="1600" spc="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教学资源服务平台</a:t>
              </a:r>
              <a:r>
                <a:rPr lang="en-US" altLang="zh-CN" sz="1600" spc="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en-US" altLang="zh-CN" sz="1600" spc="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hlinkClick r:id="rId3"/>
                </a:rPr>
                <a:t>www.youyi100.com</a:t>
              </a:r>
              <a:endParaRPr lang="en-US" altLang="zh-CN" sz="1600" spc="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hlinkClick r:id="rId3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/>
            <a:srcRect r="50294" b="27383"/>
            <a:stretch>
              <a:fillRect/>
            </a:stretch>
          </p:blipFill>
          <p:spPr>
            <a:xfrm>
              <a:off x="1857" y="9548"/>
              <a:ext cx="1197" cy="511"/>
            </a:xfrm>
            <a:prstGeom prst="rect">
              <a:avLst/>
            </a:prstGeom>
          </p:spPr>
        </p:pic>
      </p:grpSp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450735" y="2911090"/>
            <a:ext cx="1266669" cy="157714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2.xml"/><Relationship Id="rId13" Type="http://schemas.openxmlformats.org/officeDocument/2006/relationships/image" Target="../media/image1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01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6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9.xml"/><Relationship Id="rId3" Type="http://schemas.openxmlformats.org/officeDocument/2006/relationships/image" Target="../media/image17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2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tags" Target="../tags/tag5.xml"/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5"/>
          <p:cNvSpPr/>
          <p:nvPr/>
        </p:nvSpPr>
        <p:spPr>
          <a:xfrm>
            <a:off x="3534410" y="2248853"/>
            <a:ext cx="50977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1.2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一定是直角三角形吗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252095" y="71755"/>
            <a:ext cx="35134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第一章</a:t>
            </a:r>
            <a:r>
              <a:rPr lang="en-US" altLang="zh-CN" sz="28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勾股定理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3132455" y="555625"/>
            <a:ext cx="15106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249087"/>
                </a:solidFill>
                <a:latin typeface="微软雅黑" panose="020B0503020204020204" charset="-122"/>
                <a:ea typeface="微软雅黑" panose="020B0503020204020204" charset="-122"/>
              </a:rPr>
              <a:t>勾股数</a:t>
            </a:r>
            <a:endParaRPr lang="zh-CN" altLang="en-US" sz="3200" b="1">
              <a:solidFill>
                <a:srgbClr val="24908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2" name="直接连接符 21"/>
          <p:cNvCxnSpPr/>
          <p:nvPr>
            <p:custDataLst>
              <p:tags r:id="rId2"/>
            </p:custDataLst>
          </p:nvPr>
        </p:nvCxnSpPr>
        <p:spPr>
          <a:xfrm flipV="1">
            <a:off x="3132455" y="1490345"/>
            <a:ext cx="1595755" cy="23495"/>
          </a:xfrm>
          <a:prstGeom prst="line">
            <a:avLst/>
          </a:prstGeom>
          <a:ln w="25400" cmpd="sng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78" name="Picture 14" descr="D:\Documents\Desktop\人物素材\新画人物图\老师2 拷贝.png老师2 拷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" y="2572385"/>
            <a:ext cx="1045210" cy="18256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1186180" y="1497965"/>
            <a:ext cx="7557770" cy="2599690"/>
            <a:chOff x="1868" y="2359"/>
            <a:chExt cx="11902" cy="4094"/>
          </a:xfrm>
        </p:grpSpPr>
        <p:sp>
          <p:nvSpPr>
            <p:cNvPr id="12" name="折角形 11"/>
            <p:cNvSpPr/>
            <p:nvPr/>
          </p:nvSpPr>
          <p:spPr>
            <a:xfrm>
              <a:off x="1868" y="2359"/>
              <a:ext cx="11902" cy="4095"/>
            </a:xfrm>
            <a:prstGeom prst="foldedCorner">
              <a:avLst/>
            </a:prstGeom>
            <a:solidFill>
              <a:schemeClr val="bg1"/>
            </a:solidFill>
            <a:ln w="25400" cmpd="sng">
              <a:solidFill>
                <a:schemeClr val="bg1">
                  <a:lumMod val="50000"/>
                </a:schemeClr>
              </a:solidFill>
              <a:prstDash val="solid"/>
            </a:ln>
            <a:effectLst>
              <a:glow rad="101600">
                <a:schemeClr val="bg1">
                  <a:lumMod val="85000"/>
                  <a:alpha val="75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Text Box 45"/>
            <p:cNvSpPr txBox="1"/>
            <p:nvPr/>
          </p:nvSpPr>
          <p:spPr>
            <a:xfrm>
              <a:off x="1984" y="2803"/>
              <a:ext cx="11670" cy="29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l">
                <a:lnSpc>
                  <a:spcPct val="140000"/>
                </a:lnSpc>
              </a:pP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    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如果三角形的三边长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a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，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b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，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c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满足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endParaRPr>
            </a:p>
            <a:p>
              <a:pPr algn="l">
                <a:lnSpc>
                  <a:spcPct val="140000"/>
                </a:lnSpc>
              </a:pP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a</a:t>
              </a:r>
              <a:r>
                <a:rPr lang="en-US" altLang="zh-CN" sz="2800" baseline="30000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2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+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b</a:t>
              </a:r>
              <a:r>
                <a:rPr lang="en-US" altLang="zh-CN" sz="2800" baseline="30000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2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=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c</a:t>
              </a:r>
              <a:r>
                <a:rPr lang="en-US" altLang="zh-CN" sz="2800" baseline="30000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2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，那么这个三角形是直角三角形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.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endParaRPr>
            </a:p>
            <a:p>
              <a:pPr algn="l">
                <a:lnSpc>
                  <a:spcPct val="140000"/>
                </a:lnSpc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满足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a</a:t>
              </a:r>
              <a:r>
                <a:rPr lang="en-US" altLang="zh-CN" sz="2800" baseline="30000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2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+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b</a:t>
              </a:r>
              <a:r>
                <a:rPr lang="en-US" altLang="zh-CN" sz="2800" baseline="30000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2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=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c</a:t>
              </a:r>
              <a:r>
                <a:rPr lang="en-US" altLang="zh-CN" sz="2800" baseline="30000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2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的三个正整数，称为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勾股数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.</a:t>
              </a:r>
              <a:endPara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17955" y="-28575"/>
            <a:ext cx="6892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利用三边数量关系判定直角三角形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Text Box 24"/>
          <p:cNvSpPr txBox="1"/>
          <p:nvPr/>
        </p:nvSpPr>
        <p:spPr>
          <a:xfrm>
            <a:off x="534670" y="555440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常见勾股数：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07" name="Text Box 25"/>
          <p:cNvSpPr txBox="1"/>
          <p:nvPr/>
        </p:nvSpPr>
        <p:spPr>
          <a:xfrm>
            <a:off x="682625" y="867410"/>
            <a:ext cx="813435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4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en-US" altLang="zh-CN" sz="2800" dirty="0">
                <a:solidFill>
                  <a:srgbClr val="0033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r>
              <a:rPr lang="zh-CN" altLang="en-US" sz="2800" dirty="0">
                <a:solidFill>
                  <a:srgbClr val="0033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0033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12</a:t>
            </a:r>
            <a:r>
              <a:rPr lang="zh-CN" altLang="en-US" sz="2800" dirty="0">
                <a:solidFill>
                  <a:srgbClr val="0033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0033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13</a:t>
            </a:r>
            <a:r>
              <a:rPr lang="zh-CN" altLang="en-US" sz="2800" dirty="0">
                <a:solidFill>
                  <a:srgbClr val="0033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6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8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solidFill>
                  <a:srgbClr val="0033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7</a:t>
            </a:r>
            <a:r>
              <a:rPr lang="zh-CN" altLang="en-US" sz="2800" dirty="0">
                <a:solidFill>
                  <a:srgbClr val="0033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0033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24</a:t>
            </a:r>
            <a:r>
              <a:rPr lang="zh-CN" altLang="en-US" sz="2800" dirty="0">
                <a:solidFill>
                  <a:srgbClr val="0033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0033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25</a:t>
            </a:r>
            <a:r>
              <a:rPr lang="zh-CN" altLang="en-US" sz="2800" dirty="0">
                <a:solidFill>
                  <a:srgbClr val="0033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8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15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17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en-US" altLang="zh-CN" sz="2800" dirty="0">
                <a:solidFill>
                  <a:srgbClr val="0033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9</a:t>
            </a:r>
            <a:r>
              <a:rPr lang="zh-CN" altLang="en-US" sz="2800" dirty="0">
                <a:solidFill>
                  <a:srgbClr val="0033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0033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40</a:t>
            </a:r>
            <a:r>
              <a:rPr lang="zh-CN" altLang="en-US" sz="2800" dirty="0">
                <a:solidFill>
                  <a:srgbClr val="0033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0033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41</a:t>
            </a:r>
            <a:r>
              <a:rPr lang="zh-CN" altLang="en-US" sz="2800" dirty="0">
                <a:solidFill>
                  <a:srgbClr val="0033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10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24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26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等等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08" name="Text Box 26"/>
          <p:cNvSpPr txBox="1"/>
          <p:nvPr/>
        </p:nvSpPr>
        <p:spPr>
          <a:xfrm>
            <a:off x="534670" y="2356300"/>
            <a:ext cx="3027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勾股数拓展性质：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09" name="Text Box 27"/>
          <p:cNvSpPr txBox="1"/>
          <p:nvPr/>
        </p:nvSpPr>
        <p:spPr>
          <a:xfrm>
            <a:off x="180340" y="2800350"/>
            <a:ext cx="883856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一组勾股数，都乘相同倍数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k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k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为正整数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，得到一组新数，这组数同样是勾股数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如将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4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5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都乘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2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，得到的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6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8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9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15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也是勾股数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17955" y="-28575"/>
            <a:ext cx="6892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利用三边数量关系判定直角三角形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21508" grpId="0"/>
      <p:bldP spid="2150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 Box 9"/>
          <p:cNvSpPr txBox="1"/>
          <p:nvPr/>
        </p:nvSpPr>
        <p:spPr>
          <a:xfrm>
            <a:off x="251460" y="554990"/>
            <a:ext cx="8489315" cy="189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一个零件的形状如图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1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所示，按规定这个零件中∠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和∠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DBC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都应为直角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工人师傅量得这个零件各边的尺寸如图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2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所示，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这个零件符合要求吗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?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4" name="AutoShape 30"/>
          <p:cNvSpPr/>
          <p:nvPr/>
        </p:nvSpPr>
        <p:spPr>
          <a:xfrm>
            <a:off x="5368925" y="3429000"/>
            <a:ext cx="746760" cy="972185"/>
          </a:xfrm>
          <a:prstGeom prst="rtTriangle">
            <a:avLst/>
          </a:prstGeom>
          <a:solidFill>
            <a:srgbClr val="00B0F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AutoShape 31"/>
          <p:cNvSpPr/>
          <p:nvPr/>
        </p:nvSpPr>
        <p:spPr>
          <a:xfrm rot="3141464" flipH="1">
            <a:off x="6130925" y="1866265"/>
            <a:ext cx="1232535" cy="2541905"/>
          </a:xfrm>
          <a:prstGeom prst="rtTriangl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32"/>
          <p:cNvSpPr txBox="1"/>
          <p:nvPr/>
        </p:nvSpPr>
        <p:spPr>
          <a:xfrm>
            <a:off x="5130165" y="3041333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en-US" altLang="zh-CN" sz="24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" name="Text Box 33"/>
          <p:cNvSpPr txBox="1"/>
          <p:nvPr/>
        </p:nvSpPr>
        <p:spPr>
          <a:xfrm>
            <a:off x="5004118" y="4300220"/>
            <a:ext cx="5905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4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" name="Text Box 34"/>
          <p:cNvSpPr txBox="1"/>
          <p:nvPr/>
        </p:nvSpPr>
        <p:spPr>
          <a:xfrm>
            <a:off x="5974080" y="4295458"/>
            <a:ext cx="660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4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" name="Text Box 35"/>
          <p:cNvSpPr txBox="1"/>
          <p:nvPr/>
        </p:nvSpPr>
        <p:spPr>
          <a:xfrm>
            <a:off x="8028623" y="2681923"/>
            <a:ext cx="6111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24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" name="Text Box 36"/>
          <p:cNvSpPr txBox="1"/>
          <p:nvPr/>
        </p:nvSpPr>
        <p:spPr>
          <a:xfrm>
            <a:off x="5004435" y="3682365"/>
            <a:ext cx="4460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2" name="Text Box 37"/>
          <p:cNvSpPr txBox="1"/>
          <p:nvPr/>
        </p:nvSpPr>
        <p:spPr>
          <a:xfrm>
            <a:off x="5533073" y="4295458"/>
            <a:ext cx="5349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" name="Text Box 38"/>
          <p:cNvSpPr txBox="1"/>
          <p:nvPr/>
        </p:nvSpPr>
        <p:spPr>
          <a:xfrm>
            <a:off x="5651818" y="3651885"/>
            <a:ext cx="5651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4" name="Text Box 39"/>
          <p:cNvSpPr txBox="1"/>
          <p:nvPr/>
        </p:nvSpPr>
        <p:spPr>
          <a:xfrm>
            <a:off x="6228715" y="2715895"/>
            <a:ext cx="7302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13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" name="Text Box 40"/>
          <p:cNvSpPr txBox="1"/>
          <p:nvPr/>
        </p:nvSpPr>
        <p:spPr>
          <a:xfrm>
            <a:off x="6856730" y="3741103"/>
            <a:ext cx="787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" name="AutoShape 30"/>
          <p:cNvSpPr/>
          <p:nvPr/>
        </p:nvSpPr>
        <p:spPr>
          <a:xfrm>
            <a:off x="1398905" y="3442335"/>
            <a:ext cx="746760" cy="972185"/>
          </a:xfrm>
          <a:prstGeom prst="rtTriangle">
            <a:avLst/>
          </a:prstGeom>
          <a:solidFill>
            <a:srgbClr val="00B0F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AutoShape 31"/>
          <p:cNvSpPr/>
          <p:nvPr/>
        </p:nvSpPr>
        <p:spPr>
          <a:xfrm rot="3141464" flipH="1">
            <a:off x="2160905" y="1879600"/>
            <a:ext cx="1232535" cy="2541905"/>
          </a:xfrm>
          <a:prstGeom prst="rtTriangl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Text Box 32"/>
          <p:cNvSpPr txBox="1"/>
          <p:nvPr/>
        </p:nvSpPr>
        <p:spPr>
          <a:xfrm>
            <a:off x="1115695" y="3074988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en-US" altLang="zh-CN" sz="24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9" name="Text Box 33"/>
          <p:cNvSpPr txBox="1"/>
          <p:nvPr/>
        </p:nvSpPr>
        <p:spPr>
          <a:xfrm>
            <a:off x="1027748" y="4228465"/>
            <a:ext cx="5905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4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" name="Text Box 34"/>
          <p:cNvSpPr txBox="1"/>
          <p:nvPr/>
        </p:nvSpPr>
        <p:spPr>
          <a:xfrm>
            <a:off x="2052320" y="4299903"/>
            <a:ext cx="660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4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1" name="Text Box 35"/>
          <p:cNvSpPr txBox="1"/>
          <p:nvPr/>
        </p:nvSpPr>
        <p:spPr>
          <a:xfrm>
            <a:off x="4111943" y="2652078"/>
            <a:ext cx="6111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24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2" name="Text Box 33"/>
          <p:cNvSpPr txBox="1"/>
          <p:nvPr/>
        </p:nvSpPr>
        <p:spPr>
          <a:xfrm>
            <a:off x="2411730" y="4371658"/>
            <a:ext cx="12858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图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endParaRPr lang="en-US" altLang="zh-CN" sz="24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3" name="Text Box 34"/>
          <p:cNvSpPr txBox="1"/>
          <p:nvPr/>
        </p:nvSpPr>
        <p:spPr>
          <a:xfrm>
            <a:off x="7020243" y="4320223"/>
            <a:ext cx="12858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图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endParaRPr lang="en-US" altLang="zh-CN" sz="24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17955" y="-28575"/>
            <a:ext cx="6892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利用三边数量关系判定直角三角形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23"/>
          <p:cNvSpPr txBox="1"/>
          <p:nvPr/>
        </p:nvSpPr>
        <p:spPr>
          <a:xfrm>
            <a:off x="209550" y="2595880"/>
            <a:ext cx="7157085" cy="233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在△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BCD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中，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      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BD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²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+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BC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²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= 5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²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+ 12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²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= 169 = 13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²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CD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²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endParaRPr lang="en-US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所以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BCD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是直角三角形，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DBC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是直角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因此，这个零件符合要求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3" name="Text Box 25"/>
          <p:cNvSpPr txBox="1"/>
          <p:nvPr/>
        </p:nvSpPr>
        <p:spPr>
          <a:xfrm>
            <a:off x="209550" y="601980"/>
            <a:ext cx="5997575" cy="1986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解：在△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ABD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中，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      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>
              <a:lnSpc>
                <a:spcPct val="11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AB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²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+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AD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²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= 3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²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+ 4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²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= 25 = 5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²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BD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²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，</a:t>
            </a:r>
            <a:endParaRPr lang="en-US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所以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ABD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是直角三角形，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是直角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4" name="AutoShape 30"/>
          <p:cNvSpPr/>
          <p:nvPr/>
        </p:nvSpPr>
        <p:spPr>
          <a:xfrm>
            <a:off x="5512435" y="1955800"/>
            <a:ext cx="746760" cy="972185"/>
          </a:xfrm>
          <a:prstGeom prst="rtTriangle">
            <a:avLst/>
          </a:prstGeom>
          <a:solidFill>
            <a:srgbClr val="00B0F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AutoShape 31"/>
          <p:cNvSpPr/>
          <p:nvPr/>
        </p:nvSpPr>
        <p:spPr>
          <a:xfrm rot="3141464" flipH="1">
            <a:off x="6274435" y="393065"/>
            <a:ext cx="1232535" cy="2541905"/>
          </a:xfrm>
          <a:prstGeom prst="rtTriangl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32"/>
          <p:cNvSpPr txBox="1"/>
          <p:nvPr/>
        </p:nvSpPr>
        <p:spPr>
          <a:xfrm>
            <a:off x="5273675" y="1568133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en-US" altLang="zh-CN" sz="24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" name="Text Box 33"/>
          <p:cNvSpPr txBox="1"/>
          <p:nvPr/>
        </p:nvSpPr>
        <p:spPr>
          <a:xfrm>
            <a:off x="5147628" y="2827020"/>
            <a:ext cx="5905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4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" name="Text Box 34"/>
          <p:cNvSpPr txBox="1"/>
          <p:nvPr/>
        </p:nvSpPr>
        <p:spPr>
          <a:xfrm>
            <a:off x="6117590" y="2822258"/>
            <a:ext cx="660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4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" name="Text Box 35"/>
          <p:cNvSpPr txBox="1"/>
          <p:nvPr/>
        </p:nvSpPr>
        <p:spPr>
          <a:xfrm>
            <a:off x="8172133" y="1208723"/>
            <a:ext cx="6111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24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" name="Text Box 36"/>
          <p:cNvSpPr txBox="1"/>
          <p:nvPr/>
        </p:nvSpPr>
        <p:spPr>
          <a:xfrm>
            <a:off x="5147945" y="2209165"/>
            <a:ext cx="4460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2" name="Text Box 37"/>
          <p:cNvSpPr txBox="1"/>
          <p:nvPr/>
        </p:nvSpPr>
        <p:spPr>
          <a:xfrm>
            <a:off x="5676583" y="2822258"/>
            <a:ext cx="5349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" name="Text Box 38"/>
          <p:cNvSpPr txBox="1"/>
          <p:nvPr/>
        </p:nvSpPr>
        <p:spPr>
          <a:xfrm>
            <a:off x="5795328" y="2178685"/>
            <a:ext cx="5651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4" name="Text Box 39"/>
          <p:cNvSpPr txBox="1"/>
          <p:nvPr/>
        </p:nvSpPr>
        <p:spPr>
          <a:xfrm>
            <a:off x="6372225" y="1242695"/>
            <a:ext cx="7302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13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" name="Text Box 40"/>
          <p:cNvSpPr txBox="1"/>
          <p:nvPr/>
        </p:nvSpPr>
        <p:spPr>
          <a:xfrm>
            <a:off x="7000240" y="2267903"/>
            <a:ext cx="787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17955" y="-28575"/>
            <a:ext cx="6892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利用三边数量关系判定直角三角形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7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charRg st="17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charRg st="40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070" y="554990"/>
            <a:ext cx="847725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例</a:t>
            </a:r>
            <a:r>
              <a:rPr lang="en-US" altLang="zh-CN" sz="280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判断满足下列条件的三角形是否是直角三角形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(1)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在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△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ABC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中，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∠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20</a:t>
            </a:r>
            <a:r>
              <a:rPr lang="en-US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2" charset="0"/>
              </a:rPr>
              <a:t>°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∠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70</a:t>
            </a:r>
            <a:r>
              <a:rPr lang="en-US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2" charset="0"/>
                <a:sym typeface="+mn-ea"/>
              </a:rPr>
              <a:t>°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；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(2)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在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△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ABC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中，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AC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7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24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BC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25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；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(3)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△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ABC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的三边长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c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满足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(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)(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－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 = c</a:t>
            </a:r>
            <a:r>
              <a:rPr lang="en-US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²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605" y="2497455"/>
            <a:ext cx="6903085" cy="5219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解析：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(1)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已知两角可以求出另外一个角；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4970" y="3147060"/>
            <a:ext cx="763397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(1)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在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ABC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中，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∵∠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20</a:t>
            </a:r>
            <a:r>
              <a:rPr lang="en-US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2" charset="0"/>
                <a:sym typeface="+mn-ea"/>
              </a:rPr>
              <a:t>°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70</a:t>
            </a:r>
            <a:r>
              <a:rPr lang="en-US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2" charset="0"/>
                <a:sym typeface="+mn-ea"/>
              </a:rPr>
              <a:t>°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∴∠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C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 180</a:t>
            </a:r>
            <a:r>
              <a:rPr lang="en-US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2" charset="0"/>
              </a:rPr>
              <a:t>°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90</a:t>
            </a:r>
            <a:r>
              <a:rPr lang="en-US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2" charset="0"/>
                <a:sym typeface="+mn-ea"/>
              </a:rPr>
              <a:t>°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即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是直角三角形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17955" y="-28575"/>
            <a:ext cx="6892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利用三边数量关系判定直角三角形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79070" y="698500"/>
            <a:ext cx="76231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(2)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在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△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ABC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中，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AC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7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24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BC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25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；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5605" y="2284095"/>
            <a:ext cx="826262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(2)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∵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AC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²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+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²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7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²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+ 24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²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625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BC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²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25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²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625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∴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AC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²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+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²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BC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²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根据勾股定理的逆定理可知，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是直角三角形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360" y="1419225"/>
            <a:ext cx="6903085" cy="5219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解析：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(2)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使用勾股定理的逆定理验证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7955" y="-28575"/>
            <a:ext cx="6892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利用三边数量关系判定直角三角形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8145" y="484505"/>
            <a:ext cx="81895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(3)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△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ABC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的三边长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b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c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满足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(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＋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b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)(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－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b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 =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c</a:t>
            </a:r>
            <a:r>
              <a:rPr lang="en-US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²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2625" y="988695"/>
            <a:ext cx="7880350" cy="9531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解析：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(3)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将式子变形即可使用勾股定理的逆定理验证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115" y="2033270"/>
            <a:ext cx="811212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(3)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∵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b)(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－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 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c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²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∴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²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－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²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c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²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，即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²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²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＋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c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²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根据勾股定理的逆定理可知，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是直角三角形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240" y="3436620"/>
            <a:ext cx="8119745" cy="1383665"/>
          </a:xfrm>
          <a:prstGeom prst="rect">
            <a:avLst/>
          </a:prstGeom>
          <a:noFill/>
          <a:ln w="19050">
            <a:solidFill>
              <a:schemeClr val="accent1"/>
            </a:solidFill>
            <a:prstDash val="dash"/>
          </a:ln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chemeClr val="bg1"/>
                </a:solidFill>
                <a:highlight>
                  <a:srgbClr val="008080"/>
                </a:highlight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方法总结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：在运用勾股定理的逆定理时，要特别注意找到最大边，定理描述的最大边的平方等于另外两边的平方和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17955" y="-28575"/>
            <a:ext cx="6892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利用三边数量关系判定直角三角形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 Box 25"/>
          <p:cNvSpPr txBox="1"/>
          <p:nvPr/>
        </p:nvSpPr>
        <p:spPr>
          <a:xfrm>
            <a:off x="253365" y="735965"/>
            <a:ext cx="6967220" cy="189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例</a:t>
            </a:r>
            <a:r>
              <a:rPr lang="en-US" altLang="zh-CN" sz="280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3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下列各组数是勾股数的是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(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       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  A. 6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8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10                        B. 7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8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9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  C. 0.3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0.4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0.5                 D. 5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12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13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2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436553" y="895350"/>
            <a:ext cx="4683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 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Text Box 18"/>
          <p:cNvSpPr txBox="1"/>
          <p:nvPr/>
        </p:nvSpPr>
        <p:spPr>
          <a:xfrm>
            <a:off x="337185" y="2780665"/>
            <a:ext cx="8503285" cy="177038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00B0F0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方法点拨：根据勾股数的定义，勾股数必须为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正整数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，先排除小数，再计算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最大数的平方是否等于其他两数的平方和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即可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7955" y="-28575"/>
            <a:ext cx="6892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利用三边数量关系判定直角三角形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5" name="yt_shape_10105"/>
          <p:cNvSpPr txBox="1"/>
          <p:nvPr/>
        </p:nvSpPr>
        <p:spPr>
          <a:xfrm>
            <a:off x="540119" y="1929569"/>
            <a:ext cx="8444916" cy="90922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1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Times New Roman" panose="02020603050405020304" pitchFamily="33"/>
              </a:rPr>
              <a:t> 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21_ea1e1"/>
              </a:rPr>
              <a:t>以下列长度的三条线段为边，能围成一个直角三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角形的是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(</a:t>
            </a:r>
            <a:r>
              <a:rPr lang="zh-CN" altLang="zh-CN" sz="2800" b="1" i="0" u="none">
                <a:solidFill>
                  <a:srgbClr val="3D4263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　</a:t>
            </a:r>
            <a:r>
              <a:rPr lang="en-US" altLang="zh-CN" sz="2800" b="1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3D4263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　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)</a:t>
            </a:r>
            <a:endParaRPr lang="en-US" altLang="zh-CN" sz="2800" b="1" i="0" u="none">
              <a:solidFill>
                <a:srgbClr val="000000"/>
              </a:solidFill>
              <a:effectLst/>
              <a:latin typeface="Times New Roman" panose="02020603050405020304" pitchFamily="33"/>
              <a:ea typeface="黑体" panose="02010609060101010101" pitchFamily="2" charset="-122"/>
            </a:endParaRPr>
          </a:p>
        </p:txBody>
      </p:sp>
      <p:graphicFrame>
        <p:nvGraphicFramePr>
          <p:cNvPr id="10106" name="yt_table_10106" title="H_73.92"/>
          <p:cNvGraphicFramePr>
            <a:graphicFrameLocks noGrp="1"/>
          </p:cNvGraphicFramePr>
          <p:nvPr/>
        </p:nvGraphicFramePr>
        <p:xfrm>
          <a:off x="540066" y="2889580"/>
          <a:ext cx="6205856" cy="938784"/>
        </p:xfrm>
        <a:graphic>
          <a:graphicData uri="http://schemas.openxmlformats.org/drawingml/2006/table">
            <a:tbl>
              <a:tblPr/>
              <a:tblGrid>
                <a:gridCol w="3480118"/>
                <a:gridCol w="2725738"/>
              </a:tblGrid>
              <a:tr h="370840">
                <a:tc>
                  <a:txBody>
                    <a:bodyPr/>
                    <a:lstStyle/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A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4</a:t>
                      </a:r>
                      <a:r>
                        <a:rPr lang="zh-CN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，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3</a:t>
                      </a:r>
                      <a:r>
                        <a:rPr lang="zh-CN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，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6</a:t>
                      </a:r>
                      <a:endParaRPr lang="en-US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B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5</a:t>
                      </a:r>
                      <a:r>
                        <a:rPr lang="zh-CN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，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6</a:t>
                      </a:r>
                      <a:r>
                        <a:rPr lang="zh-CN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，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12</a:t>
                      </a:r>
                      <a:endParaRPr lang="en-US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C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6</a:t>
                      </a:r>
                      <a:r>
                        <a:rPr lang="zh-CN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，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8</a:t>
                      </a:r>
                      <a:r>
                        <a:rPr lang="zh-CN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，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10</a:t>
                      </a:r>
                      <a:endParaRPr lang="en-US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D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7</a:t>
                      </a:r>
                      <a:r>
                        <a:rPr lang="zh-CN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，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20</a:t>
                      </a:r>
                      <a:r>
                        <a:rPr lang="zh-CN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，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25</a:t>
                      </a:r>
                      <a:endParaRPr lang="en-US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355108" y="2352155"/>
            <a:ext cx="437261" cy="5246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8" name="yt_shape_10108"/>
          <p:cNvSpPr txBox="1"/>
          <p:nvPr/>
        </p:nvSpPr>
        <p:spPr>
          <a:xfrm>
            <a:off x="540119" y="1153168"/>
            <a:ext cx="8444916" cy="90922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2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Times New Roman" panose="02020603050405020304" pitchFamily="33"/>
              </a:rPr>
              <a:t> 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若某三角形的三边长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为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，且满足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(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1_88fb5"/>
              </a:rPr>
              <a:t>＋</a:t>
            </a:r>
            <a:b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)(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－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)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＝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en-US" altLang="zh-CN" sz="2800" b="1" i="0" u="none" baseline="30000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2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，则下列说法正确的是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(</a:t>
            </a:r>
            <a:r>
              <a:rPr lang="zh-CN" altLang="zh-CN" sz="2800" b="1" i="0" u="none">
                <a:solidFill>
                  <a:srgbClr val="3D4263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　</a:t>
            </a:r>
            <a:r>
              <a:rPr lang="en-US" altLang="zh-CN" sz="2800" b="1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</a:t>
            </a:r>
            <a:r>
              <a:rPr lang="zh-CN" altLang="zh-CN" sz="2800" b="1" i="0" u="none">
                <a:solidFill>
                  <a:srgbClr val="3D4263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　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)</a:t>
            </a:r>
            <a:endParaRPr lang="en-US" altLang="zh-CN" sz="2800" b="1" i="0" u="none">
              <a:solidFill>
                <a:srgbClr val="000000"/>
              </a:solidFill>
              <a:effectLst/>
              <a:latin typeface="Times New Roman" panose="02020603050405020304" pitchFamily="33"/>
              <a:ea typeface="黑体" panose="02010609060101010101" pitchFamily="2" charset="-122"/>
            </a:endParaRPr>
          </a:p>
        </p:txBody>
      </p:sp>
      <p:graphicFrame>
        <p:nvGraphicFramePr>
          <p:cNvPr id="10109" name="yt_table_10109" title="H_147.84"/>
          <p:cNvGraphicFramePr>
            <a:graphicFrameLocks noGrp="1"/>
          </p:cNvGraphicFramePr>
          <p:nvPr/>
        </p:nvGraphicFramePr>
        <p:xfrm>
          <a:off x="540066" y="2113179"/>
          <a:ext cx="5051425" cy="1877568"/>
        </p:xfrm>
        <a:graphic>
          <a:graphicData uri="http://schemas.openxmlformats.org/drawingml/2006/table">
            <a:tbl>
              <a:tblPr/>
              <a:tblGrid>
                <a:gridCol w="5051425"/>
              </a:tblGrid>
              <a:tr h="370840">
                <a:tc>
                  <a:txBody>
                    <a:bodyPr/>
                    <a:lstStyle/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A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zh-CN" altLang="zh-CN" sz="2800" b="1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边</a:t>
                      </a:r>
                      <a:r>
                        <a:rPr lang="en-US" altLang="zh-CN" sz="2800" b="1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a</a:t>
                      </a:r>
                      <a:r>
                        <a:rPr lang="zh-CN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所对的角是直角</a:t>
                      </a:r>
                      <a:endParaRPr lang="zh-CN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503555" indent="-503555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B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zh-CN" altLang="zh-CN" sz="2800" b="1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边</a:t>
                      </a:r>
                      <a:r>
                        <a:rPr lang="en-US" altLang="zh-CN" sz="2800" b="1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b</a:t>
                      </a:r>
                      <a:r>
                        <a:rPr lang="zh-CN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所对的角是直角</a:t>
                      </a:r>
                      <a:endParaRPr lang="zh-CN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C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zh-CN" altLang="zh-CN" sz="2800" b="1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边</a:t>
                      </a:r>
                      <a:r>
                        <a:rPr lang="en-US" altLang="zh-CN" sz="2800" b="1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c</a:t>
                      </a:r>
                      <a:r>
                        <a:rPr lang="zh-CN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所对的角是直角</a:t>
                      </a:r>
                      <a:endParaRPr lang="zh-CN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D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zh-CN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此三角形不是直角三角形</a:t>
                      </a:r>
                      <a:endParaRPr lang="zh-CN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569921" y="1575754"/>
            <a:ext cx="437261" cy="5246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705" y="772160"/>
            <a:ext cx="8646795" cy="2934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23850" indent="-457200">
              <a:lnSpc>
                <a:spcPct val="11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能利用勾股定理的逆定理判定一个三角形是否为直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角三角形，发展合情推理能力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.(</a:t>
            </a:r>
            <a:r>
              <a:rPr lang="zh-CN" altLang="en-US" sz="280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重点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323850" indent="-457200">
              <a:lnSpc>
                <a:spcPct val="11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2.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能够灵活运用勾股定理及其逆定理解决问题，培养学生的综合应用能力，发展数学语言表达能力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323850" indent="-457200">
              <a:lnSpc>
                <a:spcPct val="11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(</a:t>
            </a:r>
            <a:r>
              <a:rPr lang="zh-CN" altLang="en-US" sz="280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难点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323850" indent="-457200">
              <a:lnSpc>
                <a:spcPct val="11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理解勾股数的定义，探索常用勾股数的规律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1" name="yt_shape_10111"/>
          <p:cNvSpPr txBox="1"/>
          <p:nvPr/>
        </p:nvSpPr>
        <p:spPr>
          <a:xfrm>
            <a:off x="540119" y="876063"/>
            <a:ext cx="8444916" cy="13831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3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Times New Roman" panose="02020603050405020304" pitchFamily="33"/>
              </a:rPr>
              <a:t> 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[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教材变式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]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如图，在正方形组成的网格图中标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1_2e606"/>
              </a:rPr>
              <a:t>有</a:t>
            </a:r>
            <a:b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D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E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F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G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H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13_98b90"/>
              </a:rPr>
              <a:t>的四条线段，其中能构成一个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直角三角形三边的三条线段是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(</a:t>
            </a:r>
            <a:r>
              <a:rPr lang="zh-CN" altLang="zh-CN" sz="2800" b="1" i="0" u="none">
                <a:solidFill>
                  <a:srgbClr val="3D4263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　</a:t>
            </a:r>
            <a:r>
              <a:rPr lang="en-US" altLang="zh-CN" sz="2800" b="1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</a:t>
            </a:r>
            <a:r>
              <a:rPr lang="zh-CN" altLang="zh-CN" sz="2800" b="1" i="0" u="none">
                <a:solidFill>
                  <a:srgbClr val="3D4263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　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)</a:t>
            </a:r>
            <a:endParaRPr lang="en-US" altLang="zh-CN" sz="2800" b="1" i="0" u="none">
              <a:solidFill>
                <a:srgbClr val="000000"/>
              </a:solidFill>
              <a:effectLst/>
              <a:latin typeface="Times New Roman" panose="02020603050405020304" pitchFamily="33"/>
              <a:ea typeface="黑体" panose="02010609060101010101" pitchFamily="2" charset="-122"/>
            </a:endParaRPr>
          </a:p>
        </p:txBody>
      </p:sp>
      <p:graphicFrame>
        <p:nvGraphicFramePr>
          <p:cNvPr id="10113" name="yt_table_10113_skip" title="H_147.84"/>
          <p:cNvGraphicFramePr>
            <a:graphicFrameLocks noGrp="1"/>
          </p:cNvGraphicFramePr>
          <p:nvPr/>
        </p:nvGraphicFramePr>
        <p:xfrm>
          <a:off x="540066" y="2310050"/>
          <a:ext cx="3581400" cy="1877568"/>
        </p:xfrm>
        <a:graphic>
          <a:graphicData uri="http://schemas.openxmlformats.org/drawingml/2006/table">
            <a:tbl>
              <a:tblPr/>
              <a:tblGrid>
                <a:gridCol w="3581400"/>
              </a:tblGrid>
              <a:tr h="370840">
                <a:tc>
                  <a:txBody>
                    <a:bodyPr/>
                    <a:lstStyle/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A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15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en-US" altLang="zh-CN" sz="2800" b="1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C</a:t>
                      </a:r>
                      <a:r>
                        <a:rPr lang="en-US" altLang="zh-CN" sz="2800" b="1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D</a:t>
                      </a:r>
                      <a:r>
                        <a:rPr lang="zh-CN" altLang="zh-CN" sz="2800" b="1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，</a:t>
                      </a:r>
                      <a:r>
                        <a:rPr lang="en-US" altLang="zh-CN" sz="2800" b="1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E</a:t>
                      </a:r>
                      <a:r>
                        <a:rPr lang="en-US" altLang="zh-CN" sz="2800" b="1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F</a:t>
                      </a:r>
                      <a:r>
                        <a:rPr lang="zh-CN" altLang="zh-CN" sz="2800" b="1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，</a:t>
                      </a:r>
                      <a:r>
                        <a:rPr lang="en-US" altLang="zh-CN" sz="2800" b="1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G</a:t>
                      </a:r>
                      <a:r>
                        <a:rPr lang="en-US" altLang="zh-CN" sz="2800" b="1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H</a:t>
                      </a:r>
                      <a:endParaRPr lang="en-US" altLang="zh-CN" sz="2800" b="1" i="1" u="none" spc="375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503555" indent="-503555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B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15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en-US" altLang="zh-CN" sz="2800" b="1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A</a:t>
                      </a:r>
                      <a:r>
                        <a:rPr lang="en-US" altLang="zh-CN" sz="2800" b="1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B</a:t>
                      </a:r>
                      <a:r>
                        <a:rPr lang="zh-CN" altLang="zh-CN" sz="2800" b="1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，</a:t>
                      </a:r>
                      <a:r>
                        <a:rPr lang="en-US" altLang="zh-CN" sz="2800" b="1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E</a:t>
                      </a:r>
                      <a:r>
                        <a:rPr lang="en-US" altLang="zh-CN" sz="2800" b="1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F</a:t>
                      </a:r>
                      <a:r>
                        <a:rPr lang="zh-CN" altLang="zh-CN" sz="2800" b="1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，</a:t>
                      </a:r>
                      <a:r>
                        <a:rPr lang="en-US" altLang="zh-CN" sz="2800" b="1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G</a:t>
                      </a:r>
                      <a:r>
                        <a:rPr lang="en-US" altLang="zh-CN" sz="2800" b="1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H</a:t>
                      </a:r>
                      <a:endParaRPr lang="en-US" altLang="zh-CN" sz="2800" b="1" i="1" u="none" spc="375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C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15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en-US" altLang="zh-CN" sz="2800" b="1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A</a:t>
                      </a:r>
                      <a:r>
                        <a:rPr lang="en-US" altLang="zh-CN" sz="2800" b="1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B</a:t>
                      </a:r>
                      <a:r>
                        <a:rPr lang="zh-CN" altLang="zh-CN" sz="2800" b="1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，</a:t>
                      </a:r>
                      <a:r>
                        <a:rPr lang="en-US" altLang="zh-CN" sz="2800" b="1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C</a:t>
                      </a:r>
                      <a:r>
                        <a:rPr lang="en-US" altLang="zh-CN" sz="2800" b="1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D</a:t>
                      </a:r>
                      <a:r>
                        <a:rPr lang="zh-CN" altLang="zh-CN" sz="2800" b="1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，</a:t>
                      </a:r>
                      <a:r>
                        <a:rPr lang="en-US" altLang="zh-CN" sz="2800" b="1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E</a:t>
                      </a:r>
                      <a:r>
                        <a:rPr lang="en-US" altLang="zh-CN" sz="2800" b="1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F</a:t>
                      </a:r>
                      <a:endParaRPr lang="en-US" altLang="zh-CN" sz="2800" b="1" i="1" u="none" spc="375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D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15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en-US" altLang="zh-CN" sz="2800" b="1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G</a:t>
                      </a:r>
                      <a:r>
                        <a:rPr lang="en-US" altLang="zh-CN" sz="2800" b="1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H</a:t>
                      </a:r>
                      <a:r>
                        <a:rPr lang="zh-CN" altLang="zh-CN" sz="2800" b="1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，</a:t>
                      </a:r>
                      <a:r>
                        <a:rPr lang="en-US" altLang="zh-CN" sz="2800" b="1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A</a:t>
                      </a:r>
                      <a:r>
                        <a:rPr lang="en-US" altLang="zh-CN" sz="2800" b="1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B</a:t>
                      </a:r>
                      <a:r>
                        <a:rPr lang="zh-CN" altLang="zh-CN" sz="2800" b="1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，</a:t>
                      </a:r>
                      <a:r>
                        <a:rPr lang="en-US" altLang="zh-CN" sz="2800" b="1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C</a:t>
                      </a:r>
                      <a:r>
                        <a:rPr lang="en-US" altLang="zh-CN" sz="2800" b="1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D</a:t>
                      </a:r>
                      <a:endParaRPr lang="en-US" altLang="zh-CN" sz="2800" b="1" i="1" u="none" spc="375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112" name="yt_image_10112_skip" title="H_154.1249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71131" y="2310050"/>
            <a:ext cx="2431560" cy="195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5569796" y="1768041"/>
            <a:ext cx="416624" cy="5246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5" name="yt_shape_10115"/>
          <p:cNvSpPr txBox="1"/>
          <p:nvPr/>
        </p:nvSpPr>
        <p:spPr>
          <a:xfrm>
            <a:off x="540119" y="1055250"/>
            <a:ext cx="8444916" cy="252461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4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Times New Roman" panose="02020603050405020304" pitchFamily="33"/>
              </a:rPr>
              <a:t> 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给出下列几组数据：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3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4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5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；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1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3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4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；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_⨹_1_bf267,isEnd"/>
              </a:rPr>
              <a:t>③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4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4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6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；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6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8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10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；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5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7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2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；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13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5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12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1_07857,isEnd"/>
              </a:rPr>
              <a:t>；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zh-CN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7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25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24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16_aeb4a,isEnd"/>
              </a:rPr>
              <a:t>以每组数据为三边长，可构成三角形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的有</a:t>
            </a:r>
            <a:r>
              <a:rPr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</a:rPr>
              <a:t>                                      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，可构成直角三角形的有</a:t>
            </a:r>
            <a:r>
              <a:rPr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</a:rPr>
              <a:t>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</a:rPr>
              <a:t> </a:t>
            </a:r>
            <a:r>
              <a:rPr sz="100" spc="-100">
                <a:latin typeface="Times New Roman" panose="02020603050405020304" pitchFamily="33"/>
              </a:rPr>
              <a:t>⁠</a:t>
            </a:r>
            <a:br>
              <a:rPr lang="zh-CN" altLang="zh-CN" sz="2800" b="1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sym typeface="W:14.13,H:36.96"/>
              </a:rPr>
            </a:br>
            <a:r>
              <a:rPr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</a:rPr>
              <a:t>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</a:rPr>
              <a:t> 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.(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填写序号</a:t>
            </a:r>
            <a:r>
              <a:rPr lang="en-US" altLang="zh-CN" sz="2800" b="1" i="0" u="none" smtClean="0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,isEnd"/>
              </a:rPr>
              <a:t>)</a:t>
            </a:r>
            <a:endParaRPr lang="en-US" altLang="zh-CN" sz="2800" b="1" i="0" u="none">
              <a:solidFill>
                <a:srgbClr val="000000"/>
              </a:solidFill>
              <a:effectLst/>
              <a:latin typeface="Times New Roman" panose="02020603050405020304" pitchFamily="33"/>
              <a:ea typeface="黑体" panose="02010609060101010101" pitchFamily="2" charset="-122"/>
              <a:sym typeface=",isEnd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21671" y="2416619"/>
            <a:ext cx="2323211" cy="56300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①③④⑥⑦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51046" y="2416619"/>
            <a:ext cx="716660" cy="56300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_⨹_1_40b72"/>
              </a:rPr>
              <a:t>①</a:t>
            </a:r>
            <a:b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0108" y="2886011"/>
            <a:ext cx="1608837" cy="56300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④⑥⑦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5" name="yt_shape_10115"/>
          <p:cNvSpPr txBox="1"/>
          <p:nvPr/>
        </p:nvSpPr>
        <p:spPr>
          <a:xfrm>
            <a:off x="540119" y="695210"/>
            <a:ext cx="8444916" cy="375307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en-US" altLang="zh-CN" sz="2800" b="1" i="0" u="none" smtClean="0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5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Times New Roman" panose="02020603050405020304" pitchFamily="33"/>
              </a:rPr>
              <a:t> 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如图，已知</a:t>
            </a:r>
            <a:r>
              <a:rPr lang="en-US" altLang="zh-CN" sz="2800" b="1" i="0" u="none" spc="375">
                <a:solidFill>
                  <a:srgbClr val="000000"/>
                </a:solidFill>
                <a:effectLst/>
                <a:latin typeface="Cambria Math" panose="02040503050406030204" pitchFamily="28"/>
                <a:ea typeface="黑体" panose="02010609060101010101" pitchFamily="2" charset="-122"/>
              </a:rPr>
              <a:t>△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AB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的三条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边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＝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20cm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endParaRPr lang="zh-CN" altLang="zh-CN" sz="2800" b="1" i="0" u="none" spc="375">
              <a:solidFill>
                <a:srgbClr val="000000"/>
              </a:solidFill>
              <a:effectLst/>
              <a:latin typeface="Times New Roman" panose="02020603050405020304" pitchFamily="33"/>
              <a:ea typeface="黑体" panose="02010609060101010101" pitchFamily="2" charset="-122"/>
            </a:endParaRPr>
          </a:p>
          <a:p>
            <a:pPr eaLnBrk="1" latinLnBrk="0" hangingPunct="0">
              <a:lnSpc>
                <a:spcPct val="110000"/>
              </a:lnSpc>
            </a:pP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1_e2e0a,isEnd"/>
              </a:rPr>
              <a:t>＝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15cm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＝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25cm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，过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点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作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D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⊥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endParaRPr lang="zh-CN" altLang="zh-CN" sz="2800" b="1" i="0" u="none">
              <a:solidFill>
                <a:srgbClr val="000000"/>
              </a:solidFill>
              <a:effectLst/>
              <a:latin typeface="Times New Roman" panose="02020603050405020304" pitchFamily="33"/>
              <a:ea typeface="黑体" panose="02010609060101010101" pitchFamily="2" charset="-122"/>
            </a:endParaRPr>
          </a:p>
          <a:p>
            <a:pPr eaLnBrk="1" latinLnBrk="0" hangingPunct="0">
              <a:lnSpc>
                <a:spcPct val="110000"/>
              </a:lnSpc>
            </a:pP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则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1_e7d31,isEnd"/>
              </a:rPr>
              <a:t>D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＝</a:t>
            </a:r>
            <a:r>
              <a:rPr sz="2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</a:rPr>
              <a:t>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</a:rPr>
              <a:t> 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cm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800" b="1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08349" y="1563638"/>
            <a:ext cx="892874" cy="5246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12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011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131840" y="2427734"/>
            <a:ext cx="2659657" cy="16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0108" y="1344072"/>
            <a:ext cx="3128074" cy="56300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解：在</a:t>
            </a:r>
            <a:r>
              <a:rPr kumimoji="0" lang="en-US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anose="02040503050406030204" pitchFamily="28"/>
                <a:ea typeface="黑体" panose="02010609060101010101" pitchFamily="2" charset="-122"/>
                <a:cs typeface="+mn-cs"/>
              </a:rPr>
              <a:t>△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AB</a:t>
            </a:r>
            <a:r>
              <a:rPr kumimoji="0" lang="en-US" altLang="zh-CN" sz="2800" b="1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C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7613" y="1346104"/>
            <a:ext cx="2388299" cy="56300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∵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A</a:t>
            </a:r>
            <a:r>
              <a:rPr kumimoji="0" lang="en-US" altLang="zh-CN" sz="2800" b="1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B</a:t>
            </a: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⊥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B</a:t>
            </a:r>
            <a:r>
              <a:rPr kumimoji="0" lang="en-US" altLang="zh-CN" sz="2800" b="1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C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0108" y="1780571"/>
            <a:ext cx="7693723" cy="56300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∴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根据勾股定理</a:t>
            </a: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得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AC</a:t>
            </a:r>
            <a:r>
              <a:rPr kumimoji="0" lang="en-US" altLang="zh-CN" sz="2800" b="1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AB</a:t>
            </a:r>
            <a:r>
              <a:rPr kumimoji="0" lang="en-US" altLang="zh-CN" sz="2800" b="1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BC</a:t>
            </a:r>
            <a:r>
              <a:rPr kumimoji="0" lang="en-US" altLang="zh-CN" sz="2800" b="1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1</a:t>
            </a:r>
            <a:r>
              <a:rPr kumimoji="0" lang="en-US" altLang="zh-CN" sz="2800" b="1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2</a:t>
            </a:r>
            <a:r>
              <a:rPr kumimoji="0" lang="en-US" altLang="zh-CN" sz="2800" b="1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5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108" y="2249963"/>
            <a:ext cx="7963598" cy="56300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在</a:t>
            </a:r>
            <a:r>
              <a:rPr kumimoji="0" lang="en-US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anose="02040503050406030204" pitchFamily="28"/>
                <a:ea typeface="黑体" panose="02010609060101010101" pitchFamily="2" charset="-122"/>
                <a:cs typeface="+mn-cs"/>
              </a:rPr>
              <a:t>△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AC</a:t>
            </a:r>
            <a:r>
              <a:rPr kumimoji="0" lang="en-US" altLang="zh-CN" sz="2800" b="1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D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中</a:t>
            </a:r>
            <a:r>
              <a:rPr kumimoji="0" lang="zh-CN" altLang="zh-CN" sz="2800" b="1" i="0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0108" y="3383133"/>
            <a:ext cx="3391598" cy="56300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∴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AC</a:t>
            </a:r>
            <a:r>
              <a:rPr kumimoji="0" lang="en-US" altLang="zh-CN" sz="2800" b="1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CD</a:t>
            </a:r>
            <a:r>
              <a:rPr kumimoji="0" lang="en-US" altLang="zh-CN" sz="2800" b="1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AD</a:t>
            </a:r>
            <a:r>
              <a:rPr kumimoji="0" lang="en-US" altLang="zh-CN" sz="2800" b="1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2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0108" y="3887189"/>
            <a:ext cx="8223886" cy="56300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800" b="1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800" b="1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anose="02040503050406030204" pitchFamily="28"/>
                <a:ea typeface="黑体" panose="02010609060101010101" pitchFamily="2" charset="-122"/>
              </a:rPr>
              <a:t>△</a:t>
            </a:r>
            <a:r>
              <a:rPr kumimoji="0" lang="en-US" altLang="zh-CN" sz="2800" b="1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</a:rPr>
              <a:t>ACD</a:t>
            </a:r>
            <a:r>
              <a:rPr kumimoji="0" lang="zh-CN" altLang="zh-CN" sz="2800" b="1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</a:rPr>
              <a:t>是以</a:t>
            </a:r>
            <a:r>
              <a:rPr kumimoji="0" lang="en-US" altLang="zh-CN" sz="2800" b="1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</a:rPr>
              <a:t>AD</a:t>
            </a:r>
            <a:r>
              <a:rPr kumimoji="0" lang="zh-CN" altLang="zh-CN" sz="2800" b="1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</a:rPr>
              <a:t>为斜边的直角三角形</a:t>
            </a:r>
            <a:r>
              <a:rPr kumimoji="0" lang="zh-CN" altLang="zh-CN" sz="2800" b="1" i="0" strike="noStrike" kern="1200" cap="none" spc="-10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kumimoji="0" lang="zh-CN" altLang="zh-CN" sz="2800" b="1" i="0" strike="noStrike" kern="1200" cap="none" spc="-10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800" b="1" i="1" strike="noStrike" kern="1200" cap="none" spc="-10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</a:rPr>
              <a:t>ACD</a:t>
            </a:r>
            <a:r>
              <a:rPr kumimoji="0" lang="zh-CN" altLang="zh-CN" sz="2800" b="1" i="0" strike="noStrike" kern="1200" cap="none" spc="-10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sym typeface="_⨹_1_fb97e"/>
              </a:rPr>
              <a:t>＝</a:t>
            </a:r>
            <a:r>
              <a:rPr lang="en-US" altLang="zh-CN" sz="2800" b="1" spc="-100">
                <a:solidFill>
                  <a:srgbClr val="FF0000"/>
                </a:solidFill>
                <a:latin typeface="Times New Roman" panose="02020603050405020304" pitchFamily="33"/>
                <a:ea typeface="黑体" panose="02010609060101010101" pitchFamily="2" charset="-122"/>
              </a:rPr>
              <a:t>90</a:t>
            </a:r>
            <a:r>
              <a:rPr lang="en-US" altLang="zh-CN" sz="2800" b="1" spc="-1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en-US" altLang="zh-CN" sz="2800" b="1" spc="-100" smtClean="0">
                <a:solidFill>
                  <a:srgbClr val="FF0000"/>
                </a:solidFill>
                <a:latin typeface="Times New Roman" panose="02020603050405020304" pitchFamily="33"/>
                <a:ea typeface="黑体" panose="02010609060101010101" pitchFamily="2" charset="-122"/>
              </a:rPr>
              <a:t>.</a:t>
            </a:r>
            <a:endParaRPr lang="zh-CN" altLang="en-US" spc="-1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0108" y="4300676"/>
            <a:ext cx="2320036" cy="5246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∴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A</a:t>
            </a:r>
            <a:r>
              <a:rPr kumimoji="0" lang="en-US" altLang="zh-CN" sz="2800" b="1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C</a:t>
            </a: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⊥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C</a:t>
            </a:r>
            <a:r>
              <a:rPr kumimoji="0" lang="en-US" altLang="zh-CN" sz="2800" b="1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D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Times New Roman" panose="02020603050405020304" pitchFamily="33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0120" title="H_135.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228184" y="2437605"/>
            <a:ext cx="2288005" cy="142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/>
          <p:cNvSpPr txBox="1"/>
          <p:nvPr/>
        </p:nvSpPr>
        <p:spPr>
          <a:xfrm>
            <a:off x="396240" y="2859405"/>
            <a:ext cx="5831840" cy="5632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800" b="1" i="0" strike="noStrike" kern="1200" cap="none" spc="375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∵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AC</a:t>
            </a:r>
            <a:r>
              <a:rPr kumimoji="0" lang="en-US" altLang="zh-CN" sz="2800" b="1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CD</a:t>
            </a:r>
            <a:r>
              <a:rPr kumimoji="0" lang="en-US" altLang="zh-CN" sz="2800" b="1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5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4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9</a:t>
            </a: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，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AD</a:t>
            </a:r>
            <a:r>
              <a:rPr kumimoji="0" lang="en-US" altLang="zh-CN" sz="2800" b="1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9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119" name="yt_shape_10119"/>
          <p:cNvSpPr txBox="1"/>
          <p:nvPr/>
        </p:nvSpPr>
        <p:spPr>
          <a:xfrm>
            <a:off x="319405" y="483870"/>
            <a:ext cx="8444865" cy="10039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p>
            <a:pPr algn="l" eaLnBrk="1" latinLnBrk="0" hangingPunct="0">
              <a:lnSpc>
                <a:spcPct val="110000"/>
              </a:lnSpc>
            </a:pP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6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Times New Roman" panose="02020603050405020304" pitchFamily="33"/>
              </a:rPr>
              <a:t> 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如图，在四边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形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ABC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D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中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＝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1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＝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2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1_fea4c"/>
              </a:rPr>
              <a:t>，</a:t>
            </a:r>
            <a:b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D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＝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2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D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＝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3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且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⊥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Times New Roman" panose="02020603050405020304" pitchFamily="33"/>
              </a:rPr>
              <a:t> 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试说明</a:t>
            </a:r>
            <a:r>
              <a:rPr lang="zh-CN" altLang="zh-CN" sz="2800" b="1" i="0" u="none" spc="375" smtClean="0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1_29b23"/>
              </a:rPr>
              <a:t>：</a:t>
            </a:r>
            <a:r>
              <a:rPr lang="en-US" altLang="zh-CN" sz="2800" b="1" i="1" u="none" smtClean="0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</a:t>
            </a:r>
            <a:r>
              <a:rPr lang="en-US" altLang="zh-CN" sz="2800" b="1" i="1" u="none" spc="375" smtClean="0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⊥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D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Times New Roman" panose="02020603050405020304" pitchFamily="33"/>
              </a:rPr>
              <a:t> </a:t>
            </a:r>
            <a:endParaRPr lang="en-US" altLang="zh-CN" sz="2800" b="1" i="1" u="none">
              <a:solidFill>
                <a:srgbClr val="000000"/>
              </a:solidFill>
              <a:effectLst/>
              <a:latin typeface="Times New Roman" panose="02020603050405020304" pitchFamily="33"/>
              <a:ea typeface="Times New Roman" panose="02020603050405020304" pitchFamily="3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9" grpId="0" build="allAtOnce"/>
      <p:bldP spid="12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16"/>
          <p:cNvSpPr txBox="1"/>
          <p:nvPr/>
        </p:nvSpPr>
        <p:spPr>
          <a:xfrm>
            <a:off x="951865" y="1844040"/>
            <a:ext cx="1406525" cy="164147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一定是直角三角形吗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491423" y="1074420"/>
            <a:ext cx="219075" cy="3181350"/>
          </a:xfrm>
          <a:prstGeom prst="leftBrace">
            <a:avLst>
              <a:gd name="adj1" fmla="val 11025"/>
              <a:gd name="adj2" fmla="val 50000"/>
            </a:avLst>
          </a:prstGeom>
          <a:noFill/>
          <a:ln w="254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18"/>
          <p:cNvSpPr txBox="1"/>
          <p:nvPr/>
        </p:nvSpPr>
        <p:spPr>
          <a:xfrm>
            <a:off x="2856865" y="640080"/>
            <a:ext cx="5516245" cy="164147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勾股定理的逆定理：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如果三角形的三边长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c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满足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+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那么这个三角形是直角三角形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Text Box 18"/>
          <p:cNvSpPr txBox="1"/>
          <p:nvPr/>
        </p:nvSpPr>
        <p:spPr>
          <a:xfrm>
            <a:off x="2856865" y="3543300"/>
            <a:ext cx="5132705" cy="112458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勾股数：满足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的三个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正整数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c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95605" y="1420495"/>
            <a:ext cx="826960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如果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∠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+∠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90</a:t>
            </a:r>
            <a:r>
              <a:rPr lang="en-US" altLang="en-US" sz="28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2" charset="0"/>
              </a:rPr>
              <a:t>°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，那么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△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ABC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就是一个直角三角形，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∠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C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为直角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即有如下的直角三角形的判定方法：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两个角互余的三角形是直角三角形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5605" y="772160"/>
            <a:ext cx="71583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思考：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如何判定一个三角形是直角三角形？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32" name="圆角矩形标注 31"/>
          <p:cNvSpPr/>
          <p:nvPr/>
        </p:nvSpPr>
        <p:spPr>
          <a:xfrm>
            <a:off x="755650" y="3509010"/>
            <a:ext cx="6819265" cy="1138555"/>
          </a:xfrm>
          <a:prstGeom prst="wedgeRoundRectCallout">
            <a:avLst>
              <a:gd name="adj1" fmla="val 12929"/>
              <a:gd name="adj2" fmla="val -7699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eaLnBrk="0" hangingPunct="0"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除了根据角的关系判定，还能根据其他的关系判定吗？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3" name="古埃及人构造直角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851150" y="1078230"/>
            <a:ext cx="5886450" cy="363601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252095" y="556260"/>
            <a:ext cx="83508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同学们知道古埃及人没有三角板是怎么画直角的吗？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56285" y="1965325"/>
            <a:ext cx="1777365" cy="1153160"/>
            <a:chOff x="1416" y="4254"/>
            <a:chExt cx="2799" cy="1816"/>
          </a:xfrm>
        </p:grpSpPr>
        <p:sp>
          <p:nvSpPr>
            <p:cNvPr id="3" name="右箭头标注 2"/>
            <p:cNvSpPr/>
            <p:nvPr/>
          </p:nvSpPr>
          <p:spPr>
            <a:xfrm>
              <a:off x="1417" y="4254"/>
              <a:ext cx="2798" cy="1816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70085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416" y="4390"/>
              <a:ext cx="2186" cy="150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点击视频观看</a:t>
              </a:r>
              <a:endPara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2580" y="3573145"/>
            <a:ext cx="2256790" cy="1245870"/>
            <a:chOff x="511" y="4266"/>
            <a:chExt cx="3554" cy="1962"/>
          </a:xfrm>
        </p:grpSpPr>
        <p:sp>
          <p:nvSpPr>
            <p:cNvPr id="7" name="云形标注 6"/>
            <p:cNvSpPr/>
            <p:nvPr/>
          </p:nvSpPr>
          <p:spPr>
            <a:xfrm>
              <a:off x="511" y="4266"/>
              <a:ext cx="3554" cy="1962"/>
            </a:xfrm>
            <a:prstGeom prst="cloudCallout">
              <a:avLst>
                <a:gd name="adj1" fmla="val 49071"/>
                <a:gd name="adj2" fmla="val -44546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079" y="4551"/>
              <a:ext cx="2744" cy="150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indent="0" algn="just" defTabSz="2667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你知道为什么吗？</a:t>
              </a:r>
              <a:endPara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12" fill="hold" display="1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179705" y="555625"/>
            <a:ext cx="8367395" cy="310769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【活动</a:t>
            </a:r>
            <a:r>
              <a:rPr lang="en-US" altLang="zh-CN" sz="2800" b="1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zh-CN" altLang="en-US" sz="2800" b="1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】：做一做</a:t>
            </a:r>
            <a:endParaRPr lang="zh-CN" altLang="en-US" sz="2800" b="1">
              <a:solidFill>
                <a:srgbClr val="3C8C93"/>
              </a:solidFill>
              <a:highlight>
                <a:srgbClr val="008080"/>
              </a:highlight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类似古埃及人画直角的故事，我们准备三根绳子来模仿操作，看看能否得到和古埃及人相同的结果．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（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）让一根绳子的一端与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0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刻度线重合，分别在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3 cm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7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cm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12 cm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处做标记，得到长度分别为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3 cm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4 cm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5 cm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的三段，然后以这三段为边围成一个三角形，量量看是不是直角三角形．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5695" y="3795395"/>
            <a:ext cx="378460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答：是直角三角形．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17955" y="-28575"/>
            <a:ext cx="7129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利用三边数量关系判定直角三角形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0835" y="1133475"/>
            <a:ext cx="791845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（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）类似（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）的操作，以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2.5 cm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6 cm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6.5 cm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和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4 cm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7.5 cm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8.5 cm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的三段为边分别围成一个三角形，量量看是不是直角三角形．</a:t>
            </a:r>
            <a:endParaRPr lang="zh-CN" altLang="en-US" sz="280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9610" y="2644140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答：是直角三角形．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17955" y="-28575"/>
            <a:ext cx="7129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利用三边数量关系判定直角三角形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" name="等腰三角形 9"/>
          <p:cNvSpPr/>
          <p:nvPr/>
        </p:nvSpPr>
        <p:spPr>
          <a:xfrm>
            <a:off x="7957185" y="3996055"/>
            <a:ext cx="537845" cy="617220"/>
          </a:xfrm>
          <a:prstGeom prst="triangle">
            <a:avLst>
              <a:gd name="adj" fmla="val 27390"/>
            </a:avLst>
          </a:prstGeom>
          <a:noFill/>
          <a:ln w="25400">
            <a:solidFill>
              <a:srgbClr val="008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248" name="Text Box 3"/>
          <p:cNvSpPr txBox="1"/>
          <p:nvPr/>
        </p:nvSpPr>
        <p:spPr>
          <a:xfrm>
            <a:off x="107950" y="434975"/>
            <a:ext cx="874776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【活动</a:t>
            </a:r>
            <a:r>
              <a:rPr lang="en-US" altLang="zh-CN" sz="2800" b="1" dirty="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】：画一画</a:t>
            </a:r>
            <a:endParaRPr lang="zh-CN" altLang="en-US" sz="2800" dirty="0">
              <a:solidFill>
                <a:srgbClr val="3C8C93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下面有三组数，分别是一个三角形的三边长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：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① 5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② 7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24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25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③ 8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15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17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；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④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5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6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7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问题</a:t>
            </a:r>
            <a:r>
              <a:rPr lang="en-US" altLang="zh-CN" sz="2800" dirty="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 dirty="0">
                <a:solidFill>
                  <a:srgbClr val="155755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分别以每组数为三边长作出三角形，用量角器量一量，它们都是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直角三角形吗？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6144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1358" y="3351848"/>
            <a:ext cx="2589212" cy="1406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3263" y="2425700"/>
            <a:ext cx="1400175" cy="2592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7198" y="3350260"/>
            <a:ext cx="911225" cy="1566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2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1750" y="3343275"/>
            <a:ext cx="1231265" cy="16211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52095" y="3542665"/>
            <a:ext cx="18097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①②③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④不是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17955" y="-28575"/>
            <a:ext cx="6892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利用三边数量关系判定直角三角形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01330" y="4587875"/>
            <a:ext cx="35369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5</a:t>
            </a:r>
            <a:endParaRPr lang="en-US" altLang="zh-CN" sz="2000" b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68260" y="4189095"/>
            <a:ext cx="35369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6</a:t>
            </a:r>
            <a:endParaRPr lang="en-US" altLang="zh-CN" sz="2000" b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31200" y="4064635"/>
            <a:ext cx="35369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7</a:t>
            </a:r>
            <a:endParaRPr lang="en-US" altLang="zh-CN" sz="2000" b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0.000000 L 0.179375 -0.003951 " pathEditMode="relative" rAng="0" ptsTypes="">
                                      <p:cBhvr>
                                        <p:cTn id="26" dur="20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5278 0.000000 L 0.384167 -0.003951 " pathEditMode="relative" rAng="0" ptsTypes="">
                                      <p:cBhvr>
                                        <p:cTn id="30" dur="20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8264 -0.00851852 L 0.512986 -0.00851852 " pathEditMode="relative" rAng="0" ptsTypes="">
                                      <p:cBhvr>
                                        <p:cTn id="34" dur="20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2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89" name="Text Box 3"/>
          <p:cNvSpPr txBox="1"/>
          <p:nvPr/>
        </p:nvSpPr>
        <p:spPr>
          <a:xfrm>
            <a:off x="323850" y="554990"/>
            <a:ext cx="8521700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① 5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② 7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24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25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③ 8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15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17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；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④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6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7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问题</a:t>
            </a:r>
            <a:r>
              <a:rPr lang="en-US" altLang="zh-CN" sz="2800" dirty="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155755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哪几组数在数量关系上有什么相同点？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Text Box 3"/>
          <p:cNvSpPr txBox="1"/>
          <p:nvPr/>
        </p:nvSpPr>
        <p:spPr>
          <a:xfrm>
            <a:off x="539750" y="2318385"/>
            <a:ext cx="5391150" cy="189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①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13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满足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5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+ 12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13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② 7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25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满足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7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+ 24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25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③ 8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17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满足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8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+ 15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= 17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右大括号 3"/>
          <p:cNvSpPr/>
          <p:nvPr/>
        </p:nvSpPr>
        <p:spPr>
          <a:xfrm>
            <a:off x="5806440" y="2693670"/>
            <a:ext cx="208915" cy="1325880"/>
          </a:xfrm>
          <a:prstGeom prst="rightBrace">
            <a:avLst>
              <a:gd name="adj1" fmla="val 911"/>
              <a:gd name="adj2" fmla="val 50000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68591" tIns="34295" rIns="68591" bIns="34295" anchor="t" anchorCtr="0"/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94525" y="3111500"/>
            <a:ext cx="17849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AutoShape 12"/>
          <p:cNvSpPr/>
          <p:nvPr/>
        </p:nvSpPr>
        <p:spPr>
          <a:xfrm rot="-5400000">
            <a:off x="6453505" y="2991485"/>
            <a:ext cx="161925" cy="762635"/>
          </a:xfrm>
          <a:prstGeom prst="downArrow">
            <a:avLst>
              <a:gd name="adj1" fmla="val 50000"/>
              <a:gd name="adj2" fmla="val 104591"/>
            </a:avLst>
          </a:prstGeom>
          <a:solidFill>
            <a:srgbClr val="0000FF">
              <a:alpha val="52155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eaLnBrk="0" hangingPunct="0"/>
            <a:endParaRPr lang="zh-CN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17955" y="-28575"/>
            <a:ext cx="6892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利用三边数量关系判定直角三角形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Text Box 7"/>
          <p:cNvSpPr txBox="1"/>
          <p:nvPr/>
        </p:nvSpPr>
        <p:spPr>
          <a:xfrm>
            <a:off x="2624773" y="555308"/>
            <a:ext cx="3027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00000"/>
              </a:lnSpc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249087"/>
                </a:solidFill>
                <a:latin typeface="微软雅黑" panose="020B0503020204020204" charset="-122"/>
                <a:ea typeface="微软雅黑" panose="020B0503020204020204" charset="-122"/>
              </a:rPr>
              <a:t>勾股定理的逆定理</a:t>
            </a:r>
            <a:endParaRPr lang="zh-CN" altLang="en-US" sz="2800" b="1" dirty="0">
              <a:solidFill>
                <a:srgbClr val="24908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356553" y="1274763"/>
            <a:ext cx="5835650" cy="1383665"/>
          </a:xfrm>
          <a:prstGeom prst="rect">
            <a:avLst/>
          </a:prstGeom>
          <a:solidFill>
            <a:schemeClr val="bg1"/>
          </a:solidFill>
          <a:ln w="9525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t" anchorCtr="0">
            <a:spAutoFit/>
          </a:bodyPr>
          <a:p>
            <a:pPr eaLnBrk="0" hangingPunct="0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如果三角形的三边长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满足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en-US" altLang="zh-CN" sz="2800" baseline="300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那么这个三角形是直角三角形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7" name="Group 19"/>
          <p:cNvGrpSpPr/>
          <p:nvPr/>
        </p:nvGrpSpPr>
        <p:grpSpPr>
          <a:xfrm>
            <a:off x="6199188" y="541655"/>
            <a:ext cx="1931987" cy="2559050"/>
            <a:chOff x="204" y="720"/>
            <a:chExt cx="1217" cy="1612"/>
          </a:xfrm>
        </p:grpSpPr>
        <p:sp>
          <p:nvSpPr>
            <p:cNvPr id="8" name="Line 5"/>
            <p:cNvSpPr/>
            <p:nvPr/>
          </p:nvSpPr>
          <p:spPr>
            <a:xfrm>
              <a:off x="431" y="2069"/>
              <a:ext cx="725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9" name="Line 6"/>
            <p:cNvSpPr/>
            <p:nvPr/>
          </p:nvSpPr>
          <p:spPr>
            <a:xfrm flipV="1">
              <a:off x="1156" y="935"/>
              <a:ext cx="0" cy="113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" name="Line 7"/>
            <p:cNvSpPr/>
            <p:nvPr/>
          </p:nvSpPr>
          <p:spPr>
            <a:xfrm flipH="1">
              <a:off x="431" y="935"/>
              <a:ext cx="725" cy="113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1" name="Text Box 8"/>
            <p:cNvSpPr txBox="1"/>
            <p:nvPr/>
          </p:nvSpPr>
          <p:spPr>
            <a:xfrm>
              <a:off x="1144" y="720"/>
              <a:ext cx="25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>
                <a:lnSpc>
                  <a:spcPct val="100000"/>
                </a:lnSpc>
              </a:pPr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2" charset="-122"/>
                </a:rPr>
                <a:t>A</a:t>
              </a:r>
              <a:endPara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2" name="Text Box 9"/>
            <p:cNvSpPr txBox="1"/>
            <p:nvPr/>
          </p:nvSpPr>
          <p:spPr>
            <a:xfrm>
              <a:off x="1156" y="1933"/>
              <a:ext cx="26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>
                <a:lnSpc>
                  <a:spcPct val="100000"/>
                </a:lnSpc>
              </a:pPr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2" charset="-122"/>
                </a:rPr>
                <a:t>C</a:t>
              </a:r>
              <a:endPara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3" name="Text Box 10"/>
            <p:cNvSpPr txBox="1"/>
            <p:nvPr/>
          </p:nvSpPr>
          <p:spPr>
            <a:xfrm>
              <a:off x="204" y="1963"/>
              <a:ext cx="25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>
                <a:lnSpc>
                  <a:spcPct val="100000"/>
                </a:lnSpc>
              </a:pPr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2" charset="-122"/>
                </a:rPr>
                <a:t>B</a:t>
              </a:r>
              <a:endPara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4" name="Text Box 11"/>
            <p:cNvSpPr txBox="1"/>
            <p:nvPr/>
          </p:nvSpPr>
          <p:spPr>
            <a:xfrm>
              <a:off x="690" y="2003"/>
              <a:ext cx="22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>
                <a:lnSpc>
                  <a:spcPct val="100000"/>
                </a:lnSpc>
              </a:pPr>
              <a:r>
                <a:rPr lang="en-US" altLang="zh-CN" sz="2800" i="1">
                  <a:solidFill>
                    <a:srgbClr val="0033CC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a</a:t>
              </a:r>
              <a:endParaRPr lang="en-US" altLang="zh-CN" sz="2800" i="1">
                <a:solidFill>
                  <a:srgbClr val="0033CC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5" name="Text Box 12"/>
            <p:cNvSpPr txBox="1"/>
            <p:nvPr/>
          </p:nvSpPr>
          <p:spPr>
            <a:xfrm>
              <a:off x="1156" y="1344"/>
              <a:ext cx="22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>
                <a:lnSpc>
                  <a:spcPct val="100000"/>
                </a:lnSpc>
              </a:pPr>
              <a:r>
                <a:rPr lang="en-US" altLang="zh-CN" sz="2800" i="1">
                  <a:solidFill>
                    <a:srgbClr val="0033CC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b</a:t>
              </a:r>
              <a:endParaRPr lang="en-US" altLang="zh-CN" sz="2800" i="1">
                <a:solidFill>
                  <a:srgbClr val="0033CC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6" name="Text Box 13"/>
            <p:cNvSpPr txBox="1"/>
            <p:nvPr/>
          </p:nvSpPr>
          <p:spPr>
            <a:xfrm>
              <a:off x="597" y="1298"/>
              <a:ext cx="21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>
                <a:lnSpc>
                  <a:spcPct val="100000"/>
                </a:lnSpc>
              </a:pPr>
              <a:r>
                <a:rPr lang="en-US" altLang="zh-CN" sz="2800" i="1">
                  <a:solidFill>
                    <a:srgbClr val="0033CC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c</a:t>
              </a:r>
              <a:endParaRPr lang="en-US" altLang="zh-CN" sz="2800" i="1">
                <a:solidFill>
                  <a:srgbClr val="0033CC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17" name="Text Box 18"/>
          <p:cNvSpPr txBox="1"/>
          <p:nvPr/>
        </p:nvSpPr>
        <p:spPr>
          <a:xfrm>
            <a:off x="395288" y="3171190"/>
            <a:ext cx="845185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0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勾股定理的逆定理是直角三角形的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判定定理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，即已知三角形的三边长，且满足两条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较小边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的平方和等于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最长边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的平方，即可判定此三角形为直角三角形，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最长边所对的角为直角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0053" y="2704465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00000"/>
              </a:lnSpc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00B0F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特别说明：</a:t>
            </a:r>
            <a:endParaRPr lang="zh-CN" altLang="en-US" sz="2800" dirty="0">
              <a:solidFill>
                <a:srgbClr val="00B0F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17955" y="-28575"/>
            <a:ext cx="6892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利用三边数量关系判定直角三角形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/>
      <p:bldP spid="18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PP_MARK_KEY" val="db941913-98ae-44a3-9d57-f9a1b053a4b8"/>
  <p:tag name="COMMONDATA" val="eyJoZGlkIjoiMjE3MGZlOWM0YjUxY2M3MWI4YzI3MDMxNTIyMDU2NmQifQ=="/>
  <p:tag name="commondata" val="eyJoZGlkIjoiYTQ4ZWFhYjc1ZjZkMmE4NTRjYjAzYTQ5ZjgwMDNiOTUifQ=="/>
</p:tagLst>
</file>

<file path=ppt/tags/tag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1_自定义设计方案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 anchor="t">
        <a:spAutoFit/>
      </a:bodyPr>
      <a:lstStyle>
        <a:defPPr>
          <a:defRPr lang="en-US" altLang="zh-CN" sz="2800">
            <a:solidFill>
              <a:schemeClr val="tx1"/>
            </a:solidFill>
            <a:latin typeface="Times New Roman" panose="02020603050405020304" pitchFamily="2" charset="0"/>
            <a:ea typeface="黑体" panose="02010609060101010101" pitchFamily="2" charset="-122"/>
            <a:cs typeface="Times New Roman" panose="02020603050405020304" pitchFamily="2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3388</Words>
  <Application>WPS 演示</Application>
  <PresentationFormat>在屏幕上显示</PresentationFormat>
  <Paragraphs>295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54" baseType="lpstr">
      <vt:lpstr>Arial</vt:lpstr>
      <vt:lpstr>宋体</vt:lpstr>
      <vt:lpstr>Wingdings</vt:lpstr>
      <vt:lpstr>Times New Roman</vt:lpstr>
      <vt:lpstr>黑体</vt:lpstr>
      <vt:lpstr>Wingdings</vt:lpstr>
      <vt:lpstr>华文新魏</vt:lpstr>
      <vt:lpstr>微软雅黑</vt:lpstr>
      <vt:lpstr>楷体</vt:lpstr>
      <vt:lpstr>Calibri</vt:lpstr>
      <vt:lpstr>Arial Unicode MS</vt:lpstr>
      <vt:lpstr>Times New Roman</vt:lpstr>
      <vt:lpstr>_⨹_21_ea1e1</vt:lpstr>
      <vt:lpstr>ksdb</vt:lpstr>
      <vt:lpstr>_⨹_1_88fb5</vt:lpstr>
      <vt:lpstr>_⨹_1_2e606</vt:lpstr>
      <vt:lpstr>_⨹_13_98b90</vt:lpstr>
      <vt:lpstr>_⨹_1_bf267,isEnd</vt:lpstr>
      <vt:lpstr>_⨹_1_07857,isEnd</vt:lpstr>
      <vt:lpstr>_⨹_16_aeb4a,isEnd</vt:lpstr>
      <vt:lpstr>W:14.13,H:36.96</vt:lpstr>
      <vt:lpstr>,isEnd</vt:lpstr>
      <vt:lpstr>_⨹_1_40b72</vt:lpstr>
      <vt:lpstr>Cambria Math</vt:lpstr>
      <vt:lpstr>_⨹_1_e2e0a,isEnd</vt:lpstr>
      <vt:lpstr>_⨹_1_e7d31,isEnd</vt:lpstr>
      <vt:lpstr>_⨹_1_fb97e</vt:lpstr>
      <vt:lpstr>_⨹_1_fea4c</vt:lpstr>
      <vt:lpstr>_⨹_1_29b23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唐唐唐小糖1</cp:lastModifiedBy>
  <cp:revision>137</cp:revision>
  <dcterms:created xsi:type="dcterms:W3CDTF">2016-04-25T06:54:00Z</dcterms:created>
  <dcterms:modified xsi:type="dcterms:W3CDTF">2025-07-01T03:56:52Z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E1566A178B244A5DA49D76860941CEFD</vt:lpwstr>
  </property>
</Properties>
</file>