
<file path=[Content_Types].xml><?xml version="1.0" encoding="utf-8"?>
<Types xmlns="http://schemas.openxmlformats.org/package/2006/content-types">
  <Default Extension="vml" ContentType="application/vnd.openxmlformats-officedocument.vmlDrawing"/>
  <Default Extension="bin" ContentType="application/vnd.openxmlformats-officedocument.oleObject"/>
  <Default Extension="gif" ContentType="image/gif"/>
  <Default Extension="png" ContentType="image/png"/>
  <Default Extension="wmf" ContentType="image/x-wmf"/>
  <Default Extension="emf" ContentType="image/x-emf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413" r:id="rId3"/>
    <p:sldId id="542" r:id="rId4"/>
    <p:sldId id="541" r:id="rId5"/>
    <p:sldId id="543" r:id="rId6"/>
    <p:sldId id="544" r:id="rId7"/>
    <p:sldId id="546" r:id="rId8"/>
    <p:sldId id="547" r:id="rId9"/>
    <p:sldId id="548" r:id="rId10"/>
    <p:sldId id="549" r:id="rId11"/>
    <p:sldId id="550" r:id="rId12"/>
    <p:sldId id="264" r:id="rId13"/>
    <p:sldId id="355" r:id="rId14"/>
    <p:sldId id="553" r:id="rId15"/>
    <p:sldId id="530" r:id="rId16"/>
    <p:sldId id="398" r:id="rId17"/>
    <p:sldId id="529" r:id="rId18"/>
    <p:sldId id="558" r:id="rId19"/>
    <p:sldId id="559" r:id="rId20"/>
    <p:sldId id="560" r:id="rId21"/>
    <p:sldId id="561" r:id="rId22"/>
    <p:sldId id="562" r:id="rId23"/>
    <p:sldId id="563" r:id="rId24"/>
    <p:sldId id="271" r:id="rId25"/>
  </p:sldIdLst>
  <p:sldSz cx="9144000" cy="5143500"/>
  <p:notesSz cx="6858000" cy="9144000"/>
  <p:custDataLst>
    <p:tags r:id="rId32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873" userDrawn="1">
          <p15:clr>
            <a:srgbClr val="A4A3A4"/>
          </p15:clr>
        </p15:guide>
        <p15:guide id="2" pos="3027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新课标第一网" initials="新" lastIdx="2" clrIdx="0"/>
  <p:cmAuthor id="0" name="HJZX010" initials="" lastIdx="0" clrIdx="0"/>
  <p:cmAuthor id="2" name="作者" initials="A" lastIdx="0" clrIdx="1"/>
  <p:cmAuthor id="3" name="fafa" initials="f" lastIdx="2" clrIdx="1"/>
  <p:cmAuthor id="4" name="王习习" initials="王" lastIdx="2" clrIdx="0"/>
  <p:cmAuthor id="7" name="Taylor Hartwell" initials="TH [6]" lastIdx="1" clrIdx="6"/>
  <p:cmAuthor id="5" name="TuWY" initials="T" lastIdx="1" clrIdx="4"/>
  <p:cmAuthor id="493529667" name="心语" initials="心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3C8C93"/>
    <a:srgbClr val="2B2BFF"/>
    <a:srgbClr val="F3F8C5"/>
    <a:srgbClr val="CBE5F1"/>
    <a:srgbClr val="B6DAEC"/>
    <a:srgbClr val="D0ECE7"/>
    <a:srgbClr val="2696A0"/>
    <a:srgbClr val="28AA93"/>
    <a:srgbClr val="0250B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-138" y="-102"/>
      </p:cViewPr>
      <p:guideLst>
        <p:guide orient="horz" pos="1873"/>
        <p:guide pos="3027"/>
      </p:guideLst>
    </p:cSldViewPr>
  </p:slide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2" Type="http://schemas.openxmlformats.org/officeDocument/2006/relationships/tags" Target="tags/tag18.xml"/><Relationship Id="rId31" Type="http://schemas.openxmlformats.org/officeDocument/2006/relationships/commentAuthors" Target="commentAuthors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handoutMaster" Target="handoutMasters/handoutMaster1.xml"/><Relationship Id="rId26" Type="http://schemas.openxmlformats.org/officeDocument/2006/relationships/notesMaster" Target="notesMasters/notesMaster1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27.wmf"/><Relationship Id="rId1" Type="http://schemas.openxmlformats.org/officeDocument/2006/relationships/image" Target="../media/image26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fontAlgn="base"/>
            <a:fld id="{D2A48B96-639E-45A3-A0BA-2464DFDB1FAA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3076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3077" name="备注占位符 4"/>
          <p:cNvSpPr>
            <a:spLocks noGrp="1"/>
          </p:cNvSpPr>
          <p:nvPr>
            <p:ph type="body" sz="quarter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 anchorCtr="0"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fontAlgn="base"/>
            <a:fld id="{A6837353-30EB-4A48-80EB-173D804AEFBD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7" Type="http://schemas.openxmlformats.org/officeDocument/2006/relationships/image" Target="../media/image5.png"/><Relationship Id="rId6" Type="http://schemas.openxmlformats.org/officeDocument/2006/relationships/tags" Target="../tags/tag1.xml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GI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/>
          <p:nvPr/>
        </p:nvPicPr>
        <p:blipFill>
          <a:blip r:embed="rId2"/>
          <a:stretch>
            <a:fillRect/>
          </a:stretch>
        </p:blipFill>
        <p:spPr>
          <a:xfrm>
            <a:off x="1967865" y="635"/>
            <a:ext cx="7148830" cy="5142865"/>
          </a:xfrm>
          <a:prstGeom prst="rect">
            <a:avLst/>
          </a:prstGeom>
        </p:spPr>
      </p:pic>
      <p:sp>
        <p:nvSpPr>
          <p:cNvPr id="20" name="矩形 19"/>
          <p:cNvSpPr/>
          <p:nvPr userDrawn="1"/>
        </p:nvSpPr>
        <p:spPr>
          <a:xfrm>
            <a:off x="0" y="0"/>
            <a:ext cx="1948339" cy="5144400"/>
          </a:xfrm>
          <a:prstGeom prst="rect">
            <a:avLst/>
          </a:prstGeom>
          <a:solidFill>
            <a:srgbClr val="249087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  <p:sp>
        <p:nvSpPr>
          <p:cNvPr id="21" name="矩形 20"/>
          <p:cNvSpPr/>
          <p:nvPr userDrawn="1"/>
        </p:nvSpPr>
        <p:spPr>
          <a:xfrm>
            <a:off x="2771140" y="1810385"/>
            <a:ext cx="6408420" cy="1512570"/>
          </a:xfrm>
          <a:prstGeom prst="rect">
            <a:avLst/>
          </a:prstGeom>
          <a:solidFill>
            <a:schemeClr val="bg1">
              <a:lumMod val="85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  <p:sp>
        <p:nvSpPr>
          <p:cNvPr id="22" name="椭圆 21"/>
          <p:cNvSpPr/>
          <p:nvPr userDrawn="1"/>
        </p:nvSpPr>
        <p:spPr>
          <a:xfrm>
            <a:off x="656850" y="1209296"/>
            <a:ext cx="2565000" cy="2565449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  <p:grpSp>
        <p:nvGrpSpPr>
          <p:cNvPr id="23" name="组合 22"/>
          <p:cNvGrpSpPr/>
          <p:nvPr userDrawn="1"/>
        </p:nvGrpSpPr>
        <p:grpSpPr>
          <a:xfrm>
            <a:off x="197514" y="1059767"/>
            <a:ext cx="2991632" cy="2725908"/>
            <a:chOff x="361" y="652"/>
            <a:chExt cx="2833" cy="2575"/>
          </a:xfrm>
          <a:noFill/>
        </p:grpSpPr>
        <p:pic>
          <p:nvPicPr>
            <p:cNvPr id="24" name="图片 23" descr="资源 2"/>
            <p:cNvPicPr>
              <a:picLocks noChangeAspect="1"/>
            </p:cNvPicPr>
            <p:nvPr userDrawn="1"/>
          </p:nvPicPr>
          <p:blipFill>
            <a:blip r:embed="rId3">
              <a:alphaModFix amt="20000"/>
            </a:blip>
            <a:stretch>
              <a:fillRect/>
            </a:stretch>
          </p:blipFill>
          <p:spPr>
            <a:xfrm>
              <a:off x="361" y="652"/>
              <a:ext cx="2833" cy="2575"/>
            </a:xfrm>
            <a:prstGeom prst="rect">
              <a:avLst/>
            </a:prstGeom>
            <a:noFill/>
          </p:spPr>
        </p:pic>
        <p:pic>
          <p:nvPicPr>
            <p:cNvPr id="25" name="图片 24" descr="资源 1"/>
            <p:cNvPicPr>
              <a:picLocks noChangeAspect="1"/>
            </p:cNvPicPr>
            <p:nvPr userDrawn="1"/>
          </p:nvPicPr>
          <p:blipFill>
            <a:blip r:embed="rId4"/>
            <a:stretch>
              <a:fillRect/>
            </a:stretch>
          </p:blipFill>
          <p:spPr>
            <a:xfrm>
              <a:off x="1276" y="1713"/>
              <a:ext cx="1657" cy="1508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26" name="图片 25"/>
          <p:cNvPicPr>
            <a:picLocks noChangeAspect="1"/>
          </p:cNvPicPr>
          <p:nvPr userDrawn="1"/>
        </p:nvPicPr>
        <p:blipFill>
          <a:blip r:embed="rId5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340884" y="62433"/>
            <a:ext cx="715804" cy="247217"/>
          </a:xfrm>
          <a:prstGeom prst="rect">
            <a:avLst/>
          </a:prstGeom>
        </p:spPr>
      </p:pic>
      <p:sp>
        <p:nvSpPr>
          <p:cNvPr id="12" name="Text Box 33"/>
          <p:cNvSpPr txBox="1"/>
          <p:nvPr userDrawn="1">
            <p:custDataLst>
              <p:tags r:id="rId6"/>
            </p:custDataLst>
          </p:nvPr>
        </p:nvSpPr>
        <p:spPr>
          <a:xfrm>
            <a:off x="13970" y="4011295"/>
            <a:ext cx="1945005" cy="9531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北师版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华文新魏" panose="02010800040101010101" charset="-122"/>
              <a:ea typeface="华文新魏" panose="02010800040101010101" charset="-122"/>
              <a:cs typeface="华文新魏" panose="02010800040101010101" charset="-122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八年级(</a:t>
            </a:r>
            <a:r>
              <a:rPr lang="zh-CN" altLang="en-US" sz="2800" b="1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  <a:sym typeface="+mn-ea"/>
              </a:rPr>
              <a:t>上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)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华文新魏" panose="02010800040101010101" charset="-122"/>
              <a:ea typeface="华文新魏" panose="02010800040101010101" charset="-122"/>
              <a:cs typeface="华文新魏" panose="02010800040101010101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5003800" y="123190"/>
            <a:ext cx="971550" cy="3556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正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8">
            <a:hlinkClick r:id="" action="ppaction://noaction"/>
          </p:cNvPr>
          <p:cNvPicPr>
            <a:picLocks noChangeAspect="1" noChangeArrowheads="1"/>
          </p:cNvPicPr>
          <p:nvPr userDrawn="1"/>
        </p:nvPicPr>
        <p:blipFill>
          <a:blip r:embed="rId2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46639" y="4659689"/>
            <a:ext cx="437322" cy="3312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 userDrawn="1"/>
        </p:nvSpPr>
        <p:spPr>
          <a:xfrm>
            <a:off x="1349216" y="-8574"/>
            <a:ext cx="7796689" cy="405071"/>
          </a:xfrm>
          <a:custGeom>
            <a:avLst/>
            <a:gdLst>
              <a:gd name="connsiteX0" fmla="*/ 220 w 14969"/>
              <a:gd name="connsiteY0" fmla="*/ 8 h 751"/>
              <a:gd name="connsiteX1" fmla="*/ 14969 w 14969"/>
              <a:gd name="connsiteY1" fmla="*/ 0 h 751"/>
              <a:gd name="connsiteX2" fmla="*/ 14969 w 14969"/>
              <a:gd name="connsiteY2" fmla="*/ 751 h 751"/>
              <a:gd name="connsiteX3" fmla="*/ 0 w 14969"/>
              <a:gd name="connsiteY3" fmla="*/ 751 h 751"/>
              <a:gd name="connsiteX4" fmla="*/ 220 w 14969"/>
              <a:gd name="connsiteY4" fmla="*/ 8 h 7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969" h="751">
                <a:moveTo>
                  <a:pt x="220" y="8"/>
                </a:moveTo>
                <a:lnTo>
                  <a:pt x="14969" y="0"/>
                </a:lnTo>
                <a:lnTo>
                  <a:pt x="14969" y="751"/>
                </a:lnTo>
                <a:lnTo>
                  <a:pt x="0" y="751"/>
                </a:lnTo>
                <a:lnTo>
                  <a:pt x="220" y="8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00"/>
          </a:p>
        </p:txBody>
      </p:sp>
      <p:grpSp>
        <p:nvGrpSpPr>
          <p:cNvPr id="2" name="组合 1"/>
          <p:cNvGrpSpPr/>
          <p:nvPr userDrawn="1"/>
        </p:nvGrpSpPr>
        <p:grpSpPr>
          <a:xfrm>
            <a:off x="0" y="5036381"/>
            <a:ext cx="3024336" cy="102618"/>
            <a:chOff x="2423592" y="1930987"/>
            <a:chExt cx="4032448" cy="136800"/>
          </a:xfrm>
        </p:grpSpPr>
        <p:sp>
          <p:nvSpPr>
            <p:cNvPr id="9" name="矩形 8"/>
            <p:cNvSpPr/>
            <p:nvPr userDrawn="1"/>
          </p:nvSpPr>
          <p:spPr>
            <a:xfrm>
              <a:off x="2423592" y="1930987"/>
              <a:ext cx="3772800" cy="136800"/>
            </a:xfrm>
            <a:prstGeom prst="rect">
              <a:avLst/>
            </a:prstGeom>
            <a:solidFill>
              <a:srgbClr val="BFBFBF"/>
            </a:solidFill>
            <a:ln>
              <a:solidFill>
                <a:srgbClr val="BFBFB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0"/>
            </a:p>
          </p:txBody>
        </p:sp>
        <p:sp>
          <p:nvSpPr>
            <p:cNvPr id="10" name="等腰三角形 9"/>
            <p:cNvSpPr/>
            <p:nvPr userDrawn="1"/>
          </p:nvSpPr>
          <p:spPr>
            <a:xfrm>
              <a:off x="6023074" y="1930987"/>
              <a:ext cx="432966" cy="136800"/>
            </a:xfrm>
            <a:prstGeom prst="triangl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0"/>
            </a:p>
          </p:txBody>
        </p:sp>
      </p:grpSp>
      <p:sp>
        <p:nvSpPr>
          <p:cNvPr id="4" name="任意多边形 3"/>
          <p:cNvSpPr/>
          <p:nvPr userDrawn="1"/>
        </p:nvSpPr>
        <p:spPr>
          <a:xfrm>
            <a:off x="2734151" y="5041138"/>
            <a:ext cx="6409849" cy="101459"/>
          </a:xfrm>
          <a:custGeom>
            <a:avLst/>
            <a:gdLst>
              <a:gd name="connsiteX0" fmla="*/ 324 w 13459"/>
              <a:gd name="connsiteY0" fmla="*/ 0 h 372"/>
              <a:gd name="connsiteX1" fmla="*/ 13459 w 13459"/>
              <a:gd name="connsiteY1" fmla="*/ 38 h 372"/>
              <a:gd name="connsiteX2" fmla="*/ 13459 w 13459"/>
              <a:gd name="connsiteY2" fmla="*/ 372 h 372"/>
              <a:gd name="connsiteX3" fmla="*/ 0 w 13459"/>
              <a:gd name="connsiteY3" fmla="*/ 372 h 372"/>
              <a:gd name="connsiteX4" fmla="*/ 324 w 13459"/>
              <a:gd name="connsiteY4" fmla="*/ 0 h 3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459" h="372">
                <a:moveTo>
                  <a:pt x="324" y="0"/>
                </a:moveTo>
                <a:lnTo>
                  <a:pt x="13459" y="38"/>
                </a:lnTo>
                <a:lnTo>
                  <a:pt x="13459" y="372"/>
                </a:lnTo>
                <a:lnTo>
                  <a:pt x="0" y="372"/>
                </a:lnTo>
                <a:lnTo>
                  <a:pt x="324" y="0"/>
                </a:lnTo>
                <a:close/>
              </a:path>
            </a:pathLst>
          </a:custGeom>
          <a:solidFill>
            <a:srgbClr val="249087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00"/>
          </a:p>
        </p:txBody>
      </p:sp>
      <p:sp>
        <p:nvSpPr>
          <p:cNvPr id="5" name="任意多边形 4"/>
          <p:cNvSpPr/>
          <p:nvPr userDrawn="1"/>
        </p:nvSpPr>
        <p:spPr>
          <a:xfrm>
            <a:off x="0" y="-8574"/>
            <a:ext cx="1422559" cy="405071"/>
          </a:xfrm>
          <a:custGeom>
            <a:avLst/>
            <a:gdLst>
              <a:gd name="connsiteX0" fmla="*/ 8 w 2605"/>
              <a:gd name="connsiteY0" fmla="*/ 0 h 807"/>
              <a:gd name="connsiteX1" fmla="*/ 2605 w 2605"/>
              <a:gd name="connsiteY1" fmla="*/ 0 h 807"/>
              <a:gd name="connsiteX2" fmla="*/ 2376 w 2605"/>
              <a:gd name="connsiteY2" fmla="*/ 807 h 807"/>
              <a:gd name="connsiteX3" fmla="*/ 0 w 2605"/>
              <a:gd name="connsiteY3" fmla="*/ 807 h 807"/>
              <a:gd name="connsiteX4" fmla="*/ 8 w 2605"/>
              <a:gd name="connsiteY4" fmla="*/ 0 h 8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605" h="807">
                <a:moveTo>
                  <a:pt x="8" y="0"/>
                </a:moveTo>
                <a:lnTo>
                  <a:pt x="2605" y="0"/>
                </a:lnTo>
                <a:lnTo>
                  <a:pt x="2376" y="807"/>
                </a:lnTo>
                <a:lnTo>
                  <a:pt x="0" y="807"/>
                </a:lnTo>
                <a:lnTo>
                  <a:pt x="8" y="0"/>
                </a:lnTo>
                <a:close/>
              </a:path>
            </a:pathLst>
          </a:custGeom>
          <a:solidFill>
            <a:srgbClr val="249087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indent="457200" algn="ctr"/>
            <a:endParaRPr lang="zh-CN" altLang="en-US" sz="100"/>
          </a:p>
        </p:txBody>
      </p:sp>
      <p:sp>
        <p:nvSpPr>
          <p:cNvPr id="8" name="文本框 7"/>
          <p:cNvSpPr txBox="1"/>
          <p:nvPr userDrawn="1"/>
        </p:nvSpPr>
        <p:spPr>
          <a:xfrm>
            <a:off x="-18097" y="-20029"/>
            <a:ext cx="1409224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素养目标</a:t>
            </a:r>
            <a:endParaRPr lang="zh-CN" altLang="en-US" sz="2400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 userDrawn="1"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340884" y="62433"/>
            <a:ext cx="715804" cy="247217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0" y="5036381"/>
            <a:ext cx="3024336" cy="102618"/>
            <a:chOff x="2423592" y="1930987"/>
            <a:chExt cx="4032448" cy="136800"/>
          </a:xfrm>
        </p:grpSpPr>
        <p:sp>
          <p:nvSpPr>
            <p:cNvPr id="9" name="矩形 8"/>
            <p:cNvSpPr/>
            <p:nvPr userDrawn="1"/>
          </p:nvSpPr>
          <p:spPr>
            <a:xfrm>
              <a:off x="2423592" y="1930987"/>
              <a:ext cx="3772800" cy="136800"/>
            </a:xfrm>
            <a:prstGeom prst="rect">
              <a:avLst/>
            </a:prstGeom>
            <a:solidFill>
              <a:srgbClr val="BFBFBF"/>
            </a:solidFill>
            <a:ln>
              <a:solidFill>
                <a:srgbClr val="BFBFB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0"/>
            </a:p>
          </p:txBody>
        </p:sp>
        <p:sp>
          <p:nvSpPr>
            <p:cNvPr id="10" name="等腰三角形 9"/>
            <p:cNvSpPr/>
            <p:nvPr userDrawn="1"/>
          </p:nvSpPr>
          <p:spPr>
            <a:xfrm>
              <a:off x="6023074" y="1930987"/>
              <a:ext cx="432966" cy="136800"/>
            </a:xfrm>
            <a:prstGeom prst="triangl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0"/>
            </a:p>
          </p:txBody>
        </p:sp>
      </p:grpSp>
      <p:sp>
        <p:nvSpPr>
          <p:cNvPr id="3" name="任意多边形 2"/>
          <p:cNvSpPr/>
          <p:nvPr userDrawn="1"/>
        </p:nvSpPr>
        <p:spPr>
          <a:xfrm>
            <a:off x="1349216" y="-8574"/>
            <a:ext cx="7796689" cy="405071"/>
          </a:xfrm>
          <a:custGeom>
            <a:avLst/>
            <a:gdLst>
              <a:gd name="connsiteX0" fmla="*/ 220 w 14969"/>
              <a:gd name="connsiteY0" fmla="*/ 8 h 751"/>
              <a:gd name="connsiteX1" fmla="*/ 14969 w 14969"/>
              <a:gd name="connsiteY1" fmla="*/ 0 h 751"/>
              <a:gd name="connsiteX2" fmla="*/ 14969 w 14969"/>
              <a:gd name="connsiteY2" fmla="*/ 751 h 751"/>
              <a:gd name="connsiteX3" fmla="*/ 0 w 14969"/>
              <a:gd name="connsiteY3" fmla="*/ 751 h 751"/>
              <a:gd name="connsiteX4" fmla="*/ 220 w 14969"/>
              <a:gd name="connsiteY4" fmla="*/ 8 h 7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969" h="751">
                <a:moveTo>
                  <a:pt x="220" y="8"/>
                </a:moveTo>
                <a:lnTo>
                  <a:pt x="14969" y="0"/>
                </a:lnTo>
                <a:lnTo>
                  <a:pt x="14969" y="751"/>
                </a:lnTo>
                <a:lnTo>
                  <a:pt x="0" y="751"/>
                </a:lnTo>
                <a:lnTo>
                  <a:pt x="220" y="8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00"/>
          </a:p>
        </p:txBody>
      </p:sp>
      <p:sp>
        <p:nvSpPr>
          <p:cNvPr id="5" name="任意多边形 4"/>
          <p:cNvSpPr/>
          <p:nvPr userDrawn="1"/>
        </p:nvSpPr>
        <p:spPr>
          <a:xfrm>
            <a:off x="2734151" y="5041138"/>
            <a:ext cx="6409849" cy="101459"/>
          </a:xfrm>
          <a:custGeom>
            <a:avLst/>
            <a:gdLst>
              <a:gd name="connsiteX0" fmla="*/ 324 w 13459"/>
              <a:gd name="connsiteY0" fmla="*/ 0 h 372"/>
              <a:gd name="connsiteX1" fmla="*/ 13459 w 13459"/>
              <a:gd name="connsiteY1" fmla="*/ 38 h 372"/>
              <a:gd name="connsiteX2" fmla="*/ 13459 w 13459"/>
              <a:gd name="connsiteY2" fmla="*/ 372 h 372"/>
              <a:gd name="connsiteX3" fmla="*/ 0 w 13459"/>
              <a:gd name="connsiteY3" fmla="*/ 372 h 372"/>
              <a:gd name="connsiteX4" fmla="*/ 324 w 13459"/>
              <a:gd name="connsiteY4" fmla="*/ 0 h 3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459" h="372">
                <a:moveTo>
                  <a:pt x="324" y="0"/>
                </a:moveTo>
                <a:lnTo>
                  <a:pt x="13459" y="38"/>
                </a:lnTo>
                <a:lnTo>
                  <a:pt x="13459" y="372"/>
                </a:lnTo>
                <a:lnTo>
                  <a:pt x="0" y="372"/>
                </a:lnTo>
                <a:lnTo>
                  <a:pt x="324" y="0"/>
                </a:lnTo>
                <a:close/>
              </a:path>
            </a:pathLst>
          </a:custGeom>
          <a:solidFill>
            <a:srgbClr val="249087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00"/>
          </a:p>
        </p:txBody>
      </p:sp>
      <p:sp>
        <p:nvSpPr>
          <p:cNvPr id="6" name="任意多边形 5"/>
          <p:cNvSpPr/>
          <p:nvPr userDrawn="1"/>
        </p:nvSpPr>
        <p:spPr>
          <a:xfrm>
            <a:off x="0" y="-8574"/>
            <a:ext cx="1422559" cy="405071"/>
          </a:xfrm>
          <a:custGeom>
            <a:avLst/>
            <a:gdLst>
              <a:gd name="connsiteX0" fmla="*/ 8 w 2605"/>
              <a:gd name="connsiteY0" fmla="*/ 0 h 807"/>
              <a:gd name="connsiteX1" fmla="*/ 2605 w 2605"/>
              <a:gd name="connsiteY1" fmla="*/ 0 h 807"/>
              <a:gd name="connsiteX2" fmla="*/ 2376 w 2605"/>
              <a:gd name="connsiteY2" fmla="*/ 807 h 807"/>
              <a:gd name="connsiteX3" fmla="*/ 0 w 2605"/>
              <a:gd name="connsiteY3" fmla="*/ 807 h 807"/>
              <a:gd name="connsiteX4" fmla="*/ 8 w 2605"/>
              <a:gd name="connsiteY4" fmla="*/ 0 h 8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605" h="807">
                <a:moveTo>
                  <a:pt x="8" y="0"/>
                </a:moveTo>
                <a:lnTo>
                  <a:pt x="2605" y="0"/>
                </a:lnTo>
                <a:lnTo>
                  <a:pt x="2376" y="807"/>
                </a:lnTo>
                <a:lnTo>
                  <a:pt x="0" y="807"/>
                </a:lnTo>
                <a:lnTo>
                  <a:pt x="8" y="0"/>
                </a:lnTo>
                <a:close/>
              </a:path>
            </a:pathLst>
          </a:custGeom>
          <a:solidFill>
            <a:srgbClr val="249087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indent="457200" algn="ctr"/>
            <a:endParaRPr lang="zh-CN" altLang="en-US" sz="100"/>
          </a:p>
        </p:txBody>
      </p:sp>
      <p:pic>
        <p:nvPicPr>
          <p:cNvPr id="34" name="图片 33"/>
          <p:cNvPicPr>
            <a:picLocks noChangeAspect="1"/>
          </p:cNvPicPr>
          <p:nvPr userDrawn="1"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340884" y="62433"/>
            <a:ext cx="715804" cy="247217"/>
          </a:xfrm>
          <a:prstGeom prst="rect">
            <a:avLst/>
          </a:prstGeom>
        </p:spPr>
      </p:pic>
      <p:sp>
        <p:nvSpPr>
          <p:cNvPr id="8" name="文本框 7"/>
          <p:cNvSpPr txBox="1"/>
          <p:nvPr userDrawn="1"/>
        </p:nvSpPr>
        <p:spPr>
          <a:xfrm>
            <a:off x="-18097" y="-20029"/>
            <a:ext cx="1409224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复习导入</a:t>
            </a:r>
            <a:endParaRPr lang="zh-CN" altLang="en-US" sz="2400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0" y="5036381"/>
            <a:ext cx="3024336" cy="102618"/>
            <a:chOff x="2423592" y="1930987"/>
            <a:chExt cx="4032448" cy="136800"/>
          </a:xfrm>
        </p:grpSpPr>
        <p:sp>
          <p:nvSpPr>
            <p:cNvPr id="9" name="矩形 8"/>
            <p:cNvSpPr/>
            <p:nvPr userDrawn="1"/>
          </p:nvSpPr>
          <p:spPr>
            <a:xfrm>
              <a:off x="2423592" y="1930987"/>
              <a:ext cx="3772800" cy="136800"/>
            </a:xfrm>
            <a:prstGeom prst="rect">
              <a:avLst/>
            </a:prstGeom>
            <a:solidFill>
              <a:srgbClr val="BFBFBF"/>
            </a:solidFill>
            <a:ln>
              <a:solidFill>
                <a:srgbClr val="BFBFB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0"/>
            </a:p>
          </p:txBody>
        </p:sp>
        <p:sp>
          <p:nvSpPr>
            <p:cNvPr id="10" name="等腰三角形 9"/>
            <p:cNvSpPr/>
            <p:nvPr userDrawn="1"/>
          </p:nvSpPr>
          <p:spPr>
            <a:xfrm>
              <a:off x="6023074" y="1930987"/>
              <a:ext cx="432966" cy="136800"/>
            </a:xfrm>
            <a:prstGeom prst="triangl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0"/>
            </a:p>
          </p:txBody>
        </p:sp>
      </p:grpSp>
      <p:sp>
        <p:nvSpPr>
          <p:cNvPr id="3" name="任意多边形 2"/>
          <p:cNvSpPr/>
          <p:nvPr userDrawn="1"/>
        </p:nvSpPr>
        <p:spPr>
          <a:xfrm>
            <a:off x="1349216" y="-8574"/>
            <a:ext cx="7796689" cy="405071"/>
          </a:xfrm>
          <a:custGeom>
            <a:avLst/>
            <a:gdLst>
              <a:gd name="connsiteX0" fmla="*/ 220 w 14969"/>
              <a:gd name="connsiteY0" fmla="*/ 8 h 751"/>
              <a:gd name="connsiteX1" fmla="*/ 14969 w 14969"/>
              <a:gd name="connsiteY1" fmla="*/ 0 h 751"/>
              <a:gd name="connsiteX2" fmla="*/ 14969 w 14969"/>
              <a:gd name="connsiteY2" fmla="*/ 751 h 751"/>
              <a:gd name="connsiteX3" fmla="*/ 0 w 14969"/>
              <a:gd name="connsiteY3" fmla="*/ 751 h 751"/>
              <a:gd name="connsiteX4" fmla="*/ 220 w 14969"/>
              <a:gd name="connsiteY4" fmla="*/ 8 h 7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969" h="751">
                <a:moveTo>
                  <a:pt x="220" y="8"/>
                </a:moveTo>
                <a:lnTo>
                  <a:pt x="14969" y="0"/>
                </a:lnTo>
                <a:lnTo>
                  <a:pt x="14969" y="751"/>
                </a:lnTo>
                <a:lnTo>
                  <a:pt x="0" y="751"/>
                </a:lnTo>
                <a:lnTo>
                  <a:pt x="220" y="8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00"/>
          </a:p>
        </p:txBody>
      </p:sp>
      <p:sp>
        <p:nvSpPr>
          <p:cNvPr id="5" name="任意多边形 4"/>
          <p:cNvSpPr/>
          <p:nvPr userDrawn="1"/>
        </p:nvSpPr>
        <p:spPr>
          <a:xfrm>
            <a:off x="2734151" y="5041138"/>
            <a:ext cx="6409849" cy="101459"/>
          </a:xfrm>
          <a:custGeom>
            <a:avLst/>
            <a:gdLst>
              <a:gd name="connsiteX0" fmla="*/ 324 w 13459"/>
              <a:gd name="connsiteY0" fmla="*/ 0 h 372"/>
              <a:gd name="connsiteX1" fmla="*/ 13459 w 13459"/>
              <a:gd name="connsiteY1" fmla="*/ 38 h 372"/>
              <a:gd name="connsiteX2" fmla="*/ 13459 w 13459"/>
              <a:gd name="connsiteY2" fmla="*/ 372 h 372"/>
              <a:gd name="connsiteX3" fmla="*/ 0 w 13459"/>
              <a:gd name="connsiteY3" fmla="*/ 372 h 372"/>
              <a:gd name="connsiteX4" fmla="*/ 324 w 13459"/>
              <a:gd name="connsiteY4" fmla="*/ 0 h 3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459" h="372">
                <a:moveTo>
                  <a:pt x="324" y="0"/>
                </a:moveTo>
                <a:lnTo>
                  <a:pt x="13459" y="38"/>
                </a:lnTo>
                <a:lnTo>
                  <a:pt x="13459" y="372"/>
                </a:lnTo>
                <a:lnTo>
                  <a:pt x="0" y="372"/>
                </a:lnTo>
                <a:lnTo>
                  <a:pt x="324" y="0"/>
                </a:lnTo>
                <a:close/>
              </a:path>
            </a:pathLst>
          </a:custGeom>
          <a:solidFill>
            <a:srgbClr val="249087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00"/>
          </a:p>
        </p:txBody>
      </p:sp>
      <p:sp>
        <p:nvSpPr>
          <p:cNvPr id="6" name="任意多边形 5"/>
          <p:cNvSpPr/>
          <p:nvPr userDrawn="1"/>
        </p:nvSpPr>
        <p:spPr>
          <a:xfrm>
            <a:off x="0" y="-8574"/>
            <a:ext cx="1422559" cy="405071"/>
          </a:xfrm>
          <a:custGeom>
            <a:avLst/>
            <a:gdLst>
              <a:gd name="connsiteX0" fmla="*/ 8 w 2605"/>
              <a:gd name="connsiteY0" fmla="*/ 0 h 807"/>
              <a:gd name="connsiteX1" fmla="*/ 2605 w 2605"/>
              <a:gd name="connsiteY1" fmla="*/ 0 h 807"/>
              <a:gd name="connsiteX2" fmla="*/ 2376 w 2605"/>
              <a:gd name="connsiteY2" fmla="*/ 807 h 807"/>
              <a:gd name="connsiteX3" fmla="*/ 0 w 2605"/>
              <a:gd name="connsiteY3" fmla="*/ 807 h 807"/>
              <a:gd name="connsiteX4" fmla="*/ 8 w 2605"/>
              <a:gd name="connsiteY4" fmla="*/ 0 h 8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605" h="807">
                <a:moveTo>
                  <a:pt x="8" y="0"/>
                </a:moveTo>
                <a:lnTo>
                  <a:pt x="2605" y="0"/>
                </a:lnTo>
                <a:lnTo>
                  <a:pt x="2376" y="807"/>
                </a:lnTo>
                <a:lnTo>
                  <a:pt x="0" y="807"/>
                </a:lnTo>
                <a:lnTo>
                  <a:pt x="8" y="0"/>
                </a:lnTo>
                <a:close/>
              </a:path>
            </a:pathLst>
          </a:custGeom>
          <a:solidFill>
            <a:srgbClr val="249087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indent="457200" algn="ctr"/>
            <a:endParaRPr lang="zh-CN" altLang="en-US" sz="100"/>
          </a:p>
        </p:txBody>
      </p:sp>
      <p:pic>
        <p:nvPicPr>
          <p:cNvPr id="34" name="图片 33"/>
          <p:cNvPicPr>
            <a:picLocks noChangeAspect="1"/>
          </p:cNvPicPr>
          <p:nvPr userDrawn="1"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340884" y="62433"/>
            <a:ext cx="715804" cy="247217"/>
          </a:xfrm>
          <a:prstGeom prst="rect">
            <a:avLst/>
          </a:prstGeom>
        </p:spPr>
      </p:pic>
      <p:sp>
        <p:nvSpPr>
          <p:cNvPr id="8" name="文本框 7"/>
          <p:cNvSpPr txBox="1"/>
          <p:nvPr userDrawn="1"/>
        </p:nvSpPr>
        <p:spPr>
          <a:xfrm>
            <a:off x="-18097" y="-20029"/>
            <a:ext cx="1409224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情境导入</a:t>
            </a:r>
            <a:endParaRPr lang="zh-CN" altLang="en-US" sz="2400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0" y="5036381"/>
            <a:ext cx="3024336" cy="102618"/>
            <a:chOff x="2423592" y="1930987"/>
            <a:chExt cx="4032448" cy="136800"/>
          </a:xfrm>
        </p:grpSpPr>
        <p:sp>
          <p:nvSpPr>
            <p:cNvPr id="9" name="矩形 8"/>
            <p:cNvSpPr/>
            <p:nvPr userDrawn="1"/>
          </p:nvSpPr>
          <p:spPr>
            <a:xfrm>
              <a:off x="2423592" y="1930987"/>
              <a:ext cx="3772800" cy="136800"/>
            </a:xfrm>
            <a:prstGeom prst="rect">
              <a:avLst/>
            </a:prstGeom>
            <a:solidFill>
              <a:srgbClr val="BFBFBF"/>
            </a:solidFill>
            <a:ln>
              <a:solidFill>
                <a:srgbClr val="BFBFB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0"/>
            </a:p>
          </p:txBody>
        </p:sp>
        <p:sp>
          <p:nvSpPr>
            <p:cNvPr id="10" name="等腰三角形 9"/>
            <p:cNvSpPr/>
            <p:nvPr userDrawn="1"/>
          </p:nvSpPr>
          <p:spPr>
            <a:xfrm>
              <a:off x="6023074" y="1930987"/>
              <a:ext cx="432966" cy="136800"/>
            </a:xfrm>
            <a:prstGeom prst="triangl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0"/>
            </a:p>
          </p:txBody>
        </p:sp>
      </p:grpSp>
      <p:sp>
        <p:nvSpPr>
          <p:cNvPr id="3" name="任意多边形 2"/>
          <p:cNvSpPr/>
          <p:nvPr userDrawn="1"/>
        </p:nvSpPr>
        <p:spPr>
          <a:xfrm>
            <a:off x="1349216" y="-8574"/>
            <a:ext cx="7796689" cy="405071"/>
          </a:xfrm>
          <a:custGeom>
            <a:avLst/>
            <a:gdLst>
              <a:gd name="connsiteX0" fmla="*/ 220 w 14969"/>
              <a:gd name="connsiteY0" fmla="*/ 8 h 751"/>
              <a:gd name="connsiteX1" fmla="*/ 14969 w 14969"/>
              <a:gd name="connsiteY1" fmla="*/ 0 h 751"/>
              <a:gd name="connsiteX2" fmla="*/ 14969 w 14969"/>
              <a:gd name="connsiteY2" fmla="*/ 751 h 751"/>
              <a:gd name="connsiteX3" fmla="*/ 0 w 14969"/>
              <a:gd name="connsiteY3" fmla="*/ 751 h 751"/>
              <a:gd name="connsiteX4" fmla="*/ 220 w 14969"/>
              <a:gd name="connsiteY4" fmla="*/ 8 h 7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969" h="751">
                <a:moveTo>
                  <a:pt x="220" y="8"/>
                </a:moveTo>
                <a:lnTo>
                  <a:pt x="14969" y="0"/>
                </a:lnTo>
                <a:lnTo>
                  <a:pt x="14969" y="751"/>
                </a:lnTo>
                <a:lnTo>
                  <a:pt x="0" y="751"/>
                </a:lnTo>
                <a:lnTo>
                  <a:pt x="220" y="8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00"/>
          </a:p>
        </p:txBody>
      </p:sp>
      <p:pic>
        <p:nvPicPr>
          <p:cNvPr id="34" name="图片 33"/>
          <p:cNvPicPr>
            <a:picLocks noChangeAspect="1"/>
          </p:cNvPicPr>
          <p:nvPr userDrawn="1"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340884" y="62433"/>
            <a:ext cx="715804" cy="247217"/>
          </a:xfrm>
          <a:prstGeom prst="rect">
            <a:avLst/>
          </a:prstGeom>
        </p:spPr>
      </p:pic>
      <p:sp>
        <p:nvSpPr>
          <p:cNvPr id="4" name="任意多边形 3"/>
          <p:cNvSpPr/>
          <p:nvPr userDrawn="1"/>
        </p:nvSpPr>
        <p:spPr>
          <a:xfrm>
            <a:off x="2734151" y="5041138"/>
            <a:ext cx="6409849" cy="101459"/>
          </a:xfrm>
          <a:custGeom>
            <a:avLst/>
            <a:gdLst>
              <a:gd name="connsiteX0" fmla="*/ 324 w 13459"/>
              <a:gd name="connsiteY0" fmla="*/ 0 h 372"/>
              <a:gd name="connsiteX1" fmla="*/ 13459 w 13459"/>
              <a:gd name="connsiteY1" fmla="*/ 38 h 372"/>
              <a:gd name="connsiteX2" fmla="*/ 13459 w 13459"/>
              <a:gd name="connsiteY2" fmla="*/ 372 h 372"/>
              <a:gd name="connsiteX3" fmla="*/ 0 w 13459"/>
              <a:gd name="connsiteY3" fmla="*/ 372 h 372"/>
              <a:gd name="connsiteX4" fmla="*/ 324 w 13459"/>
              <a:gd name="connsiteY4" fmla="*/ 0 h 3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459" h="372">
                <a:moveTo>
                  <a:pt x="324" y="0"/>
                </a:moveTo>
                <a:lnTo>
                  <a:pt x="13459" y="38"/>
                </a:lnTo>
                <a:lnTo>
                  <a:pt x="13459" y="372"/>
                </a:lnTo>
                <a:lnTo>
                  <a:pt x="0" y="372"/>
                </a:lnTo>
                <a:lnTo>
                  <a:pt x="324" y="0"/>
                </a:lnTo>
                <a:close/>
              </a:path>
            </a:pathLst>
          </a:custGeom>
          <a:solidFill>
            <a:srgbClr val="249087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00"/>
          </a:p>
        </p:txBody>
      </p:sp>
      <p:sp>
        <p:nvSpPr>
          <p:cNvPr id="5" name="任意多边形 4"/>
          <p:cNvSpPr/>
          <p:nvPr userDrawn="1"/>
        </p:nvSpPr>
        <p:spPr>
          <a:xfrm>
            <a:off x="0" y="-8574"/>
            <a:ext cx="1422559" cy="405071"/>
          </a:xfrm>
          <a:custGeom>
            <a:avLst/>
            <a:gdLst>
              <a:gd name="connsiteX0" fmla="*/ 8 w 2605"/>
              <a:gd name="connsiteY0" fmla="*/ 0 h 807"/>
              <a:gd name="connsiteX1" fmla="*/ 2605 w 2605"/>
              <a:gd name="connsiteY1" fmla="*/ 0 h 807"/>
              <a:gd name="connsiteX2" fmla="*/ 2376 w 2605"/>
              <a:gd name="connsiteY2" fmla="*/ 807 h 807"/>
              <a:gd name="connsiteX3" fmla="*/ 0 w 2605"/>
              <a:gd name="connsiteY3" fmla="*/ 807 h 807"/>
              <a:gd name="connsiteX4" fmla="*/ 8 w 2605"/>
              <a:gd name="connsiteY4" fmla="*/ 0 h 8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605" h="807">
                <a:moveTo>
                  <a:pt x="8" y="0"/>
                </a:moveTo>
                <a:lnTo>
                  <a:pt x="2605" y="0"/>
                </a:lnTo>
                <a:lnTo>
                  <a:pt x="2376" y="807"/>
                </a:lnTo>
                <a:lnTo>
                  <a:pt x="0" y="807"/>
                </a:lnTo>
                <a:lnTo>
                  <a:pt x="8" y="0"/>
                </a:lnTo>
                <a:close/>
              </a:path>
            </a:pathLst>
          </a:custGeom>
          <a:solidFill>
            <a:srgbClr val="249087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indent="457200" algn="ctr"/>
            <a:endParaRPr lang="zh-CN" altLang="en-US" sz="100"/>
          </a:p>
        </p:txBody>
      </p:sp>
      <p:sp>
        <p:nvSpPr>
          <p:cNvPr id="6" name="文本框 5"/>
          <p:cNvSpPr txBox="1"/>
          <p:nvPr userDrawn="1"/>
        </p:nvSpPr>
        <p:spPr>
          <a:xfrm>
            <a:off x="-18097" y="-20029"/>
            <a:ext cx="1409224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新知探究</a:t>
            </a:r>
            <a:endParaRPr lang="zh-CN" altLang="en-US" sz="2400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0" y="5036381"/>
            <a:ext cx="3024336" cy="102618"/>
            <a:chOff x="2423592" y="1930987"/>
            <a:chExt cx="4032448" cy="136800"/>
          </a:xfrm>
        </p:grpSpPr>
        <p:sp>
          <p:nvSpPr>
            <p:cNvPr id="9" name="矩形 8"/>
            <p:cNvSpPr/>
            <p:nvPr userDrawn="1"/>
          </p:nvSpPr>
          <p:spPr>
            <a:xfrm>
              <a:off x="2423592" y="1930987"/>
              <a:ext cx="3772800" cy="136800"/>
            </a:xfrm>
            <a:prstGeom prst="rect">
              <a:avLst/>
            </a:prstGeom>
            <a:solidFill>
              <a:srgbClr val="BFBFBF"/>
            </a:solidFill>
            <a:ln>
              <a:solidFill>
                <a:srgbClr val="BFBFB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0"/>
            </a:p>
          </p:txBody>
        </p:sp>
        <p:sp>
          <p:nvSpPr>
            <p:cNvPr id="10" name="等腰三角形 9"/>
            <p:cNvSpPr/>
            <p:nvPr userDrawn="1"/>
          </p:nvSpPr>
          <p:spPr>
            <a:xfrm>
              <a:off x="6023074" y="1930987"/>
              <a:ext cx="432966" cy="136800"/>
            </a:xfrm>
            <a:prstGeom prst="triangl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0"/>
            </a:p>
          </p:txBody>
        </p:sp>
      </p:grpSp>
      <p:sp>
        <p:nvSpPr>
          <p:cNvPr id="3" name="任意多边形 2"/>
          <p:cNvSpPr/>
          <p:nvPr userDrawn="1"/>
        </p:nvSpPr>
        <p:spPr>
          <a:xfrm>
            <a:off x="1349216" y="-8574"/>
            <a:ext cx="7796689" cy="405071"/>
          </a:xfrm>
          <a:custGeom>
            <a:avLst/>
            <a:gdLst>
              <a:gd name="connsiteX0" fmla="*/ 220 w 14969"/>
              <a:gd name="connsiteY0" fmla="*/ 8 h 751"/>
              <a:gd name="connsiteX1" fmla="*/ 14969 w 14969"/>
              <a:gd name="connsiteY1" fmla="*/ 0 h 751"/>
              <a:gd name="connsiteX2" fmla="*/ 14969 w 14969"/>
              <a:gd name="connsiteY2" fmla="*/ 751 h 751"/>
              <a:gd name="connsiteX3" fmla="*/ 0 w 14969"/>
              <a:gd name="connsiteY3" fmla="*/ 751 h 751"/>
              <a:gd name="connsiteX4" fmla="*/ 220 w 14969"/>
              <a:gd name="connsiteY4" fmla="*/ 8 h 7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969" h="751">
                <a:moveTo>
                  <a:pt x="220" y="8"/>
                </a:moveTo>
                <a:lnTo>
                  <a:pt x="14969" y="0"/>
                </a:lnTo>
                <a:lnTo>
                  <a:pt x="14969" y="751"/>
                </a:lnTo>
                <a:lnTo>
                  <a:pt x="0" y="751"/>
                </a:lnTo>
                <a:lnTo>
                  <a:pt x="220" y="8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00"/>
          </a:p>
        </p:txBody>
      </p:sp>
      <p:sp>
        <p:nvSpPr>
          <p:cNvPr id="5" name="任意多边形 4"/>
          <p:cNvSpPr/>
          <p:nvPr userDrawn="1"/>
        </p:nvSpPr>
        <p:spPr>
          <a:xfrm>
            <a:off x="2734151" y="5041138"/>
            <a:ext cx="6409849" cy="101459"/>
          </a:xfrm>
          <a:custGeom>
            <a:avLst/>
            <a:gdLst>
              <a:gd name="connsiteX0" fmla="*/ 324 w 13459"/>
              <a:gd name="connsiteY0" fmla="*/ 0 h 372"/>
              <a:gd name="connsiteX1" fmla="*/ 13459 w 13459"/>
              <a:gd name="connsiteY1" fmla="*/ 38 h 372"/>
              <a:gd name="connsiteX2" fmla="*/ 13459 w 13459"/>
              <a:gd name="connsiteY2" fmla="*/ 372 h 372"/>
              <a:gd name="connsiteX3" fmla="*/ 0 w 13459"/>
              <a:gd name="connsiteY3" fmla="*/ 372 h 372"/>
              <a:gd name="connsiteX4" fmla="*/ 324 w 13459"/>
              <a:gd name="connsiteY4" fmla="*/ 0 h 3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459" h="372">
                <a:moveTo>
                  <a:pt x="324" y="0"/>
                </a:moveTo>
                <a:lnTo>
                  <a:pt x="13459" y="38"/>
                </a:lnTo>
                <a:lnTo>
                  <a:pt x="13459" y="372"/>
                </a:lnTo>
                <a:lnTo>
                  <a:pt x="0" y="372"/>
                </a:lnTo>
                <a:lnTo>
                  <a:pt x="324" y="0"/>
                </a:lnTo>
                <a:close/>
              </a:path>
            </a:pathLst>
          </a:custGeom>
          <a:solidFill>
            <a:srgbClr val="249087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00"/>
          </a:p>
        </p:txBody>
      </p:sp>
      <p:sp>
        <p:nvSpPr>
          <p:cNvPr id="6" name="任意多边形 5"/>
          <p:cNvSpPr/>
          <p:nvPr userDrawn="1"/>
        </p:nvSpPr>
        <p:spPr>
          <a:xfrm>
            <a:off x="0" y="-8574"/>
            <a:ext cx="1422559" cy="405071"/>
          </a:xfrm>
          <a:custGeom>
            <a:avLst/>
            <a:gdLst>
              <a:gd name="connsiteX0" fmla="*/ 8 w 2605"/>
              <a:gd name="connsiteY0" fmla="*/ 0 h 807"/>
              <a:gd name="connsiteX1" fmla="*/ 2605 w 2605"/>
              <a:gd name="connsiteY1" fmla="*/ 0 h 807"/>
              <a:gd name="connsiteX2" fmla="*/ 2376 w 2605"/>
              <a:gd name="connsiteY2" fmla="*/ 807 h 807"/>
              <a:gd name="connsiteX3" fmla="*/ 0 w 2605"/>
              <a:gd name="connsiteY3" fmla="*/ 807 h 807"/>
              <a:gd name="connsiteX4" fmla="*/ 8 w 2605"/>
              <a:gd name="connsiteY4" fmla="*/ 0 h 8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605" h="807">
                <a:moveTo>
                  <a:pt x="8" y="0"/>
                </a:moveTo>
                <a:lnTo>
                  <a:pt x="2605" y="0"/>
                </a:lnTo>
                <a:lnTo>
                  <a:pt x="2376" y="807"/>
                </a:lnTo>
                <a:lnTo>
                  <a:pt x="0" y="807"/>
                </a:lnTo>
                <a:lnTo>
                  <a:pt x="8" y="0"/>
                </a:lnTo>
                <a:close/>
              </a:path>
            </a:pathLst>
          </a:custGeom>
          <a:solidFill>
            <a:srgbClr val="249087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indent="457200" algn="ctr"/>
            <a:endParaRPr lang="zh-CN" altLang="en-US" sz="100"/>
          </a:p>
        </p:txBody>
      </p:sp>
      <p:sp>
        <p:nvSpPr>
          <p:cNvPr id="11" name="文本框 10"/>
          <p:cNvSpPr txBox="1"/>
          <p:nvPr userDrawn="1"/>
        </p:nvSpPr>
        <p:spPr>
          <a:xfrm>
            <a:off x="-18097" y="-20029"/>
            <a:ext cx="1409224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当堂反馈</a:t>
            </a:r>
            <a:endParaRPr lang="zh-CN" altLang="en-US" sz="2400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340884" y="62433"/>
            <a:ext cx="715804" cy="247217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0" y="5036381"/>
            <a:ext cx="3024336" cy="102618"/>
            <a:chOff x="2423592" y="1930987"/>
            <a:chExt cx="4032448" cy="136800"/>
          </a:xfrm>
        </p:grpSpPr>
        <p:sp>
          <p:nvSpPr>
            <p:cNvPr id="9" name="矩形 8"/>
            <p:cNvSpPr/>
            <p:nvPr userDrawn="1"/>
          </p:nvSpPr>
          <p:spPr>
            <a:xfrm>
              <a:off x="2423592" y="1930987"/>
              <a:ext cx="3772800" cy="136800"/>
            </a:xfrm>
            <a:prstGeom prst="rect">
              <a:avLst/>
            </a:prstGeom>
            <a:solidFill>
              <a:srgbClr val="BFBFBF"/>
            </a:solidFill>
            <a:ln>
              <a:solidFill>
                <a:srgbClr val="BFBFB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0"/>
            </a:p>
          </p:txBody>
        </p:sp>
        <p:sp>
          <p:nvSpPr>
            <p:cNvPr id="10" name="等腰三角形 9"/>
            <p:cNvSpPr/>
            <p:nvPr userDrawn="1"/>
          </p:nvSpPr>
          <p:spPr>
            <a:xfrm>
              <a:off x="6023074" y="1930987"/>
              <a:ext cx="432966" cy="136800"/>
            </a:xfrm>
            <a:prstGeom prst="triangl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0"/>
            </a:p>
          </p:txBody>
        </p:sp>
      </p:grpSp>
      <p:sp>
        <p:nvSpPr>
          <p:cNvPr id="3" name="任意多边形 2"/>
          <p:cNvSpPr/>
          <p:nvPr userDrawn="1"/>
        </p:nvSpPr>
        <p:spPr>
          <a:xfrm>
            <a:off x="1349216" y="-8574"/>
            <a:ext cx="7796689" cy="405071"/>
          </a:xfrm>
          <a:custGeom>
            <a:avLst/>
            <a:gdLst>
              <a:gd name="connsiteX0" fmla="*/ 220 w 14969"/>
              <a:gd name="connsiteY0" fmla="*/ 8 h 751"/>
              <a:gd name="connsiteX1" fmla="*/ 14969 w 14969"/>
              <a:gd name="connsiteY1" fmla="*/ 0 h 751"/>
              <a:gd name="connsiteX2" fmla="*/ 14969 w 14969"/>
              <a:gd name="connsiteY2" fmla="*/ 751 h 751"/>
              <a:gd name="connsiteX3" fmla="*/ 0 w 14969"/>
              <a:gd name="connsiteY3" fmla="*/ 751 h 751"/>
              <a:gd name="connsiteX4" fmla="*/ 220 w 14969"/>
              <a:gd name="connsiteY4" fmla="*/ 8 h 7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969" h="751">
                <a:moveTo>
                  <a:pt x="220" y="8"/>
                </a:moveTo>
                <a:lnTo>
                  <a:pt x="14969" y="0"/>
                </a:lnTo>
                <a:lnTo>
                  <a:pt x="14969" y="751"/>
                </a:lnTo>
                <a:lnTo>
                  <a:pt x="0" y="751"/>
                </a:lnTo>
                <a:lnTo>
                  <a:pt x="220" y="8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00"/>
          </a:p>
        </p:txBody>
      </p:sp>
      <p:sp>
        <p:nvSpPr>
          <p:cNvPr id="5" name="任意多边形 4"/>
          <p:cNvSpPr/>
          <p:nvPr userDrawn="1"/>
        </p:nvSpPr>
        <p:spPr>
          <a:xfrm>
            <a:off x="2734151" y="5041138"/>
            <a:ext cx="6409849" cy="101459"/>
          </a:xfrm>
          <a:custGeom>
            <a:avLst/>
            <a:gdLst>
              <a:gd name="connsiteX0" fmla="*/ 324 w 13459"/>
              <a:gd name="connsiteY0" fmla="*/ 0 h 372"/>
              <a:gd name="connsiteX1" fmla="*/ 13459 w 13459"/>
              <a:gd name="connsiteY1" fmla="*/ 38 h 372"/>
              <a:gd name="connsiteX2" fmla="*/ 13459 w 13459"/>
              <a:gd name="connsiteY2" fmla="*/ 372 h 372"/>
              <a:gd name="connsiteX3" fmla="*/ 0 w 13459"/>
              <a:gd name="connsiteY3" fmla="*/ 372 h 372"/>
              <a:gd name="connsiteX4" fmla="*/ 324 w 13459"/>
              <a:gd name="connsiteY4" fmla="*/ 0 h 3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459" h="372">
                <a:moveTo>
                  <a:pt x="324" y="0"/>
                </a:moveTo>
                <a:lnTo>
                  <a:pt x="13459" y="38"/>
                </a:lnTo>
                <a:lnTo>
                  <a:pt x="13459" y="372"/>
                </a:lnTo>
                <a:lnTo>
                  <a:pt x="0" y="372"/>
                </a:lnTo>
                <a:lnTo>
                  <a:pt x="324" y="0"/>
                </a:lnTo>
                <a:close/>
              </a:path>
            </a:pathLst>
          </a:custGeom>
          <a:solidFill>
            <a:srgbClr val="249087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00"/>
          </a:p>
        </p:txBody>
      </p:sp>
      <p:sp>
        <p:nvSpPr>
          <p:cNvPr id="6" name="任意多边形 5"/>
          <p:cNvSpPr/>
          <p:nvPr userDrawn="1"/>
        </p:nvSpPr>
        <p:spPr>
          <a:xfrm>
            <a:off x="0" y="-8574"/>
            <a:ext cx="1422559" cy="405071"/>
          </a:xfrm>
          <a:custGeom>
            <a:avLst/>
            <a:gdLst>
              <a:gd name="connsiteX0" fmla="*/ 8 w 2605"/>
              <a:gd name="connsiteY0" fmla="*/ 0 h 807"/>
              <a:gd name="connsiteX1" fmla="*/ 2605 w 2605"/>
              <a:gd name="connsiteY1" fmla="*/ 0 h 807"/>
              <a:gd name="connsiteX2" fmla="*/ 2376 w 2605"/>
              <a:gd name="connsiteY2" fmla="*/ 807 h 807"/>
              <a:gd name="connsiteX3" fmla="*/ 0 w 2605"/>
              <a:gd name="connsiteY3" fmla="*/ 807 h 807"/>
              <a:gd name="connsiteX4" fmla="*/ 8 w 2605"/>
              <a:gd name="connsiteY4" fmla="*/ 0 h 8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605" h="807">
                <a:moveTo>
                  <a:pt x="8" y="0"/>
                </a:moveTo>
                <a:lnTo>
                  <a:pt x="2605" y="0"/>
                </a:lnTo>
                <a:lnTo>
                  <a:pt x="2376" y="807"/>
                </a:lnTo>
                <a:lnTo>
                  <a:pt x="0" y="807"/>
                </a:lnTo>
                <a:lnTo>
                  <a:pt x="8" y="0"/>
                </a:lnTo>
                <a:close/>
              </a:path>
            </a:pathLst>
          </a:custGeom>
          <a:solidFill>
            <a:srgbClr val="249087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indent="457200" algn="ctr"/>
            <a:endParaRPr lang="zh-CN" altLang="en-US" sz="100"/>
          </a:p>
        </p:txBody>
      </p:sp>
      <p:sp>
        <p:nvSpPr>
          <p:cNvPr id="11" name="文本框 10"/>
          <p:cNvSpPr txBox="1"/>
          <p:nvPr userDrawn="1"/>
        </p:nvSpPr>
        <p:spPr>
          <a:xfrm>
            <a:off x="-18097" y="-20029"/>
            <a:ext cx="1409224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课堂小结</a:t>
            </a:r>
            <a:endParaRPr lang="zh-CN" altLang="en-US" sz="2400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340884" y="62433"/>
            <a:ext cx="715804" cy="247217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0" y="5036381"/>
            <a:ext cx="3024336" cy="102618"/>
            <a:chOff x="2423592" y="1930987"/>
            <a:chExt cx="4032448" cy="136800"/>
          </a:xfrm>
        </p:grpSpPr>
        <p:sp>
          <p:nvSpPr>
            <p:cNvPr id="9" name="矩形 8"/>
            <p:cNvSpPr/>
            <p:nvPr userDrawn="1"/>
          </p:nvSpPr>
          <p:spPr>
            <a:xfrm>
              <a:off x="2423592" y="1930987"/>
              <a:ext cx="3772800" cy="136800"/>
            </a:xfrm>
            <a:prstGeom prst="rect">
              <a:avLst/>
            </a:prstGeom>
            <a:solidFill>
              <a:srgbClr val="BFBFBF"/>
            </a:solidFill>
            <a:ln>
              <a:solidFill>
                <a:srgbClr val="BFBFB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0"/>
            </a:p>
          </p:txBody>
        </p:sp>
        <p:sp>
          <p:nvSpPr>
            <p:cNvPr id="10" name="等腰三角形 9"/>
            <p:cNvSpPr/>
            <p:nvPr userDrawn="1"/>
          </p:nvSpPr>
          <p:spPr>
            <a:xfrm>
              <a:off x="6023074" y="1930987"/>
              <a:ext cx="432966" cy="136800"/>
            </a:xfrm>
            <a:prstGeom prst="triangl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0"/>
            </a:p>
          </p:txBody>
        </p:sp>
      </p:grpSp>
      <p:sp>
        <p:nvSpPr>
          <p:cNvPr id="3" name="任意多边形 2"/>
          <p:cNvSpPr/>
          <p:nvPr userDrawn="1"/>
        </p:nvSpPr>
        <p:spPr>
          <a:xfrm>
            <a:off x="1349216" y="-8574"/>
            <a:ext cx="7796689" cy="405071"/>
          </a:xfrm>
          <a:custGeom>
            <a:avLst/>
            <a:gdLst>
              <a:gd name="connsiteX0" fmla="*/ 220 w 14969"/>
              <a:gd name="connsiteY0" fmla="*/ 8 h 751"/>
              <a:gd name="connsiteX1" fmla="*/ 14969 w 14969"/>
              <a:gd name="connsiteY1" fmla="*/ 0 h 751"/>
              <a:gd name="connsiteX2" fmla="*/ 14969 w 14969"/>
              <a:gd name="connsiteY2" fmla="*/ 751 h 751"/>
              <a:gd name="connsiteX3" fmla="*/ 0 w 14969"/>
              <a:gd name="connsiteY3" fmla="*/ 751 h 751"/>
              <a:gd name="connsiteX4" fmla="*/ 220 w 14969"/>
              <a:gd name="connsiteY4" fmla="*/ 8 h 7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969" h="751">
                <a:moveTo>
                  <a:pt x="220" y="8"/>
                </a:moveTo>
                <a:lnTo>
                  <a:pt x="14969" y="0"/>
                </a:lnTo>
                <a:lnTo>
                  <a:pt x="14969" y="751"/>
                </a:lnTo>
                <a:lnTo>
                  <a:pt x="0" y="751"/>
                </a:lnTo>
                <a:lnTo>
                  <a:pt x="220" y="8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00"/>
          </a:p>
        </p:txBody>
      </p:sp>
      <p:sp>
        <p:nvSpPr>
          <p:cNvPr id="5" name="任意多边形 4"/>
          <p:cNvSpPr/>
          <p:nvPr userDrawn="1"/>
        </p:nvSpPr>
        <p:spPr>
          <a:xfrm>
            <a:off x="2734151" y="5041138"/>
            <a:ext cx="6409849" cy="101459"/>
          </a:xfrm>
          <a:custGeom>
            <a:avLst/>
            <a:gdLst>
              <a:gd name="connsiteX0" fmla="*/ 324 w 13459"/>
              <a:gd name="connsiteY0" fmla="*/ 0 h 372"/>
              <a:gd name="connsiteX1" fmla="*/ 13459 w 13459"/>
              <a:gd name="connsiteY1" fmla="*/ 38 h 372"/>
              <a:gd name="connsiteX2" fmla="*/ 13459 w 13459"/>
              <a:gd name="connsiteY2" fmla="*/ 372 h 372"/>
              <a:gd name="connsiteX3" fmla="*/ 0 w 13459"/>
              <a:gd name="connsiteY3" fmla="*/ 372 h 372"/>
              <a:gd name="connsiteX4" fmla="*/ 324 w 13459"/>
              <a:gd name="connsiteY4" fmla="*/ 0 h 3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459" h="372">
                <a:moveTo>
                  <a:pt x="324" y="0"/>
                </a:moveTo>
                <a:lnTo>
                  <a:pt x="13459" y="38"/>
                </a:lnTo>
                <a:lnTo>
                  <a:pt x="13459" y="372"/>
                </a:lnTo>
                <a:lnTo>
                  <a:pt x="0" y="372"/>
                </a:lnTo>
                <a:lnTo>
                  <a:pt x="324" y="0"/>
                </a:lnTo>
                <a:close/>
              </a:path>
            </a:pathLst>
          </a:custGeom>
          <a:solidFill>
            <a:srgbClr val="249087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00"/>
          </a:p>
        </p:txBody>
      </p:sp>
      <p:sp>
        <p:nvSpPr>
          <p:cNvPr id="6" name="任意多边形 5"/>
          <p:cNvSpPr/>
          <p:nvPr userDrawn="1"/>
        </p:nvSpPr>
        <p:spPr>
          <a:xfrm>
            <a:off x="0" y="-8574"/>
            <a:ext cx="1422559" cy="405071"/>
          </a:xfrm>
          <a:custGeom>
            <a:avLst/>
            <a:gdLst>
              <a:gd name="connsiteX0" fmla="*/ 8 w 2605"/>
              <a:gd name="connsiteY0" fmla="*/ 0 h 807"/>
              <a:gd name="connsiteX1" fmla="*/ 2605 w 2605"/>
              <a:gd name="connsiteY1" fmla="*/ 0 h 807"/>
              <a:gd name="connsiteX2" fmla="*/ 2376 w 2605"/>
              <a:gd name="connsiteY2" fmla="*/ 807 h 807"/>
              <a:gd name="connsiteX3" fmla="*/ 0 w 2605"/>
              <a:gd name="connsiteY3" fmla="*/ 807 h 807"/>
              <a:gd name="connsiteX4" fmla="*/ 8 w 2605"/>
              <a:gd name="connsiteY4" fmla="*/ 0 h 8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605" h="807">
                <a:moveTo>
                  <a:pt x="8" y="0"/>
                </a:moveTo>
                <a:lnTo>
                  <a:pt x="2605" y="0"/>
                </a:lnTo>
                <a:lnTo>
                  <a:pt x="2376" y="807"/>
                </a:lnTo>
                <a:lnTo>
                  <a:pt x="0" y="807"/>
                </a:lnTo>
                <a:lnTo>
                  <a:pt x="8" y="0"/>
                </a:lnTo>
                <a:close/>
              </a:path>
            </a:pathLst>
          </a:custGeom>
          <a:solidFill>
            <a:srgbClr val="249087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indent="457200" algn="ctr"/>
            <a:endParaRPr lang="zh-CN" altLang="en-US" sz="100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340884" y="62433"/>
            <a:ext cx="715804" cy="247217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4"/>
          <p:cNvSpPr txBox="1"/>
          <p:nvPr userDrawn="1"/>
        </p:nvSpPr>
        <p:spPr>
          <a:xfrm>
            <a:off x="402590" y="1203811"/>
            <a:ext cx="8339455" cy="341503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just" latinLnBrk="0">
              <a:lnSpc>
                <a:spcPct val="150000"/>
              </a:lnSpc>
            </a:pPr>
            <a:r>
              <a:rPr lang="en-US" altLang="zh-CN" sz="3200" b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         </a:t>
            </a:r>
            <a:r>
              <a:rPr lang="zh-CN" altLang="zh-CN" sz="2800" b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本文件著作权为创作公司所有, 仅限于教师教学及其他非商业性和非盈利性用途。如发现盗用、转卖、网络传播等侵权行为, 本公司将依法追究其相应法律责任。</a:t>
            </a:r>
            <a:endParaRPr lang="zh-CN" altLang="zh-CN" sz="2800" b="1">
              <a:solidFill>
                <a:schemeClr val="tx1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  <a:p>
            <a:pPr algn="just" latinLnBrk="0">
              <a:lnSpc>
                <a:spcPct val="150000"/>
              </a:lnSpc>
            </a:pPr>
            <a:r>
              <a:rPr lang="zh-CN" altLang="zh-CN" sz="2800" b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        部分素材选自网络, 如有争议, 请联系删改。</a:t>
            </a:r>
            <a:endParaRPr lang="zh-CN" altLang="zh-CN" sz="2800" b="1">
              <a:solidFill>
                <a:schemeClr val="tx1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4" name="矩形 3"/>
          <p:cNvSpPr/>
          <p:nvPr userDrawn="1"/>
        </p:nvSpPr>
        <p:spPr>
          <a:xfrm>
            <a:off x="3203575" y="504783"/>
            <a:ext cx="2413635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ctr"/>
            <a:r>
              <a:rPr lang="zh-CN" altLang="en-US" sz="4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声  明</a:t>
            </a:r>
            <a:endParaRPr lang="zh-CN" altLang="en-US" sz="4000" b="1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cxnSp>
        <p:nvCxnSpPr>
          <p:cNvPr id="5" name="直接连接符 4"/>
          <p:cNvCxnSpPr/>
          <p:nvPr userDrawn="1"/>
        </p:nvCxnSpPr>
        <p:spPr>
          <a:xfrm>
            <a:off x="2195222" y="1275844"/>
            <a:ext cx="4840605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组合 2"/>
          <p:cNvGrpSpPr/>
          <p:nvPr userDrawn="1"/>
        </p:nvGrpSpPr>
        <p:grpSpPr>
          <a:xfrm>
            <a:off x="0" y="5036381"/>
            <a:ext cx="3024336" cy="102618"/>
            <a:chOff x="2423592" y="1930987"/>
            <a:chExt cx="4032448" cy="136800"/>
          </a:xfrm>
        </p:grpSpPr>
        <p:sp>
          <p:nvSpPr>
            <p:cNvPr id="9" name="矩形 8"/>
            <p:cNvSpPr/>
            <p:nvPr userDrawn="1"/>
          </p:nvSpPr>
          <p:spPr>
            <a:xfrm>
              <a:off x="2423592" y="1930987"/>
              <a:ext cx="3772800" cy="136800"/>
            </a:xfrm>
            <a:prstGeom prst="rect">
              <a:avLst/>
            </a:prstGeom>
            <a:solidFill>
              <a:srgbClr val="BFBFBF"/>
            </a:solidFill>
            <a:ln>
              <a:solidFill>
                <a:srgbClr val="BFBFB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0"/>
            </a:p>
          </p:txBody>
        </p:sp>
        <p:sp>
          <p:nvSpPr>
            <p:cNvPr id="10" name="等腰三角形 9"/>
            <p:cNvSpPr/>
            <p:nvPr userDrawn="1"/>
          </p:nvSpPr>
          <p:spPr>
            <a:xfrm>
              <a:off x="6023074" y="1930987"/>
              <a:ext cx="432966" cy="136800"/>
            </a:xfrm>
            <a:prstGeom prst="triangl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0"/>
            </a:p>
          </p:txBody>
        </p:sp>
      </p:grpSp>
      <p:sp>
        <p:nvSpPr>
          <p:cNvPr id="6" name="任意多边形 5"/>
          <p:cNvSpPr/>
          <p:nvPr userDrawn="1"/>
        </p:nvSpPr>
        <p:spPr>
          <a:xfrm>
            <a:off x="1349216" y="-8574"/>
            <a:ext cx="7796689" cy="405071"/>
          </a:xfrm>
          <a:custGeom>
            <a:avLst/>
            <a:gdLst>
              <a:gd name="connsiteX0" fmla="*/ 220 w 14969"/>
              <a:gd name="connsiteY0" fmla="*/ 8 h 751"/>
              <a:gd name="connsiteX1" fmla="*/ 14969 w 14969"/>
              <a:gd name="connsiteY1" fmla="*/ 0 h 751"/>
              <a:gd name="connsiteX2" fmla="*/ 14969 w 14969"/>
              <a:gd name="connsiteY2" fmla="*/ 751 h 751"/>
              <a:gd name="connsiteX3" fmla="*/ 0 w 14969"/>
              <a:gd name="connsiteY3" fmla="*/ 751 h 751"/>
              <a:gd name="connsiteX4" fmla="*/ 220 w 14969"/>
              <a:gd name="connsiteY4" fmla="*/ 8 h 7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969" h="751">
                <a:moveTo>
                  <a:pt x="220" y="8"/>
                </a:moveTo>
                <a:lnTo>
                  <a:pt x="14969" y="0"/>
                </a:lnTo>
                <a:lnTo>
                  <a:pt x="14969" y="751"/>
                </a:lnTo>
                <a:lnTo>
                  <a:pt x="0" y="751"/>
                </a:lnTo>
                <a:lnTo>
                  <a:pt x="220" y="8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00"/>
          </a:p>
        </p:txBody>
      </p:sp>
      <p:sp>
        <p:nvSpPr>
          <p:cNvPr id="8" name="任意多边形 7"/>
          <p:cNvSpPr/>
          <p:nvPr userDrawn="1"/>
        </p:nvSpPr>
        <p:spPr>
          <a:xfrm>
            <a:off x="2734151" y="5041138"/>
            <a:ext cx="6409849" cy="101459"/>
          </a:xfrm>
          <a:custGeom>
            <a:avLst/>
            <a:gdLst>
              <a:gd name="connsiteX0" fmla="*/ 324 w 13459"/>
              <a:gd name="connsiteY0" fmla="*/ 0 h 372"/>
              <a:gd name="connsiteX1" fmla="*/ 13459 w 13459"/>
              <a:gd name="connsiteY1" fmla="*/ 38 h 372"/>
              <a:gd name="connsiteX2" fmla="*/ 13459 w 13459"/>
              <a:gd name="connsiteY2" fmla="*/ 372 h 372"/>
              <a:gd name="connsiteX3" fmla="*/ 0 w 13459"/>
              <a:gd name="connsiteY3" fmla="*/ 372 h 372"/>
              <a:gd name="connsiteX4" fmla="*/ 324 w 13459"/>
              <a:gd name="connsiteY4" fmla="*/ 0 h 3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459" h="372">
                <a:moveTo>
                  <a:pt x="324" y="0"/>
                </a:moveTo>
                <a:lnTo>
                  <a:pt x="13459" y="38"/>
                </a:lnTo>
                <a:lnTo>
                  <a:pt x="13459" y="372"/>
                </a:lnTo>
                <a:lnTo>
                  <a:pt x="0" y="372"/>
                </a:lnTo>
                <a:lnTo>
                  <a:pt x="324" y="0"/>
                </a:lnTo>
                <a:close/>
              </a:path>
            </a:pathLst>
          </a:custGeom>
          <a:solidFill>
            <a:srgbClr val="249087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00"/>
          </a:p>
        </p:txBody>
      </p:sp>
      <p:sp>
        <p:nvSpPr>
          <p:cNvPr id="11" name="任意多边形 10"/>
          <p:cNvSpPr/>
          <p:nvPr userDrawn="1"/>
        </p:nvSpPr>
        <p:spPr>
          <a:xfrm>
            <a:off x="0" y="-8574"/>
            <a:ext cx="1422559" cy="405071"/>
          </a:xfrm>
          <a:custGeom>
            <a:avLst/>
            <a:gdLst>
              <a:gd name="connsiteX0" fmla="*/ 8 w 2605"/>
              <a:gd name="connsiteY0" fmla="*/ 0 h 807"/>
              <a:gd name="connsiteX1" fmla="*/ 2605 w 2605"/>
              <a:gd name="connsiteY1" fmla="*/ 0 h 807"/>
              <a:gd name="connsiteX2" fmla="*/ 2376 w 2605"/>
              <a:gd name="connsiteY2" fmla="*/ 807 h 807"/>
              <a:gd name="connsiteX3" fmla="*/ 0 w 2605"/>
              <a:gd name="connsiteY3" fmla="*/ 807 h 807"/>
              <a:gd name="connsiteX4" fmla="*/ 8 w 2605"/>
              <a:gd name="connsiteY4" fmla="*/ 0 h 8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605" h="807">
                <a:moveTo>
                  <a:pt x="8" y="0"/>
                </a:moveTo>
                <a:lnTo>
                  <a:pt x="2605" y="0"/>
                </a:lnTo>
                <a:lnTo>
                  <a:pt x="2376" y="807"/>
                </a:lnTo>
                <a:lnTo>
                  <a:pt x="0" y="807"/>
                </a:lnTo>
                <a:lnTo>
                  <a:pt x="8" y="0"/>
                </a:lnTo>
                <a:close/>
              </a:path>
            </a:pathLst>
          </a:custGeom>
          <a:solidFill>
            <a:srgbClr val="249087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indent="457200" algn="ctr"/>
            <a:endParaRPr lang="zh-CN" altLang="en-US" sz="100"/>
          </a:p>
        </p:txBody>
      </p:sp>
      <p:pic>
        <p:nvPicPr>
          <p:cNvPr id="34" name="图片 33"/>
          <p:cNvPicPr>
            <a:picLocks noChangeAspect="1"/>
          </p:cNvPicPr>
          <p:nvPr userDrawn="1"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340884" y="62433"/>
            <a:ext cx="715804" cy="247217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tags" Target="../tags/tag2.xml"/><Relationship Id="rId12" Type="http://schemas.openxmlformats.org/officeDocument/2006/relationships/image" Target="../media/image7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685800" rtl="0" eaLnBrk="1" fontAlgn="auto" latinLnBrk="0" hangingPunct="1">
        <a:lnSpc>
          <a:spcPct val="100000"/>
        </a:lnSpc>
        <a:spcBef>
          <a:spcPct val="0"/>
        </a:spcBef>
        <a:buNone/>
        <a:defRPr sz="27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3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5143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207135" algn="l"/>
          <a:tab pos="1207135" algn="l"/>
          <a:tab pos="1207135" algn="l"/>
          <a:tab pos="1207135" algn="l"/>
        </a:tabLst>
        <a:defRPr sz="12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8572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2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2001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0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15430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0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01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256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14.wmf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image" Target="../media/image21.png"/><Relationship Id="rId8" Type="http://schemas.openxmlformats.org/officeDocument/2006/relationships/image" Target="../media/image20.png"/><Relationship Id="rId7" Type="http://schemas.openxmlformats.org/officeDocument/2006/relationships/tags" Target="../tags/tag11.xml"/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3" Type="http://schemas.openxmlformats.org/officeDocument/2006/relationships/slideLayout" Target="../slideLayouts/slideLayout5.xml"/><Relationship Id="rId12" Type="http://schemas.openxmlformats.org/officeDocument/2006/relationships/tags" Target="../tags/tag13.xml"/><Relationship Id="rId11" Type="http://schemas.openxmlformats.org/officeDocument/2006/relationships/tags" Target="../tags/tag12.xml"/><Relationship Id="rId10" Type="http://schemas.openxmlformats.org/officeDocument/2006/relationships/image" Target="../media/image22.png"/><Relationship Id="rId1" Type="http://schemas.openxmlformats.org/officeDocument/2006/relationships/tags" Target="../tags/tag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tags" Target="../tags/tag1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24.wmf"/><Relationship Id="rId1" Type="http://schemas.openxmlformats.org/officeDocument/2006/relationships/image" Target="../media/image23.wmf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25.emf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2.vml"/><Relationship Id="rId7" Type="http://schemas.openxmlformats.org/officeDocument/2006/relationships/slideLayout" Target="../slideLayouts/slideLayout5.xml"/><Relationship Id="rId6" Type="http://schemas.openxmlformats.org/officeDocument/2006/relationships/tags" Target="../tags/tag15.xml"/><Relationship Id="rId5" Type="http://schemas.openxmlformats.org/officeDocument/2006/relationships/image" Target="../media/image27.wmf"/><Relationship Id="rId4" Type="http://schemas.openxmlformats.org/officeDocument/2006/relationships/oleObject" Target="../embeddings/oleObject4.bin"/><Relationship Id="rId3" Type="http://schemas.openxmlformats.org/officeDocument/2006/relationships/oleObject" Target="../embeddings/oleObject3.bin"/><Relationship Id="rId2" Type="http://schemas.openxmlformats.org/officeDocument/2006/relationships/image" Target="../media/image26.wmf"/><Relationship Id="rId1" Type="http://schemas.openxmlformats.org/officeDocument/2006/relationships/oleObject" Target="../embeddings/oleObject2.bin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tags" Target="../tags/tag1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28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29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30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31.png"/></Relationships>
</file>

<file path=ppt/slides/_rels/slide2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6.xml"/><Relationship Id="rId4" Type="http://schemas.openxmlformats.org/officeDocument/2006/relationships/image" Target="../media/image34.png"/><Relationship Id="rId3" Type="http://schemas.openxmlformats.org/officeDocument/2006/relationships/image" Target="../media/image33.png"/><Relationship Id="rId2" Type="http://schemas.openxmlformats.org/officeDocument/2006/relationships/image" Target="../media/image31.png"/><Relationship Id="rId1" Type="http://schemas.openxmlformats.org/officeDocument/2006/relationships/image" Target="../media/image32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8.G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0.png"/><Relationship Id="rId1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13.png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15.png"/><Relationship Id="rId1" Type="http://schemas.openxmlformats.org/officeDocument/2006/relationships/image" Target="../media/image14.wmf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1.vml"/><Relationship Id="rId5" Type="http://schemas.openxmlformats.org/officeDocument/2006/relationships/slideLayout" Target="../slideLayouts/slideLayout5.xml"/><Relationship Id="rId4" Type="http://schemas.openxmlformats.org/officeDocument/2006/relationships/image" Target="../media/image19.wmf"/><Relationship Id="rId3" Type="http://schemas.openxmlformats.org/officeDocument/2006/relationships/oleObject" Target="../embeddings/oleObject1.bin"/><Relationship Id="rId2" Type="http://schemas.openxmlformats.org/officeDocument/2006/relationships/tags" Target="../tags/tag4.xml"/><Relationship Id="rId1" Type="http://schemas.openxmlformats.org/officeDocument/2006/relationships/image" Target="../media/image14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6146" name="Rectangle 5"/>
          <p:cNvSpPr/>
          <p:nvPr/>
        </p:nvSpPr>
        <p:spPr>
          <a:xfrm>
            <a:off x="3414395" y="1882459"/>
            <a:ext cx="4792980" cy="76835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pPr algn="ctr"/>
            <a:r>
              <a:rPr lang="en-US" altLang="zh-CN" sz="4400" dirty="0">
                <a:solidFill>
                  <a:srgbClr val="C0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1.1</a:t>
            </a:r>
            <a:r>
              <a:rPr lang="zh-CN" altLang="en-US" sz="4400" dirty="0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  探索勾股定理</a:t>
            </a:r>
            <a:endParaRPr lang="zh-CN" altLang="en-US" sz="4400" dirty="0">
              <a:solidFill>
                <a:srgbClr val="C00000"/>
              </a:solidFill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43" name="Rectangle 5"/>
          <p:cNvSpPr/>
          <p:nvPr/>
        </p:nvSpPr>
        <p:spPr>
          <a:xfrm>
            <a:off x="3636487" y="2572545"/>
            <a:ext cx="445008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pPr algn="ctr"/>
            <a:r>
              <a:rPr lang="zh-CN" altLang="en-US" sz="32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第1课时 </a:t>
            </a:r>
            <a:r>
              <a:rPr lang="en-US" altLang="zh-CN" sz="32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  </a:t>
            </a:r>
            <a:r>
              <a:rPr lang="zh-CN" altLang="en-US" sz="32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 认识勾股定理</a:t>
            </a:r>
            <a:endParaRPr lang="zh-CN" altLang="en-US" sz="32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  <a:sym typeface="+mn-ea"/>
            </a:endParaRPr>
          </a:p>
        </p:txBody>
      </p:sp>
      <p:sp>
        <p:nvSpPr>
          <p:cNvPr id="2" name="Text Box 4"/>
          <p:cNvSpPr txBox="1"/>
          <p:nvPr/>
        </p:nvSpPr>
        <p:spPr>
          <a:xfrm>
            <a:off x="252095" y="71755"/>
            <a:ext cx="351345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l"/>
            <a:r>
              <a:rPr lang="zh-CN" altLang="en-US" sz="2800" b="1" dirty="0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第一章</a:t>
            </a:r>
            <a:r>
              <a:rPr lang="en-US" altLang="zh-CN" sz="2800" b="1" dirty="0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 </a:t>
            </a:r>
            <a:r>
              <a:rPr lang="zh-CN" altLang="en-US" sz="28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勾股定理</a:t>
            </a:r>
            <a:endParaRPr lang="zh-CN" altLang="en-US" sz="28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push dir="u"/>
      </p:transition>
    </mc:Choice>
    <mc:Fallback>
      <p:transition spd="slow">
        <p:push dir="u"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2" name="Picture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01545" y="1347470"/>
            <a:ext cx="3954463" cy="24796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Rectangle 4"/>
          <p:cNvSpPr/>
          <p:nvPr/>
        </p:nvSpPr>
        <p:spPr>
          <a:xfrm>
            <a:off x="352425" y="488791"/>
            <a:ext cx="8437563" cy="103886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 anchorCtr="0">
            <a:spAutoFit/>
          </a:bodyPr>
          <a:p>
            <a:pPr>
              <a:lnSpc>
                <a:spcPct val="110000"/>
              </a:lnSpc>
            </a:pPr>
            <a:r>
              <a:rPr lang="zh-CN" altLang="en-US" sz="2800" dirty="0">
                <a:solidFill>
                  <a:srgbClr val="149494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宋体" panose="02010600030101010101" pitchFamily="2" charset="-122"/>
              </a:rPr>
              <a:t>问题</a:t>
            </a:r>
            <a:r>
              <a:rPr lang="en-US" altLang="zh-CN" sz="2800" dirty="0">
                <a:solidFill>
                  <a:srgbClr val="149494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宋体" panose="02010600030101010101" pitchFamily="2" charset="-122"/>
              </a:rPr>
              <a:t>3</a:t>
            </a:r>
            <a:r>
              <a:rPr lang="zh-CN" altLang="en-US" sz="2800" dirty="0">
                <a:solidFill>
                  <a:srgbClr val="149494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宋体" panose="02010600030101010101" pitchFamily="2" charset="-122"/>
              </a:rPr>
              <a:t> 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  <a:sym typeface="宋体" panose="02010600030101010101" pitchFamily="2" charset="-122"/>
              </a:rPr>
              <a:t> 正方形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2" charset="-122"/>
                <a:sym typeface="宋体" panose="02010600030101010101" pitchFamily="2" charset="-122"/>
              </a:rPr>
              <a:t>A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  <a:sym typeface="宋体" panose="02010600030101010101" pitchFamily="2" charset="-122"/>
              </a:rPr>
              <a:t>、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2" charset="-122"/>
                <a:sym typeface="宋体" panose="02010600030101010101" pitchFamily="2" charset="-122"/>
              </a:rPr>
              <a:t>B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  <a:sym typeface="宋体" panose="02010600030101010101" pitchFamily="2" charset="-122"/>
              </a:rPr>
              <a:t>、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2" charset="-122"/>
                <a:sym typeface="宋体" panose="02010600030101010101" pitchFamily="2" charset="-122"/>
              </a:rPr>
              <a:t>C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  <a:sym typeface="宋体" panose="02010600030101010101" pitchFamily="2" charset="-122"/>
              </a:rPr>
              <a:t>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  <a:sym typeface="宋体" panose="02010600030101010101" pitchFamily="2" charset="-122"/>
              </a:rPr>
              <a:t>所围成的直角三角形三条边之间有怎样的特殊关系？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4" name="文本框 59"/>
          <p:cNvSpPr txBox="1"/>
          <p:nvPr/>
        </p:nvSpPr>
        <p:spPr>
          <a:xfrm>
            <a:off x="1267778" y="4044633"/>
            <a:ext cx="1755775" cy="521970"/>
          </a:xfrm>
          <a:prstGeom prst="rect">
            <a:avLst/>
          </a:prstGeom>
          <a:noFill/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p>
            <a:pPr algn="ctr"/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一直角边</a:t>
            </a:r>
            <a:r>
              <a:rPr lang="en-US" altLang="zh-CN" sz="2800" b="1" baseline="300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2</a:t>
            </a:r>
            <a:endParaRPr lang="zh-CN" altLang="en-US" sz="2800" baseline="30000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" name="文本框 60"/>
          <p:cNvSpPr txBox="1"/>
          <p:nvPr/>
        </p:nvSpPr>
        <p:spPr>
          <a:xfrm>
            <a:off x="3524250" y="4058285"/>
            <a:ext cx="2297113" cy="521970"/>
          </a:xfrm>
          <a:prstGeom prst="rect">
            <a:avLst/>
          </a:prstGeom>
          <a:noFill/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p>
            <a:pPr algn="ctr"/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另一直角边</a:t>
            </a:r>
            <a:r>
              <a:rPr lang="en-US" altLang="zh-CN" sz="2800" b="1" baseline="300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2</a:t>
            </a:r>
            <a:endParaRPr lang="zh-CN" altLang="en-US" sz="2800" baseline="30000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6" name="文本框 61"/>
          <p:cNvSpPr txBox="1"/>
          <p:nvPr/>
        </p:nvSpPr>
        <p:spPr>
          <a:xfrm>
            <a:off x="6333490" y="4011295"/>
            <a:ext cx="1042988" cy="521970"/>
          </a:xfrm>
          <a:prstGeom prst="rect">
            <a:avLst/>
          </a:prstGeom>
          <a:noFill/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>
            <a:spAutoFit/>
          </a:bodyPr>
          <a:p>
            <a:pPr algn="ctr"/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斜边</a:t>
            </a:r>
            <a:r>
              <a:rPr lang="en-US" altLang="zh-CN" sz="2800" b="1" baseline="300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2</a:t>
            </a:r>
            <a:endParaRPr lang="zh-CN" altLang="en-US" sz="2800" baseline="30000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7" name="文本框 62"/>
          <p:cNvSpPr txBox="1"/>
          <p:nvPr/>
        </p:nvSpPr>
        <p:spPr>
          <a:xfrm>
            <a:off x="3114675" y="4084003"/>
            <a:ext cx="39052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28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+</a:t>
            </a:r>
            <a:endParaRPr lang="en-US" altLang="zh-CN" sz="2800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" name="文本框 63"/>
          <p:cNvSpPr txBox="1"/>
          <p:nvPr/>
        </p:nvSpPr>
        <p:spPr>
          <a:xfrm>
            <a:off x="5851843" y="4026853"/>
            <a:ext cx="39052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28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=</a:t>
            </a:r>
            <a:endParaRPr lang="en-US" altLang="zh-CN" sz="2800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417955" y="-28575"/>
            <a:ext cx="468884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探究点一：</a:t>
            </a:r>
            <a:r>
              <a:rPr lang="en-US" altLang="zh-CN" sz="24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勾股定理的初步认识</a:t>
            </a:r>
            <a:endParaRPr lang="zh-CN" altLang="en-US" sz="24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/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344170" y="2381250"/>
            <a:ext cx="2743835" cy="607695"/>
          </a:xfrm>
          <a:prstGeom prst="rect">
            <a:avLst/>
          </a:prstGeom>
          <a:noFill/>
          <a:ln w="25400">
            <a:noFill/>
            <a:prstDash val="sysDash"/>
          </a:ln>
        </p:spPr>
        <p:txBody>
          <a:bodyPr wrap="square">
            <a:spAutoFit/>
          </a:bodyPr>
          <a:p>
            <a:pPr marR="0" defTabSz="914400" eaLnBrk="0" hangingPunct="0">
              <a:lnSpc>
                <a:spcPct val="120000"/>
              </a:lnSpc>
              <a:buClrTx/>
              <a:buSzTx/>
              <a:buFontTx/>
              <a:defRPr/>
            </a:pPr>
            <a:r>
              <a:rPr kumimoji="0" lang="zh-CN" altLang="en-US" sz="2800" kern="1200" cap="none" spc="0" normalizeH="0" baseline="0" noProof="0" dirty="0">
                <a:solidFill>
                  <a:srgbClr val="034DBD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cs"/>
                <a:sym typeface="+mn-ea"/>
              </a:rPr>
              <a:t>几何语言描述：</a:t>
            </a:r>
            <a:endParaRPr kumimoji="0" lang="zh-CN" altLang="en-US" sz="2800" kern="1200" cap="none" spc="0" normalizeH="0" baseline="0" noProof="0" dirty="0"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18442" name="矩形 16"/>
          <p:cNvSpPr/>
          <p:nvPr/>
        </p:nvSpPr>
        <p:spPr>
          <a:xfrm>
            <a:off x="399415" y="2893060"/>
            <a:ext cx="5260340" cy="10388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l">
              <a:lnSpc>
                <a:spcPct val="110000"/>
              </a:lnSpc>
            </a:pP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在</a:t>
            </a:r>
            <a:r>
              <a:rPr lang="en-US" altLang="zh-CN" sz="2800" err="1"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Rt</a:t>
            </a:r>
            <a:r>
              <a:rPr lang="en-US" altLang="zh-CN" sz="280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△</a:t>
            </a:r>
            <a:r>
              <a:rPr lang="en-US" altLang="zh-CN" sz="2800" i="1"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ABC </a:t>
            </a: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中，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∠</a:t>
            </a:r>
            <a:r>
              <a:rPr lang="en-US" altLang="zh-CN" sz="2800" i="1"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C 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= 90</a:t>
            </a:r>
            <a:r>
              <a:rPr lang="en-US" altLang="zh-CN" sz="2800">
                <a:latin typeface="微软雅黑" panose="020B0503020204020204" charset="-122"/>
                <a:ea typeface="微软雅黑" panose="020B0503020204020204" charset="-122"/>
                <a:sym typeface="+mn-ea"/>
              </a:rPr>
              <a:t>°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，</a:t>
            </a:r>
            <a:endParaRPr lang="zh-CN" altLang="en-US" sz="2800">
              <a:latin typeface="Times New Roman" panose="02020603050405020304" pitchFamily="2" charset="0"/>
              <a:ea typeface="黑体" panose="02010609060101010101" pitchFamily="2" charset="-122"/>
              <a:sym typeface="+mn-ea"/>
            </a:endParaRPr>
          </a:p>
          <a:p>
            <a:pPr algn="l">
              <a:lnSpc>
                <a:spcPct val="11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∴ 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a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2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 + 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b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2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 = 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c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2</a:t>
            </a:r>
            <a:endParaRPr lang="en-US" altLang="zh-CN" sz="2800" b="1" baseline="300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  <a:sym typeface="+mn-ea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6372225" y="2493010"/>
            <a:ext cx="2213610" cy="1383030"/>
            <a:chOff x="891" y="2223"/>
            <a:chExt cx="3486" cy="2178"/>
          </a:xfrm>
        </p:grpSpPr>
        <p:grpSp>
          <p:nvGrpSpPr>
            <p:cNvPr id="10" name="Group 16"/>
            <p:cNvGrpSpPr/>
            <p:nvPr/>
          </p:nvGrpSpPr>
          <p:grpSpPr>
            <a:xfrm>
              <a:off x="1491" y="2223"/>
              <a:ext cx="2886" cy="2086"/>
              <a:chOff x="4224" y="3120"/>
              <a:chExt cx="1104" cy="672"/>
            </a:xfrm>
          </p:grpSpPr>
          <p:sp>
            <p:nvSpPr>
              <p:cNvPr id="11" name="AutoShape 17"/>
              <p:cNvSpPr/>
              <p:nvPr>
                <p:custDataLst>
                  <p:tags r:id="rId2"/>
                </p:custDataLst>
              </p:nvPr>
            </p:nvSpPr>
            <p:spPr>
              <a:xfrm>
                <a:off x="4224" y="3120"/>
                <a:ext cx="1104" cy="672"/>
              </a:xfrm>
              <a:prstGeom prst="rtTriangle">
                <a:avLst/>
              </a:prstGeom>
              <a:noFill/>
              <a:ln w="28575" cap="flat" cmpd="sng">
                <a:solidFill>
                  <a:srgbClr val="6600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 anchorCtr="0"/>
              <a:p>
                <a:endParaRPr lang="zh-CN" altLang="en-US" sz="2800" dirty="0">
                  <a:latin typeface="Times New Roman" panose="02020603050405020304" pitchFamily="2" charset="0"/>
                  <a:ea typeface="黑体" panose="02010609060101010101" pitchFamily="2" charset="-122"/>
                </a:endParaRPr>
              </a:p>
            </p:txBody>
          </p:sp>
          <p:sp>
            <p:nvSpPr>
              <p:cNvPr id="12" name="Rectangle 18"/>
              <p:cNvSpPr/>
              <p:nvPr>
                <p:custDataLst>
                  <p:tags r:id="rId3"/>
                </p:custDataLst>
              </p:nvPr>
            </p:nvSpPr>
            <p:spPr>
              <a:xfrm>
                <a:off x="4224" y="3696"/>
                <a:ext cx="96" cy="96"/>
              </a:xfrm>
              <a:prstGeom prst="rect">
                <a:avLst/>
              </a:prstGeom>
              <a:noFill/>
              <a:ln w="9525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 anchorCtr="0"/>
              <a:p>
                <a:endParaRPr lang="zh-CN" altLang="en-US" sz="2800" dirty="0">
                  <a:latin typeface="Times New Roman" panose="02020603050405020304" pitchFamily="2" charset="0"/>
                  <a:ea typeface="黑体" panose="02010609060101010101" pitchFamily="2" charset="-122"/>
                </a:endParaRPr>
              </a:p>
            </p:txBody>
          </p:sp>
        </p:grpSp>
        <p:sp>
          <p:nvSpPr>
            <p:cNvPr id="14" name="Text Box 8"/>
            <p:cNvSpPr txBox="1"/>
            <p:nvPr>
              <p:custDataLst>
                <p:tags r:id="rId4"/>
              </p:custDataLst>
            </p:nvPr>
          </p:nvSpPr>
          <p:spPr>
            <a:xfrm>
              <a:off x="891" y="2814"/>
              <a:ext cx="983" cy="91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sz="3200" b="1" i="1">
                  <a:latin typeface="Times New Roman" panose="02020603050405020304" pitchFamily="2" charset="0"/>
                  <a:ea typeface="宋体" panose="02010600030101010101" pitchFamily="2" charset="-122"/>
                </a:rPr>
                <a:t>a</a:t>
              </a:r>
              <a:endParaRPr lang="en-US" altLang="zh-CN" sz="3200" b="1" i="1">
                <a:latin typeface="Times New Roman" panose="020206030504050203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5" name="Text Box 9"/>
            <p:cNvSpPr txBox="1"/>
            <p:nvPr>
              <p:custDataLst>
                <p:tags r:id="rId5"/>
              </p:custDataLst>
            </p:nvPr>
          </p:nvSpPr>
          <p:spPr>
            <a:xfrm>
              <a:off x="2436" y="3579"/>
              <a:ext cx="1145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sz="2800" b="1" i="1">
                  <a:latin typeface="Times New Roman" panose="02020603050405020304" pitchFamily="2" charset="0"/>
                  <a:ea typeface="宋体" panose="02010600030101010101" pitchFamily="2" charset="-122"/>
                </a:rPr>
                <a:t>b</a:t>
              </a:r>
              <a:endParaRPr lang="en-US" altLang="zh-CN" sz="2800" b="1" i="1">
                <a:latin typeface="Times New Roman" panose="020206030504050203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6" name="Text Box 10"/>
            <p:cNvSpPr txBox="1"/>
            <p:nvPr>
              <p:custDataLst>
                <p:tags r:id="rId6"/>
              </p:custDataLst>
            </p:nvPr>
          </p:nvSpPr>
          <p:spPr>
            <a:xfrm>
              <a:off x="2943" y="2626"/>
              <a:ext cx="1145" cy="91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sz="3200" b="1" i="1">
                  <a:latin typeface="Times New Roman" panose="02020603050405020304" pitchFamily="2" charset="0"/>
                  <a:ea typeface="宋体" panose="02010600030101010101" pitchFamily="2" charset="-122"/>
                </a:rPr>
                <a:t>c</a:t>
              </a:r>
              <a:endParaRPr lang="en-US" altLang="zh-CN" sz="3200" b="1" i="1">
                <a:latin typeface="Times New Roman" panose="02020603050405020304" pitchFamily="2" charset="0"/>
                <a:ea typeface="宋体" panose="02010600030101010101" pitchFamily="2" charset="-122"/>
              </a:endParaRPr>
            </a:p>
          </p:txBody>
        </p:sp>
      </p:grpSp>
      <p:sp>
        <p:nvSpPr>
          <p:cNvPr id="17" name="文本框 16"/>
          <p:cNvSpPr txBox="1"/>
          <p:nvPr>
            <p:custDataLst>
              <p:tags r:id="rId7"/>
            </p:custDataLst>
          </p:nvPr>
        </p:nvSpPr>
        <p:spPr>
          <a:xfrm>
            <a:off x="344170" y="3844290"/>
            <a:ext cx="5315585" cy="607695"/>
          </a:xfrm>
          <a:prstGeom prst="rect">
            <a:avLst/>
          </a:prstGeom>
          <a:noFill/>
          <a:ln w="25400">
            <a:noFill/>
            <a:prstDash val="sysDash"/>
          </a:ln>
        </p:spPr>
        <p:txBody>
          <a:bodyPr wrap="square">
            <a:spAutoFit/>
          </a:bodyPr>
          <a:p>
            <a:pPr marR="0" defTabSz="914400" eaLnBrk="0" hangingPunct="0">
              <a:lnSpc>
                <a:spcPct val="120000"/>
              </a:lnSpc>
              <a:buClrTx/>
              <a:buSzTx/>
              <a:buFontTx/>
              <a:defRPr/>
            </a:pPr>
            <a:r>
              <a:rPr kumimoji="0" lang="zh-CN" altLang="en-US" sz="2800" kern="1200" cap="none" spc="0" normalizeH="0" baseline="0" noProof="0" dirty="0">
                <a:solidFill>
                  <a:srgbClr val="034DBD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cs"/>
                <a:sym typeface="+mn-ea"/>
              </a:rPr>
              <a:t>公式变形：</a:t>
            </a:r>
            <a:endParaRPr kumimoji="0" lang="zh-CN" altLang="en-US" sz="2800" kern="1200" cap="none" spc="0" normalizeH="0" baseline="0" noProof="0" dirty="0"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pic>
        <p:nvPicPr>
          <p:cNvPr id="19" name="图片 18" descr="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211955" y="3785235"/>
            <a:ext cx="1847215" cy="597535"/>
          </a:xfrm>
          <a:prstGeom prst="rect">
            <a:avLst/>
          </a:prstGeom>
        </p:spPr>
      </p:pic>
      <p:pic>
        <p:nvPicPr>
          <p:cNvPr id="20" name="图片 19" descr="2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195830" y="3804285"/>
            <a:ext cx="1847215" cy="597535"/>
          </a:xfrm>
          <a:prstGeom prst="rect">
            <a:avLst/>
          </a:prstGeom>
        </p:spPr>
      </p:pic>
      <p:pic>
        <p:nvPicPr>
          <p:cNvPr id="4" name="图片 3" descr="3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126615" y="4371340"/>
            <a:ext cx="1847215" cy="597535"/>
          </a:xfrm>
          <a:prstGeom prst="rect">
            <a:avLst/>
          </a:prstGeom>
        </p:spPr>
      </p:pic>
      <p:sp>
        <p:nvSpPr>
          <p:cNvPr id="22" name="Text Box 10"/>
          <p:cNvSpPr txBox="1"/>
          <p:nvPr>
            <p:custDataLst>
              <p:tags r:id="rId11"/>
            </p:custDataLst>
          </p:nvPr>
        </p:nvSpPr>
        <p:spPr>
          <a:xfrm>
            <a:off x="3853180" y="4401820"/>
            <a:ext cx="333057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（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a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、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b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、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c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为正数）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347720" y="414020"/>
            <a:ext cx="1958340" cy="5835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r>
              <a:rPr lang="zh-CN" altLang="en-US" sz="3200" b="1">
                <a:solidFill>
                  <a:srgbClr val="3C8C93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2" charset="0"/>
              </a:rPr>
              <a:t>勾股定理</a:t>
            </a:r>
            <a:endParaRPr lang="zh-CN" altLang="en-US" sz="3200" b="1">
              <a:solidFill>
                <a:srgbClr val="3C8C93"/>
              </a:solidFill>
              <a:effectLst/>
              <a:latin typeface="微软雅黑" panose="020B0503020204020204" charset="-122"/>
              <a:ea typeface="微软雅黑" panose="020B0503020204020204" charset="-122"/>
              <a:cs typeface="Times New Roman" panose="02020603050405020304" pitchFamily="2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94970" y="997585"/>
            <a:ext cx="8206740" cy="1383665"/>
          </a:xfrm>
          <a:prstGeom prst="rect">
            <a:avLst/>
          </a:prstGeom>
          <a:solidFill>
            <a:schemeClr val="bg1"/>
          </a:solidFill>
          <a:ln>
            <a:solidFill>
              <a:srgbClr val="00B0F0"/>
            </a:solidFill>
          </a:ln>
          <a:effectLst>
            <a:outerShdw blurRad="50800" dist="38100" dir="2700000" sx="101000" sy="101000" algn="tl" rotWithShape="0">
              <a:prstClr val="black">
                <a:alpha val="39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indent="0">
              <a:lnSpc>
                <a:spcPct val="130000"/>
              </a:lnSpc>
              <a:defRPr sz="2400" b="1">
                <a:ea typeface="黑体" panose="02010609060101010101" pitchFamily="2" charset="-122"/>
              </a:defRPr>
            </a:lvl1pPr>
            <a:lvl2pPr marL="742950" indent="-28575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2800" b="0" dirty="0">
                <a:latin typeface="Times New Roman" panose="02020603050405020304" pitchFamily="2" charset="0"/>
                <a:cs typeface="Times New Roman" panose="02020603050405020304" pitchFamily="2" charset="0"/>
              </a:rPr>
              <a:t>        直角三角形两直角边的平方和等于斜边的平方. 如果用 </a:t>
            </a:r>
            <a:r>
              <a:rPr lang="zh-CN" altLang="en-US" sz="2800" b="0" i="1" dirty="0">
                <a:latin typeface="Times New Roman" panose="02020603050405020304" pitchFamily="2" charset="0"/>
                <a:cs typeface="Times New Roman" panose="02020603050405020304" pitchFamily="2" charset="0"/>
              </a:rPr>
              <a:t>a</a:t>
            </a:r>
            <a:r>
              <a:rPr lang="zh-CN" altLang="en-US" sz="2800" b="0" dirty="0">
                <a:latin typeface="Times New Roman" panose="02020603050405020304" pitchFamily="2" charset="0"/>
                <a:cs typeface="Times New Roman" panose="02020603050405020304" pitchFamily="2" charset="0"/>
              </a:rPr>
              <a:t>，</a:t>
            </a:r>
            <a:r>
              <a:rPr lang="zh-CN" altLang="en-US" sz="2800" b="0" i="1" dirty="0">
                <a:latin typeface="Times New Roman" panose="02020603050405020304" pitchFamily="2" charset="0"/>
                <a:cs typeface="Times New Roman" panose="02020603050405020304" pitchFamily="2" charset="0"/>
              </a:rPr>
              <a:t>b </a:t>
            </a:r>
            <a:r>
              <a:rPr lang="zh-CN" altLang="en-US" sz="2800" b="0" dirty="0">
                <a:latin typeface="Times New Roman" panose="02020603050405020304" pitchFamily="2" charset="0"/>
                <a:cs typeface="Times New Roman" panose="02020603050405020304" pitchFamily="2" charset="0"/>
              </a:rPr>
              <a:t>和 </a:t>
            </a:r>
            <a:r>
              <a:rPr lang="zh-CN" altLang="en-US" sz="2800" b="0" i="1" dirty="0">
                <a:latin typeface="Times New Roman" panose="02020603050405020304" pitchFamily="2" charset="0"/>
                <a:cs typeface="Times New Roman" panose="02020603050405020304" pitchFamily="2" charset="0"/>
              </a:rPr>
              <a:t>c</a:t>
            </a:r>
            <a:r>
              <a:rPr lang="zh-CN" altLang="en-US" sz="2800" b="0" dirty="0">
                <a:latin typeface="Times New Roman" panose="02020603050405020304" pitchFamily="2" charset="0"/>
                <a:cs typeface="Times New Roman" panose="02020603050405020304" pitchFamily="2" charset="0"/>
              </a:rPr>
              <a:t> 分别表示直角三角形的两直角边和斜边，那么 </a:t>
            </a:r>
            <a:r>
              <a:rPr lang="zh-CN" altLang="en-US" sz="2800" b="0" i="1" dirty="0">
                <a:solidFill>
                  <a:srgbClr val="FF0000"/>
                </a:solidFill>
                <a:latin typeface="Times New Roman" panose="02020603050405020304" pitchFamily="2" charset="0"/>
                <a:cs typeface="Times New Roman" panose="02020603050405020304" pitchFamily="2" charset="0"/>
              </a:rPr>
              <a:t>a</a:t>
            </a:r>
            <a:r>
              <a:rPr lang="en-US" altLang="zh-CN" sz="2800" b="0" baseline="30000" dirty="0">
                <a:solidFill>
                  <a:srgbClr val="FF0000"/>
                </a:solidFill>
                <a:latin typeface="Times New Roman" panose="02020603050405020304" pitchFamily="2" charset="0"/>
                <a:cs typeface="Times New Roman" panose="02020603050405020304" pitchFamily="2" charset="0"/>
              </a:rPr>
              <a:t>2</a:t>
            </a:r>
            <a:r>
              <a:rPr lang="en-US" altLang="zh-CN" sz="2800" b="0" dirty="0">
                <a:solidFill>
                  <a:srgbClr val="FF0000"/>
                </a:solidFill>
                <a:latin typeface="Times New Roman" panose="02020603050405020304" pitchFamily="2" charset="0"/>
                <a:cs typeface="Times New Roman" panose="02020603050405020304" pitchFamily="2" charset="0"/>
              </a:rPr>
              <a:t> </a:t>
            </a:r>
            <a:r>
              <a:rPr lang="zh-CN" altLang="en-US" sz="2800" b="0" dirty="0">
                <a:solidFill>
                  <a:srgbClr val="FF0000"/>
                </a:solidFill>
                <a:latin typeface="Times New Roman" panose="02020603050405020304" pitchFamily="2" charset="0"/>
                <a:cs typeface="Times New Roman" panose="02020603050405020304" pitchFamily="2" charset="0"/>
              </a:rPr>
              <a:t>+ </a:t>
            </a:r>
            <a:r>
              <a:rPr lang="zh-CN" altLang="en-US" sz="2800" b="0" i="1" dirty="0">
                <a:solidFill>
                  <a:srgbClr val="FF0000"/>
                </a:solidFill>
                <a:latin typeface="Times New Roman" panose="02020603050405020304" pitchFamily="2" charset="0"/>
                <a:cs typeface="Times New Roman" panose="02020603050405020304" pitchFamily="2" charset="0"/>
              </a:rPr>
              <a:t>b</a:t>
            </a:r>
            <a:r>
              <a:rPr lang="en-US" altLang="zh-CN" sz="2800" b="0" baseline="30000" dirty="0">
                <a:solidFill>
                  <a:srgbClr val="FF0000"/>
                </a:solidFill>
                <a:latin typeface="Times New Roman" panose="02020603050405020304" pitchFamily="2" charset="0"/>
                <a:cs typeface="Times New Roman" panose="02020603050405020304" pitchFamily="2" charset="0"/>
              </a:rPr>
              <a:t>2</a:t>
            </a:r>
            <a:r>
              <a:rPr lang="zh-CN" altLang="en-US" sz="2800" b="0" dirty="0">
                <a:solidFill>
                  <a:srgbClr val="FF0000"/>
                </a:solidFill>
                <a:latin typeface="Times New Roman" panose="02020603050405020304" pitchFamily="2" charset="0"/>
                <a:cs typeface="Times New Roman" panose="02020603050405020304" pitchFamily="2" charset="0"/>
              </a:rPr>
              <a:t> = </a:t>
            </a:r>
            <a:r>
              <a:rPr lang="zh-CN" altLang="en-US" sz="2800" b="0" i="1" dirty="0">
                <a:solidFill>
                  <a:srgbClr val="FF0000"/>
                </a:solidFill>
                <a:latin typeface="Times New Roman" panose="02020603050405020304" pitchFamily="2" charset="0"/>
                <a:cs typeface="Times New Roman" panose="02020603050405020304" pitchFamily="2" charset="0"/>
              </a:rPr>
              <a:t>c</a:t>
            </a:r>
            <a:r>
              <a:rPr lang="en-US" altLang="zh-CN" sz="2800" b="0" baseline="30000" dirty="0">
                <a:solidFill>
                  <a:srgbClr val="FF0000"/>
                </a:solidFill>
                <a:latin typeface="Times New Roman" panose="02020603050405020304" pitchFamily="2" charset="0"/>
                <a:cs typeface="Times New Roman" panose="02020603050405020304" pitchFamily="2" charset="0"/>
              </a:rPr>
              <a:t>2</a:t>
            </a:r>
            <a:r>
              <a:rPr lang="en-US" altLang="zh-CN" sz="2800" b="0" dirty="0">
                <a:latin typeface="Times New Roman" panose="02020603050405020304" pitchFamily="2" charset="0"/>
                <a:cs typeface="Times New Roman" panose="02020603050405020304" pitchFamily="2" charset="0"/>
              </a:rPr>
              <a:t>.</a:t>
            </a:r>
            <a:endParaRPr lang="en-US" altLang="zh-CN" sz="2800" b="0" dirty="0">
              <a:latin typeface="Times New Roman" panose="02020603050405020304" pitchFamily="2" charset="0"/>
              <a:cs typeface="Times New Roman" panose="02020603050405020304" pitchFamily="2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417955" y="-28575"/>
            <a:ext cx="468884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探究点一：</a:t>
            </a:r>
            <a:r>
              <a:rPr lang="en-US" altLang="zh-CN" sz="24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勾股定理的初步认识</a:t>
            </a:r>
            <a:endParaRPr lang="zh-CN" altLang="en-US" sz="24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custDataLst>
      <p:tags r:id="rId1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84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7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42" grpId="0"/>
      <p:bldP spid="18442" grpId="1"/>
      <p:bldP spid="22" grpId="0"/>
      <p:bldP spid="8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251460" y="699770"/>
            <a:ext cx="8695055" cy="16414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20000"/>
              </a:lnSpc>
            </a:pP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如图，从电线杆离地面 8 m 处向地面拉一条钢索，如果这条钢索在地面的固定点距离电线</a:t>
            </a:r>
            <a:endParaRPr lang="en-US" altLang="zh-CN" sz="2800"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杆底部 6 m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，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那么需要多长的钢索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？</a:t>
            </a:r>
            <a:endParaRPr lang="zh-CN" altLang="en-US" sz="2800"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6154420" y="1956435"/>
            <a:ext cx="2646045" cy="2679700"/>
            <a:chOff x="9127" y="2968"/>
            <a:chExt cx="4167" cy="4220"/>
          </a:xfrm>
        </p:grpSpPr>
        <p:sp>
          <p:nvSpPr>
            <p:cNvPr id="5" name="矩形 4"/>
            <p:cNvSpPr/>
            <p:nvPr/>
          </p:nvSpPr>
          <p:spPr>
            <a:xfrm>
              <a:off x="9581" y="2968"/>
              <a:ext cx="199" cy="4209"/>
            </a:xfrm>
            <a:prstGeom prst="rect">
              <a:avLst/>
            </a:prstGeom>
            <a:solidFill>
              <a:schemeClr val="bg2">
                <a:lumMod val="50000"/>
              </a:schemeClr>
            </a:solidFill>
            <a:ln w="9525">
              <a:noFill/>
            </a:ln>
          </p:spPr>
          <p:txBody>
            <a:bodyPr wrap="none" anchor="t" anchorCtr="0">
              <a:noAutofit/>
            </a:bodyPr>
            <a:p>
              <a:pPr eaLnBrk="0" hangingPunct="0"/>
              <a:endPara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endParaRPr>
            </a:p>
          </p:txBody>
        </p:sp>
        <p:cxnSp>
          <p:nvCxnSpPr>
            <p:cNvPr id="6" name="直接连接符 5"/>
            <p:cNvCxnSpPr/>
            <p:nvPr/>
          </p:nvCxnSpPr>
          <p:spPr>
            <a:xfrm>
              <a:off x="9127" y="7188"/>
              <a:ext cx="4167" cy="0"/>
            </a:xfrm>
            <a:prstGeom prst="line">
              <a:avLst/>
            </a:prstGeom>
            <a:ln w="38100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>
              <a:off x="9354" y="2968"/>
              <a:ext cx="627" cy="0"/>
            </a:xfrm>
            <a:prstGeom prst="line">
              <a:avLst/>
            </a:prstGeom>
            <a:ln w="1905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>
              <a:off x="9354" y="3029"/>
              <a:ext cx="627" cy="0"/>
            </a:xfrm>
            <a:prstGeom prst="line">
              <a:avLst/>
            </a:prstGeom>
            <a:ln w="1905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>
              <a:off x="9354" y="3138"/>
              <a:ext cx="627" cy="0"/>
            </a:xfrm>
            <a:prstGeom prst="line">
              <a:avLst/>
            </a:prstGeom>
            <a:ln w="1905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>
              <a:off x="9354" y="3199"/>
              <a:ext cx="627" cy="0"/>
            </a:xfrm>
            <a:prstGeom prst="line">
              <a:avLst/>
            </a:prstGeom>
            <a:ln w="1905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>
              <a:off x="9785" y="3622"/>
              <a:ext cx="2653" cy="3559"/>
            </a:xfrm>
            <a:prstGeom prst="line">
              <a:avLst/>
            </a:prstGeom>
            <a:ln w="19050">
              <a:solidFill>
                <a:srgbClr val="2B2BFF"/>
              </a:solidFill>
              <a:prstDash val="dash"/>
            </a:ln>
          </p:spPr>
          <p:style>
            <a:lnRef idx="2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</p:grpSp>
      <p:sp>
        <p:nvSpPr>
          <p:cNvPr id="16" name="直角三角形 15"/>
          <p:cNvSpPr/>
          <p:nvPr/>
        </p:nvSpPr>
        <p:spPr>
          <a:xfrm>
            <a:off x="6572885" y="2376170"/>
            <a:ext cx="1656080" cy="2232660"/>
          </a:xfrm>
          <a:prstGeom prst="rtTriangle">
            <a:avLst/>
          </a:prstGeom>
          <a:noFill/>
          <a:ln w="28575">
            <a:solidFill>
              <a:srgbClr val="FF0000"/>
            </a:solidFill>
          </a:ln>
        </p:spPr>
        <p:txBody>
          <a:bodyPr wrap="none" anchor="t" anchorCtr="0">
            <a:spAutoFit/>
          </a:bodyPr>
          <a:p>
            <a:pPr eaLnBrk="0" hangingPunct="0"/>
            <a:endParaRPr lang="zh-CN" altLang="en-US" sz="2800" dirty="0"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17" name="Text Box 17"/>
          <p:cNvSpPr txBox="1"/>
          <p:nvPr/>
        </p:nvSpPr>
        <p:spPr>
          <a:xfrm>
            <a:off x="232410" y="2428875"/>
            <a:ext cx="5836920" cy="15125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解：由勾股定理可得</a:t>
            </a:r>
            <a:endParaRPr lang="en-US" altLang="en-US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       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AB</a:t>
            </a:r>
            <a:r>
              <a:rPr lang="en-US" altLang="zh-CN" sz="2800" baseline="300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2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= 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AC</a:t>
            </a:r>
            <a:r>
              <a:rPr lang="en-US" altLang="zh-CN" sz="2800" baseline="300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2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+ 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BC</a:t>
            </a:r>
            <a:r>
              <a:rPr lang="en-US" altLang="zh-CN" sz="2800" baseline="300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2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= 6</a:t>
            </a:r>
            <a:r>
              <a:rPr lang="en-US" altLang="zh-CN" sz="2800" baseline="300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2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+ 8</a:t>
            </a:r>
            <a:r>
              <a:rPr lang="en-US" altLang="zh-CN" sz="2800" baseline="300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2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= 100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，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     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即 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AB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= 10.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8172450" y="4156075"/>
            <a:ext cx="56642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A</a:t>
            </a:r>
            <a:endParaRPr lang="en-US" altLang="zh-CN" sz="2800" i="1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6069330" y="4156075"/>
            <a:ext cx="56642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C</a:t>
            </a:r>
            <a:endParaRPr lang="en-US" altLang="zh-CN" sz="2800" i="1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6002655" y="2184400"/>
            <a:ext cx="56642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B</a:t>
            </a:r>
            <a:endParaRPr lang="en-US" altLang="zh-CN" sz="2800" i="1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254000" y="4012565"/>
            <a:ext cx="537908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答：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需要 10 m 的钢索.</a:t>
            </a:r>
            <a:endParaRPr lang="en-US" altLang="zh-CN" sz="280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417955" y="-43815"/>
            <a:ext cx="47955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探究点二：</a:t>
            </a:r>
            <a:r>
              <a:rPr lang="en-US" altLang="zh-CN" sz="24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勾股定理的简单应用</a:t>
            </a:r>
            <a:endParaRPr lang="zh-CN" altLang="en-US" sz="24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charRg st="11" end="3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7">
                                            <p:txEl>
                                              <p:charRg st="11" end="3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charRg st="34" end="4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7">
                                            <p:txEl>
                                              <p:charRg st="34" end="4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1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17410" name="Picture 3"/>
          <p:cNvPicPr>
            <a:picLocks noChangeAspect="1"/>
          </p:cNvPicPr>
          <p:nvPr/>
        </p:nvPicPr>
        <p:blipFill>
          <a:blip r:embed="rId1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31595" y="922788"/>
            <a:ext cx="2735263" cy="2586037"/>
          </a:xfrm>
          <a:prstGeom prst="rect">
            <a:avLst/>
          </a:prstGeom>
          <a:solidFill>
            <a:srgbClr val="FFFFFF"/>
          </a:solidFill>
          <a:ln w="9525">
            <a:noFill/>
          </a:ln>
        </p:spPr>
      </p:pic>
      <p:pic>
        <p:nvPicPr>
          <p:cNvPr id="17411" name="Picture 4"/>
          <p:cNvPicPr>
            <a:picLocks noChangeAspect="1"/>
          </p:cNvPicPr>
          <p:nvPr/>
        </p:nvPicPr>
        <p:blipFill>
          <a:blip r:embed="rId2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291773" y="1036770"/>
            <a:ext cx="3024187" cy="1912938"/>
          </a:xfrm>
          <a:prstGeom prst="rect">
            <a:avLst/>
          </a:prstGeom>
          <a:solidFill>
            <a:srgbClr val="FFFFFF"/>
          </a:solidFill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898525" y="3650615"/>
            <a:ext cx="5250180" cy="97853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 fontAlgn="base">
              <a:lnSpc>
                <a:spcPct val="100000"/>
              </a:lnSpc>
              <a:spcBef>
                <a:spcPct val="0"/>
              </a:spcBef>
              <a:spcAft>
                <a:spcPts val="200"/>
              </a:spcAft>
            </a:pP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解：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(1) 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正方形的面积为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325.</a:t>
            </a:r>
            <a:endParaRPr lang="zh-CN" altLang="en-US" sz="280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</a:endParaRPr>
          </a:p>
          <a:p>
            <a:pPr marL="0" indent="0" algn="just" defTabSz="266700" fontAlgn="base">
              <a:lnSpc>
                <a:spcPct val="100000"/>
              </a:lnSpc>
              <a:spcBef>
                <a:spcPct val="0"/>
              </a:spcBef>
              <a:spcAft>
                <a:spcPts val="200"/>
              </a:spcAft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(2) 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x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= 8.</a:t>
            </a:r>
            <a:endParaRPr lang="en-US" altLang="zh-CN" sz="280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</a:endParaRPr>
          </a:p>
        </p:txBody>
      </p:sp>
      <p:sp>
        <p:nvSpPr>
          <p:cNvPr id="17409" name="Rectangle 2"/>
          <p:cNvSpPr/>
          <p:nvPr/>
        </p:nvSpPr>
        <p:spPr>
          <a:xfrm>
            <a:off x="204470" y="514985"/>
            <a:ext cx="867410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 anchorCtr="0">
            <a:spAutoFit/>
          </a:bodyPr>
          <a:p>
            <a:pPr>
              <a:lnSpc>
                <a:spcPct val="100000"/>
              </a:lnSpc>
            </a:pPr>
            <a:r>
              <a:rPr lang="zh-CN" altLang="en-US" sz="2800" dirty="0">
                <a:solidFill>
                  <a:srgbClr val="269999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例</a:t>
            </a:r>
            <a:r>
              <a:rPr lang="en-US" altLang="zh-CN" sz="2800" dirty="0">
                <a:solidFill>
                  <a:srgbClr val="269999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1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求下列图形中未知正方形的面积或未知边的长度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.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842895" y="2860040"/>
            <a:ext cx="70739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(1)</a:t>
            </a:r>
            <a:endParaRPr lang="en-US" altLang="zh-CN" sz="2800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588125" y="2931795"/>
            <a:ext cx="70739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(2)</a:t>
            </a:r>
            <a:endParaRPr lang="en-US" altLang="zh-CN" sz="2800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17955" y="-43815"/>
            <a:ext cx="47955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探究点二：</a:t>
            </a:r>
            <a:r>
              <a:rPr lang="en-US" altLang="zh-CN" sz="24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勾股定理的简单应用</a:t>
            </a:r>
            <a:endParaRPr lang="zh-CN" altLang="en-US" sz="24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253365" y="556895"/>
            <a:ext cx="8312150" cy="1383665"/>
          </a:xfrm>
          <a:prstGeom prst="rect">
            <a:avLst/>
          </a:prstGeom>
        </p:spPr>
        <p:txBody>
          <a:bodyPr wrap="square">
            <a:spAutoFit/>
          </a:bodyPr>
          <a:p>
            <a:pPr defTabSz="266700"/>
            <a:r>
              <a:rPr lang="zh-CN" altLang="en-US" sz="2800" dirty="0">
                <a:solidFill>
                  <a:srgbClr val="269999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例</a:t>
            </a:r>
            <a:r>
              <a:rPr lang="en-US" altLang="zh-CN" sz="2800" dirty="0">
                <a:solidFill>
                  <a:srgbClr val="269999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2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  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如图，长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13 m 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的梯子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</a:t>
            </a:r>
            <a:r>
              <a:rPr lang="en-US" altLang="zh-CN" sz="2800" i="1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AC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靠在墙上，梯子的底部</a:t>
            </a:r>
            <a:r>
              <a:rPr lang="en-US" altLang="zh-CN" sz="2800" i="1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C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离墙角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</a:t>
            </a:r>
            <a:r>
              <a:rPr lang="en-US" altLang="zh-CN" sz="2800" i="1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B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的距离</a:t>
            </a:r>
            <a:r>
              <a:rPr lang="en-US" altLang="zh-CN" sz="2800" i="1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BC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为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5 m (</a:t>
            </a:r>
            <a:r>
              <a:rPr lang="en-US" altLang="zh-CN" sz="2800" i="1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AB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⊥</a:t>
            </a:r>
            <a:r>
              <a:rPr lang="en-US" altLang="zh-CN" sz="2800" i="1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BC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)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，求梯子的顶端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A 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离地面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</a:t>
            </a:r>
            <a:r>
              <a:rPr lang="en-US" altLang="zh-CN" sz="2800" i="1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BC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的距离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</a:t>
            </a:r>
            <a:r>
              <a:rPr lang="en-US" altLang="zh-CN" sz="2800" i="1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AB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．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​</a:t>
            </a:r>
            <a:endParaRPr lang="en-US" altLang="zh-CN" sz="2800"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6156325" y="1940560"/>
            <a:ext cx="2486660" cy="2522220"/>
            <a:chOff x="4932" y="3169"/>
            <a:chExt cx="3916" cy="3972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4932" y="3710"/>
              <a:ext cx="3917" cy="3094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6406" y="3169"/>
              <a:ext cx="653" cy="822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r>
                <a:rPr lang="en-US" altLang="zh-CN" sz="2800" b="1" i="1">
                  <a:latin typeface="Times New Roman" panose="02020603050405020304" pitchFamily="2" charset="0"/>
                  <a:ea typeface="黑体" panose="02010609060101010101" pitchFamily="2" charset="-122"/>
                  <a:cs typeface="Times New Roman" panose="02020603050405020304" pitchFamily="2" charset="0"/>
                  <a:sym typeface="+mn-ea"/>
                </a:rPr>
                <a:t>A</a:t>
              </a:r>
              <a:endParaRPr lang="en-US" altLang="zh-CN" sz="2800" b="1" i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5726" y="6174"/>
              <a:ext cx="653" cy="822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r>
                <a:rPr lang="en-US" altLang="zh-CN" sz="2800" b="1" i="1">
                  <a:latin typeface="Times New Roman" panose="02020603050405020304" pitchFamily="2" charset="0"/>
                  <a:ea typeface="黑体" panose="02010609060101010101" pitchFamily="2" charset="-122"/>
                  <a:cs typeface="Times New Roman" panose="02020603050405020304" pitchFamily="2" charset="0"/>
                  <a:sym typeface="+mn-ea"/>
                </a:rPr>
                <a:t>B</a:t>
              </a:r>
              <a:endParaRPr lang="en-US" altLang="zh-CN" sz="2800" b="1" i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7881" y="6174"/>
              <a:ext cx="653" cy="822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r>
                <a:rPr lang="en-US" altLang="zh-CN" sz="2800" b="1" i="1">
                  <a:latin typeface="Times New Roman" panose="02020603050405020304" pitchFamily="2" charset="0"/>
                  <a:ea typeface="黑体" panose="02010609060101010101" pitchFamily="2" charset="-122"/>
                  <a:cs typeface="Times New Roman" panose="02020603050405020304" pitchFamily="2" charset="0"/>
                  <a:sym typeface="+mn-ea"/>
                </a:rPr>
                <a:t>C</a:t>
              </a:r>
              <a:endParaRPr lang="en-US" altLang="zh-CN" sz="2800" b="1" i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6634" y="6319"/>
              <a:ext cx="1317" cy="822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r>
                <a:rPr lang="en-US" altLang="zh-CN" sz="2800" b="1">
                  <a:latin typeface="Times New Roman" panose="02020603050405020304" pitchFamily="2" charset="0"/>
                  <a:ea typeface="黑体" panose="02010609060101010101" pitchFamily="2" charset="-122"/>
                  <a:cs typeface="Times New Roman" panose="02020603050405020304" pitchFamily="2" charset="0"/>
                  <a:sym typeface="+mn-ea"/>
                </a:rPr>
                <a:t>5m</a:t>
              </a:r>
              <a:endParaRPr lang="en-US" altLang="zh-CN" sz="2800" b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7314" y="4376"/>
              <a:ext cx="1317" cy="822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r>
                <a:rPr lang="en-US" altLang="zh-CN" sz="2800" b="1">
                  <a:latin typeface="Times New Roman" panose="02020603050405020304" pitchFamily="2" charset="0"/>
                  <a:ea typeface="黑体" panose="02010609060101010101" pitchFamily="2" charset="-122"/>
                  <a:cs typeface="Times New Roman" panose="02020603050405020304" pitchFamily="2" charset="0"/>
                  <a:sym typeface="+mn-ea"/>
                </a:rPr>
                <a:t>13m</a:t>
              </a:r>
              <a:endParaRPr lang="en-US" altLang="zh-CN" sz="2800" b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endParaRPr>
            </a:p>
          </p:txBody>
        </p:sp>
      </p:grpSp>
      <p:sp>
        <p:nvSpPr>
          <p:cNvPr id="11" name="文本框 10"/>
          <p:cNvSpPr txBox="1"/>
          <p:nvPr/>
        </p:nvSpPr>
        <p:spPr>
          <a:xfrm>
            <a:off x="252730" y="1924685"/>
            <a:ext cx="6002020" cy="2881630"/>
          </a:xfrm>
          <a:prstGeom prst="rect">
            <a:avLst/>
          </a:prstGeom>
        </p:spPr>
        <p:txBody>
          <a:bodyPr>
            <a:noAutofit/>
          </a:bodyPr>
          <a:p>
            <a:pPr marL="0" indent="0" algn="l" defTabSz="266700" fontAlgn="base">
              <a:lnSpc>
                <a:spcPct val="100000"/>
              </a:lnSpc>
              <a:spcBef>
                <a:spcPct val="0"/>
              </a:spcBef>
              <a:spcAft>
                <a:spcPts val="200"/>
              </a:spcAft>
            </a:pP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解：在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Rt△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ABC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中，</a:t>
            </a:r>
            <a:endParaRPr lang="zh-CN" altLang="en-US" sz="280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</a:endParaRPr>
          </a:p>
          <a:p>
            <a:pPr marL="0" indent="0" algn="l" defTabSz="266700" fontAlgn="base">
              <a:lnSpc>
                <a:spcPct val="100000"/>
              </a:lnSpc>
              <a:spcBef>
                <a:spcPct val="0"/>
              </a:spcBef>
              <a:spcAft>
                <a:spcPts val="200"/>
              </a:spcAft>
            </a:pP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由勾股定理得，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AB</a:t>
            </a:r>
            <a:r>
              <a:rPr lang="en-US" altLang="zh-CN" sz="2800" baseline="300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2 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+ 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BC</a:t>
            </a:r>
            <a:r>
              <a:rPr lang="en-US" altLang="zh-CN" sz="2800" baseline="300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2 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= 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AC</a:t>
            </a:r>
            <a:r>
              <a:rPr lang="en-US" altLang="zh-CN" sz="2800" baseline="300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2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，</a:t>
            </a:r>
            <a:endParaRPr lang="zh-CN" altLang="en-US" sz="280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</a:endParaRPr>
          </a:p>
          <a:p>
            <a:pPr marL="0" indent="0" algn="l" defTabSz="266700" fontAlgn="base">
              <a:lnSpc>
                <a:spcPct val="100000"/>
              </a:lnSpc>
              <a:spcBef>
                <a:spcPct val="0"/>
              </a:spcBef>
              <a:spcAft>
                <a:spcPts val="200"/>
              </a:spcAft>
            </a:pP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所以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 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AB</a:t>
            </a:r>
            <a:r>
              <a:rPr lang="en-US" altLang="zh-CN" sz="2800" baseline="300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2 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+ 5</a:t>
            </a:r>
            <a:r>
              <a:rPr lang="en-US" altLang="zh-CN" sz="2800" baseline="300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2 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= 13</a:t>
            </a:r>
            <a:r>
              <a:rPr lang="en-US" altLang="zh-CN" sz="2800" baseline="300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2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，</a:t>
            </a:r>
            <a:endParaRPr lang="zh-CN" altLang="en-US" sz="280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</a:endParaRPr>
          </a:p>
          <a:p>
            <a:pPr marL="0" indent="0" algn="l" defTabSz="266700" fontAlgn="base">
              <a:lnSpc>
                <a:spcPct val="100000"/>
              </a:lnSpc>
              <a:spcBef>
                <a:spcPct val="0"/>
              </a:spcBef>
              <a:spcAft>
                <a:spcPts val="200"/>
              </a:spcAft>
            </a:pP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解得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AB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= 12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（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m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）．</a:t>
            </a:r>
            <a:endParaRPr lang="zh-CN" altLang="en-US" sz="280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</a:endParaRPr>
          </a:p>
          <a:p>
            <a:pPr marL="0" indent="0" algn="l" defTabSz="2667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答：梯子的顶端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A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离地面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BC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的距离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AB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为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12 m.</a:t>
            </a:r>
            <a:endParaRPr lang="en-US" altLang="zh-CN" sz="280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417955" y="-43815"/>
            <a:ext cx="47955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探究点二：</a:t>
            </a:r>
            <a:r>
              <a:rPr lang="en-US" altLang="zh-CN" sz="24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勾股定理的简单应用</a:t>
            </a:r>
            <a:endParaRPr lang="zh-CN" altLang="en-US" sz="24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" name="Text Box 4"/>
          <p:cNvSpPr txBox="1"/>
          <p:nvPr/>
        </p:nvSpPr>
        <p:spPr>
          <a:xfrm>
            <a:off x="180340" y="628015"/>
            <a:ext cx="8895080" cy="10388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zh-CN" altLang="en-US" sz="2800" dirty="0">
                <a:solidFill>
                  <a:schemeClr val="bg1"/>
                </a:solidFill>
                <a:highlight>
                  <a:srgbClr val="008080"/>
                </a:highlight>
                <a:latin typeface="Times New Roman" panose="02020603050405020304" pitchFamily="2" charset="0"/>
                <a:ea typeface="黑体" panose="02010609060101010101" pitchFamily="2" charset="-122"/>
              </a:rPr>
              <a:t>练一练</a:t>
            </a:r>
            <a:r>
              <a:rPr lang="en-US" altLang="zh-CN" sz="2800" dirty="0">
                <a:solidFill>
                  <a:srgbClr val="269999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1.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已知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∠</a:t>
            </a:r>
            <a:r>
              <a:rPr lang="en-US" altLang="zh-CN" sz="2800" i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ACB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= 90</a:t>
            </a:r>
            <a:r>
              <a:rPr lang="en-US" altLang="zh-CN" sz="28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°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，</a:t>
            </a:r>
            <a:r>
              <a:rPr lang="en-US" altLang="zh-CN" sz="2800" i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CD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⊥</a:t>
            </a:r>
            <a:r>
              <a:rPr lang="en-US" altLang="zh-CN" sz="2800" i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AB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，</a:t>
            </a:r>
            <a:r>
              <a:rPr lang="en-US" altLang="zh-CN" sz="2800" i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AC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= 3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，</a:t>
            </a:r>
            <a:r>
              <a:rPr lang="en-US" altLang="zh-CN" sz="2800" i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BC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= 4.  </a:t>
            </a:r>
            <a:endParaRPr lang="en-US" altLang="zh-CN" sz="2800" dirty="0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求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en-US" altLang="zh-CN" sz="2800" i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CD 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的长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.</a:t>
            </a:r>
            <a:endParaRPr lang="en-US" altLang="zh-CN" sz="2800" dirty="0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10" name="Text Box 17"/>
          <p:cNvSpPr txBox="1"/>
          <p:nvPr/>
        </p:nvSpPr>
        <p:spPr>
          <a:xfrm>
            <a:off x="232410" y="1808480"/>
            <a:ext cx="5117465" cy="29343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解：由勾股定理可得</a:t>
            </a:r>
            <a:endParaRPr lang="en-US" altLang="en-US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       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AB</a:t>
            </a:r>
            <a:r>
              <a:rPr lang="en-US" altLang="zh-CN" sz="2800" baseline="300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2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= 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AC</a:t>
            </a:r>
            <a:r>
              <a:rPr lang="en-US" altLang="zh-CN" sz="2800" baseline="300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2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+ 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BC</a:t>
            </a:r>
            <a:r>
              <a:rPr lang="en-US" altLang="zh-CN" sz="2800" baseline="300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2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= 25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，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     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即 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AB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= 5.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    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根据三角形面积公式，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   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 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得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  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AC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·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BC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=    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AB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·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CD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.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       ∴ 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CD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=     .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grpSp>
        <p:nvGrpSpPr>
          <p:cNvPr id="11" name="Group 4"/>
          <p:cNvGrpSpPr/>
          <p:nvPr/>
        </p:nvGrpSpPr>
        <p:grpSpPr>
          <a:xfrm>
            <a:off x="5429250" y="1769110"/>
            <a:ext cx="3429000" cy="3079750"/>
            <a:chOff x="1474" y="1344"/>
            <a:chExt cx="2404" cy="2066"/>
          </a:xfrm>
        </p:grpSpPr>
        <p:sp>
          <p:nvSpPr>
            <p:cNvPr id="12" name="AutoShape 5"/>
            <p:cNvSpPr/>
            <p:nvPr/>
          </p:nvSpPr>
          <p:spPr>
            <a:xfrm>
              <a:off x="1746" y="1661"/>
              <a:ext cx="1905" cy="1361"/>
            </a:xfrm>
            <a:prstGeom prst="rtTriangle">
              <a:avLst/>
            </a:prstGeom>
            <a:noFill/>
            <a:ln w="38100" cap="flat" cmpd="sng">
              <a:solidFill>
                <a:srgbClr val="0000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solidFill>
                  <a:schemeClr val="tx1"/>
                </a:solidFill>
                <a:latin typeface="Times New Roman" panose="020206030504050203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3" name="Text Box 6"/>
            <p:cNvSpPr txBox="1"/>
            <p:nvPr/>
          </p:nvSpPr>
          <p:spPr>
            <a:xfrm>
              <a:off x="1519" y="1344"/>
              <a:ext cx="408" cy="38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sz="3200" i="1" dirty="0">
                  <a:solidFill>
                    <a:schemeClr val="tx1"/>
                  </a:solidFill>
                  <a:latin typeface="Times New Roman" panose="02020603050405020304" pitchFamily="2" charset="0"/>
                  <a:ea typeface="EU-BX" panose="03000509000000000000" pitchFamily="65" charset="-122"/>
                </a:rPr>
                <a:t>A</a:t>
              </a:r>
              <a:endParaRPr lang="en-US" altLang="zh-CN" sz="3200" i="1" dirty="0">
                <a:solidFill>
                  <a:schemeClr val="tx1"/>
                </a:solidFill>
                <a:latin typeface="Times New Roman" panose="02020603050405020304" pitchFamily="2" charset="0"/>
                <a:ea typeface="EU-BX" panose="03000509000000000000" pitchFamily="65" charset="-122"/>
              </a:endParaRPr>
            </a:p>
          </p:txBody>
        </p:sp>
        <p:sp>
          <p:nvSpPr>
            <p:cNvPr id="14" name="Text Box 7"/>
            <p:cNvSpPr txBox="1"/>
            <p:nvPr/>
          </p:nvSpPr>
          <p:spPr>
            <a:xfrm>
              <a:off x="2381" y="1797"/>
              <a:ext cx="408" cy="38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sz="3200" i="1" dirty="0">
                  <a:solidFill>
                    <a:schemeClr val="tx1"/>
                  </a:solidFill>
                  <a:latin typeface="Times New Roman" panose="02020603050405020304" pitchFamily="2" charset="0"/>
                  <a:ea typeface="EU-BX" panose="03000509000000000000" pitchFamily="65" charset="-122"/>
                </a:rPr>
                <a:t>D</a:t>
              </a:r>
              <a:endParaRPr lang="en-US" altLang="zh-CN" sz="3200" i="1" dirty="0">
                <a:solidFill>
                  <a:schemeClr val="tx1"/>
                </a:solidFill>
                <a:latin typeface="Times New Roman" panose="02020603050405020304" pitchFamily="2" charset="0"/>
                <a:ea typeface="EU-BX" panose="03000509000000000000" pitchFamily="65" charset="-122"/>
              </a:endParaRPr>
            </a:p>
          </p:txBody>
        </p:sp>
        <p:sp>
          <p:nvSpPr>
            <p:cNvPr id="15" name="Text Box 8"/>
            <p:cNvSpPr txBox="1"/>
            <p:nvPr/>
          </p:nvSpPr>
          <p:spPr>
            <a:xfrm>
              <a:off x="3470" y="3022"/>
              <a:ext cx="408" cy="38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sz="3200" i="1" dirty="0">
                  <a:solidFill>
                    <a:schemeClr val="tx1"/>
                  </a:solidFill>
                  <a:latin typeface="Times New Roman" panose="02020603050405020304" pitchFamily="2" charset="0"/>
                  <a:ea typeface="EU-BX" panose="03000509000000000000" pitchFamily="65" charset="-122"/>
                </a:rPr>
                <a:t>B</a:t>
              </a:r>
              <a:endParaRPr lang="en-US" altLang="zh-CN" sz="3200" i="1" dirty="0">
                <a:solidFill>
                  <a:schemeClr val="tx1"/>
                </a:solidFill>
                <a:latin typeface="Times New Roman" panose="02020603050405020304" pitchFamily="2" charset="0"/>
                <a:ea typeface="EU-BX" panose="03000509000000000000" pitchFamily="65" charset="-122"/>
              </a:endParaRPr>
            </a:p>
          </p:txBody>
        </p:sp>
        <p:sp>
          <p:nvSpPr>
            <p:cNvPr id="16" name="Text Box 9"/>
            <p:cNvSpPr txBox="1"/>
            <p:nvPr/>
          </p:nvSpPr>
          <p:spPr>
            <a:xfrm>
              <a:off x="1474" y="2929"/>
              <a:ext cx="408" cy="38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sz="3200" i="1" dirty="0">
                  <a:solidFill>
                    <a:schemeClr val="tx1"/>
                  </a:solidFill>
                  <a:latin typeface="Times New Roman" panose="02020603050405020304" pitchFamily="2" charset="0"/>
                  <a:ea typeface="EU-BX" panose="03000509000000000000" pitchFamily="65" charset="-122"/>
                </a:rPr>
                <a:t>C</a:t>
              </a:r>
              <a:endParaRPr lang="en-US" altLang="zh-CN" sz="3200" i="1" dirty="0">
                <a:solidFill>
                  <a:schemeClr val="tx1"/>
                </a:solidFill>
                <a:latin typeface="Times New Roman" panose="02020603050405020304" pitchFamily="2" charset="0"/>
                <a:ea typeface="EU-BX" panose="03000509000000000000" pitchFamily="65" charset="-122"/>
              </a:endParaRPr>
            </a:p>
          </p:txBody>
        </p:sp>
        <p:sp>
          <p:nvSpPr>
            <p:cNvPr id="17" name="Line 10"/>
            <p:cNvSpPr/>
            <p:nvPr/>
          </p:nvSpPr>
          <p:spPr>
            <a:xfrm flipV="1">
              <a:off x="1746" y="2115"/>
              <a:ext cx="635" cy="907"/>
            </a:xfrm>
            <a:prstGeom prst="line">
              <a:avLst/>
            </a:prstGeom>
            <a:ln w="38100" cap="flat" cmpd="sng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8" name="Text Box 11"/>
            <p:cNvSpPr txBox="1"/>
            <p:nvPr/>
          </p:nvSpPr>
          <p:spPr>
            <a:xfrm>
              <a:off x="1474" y="2115"/>
              <a:ext cx="227" cy="38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sz="3200" dirty="0">
                  <a:latin typeface="Times New Roman" panose="02020603050405020304" pitchFamily="2" charset="0"/>
                  <a:ea typeface="宋体" panose="02010600030101010101" pitchFamily="2" charset="-122"/>
                </a:rPr>
                <a:t>3</a:t>
              </a:r>
              <a:endParaRPr lang="en-US" altLang="zh-CN" sz="3200" dirty="0">
                <a:latin typeface="Times New Roman" panose="020206030504050203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" name="Text Box 12"/>
            <p:cNvSpPr txBox="1"/>
            <p:nvPr/>
          </p:nvSpPr>
          <p:spPr>
            <a:xfrm>
              <a:off x="2427" y="3022"/>
              <a:ext cx="227" cy="38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sz="3200" dirty="0">
                  <a:latin typeface="Times New Roman" panose="02020603050405020304" pitchFamily="2" charset="0"/>
                  <a:ea typeface="宋体" panose="02010600030101010101" pitchFamily="2" charset="-122"/>
                </a:rPr>
                <a:t>4</a:t>
              </a:r>
              <a:endParaRPr lang="en-US" altLang="zh-CN" sz="3200" dirty="0">
                <a:latin typeface="Times New Roman" panose="020206030504050203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0" name="Line 13"/>
            <p:cNvSpPr/>
            <p:nvPr/>
          </p:nvSpPr>
          <p:spPr>
            <a:xfrm>
              <a:off x="2336" y="2205"/>
              <a:ext cx="90" cy="46"/>
            </a:xfrm>
            <a:prstGeom prst="line">
              <a:avLst/>
            </a:prstGeom>
            <a:ln w="38100" cap="flat" cmpd="sng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21" name="Line 14"/>
            <p:cNvSpPr/>
            <p:nvPr/>
          </p:nvSpPr>
          <p:spPr>
            <a:xfrm flipV="1">
              <a:off x="2426" y="2160"/>
              <a:ext cx="46" cy="91"/>
            </a:xfrm>
            <a:prstGeom prst="line">
              <a:avLst/>
            </a:prstGeom>
            <a:ln w="38100" cap="flat" cmpd="sng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</p:sp>
      </p:grpSp>
      <p:graphicFrame>
        <p:nvGraphicFramePr>
          <p:cNvPr id="25" name="对象 24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475105" y="3645535"/>
          <a:ext cx="256540" cy="6629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" name="" r:id="rId1" imgW="152400" imgH="393700" progId="Equation.DSMT4">
                  <p:embed/>
                </p:oleObj>
              </mc:Choice>
              <mc:Fallback>
                <p:oleObj name="" r:id="rId1" imgW="152400" imgH="393700" progId="Equation.DSMT4">
                  <p:embed/>
                  <p:pic>
                    <p:nvPicPr>
                      <p:cNvPr id="0" name="图片 1024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475105" y="3645535"/>
                        <a:ext cx="256540" cy="66294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对象 25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3108960" y="3660140"/>
          <a:ext cx="256540" cy="6629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" name="" r:id="rId3" imgW="152400" imgH="393700" progId="Equation.DSMT4">
                  <p:embed/>
                </p:oleObj>
              </mc:Choice>
              <mc:Fallback>
                <p:oleObj name="" r:id="rId3" imgW="152400" imgH="393700" progId="Equation.DSMT4">
                  <p:embed/>
                  <p:pic>
                    <p:nvPicPr>
                      <p:cNvPr id="0" name="图片 1024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3108960" y="3660140"/>
                        <a:ext cx="256540" cy="66294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对象 26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2342833" y="4122420"/>
          <a:ext cx="342265" cy="6629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" name="" r:id="rId4" imgW="203200" imgH="393700" progId="Equation.DSMT4">
                  <p:embed/>
                </p:oleObj>
              </mc:Choice>
              <mc:Fallback>
                <p:oleObj name="" r:id="rId4" imgW="203200" imgH="393700" progId="Equation.DSMT4">
                  <p:embed/>
                  <p:pic>
                    <p:nvPicPr>
                      <p:cNvPr id="0" name="图片 1024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342833" y="4122420"/>
                        <a:ext cx="342265" cy="66294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文本框 2"/>
          <p:cNvSpPr txBox="1"/>
          <p:nvPr/>
        </p:nvSpPr>
        <p:spPr>
          <a:xfrm>
            <a:off x="1417955" y="-43815"/>
            <a:ext cx="47955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探究点二：</a:t>
            </a:r>
            <a:r>
              <a:rPr lang="en-US" altLang="zh-CN" sz="24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勾股定理的简单应用</a:t>
            </a:r>
            <a:endParaRPr lang="zh-CN" altLang="en-US" sz="24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custDataLst>
      <p:tags r:id="rId6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0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charRg st="11" end="3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0">
                                            <p:txEl>
                                              <p:charRg st="11" end="3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charRg st="34" end="4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0">
                                            <p:txEl>
                                              <p:charRg st="34" end="4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charRg st="49" end="6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0">
                                            <p:txEl>
                                              <p:charRg st="49" end="6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charRg st="66" end="9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0">
                                            <p:txEl>
                                              <p:charRg st="66" end="9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charRg st="94" end="1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10">
                                            <p:txEl>
                                              <p:charRg st="94" end="1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" name="文本框 99"/>
          <p:cNvSpPr txBox="1"/>
          <p:nvPr/>
        </p:nvSpPr>
        <p:spPr>
          <a:xfrm>
            <a:off x="536575" y="1131253"/>
            <a:ext cx="8070850" cy="3046095"/>
          </a:xfrm>
          <a:prstGeom prst="rect">
            <a:avLst/>
          </a:prstGeom>
          <a:noFill/>
          <a:ln w="28575" cap="flat" cmpd="sng">
            <a:solidFill>
              <a:srgbClr val="006666"/>
            </a:solidFill>
            <a:prstDash val="sysDash"/>
            <a:round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p>
            <a:pPr>
              <a:lnSpc>
                <a:spcPct val="150000"/>
              </a:lnSpc>
            </a:pPr>
            <a:r>
              <a:rPr lang="en-US" altLang="zh-CN" sz="320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</a:t>
            </a:r>
            <a:r>
              <a:rPr lang="zh-CN" altLang="en-US" sz="320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由直角三角形的面积求法可知</a:t>
            </a:r>
            <a:r>
              <a:rPr lang="zh-CN" altLang="en-US" sz="32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直角三角形两直角边的积等于斜边与斜边上高的积</a:t>
            </a:r>
            <a:r>
              <a:rPr lang="zh-CN" altLang="en-US" sz="320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，这个规律也称“</a:t>
            </a:r>
            <a:r>
              <a:rPr lang="zh-CN" altLang="en-US" sz="32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弦高公式</a:t>
            </a:r>
            <a:r>
              <a:rPr lang="zh-CN" altLang="en-US" sz="320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”，它常与勾股定理联合使用．</a:t>
            </a:r>
            <a:endParaRPr lang="zh-CN" altLang="en-US" sz="3200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4" name="矩形 43"/>
          <p:cNvSpPr/>
          <p:nvPr>
            <p:custDataLst>
              <p:tags r:id="rId1"/>
            </p:custDataLst>
          </p:nvPr>
        </p:nvSpPr>
        <p:spPr>
          <a:xfrm>
            <a:off x="395605" y="555625"/>
            <a:ext cx="2893060" cy="583565"/>
          </a:xfrm>
          <a:prstGeom prst="rect">
            <a:avLst/>
          </a:prstGeom>
        </p:spPr>
        <p:txBody>
          <a:bodyPr wrap="square">
            <a:spAutoFit/>
          </a:bodyPr>
          <a:p>
            <a:r>
              <a:rPr lang="zh-CN" altLang="en-US" sz="3200" b="1" dirty="0">
                <a:solidFill>
                  <a:srgbClr val="30919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有爱魔兽圆体 CN Medium" panose="020B0602040504020204" pitchFamily="34" charset="-122"/>
                <a:sym typeface="思源黑体" panose="020B0500000000000000" pitchFamily="34" charset="-122"/>
              </a:rPr>
              <a:t>【方法总结</a:t>
            </a:r>
            <a:r>
              <a:rPr lang="zh-CN" altLang="en-US" sz="3200" b="1" dirty="0">
                <a:solidFill>
                  <a:srgbClr val="30919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有爱魔兽圆体 CN Medium" panose="020B0602040504020204" pitchFamily="34" charset="-122"/>
                <a:sym typeface="思源黑体" panose="020B0500000000000000" pitchFamily="34" charset="-122"/>
              </a:rPr>
              <a:t>】</a:t>
            </a:r>
            <a:endParaRPr lang="zh-CN" altLang="en-US" sz="3200" b="1" dirty="0">
              <a:solidFill>
                <a:srgbClr val="309190"/>
              </a:solidFill>
              <a:latin typeface="楷体" panose="02010609060101010101" pitchFamily="49" charset="-122"/>
              <a:ea typeface="楷体" panose="02010609060101010101" pitchFamily="49" charset="-122"/>
              <a:cs typeface="有爱魔兽圆体 CN Medium" panose="020B0602040504020204" pitchFamily="34" charset="-122"/>
              <a:sym typeface="思源黑体" panose="020B0500000000000000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417955" y="-43815"/>
            <a:ext cx="47955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探究点二：</a:t>
            </a:r>
            <a:r>
              <a:rPr lang="en-US" altLang="zh-CN" sz="24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勾股定理的简单应用</a:t>
            </a:r>
            <a:endParaRPr lang="zh-CN" altLang="en-US" sz="24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28" name="yt_shape_10028"/>
          <p:cNvSpPr txBox="1"/>
          <p:nvPr/>
        </p:nvSpPr>
        <p:spPr>
          <a:xfrm>
            <a:off x="540119" y="1570794"/>
            <a:ext cx="8444916" cy="909223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10000"/>
              </a:lnSpc>
            </a:pPr>
            <a:r>
              <a:rPr lang="en-US" altLang="zh-CN" sz="2800" b="1" i="0" u="none">
                <a:solidFill>
                  <a:srgbClr val="000000"/>
                </a:solidFill>
                <a:effectLst/>
                <a:latin typeface="Times New Roman" panose="02020603050405020304" pitchFamily="31"/>
                <a:ea typeface="黑体" panose="02010609060101010101" pitchFamily="2" charset="-122"/>
              </a:rPr>
              <a:t>1</a:t>
            </a:r>
            <a:r>
              <a:rPr lang="en-US" altLang="zh-CN" sz="2800" b="1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en-US" altLang="zh-CN" sz="2800" b="1" i="0" u="none">
                <a:solidFill>
                  <a:srgbClr val="000000"/>
                </a:solidFill>
                <a:effectLst/>
                <a:latin typeface="Times New Roman" panose="02020603050405020304" pitchFamily="31"/>
                <a:ea typeface="Times New Roman" panose="02020603050405020304" pitchFamily="31"/>
              </a:rPr>
              <a:t> </a:t>
            </a:r>
            <a:r>
              <a:rPr lang="zh-CN" altLang="zh-CN" sz="2800" b="1" i="0" u="none">
                <a:solidFill>
                  <a:srgbClr val="000000"/>
                </a:solidFill>
                <a:effectLst/>
                <a:latin typeface="Times New Roman" panose="02020603050405020304" pitchFamily="31"/>
                <a:ea typeface="黑体" panose="02010609060101010101" pitchFamily="2" charset="-122"/>
              </a:rPr>
              <a:t>在</a:t>
            </a:r>
            <a:r>
              <a:rPr lang="en-US" altLang="zh-CN" sz="2800" b="1" i="0" u="none" spc="375">
                <a:solidFill>
                  <a:srgbClr val="000000"/>
                </a:solidFill>
                <a:effectLst/>
                <a:latin typeface="Cambria Math" panose="02040503050406030204" pitchFamily="28"/>
                <a:ea typeface="黑体" panose="02010609060101010101" pitchFamily="2" charset="-122"/>
              </a:rPr>
              <a:t>△</a:t>
            </a:r>
            <a:r>
              <a:rPr lang="en-US" altLang="zh-CN" sz="2800" b="1" i="1" u="none">
                <a:solidFill>
                  <a:srgbClr val="000000"/>
                </a:solidFill>
                <a:effectLst/>
                <a:latin typeface="Times New Roman" panose="02020603050405020304" pitchFamily="31"/>
                <a:ea typeface="黑体" panose="02010609060101010101" pitchFamily="2" charset="-122"/>
              </a:rPr>
              <a:t>AB</a:t>
            </a:r>
            <a:r>
              <a:rPr lang="en-US" altLang="zh-CN" sz="2800" b="1" i="1" u="none" spc="375">
                <a:solidFill>
                  <a:srgbClr val="000000"/>
                </a:solidFill>
                <a:effectLst/>
                <a:latin typeface="Times New Roman" panose="02020603050405020304" pitchFamily="31"/>
                <a:ea typeface="黑体" panose="02010609060101010101" pitchFamily="2" charset="-122"/>
              </a:rPr>
              <a:t>C</a:t>
            </a:r>
            <a:r>
              <a:rPr lang="zh-CN" altLang="zh-CN" sz="2800" b="1" i="0" u="none">
                <a:solidFill>
                  <a:srgbClr val="000000"/>
                </a:solidFill>
                <a:effectLst/>
                <a:latin typeface="Times New Roman" panose="02020603050405020304" pitchFamily="31"/>
                <a:ea typeface="黑体" panose="02010609060101010101" pitchFamily="2" charset="-122"/>
              </a:rPr>
              <a:t>中，</a:t>
            </a:r>
            <a:r>
              <a:rPr lang="zh-CN" altLang="zh-CN" sz="2800" b="1" i="0" u="none" spc="375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∠</a:t>
            </a:r>
            <a:r>
              <a:rPr lang="en-US" altLang="zh-CN" sz="2800" b="1" i="1" u="none" spc="375">
                <a:solidFill>
                  <a:srgbClr val="000000"/>
                </a:solidFill>
                <a:effectLst/>
                <a:latin typeface="Times New Roman" panose="02020603050405020304" pitchFamily="31"/>
                <a:ea typeface="黑体" panose="02010609060101010101" pitchFamily="2" charset="-122"/>
              </a:rPr>
              <a:t>B</a:t>
            </a:r>
            <a:r>
              <a:rPr lang="zh-CN" altLang="zh-CN" sz="2800" b="1" i="0" u="none">
                <a:solidFill>
                  <a:srgbClr val="000000"/>
                </a:solidFill>
                <a:effectLst/>
                <a:latin typeface="Times New Roman" panose="02020603050405020304" pitchFamily="31"/>
                <a:ea typeface="黑体" panose="02010609060101010101" pitchFamily="2" charset="-122"/>
              </a:rPr>
              <a:t>＝</a:t>
            </a:r>
            <a:r>
              <a:rPr lang="en-US" altLang="zh-CN" sz="2800" b="1" i="0" u="none">
                <a:solidFill>
                  <a:srgbClr val="000000"/>
                </a:solidFill>
                <a:effectLst/>
                <a:latin typeface="Times New Roman" panose="02020603050405020304" pitchFamily="31"/>
                <a:ea typeface="黑体" panose="02010609060101010101" pitchFamily="2" charset="-122"/>
              </a:rPr>
              <a:t>90</a:t>
            </a:r>
            <a:r>
              <a:rPr lang="en-US" altLang="zh-CN" sz="2800" b="1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°</a:t>
            </a:r>
            <a:r>
              <a:rPr lang="en-US" altLang="zh-CN" sz="2800" b="1" i="0" u="none">
                <a:solidFill>
                  <a:srgbClr val="000000"/>
                </a:solidFill>
                <a:effectLst/>
                <a:latin typeface="Times New Roman" panose="02020603050405020304" pitchFamily="31"/>
                <a:ea typeface="黑体" panose="02010609060101010101" pitchFamily="2" charset="-122"/>
              </a:rPr>
              <a:t>.</a:t>
            </a:r>
            <a:r>
              <a:rPr lang="zh-CN" altLang="zh-CN" sz="2800" b="1" i="0" u="none" spc="375">
                <a:solidFill>
                  <a:srgbClr val="000000"/>
                </a:solidFill>
                <a:effectLst/>
                <a:latin typeface="Times New Roman" panose="02020603050405020304" pitchFamily="31"/>
                <a:ea typeface="黑体" panose="02010609060101010101" pitchFamily="2" charset="-122"/>
              </a:rPr>
              <a:t>若</a:t>
            </a:r>
            <a:r>
              <a:rPr lang="en-US" altLang="zh-CN" sz="2800" b="1" i="1" u="none">
                <a:solidFill>
                  <a:srgbClr val="000000"/>
                </a:solidFill>
                <a:effectLst/>
                <a:latin typeface="Times New Roman" panose="02020603050405020304" pitchFamily="31"/>
                <a:ea typeface="黑体" panose="02010609060101010101" pitchFamily="2" charset="-122"/>
              </a:rPr>
              <a:t>B</a:t>
            </a:r>
            <a:r>
              <a:rPr lang="en-US" altLang="zh-CN" sz="2800" b="1" i="1" u="none" spc="375">
                <a:solidFill>
                  <a:srgbClr val="000000"/>
                </a:solidFill>
                <a:effectLst/>
                <a:latin typeface="Times New Roman" panose="02020603050405020304" pitchFamily="31"/>
                <a:ea typeface="黑体" panose="02010609060101010101" pitchFamily="2" charset="-122"/>
              </a:rPr>
              <a:t>C</a:t>
            </a:r>
            <a:r>
              <a:rPr lang="zh-CN" altLang="zh-CN" sz="2800" b="1" i="0" u="none">
                <a:solidFill>
                  <a:srgbClr val="000000"/>
                </a:solidFill>
                <a:effectLst/>
                <a:latin typeface="Times New Roman" panose="02020603050405020304" pitchFamily="31"/>
                <a:ea typeface="黑体" panose="02010609060101010101" pitchFamily="2" charset="-122"/>
              </a:rPr>
              <a:t>＝</a:t>
            </a:r>
            <a:r>
              <a:rPr lang="en-US" altLang="zh-CN" sz="2800" b="1" i="0" u="none">
                <a:solidFill>
                  <a:srgbClr val="000000"/>
                </a:solidFill>
                <a:effectLst/>
                <a:latin typeface="Times New Roman" panose="02020603050405020304" pitchFamily="31"/>
                <a:ea typeface="黑体" panose="02010609060101010101" pitchFamily="2" charset="-122"/>
              </a:rPr>
              <a:t>9</a:t>
            </a:r>
            <a:r>
              <a:rPr lang="zh-CN" altLang="zh-CN" sz="2800" b="1" i="0" u="none" spc="375">
                <a:solidFill>
                  <a:srgbClr val="000000"/>
                </a:solidFill>
                <a:effectLst/>
                <a:latin typeface="Times New Roman" panose="02020603050405020304" pitchFamily="31"/>
                <a:ea typeface="黑体" panose="02010609060101010101" pitchFamily="2" charset="-122"/>
              </a:rPr>
              <a:t>，</a:t>
            </a:r>
            <a:r>
              <a:rPr lang="en-US" altLang="zh-CN" sz="2800" b="1" i="1" u="none">
                <a:solidFill>
                  <a:srgbClr val="000000"/>
                </a:solidFill>
                <a:effectLst/>
                <a:latin typeface="Times New Roman" panose="02020603050405020304" pitchFamily="31"/>
                <a:ea typeface="黑体" panose="02010609060101010101" pitchFamily="2" charset="-122"/>
              </a:rPr>
              <a:t>A</a:t>
            </a:r>
            <a:r>
              <a:rPr lang="en-US" altLang="zh-CN" sz="2800" b="1" i="1" u="none" spc="375">
                <a:solidFill>
                  <a:srgbClr val="000000"/>
                </a:solidFill>
                <a:effectLst/>
                <a:latin typeface="Times New Roman" panose="02020603050405020304" pitchFamily="31"/>
                <a:ea typeface="黑体" panose="02010609060101010101" pitchFamily="2" charset="-122"/>
              </a:rPr>
              <a:t>B</a:t>
            </a:r>
            <a:r>
              <a:rPr lang="zh-CN" altLang="zh-CN" sz="2800" b="1" i="0" u="none">
                <a:solidFill>
                  <a:srgbClr val="000000"/>
                </a:solidFill>
                <a:effectLst/>
                <a:latin typeface="Times New Roman" panose="02020603050405020304" pitchFamily="31"/>
                <a:ea typeface="黑体" panose="02010609060101010101" pitchFamily="2" charset="-122"/>
              </a:rPr>
              <a:t>＝</a:t>
            </a:r>
            <a:r>
              <a:rPr lang="en-US" altLang="zh-CN" sz="2800" b="1" i="0" u="none">
                <a:solidFill>
                  <a:srgbClr val="000000"/>
                </a:solidFill>
                <a:effectLst/>
                <a:latin typeface="Times New Roman" panose="02020603050405020304" pitchFamily="31"/>
                <a:ea typeface="黑体" panose="02010609060101010101" pitchFamily="2" charset="-122"/>
              </a:rPr>
              <a:t>40</a:t>
            </a:r>
            <a:r>
              <a:rPr lang="zh-CN" altLang="zh-CN" sz="2800" b="1" i="0" u="none">
                <a:solidFill>
                  <a:srgbClr val="000000"/>
                </a:solidFill>
                <a:effectLst/>
                <a:latin typeface="Times New Roman" panose="02020603050405020304" pitchFamily="31"/>
                <a:ea typeface="黑体" panose="02010609060101010101" pitchFamily="2" charset="-122"/>
                <a:sym typeface="_⨹_1_e840f"/>
              </a:rPr>
              <a:t>，</a:t>
            </a:r>
            <a:br>
              <a:rPr lang="zh-CN" altLang="zh-CN" sz="2800" b="1" i="0" u="none">
                <a:solidFill>
                  <a:srgbClr val="000000"/>
                </a:solidFill>
                <a:effectLst/>
                <a:latin typeface="Times New Roman" panose="02020603050405020304" pitchFamily="31"/>
                <a:ea typeface="黑体" panose="02010609060101010101" pitchFamily="2" charset="-122"/>
              </a:rPr>
            </a:br>
            <a:r>
              <a:rPr lang="zh-CN" altLang="zh-CN" sz="2800" b="1" i="0" u="none" spc="375">
                <a:solidFill>
                  <a:srgbClr val="000000"/>
                </a:solidFill>
                <a:effectLst/>
                <a:latin typeface="Times New Roman" panose="02020603050405020304" pitchFamily="31"/>
                <a:ea typeface="黑体" panose="02010609060101010101" pitchFamily="2" charset="-122"/>
              </a:rPr>
              <a:t>则</a:t>
            </a:r>
            <a:r>
              <a:rPr lang="en-US" altLang="zh-CN" sz="2800" b="1" i="1" u="none">
                <a:solidFill>
                  <a:srgbClr val="000000"/>
                </a:solidFill>
                <a:effectLst/>
                <a:latin typeface="Times New Roman" panose="02020603050405020304" pitchFamily="31"/>
                <a:ea typeface="黑体" panose="02010609060101010101" pitchFamily="2" charset="-122"/>
              </a:rPr>
              <a:t>A</a:t>
            </a:r>
            <a:r>
              <a:rPr lang="en-US" altLang="zh-CN" sz="2800" b="1" i="1" u="none" spc="375">
                <a:solidFill>
                  <a:srgbClr val="000000"/>
                </a:solidFill>
                <a:effectLst/>
                <a:latin typeface="Times New Roman" panose="02020603050405020304" pitchFamily="31"/>
                <a:ea typeface="黑体" panose="02010609060101010101" pitchFamily="2" charset="-122"/>
              </a:rPr>
              <a:t>C</a:t>
            </a:r>
            <a:r>
              <a:rPr lang="zh-CN" altLang="zh-CN" sz="2800" b="1" i="0" u="none">
                <a:solidFill>
                  <a:srgbClr val="000000"/>
                </a:solidFill>
                <a:effectLst/>
                <a:latin typeface="Times New Roman" panose="02020603050405020304" pitchFamily="31"/>
                <a:ea typeface="黑体" panose="02010609060101010101" pitchFamily="2" charset="-122"/>
              </a:rPr>
              <a:t>的长为</a:t>
            </a:r>
            <a:r>
              <a:rPr lang="en-US" altLang="zh-CN" sz="2800" b="1" i="0" u="none">
                <a:solidFill>
                  <a:srgbClr val="000000"/>
                </a:solidFill>
                <a:effectLst/>
                <a:latin typeface="Times New Roman" panose="02020603050405020304" pitchFamily="31"/>
                <a:ea typeface="黑体" panose="02010609060101010101" pitchFamily="2" charset="-122"/>
              </a:rPr>
              <a:t>(</a:t>
            </a:r>
            <a:r>
              <a:rPr lang="zh-CN" altLang="zh-CN" sz="2800" b="1" i="0" u="none">
                <a:solidFill>
                  <a:srgbClr val="3D4263"/>
                </a:solidFill>
                <a:effectLst/>
                <a:latin typeface="Times New Roman" panose="02020603050405020304" pitchFamily="31"/>
                <a:ea typeface="黑体" panose="02010609060101010101" pitchFamily="2" charset="-122"/>
              </a:rPr>
              <a:t>　</a:t>
            </a:r>
            <a:r>
              <a:rPr lang="en-US" altLang="zh-CN" sz="2800" b="1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31"/>
                <a:ea typeface="黑体" panose="02010609060101010101" pitchFamily="2" charset="-122"/>
              </a:rPr>
              <a:t>D</a:t>
            </a:r>
            <a:r>
              <a:rPr lang="zh-CN" altLang="zh-CN" sz="2800" b="1" i="0" u="none">
                <a:solidFill>
                  <a:srgbClr val="3D4263"/>
                </a:solidFill>
                <a:effectLst/>
                <a:latin typeface="Times New Roman" panose="02020603050405020304" pitchFamily="31"/>
                <a:ea typeface="黑体" panose="02010609060101010101" pitchFamily="2" charset="-122"/>
              </a:rPr>
              <a:t>　</a:t>
            </a:r>
            <a:r>
              <a:rPr lang="en-US" altLang="zh-CN" sz="2800" b="1" i="0" u="none">
                <a:solidFill>
                  <a:srgbClr val="000000"/>
                </a:solidFill>
                <a:effectLst/>
                <a:latin typeface="Times New Roman" panose="02020603050405020304" pitchFamily="31"/>
                <a:ea typeface="黑体" panose="02010609060101010101" pitchFamily="2" charset="-122"/>
              </a:rPr>
              <a:t>)</a:t>
            </a:r>
            <a:endParaRPr lang="en-US" altLang="zh-CN" sz="2800" b="1" i="0" u="none">
              <a:solidFill>
                <a:srgbClr val="000000"/>
              </a:solidFill>
              <a:effectLst/>
              <a:latin typeface="Times New Roman" panose="02020603050405020304" pitchFamily="31"/>
              <a:ea typeface="黑体" panose="02010609060101010101" pitchFamily="2" charset="-122"/>
            </a:endParaRPr>
          </a:p>
        </p:txBody>
      </p:sp>
      <p:graphicFrame>
        <p:nvGraphicFramePr>
          <p:cNvPr id="10029" name="yt_table_10029" title="H_73.92"/>
          <p:cNvGraphicFramePr>
            <a:graphicFrameLocks noGrp="1"/>
          </p:cNvGraphicFramePr>
          <p:nvPr/>
        </p:nvGraphicFramePr>
        <p:xfrm>
          <a:off x="540066" y="2530805"/>
          <a:ext cx="4799648" cy="938784"/>
        </p:xfrm>
        <a:graphic>
          <a:graphicData uri="http://schemas.openxmlformats.org/drawingml/2006/table">
            <a:tbl>
              <a:tblPr/>
              <a:tblGrid>
                <a:gridCol w="2410143"/>
                <a:gridCol w="2389505"/>
              </a:tblGrid>
              <a:tr h="370840">
                <a:tc>
                  <a:txBody>
                    <a:bodyPr/>
                    <a:lstStyle/>
                    <a:p>
                      <a:pPr marL="523240" indent="-523240" algn="l" eaLnBrk="1" fontAlgn="ctr" latinLnBrk="0" hangingPunct="0">
                        <a:lnSpc>
                          <a:spcPct val="110000"/>
                        </a:lnSpc>
                      </a:pPr>
                      <a:r>
                        <a:rPr lang="en-US" altLang="zh-CN" sz="2800" b="1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31"/>
                          <a:ea typeface="黑体" panose="02010609060101010101" pitchFamily="2" charset="-122"/>
                        </a:rPr>
                        <a:t>A</a:t>
                      </a:r>
                      <a:r>
                        <a:rPr lang="en-US" altLang="zh-CN" sz="2800" b="1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.</a:t>
                      </a:r>
                      <a:r>
                        <a:rPr lang="en-US" altLang="zh-CN" sz="2800" b="1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31"/>
                          <a:ea typeface="Times New Roman" panose="02020603050405020304" pitchFamily="31"/>
                        </a:rPr>
                        <a:t> </a:t>
                      </a:r>
                      <a:r>
                        <a:rPr lang="en-US" altLang="zh-CN" sz="2800" b="1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31"/>
                          <a:ea typeface="黑体" panose="02010609060101010101" pitchFamily="2" charset="-122"/>
                        </a:rPr>
                        <a:t>50</a:t>
                      </a:r>
                      <a:endParaRPr lang="en-US" altLang="zh-CN" sz="2800" b="1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31"/>
                        <a:ea typeface="黑体" panose="0201060906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523240" indent="-523240" algn="l" eaLnBrk="1" fontAlgn="ctr" latinLnBrk="0" hangingPunct="0">
                        <a:lnSpc>
                          <a:spcPct val="110000"/>
                        </a:lnSpc>
                      </a:pPr>
                      <a:r>
                        <a:rPr lang="en-US" altLang="zh-CN" sz="2800" b="1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31"/>
                          <a:ea typeface="黑体" panose="02010609060101010101" pitchFamily="2" charset="-122"/>
                        </a:rPr>
                        <a:t>B</a:t>
                      </a:r>
                      <a:r>
                        <a:rPr lang="en-US" altLang="zh-CN" sz="2800" b="1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.</a:t>
                      </a:r>
                      <a:r>
                        <a:rPr lang="en-US" altLang="zh-CN" sz="2800" b="1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31"/>
                          <a:ea typeface="Times New Roman" panose="02020603050405020304" pitchFamily="31"/>
                        </a:rPr>
                        <a:t> </a:t>
                      </a:r>
                      <a:r>
                        <a:rPr lang="en-US" altLang="zh-CN" sz="2800" b="1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31"/>
                          <a:ea typeface="黑体" panose="02010609060101010101" pitchFamily="2" charset="-122"/>
                        </a:rPr>
                        <a:t>43</a:t>
                      </a:r>
                      <a:endParaRPr lang="en-US" altLang="zh-CN" sz="2800" b="1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31"/>
                        <a:ea typeface="黑体" panose="0201060906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523240" indent="-523240" algn="l" eaLnBrk="1" fontAlgn="ctr" latinLnBrk="0" hangingPunct="0">
                        <a:lnSpc>
                          <a:spcPct val="110000"/>
                        </a:lnSpc>
                      </a:pPr>
                      <a:r>
                        <a:rPr lang="en-US" altLang="zh-CN" sz="2800" b="1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31"/>
                          <a:ea typeface="黑体" panose="02010609060101010101" pitchFamily="2" charset="-122"/>
                        </a:rPr>
                        <a:t>C</a:t>
                      </a:r>
                      <a:r>
                        <a:rPr lang="en-US" altLang="zh-CN" sz="2800" b="1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.</a:t>
                      </a:r>
                      <a:r>
                        <a:rPr lang="en-US" altLang="zh-CN" sz="2800" b="1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31"/>
                          <a:ea typeface="Times New Roman" panose="02020603050405020304" pitchFamily="31"/>
                        </a:rPr>
                        <a:t> </a:t>
                      </a:r>
                      <a:r>
                        <a:rPr lang="en-US" altLang="zh-CN" sz="2800" b="1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31"/>
                          <a:ea typeface="黑体" panose="02010609060101010101" pitchFamily="2" charset="-122"/>
                        </a:rPr>
                        <a:t>42</a:t>
                      </a:r>
                      <a:endParaRPr lang="en-US" altLang="zh-CN" sz="2800" b="1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31"/>
                        <a:ea typeface="黑体" panose="0201060906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523240" indent="-523240" algn="l" eaLnBrk="1" fontAlgn="ctr" latinLnBrk="0" hangingPunct="0">
                        <a:lnSpc>
                          <a:spcPct val="110000"/>
                        </a:lnSpc>
                      </a:pPr>
                      <a:r>
                        <a:rPr lang="en-US" altLang="zh-CN" sz="2800" b="1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31"/>
                          <a:ea typeface="黑体" panose="02010609060101010101" pitchFamily="2" charset="-122"/>
                        </a:rPr>
                        <a:t>D</a:t>
                      </a:r>
                      <a:r>
                        <a:rPr lang="en-US" altLang="zh-CN" sz="2800" b="1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.</a:t>
                      </a:r>
                      <a:r>
                        <a:rPr lang="en-US" altLang="zh-CN" sz="2800" b="1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31"/>
                          <a:ea typeface="Times New Roman" panose="02020603050405020304" pitchFamily="31"/>
                        </a:rPr>
                        <a:t> </a:t>
                      </a:r>
                      <a:r>
                        <a:rPr lang="en-US" altLang="zh-CN" sz="2800" b="1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31"/>
                          <a:ea typeface="黑体" panose="02010609060101010101" pitchFamily="2" charset="-122"/>
                        </a:rPr>
                        <a:t>41</a:t>
                      </a:r>
                      <a:endParaRPr lang="en-US" altLang="zh-CN" sz="2800" b="1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31"/>
                        <a:ea typeface="黑体" panose="0201060906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2" name="文本框 1"/>
          <p:cNvSpPr txBox="1"/>
          <p:nvPr/>
        </p:nvSpPr>
        <p:spPr>
          <a:xfrm>
            <a:off x="2923433" y="1993380"/>
            <a:ext cx="437261" cy="52465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en-US" altLang="zh-CN" sz="2800" b="1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31"/>
                <a:ea typeface="黑体" panose="02010609060101010101" pitchFamily="2" charset="-122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1" name="yt_shape_10031"/>
          <p:cNvSpPr txBox="1"/>
          <p:nvPr/>
        </p:nvSpPr>
        <p:spPr>
          <a:xfrm>
            <a:off x="540119" y="682464"/>
            <a:ext cx="8444916" cy="909223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10000"/>
              </a:lnSpc>
            </a:pPr>
            <a:r>
              <a:rPr lang="en-US" altLang="zh-CN" sz="2800" b="1" i="0" u="none">
                <a:solidFill>
                  <a:srgbClr val="000000"/>
                </a:solidFill>
                <a:effectLst/>
                <a:latin typeface="Times New Roman" panose="02020603050405020304" pitchFamily="31"/>
                <a:ea typeface="黑体" panose="02010609060101010101" pitchFamily="2" charset="-122"/>
              </a:rPr>
              <a:t>2</a:t>
            </a:r>
            <a:r>
              <a:rPr lang="en-US" altLang="zh-CN" sz="2800" b="1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en-US" altLang="zh-CN" sz="2800" b="1" i="0" u="none">
                <a:solidFill>
                  <a:srgbClr val="000000"/>
                </a:solidFill>
                <a:effectLst/>
                <a:latin typeface="Times New Roman" panose="02020603050405020304" pitchFamily="31"/>
                <a:ea typeface="Times New Roman" panose="02020603050405020304" pitchFamily="31"/>
              </a:rPr>
              <a:t> </a:t>
            </a:r>
            <a:r>
              <a:rPr lang="zh-CN" altLang="zh-CN" sz="2800" b="1" i="0" u="none">
                <a:solidFill>
                  <a:srgbClr val="000000"/>
                </a:solidFill>
                <a:effectLst/>
                <a:latin typeface="Times New Roman" panose="02020603050405020304" pitchFamily="31"/>
                <a:ea typeface="黑体" panose="02010609060101010101" pitchFamily="2" charset="-122"/>
              </a:rPr>
              <a:t>如图，已知</a:t>
            </a:r>
            <a:r>
              <a:rPr lang="en-US" altLang="zh-CN" sz="2800" b="1" i="0" u="none">
                <a:solidFill>
                  <a:srgbClr val="000000"/>
                </a:solidFill>
                <a:effectLst/>
                <a:latin typeface="Times New Roman" panose="02020603050405020304" pitchFamily="31"/>
                <a:ea typeface="黑体" panose="02010609060101010101" pitchFamily="2" charset="-122"/>
              </a:rPr>
              <a:t>Rt</a:t>
            </a:r>
            <a:r>
              <a:rPr lang="en-US" altLang="zh-CN" sz="2800" b="1" i="0" u="none" spc="375">
                <a:solidFill>
                  <a:srgbClr val="000000"/>
                </a:solidFill>
                <a:effectLst/>
                <a:latin typeface="Cambria Math" panose="02040503050406030204" pitchFamily="28"/>
                <a:ea typeface="黑体" panose="02010609060101010101" pitchFamily="2" charset="-122"/>
              </a:rPr>
              <a:t>△</a:t>
            </a:r>
            <a:r>
              <a:rPr lang="en-US" altLang="zh-CN" sz="2800" b="1" i="1" u="none">
                <a:solidFill>
                  <a:srgbClr val="000000"/>
                </a:solidFill>
                <a:effectLst/>
                <a:latin typeface="Times New Roman" panose="02020603050405020304" pitchFamily="31"/>
                <a:ea typeface="黑体" panose="02010609060101010101" pitchFamily="2" charset="-122"/>
              </a:rPr>
              <a:t>AB</a:t>
            </a:r>
            <a:r>
              <a:rPr lang="en-US" altLang="zh-CN" sz="2800" b="1" i="1" u="none" spc="375">
                <a:solidFill>
                  <a:srgbClr val="000000"/>
                </a:solidFill>
                <a:effectLst/>
                <a:latin typeface="Times New Roman" panose="02020603050405020304" pitchFamily="31"/>
                <a:ea typeface="黑体" panose="02010609060101010101" pitchFamily="2" charset="-122"/>
              </a:rPr>
              <a:t>C</a:t>
            </a:r>
            <a:r>
              <a:rPr lang="zh-CN" altLang="zh-CN" sz="2800" b="1" i="0" u="none">
                <a:solidFill>
                  <a:srgbClr val="000000"/>
                </a:solidFill>
                <a:effectLst/>
                <a:latin typeface="Times New Roman" panose="02020603050405020304" pitchFamily="31"/>
                <a:ea typeface="黑体" panose="02010609060101010101" pitchFamily="2" charset="-122"/>
              </a:rPr>
              <a:t>的三边分别</a:t>
            </a:r>
            <a:r>
              <a:rPr lang="zh-CN" altLang="zh-CN" sz="2800" b="1" i="0" u="none" spc="375">
                <a:solidFill>
                  <a:srgbClr val="000000"/>
                </a:solidFill>
                <a:effectLst/>
                <a:latin typeface="Times New Roman" panose="02020603050405020304" pitchFamily="31"/>
                <a:ea typeface="黑体" panose="02010609060101010101" pitchFamily="2" charset="-122"/>
              </a:rPr>
              <a:t>为</a:t>
            </a:r>
            <a:r>
              <a:rPr lang="en-US" altLang="zh-CN" sz="2800" b="1" i="1" u="none" spc="375">
                <a:solidFill>
                  <a:srgbClr val="000000"/>
                </a:solidFill>
                <a:effectLst/>
                <a:latin typeface="Times New Roman" panose="02020603050405020304" pitchFamily="31"/>
                <a:ea typeface="黑体" panose="02010609060101010101" pitchFamily="2" charset="-122"/>
              </a:rPr>
              <a:t>a</a:t>
            </a:r>
            <a:r>
              <a:rPr lang="zh-CN" altLang="zh-CN" sz="2800" b="1" i="0" u="none" spc="375">
                <a:solidFill>
                  <a:srgbClr val="000000"/>
                </a:solidFill>
                <a:effectLst/>
                <a:latin typeface="Times New Roman" panose="02020603050405020304" pitchFamily="31"/>
                <a:ea typeface="黑体" panose="02010609060101010101" pitchFamily="2" charset="-122"/>
              </a:rPr>
              <a:t>，</a:t>
            </a:r>
            <a:r>
              <a:rPr lang="en-US" altLang="zh-CN" sz="2800" b="1" i="1" u="none" spc="375">
                <a:solidFill>
                  <a:srgbClr val="000000"/>
                </a:solidFill>
                <a:effectLst/>
                <a:latin typeface="Times New Roman" panose="02020603050405020304" pitchFamily="31"/>
                <a:ea typeface="黑体" panose="02010609060101010101" pitchFamily="2" charset="-122"/>
              </a:rPr>
              <a:t>b</a:t>
            </a:r>
            <a:r>
              <a:rPr lang="zh-CN" altLang="zh-CN" sz="2800" b="1" i="0" u="none" spc="375">
                <a:solidFill>
                  <a:srgbClr val="000000"/>
                </a:solidFill>
                <a:effectLst/>
                <a:latin typeface="Times New Roman" panose="02020603050405020304" pitchFamily="31"/>
                <a:ea typeface="黑体" panose="02010609060101010101" pitchFamily="2" charset="-122"/>
              </a:rPr>
              <a:t>，</a:t>
            </a:r>
            <a:r>
              <a:rPr lang="en-US" altLang="zh-CN" sz="2800" b="1" i="1" u="none" spc="375">
                <a:solidFill>
                  <a:srgbClr val="000000"/>
                </a:solidFill>
                <a:effectLst/>
                <a:latin typeface="Times New Roman" panose="02020603050405020304" pitchFamily="31"/>
                <a:ea typeface="黑体" panose="02010609060101010101" pitchFamily="2" charset="-122"/>
              </a:rPr>
              <a:t>c</a:t>
            </a:r>
            <a:r>
              <a:rPr lang="zh-CN" altLang="zh-CN" sz="2800" b="1" i="0" u="none">
                <a:solidFill>
                  <a:srgbClr val="000000"/>
                </a:solidFill>
                <a:effectLst/>
                <a:latin typeface="Times New Roman" panose="02020603050405020304" pitchFamily="31"/>
                <a:ea typeface="黑体" panose="02010609060101010101" pitchFamily="2" charset="-122"/>
                <a:sym typeface="_⨹_1_e6aed"/>
              </a:rPr>
              <a:t>，</a:t>
            </a:r>
            <a:br>
              <a:rPr lang="zh-CN" altLang="zh-CN" sz="2800" b="1" i="0" u="none">
                <a:solidFill>
                  <a:srgbClr val="000000"/>
                </a:solidFill>
                <a:effectLst/>
                <a:latin typeface="Times New Roman" panose="02020603050405020304" pitchFamily="31"/>
                <a:ea typeface="黑体" panose="02010609060101010101" pitchFamily="2" charset="-122"/>
              </a:rPr>
            </a:br>
            <a:r>
              <a:rPr lang="zh-CN" altLang="zh-CN" sz="2800" b="1" i="0" u="none" spc="375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∠</a:t>
            </a:r>
            <a:r>
              <a:rPr lang="en-US" altLang="zh-CN" sz="2800" b="1" i="1" u="none" spc="375">
                <a:solidFill>
                  <a:srgbClr val="000000"/>
                </a:solidFill>
                <a:effectLst/>
                <a:latin typeface="Times New Roman" panose="02020603050405020304" pitchFamily="31"/>
                <a:ea typeface="黑体" panose="02010609060101010101" pitchFamily="2" charset="-122"/>
              </a:rPr>
              <a:t>C</a:t>
            </a:r>
            <a:r>
              <a:rPr lang="zh-CN" altLang="zh-CN" sz="2800" b="1" i="0" u="none">
                <a:solidFill>
                  <a:srgbClr val="000000"/>
                </a:solidFill>
                <a:effectLst/>
                <a:latin typeface="Times New Roman" panose="02020603050405020304" pitchFamily="31"/>
                <a:ea typeface="黑体" panose="02010609060101010101" pitchFamily="2" charset="-122"/>
              </a:rPr>
              <a:t>＝</a:t>
            </a:r>
            <a:r>
              <a:rPr lang="en-US" altLang="zh-CN" sz="2800" b="1" i="0" u="none">
                <a:solidFill>
                  <a:srgbClr val="000000"/>
                </a:solidFill>
                <a:effectLst/>
                <a:latin typeface="Times New Roman" panose="02020603050405020304" pitchFamily="31"/>
                <a:ea typeface="黑体" panose="02010609060101010101" pitchFamily="2" charset="-122"/>
              </a:rPr>
              <a:t>90</a:t>
            </a:r>
            <a:r>
              <a:rPr lang="en-US" altLang="zh-CN" sz="2800" b="1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°</a:t>
            </a:r>
            <a:r>
              <a:rPr lang="en-US" altLang="zh-CN" sz="2800" b="1" i="0" u="none">
                <a:solidFill>
                  <a:srgbClr val="000000"/>
                </a:solidFill>
                <a:effectLst/>
                <a:latin typeface="Times New Roman" panose="02020603050405020304" pitchFamily="31"/>
                <a:ea typeface="黑体" panose="02010609060101010101" pitchFamily="2" charset="-122"/>
              </a:rPr>
              <a:t>.</a:t>
            </a:r>
            <a:endParaRPr lang="en-US" altLang="zh-CN" sz="2800" b="1" i="0" u="none">
              <a:solidFill>
                <a:srgbClr val="000000"/>
              </a:solidFill>
              <a:effectLst/>
              <a:latin typeface="Times New Roman" panose="02020603050405020304" pitchFamily="31"/>
              <a:ea typeface="黑体" panose="02010609060101010101" pitchFamily="2" charset="-122"/>
            </a:endParaRPr>
          </a:p>
        </p:txBody>
      </p:sp>
      <p:pic>
        <p:nvPicPr>
          <p:cNvPr id="10032" name="yt_image_10032" title="H_134.37495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3131652" y="1491309"/>
            <a:ext cx="2931495" cy="17065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034" name="yt_shape_10034"/>
          <p:cNvSpPr txBox="1"/>
          <p:nvPr/>
        </p:nvSpPr>
        <p:spPr>
          <a:xfrm>
            <a:off x="539750" y="3551555"/>
            <a:ext cx="5551170" cy="101981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10000"/>
              </a:lnSpc>
            </a:pPr>
            <a:r>
              <a:rPr lang="en-US" altLang="zh-CN" sz="2800" b="1" i="0" u="none">
                <a:solidFill>
                  <a:srgbClr val="000000"/>
                </a:solidFill>
                <a:effectLst/>
                <a:latin typeface="Times New Roman" panose="02020603050405020304" pitchFamily="31"/>
                <a:ea typeface="黑体" panose="02010609060101010101" pitchFamily="2" charset="-122"/>
              </a:rPr>
              <a:t>(1)</a:t>
            </a:r>
            <a:r>
              <a:rPr lang="zh-CN" altLang="zh-CN" sz="2800" b="1" i="0" u="none" spc="375">
                <a:solidFill>
                  <a:srgbClr val="000000"/>
                </a:solidFill>
                <a:effectLst/>
                <a:latin typeface="Times New Roman" panose="02020603050405020304" pitchFamily="31"/>
                <a:ea typeface="黑体" panose="02010609060101010101" pitchFamily="2" charset="-122"/>
              </a:rPr>
              <a:t>若</a:t>
            </a:r>
            <a:r>
              <a:rPr lang="en-US" altLang="zh-CN" sz="2800" b="1" i="1" u="none" spc="375">
                <a:solidFill>
                  <a:srgbClr val="000000"/>
                </a:solidFill>
                <a:effectLst/>
                <a:latin typeface="Times New Roman" panose="02020603050405020304" pitchFamily="31"/>
                <a:ea typeface="黑体" panose="02010609060101010101" pitchFamily="2" charset="-122"/>
              </a:rPr>
              <a:t>a</a:t>
            </a:r>
            <a:r>
              <a:rPr lang="zh-CN" altLang="zh-CN" sz="2800" b="1" i="0" u="none">
                <a:solidFill>
                  <a:srgbClr val="000000"/>
                </a:solidFill>
                <a:effectLst/>
                <a:latin typeface="Times New Roman" panose="02020603050405020304" pitchFamily="31"/>
                <a:ea typeface="黑体" panose="02010609060101010101" pitchFamily="2" charset="-122"/>
              </a:rPr>
              <a:t>＝</a:t>
            </a:r>
            <a:r>
              <a:rPr lang="en-US" altLang="zh-CN" sz="2800" b="1" i="0" u="none">
                <a:solidFill>
                  <a:srgbClr val="000000"/>
                </a:solidFill>
                <a:effectLst/>
                <a:latin typeface="Times New Roman" panose="02020603050405020304" pitchFamily="31"/>
                <a:ea typeface="黑体" panose="02010609060101010101" pitchFamily="2" charset="-122"/>
              </a:rPr>
              <a:t>8</a:t>
            </a:r>
            <a:r>
              <a:rPr lang="zh-CN" altLang="zh-CN" sz="2800" b="1" i="0" u="none" spc="375">
                <a:solidFill>
                  <a:srgbClr val="000000"/>
                </a:solidFill>
                <a:effectLst/>
                <a:latin typeface="Times New Roman" panose="02020603050405020304" pitchFamily="31"/>
                <a:ea typeface="黑体" panose="02010609060101010101" pitchFamily="2" charset="-122"/>
              </a:rPr>
              <a:t>，</a:t>
            </a:r>
            <a:r>
              <a:rPr lang="en-US" altLang="zh-CN" sz="2800" b="1" i="1" u="none" spc="375">
                <a:solidFill>
                  <a:srgbClr val="000000"/>
                </a:solidFill>
                <a:effectLst/>
                <a:latin typeface="Times New Roman" panose="02020603050405020304" pitchFamily="31"/>
                <a:ea typeface="黑体" panose="02010609060101010101" pitchFamily="2" charset="-122"/>
              </a:rPr>
              <a:t>b</a:t>
            </a:r>
            <a:r>
              <a:rPr lang="zh-CN" altLang="zh-CN" sz="2800" b="1" i="0" u="none">
                <a:solidFill>
                  <a:srgbClr val="000000"/>
                </a:solidFill>
                <a:effectLst/>
                <a:latin typeface="Times New Roman" panose="02020603050405020304" pitchFamily="31"/>
                <a:ea typeface="黑体" panose="02010609060101010101" pitchFamily="2" charset="-122"/>
              </a:rPr>
              <a:t>＝</a:t>
            </a:r>
            <a:r>
              <a:rPr lang="en-US" altLang="zh-CN" sz="2800" b="1" i="0" u="none">
                <a:solidFill>
                  <a:srgbClr val="000000"/>
                </a:solidFill>
                <a:effectLst/>
                <a:latin typeface="Times New Roman" panose="02020603050405020304" pitchFamily="31"/>
                <a:ea typeface="黑体" panose="02010609060101010101" pitchFamily="2" charset="-122"/>
              </a:rPr>
              <a:t>6</a:t>
            </a:r>
            <a:r>
              <a:rPr lang="zh-CN" altLang="zh-CN" sz="2800" b="1" i="0" u="none">
                <a:solidFill>
                  <a:srgbClr val="000000"/>
                </a:solidFill>
                <a:effectLst/>
                <a:latin typeface="Times New Roman" panose="02020603050405020304" pitchFamily="31"/>
                <a:ea typeface="黑体" panose="02010609060101010101" pitchFamily="2" charset="-122"/>
              </a:rPr>
              <a:t>，</a:t>
            </a:r>
            <a:r>
              <a:rPr lang="zh-CN" altLang="zh-CN" sz="2800" b="1" i="0" u="none" spc="375">
                <a:solidFill>
                  <a:srgbClr val="000000"/>
                </a:solidFill>
                <a:effectLst/>
                <a:latin typeface="Times New Roman" panose="02020603050405020304" pitchFamily="31"/>
                <a:ea typeface="黑体" panose="02010609060101010101" pitchFamily="2" charset="-122"/>
              </a:rPr>
              <a:t>则</a:t>
            </a:r>
            <a:r>
              <a:rPr lang="en-US" altLang="zh-CN" sz="2800" b="1" i="1" u="none" spc="375">
                <a:solidFill>
                  <a:srgbClr val="000000"/>
                </a:solidFill>
                <a:effectLst/>
                <a:latin typeface="Times New Roman" panose="02020603050405020304" pitchFamily="31"/>
                <a:ea typeface="黑体" panose="02010609060101010101" pitchFamily="2" charset="-122"/>
              </a:rPr>
              <a:t>c</a:t>
            </a:r>
            <a:r>
              <a:rPr lang="zh-CN" altLang="zh-CN" sz="2800" b="1" i="0" u="none">
                <a:solidFill>
                  <a:srgbClr val="000000"/>
                </a:solidFill>
                <a:effectLst/>
                <a:latin typeface="Times New Roman" panose="02020603050405020304" pitchFamily="31"/>
                <a:ea typeface="黑体" panose="02010609060101010101" pitchFamily="2" charset="-122"/>
              </a:rPr>
              <a:t>＝</a:t>
            </a:r>
            <a:r>
              <a:rPr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31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31"/>
              </a:rPr>
              <a:t>               </a:t>
            </a:r>
            <a:r>
              <a:rPr sz="9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31"/>
              </a:rPr>
              <a:t> </a:t>
            </a:r>
            <a:r>
              <a:rPr sz="100" spc="-100">
                <a:latin typeface="Times New Roman" panose="02020603050405020304" pitchFamily="31"/>
              </a:rPr>
              <a:t>⁠</a:t>
            </a:r>
            <a:r>
              <a:rPr lang="zh-CN" altLang="zh-CN" sz="2800" b="1" i="0" u="none">
                <a:solidFill>
                  <a:srgbClr val="000000"/>
                </a:solidFill>
                <a:effectLst/>
                <a:latin typeface="Times New Roman" panose="02020603050405020304" pitchFamily="31"/>
                <a:ea typeface="黑体" panose="02010609060101010101" pitchFamily="2" charset="-122"/>
                <a:sym typeface=",isEnd"/>
              </a:rPr>
              <a:t>；</a:t>
            </a:r>
            <a:endParaRPr lang="zh-CN" altLang="zh-CN" sz="2800" b="1" i="0" u="none">
              <a:solidFill>
                <a:srgbClr val="000000"/>
              </a:solidFill>
              <a:effectLst/>
              <a:latin typeface="Times New Roman" panose="02020603050405020304" pitchFamily="31"/>
              <a:ea typeface="黑体" panose="02010609060101010101" pitchFamily="2" charset="-122"/>
              <a:sym typeface=",isEnd"/>
            </a:endParaRPr>
          </a:p>
          <a:p>
            <a:pPr eaLnBrk="1" latinLnBrk="0" hangingPunct="0">
              <a:lnSpc>
                <a:spcPct val="110000"/>
              </a:lnSpc>
            </a:pPr>
            <a:r>
              <a:rPr lang="en-US" altLang="zh-CN" sz="2800" b="1" i="0" u="none">
                <a:solidFill>
                  <a:srgbClr val="000000"/>
                </a:solidFill>
                <a:effectLst/>
                <a:latin typeface="Times New Roman" panose="02020603050405020304" pitchFamily="31"/>
                <a:ea typeface="黑体" panose="02010609060101010101" pitchFamily="2" charset="-122"/>
              </a:rPr>
              <a:t>(2)</a:t>
            </a:r>
            <a:r>
              <a:rPr lang="zh-CN" altLang="zh-CN" sz="2800" b="1" i="0" u="none" spc="375">
                <a:solidFill>
                  <a:srgbClr val="000000"/>
                </a:solidFill>
                <a:effectLst/>
                <a:latin typeface="Times New Roman" panose="02020603050405020304" pitchFamily="31"/>
                <a:ea typeface="黑体" panose="02010609060101010101" pitchFamily="2" charset="-122"/>
              </a:rPr>
              <a:t>若</a:t>
            </a:r>
            <a:r>
              <a:rPr lang="en-US" altLang="zh-CN" sz="2800" b="1" i="1" u="none" spc="375">
                <a:solidFill>
                  <a:srgbClr val="000000"/>
                </a:solidFill>
                <a:effectLst/>
                <a:latin typeface="Times New Roman" panose="02020603050405020304" pitchFamily="31"/>
                <a:ea typeface="黑体" panose="02010609060101010101" pitchFamily="2" charset="-122"/>
              </a:rPr>
              <a:t>c</a:t>
            </a:r>
            <a:r>
              <a:rPr lang="zh-CN" altLang="zh-CN" sz="2800" b="1" i="0" u="none">
                <a:solidFill>
                  <a:srgbClr val="000000"/>
                </a:solidFill>
                <a:effectLst/>
                <a:latin typeface="Times New Roman" panose="02020603050405020304" pitchFamily="31"/>
                <a:ea typeface="黑体" panose="02010609060101010101" pitchFamily="2" charset="-122"/>
              </a:rPr>
              <a:t>＝</a:t>
            </a:r>
            <a:r>
              <a:rPr lang="en-US" altLang="zh-CN" sz="2800" b="1" i="0" u="none">
                <a:solidFill>
                  <a:srgbClr val="000000"/>
                </a:solidFill>
                <a:effectLst/>
                <a:latin typeface="Times New Roman" panose="02020603050405020304" pitchFamily="31"/>
                <a:ea typeface="黑体" panose="02010609060101010101" pitchFamily="2" charset="-122"/>
              </a:rPr>
              <a:t>13</a:t>
            </a:r>
            <a:r>
              <a:rPr lang="zh-CN" altLang="zh-CN" sz="2800" b="1" i="0" u="none" spc="375">
                <a:solidFill>
                  <a:srgbClr val="000000"/>
                </a:solidFill>
                <a:effectLst/>
                <a:latin typeface="Times New Roman" panose="02020603050405020304" pitchFamily="31"/>
                <a:ea typeface="黑体" panose="02010609060101010101" pitchFamily="2" charset="-122"/>
              </a:rPr>
              <a:t>，</a:t>
            </a:r>
            <a:r>
              <a:rPr lang="en-US" altLang="zh-CN" sz="2800" b="1" i="1" u="none" spc="375">
                <a:solidFill>
                  <a:srgbClr val="000000"/>
                </a:solidFill>
                <a:effectLst/>
                <a:latin typeface="Times New Roman" panose="02020603050405020304" pitchFamily="31"/>
                <a:ea typeface="黑体" panose="02010609060101010101" pitchFamily="2" charset="-122"/>
              </a:rPr>
              <a:t>b</a:t>
            </a:r>
            <a:r>
              <a:rPr lang="zh-CN" altLang="zh-CN" sz="2800" b="1" i="0" u="none">
                <a:solidFill>
                  <a:srgbClr val="000000"/>
                </a:solidFill>
                <a:effectLst/>
                <a:latin typeface="Times New Roman" panose="02020603050405020304" pitchFamily="31"/>
                <a:ea typeface="黑体" panose="02010609060101010101" pitchFamily="2" charset="-122"/>
              </a:rPr>
              <a:t>＝</a:t>
            </a:r>
            <a:r>
              <a:rPr lang="en-US" altLang="zh-CN" sz="2800" b="1" i="0" u="none">
                <a:solidFill>
                  <a:srgbClr val="000000"/>
                </a:solidFill>
                <a:effectLst/>
                <a:latin typeface="Times New Roman" panose="02020603050405020304" pitchFamily="31"/>
                <a:ea typeface="黑体" panose="02010609060101010101" pitchFamily="2" charset="-122"/>
              </a:rPr>
              <a:t>5</a:t>
            </a:r>
            <a:r>
              <a:rPr lang="zh-CN" altLang="zh-CN" sz="2800" b="1" i="0" u="none">
                <a:solidFill>
                  <a:srgbClr val="000000"/>
                </a:solidFill>
                <a:effectLst/>
                <a:latin typeface="Times New Roman" panose="02020603050405020304" pitchFamily="31"/>
                <a:ea typeface="黑体" panose="02010609060101010101" pitchFamily="2" charset="-122"/>
              </a:rPr>
              <a:t>，</a:t>
            </a:r>
            <a:r>
              <a:rPr lang="zh-CN" altLang="zh-CN" sz="2800" b="1" i="0" u="none" spc="375">
                <a:solidFill>
                  <a:srgbClr val="000000"/>
                </a:solidFill>
                <a:effectLst/>
                <a:latin typeface="Times New Roman" panose="02020603050405020304" pitchFamily="31"/>
                <a:ea typeface="黑体" panose="02010609060101010101" pitchFamily="2" charset="-122"/>
              </a:rPr>
              <a:t>则</a:t>
            </a:r>
            <a:r>
              <a:rPr lang="en-US" altLang="zh-CN" sz="2800" b="1" i="1" u="none" spc="375">
                <a:solidFill>
                  <a:srgbClr val="000000"/>
                </a:solidFill>
                <a:effectLst/>
                <a:latin typeface="Times New Roman" panose="02020603050405020304" pitchFamily="31"/>
                <a:ea typeface="黑体" panose="02010609060101010101" pitchFamily="2" charset="-122"/>
              </a:rPr>
              <a:t>a</a:t>
            </a:r>
            <a:r>
              <a:rPr lang="zh-CN" altLang="zh-CN" sz="2800" b="1" i="0" u="none">
                <a:solidFill>
                  <a:srgbClr val="000000"/>
                </a:solidFill>
                <a:effectLst/>
                <a:latin typeface="Times New Roman" panose="02020603050405020304" pitchFamily="31"/>
                <a:ea typeface="黑体" panose="02010609060101010101" pitchFamily="2" charset="-122"/>
              </a:rPr>
              <a:t>＝</a:t>
            </a:r>
            <a:r>
              <a:rPr sz="2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31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31"/>
              </a:rPr>
              <a:t>               </a:t>
            </a:r>
            <a:r>
              <a:rPr sz="1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31"/>
              </a:rPr>
              <a:t> </a:t>
            </a:r>
            <a:r>
              <a:rPr sz="100" spc="-100">
                <a:latin typeface="Times New Roman" panose="02020603050405020304" pitchFamily="31"/>
              </a:rPr>
              <a:t>⁠</a:t>
            </a:r>
            <a:r>
              <a:rPr lang="en-US" altLang="zh-CN" sz="2800" b="1" i="0" u="none">
                <a:solidFill>
                  <a:srgbClr val="000000"/>
                </a:solidFill>
                <a:effectLst/>
                <a:latin typeface="Times New Roman" panose="02020603050405020304" pitchFamily="31"/>
                <a:ea typeface="黑体" panose="02010609060101010101" pitchFamily="2" charset="-122"/>
                <a:sym typeface=",isEnd"/>
              </a:rPr>
              <a:t>.</a:t>
            </a:r>
            <a:endParaRPr lang="en-US" altLang="zh-CN" sz="2800" b="1" i="0" u="none">
              <a:solidFill>
                <a:srgbClr val="000000"/>
              </a:solidFill>
              <a:effectLst/>
              <a:latin typeface="Times New Roman" panose="02020603050405020304" pitchFamily="31"/>
              <a:ea typeface="黑体" panose="02010609060101010101" pitchFamily="2" charset="-122"/>
              <a:sym typeface=",isEnd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877527" y="3505006"/>
            <a:ext cx="892874" cy="563004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en-US" altLang="zh-CN" sz="2800" b="1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31"/>
                <a:ea typeface="黑体" panose="02010609060101010101" pitchFamily="2" charset="-122"/>
                <a:cs typeface="+mn-cs"/>
              </a:rPr>
              <a:t>10</a:t>
            </a:r>
            <a:r>
              <a:rPr kumimoji="0" lang="zh-CN" altLang="zh-CN" sz="2800" b="1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31"/>
                <a:ea typeface="黑体" panose="02010609060101010101" pitchFamily="2" charset="-122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055327" y="3974398"/>
            <a:ext cx="892874" cy="52465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en-US" altLang="zh-CN" sz="2800" b="1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31"/>
                <a:ea typeface="黑体" panose="02010609060101010101" pitchFamily="2" charset="-122"/>
                <a:cs typeface="+mn-cs"/>
              </a:rPr>
              <a:t>12</a:t>
            </a:r>
            <a:r>
              <a:rPr kumimoji="0" lang="zh-CN" altLang="zh-CN" sz="2800" b="1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31"/>
                <a:ea typeface="黑体" panose="02010609060101010101" pitchFamily="2" charset="-122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6" name="yt_shape_10036"/>
          <p:cNvSpPr txBox="1"/>
          <p:nvPr/>
        </p:nvSpPr>
        <p:spPr>
          <a:xfrm>
            <a:off x="540119" y="483518"/>
            <a:ext cx="8444916" cy="1383199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10000"/>
              </a:lnSpc>
            </a:pPr>
            <a:r>
              <a:rPr lang="en-US" altLang="zh-CN" sz="2800" b="1" i="0" u="none">
                <a:solidFill>
                  <a:srgbClr val="000000"/>
                </a:solidFill>
                <a:effectLst/>
                <a:latin typeface="Times New Roman" panose="02020603050405020304" pitchFamily="31"/>
                <a:ea typeface="黑体" panose="02010609060101010101" pitchFamily="2" charset="-122"/>
              </a:rPr>
              <a:t>3</a:t>
            </a:r>
            <a:r>
              <a:rPr lang="en-US" altLang="zh-CN" sz="2800" b="1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en-US" altLang="zh-CN" sz="2800" b="1" i="0" u="none">
                <a:solidFill>
                  <a:srgbClr val="000000"/>
                </a:solidFill>
                <a:effectLst/>
                <a:latin typeface="Times New Roman" panose="02020603050405020304" pitchFamily="31"/>
                <a:ea typeface="Times New Roman" panose="02020603050405020304" pitchFamily="31"/>
              </a:rPr>
              <a:t> </a:t>
            </a:r>
            <a:r>
              <a:rPr lang="en-US" altLang="zh-CN" sz="2800" b="1" i="0" u="none">
                <a:solidFill>
                  <a:srgbClr val="000000"/>
                </a:solidFill>
                <a:effectLst/>
                <a:latin typeface="Times New Roman" panose="02020603050405020304" pitchFamily="31"/>
                <a:ea typeface="黑体" panose="02010609060101010101" pitchFamily="2" charset="-122"/>
              </a:rPr>
              <a:t>[</a:t>
            </a:r>
            <a:r>
              <a:rPr lang="zh-CN" altLang="zh-CN" sz="2800" b="1" i="0" u="none">
                <a:solidFill>
                  <a:srgbClr val="000000"/>
                </a:solidFill>
                <a:effectLst/>
                <a:latin typeface="Times New Roman" panose="02020603050405020304" pitchFamily="31"/>
                <a:ea typeface="黑体" panose="02010609060101010101" pitchFamily="2" charset="-122"/>
              </a:rPr>
              <a:t>教材变式</a:t>
            </a:r>
            <a:r>
              <a:rPr lang="en-US" altLang="zh-CN" sz="2800" b="1" i="0" u="none">
                <a:solidFill>
                  <a:srgbClr val="000000"/>
                </a:solidFill>
                <a:effectLst/>
                <a:latin typeface="Times New Roman" panose="02020603050405020304" pitchFamily="31"/>
                <a:ea typeface="黑体" panose="02010609060101010101" pitchFamily="2" charset="-122"/>
              </a:rPr>
              <a:t>]</a:t>
            </a:r>
            <a:r>
              <a:rPr lang="zh-CN" altLang="zh-CN" sz="2800" b="1" i="0" u="none">
                <a:solidFill>
                  <a:srgbClr val="000000"/>
                </a:solidFill>
                <a:effectLst/>
                <a:latin typeface="Times New Roman" panose="02020603050405020304" pitchFamily="31"/>
                <a:ea typeface="黑体" panose="02010609060101010101" pitchFamily="2" charset="-122"/>
              </a:rPr>
              <a:t>如图，在</a:t>
            </a:r>
            <a:r>
              <a:rPr lang="en-US" altLang="zh-CN" sz="2800" b="1" i="0" u="none" spc="375">
                <a:solidFill>
                  <a:srgbClr val="000000"/>
                </a:solidFill>
                <a:effectLst/>
                <a:latin typeface="Cambria Math" panose="02040503050406030204" pitchFamily="28"/>
                <a:ea typeface="黑体" panose="02010609060101010101" pitchFamily="2" charset="-122"/>
              </a:rPr>
              <a:t>△</a:t>
            </a:r>
            <a:r>
              <a:rPr lang="en-US" altLang="zh-CN" sz="2800" b="1" i="1" u="none">
                <a:solidFill>
                  <a:srgbClr val="000000"/>
                </a:solidFill>
                <a:effectLst/>
                <a:latin typeface="Times New Roman" panose="02020603050405020304" pitchFamily="31"/>
                <a:ea typeface="黑体" panose="02010609060101010101" pitchFamily="2" charset="-122"/>
              </a:rPr>
              <a:t>AB</a:t>
            </a:r>
            <a:r>
              <a:rPr lang="en-US" altLang="zh-CN" sz="2800" b="1" i="1" u="none" spc="375">
                <a:solidFill>
                  <a:srgbClr val="000000"/>
                </a:solidFill>
                <a:effectLst/>
                <a:latin typeface="Times New Roman" panose="02020603050405020304" pitchFamily="31"/>
                <a:ea typeface="黑体" panose="02010609060101010101" pitchFamily="2" charset="-122"/>
              </a:rPr>
              <a:t>C</a:t>
            </a:r>
            <a:r>
              <a:rPr lang="zh-CN" altLang="zh-CN" sz="2800" b="1" i="0" u="none">
                <a:solidFill>
                  <a:srgbClr val="000000"/>
                </a:solidFill>
                <a:effectLst/>
                <a:latin typeface="Times New Roman" panose="02020603050405020304" pitchFamily="31"/>
                <a:ea typeface="黑体" panose="02010609060101010101" pitchFamily="2" charset="-122"/>
              </a:rPr>
              <a:t>中，</a:t>
            </a:r>
            <a:r>
              <a:rPr lang="zh-CN" altLang="zh-CN" sz="2800" b="1" i="0" u="none" spc="375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∠</a:t>
            </a:r>
            <a:r>
              <a:rPr lang="en-US" altLang="zh-CN" sz="2800" b="1" i="1" u="none">
                <a:solidFill>
                  <a:srgbClr val="000000"/>
                </a:solidFill>
                <a:effectLst/>
                <a:latin typeface="Times New Roman" panose="02020603050405020304" pitchFamily="31"/>
                <a:ea typeface="黑体" panose="02010609060101010101" pitchFamily="2" charset="-122"/>
              </a:rPr>
              <a:t>AB</a:t>
            </a:r>
            <a:r>
              <a:rPr lang="en-US" altLang="zh-CN" sz="2800" b="1" i="1" u="none" spc="375">
                <a:solidFill>
                  <a:srgbClr val="000000"/>
                </a:solidFill>
                <a:effectLst/>
                <a:latin typeface="Times New Roman" panose="02020603050405020304" pitchFamily="31"/>
                <a:ea typeface="黑体" panose="02010609060101010101" pitchFamily="2" charset="-122"/>
              </a:rPr>
              <a:t>C</a:t>
            </a:r>
            <a:r>
              <a:rPr lang="zh-CN" altLang="zh-CN" sz="2800" b="1" i="0" u="none">
                <a:solidFill>
                  <a:srgbClr val="000000"/>
                </a:solidFill>
                <a:effectLst/>
                <a:latin typeface="Times New Roman" panose="02020603050405020304" pitchFamily="31"/>
                <a:ea typeface="黑体" panose="02010609060101010101" pitchFamily="2" charset="-122"/>
              </a:rPr>
              <a:t>＝</a:t>
            </a:r>
            <a:r>
              <a:rPr lang="en-US" altLang="zh-CN" sz="2800" b="1" i="0" u="none">
                <a:solidFill>
                  <a:srgbClr val="000000"/>
                </a:solidFill>
                <a:effectLst/>
                <a:latin typeface="Times New Roman" panose="02020603050405020304" pitchFamily="31"/>
                <a:ea typeface="黑体" panose="02010609060101010101" pitchFamily="2" charset="-122"/>
              </a:rPr>
              <a:t>90</a:t>
            </a:r>
            <a:r>
              <a:rPr lang="en-US" altLang="zh-CN" sz="2800" b="1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°</a:t>
            </a:r>
            <a:r>
              <a:rPr lang="zh-CN" altLang="zh-CN" sz="2800" b="1" i="0" u="none">
                <a:solidFill>
                  <a:srgbClr val="000000"/>
                </a:solidFill>
                <a:effectLst/>
                <a:latin typeface="Times New Roman" panose="02020603050405020304" pitchFamily="31"/>
                <a:ea typeface="黑体" panose="02010609060101010101" pitchFamily="2" charset="-122"/>
                <a:sym typeface="_⨹_1_dd010,isEnd"/>
              </a:rPr>
              <a:t>，</a:t>
            </a:r>
            <a:br>
              <a:rPr lang="zh-CN" altLang="zh-CN" sz="2800" b="1" i="0" u="none">
                <a:solidFill>
                  <a:srgbClr val="000000"/>
                </a:solidFill>
                <a:effectLst/>
                <a:latin typeface="Times New Roman" panose="02020603050405020304" pitchFamily="31"/>
                <a:ea typeface="黑体" panose="02010609060101010101" pitchFamily="2" charset="-122"/>
              </a:rPr>
            </a:br>
            <a:r>
              <a:rPr lang="zh-CN" altLang="zh-CN" sz="2800" b="1" i="0" u="none">
                <a:solidFill>
                  <a:srgbClr val="000000"/>
                </a:solidFill>
                <a:effectLst/>
                <a:latin typeface="Times New Roman" panose="02020603050405020304" pitchFamily="31"/>
                <a:ea typeface="黑体" panose="02010609060101010101" pitchFamily="2" charset="-122"/>
              </a:rPr>
              <a:t>分别</a:t>
            </a:r>
            <a:r>
              <a:rPr lang="zh-CN" altLang="zh-CN" sz="2800" b="1" i="0" u="none" spc="375">
                <a:solidFill>
                  <a:srgbClr val="000000"/>
                </a:solidFill>
                <a:effectLst/>
                <a:latin typeface="Times New Roman" panose="02020603050405020304" pitchFamily="31"/>
                <a:ea typeface="黑体" panose="02010609060101010101" pitchFamily="2" charset="-122"/>
              </a:rPr>
              <a:t>以</a:t>
            </a:r>
            <a:r>
              <a:rPr lang="en-US" altLang="zh-CN" sz="2800" b="1" i="1" u="none">
                <a:solidFill>
                  <a:srgbClr val="000000"/>
                </a:solidFill>
                <a:effectLst/>
                <a:latin typeface="Times New Roman" panose="02020603050405020304" pitchFamily="31"/>
                <a:ea typeface="黑体" panose="02010609060101010101" pitchFamily="2" charset="-122"/>
              </a:rPr>
              <a:t>B</a:t>
            </a:r>
            <a:r>
              <a:rPr lang="en-US" altLang="zh-CN" sz="2800" b="1" i="1" u="none" spc="375">
                <a:solidFill>
                  <a:srgbClr val="000000"/>
                </a:solidFill>
                <a:effectLst/>
                <a:latin typeface="Times New Roman" panose="02020603050405020304" pitchFamily="31"/>
                <a:ea typeface="黑体" panose="02010609060101010101" pitchFamily="2" charset="-122"/>
              </a:rPr>
              <a:t>C</a:t>
            </a:r>
            <a:r>
              <a:rPr lang="zh-CN" altLang="zh-CN" sz="2800" b="1" i="0" u="none" spc="375">
                <a:solidFill>
                  <a:srgbClr val="000000"/>
                </a:solidFill>
                <a:effectLst/>
                <a:latin typeface="Times New Roman" panose="02020603050405020304" pitchFamily="31"/>
                <a:ea typeface="黑体" panose="02010609060101010101" pitchFamily="2" charset="-122"/>
              </a:rPr>
              <a:t>，</a:t>
            </a:r>
            <a:r>
              <a:rPr lang="en-US" altLang="zh-CN" sz="2800" b="1" i="1" u="none">
                <a:solidFill>
                  <a:srgbClr val="000000"/>
                </a:solidFill>
                <a:effectLst/>
                <a:latin typeface="Times New Roman" panose="02020603050405020304" pitchFamily="31"/>
                <a:ea typeface="黑体" panose="02010609060101010101" pitchFamily="2" charset="-122"/>
              </a:rPr>
              <a:t>A</a:t>
            </a:r>
            <a:r>
              <a:rPr lang="en-US" altLang="zh-CN" sz="2800" b="1" i="1" u="none" spc="375">
                <a:solidFill>
                  <a:srgbClr val="000000"/>
                </a:solidFill>
                <a:effectLst/>
                <a:latin typeface="Times New Roman" panose="02020603050405020304" pitchFamily="31"/>
                <a:ea typeface="黑体" panose="02010609060101010101" pitchFamily="2" charset="-122"/>
              </a:rPr>
              <a:t>B</a:t>
            </a:r>
            <a:r>
              <a:rPr lang="zh-CN" altLang="zh-CN" sz="2800" b="1" i="0" u="none" spc="375">
                <a:solidFill>
                  <a:srgbClr val="000000"/>
                </a:solidFill>
                <a:effectLst/>
                <a:latin typeface="Times New Roman" panose="02020603050405020304" pitchFamily="31"/>
                <a:ea typeface="黑体" panose="02010609060101010101" pitchFamily="2" charset="-122"/>
              </a:rPr>
              <a:t>，</a:t>
            </a:r>
            <a:r>
              <a:rPr lang="en-US" altLang="zh-CN" sz="2800" b="1" i="1" u="none">
                <a:solidFill>
                  <a:srgbClr val="000000"/>
                </a:solidFill>
                <a:effectLst/>
                <a:latin typeface="Times New Roman" panose="02020603050405020304" pitchFamily="31"/>
                <a:ea typeface="黑体" panose="02010609060101010101" pitchFamily="2" charset="-122"/>
              </a:rPr>
              <a:t>A</a:t>
            </a:r>
            <a:r>
              <a:rPr lang="en-US" altLang="zh-CN" sz="2800" b="1" i="1" u="none" spc="375">
                <a:solidFill>
                  <a:srgbClr val="000000"/>
                </a:solidFill>
                <a:effectLst/>
                <a:latin typeface="Times New Roman" panose="02020603050405020304" pitchFamily="31"/>
                <a:ea typeface="黑体" panose="02010609060101010101" pitchFamily="2" charset="-122"/>
              </a:rPr>
              <a:t>C</a:t>
            </a:r>
            <a:r>
              <a:rPr lang="zh-CN" altLang="zh-CN" sz="2800" b="1" i="0" u="none">
                <a:solidFill>
                  <a:srgbClr val="000000"/>
                </a:solidFill>
                <a:effectLst/>
                <a:latin typeface="Times New Roman" panose="02020603050405020304" pitchFamily="31"/>
                <a:ea typeface="黑体" panose="02010609060101010101" pitchFamily="2" charset="-122"/>
                <a:sym typeface="_⨹_12_c0d29,isEnd"/>
              </a:rPr>
              <a:t>为边向外作正方形，面积分</a:t>
            </a:r>
            <a:br>
              <a:rPr lang="zh-CN" altLang="zh-CN" sz="2800" b="1" i="0" u="none">
                <a:solidFill>
                  <a:srgbClr val="000000"/>
                </a:solidFill>
                <a:effectLst/>
                <a:latin typeface="Times New Roman" panose="02020603050405020304" pitchFamily="31"/>
                <a:ea typeface="黑体" panose="02010609060101010101" pitchFamily="2" charset="-122"/>
              </a:rPr>
            </a:br>
            <a:r>
              <a:rPr lang="zh-CN" altLang="zh-CN" sz="2800" b="1" i="0" u="none">
                <a:solidFill>
                  <a:srgbClr val="000000"/>
                </a:solidFill>
                <a:effectLst/>
                <a:latin typeface="Times New Roman" panose="02020603050405020304" pitchFamily="31"/>
                <a:ea typeface="黑体" panose="02010609060101010101" pitchFamily="2" charset="-122"/>
              </a:rPr>
              <a:t>别记</a:t>
            </a:r>
            <a:r>
              <a:rPr lang="zh-CN" altLang="zh-CN" sz="2800" b="1" i="0" u="none" spc="375">
                <a:solidFill>
                  <a:srgbClr val="000000"/>
                </a:solidFill>
                <a:effectLst/>
                <a:latin typeface="Times New Roman" panose="02020603050405020304" pitchFamily="31"/>
                <a:ea typeface="黑体" panose="02010609060101010101" pitchFamily="2" charset="-122"/>
              </a:rPr>
              <a:t>为</a:t>
            </a:r>
            <a:r>
              <a:rPr lang="en-US" altLang="zh-CN" sz="2800" b="1" i="1" u="none">
                <a:solidFill>
                  <a:srgbClr val="000000"/>
                </a:solidFill>
                <a:effectLst/>
                <a:latin typeface="Times New Roman" panose="02020603050405020304" pitchFamily="31"/>
                <a:ea typeface="黑体" panose="02010609060101010101" pitchFamily="2" charset="-122"/>
              </a:rPr>
              <a:t>S</a:t>
            </a:r>
            <a:r>
              <a:rPr lang="en-US" altLang="zh-CN" sz="2800" b="1" i="0" u="none" baseline="-25000">
                <a:solidFill>
                  <a:srgbClr val="000000"/>
                </a:solidFill>
                <a:effectLst/>
                <a:latin typeface="Times New Roman" panose="02020603050405020304" pitchFamily="31"/>
                <a:ea typeface="黑体" panose="02010609060101010101" pitchFamily="2" charset="-122"/>
              </a:rPr>
              <a:t>1</a:t>
            </a:r>
            <a:r>
              <a:rPr lang="zh-CN" altLang="zh-CN" sz="2800" b="1" i="0" u="none" spc="375">
                <a:solidFill>
                  <a:srgbClr val="000000"/>
                </a:solidFill>
                <a:effectLst/>
                <a:latin typeface="Times New Roman" panose="02020603050405020304" pitchFamily="31"/>
                <a:ea typeface="黑体" panose="02010609060101010101" pitchFamily="2" charset="-122"/>
              </a:rPr>
              <a:t>，</a:t>
            </a:r>
            <a:r>
              <a:rPr lang="en-US" altLang="zh-CN" sz="2800" b="1" i="1" u="none">
                <a:solidFill>
                  <a:srgbClr val="000000"/>
                </a:solidFill>
                <a:effectLst/>
                <a:latin typeface="Times New Roman" panose="02020603050405020304" pitchFamily="31"/>
                <a:ea typeface="黑体" panose="02010609060101010101" pitchFamily="2" charset="-122"/>
              </a:rPr>
              <a:t>S</a:t>
            </a:r>
            <a:r>
              <a:rPr lang="en-US" altLang="zh-CN" sz="2800" b="1" i="0" u="none" baseline="-25000">
                <a:solidFill>
                  <a:srgbClr val="000000"/>
                </a:solidFill>
                <a:effectLst/>
                <a:latin typeface="Times New Roman" panose="02020603050405020304" pitchFamily="31"/>
                <a:ea typeface="黑体" panose="02010609060101010101" pitchFamily="2" charset="-122"/>
              </a:rPr>
              <a:t>2</a:t>
            </a:r>
            <a:r>
              <a:rPr lang="zh-CN" altLang="zh-CN" sz="2800" b="1" i="0" u="none" spc="375">
                <a:solidFill>
                  <a:srgbClr val="000000"/>
                </a:solidFill>
                <a:effectLst/>
                <a:latin typeface="Times New Roman" panose="02020603050405020304" pitchFamily="31"/>
                <a:ea typeface="黑体" panose="02010609060101010101" pitchFamily="2" charset="-122"/>
              </a:rPr>
              <a:t>，</a:t>
            </a:r>
            <a:r>
              <a:rPr lang="en-US" altLang="zh-CN" sz="2800" b="1" i="1" u="none">
                <a:solidFill>
                  <a:srgbClr val="000000"/>
                </a:solidFill>
                <a:effectLst/>
                <a:latin typeface="Times New Roman" panose="02020603050405020304" pitchFamily="31"/>
                <a:ea typeface="黑体" panose="02010609060101010101" pitchFamily="2" charset="-122"/>
              </a:rPr>
              <a:t>S</a:t>
            </a:r>
            <a:r>
              <a:rPr lang="en-US" altLang="zh-CN" sz="2800" b="1" i="0" u="none" baseline="-25000">
                <a:solidFill>
                  <a:srgbClr val="000000"/>
                </a:solidFill>
                <a:effectLst/>
                <a:latin typeface="Times New Roman" panose="02020603050405020304" pitchFamily="31"/>
                <a:ea typeface="黑体" panose="02010609060101010101" pitchFamily="2" charset="-122"/>
              </a:rPr>
              <a:t>3</a:t>
            </a:r>
            <a:r>
              <a:rPr lang="en-US" altLang="zh-CN" sz="2800" b="1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zh-CN" altLang="zh-CN" sz="2800" b="1" i="0" u="none" spc="375">
                <a:solidFill>
                  <a:srgbClr val="000000"/>
                </a:solidFill>
                <a:effectLst/>
                <a:latin typeface="Times New Roman" panose="02020603050405020304" pitchFamily="31"/>
                <a:ea typeface="黑体" panose="02010609060101010101" pitchFamily="2" charset="-122"/>
              </a:rPr>
              <a:t>若</a:t>
            </a:r>
            <a:r>
              <a:rPr lang="en-US" altLang="zh-CN" sz="2800" b="1" i="1" u="none">
                <a:solidFill>
                  <a:srgbClr val="000000"/>
                </a:solidFill>
                <a:effectLst/>
                <a:latin typeface="Times New Roman" panose="02020603050405020304" pitchFamily="31"/>
                <a:ea typeface="黑体" panose="02010609060101010101" pitchFamily="2" charset="-122"/>
              </a:rPr>
              <a:t>S</a:t>
            </a:r>
            <a:r>
              <a:rPr lang="en-US" altLang="zh-CN" sz="2800" b="1" i="0" u="none" baseline="-25000">
                <a:solidFill>
                  <a:srgbClr val="000000"/>
                </a:solidFill>
                <a:effectLst/>
                <a:latin typeface="Times New Roman" panose="02020603050405020304" pitchFamily="31"/>
                <a:ea typeface="黑体" panose="02010609060101010101" pitchFamily="2" charset="-122"/>
              </a:rPr>
              <a:t>2</a:t>
            </a:r>
            <a:r>
              <a:rPr lang="zh-CN" altLang="zh-CN" sz="2800" b="1" i="0" u="none">
                <a:solidFill>
                  <a:srgbClr val="000000"/>
                </a:solidFill>
                <a:effectLst/>
                <a:latin typeface="Times New Roman" panose="02020603050405020304" pitchFamily="31"/>
                <a:ea typeface="黑体" panose="02010609060101010101" pitchFamily="2" charset="-122"/>
              </a:rPr>
              <a:t>＝</a:t>
            </a:r>
            <a:r>
              <a:rPr lang="en-US" altLang="zh-CN" sz="2800" b="1" i="0" u="none">
                <a:solidFill>
                  <a:srgbClr val="000000"/>
                </a:solidFill>
                <a:effectLst/>
                <a:latin typeface="Times New Roman" panose="02020603050405020304" pitchFamily="31"/>
                <a:ea typeface="黑体" panose="02010609060101010101" pitchFamily="2" charset="-122"/>
              </a:rPr>
              <a:t>4</a:t>
            </a:r>
            <a:r>
              <a:rPr lang="zh-CN" altLang="zh-CN" sz="2800" b="1" i="0" u="none" spc="375">
                <a:solidFill>
                  <a:srgbClr val="000000"/>
                </a:solidFill>
                <a:effectLst/>
                <a:latin typeface="Times New Roman" panose="02020603050405020304" pitchFamily="31"/>
                <a:ea typeface="黑体" panose="02010609060101010101" pitchFamily="2" charset="-122"/>
              </a:rPr>
              <a:t>，</a:t>
            </a:r>
            <a:r>
              <a:rPr lang="en-US" altLang="zh-CN" sz="2800" b="1" i="1" u="none">
                <a:solidFill>
                  <a:srgbClr val="000000"/>
                </a:solidFill>
                <a:effectLst/>
                <a:latin typeface="Times New Roman" panose="02020603050405020304" pitchFamily="31"/>
                <a:ea typeface="黑体" panose="02010609060101010101" pitchFamily="2" charset="-122"/>
              </a:rPr>
              <a:t>S</a:t>
            </a:r>
            <a:r>
              <a:rPr lang="en-US" altLang="zh-CN" sz="2800" b="1" i="0" u="none" baseline="-25000">
                <a:solidFill>
                  <a:srgbClr val="000000"/>
                </a:solidFill>
                <a:effectLst/>
                <a:latin typeface="Times New Roman" panose="02020603050405020304" pitchFamily="31"/>
                <a:ea typeface="黑体" panose="02010609060101010101" pitchFamily="2" charset="-122"/>
              </a:rPr>
              <a:t>3</a:t>
            </a:r>
            <a:r>
              <a:rPr lang="zh-CN" altLang="zh-CN" sz="2800" b="1" i="0" u="none">
                <a:solidFill>
                  <a:srgbClr val="000000"/>
                </a:solidFill>
                <a:effectLst/>
                <a:latin typeface="Times New Roman" panose="02020603050405020304" pitchFamily="31"/>
                <a:ea typeface="黑体" panose="02010609060101010101" pitchFamily="2" charset="-122"/>
              </a:rPr>
              <a:t>＝</a:t>
            </a:r>
            <a:r>
              <a:rPr lang="en-US" altLang="zh-CN" sz="2800" b="1" i="0" u="none">
                <a:solidFill>
                  <a:srgbClr val="000000"/>
                </a:solidFill>
                <a:effectLst/>
                <a:latin typeface="Times New Roman" panose="02020603050405020304" pitchFamily="31"/>
                <a:ea typeface="黑体" panose="02010609060101010101" pitchFamily="2" charset="-122"/>
              </a:rPr>
              <a:t>6</a:t>
            </a:r>
            <a:r>
              <a:rPr lang="zh-CN" altLang="zh-CN" sz="2800" b="1" i="0" u="none">
                <a:solidFill>
                  <a:srgbClr val="000000"/>
                </a:solidFill>
                <a:effectLst/>
                <a:latin typeface="Times New Roman" panose="02020603050405020304" pitchFamily="31"/>
                <a:ea typeface="黑体" panose="02010609060101010101" pitchFamily="2" charset="-122"/>
              </a:rPr>
              <a:t>，</a:t>
            </a:r>
            <a:r>
              <a:rPr lang="zh-CN" altLang="zh-CN" sz="2800" b="1" i="0" u="none" spc="375">
                <a:solidFill>
                  <a:srgbClr val="000000"/>
                </a:solidFill>
                <a:effectLst/>
                <a:latin typeface="Times New Roman" panose="02020603050405020304" pitchFamily="31"/>
                <a:ea typeface="黑体" panose="02010609060101010101" pitchFamily="2" charset="-122"/>
              </a:rPr>
              <a:t>则</a:t>
            </a:r>
            <a:r>
              <a:rPr lang="en-US" altLang="zh-CN" sz="2800" b="1" i="1" u="none">
                <a:solidFill>
                  <a:srgbClr val="000000"/>
                </a:solidFill>
                <a:effectLst/>
                <a:latin typeface="Times New Roman" panose="02020603050405020304" pitchFamily="31"/>
                <a:ea typeface="黑体" panose="02010609060101010101" pitchFamily="2" charset="-122"/>
              </a:rPr>
              <a:t>S</a:t>
            </a:r>
            <a:r>
              <a:rPr lang="en-US" altLang="zh-CN" sz="2800" b="1" i="0" u="none" baseline="-25000">
                <a:solidFill>
                  <a:srgbClr val="000000"/>
                </a:solidFill>
                <a:effectLst/>
                <a:latin typeface="Times New Roman" panose="02020603050405020304" pitchFamily="31"/>
                <a:ea typeface="黑体" panose="02010609060101010101" pitchFamily="2" charset="-122"/>
              </a:rPr>
              <a:t>1</a:t>
            </a:r>
            <a:r>
              <a:rPr lang="zh-CN" altLang="zh-CN" sz="2800" b="1" i="0" u="none">
                <a:solidFill>
                  <a:srgbClr val="000000"/>
                </a:solidFill>
                <a:effectLst/>
                <a:latin typeface="Times New Roman" panose="02020603050405020304" pitchFamily="31"/>
                <a:ea typeface="黑体" panose="02010609060101010101" pitchFamily="2" charset="-122"/>
              </a:rPr>
              <a:t>＝</a:t>
            </a:r>
            <a:r>
              <a:rPr sz="2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31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31"/>
              </a:rPr>
              <a:t>            </a:t>
            </a:r>
            <a:r>
              <a:rPr sz="15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31"/>
              </a:rPr>
              <a:t> </a:t>
            </a:r>
            <a:r>
              <a:rPr sz="100" spc="-100">
                <a:latin typeface="Times New Roman" panose="02020603050405020304" pitchFamily="31"/>
              </a:rPr>
              <a:t>⁠</a:t>
            </a:r>
            <a:r>
              <a:rPr lang="en-US" altLang="zh-CN" sz="2800" b="1" i="0" u="none">
                <a:solidFill>
                  <a:srgbClr val="000000"/>
                </a:solidFill>
                <a:effectLst/>
                <a:latin typeface="Times New Roman" panose="02020603050405020304" pitchFamily="31"/>
                <a:ea typeface="黑体" panose="02010609060101010101" pitchFamily="2" charset="-122"/>
                <a:sym typeface=",isEnd"/>
              </a:rPr>
              <a:t>.</a:t>
            </a:r>
            <a:endParaRPr lang="en-US" altLang="zh-CN" sz="2800" b="1" i="0" u="none">
              <a:solidFill>
                <a:srgbClr val="000000"/>
              </a:solidFill>
              <a:effectLst/>
              <a:latin typeface="Times New Roman" panose="02020603050405020304" pitchFamily="31"/>
              <a:ea typeface="黑体" panose="02010609060101010101" pitchFamily="2" charset="-122"/>
              <a:sym typeface=",isEnd"/>
            </a:endParaRPr>
          </a:p>
        </p:txBody>
      </p:sp>
      <p:grpSp>
        <p:nvGrpSpPr>
          <p:cNvPr id="10037" name="yt_shape_10037" title="H_203.51276"/>
          <p:cNvGrpSpPr/>
          <p:nvPr/>
        </p:nvGrpSpPr>
        <p:grpSpPr>
          <a:xfrm>
            <a:off x="3367022" y="2069869"/>
            <a:ext cx="2409955" cy="2584612"/>
            <a:chOff x="0" y="0"/>
            <a:chExt cx="2409955" cy="2584612"/>
          </a:xfrm>
        </p:grpSpPr>
        <p:pic>
          <p:nvPicPr>
            <p:cNvPr id="2" name="yt_image_10037"/>
            <p:cNvPicPr>
              <a:picLocks noChangeAspect="1"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0" y="0"/>
              <a:ext cx="2409955" cy="211772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039" name="yt_shape_10039" descr="{&quot;rangeId&quot;:0,&quot;IgnoreLineSpacing&quot;:1}"/>
            <p:cNvSpPr txBox="1"/>
            <p:nvPr/>
          </p:nvSpPr>
          <p:spPr>
            <a:xfrm>
              <a:off x="592196" y="2153725"/>
              <a:ext cx="1261563" cy="430887"/>
            </a:xfrm>
            <a:prstGeom prst="rect">
              <a:avLst/>
            </a:prstGeom>
          </p:spPr>
          <p:txBody>
            <a:bodyPr vert="horz" wrap="non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00000"/>
                </a:lnSpc>
              </a:pPr>
              <a:r>
                <a:rPr lang="zh-CN" altLang="zh-CN" sz="2800" b="1" i="0" u="none">
                  <a:solidFill>
                    <a:srgbClr val="000000"/>
                  </a:solidFill>
                  <a:effectLst/>
                  <a:latin typeface="Times New Roman" panose="02020603050405020304" pitchFamily="31"/>
                  <a:ea typeface="黑体" panose="02010609060101010101" pitchFamily="2" charset="-122"/>
                </a:rPr>
                <a:t>第</a:t>
              </a:r>
              <a:r>
                <a:rPr lang="en-US" altLang="zh-CN" sz="2800" b="1" i="0" u="none">
                  <a:solidFill>
                    <a:srgbClr val="000000"/>
                  </a:solidFill>
                  <a:effectLst/>
                  <a:latin typeface="Times New Roman" panose="02020603050405020304" pitchFamily="31"/>
                  <a:ea typeface="黑体" panose="02010609060101010101" pitchFamily="2" charset="-122"/>
                </a:rPr>
                <a:t>3</a:t>
              </a:r>
              <a:r>
                <a:rPr lang="zh-CN" altLang="zh-CN" sz="2800" b="1" i="0" u="none">
                  <a:solidFill>
                    <a:srgbClr val="000000"/>
                  </a:solidFill>
                  <a:effectLst/>
                  <a:latin typeface="Times New Roman" panose="02020603050405020304" pitchFamily="31"/>
                  <a:ea typeface="黑体" panose="02010609060101010101" pitchFamily="2" charset="-122"/>
                </a:rPr>
                <a:t>题图</a:t>
              </a:r>
              <a:endParaRPr lang="zh-CN" altLang="zh-CN" sz="2800" b="1" i="0" u="none">
                <a:solidFill>
                  <a:srgbClr val="000000"/>
                </a:solidFill>
                <a:effectLst/>
                <a:latin typeface="Times New Roman" panose="02020603050405020304" pitchFamily="31"/>
                <a:ea typeface="黑体" panose="02010609060101010101" pitchFamily="2" charset="-122"/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7819282" y="1375496"/>
            <a:ext cx="715074" cy="52465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en-US" altLang="zh-CN" sz="2800" b="1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31"/>
                <a:ea typeface="黑体" panose="02010609060101010101" pitchFamily="2" charset="-122"/>
                <a:cs typeface="+mn-cs"/>
              </a:rPr>
              <a:t>2</a:t>
            </a:r>
            <a:r>
              <a:rPr kumimoji="0" lang="zh-CN" altLang="zh-CN" sz="2800" b="1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31"/>
                <a:ea typeface="黑体" panose="02010609060101010101" pitchFamily="2" charset="-122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79070" y="986790"/>
            <a:ext cx="8646795" cy="29343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323850" indent="-457200">
              <a:lnSpc>
                <a:spcPct val="110000"/>
              </a:lnSpc>
            </a:pP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1. 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通过古代数学文化的简述，了解我国古代在勾股定理研究方面的成就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.</a:t>
            </a:r>
            <a:endParaRPr lang="zh-CN" altLang="en-US" sz="2800"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</a:endParaRPr>
          </a:p>
          <a:p>
            <a:pPr marL="323850" indent="-457200">
              <a:lnSpc>
                <a:spcPct val="110000"/>
              </a:lnSpc>
            </a:pP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2. 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掌握勾股定理，并运用它解决简单的计算题，培养运算能力和数学的语言表达能力，欣赏数学语言的优美与简洁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. (</a:t>
            </a:r>
            <a:r>
              <a:rPr lang="zh-CN" altLang="en-US" sz="2800" b="1">
                <a:solidFill>
                  <a:srgbClr val="3C8C93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重点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)</a:t>
            </a:r>
            <a:endParaRPr lang="en-US" altLang="zh-CN" sz="2800"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</a:endParaRPr>
          </a:p>
          <a:p>
            <a:pPr marL="323850" indent="-457200">
              <a:lnSpc>
                <a:spcPct val="110000"/>
              </a:lnSpc>
            </a:pP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3.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勾股定理的探索与推理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.(</a:t>
            </a:r>
            <a:r>
              <a:rPr lang="zh-CN" altLang="en-US" sz="2800" b="1">
                <a:solidFill>
                  <a:srgbClr val="3C8C93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难点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)</a:t>
            </a:r>
            <a:endParaRPr lang="en-US" altLang="zh-CN" sz="2800"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41" name="yt_shape_10041"/>
          <p:cNvSpPr txBox="1"/>
          <p:nvPr/>
        </p:nvSpPr>
        <p:spPr>
          <a:xfrm>
            <a:off x="540119" y="852392"/>
            <a:ext cx="8444916" cy="1383199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10000"/>
              </a:lnSpc>
            </a:pPr>
            <a:r>
              <a:rPr lang="en-US" altLang="zh-CN" sz="2800" b="1" i="0" u="none">
                <a:solidFill>
                  <a:srgbClr val="000000"/>
                </a:solidFill>
                <a:effectLst/>
                <a:latin typeface="Times New Roman" panose="02020603050405020304" pitchFamily="31"/>
                <a:ea typeface="黑体" panose="02010609060101010101" pitchFamily="2" charset="-122"/>
              </a:rPr>
              <a:t>4</a:t>
            </a:r>
            <a:r>
              <a:rPr lang="en-US" altLang="zh-CN" sz="2800" b="1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en-US" altLang="zh-CN" sz="2800" b="1" i="0" u="none">
                <a:solidFill>
                  <a:srgbClr val="000000"/>
                </a:solidFill>
                <a:effectLst/>
                <a:latin typeface="Times New Roman" panose="02020603050405020304" pitchFamily="31"/>
                <a:ea typeface="Times New Roman" panose="02020603050405020304" pitchFamily="31"/>
              </a:rPr>
              <a:t> </a:t>
            </a:r>
            <a:r>
              <a:rPr lang="zh-CN" altLang="zh-CN" sz="2800" b="1" i="0" u="none">
                <a:solidFill>
                  <a:srgbClr val="000000"/>
                </a:solidFill>
                <a:effectLst/>
                <a:latin typeface="Times New Roman" panose="02020603050405020304" pitchFamily="31"/>
                <a:ea typeface="黑体" panose="02010609060101010101" pitchFamily="2" charset="-122"/>
              </a:rPr>
              <a:t>如图，某农户准备建一个蔬菜大棚，棚宽</a:t>
            </a:r>
            <a:r>
              <a:rPr lang="en-US" altLang="zh-CN" sz="2800" b="1" i="0" u="none">
                <a:solidFill>
                  <a:srgbClr val="000000"/>
                </a:solidFill>
                <a:effectLst/>
                <a:latin typeface="Times New Roman" panose="02020603050405020304" pitchFamily="31"/>
                <a:ea typeface="黑体" panose="02010609060101010101" pitchFamily="2" charset="-122"/>
              </a:rPr>
              <a:t>6m</a:t>
            </a:r>
            <a:r>
              <a:rPr lang="zh-CN" altLang="zh-CN" sz="2800" b="1" i="0" u="none">
                <a:solidFill>
                  <a:srgbClr val="000000"/>
                </a:solidFill>
                <a:effectLst/>
                <a:latin typeface="Times New Roman" panose="02020603050405020304" pitchFamily="31"/>
                <a:ea typeface="黑体" panose="02010609060101010101" pitchFamily="2" charset="-122"/>
                <a:sym typeface="_⨹_1_7f241,isEnd"/>
              </a:rPr>
              <a:t>，</a:t>
            </a:r>
            <a:br>
              <a:rPr lang="zh-CN" altLang="zh-CN" sz="2800" b="1" i="0" u="none">
                <a:solidFill>
                  <a:srgbClr val="000000"/>
                </a:solidFill>
                <a:effectLst/>
                <a:latin typeface="Times New Roman" panose="02020603050405020304" pitchFamily="31"/>
                <a:ea typeface="黑体" panose="02010609060101010101" pitchFamily="2" charset="-122"/>
              </a:rPr>
            </a:br>
            <a:r>
              <a:rPr lang="zh-CN" altLang="zh-CN" sz="2800" b="1" i="0" u="none">
                <a:solidFill>
                  <a:srgbClr val="000000"/>
                </a:solidFill>
                <a:effectLst/>
                <a:latin typeface="Times New Roman" panose="02020603050405020304" pitchFamily="31"/>
                <a:ea typeface="黑体" panose="02010609060101010101" pitchFamily="2" charset="-122"/>
              </a:rPr>
              <a:t>高</a:t>
            </a:r>
            <a:r>
              <a:rPr lang="en-US" altLang="zh-CN" sz="2800" b="1" i="0" u="none">
                <a:solidFill>
                  <a:srgbClr val="000000"/>
                </a:solidFill>
                <a:effectLst/>
                <a:latin typeface="Times New Roman" panose="02020603050405020304" pitchFamily="31"/>
                <a:ea typeface="黑体" panose="02010609060101010101" pitchFamily="2" charset="-122"/>
              </a:rPr>
              <a:t>8m</a:t>
            </a:r>
            <a:r>
              <a:rPr lang="zh-CN" altLang="zh-CN" sz="2800" b="1" i="0" u="none">
                <a:solidFill>
                  <a:srgbClr val="000000"/>
                </a:solidFill>
                <a:effectLst/>
                <a:latin typeface="Times New Roman" panose="02020603050405020304" pitchFamily="31"/>
                <a:ea typeface="黑体" panose="02010609060101010101" pitchFamily="2" charset="-122"/>
              </a:rPr>
              <a:t>，长</a:t>
            </a:r>
            <a:r>
              <a:rPr lang="en-US" altLang="zh-CN" sz="2800" b="1" i="0" u="none">
                <a:solidFill>
                  <a:srgbClr val="000000"/>
                </a:solidFill>
                <a:effectLst/>
                <a:latin typeface="Times New Roman" panose="02020603050405020304" pitchFamily="31"/>
                <a:ea typeface="黑体" panose="02010609060101010101" pitchFamily="2" charset="-122"/>
              </a:rPr>
              <a:t>30m</a:t>
            </a:r>
            <a:r>
              <a:rPr lang="zh-CN" altLang="zh-CN" sz="2800" b="1" i="0" u="none">
                <a:solidFill>
                  <a:srgbClr val="000000"/>
                </a:solidFill>
                <a:effectLst/>
                <a:latin typeface="Times New Roman" panose="02020603050405020304" pitchFamily="31"/>
                <a:ea typeface="黑体" panose="02010609060101010101" pitchFamily="2" charset="-122"/>
                <a:sym typeface="_⨹_16_58f6d,isEnd"/>
              </a:rPr>
              <a:t>，棚的斜面用塑料布遮盖，不计墙的</a:t>
            </a:r>
            <a:br>
              <a:rPr lang="zh-CN" altLang="zh-CN" sz="2800" b="1" i="0" u="none">
                <a:solidFill>
                  <a:srgbClr val="000000"/>
                </a:solidFill>
                <a:effectLst/>
                <a:latin typeface="Times New Roman" panose="02020603050405020304" pitchFamily="31"/>
                <a:ea typeface="黑体" panose="02010609060101010101" pitchFamily="2" charset="-122"/>
              </a:rPr>
            </a:br>
            <a:r>
              <a:rPr lang="zh-CN" altLang="zh-CN" sz="2800" b="1" i="0" u="none">
                <a:solidFill>
                  <a:srgbClr val="000000"/>
                </a:solidFill>
                <a:effectLst/>
                <a:latin typeface="Times New Roman" panose="02020603050405020304" pitchFamily="31"/>
                <a:ea typeface="黑体" panose="02010609060101010101" pitchFamily="2" charset="-122"/>
              </a:rPr>
              <a:t>厚度，则阳光透过的最大面积为</a:t>
            </a:r>
            <a:r>
              <a:rPr sz="2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31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31"/>
              </a:rPr>
              <a:t>                  </a:t>
            </a:r>
            <a:r>
              <a:rPr sz="7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31"/>
              </a:rPr>
              <a:t> </a:t>
            </a:r>
            <a:r>
              <a:rPr lang="en-US" altLang="zh-CN" sz="2800" b="1" i="0" u="none">
                <a:solidFill>
                  <a:srgbClr val="000000"/>
                </a:solidFill>
                <a:effectLst/>
                <a:latin typeface="Times New Roman" panose="02020603050405020304" pitchFamily="31"/>
                <a:ea typeface="黑体" panose="02010609060101010101" pitchFamily="2" charset="-122"/>
              </a:rPr>
              <a:t>m</a:t>
            </a:r>
            <a:r>
              <a:rPr lang="en-US" altLang="zh-CN" sz="2800" b="1" i="0" u="none" baseline="30000">
                <a:solidFill>
                  <a:srgbClr val="000000"/>
                </a:solidFill>
                <a:effectLst/>
                <a:latin typeface="Times New Roman" panose="02020603050405020304" pitchFamily="31"/>
                <a:ea typeface="黑体" panose="02010609060101010101" pitchFamily="2" charset="-122"/>
              </a:rPr>
              <a:t>2</a:t>
            </a:r>
            <a:r>
              <a:rPr lang="en-US" altLang="zh-CN" sz="2800" b="1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sym typeface=",isEnd"/>
              </a:rPr>
              <a:t>.</a:t>
            </a:r>
            <a:endParaRPr lang="en-US" altLang="zh-CN" sz="2800" b="1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sym typeface=",isEnd"/>
            </a:endParaRPr>
          </a:p>
        </p:txBody>
      </p:sp>
      <p:grpSp>
        <p:nvGrpSpPr>
          <p:cNvPr id="10042" name="yt_shape_10042" title="H_145.88771"/>
          <p:cNvGrpSpPr/>
          <p:nvPr/>
        </p:nvGrpSpPr>
        <p:grpSpPr>
          <a:xfrm>
            <a:off x="2994891" y="2438743"/>
            <a:ext cx="3154217" cy="1852774"/>
            <a:chOff x="0" y="0"/>
            <a:chExt cx="3154217" cy="1852774"/>
          </a:xfrm>
        </p:grpSpPr>
        <p:pic>
          <p:nvPicPr>
            <p:cNvPr id="2" name="yt_image_10042"/>
            <p:cNvPicPr>
              <a:picLocks noChangeAspect="1"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0" y="0"/>
              <a:ext cx="3154217" cy="138588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044" name="yt_shape_10044" descr="{&quot;rangeId&quot;:0,&quot;IgnoreLineSpacing&quot;:1}"/>
            <p:cNvSpPr txBox="1"/>
            <p:nvPr/>
          </p:nvSpPr>
          <p:spPr>
            <a:xfrm>
              <a:off x="964327" y="1421887"/>
              <a:ext cx="1261563" cy="430887"/>
            </a:xfrm>
            <a:prstGeom prst="rect">
              <a:avLst/>
            </a:prstGeom>
          </p:spPr>
          <p:txBody>
            <a:bodyPr vert="horz" wrap="non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00000"/>
                </a:lnSpc>
              </a:pPr>
              <a:r>
                <a:rPr lang="zh-CN" altLang="zh-CN" sz="2800" b="1" i="0" u="none">
                  <a:solidFill>
                    <a:srgbClr val="000000"/>
                  </a:solidFill>
                  <a:effectLst/>
                  <a:latin typeface="Times New Roman" panose="02020603050405020304" pitchFamily="31"/>
                  <a:ea typeface="黑体" panose="02010609060101010101" pitchFamily="2" charset="-122"/>
                </a:rPr>
                <a:t>第</a:t>
              </a:r>
              <a:r>
                <a:rPr lang="en-US" altLang="zh-CN" sz="2800" b="1" i="0" u="none">
                  <a:solidFill>
                    <a:srgbClr val="000000"/>
                  </a:solidFill>
                  <a:effectLst/>
                  <a:latin typeface="Times New Roman" panose="02020603050405020304" pitchFamily="31"/>
                  <a:ea typeface="黑体" panose="02010609060101010101" pitchFamily="2" charset="-122"/>
                </a:rPr>
                <a:t>4</a:t>
              </a:r>
              <a:r>
                <a:rPr lang="zh-CN" altLang="zh-CN" sz="2800" b="1" i="0" u="none">
                  <a:solidFill>
                    <a:srgbClr val="000000"/>
                  </a:solidFill>
                  <a:effectLst/>
                  <a:latin typeface="Times New Roman" panose="02020603050405020304" pitchFamily="31"/>
                  <a:ea typeface="黑体" panose="02010609060101010101" pitchFamily="2" charset="-122"/>
                </a:rPr>
                <a:t>题图</a:t>
              </a:r>
              <a:endParaRPr lang="zh-CN" altLang="zh-CN" sz="2800" b="1" i="0" u="none">
                <a:solidFill>
                  <a:srgbClr val="000000"/>
                </a:solidFill>
                <a:effectLst/>
                <a:latin typeface="Times New Roman" panose="02020603050405020304" pitchFamily="31"/>
                <a:ea typeface="黑体" panose="02010609060101010101" pitchFamily="2" charset="-122"/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5807921" y="1744370"/>
            <a:ext cx="1070674" cy="52465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en-US" altLang="zh-CN" sz="2800" b="1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31"/>
                <a:ea typeface="黑体" panose="02010609060101010101" pitchFamily="2" charset="-122"/>
                <a:cs typeface="+mn-cs"/>
              </a:rPr>
              <a:t>300</a:t>
            </a:r>
            <a:r>
              <a:rPr kumimoji="0" lang="zh-CN" altLang="zh-CN" sz="2800" b="1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31"/>
                <a:ea typeface="黑体" panose="02010609060101010101" pitchFamily="2" charset="-122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46" name="yt_shape_10046"/>
          <p:cNvSpPr txBox="1"/>
          <p:nvPr/>
        </p:nvSpPr>
        <p:spPr>
          <a:xfrm>
            <a:off x="540385" y="626745"/>
            <a:ext cx="8444865" cy="143256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10000"/>
              </a:lnSpc>
            </a:pPr>
            <a:r>
              <a:rPr lang="en-US" altLang="zh-CN" sz="2800" b="1" i="0" u="none">
                <a:solidFill>
                  <a:srgbClr val="000000"/>
                </a:solidFill>
                <a:effectLst/>
                <a:latin typeface="Times New Roman" panose="02020603050405020304" pitchFamily="31"/>
                <a:ea typeface="黑体" panose="02010609060101010101" pitchFamily="2" charset="-122"/>
              </a:rPr>
              <a:t>5</a:t>
            </a:r>
            <a:r>
              <a:rPr lang="en-US" altLang="zh-CN" sz="2800" b="1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en-US" altLang="zh-CN" sz="2800" b="1" i="0" u="none">
                <a:solidFill>
                  <a:srgbClr val="000000"/>
                </a:solidFill>
                <a:effectLst/>
                <a:latin typeface="Times New Roman" panose="02020603050405020304" pitchFamily="31"/>
                <a:ea typeface="Times New Roman" panose="02020603050405020304" pitchFamily="31"/>
              </a:rPr>
              <a:t> </a:t>
            </a:r>
            <a:r>
              <a:rPr lang="zh-CN" altLang="zh-CN" sz="2800" b="1" i="0" u="none">
                <a:solidFill>
                  <a:srgbClr val="000000"/>
                </a:solidFill>
                <a:effectLst/>
                <a:latin typeface="Times New Roman" panose="02020603050405020304" pitchFamily="31"/>
                <a:ea typeface="黑体" panose="02010609060101010101" pitchFamily="2" charset="-122"/>
              </a:rPr>
              <a:t>如图，等腰三角</a:t>
            </a:r>
            <a:r>
              <a:rPr lang="zh-CN" altLang="zh-CN" sz="2800" b="1" i="0" u="none" spc="375">
                <a:solidFill>
                  <a:srgbClr val="000000"/>
                </a:solidFill>
                <a:effectLst/>
                <a:latin typeface="Times New Roman" panose="02020603050405020304" pitchFamily="31"/>
                <a:ea typeface="黑体" panose="02010609060101010101" pitchFamily="2" charset="-122"/>
              </a:rPr>
              <a:t>形</a:t>
            </a:r>
            <a:r>
              <a:rPr lang="en-US" altLang="zh-CN" sz="2800" b="1" i="1" u="none">
                <a:solidFill>
                  <a:srgbClr val="000000"/>
                </a:solidFill>
                <a:effectLst/>
                <a:latin typeface="Times New Roman" panose="02020603050405020304" pitchFamily="31"/>
                <a:ea typeface="黑体" panose="02010609060101010101" pitchFamily="2" charset="-122"/>
              </a:rPr>
              <a:t>AB</a:t>
            </a:r>
            <a:r>
              <a:rPr lang="en-US" altLang="zh-CN" sz="2800" b="1" i="1" u="none" spc="375">
                <a:solidFill>
                  <a:srgbClr val="000000"/>
                </a:solidFill>
                <a:effectLst/>
                <a:latin typeface="Times New Roman" panose="02020603050405020304" pitchFamily="31"/>
                <a:ea typeface="黑体" panose="02010609060101010101" pitchFamily="2" charset="-122"/>
              </a:rPr>
              <a:t>C</a:t>
            </a:r>
            <a:r>
              <a:rPr lang="zh-CN" altLang="zh-CN" sz="2800" b="1" i="0" u="none">
                <a:solidFill>
                  <a:srgbClr val="000000"/>
                </a:solidFill>
                <a:effectLst/>
                <a:latin typeface="Times New Roman" panose="02020603050405020304" pitchFamily="31"/>
                <a:ea typeface="黑体" panose="02010609060101010101" pitchFamily="2" charset="-122"/>
              </a:rPr>
              <a:t>中</a:t>
            </a:r>
            <a:r>
              <a:rPr lang="zh-CN" altLang="zh-CN" sz="2800" b="1" i="0" u="none" spc="375">
                <a:solidFill>
                  <a:srgbClr val="000000"/>
                </a:solidFill>
                <a:effectLst/>
                <a:latin typeface="Times New Roman" panose="02020603050405020304" pitchFamily="31"/>
                <a:ea typeface="黑体" panose="02010609060101010101" pitchFamily="2" charset="-122"/>
              </a:rPr>
              <a:t>，</a:t>
            </a:r>
            <a:r>
              <a:rPr lang="en-US" altLang="zh-CN" sz="2800" b="1" i="1" u="none">
                <a:solidFill>
                  <a:srgbClr val="000000"/>
                </a:solidFill>
                <a:effectLst/>
                <a:latin typeface="Times New Roman" panose="02020603050405020304" pitchFamily="31"/>
                <a:ea typeface="黑体" panose="02010609060101010101" pitchFamily="2" charset="-122"/>
              </a:rPr>
              <a:t>A</a:t>
            </a:r>
            <a:r>
              <a:rPr lang="en-US" altLang="zh-CN" sz="2800" b="1" i="1" u="none" spc="375">
                <a:solidFill>
                  <a:srgbClr val="000000"/>
                </a:solidFill>
                <a:effectLst/>
                <a:latin typeface="Times New Roman" panose="02020603050405020304" pitchFamily="31"/>
                <a:ea typeface="黑体" panose="02010609060101010101" pitchFamily="2" charset="-122"/>
              </a:rPr>
              <a:t>B</a:t>
            </a:r>
            <a:r>
              <a:rPr lang="zh-CN" altLang="zh-CN" sz="2800" b="1" i="0" u="none" spc="375">
                <a:solidFill>
                  <a:srgbClr val="000000"/>
                </a:solidFill>
                <a:effectLst/>
                <a:latin typeface="Times New Roman" panose="02020603050405020304" pitchFamily="31"/>
                <a:ea typeface="黑体" panose="02010609060101010101" pitchFamily="2" charset="-122"/>
              </a:rPr>
              <a:t>＝</a:t>
            </a:r>
            <a:r>
              <a:rPr lang="en-US" altLang="zh-CN" sz="2800" b="1" i="1" u="none">
                <a:solidFill>
                  <a:srgbClr val="000000"/>
                </a:solidFill>
                <a:effectLst/>
                <a:latin typeface="Times New Roman" panose="02020603050405020304" pitchFamily="31"/>
                <a:ea typeface="黑体" panose="02010609060101010101" pitchFamily="2" charset="-122"/>
              </a:rPr>
              <a:t>A</a:t>
            </a:r>
            <a:r>
              <a:rPr lang="en-US" altLang="zh-CN" sz="2800" b="1" i="1" u="none" spc="375">
                <a:solidFill>
                  <a:srgbClr val="000000"/>
                </a:solidFill>
                <a:effectLst/>
                <a:latin typeface="Times New Roman" panose="02020603050405020304" pitchFamily="31"/>
                <a:ea typeface="黑体" panose="02010609060101010101" pitchFamily="2" charset="-122"/>
              </a:rPr>
              <a:t>C</a:t>
            </a:r>
            <a:r>
              <a:rPr lang="zh-CN" altLang="zh-CN" sz="2800" b="1" i="0" u="none" spc="375">
                <a:solidFill>
                  <a:srgbClr val="000000"/>
                </a:solidFill>
                <a:effectLst/>
                <a:latin typeface="Times New Roman" panose="02020603050405020304" pitchFamily="31"/>
                <a:ea typeface="黑体" panose="02010609060101010101" pitchFamily="2" charset="-122"/>
                <a:sym typeface="_⨹_1_ce0cc"/>
              </a:rPr>
              <a:t>，</a:t>
            </a:r>
            <a:br>
              <a:rPr lang="zh-CN" altLang="zh-CN" sz="2800" b="1" i="0" u="none" spc="375">
                <a:solidFill>
                  <a:srgbClr val="000000"/>
                </a:solidFill>
                <a:effectLst/>
                <a:latin typeface="Times New Roman" panose="02020603050405020304" pitchFamily="31"/>
                <a:ea typeface="黑体" panose="02010609060101010101" pitchFamily="2" charset="-122"/>
              </a:rPr>
            </a:br>
            <a:r>
              <a:rPr lang="en-US" altLang="zh-CN" sz="2800" b="1" i="1" u="none">
                <a:solidFill>
                  <a:srgbClr val="000000"/>
                </a:solidFill>
                <a:effectLst/>
                <a:latin typeface="Times New Roman" panose="02020603050405020304" pitchFamily="31"/>
                <a:ea typeface="黑体" panose="02010609060101010101" pitchFamily="2" charset="-122"/>
              </a:rPr>
              <a:t>C</a:t>
            </a:r>
            <a:r>
              <a:rPr lang="en-US" altLang="zh-CN" sz="2800" b="1" i="1" u="none" spc="375">
                <a:solidFill>
                  <a:srgbClr val="000000"/>
                </a:solidFill>
                <a:effectLst/>
                <a:latin typeface="Times New Roman" panose="02020603050405020304" pitchFamily="31"/>
                <a:ea typeface="黑体" panose="02010609060101010101" pitchFamily="2" charset="-122"/>
              </a:rPr>
              <a:t>D</a:t>
            </a:r>
            <a:r>
              <a:rPr lang="zh-CN" altLang="zh-CN" sz="2800" b="1" i="0" u="none" spc="375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⊥</a:t>
            </a:r>
            <a:r>
              <a:rPr lang="en-US" altLang="zh-CN" sz="2800" b="1" i="1" u="none">
                <a:solidFill>
                  <a:srgbClr val="000000"/>
                </a:solidFill>
                <a:effectLst/>
                <a:latin typeface="Times New Roman" panose="02020603050405020304" pitchFamily="31"/>
                <a:ea typeface="黑体" panose="02010609060101010101" pitchFamily="2" charset="-122"/>
              </a:rPr>
              <a:t>A</a:t>
            </a:r>
            <a:r>
              <a:rPr lang="en-US" altLang="zh-CN" sz="2800" b="1" i="1" u="none" spc="375">
                <a:solidFill>
                  <a:srgbClr val="000000"/>
                </a:solidFill>
                <a:effectLst/>
                <a:latin typeface="Times New Roman" panose="02020603050405020304" pitchFamily="31"/>
                <a:ea typeface="黑体" panose="02010609060101010101" pitchFamily="2" charset="-122"/>
              </a:rPr>
              <a:t>B</a:t>
            </a:r>
            <a:r>
              <a:rPr lang="zh-CN" altLang="zh-CN" sz="2800" b="1" i="0" u="none">
                <a:solidFill>
                  <a:srgbClr val="000000"/>
                </a:solidFill>
                <a:effectLst/>
                <a:latin typeface="Times New Roman" panose="02020603050405020304" pitchFamily="31"/>
                <a:ea typeface="黑体" panose="02010609060101010101" pitchFamily="2" charset="-122"/>
              </a:rPr>
              <a:t>，</a:t>
            </a:r>
            <a:r>
              <a:rPr lang="zh-CN" altLang="zh-CN" sz="2800" b="1" i="0" u="none" spc="375">
                <a:solidFill>
                  <a:srgbClr val="000000"/>
                </a:solidFill>
                <a:effectLst/>
                <a:latin typeface="Times New Roman" panose="02020603050405020304" pitchFamily="31"/>
                <a:ea typeface="黑体" panose="02010609060101010101" pitchFamily="2" charset="-122"/>
              </a:rPr>
              <a:t>且</a:t>
            </a:r>
            <a:r>
              <a:rPr lang="en-US" altLang="zh-CN" sz="2800" b="1" i="1" u="none">
                <a:solidFill>
                  <a:srgbClr val="000000"/>
                </a:solidFill>
                <a:effectLst/>
                <a:latin typeface="Times New Roman" panose="02020603050405020304" pitchFamily="31"/>
                <a:ea typeface="黑体" panose="02010609060101010101" pitchFamily="2" charset="-122"/>
              </a:rPr>
              <a:t>C</a:t>
            </a:r>
            <a:r>
              <a:rPr lang="en-US" altLang="zh-CN" sz="2800" b="1" i="1" u="none" spc="375">
                <a:solidFill>
                  <a:srgbClr val="000000"/>
                </a:solidFill>
                <a:effectLst/>
                <a:latin typeface="Times New Roman" panose="02020603050405020304" pitchFamily="31"/>
                <a:ea typeface="黑体" panose="02010609060101010101" pitchFamily="2" charset="-122"/>
              </a:rPr>
              <a:t>D</a:t>
            </a:r>
            <a:r>
              <a:rPr lang="zh-CN" altLang="zh-CN" sz="2800" b="1" i="0" u="none">
                <a:solidFill>
                  <a:srgbClr val="000000"/>
                </a:solidFill>
                <a:effectLst/>
                <a:latin typeface="Times New Roman" panose="02020603050405020304" pitchFamily="31"/>
                <a:ea typeface="黑体" panose="02010609060101010101" pitchFamily="2" charset="-122"/>
              </a:rPr>
              <a:t>＝</a:t>
            </a:r>
            <a:r>
              <a:rPr lang="en-US" altLang="zh-CN" sz="2800" b="1" i="0" u="none">
                <a:solidFill>
                  <a:srgbClr val="000000"/>
                </a:solidFill>
                <a:effectLst/>
                <a:latin typeface="Times New Roman" panose="02020603050405020304" pitchFamily="31"/>
                <a:ea typeface="黑体" panose="02010609060101010101" pitchFamily="2" charset="-122"/>
              </a:rPr>
              <a:t>4cm</a:t>
            </a:r>
            <a:r>
              <a:rPr lang="zh-CN" altLang="zh-CN" sz="2800" b="1" i="0" u="none" spc="375">
                <a:solidFill>
                  <a:srgbClr val="000000"/>
                </a:solidFill>
                <a:effectLst/>
                <a:latin typeface="Times New Roman" panose="02020603050405020304" pitchFamily="31"/>
                <a:ea typeface="黑体" panose="02010609060101010101" pitchFamily="2" charset="-122"/>
              </a:rPr>
              <a:t>，</a:t>
            </a:r>
            <a:r>
              <a:rPr lang="en-US" altLang="zh-CN" sz="2800" b="1" i="1" u="none">
                <a:solidFill>
                  <a:srgbClr val="000000"/>
                </a:solidFill>
                <a:effectLst/>
                <a:latin typeface="Times New Roman" panose="02020603050405020304" pitchFamily="31"/>
                <a:ea typeface="黑体" panose="02010609060101010101" pitchFamily="2" charset="-122"/>
              </a:rPr>
              <a:t>B</a:t>
            </a:r>
            <a:r>
              <a:rPr lang="en-US" altLang="zh-CN" sz="2800" b="1" i="1" u="none" spc="375">
                <a:solidFill>
                  <a:srgbClr val="000000"/>
                </a:solidFill>
                <a:effectLst/>
                <a:latin typeface="Times New Roman" panose="02020603050405020304" pitchFamily="31"/>
                <a:ea typeface="黑体" panose="02010609060101010101" pitchFamily="2" charset="-122"/>
              </a:rPr>
              <a:t>D</a:t>
            </a:r>
            <a:r>
              <a:rPr lang="zh-CN" altLang="zh-CN" sz="2800" b="1" i="0" u="none">
                <a:solidFill>
                  <a:srgbClr val="000000"/>
                </a:solidFill>
                <a:effectLst/>
                <a:latin typeface="Times New Roman" panose="02020603050405020304" pitchFamily="31"/>
                <a:ea typeface="黑体" panose="02010609060101010101" pitchFamily="2" charset="-122"/>
              </a:rPr>
              <a:t>＝</a:t>
            </a:r>
            <a:r>
              <a:rPr lang="en-US" altLang="zh-CN" sz="2800" b="1" i="0" u="none">
                <a:solidFill>
                  <a:srgbClr val="000000"/>
                </a:solidFill>
                <a:effectLst/>
                <a:latin typeface="Times New Roman" panose="02020603050405020304" pitchFamily="31"/>
                <a:ea typeface="黑体" panose="02010609060101010101" pitchFamily="2" charset="-122"/>
              </a:rPr>
              <a:t>3cm</a:t>
            </a:r>
            <a:r>
              <a:rPr lang="en-US" altLang="zh-CN" sz="2800" b="1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endParaRPr lang="en-US" altLang="zh-CN" sz="2800" b="1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l" eaLnBrk="1" latinLnBrk="0" hangingPunct="0">
              <a:lnSpc>
                <a:spcPct val="110000"/>
              </a:lnSpc>
            </a:pPr>
            <a:r>
              <a:rPr lang="en-US" altLang="zh-CN" sz="2800" b="1" i="0" u="none">
                <a:solidFill>
                  <a:srgbClr val="000000"/>
                </a:solidFill>
                <a:effectLst/>
                <a:latin typeface="Times New Roman" panose="02020603050405020304" pitchFamily="31"/>
                <a:ea typeface="黑体" panose="02010609060101010101" pitchFamily="2" charset="-122"/>
              </a:rPr>
              <a:t>(1)</a:t>
            </a:r>
            <a:r>
              <a:rPr lang="zh-CN" altLang="zh-CN" sz="2800" b="1" i="0" u="none" spc="375">
                <a:solidFill>
                  <a:srgbClr val="000000"/>
                </a:solidFill>
                <a:effectLst/>
                <a:latin typeface="Times New Roman" panose="02020603050405020304" pitchFamily="31"/>
                <a:ea typeface="黑体" panose="02010609060101010101" pitchFamily="2" charset="-122"/>
              </a:rPr>
              <a:t>求</a:t>
            </a:r>
            <a:r>
              <a:rPr lang="en-US" altLang="zh-CN" sz="2800" b="1" i="1" u="none">
                <a:solidFill>
                  <a:srgbClr val="000000"/>
                </a:solidFill>
                <a:effectLst/>
                <a:latin typeface="Times New Roman" panose="02020603050405020304" pitchFamily="31"/>
                <a:ea typeface="黑体" panose="02010609060101010101" pitchFamily="2" charset="-122"/>
              </a:rPr>
              <a:t>B</a:t>
            </a:r>
            <a:r>
              <a:rPr lang="en-US" altLang="zh-CN" sz="2800" b="1" i="1" u="none" spc="375">
                <a:solidFill>
                  <a:srgbClr val="000000"/>
                </a:solidFill>
                <a:effectLst/>
                <a:latin typeface="Times New Roman" panose="02020603050405020304" pitchFamily="31"/>
                <a:ea typeface="黑体" panose="02010609060101010101" pitchFamily="2" charset="-122"/>
              </a:rPr>
              <a:t>C</a:t>
            </a:r>
            <a:r>
              <a:rPr lang="zh-CN" altLang="zh-CN" sz="2800" b="1" i="0" u="none">
                <a:solidFill>
                  <a:srgbClr val="000000"/>
                </a:solidFill>
                <a:effectLst/>
                <a:latin typeface="Times New Roman" panose="02020603050405020304" pitchFamily="31"/>
                <a:ea typeface="黑体" panose="02010609060101010101" pitchFamily="2" charset="-122"/>
              </a:rPr>
              <a:t>的长；</a:t>
            </a:r>
            <a:endParaRPr lang="en-US" altLang="zh-CN" sz="2800" b="1" i="0" u="none">
              <a:solidFill>
                <a:srgbClr val="FF0000">
                  <a:alpha val="0"/>
                </a:srgbClr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0049" name="yt_image_10049" title="H_169.12495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5427708" y="2297012"/>
            <a:ext cx="3176292" cy="21478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/>
          <p:cNvSpPr txBox="1"/>
          <p:nvPr/>
        </p:nvSpPr>
        <p:spPr>
          <a:xfrm>
            <a:off x="450108" y="2059972"/>
            <a:ext cx="7982586" cy="563004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zh-CN" altLang="zh-CN" sz="2800" b="1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31"/>
                <a:ea typeface="黑体" panose="02010609060101010101" pitchFamily="2" charset="-122"/>
                <a:cs typeface="+mn-cs"/>
              </a:rPr>
              <a:t>解：</a:t>
            </a:r>
            <a:r>
              <a:rPr kumimoji="0" lang="en-US" altLang="zh-CN" sz="2800" b="1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31"/>
                <a:ea typeface="黑体" panose="02010609060101010101" pitchFamily="2" charset="-122"/>
                <a:cs typeface="+mn-cs"/>
              </a:rPr>
              <a:t>(1)</a:t>
            </a:r>
            <a:r>
              <a:rPr kumimoji="0" lang="zh-CN" altLang="zh-CN" sz="2800" b="1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31"/>
                <a:ea typeface="黑体" panose="02010609060101010101" pitchFamily="2" charset="-122"/>
                <a:cs typeface="+mn-cs"/>
              </a:rPr>
              <a:t>在</a:t>
            </a:r>
            <a:r>
              <a:rPr kumimoji="0" lang="en-US" altLang="zh-CN" sz="2800" b="1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31"/>
                <a:ea typeface="黑体" panose="02010609060101010101" pitchFamily="2" charset="-122"/>
                <a:cs typeface="+mn-cs"/>
              </a:rPr>
              <a:t>Rt</a:t>
            </a:r>
            <a:r>
              <a:rPr kumimoji="0" lang="en-US" altLang="zh-CN" sz="2800" b="1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 Math" panose="02040503050406030204" pitchFamily="28"/>
                <a:ea typeface="黑体" panose="02010609060101010101" pitchFamily="2" charset="-122"/>
                <a:cs typeface="+mn-cs"/>
              </a:rPr>
              <a:t>△</a:t>
            </a:r>
            <a:r>
              <a:rPr kumimoji="0" lang="en-US" altLang="zh-CN" sz="2800" b="1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31"/>
                <a:ea typeface="黑体" panose="02010609060101010101" pitchFamily="2" charset="-122"/>
                <a:cs typeface="+mn-cs"/>
              </a:rPr>
              <a:t>BD</a:t>
            </a:r>
            <a:r>
              <a:rPr kumimoji="0" lang="en-US" altLang="zh-CN" sz="2800" b="1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31"/>
                <a:ea typeface="黑体" panose="02010609060101010101" pitchFamily="2" charset="-122"/>
                <a:cs typeface="+mn-cs"/>
              </a:rPr>
              <a:t>C</a:t>
            </a:r>
            <a:r>
              <a:rPr kumimoji="0" lang="zh-CN" altLang="zh-CN" sz="2800" b="1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31"/>
                <a:ea typeface="黑体" panose="02010609060101010101" pitchFamily="2" charset="-122"/>
                <a:cs typeface="+mn-cs"/>
              </a:rPr>
              <a:t>中</a:t>
            </a:r>
            <a:r>
              <a:rPr kumimoji="0" lang="zh-CN" altLang="zh-CN" sz="2800" b="1" i="0" strike="noStrike" kern="1200" cap="none" spc="375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31"/>
                <a:ea typeface="黑体" panose="02010609060101010101" pitchFamily="2" charset="-122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50108" y="2529364"/>
            <a:ext cx="5778076" cy="563004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lang="en-US" altLang="zh-CN" sz="2800" b="1" i="1">
                <a:solidFill>
                  <a:srgbClr val="FF0000"/>
                </a:solidFill>
                <a:latin typeface="Times New Roman" panose="02020603050405020304" pitchFamily="31"/>
                <a:ea typeface="黑体" panose="02010609060101010101" pitchFamily="2" charset="-122"/>
              </a:rPr>
              <a:t>BC</a:t>
            </a:r>
            <a:r>
              <a:rPr lang="en-US" altLang="zh-CN" sz="2800" b="1" baseline="30000">
                <a:solidFill>
                  <a:srgbClr val="FF0000"/>
                </a:solidFill>
                <a:latin typeface="Times New Roman" panose="02020603050405020304" pitchFamily="31"/>
                <a:ea typeface="黑体" panose="02010609060101010101" pitchFamily="2" charset="-122"/>
              </a:rPr>
              <a:t>2</a:t>
            </a:r>
            <a:r>
              <a:rPr lang="zh-CN" altLang="zh-CN" sz="2800" b="1" spc="375">
                <a:solidFill>
                  <a:srgbClr val="FF0000"/>
                </a:solidFill>
                <a:latin typeface="Times New Roman" panose="02020603050405020304" pitchFamily="31"/>
                <a:ea typeface="黑体" panose="02010609060101010101" pitchFamily="2" charset="-122"/>
              </a:rPr>
              <a:t>＝</a:t>
            </a:r>
            <a:r>
              <a:rPr lang="en-US" altLang="zh-CN" sz="2800" b="1" i="1">
                <a:solidFill>
                  <a:srgbClr val="FF0000"/>
                </a:solidFill>
                <a:latin typeface="Times New Roman" panose="02020603050405020304" pitchFamily="31"/>
                <a:ea typeface="黑体" panose="02010609060101010101" pitchFamily="2" charset="-122"/>
              </a:rPr>
              <a:t>BD</a:t>
            </a:r>
            <a:r>
              <a:rPr lang="en-US" altLang="zh-CN" sz="2800" b="1" baseline="30000">
                <a:solidFill>
                  <a:srgbClr val="FF0000"/>
                </a:solidFill>
                <a:latin typeface="Times New Roman" panose="02020603050405020304" pitchFamily="31"/>
                <a:ea typeface="黑体" panose="02010609060101010101" pitchFamily="2" charset="-122"/>
              </a:rPr>
              <a:t>2</a:t>
            </a:r>
            <a:r>
              <a:rPr lang="zh-CN" altLang="zh-CN" sz="2800" b="1" spc="375">
                <a:solidFill>
                  <a:srgbClr val="FF0000"/>
                </a:solidFill>
                <a:latin typeface="Times New Roman" panose="02020603050405020304" pitchFamily="31"/>
                <a:ea typeface="黑体" panose="02010609060101010101" pitchFamily="2" charset="-122"/>
              </a:rPr>
              <a:t>＋</a:t>
            </a:r>
            <a:r>
              <a:rPr lang="en-US" altLang="zh-CN" sz="2800" b="1" i="1">
                <a:solidFill>
                  <a:srgbClr val="FF0000"/>
                </a:solidFill>
                <a:latin typeface="Times New Roman" panose="02020603050405020304" pitchFamily="31"/>
                <a:ea typeface="黑体" panose="02010609060101010101" pitchFamily="2" charset="-122"/>
              </a:rPr>
              <a:t>CD</a:t>
            </a:r>
            <a:r>
              <a:rPr lang="en-US" altLang="zh-CN" sz="2800" b="1" baseline="30000">
                <a:solidFill>
                  <a:srgbClr val="FF0000"/>
                </a:solidFill>
                <a:latin typeface="Times New Roman" panose="02020603050405020304" pitchFamily="31"/>
                <a:ea typeface="黑体" panose="02010609060101010101" pitchFamily="2" charset="-122"/>
              </a:rPr>
              <a:t>2</a:t>
            </a:r>
            <a:r>
              <a:rPr lang="zh-CN" altLang="zh-CN" sz="2800" b="1">
                <a:solidFill>
                  <a:srgbClr val="FF0000"/>
                </a:solidFill>
                <a:latin typeface="Times New Roman" panose="02020603050405020304" pitchFamily="31"/>
                <a:ea typeface="黑体" panose="02010609060101010101" pitchFamily="2" charset="-122"/>
              </a:rPr>
              <a:t>＝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31"/>
                <a:ea typeface="黑体" panose="02010609060101010101" pitchFamily="2" charset="-122"/>
              </a:rPr>
              <a:t>3</a:t>
            </a:r>
            <a:r>
              <a:rPr lang="en-US" altLang="zh-CN" sz="2800" b="1" baseline="30000">
                <a:solidFill>
                  <a:srgbClr val="FF0000"/>
                </a:solidFill>
                <a:latin typeface="Times New Roman" panose="02020603050405020304" pitchFamily="31"/>
                <a:ea typeface="黑体" panose="02010609060101010101" pitchFamily="2" charset="-122"/>
              </a:rPr>
              <a:t>2</a:t>
            </a:r>
            <a:r>
              <a:rPr lang="zh-CN" altLang="zh-CN" sz="2800" b="1">
                <a:solidFill>
                  <a:srgbClr val="FF0000"/>
                </a:solidFill>
                <a:latin typeface="Times New Roman" panose="02020603050405020304" pitchFamily="31"/>
                <a:ea typeface="黑体" panose="02010609060101010101" pitchFamily="2" charset="-122"/>
              </a:rPr>
              <a:t>＋</a:t>
            </a:r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31"/>
                <a:ea typeface="黑体" panose="02010609060101010101" pitchFamily="2" charset="-122"/>
              </a:rPr>
              <a:t>4</a:t>
            </a:r>
            <a:r>
              <a:rPr lang="en-US" altLang="zh-CN" sz="2800" b="1" baseline="30000" smtClean="0">
                <a:solidFill>
                  <a:srgbClr val="FF0000"/>
                </a:solidFill>
                <a:latin typeface="Times New Roman" panose="02020603050405020304" pitchFamily="31"/>
                <a:ea typeface="黑体" panose="02010609060101010101" pitchFamily="2" charset="-122"/>
                <a:sym typeface="_⨹_1_a9e11"/>
              </a:rPr>
              <a:t>2</a:t>
            </a:r>
            <a:r>
              <a:rPr kumimoji="0" lang="zh-CN" altLang="zh-CN" sz="2800" b="1" i="0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31"/>
                <a:ea typeface="黑体" panose="02010609060101010101" pitchFamily="2" charset="-122"/>
                <a:cs typeface="+mn-cs"/>
              </a:rPr>
              <a:t>＝</a:t>
            </a:r>
            <a:r>
              <a:rPr kumimoji="0" lang="en-US" altLang="zh-CN" sz="2800" b="1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31"/>
                <a:ea typeface="黑体" panose="02010609060101010101" pitchFamily="2" charset="-122"/>
                <a:cs typeface="+mn-cs"/>
              </a:rPr>
              <a:t>25</a:t>
            </a:r>
            <a:r>
              <a:rPr kumimoji="0" lang="zh-CN" altLang="zh-CN" sz="2800" b="1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31"/>
                <a:ea typeface="黑体" panose="02010609060101010101" pitchFamily="2" charset="-122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50108" y="2998756"/>
            <a:ext cx="2273999" cy="52465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zh-CN" altLang="zh-CN" sz="2800" b="1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∴</a:t>
            </a:r>
            <a:r>
              <a:rPr kumimoji="0" lang="en-US" altLang="zh-CN" sz="2800" b="1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31"/>
                <a:ea typeface="黑体" panose="02010609060101010101" pitchFamily="2" charset="-122"/>
                <a:cs typeface="+mn-cs"/>
              </a:rPr>
              <a:t>B</a:t>
            </a:r>
            <a:r>
              <a:rPr kumimoji="0" lang="en-US" altLang="zh-CN" sz="2800" b="1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31"/>
                <a:ea typeface="黑体" panose="02010609060101010101" pitchFamily="2" charset="-122"/>
                <a:cs typeface="+mn-cs"/>
              </a:rPr>
              <a:t>C</a:t>
            </a:r>
            <a:r>
              <a:rPr kumimoji="0" lang="zh-CN" altLang="zh-CN" sz="2800" b="1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31"/>
                <a:ea typeface="黑体" panose="02010609060101010101" pitchFamily="2" charset="-122"/>
                <a:cs typeface="+mn-cs"/>
              </a:rPr>
              <a:t>＝</a:t>
            </a:r>
            <a:r>
              <a:rPr kumimoji="0" lang="en-US" altLang="zh-CN" sz="2800" b="1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31"/>
                <a:ea typeface="黑体" panose="02010609060101010101" pitchFamily="2" charset="-122"/>
                <a:cs typeface="+mn-cs"/>
              </a:rPr>
              <a:t>5cm</a:t>
            </a:r>
            <a:r>
              <a:rPr kumimoji="0" lang="en-US" altLang="zh-CN" sz="2800" b="1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0051" name="yt_shape_10051"/>
              <p:cNvSpPr txBox="1"/>
              <p:nvPr/>
            </p:nvSpPr>
            <p:spPr>
              <a:xfrm>
                <a:off x="485547" y="513533"/>
                <a:ext cx="8444916" cy="373448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10000"/>
                  </a:lnSpc>
                </a:pPr>
                <a:r>
                  <a:rPr lang="en-US" altLang="zh-CN" sz="2800" b="1" i="0" u="none">
                    <a:solidFill>
                      <a:srgbClr val="000000"/>
                    </a:solidFill>
                    <a:effectLst/>
                    <a:latin typeface="Times New Roman" panose="02020603050405020304" pitchFamily="31"/>
                    <a:ea typeface="黑体" panose="02010609060101010101" pitchFamily="2" charset="-122"/>
                  </a:rPr>
                  <a:t>(2)[</a:t>
                </a:r>
                <a:r>
                  <a:rPr lang="zh-CN" altLang="zh-CN" sz="2800" b="1" i="0" u="none">
                    <a:solidFill>
                      <a:srgbClr val="000000"/>
                    </a:solidFill>
                    <a:effectLst/>
                    <a:latin typeface="Times New Roman" panose="02020603050405020304" pitchFamily="31"/>
                    <a:ea typeface="黑体" panose="02010609060101010101" pitchFamily="2" charset="-122"/>
                  </a:rPr>
                  <a:t>方程思想</a:t>
                </a:r>
                <a:r>
                  <a:rPr lang="en-US" altLang="zh-CN" sz="2800" b="1" i="0" u="none">
                    <a:solidFill>
                      <a:srgbClr val="000000"/>
                    </a:solidFill>
                    <a:effectLst/>
                    <a:latin typeface="Times New Roman" panose="02020603050405020304" pitchFamily="31"/>
                    <a:ea typeface="黑体" panose="02010609060101010101" pitchFamily="2" charset="-122"/>
                  </a:rPr>
                  <a:t>]</a:t>
                </a:r>
                <a:r>
                  <a:rPr lang="zh-CN" altLang="zh-CN" sz="2800" b="1" i="0" u="none" spc="375">
                    <a:solidFill>
                      <a:srgbClr val="000000"/>
                    </a:solidFill>
                    <a:effectLst/>
                    <a:latin typeface="Times New Roman" panose="02020603050405020304" pitchFamily="31"/>
                    <a:ea typeface="黑体" panose="02010609060101010101" pitchFamily="2" charset="-122"/>
                  </a:rPr>
                  <a:t>求</a:t>
                </a:r>
                <a:r>
                  <a:rPr lang="en-US" altLang="zh-CN" sz="2800" b="1" i="1" u="none">
                    <a:solidFill>
                      <a:srgbClr val="000000"/>
                    </a:solidFill>
                    <a:effectLst/>
                    <a:latin typeface="Times New Roman" panose="02020603050405020304" pitchFamily="31"/>
                    <a:ea typeface="黑体" panose="02010609060101010101" pitchFamily="2" charset="-122"/>
                  </a:rPr>
                  <a:t>A</a:t>
                </a:r>
                <a:r>
                  <a:rPr lang="en-US" altLang="zh-CN" sz="2800" b="1" i="1" u="none" spc="375">
                    <a:solidFill>
                      <a:srgbClr val="000000"/>
                    </a:solidFill>
                    <a:effectLst/>
                    <a:latin typeface="Times New Roman" panose="02020603050405020304" pitchFamily="31"/>
                    <a:ea typeface="黑体" panose="02010609060101010101" pitchFamily="2" charset="-122"/>
                  </a:rPr>
                  <a:t>D</a:t>
                </a:r>
                <a:r>
                  <a:rPr lang="zh-CN" altLang="zh-CN" sz="2800" b="1" i="0" u="none">
                    <a:solidFill>
                      <a:srgbClr val="000000"/>
                    </a:solidFill>
                    <a:effectLst/>
                    <a:latin typeface="Times New Roman" panose="02020603050405020304" pitchFamily="31"/>
                    <a:ea typeface="黑体" panose="02010609060101010101" pitchFamily="2" charset="-122"/>
                  </a:rPr>
                  <a:t>的长</a:t>
                </a:r>
                <a:r>
                  <a:rPr lang="en-US" altLang="zh-CN" sz="2800" b="1" i="0" u="none">
                    <a:solidFill>
                      <a:srgbClr val="000000"/>
                    </a:solidFill>
                    <a:effectLst/>
                    <a:latin typeface="Times New Roman" panose="02020603050405020304" pitchFamily="31"/>
                    <a:ea typeface="黑体" panose="02010609060101010101" pitchFamily="2" charset="-122"/>
                  </a:rPr>
                  <a:t>.</a:t>
                </a:r>
                <a:endParaRPr lang="en-US" altLang="zh-CN" sz="2800" b="1" i="0" u="none">
                  <a:solidFill>
                    <a:srgbClr val="000000"/>
                  </a:solidFill>
                  <a:effectLst/>
                  <a:latin typeface="Times New Roman" panose="02020603050405020304" pitchFamily="31"/>
                  <a:ea typeface="黑体" panose="02010609060101010101" pitchFamily="2" charset="-122"/>
                </a:endParaRPr>
              </a:p>
              <a:p>
                <a:pPr algn="l" eaLnBrk="1" latinLnBrk="0" hangingPunct="0">
                  <a:lnSpc>
                    <a:spcPct val="110000"/>
                  </a:lnSpc>
                </a:pPr>
                <a:r>
                  <a:rPr lang="zh-CN" altLang="zh-CN" sz="2800" b="1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31"/>
                    <a:ea typeface="黑体" panose="02010609060101010101" pitchFamily="2" charset="-122"/>
                  </a:rPr>
                  <a:t>解：</a:t>
                </a:r>
                <a:r>
                  <a:rPr lang="en-US" altLang="zh-CN" sz="2800" b="1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31"/>
                    <a:ea typeface="黑体" panose="02010609060101010101" pitchFamily="2" charset="-122"/>
                  </a:rPr>
                  <a:t>(2)</a:t>
                </a:r>
                <a:r>
                  <a:rPr lang="zh-CN" altLang="zh-CN" sz="2800" b="1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31"/>
                    <a:ea typeface="黑体" panose="02010609060101010101" pitchFamily="2" charset="-122"/>
                  </a:rPr>
                  <a:t>设</a:t>
                </a:r>
                <a:r>
                  <a:rPr lang="en-US" altLang="zh-CN" sz="2800" b="1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31"/>
                    <a:ea typeface="黑体" panose="02010609060101010101" pitchFamily="2" charset="-122"/>
                  </a:rPr>
                  <a:t>A</a:t>
                </a:r>
                <a:r>
                  <a:rPr lang="en-US" altLang="zh-CN" sz="2800" b="1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31"/>
                    <a:ea typeface="黑体" panose="02010609060101010101" pitchFamily="2" charset="-122"/>
                  </a:rPr>
                  <a:t>D</a:t>
                </a:r>
                <a:r>
                  <a:rPr lang="zh-CN" altLang="zh-CN" sz="2800" b="1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31"/>
                    <a:ea typeface="黑体" panose="02010609060101010101" pitchFamily="2" charset="-122"/>
                  </a:rPr>
                  <a:t>＝</a:t>
                </a:r>
                <a:r>
                  <a:rPr lang="en-US" altLang="zh-CN" sz="2800" b="1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31"/>
                    <a:ea typeface="黑体" panose="02010609060101010101" pitchFamily="2" charset="-122"/>
                  </a:rPr>
                  <a:t>x</a:t>
                </a:r>
                <a:r>
                  <a:rPr lang="en-US" altLang="zh-CN" sz="2800" b="1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31"/>
                    <a:ea typeface="黑体" panose="02010609060101010101" pitchFamily="2" charset="-122"/>
                  </a:rPr>
                  <a:t>cm</a:t>
                </a:r>
                <a:r>
                  <a:rPr lang="zh-CN" altLang="zh-CN" sz="2800" b="1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31"/>
                    <a:ea typeface="黑体" panose="02010609060101010101" pitchFamily="2" charset="-122"/>
                  </a:rPr>
                  <a:t>，</a:t>
                </a:r>
                <a:endParaRPr lang="zh-CN" altLang="zh-CN" sz="2800" b="1" i="0" u="none">
                  <a:solidFill>
                    <a:srgbClr val="FF0000">
                      <a:alpha val="0"/>
                    </a:srgbClr>
                  </a:solidFill>
                  <a:effectLst/>
                  <a:latin typeface="Times New Roman" panose="02020603050405020304" pitchFamily="31"/>
                  <a:ea typeface="黑体" panose="02010609060101010101" pitchFamily="2" charset="-122"/>
                </a:endParaRPr>
              </a:p>
              <a:p>
                <a:pPr algn="l" eaLnBrk="1" latinLnBrk="0" hangingPunct="0">
                  <a:lnSpc>
                    <a:spcPct val="110000"/>
                  </a:lnSpc>
                </a:pPr>
                <a:r>
                  <a:rPr lang="zh-CN" altLang="zh-CN" sz="2800" b="1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31"/>
                    <a:ea typeface="黑体" panose="02010609060101010101" pitchFamily="2" charset="-122"/>
                  </a:rPr>
                  <a:t>则</a:t>
                </a:r>
                <a:r>
                  <a:rPr lang="en-US" altLang="zh-CN" sz="2800" b="1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31"/>
                    <a:ea typeface="黑体" panose="02010609060101010101" pitchFamily="2" charset="-122"/>
                  </a:rPr>
                  <a:t>A</a:t>
                </a:r>
                <a:r>
                  <a:rPr lang="en-US" altLang="zh-CN" sz="2800" b="1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31"/>
                    <a:ea typeface="黑体" panose="02010609060101010101" pitchFamily="2" charset="-122"/>
                  </a:rPr>
                  <a:t>B</a:t>
                </a:r>
                <a:r>
                  <a:rPr lang="zh-CN" altLang="zh-CN" sz="2800" b="1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31"/>
                    <a:ea typeface="黑体" panose="02010609060101010101" pitchFamily="2" charset="-122"/>
                  </a:rPr>
                  <a:t>＝</a:t>
                </a:r>
                <a:r>
                  <a:rPr lang="en-US" altLang="zh-CN" sz="2800" b="1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31"/>
                    <a:ea typeface="黑体" panose="02010609060101010101" pitchFamily="2" charset="-122"/>
                  </a:rPr>
                  <a:t>A</a:t>
                </a:r>
                <a:r>
                  <a:rPr lang="en-US" altLang="zh-CN" sz="2800" b="1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31"/>
                    <a:ea typeface="黑体" panose="02010609060101010101" pitchFamily="2" charset="-122"/>
                  </a:rPr>
                  <a:t>C</a:t>
                </a:r>
                <a:r>
                  <a:rPr lang="zh-CN" altLang="zh-CN" sz="2800" b="1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31"/>
                    <a:ea typeface="黑体" panose="02010609060101010101" pitchFamily="2" charset="-122"/>
                  </a:rPr>
                  <a:t>＝</a:t>
                </a:r>
                <a:r>
                  <a:rPr lang="en-US" altLang="zh-CN" sz="2800" b="1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31"/>
                    <a:ea typeface="黑体" panose="02010609060101010101" pitchFamily="2" charset="-122"/>
                  </a:rPr>
                  <a:t>(</a:t>
                </a:r>
                <a:r>
                  <a:rPr lang="en-US" altLang="zh-CN" sz="2800" b="1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31"/>
                    <a:ea typeface="黑体" panose="02010609060101010101" pitchFamily="2" charset="-122"/>
                  </a:rPr>
                  <a:t>x</a:t>
                </a:r>
                <a:r>
                  <a:rPr lang="zh-CN" altLang="zh-CN" sz="2800" b="1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31"/>
                    <a:ea typeface="黑体" panose="02010609060101010101" pitchFamily="2" charset="-122"/>
                  </a:rPr>
                  <a:t>＋</a:t>
                </a:r>
                <a:r>
                  <a:rPr lang="en-US" altLang="zh-CN" sz="2800" b="1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31"/>
                    <a:ea typeface="黑体" panose="02010609060101010101" pitchFamily="2" charset="-122"/>
                  </a:rPr>
                  <a:t>3)cm</a:t>
                </a:r>
                <a:r>
                  <a:rPr lang="en-US" altLang="zh-CN" sz="2800" b="1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.</a:t>
                </a:r>
                <a:endParaRPr lang="en-US" altLang="zh-CN" sz="2800" b="1" i="0" u="none">
                  <a:solidFill>
                    <a:srgbClr val="FF0000">
                      <a:alpha val="0"/>
                    </a:srgbClr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  <a:p>
                <a:pPr algn="l" eaLnBrk="1" latinLnBrk="0" hangingPunct="0">
                  <a:lnSpc>
                    <a:spcPct val="110000"/>
                  </a:lnSpc>
                </a:pPr>
                <a:r>
                  <a:rPr lang="zh-CN" altLang="zh-CN" sz="2800" b="1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∵</a:t>
                </a:r>
                <a:r>
                  <a:rPr lang="en-US" altLang="zh-CN" sz="2800" b="1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31"/>
                    <a:ea typeface="黑体" panose="02010609060101010101" pitchFamily="2" charset="-122"/>
                  </a:rPr>
                  <a:t>C</a:t>
                </a:r>
                <a:r>
                  <a:rPr lang="en-US" altLang="zh-CN" sz="2800" b="1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31"/>
                    <a:ea typeface="黑体" panose="02010609060101010101" pitchFamily="2" charset="-122"/>
                  </a:rPr>
                  <a:t>D</a:t>
                </a:r>
                <a:r>
                  <a:rPr lang="zh-CN" altLang="zh-CN" sz="2800" b="1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⊥</a:t>
                </a:r>
                <a:r>
                  <a:rPr lang="en-US" altLang="zh-CN" sz="2800" b="1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31"/>
                    <a:ea typeface="黑体" panose="02010609060101010101" pitchFamily="2" charset="-122"/>
                  </a:rPr>
                  <a:t>A</a:t>
                </a:r>
                <a:r>
                  <a:rPr lang="en-US" altLang="zh-CN" sz="2800" b="1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31"/>
                    <a:ea typeface="黑体" panose="02010609060101010101" pitchFamily="2" charset="-122"/>
                  </a:rPr>
                  <a:t>B</a:t>
                </a:r>
                <a:r>
                  <a:rPr lang="zh-CN" altLang="zh-CN" sz="2800" b="1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31"/>
                    <a:ea typeface="黑体" panose="02010609060101010101" pitchFamily="2" charset="-122"/>
                  </a:rPr>
                  <a:t>，</a:t>
                </a:r>
                <a:r>
                  <a:rPr lang="zh-CN" altLang="zh-CN" sz="2800" b="1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∴</a:t>
                </a:r>
                <a:r>
                  <a:rPr lang="zh-CN" altLang="zh-CN" sz="2800" b="1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∠</a:t>
                </a:r>
                <a:r>
                  <a:rPr lang="en-US" altLang="zh-CN" sz="2800" b="1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31"/>
                    <a:ea typeface="黑体" panose="02010609060101010101" pitchFamily="2" charset="-122"/>
                  </a:rPr>
                  <a:t>CD</a:t>
                </a:r>
                <a:r>
                  <a:rPr lang="en-US" altLang="zh-CN" sz="2800" b="1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31"/>
                    <a:ea typeface="黑体" panose="02010609060101010101" pitchFamily="2" charset="-122"/>
                  </a:rPr>
                  <a:t>A</a:t>
                </a:r>
                <a:r>
                  <a:rPr lang="zh-CN" altLang="zh-CN" sz="2800" b="1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31"/>
                    <a:ea typeface="黑体" panose="02010609060101010101" pitchFamily="2" charset="-122"/>
                  </a:rPr>
                  <a:t>＝</a:t>
                </a:r>
                <a:r>
                  <a:rPr lang="en-US" altLang="zh-CN" sz="2800" b="1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31"/>
                    <a:ea typeface="黑体" panose="02010609060101010101" pitchFamily="2" charset="-122"/>
                  </a:rPr>
                  <a:t>90</a:t>
                </a:r>
                <a:r>
                  <a:rPr lang="en-US" altLang="zh-CN" sz="2800" b="1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°</a:t>
                </a:r>
                <a:r>
                  <a:rPr lang="en-US" altLang="zh-CN" sz="2800" b="1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31"/>
                    <a:ea typeface="黑体" panose="02010609060101010101" pitchFamily="2" charset="-122"/>
                  </a:rPr>
                  <a:t>.</a:t>
                </a:r>
                <a:endParaRPr lang="en-US" altLang="zh-CN" sz="2800" b="1" i="0" u="none">
                  <a:solidFill>
                    <a:srgbClr val="FF0000">
                      <a:alpha val="0"/>
                    </a:srgbClr>
                  </a:solidFill>
                  <a:effectLst/>
                  <a:latin typeface="Times New Roman" panose="02020603050405020304" pitchFamily="31"/>
                  <a:ea typeface="黑体" panose="02010609060101010101" pitchFamily="2" charset="-122"/>
                </a:endParaRPr>
              </a:p>
              <a:p>
                <a:pPr algn="l" eaLnBrk="1" latinLnBrk="0" hangingPunct="0">
                  <a:lnSpc>
                    <a:spcPct val="110000"/>
                  </a:lnSpc>
                </a:pPr>
                <a:r>
                  <a:rPr lang="zh-CN" altLang="zh-CN" sz="2800" b="1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31"/>
                    <a:ea typeface="黑体" panose="02010609060101010101" pitchFamily="2" charset="-122"/>
                  </a:rPr>
                  <a:t>在</a:t>
                </a:r>
                <a:r>
                  <a:rPr lang="en-US" altLang="zh-CN" sz="2800" b="1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31"/>
                    <a:ea typeface="黑体" panose="02010609060101010101" pitchFamily="2" charset="-122"/>
                  </a:rPr>
                  <a:t>Rt</a:t>
                </a:r>
                <a:r>
                  <a:rPr lang="en-US" altLang="zh-CN" sz="2800" b="1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Cambria Math" panose="02040503050406030204" pitchFamily="28"/>
                    <a:ea typeface="黑体" panose="02010609060101010101" pitchFamily="2" charset="-122"/>
                  </a:rPr>
                  <a:t>△</a:t>
                </a:r>
                <a:r>
                  <a:rPr lang="en-US" altLang="zh-CN" sz="2800" b="1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31"/>
                    <a:ea typeface="黑体" panose="02010609060101010101" pitchFamily="2" charset="-122"/>
                  </a:rPr>
                  <a:t>AC</a:t>
                </a:r>
                <a:r>
                  <a:rPr lang="en-US" altLang="zh-CN" sz="2800" b="1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31"/>
                    <a:ea typeface="黑体" panose="02010609060101010101" pitchFamily="2" charset="-122"/>
                  </a:rPr>
                  <a:t>D</a:t>
                </a:r>
                <a:r>
                  <a:rPr lang="zh-CN" altLang="zh-CN" sz="2800" b="1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31"/>
                    <a:ea typeface="黑体" panose="02010609060101010101" pitchFamily="2" charset="-122"/>
                  </a:rPr>
                  <a:t>中，根据勾股定理</a:t>
                </a:r>
                <a:r>
                  <a:rPr lang="zh-CN" altLang="zh-CN" sz="2800" b="1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31"/>
                    <a:ea typeface="黑体" panose="02010609060101010101" pitchFamily="2" charset="-122"/>
                  </a:rPr>
                  <a:t>得</a:t>
                </a:r>
                <a:r>
                  <a:rPr lang="en-US" altLang="zh-CN" sz="2800" b="1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31"/>
                    <a:ea typeface="黑体" panose="02010609060101010101" pitchFamily="2" charset="-122"/>
                  </a:rPr>
                  <a:t>x</a:t>
                </a:r>
                <a:r>
                  <a:rPr lang="en-US" altLang="zh-CN" sz="2800" b="1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31"/>
                    <a:ea typeface="黑体" panose="02010609060101010101" pitchFamily="2" charset="-122"/>
                  </a:rPr>
                  <a:t>2</a:t>
                </a:r>
                <a:r>
                  <a:rPr lang="zh-CN" altLang="zh-CN" sz="2800" b="1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31"/>
                    <a:ea typeface="黑体" panose="02010609060101010101" pitchFamily="2" charset="-122"/>
                  </a:rPr>
                  <a:t>＋</a:t>
                </a:r>
                <a:r>
                  <a:rPr lang="en-US" altLang="zh-CN" sz="2800" b="1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31"/>
                    <a:ea typeface="黑体" panose="02010609060101010101" pitchFamily="2" charset="-122"/>
                  </a:rPr>
                  <a:t>4</a:t>
                </a:r>
                <a:r>
                  <a:rPr lang="en-US" altLang="zh-CN" sz="2800" b="1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31"/>
                    <a:ea typeface="黑体" panose="02010609060101010101" pitchFamily="2" charset="-122"/>
                  </a:rPr>
                  <a:t>2</a:t>
                </a:r>
                <a:r>
                  <a:rPr lang="zh-CN" altLang="zh-CN" sz="2800" b="1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31"/>
                    <a:ea typeface="黑体" panose="02010609060101010101" pitchFamily="2" charset="-122"/>
                  </a:rPr>
                  <a:t>＝</a:t>
                </a:r>
                <a:r>
                  <a:rPr lang="en-US" altLang="zh-CN" sz="2800" b="1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31"/>
                    <a:ea typeface="黑体" panose="02010609060101010101" pitchFamily="2" charset="-122"/>
                  </a:rPr>
                  <a:t>(</a:t>
                </a:r>
                <a:r>
                  <a:rPr lang="en-US" altLang="zh-CN" sz="2800" b="1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31"/>
                    <a:ea typeface="黑体" panose="02010609060101010101" pitchFamily="2" charset="-122"/>
                  </a:rPr>
                  <a:t>x</a:t>
                </a:r>
                <a:r>
                  <a:rPr lang="zh-CN" altLang="zh-CN" sz="2800" b="1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31"/>
                    <a:ea typeface="黑体" panose="02010609060101010101" pitchFamily="2" charset="-122"/>
                  </a:rPr>
                  <a:t>＋</a:t>
                </a:r>
                <a:r>
                  <a:rPr lang="en-US" altLang="zh-CN" sz="2800" b="1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31"/>
                    <a:ea typeface="黑体" panose="02010609060101010101" pitchFamily="2" charset="-122"/>
                  </a:rPr>
                  <a:t>3)</a:t>
                </a:r>
                <a:r>
                  <a:rPr lang="en-US" altLang="zh-CN" sz="2800" b="1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31"/>
                    <a:ea typeface="黑体" panose="02010609060101010101" pitchFamily="2" charset="-122"/>
                  </a:rPr>
                  <a:t>2</a:t>
                </a:r>
                <a:r>
                  <a:rPr lang="zh-CN" altLang="zh-CN" sz="2800" b="1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31"/>
                    <a:ea typeface="黑体" panose="02010609060101010101" pitchFamily="2" charset="-122"/>
                    <a:sym typeface="_⨹_1_df4be"/>
                  </a:rPr>
                  <a:t>，</a:t>
                </a:r>
                <a:br>
                  <a:rPr lang="zh-CN" altLang="zh-CN" sz="2800" b="1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31"/>
                    <a:ea typeface="黑体" panose="02010609060101010101" pitchFamily="2" charset="-122"/>
                  </a:rPr>
                </a:br>
                <a:r>
                  <a:rPr lang="zh-CN" altLang="zh-CN" sz="2800" b="1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31"/>
                    <a:ea typeface="黑体" panose="02010609060101010101" pitchFamily="2" charset="-122"/>
                  </a:rPr>
                  <a:t>解</a:t>
                </a:r>
                <a:r>
                  <a:rPr lang="zh-CN" altLang="zh-CN" sz="2800" b="1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31"/>
                    <a:ea typeface="黑体" panose="02010609060101010101" pitchFamily="2" charset="-122"/>
                  </a:rPr>
                  <a:t>得</a:t>
                </a:r>
                <a:r>
                  <a:rPr lang="en-US" altLang="zh-CN" sz="2800" b="1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31"/>
                    <a:ea typeface="黑体" panose="02010609060101010101" pitchFamily="2" charset="-122"/>
                  </a:rPr>
                  <a:t>x</a:t>
                </a:r>
                <a:r>
                  <a:rPr lang="zh-CN" altLang="zh-CN" sz="2800" b="1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31"/>
                    <a:ea typeface="黑体" panose="02010609060101010101" pitchFamily="2" charset="-122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b="1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𝟕</m:t>
                        </m:r>
                      </m:num>
                      <m:den>
                        <m:r>
                          <a:rPr lang="en-US" altLang="zh-CN" sz="2800" b="1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𝟔</m:t>
                        </m:r>
                      </m:den>
                    </m:f>
                  </m:oMath>
                </a14:m>
                <a:r>
                  <a:rPr lang="en-US" altLang="zh-CN" sz="1500" b="1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" charset="0"/>
                    <a:ea typeface="Cambria Math" panose="02040503050406030204" pitchFamily="18" charset="0"/>
                  </a:rPr>
                  <a:t> </a:t>
                </a:r>
                <a:r>
                  <a:rPr lang="zh-CN" altLang="zh-CN" sz="2800" b="1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31"/>
                    <a:ea typeface="黑体" panose="02010609060101010101" pitchFamily="2" charset="-122"/>
                  </a:rPr>
                  <a:t>，</a:t>
                </a:r>
                <a:endParaRPr lang="zh-CN" altLang="zh-CN" sz="2800" b="1" i="0" u="none">
                  <a:solidFill>
                    <a:srgbClr val="FF0000">
                      <a:alpha val="0"/>
                    </a:srgbClr>
                  </a:solidFill>
                  <a:effectLst/>
                  <a:latin typeface="Times New Roman" panose="02020603050405020304" pitchFamily="31"/>
                  <a:ea typeface="黑体" panose="02010609060101010101" pitchFamily="2" charset="-122"/>
                </a:endParaRPr>
              </a:p>
              <a:p>
                <a:pPr algn="l" eaLnBrk="1" latinLnBrk="0" hangingPunct="0">
                  <a:lnSpc>
                    <a:spcPct val="110000"/>
                  </a:lnSpc>
                </a:pPr>
                <a:r>
                  <a:rPr lang="zh-CN" altLang="zh-CN" sz="2800" b="1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31"/>
                    <a:ea typeface="黑体" panose="02010609060101010101" pitchFamily="2" charset="-122"/>
                  </a:rPr>
                  <a:t>即</a:t>
                </a:r>
                <a:r>
                  <a:rPr lang="en-US" altLang="zh-CN" sz="2800" b="1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31"/>
                    <a:ea typeface="黑体" panose="02010609060101010101" pitchFamily="2" charset="-122"/>
                  </a:rPr>
                  <a:t>A</a:t>
                </a:r>
                <a:r>
                  <a:rPr lang="en-US" altLang="zh-CN" sz="2800" b="1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31"/>
                    <a:ea typeface="黑体" panose="02010609060101010101" pitchFamily="2" charset="-122"/>
                  </a:rPr>
                  <a:t>D</a:t>
                </a:r>
                <a:r>
                  <a:rPr lang="zh-CN" altLang="zh-CN" sz="2800" b="1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31"/>
                    <a:ea typeface="黑体" panose="02010609060101010101" pitchFamily="2" charset="-122"/>
                  </a:rPr>
                  <a:t>的长</a:t>
                </a:r>
                <a:r>
                  <a:rPr lang="zh-CN" altLang="zh-CN" sz="2800" b="1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31"/>
                    <a:ea typeface="黑体" panose="02010609060101010101" pitchFamily="2" charset="-122"/>
                  </a:rPr>
                  <a:t>为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b="1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𝟕</m:t>
                        </m:r>
                      </m:num>
                      <m:den>
                        <m:r>
                          <a:rPr lang="en-US" altLang="zh-CN" sz="2800" b="1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𝟔</m:t>
                        </m:r>
                      </m:den>
                    </m:f>
                  </m:oMath>
                </a14:m>
                <a:r>
                  <a:rPr lang="en-US" altLang="zh-CN" sz="1500" b="1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" charset="0"/>
                    <a:ea typeface="Cambria Math" panose="02040503050406030204" pitchFamily="18" charset="0"/>
                  </a:rPr>
                  <a:t> </a:t>
                </a:r>
                <a:r>
                  <a:rPr lang="en-US" altLang="zh-CN" sz="2800" b="1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31"/>
                    <a:ea typeface="黑体" panose="02010609060101010101" pitchFamily="2" charset="-122"/>
                  </a:rPr>
                  <a:t>cm</a:t>
                </a:r>
                <a:r>
                  <a:rPr lang="en-US" altLang="zh-CN" sz="2800" b="1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.</a:t>
                </a:r>
                <a:endParaRPr lang="en-US" altLang="zh-CN" sz="2800" b="1" i="0" u="none">
                  <a:solidFill>
                    <a:srgbClr val="FF0000">
                      <a:alpha val="0"/>
                    </a:srgbClr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10051" name="yt_shape_1005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5547" y="513533"/>
                <a:ext cx="8444916" cy="3734484"/>
              </a:xfrm>
              <a:prstGeom prst="rect">
                <a:avLst/>
              </a:prstGeom>
              <a:blipFill rotWithShape="1">
                <a:blip r:embed="rId1"/>
                <a:stretch>
                  <a:fillRect l="-5" t="-12" r="5" b="1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054" name="yt_image_10054" title="H_169.1249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51991" y="1130206"/>
            <a:ext cx="2386395" cy="16137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/>
          <p:cNvSpPr txBox="1"/>
          <p:nvPr/>
        </p:nvSpPr>
        <p:spPr>
          <a:xfrm>
            <a:off x="395536" y="936119"/>
            <a:ext cx="3697986" cy="563004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zh-CN" altLang="zh-CN" sz="2800" b="1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31"/>
                <a:ea typeface="黑体" panose="02010609060101010101" pitchFamily="2" charset="-122"/>
                <a:cs typeface="+mn-cs"/>
              </a:rPr>
              <a:t>解：</a:t>
            </a:r>
            <a:r>
              <a:rPr kumimoji="0" lang="en-US" altLang="zh-CN" sz="2800" b="1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31"/>
                <a:ea typeface="黑体" panose="02010609060101010101" pitchFamily="2" charset="-122"/>
                <a:cs typeface="+mn-cs"/>
              </a:rPr>
              <a:t>(2)</a:t>
            </a:r>
            <a:r>
              <a:rPr kumimoji="0" lang="zh-CN" altLang="zh-CN" sz="2800" b="1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31"/>
                <a:ea typeface="黑体" panose="02010609060101010101" pitchFamily="2" charset="-122"/>
                <a:cs typeface="+mn-cs"/>
              </a:rPr>
              <a:t>设</a:t>
            </a:r>
            <a:r>
              <a:rPr kumimoji="0" lang="en-US" altLang="zh-CN" sz="2800" b="1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31"/>
                <a:ea typeface="黑体" panose="02010609060101010101" pitchFamily="2" charset="-122"/>
                <a:cs typeface="+mn-cs"/>
              </a:rPr>
              <a:t>A</a:t>
            </a:r>
            <a:r>
              <a:rPr kumimoji="0" lang="en-US" altLang="zh-CN" sz="2800" b="1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31"/>
                <a:ea typeface="黑体" panose="02010609060101010101" pitchFamily="2" charset="-122"/>
                <a:cs typeface="+mn-cs"/>
              </a:rPr>
              <a:t>D</a:t>
            </a:r>
            <a:r>
              <a:rPr kumimoji="0" lang="zh-CN" altLang="zh-CN" sz="2800" b="1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31"/>
                <a:ea typeface="黑体" panose="02010609060101010101" pitchFamily="2" charset="-122"/>
                <a:cs typeface="+mn-cs"/>
              </a:rPr>
              <a:t>＝</a:t>
            </a:r>
            <a:r>
              <a:rPr kumimoji="0" lang="en-US" altLang="zh-CN" sz="2800" b="1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31"/>
                <a:ea typeface="黑体" panose="02010609060101010101" pitchFamily="2" charset="-122"/>
                <a:cs typeface="+mn-cs"/>
              </a:rPr>
              <a:t>x</a:t>
            </a:r>
            <a:r>
              <a:rPr kumimoji="0" lang="en-US" altLang="zh-CN" sz="2800" b="1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31"/>
                <a:ea typeface="黑体" panose="02010609060101010101" pitchFamily="2" charset="-122"/>
                <a:cs typeface="+mn-cs"/>
              </a:rPr>
              <a:t>cm</a:t>
            </a:r>
            <a:r>
              <a:rPr kumimoji="0" lang="zh-CN" altLang="zh-CN" sz="2800" b="1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31"/>
                <a:ea typeface="黑体" panose="02010609060101010101" pitchFamily="2" charset="-122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95536" y="1405511"/>
            <a:ext cx="3972623" cy="563004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zh-CN" altLang="zh-CN" sz="2800" b="1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31"/>
                <a:ea typeface="黑体" panose="02010609060101010101" pitchFamily="2" charset="-122"/>
                <a:cs typeface="+mn-cs"/>
              </a:rPr>
              <a:t>则</a:t>
            </a:r>
            <a:r>
              <a:rPr kumimoji="0" lang="en-US" altLang="zh-CN" sz="2800" b="1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31"/>
                <a:ea typeface="黑体" panose="02010609060101010101" pitchFamily="2" charset="-122"/>
                <a:cs typeface="+mn-cs"/>
              </a:rPr>
              <a:t>A</a:t>
            </a:r>
            <a:r>
              <a:rPr kumimoji="0" lang="en-US" altLang="zh-CN" sz="2800" b="1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31"/>
                <a:ea typeface="黑体" panose="02010609060101010101" pitchFamily="2" charset="-122"/>
                <a:cs typeface="+mn-cs"/>
              </a:rPr>
              <a:t>B</a:t>
            </a:r>
            <a:r>
              <a:rPr kumimoji="0" lang="zh-CN" altLang="zh-CN" sz="2800" b="1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31"/>
                <a:ea typeface="黑体" panose="02010609060101010101" pitchFamily="2" charset="-122"/>
                <a:cs typeface="+mn-cs"/>
              </a:rPr>
              <a:t>＝</a:t>
            </a:r>
            <a:r>
              <a:rPr kumimoji="0" lang="en-US" altLang="zh-CN" sz="2800" b="1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31"/>
                <a:ea typeface="黑体" panose="02010609060101010101" pitchFamily="2" charset="-122"/>
                <a:cs typeface="+mn-cs"/>
              </a:rPr>
              <a:t>A</a:t>
            </a:r>
            <a:r>
              <a:rPr kumimoji="0" lang="en-US" altLang="zh-CN" sz="2800" b="1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31"/>
                <a:ea typeface="黑体" panose="02010609060101010101" pitchFamily="2" charset="-122"/>
                <a:cs typeface="+mn-cs"/>
              </a:rPr>
              <a:t>C</a:t>
            </a:r>
            <a:r>
              <a:rPr kumimoji="0" lang="zh-CN" altLang="zh-CN" sz="2800" b="1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31"/>
                <a:ea typeface="黑体" panose="02010609060101010101" pitchFamily="2" charset="-122"/>
                <a:cs typeface="+mn-cs"/>
              </a:rPr>
              <a:t>＝</a:t>
            </a:r>
            <a:r>
              <a:rPr kumimoji="0" lang="en-US" altLang="zh-CN" sz="2800" b="1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31"/>
                <a:ea typeface="黑体" panose="02010609060101010101" pitchFamily="2" charset="-122"/>
                <a:cs typeface="+mn-cs"/>
              </a:rPr>
              <a:t>(</a:t>
            </a:r>
            <a:r>
              <a:rPr kumimoji="0" lang="en-US" altLang="zh-CN" sz="2800" b="1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31"/>
                <a:ea typeface="黑体" panose="02010609060101010101" pitchFamily="2" charset="-122"/>
                <a:cs typeface="+mn-cs"/>
              </a:rPr>
              <a:t>x</a:t>
            </a:r>
            <a:r>
              <a:rPr kumimoji="0" lang="zh-CN" altLang="zh-CN" sz="2800" b="1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31"/>
                <a:ea typeface="黑体" panose="02010609060101010101" pitchFamily="2" charset="-122"/>
                <a:cs typeface="+mn-cs"/>
              </a:rPr>
              <a:t>＋</a:t>
            </a:r>
            <a:r>
              <a:rPr kumimoji="0" lang="en-US" altLang="zh-CN" sz="2800" b="1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31"/>
                <a:ea typeface="黑体" panose="02010609060101010101" pitchFamily="2" charset="-122"/>
                <a:cs typeface="+mn-cs"/>
              </a:rPr>
              <a:t>3)cm</a:t>
            </a:r>
            <a:r>
              <a:rPr kumimoji="0" lang="en-US" altLang="zh-CN" sz="2800" b="1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95536" y="1874903"/>
            <a:ext cx="5107686" cy="563004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zh-CN" altLang="zh-CN" sz="2800" b="1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∵</a:t>
            </a:r>
            <a:r>
              <a:rPr kumimoji="0" lang="en-US" altLang="zh-CN" sz="2800" b="1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31"/>
                <a:ea typeface="黑体" panose="02010609060101010101" pitchFamily="2" charset="-122"/>
                <a:cs typeface="+mn-cs"/>
              </a:rPr>
              <a:t>C</a:t>
            </a:r>
            <a:r>
              <a:rPr kumimoji="0" lang="en-US" altLang="zh-CN" sz="2800" b="1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31"/>
                <a:ea typeface="黑体" panose="02010609060101010101" pitchFamily="2" charset="-122"/>
                <a:cs typeface="+mn-cs"/>
              </a:rPr>
              <a:t>D</a:t>
            </a:r>
            <a:r>
              <a:rPr kumimoji="0" lang="zh-CN" altLang="zh-CN" sz="2800" b="1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⊥</a:t>
            </a:r>
            <a:r>
              <a:rPr kumimoji="0" lang="en-US" altLang="zh-CN" sz="2800" b="1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31"/>
                <a:ea typeface="黑体" panose="02010609060101010101" pitchFamily="2" charset="-122"/>
                <a:cs typeface="+mn-cs"/>
              </a:rPr>
              <a:t>A</a:t>
            </a:r>
            <a:r>
              <a:rPr kumimoji="0" lang="en-US" altLang="zh-CN" sz="2800" b="1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31"/>
                <a:ea typeface="黑体" panose="02010609060101010101" pitchFamily="2" charset="-122"/>
                <a:cs typeface="+mn-cs"/>
              </a:rPr>
              <a:t>B</a:t>
            </a:r>
            <a:r>
              <a:rPr kumimoji="0" lang="zh-CN" altLang="zh-CN" sz="2800" b="1" i="0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31"/>
                <a:ea typeface="黑体" panose="02010609060101010101" pitchFamily="2" charset="-122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95536" y="2960836"/>
            <a:ext cx="8182611" cy="563004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zh-CN" altLang="zh-CN" sz="2800" b="1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31"/>
                <a:ea typeface="黑体" panose="02010609060101010101" pitchFamily="2" charset="-122"/>
                <a:cs typeface="+mn-cs"/>
              </a:rPr>
              <a:t>在</a:t>
            </a:r>
            <a:r>
              <a:rPr kumimoji="0" lang="en-US" altLang="zh-CN" sz="2800" b="1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31"/>
                <a:ea typeface="黑体" panose="02010609060101010101" pitchFamily="2" charset="-122"/>
                <a:cs typeface="+mn-cs"/>
              </a:rPr>
              <a:t>Rt</a:t>
            </a:r>
            <a:r>
              <a:rPr kumimoji="0" lang="en-US" altLang="zh-CN" sz="2800" b="1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 Math" panose="02040503050406030204" pitchFamily="28"/>
                <a:ea typeface="黑体" panose="02010609060101010101" pitchFamily="2" charset="-122"/>
                <a:cs typeface="+mn-cs"/>
              </a:rPr>
              <a:t>△</a:t>
            </a:r>
            <a:r>
              <a:rPr kumimoji="0" lang="en-US" altLang="zh-CN" sz="2800" b="1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31"/>
                <a:ea typeface="黑体" panose="02010609060101010101" pitchFamily="2" charset="-122"/>
                <a:cs typeface="+mn-cs"/>
              </a:rPr>
              <a:t>AC</a:t>
            </a:r>
            <a:r>
              <a:rPr kumimoji="0" lang="en-US" altLang="zh-CN" sz="2800" b="1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31"/>
                <a:ea typeface="黑体" panose="02010609060101010101" pitchFamily="2" charset="-122"/>
                <a:cs typeface="+mn-cs"/>
              </a:rPr>
              <a:t>D</a:t>
            </a:r>
            <a:r>
              <a:rPr kumimoji="0" lang="zh-CN" altLang="zh-CN" sz="2800" b="1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31"/>
                <a:ea typeface="黑体" panose="02010609060101010101" pitchFamily="2" charset="-122"/>
                <a:cs typeface="+mn-cs"/>
              </a:rPr>
              <a:t>中，根据勾股定理</a:t>
            </a:r>
            <a:r>
              <a:rPr kumimoji="0" lang="zh-CN" altLang="zh-CN" sz="2800" b="1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31"/>
                <a:ea typeface="黑体" panose="02010609060101010101" pitchFamily="2" charset="-122"/>
                <a:cs typeface="+mn-cs"/>
              </a:rPr>
              <a:t>得</a:t>
            </a:r>
            <a:r>
              <a:rPr kumimoji="0" lang="en-US" altLang="zh-CN" sz="2800" b="1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31"/>
                <a:ea typeface="黑体" panose="02010609060101010101" pitchFamily="2" charset="-122"/>
                <a:cs typeface="+mn-cs"/>
              </a:rPr>
              <a:t>x</a:t>
            </a:r>
            <a:r>
              <a:rPr kumimoji="0" lang="en-US" altLang="zh-CN" sz="2800" b="1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31"/>
                <a:ea typeface="黑体" panose="02010609060101010101" pitchFamily="2" charset="-122"/>
                <a:cs typeface="+mn-cs"/>
              </a:rPr>
              <a:t>2</a:t>
            </a:r>
            <a:r>
              <a:rPr kumimoji="0" lang="zh-CN" altLang="zh-CN" sz="2800" b="1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31"/>
                <a:ea typeface="黑体" panose="02010609060101010101" pitchFamily="2" charset="-122"/>
                <a:cs typeface="+mn-cs"/>
              </a:rPr>
              <a:t>＋</a:t>
            </a:r>
            <a:r>
              <a:rPr kumimoji="0" lang="en-US" altLang="zh-CN" sz="2800" b="1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31"/>
                <a:ea typeface="黑体" panose="02010609060101010101" pitchFamily="2" charset="-122"/>
                <a:cs typeface="+mn-cs"/>
              </a:rPr>
              <a:t>4</a:t>
            </a:r>
            <a:r>
              <a:rPr kumimoji="0" lang="en-US" altLang="zh-CN" sz="2800" b="1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31"/>
                <a:ea typeface="黑体" panose="02010609060101010101" pitchFamily="2" charset="-122"/>
                <a:cs typeface="+mn-cs"/>
              </a:rPr>
              <a:t>2</a:t>
            </a:r>
            <a:r>
              <a:rPr kumimoji="0" lang="zh-CN" altLang="zh-CN" sz="2800" b="1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31"/>
                <a:ea typeface="黑体" panose="02010609060101010101" pitchFamily="2" charset="-122"/>
                <a:cs typeface="+mn-cs"/>
              </a:rPr>
              <a:t>＝</a:t>
            </a:r>
            <a:r>
              <a:rPr kumimoji="0" lang="en-US" altLang="zh-CN" sz="2800" b="1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31"/>
                <a:ea typeface="黑体" panose="02010609060101010101" pitchFamily="2" charset="-122"/>
                <a:cs typeface="+mn-cs"/>
              </a:rPr>
              <a:t>(</a:t>
            </a:r>
            <a:r>
              <a:rPr kumimoji="0" lang="en-US" altLang="zh-CN" sz="2800" b="1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31"/>
                <a:ea typeface="黑体" panose="02010609060101010101" pitchFamily="2" charset="-122"/>
                <a:cs typeface="+mn-cs"/>
              </a:rPr>
              <a:t>x</a:t>
            </a:r>
            <a:r>
              <a:rPr kumimoji="0" lang="zh-CN" altLang="zh-CN" sz="2800" b="1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31"/>
                <a:ea typeface="黑体" panose="02010609060101010101" pitchFamily="2" charset="-122"/>
                <a:cs typeface="+mn-cs"/>
              </a:rPr>
              <a:t>＋</a:t>
            </a:r>
            <a:r>
              <a:rPr kumimoji="0" lang="en-US" altLang="zh-CN" sz="2800" b="1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31"/>
                <a:ea typeface="黑体" panose="02010609060101010101" pitchFamily="2" charset="-122"/>
                <a:cs typeface="+mn-cs"/>
              </a:rPr>
              <a:t>3)</a:t>
            </a:r>
            <a:r>
              <a:rPr kumimoji="0" lang="en-US" altLang="zh-CN" sz="2800" b="1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31"/>
                <a:ea typeface="黑体" panose="02010609060101010101" pitchFamily="2" charset="-122"/>
                <a:cs typeface="+mn-cs"/>
              </a:rPr>
              <a:t>2</a:t>
            </a:r>
            <a:r>
              <a:rPr kumimoji="0" lang="zh-CN" altLang="zh-CN" sz="2800" b="1" i="0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31"/>
                <a:ea typeface="黑体" panose="02010609060101010101" pitchFamily="2" charset="-122"/>
                <a:cs typeface="+mn-cs"/>
                <a:sym typeface="_⨹_1_df4be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/>
              <p:cNvSpPr txBox="1"/>
              <p:nvPr/>
            </p:nvSpPr>
            <p:spPr>
              <a:xfrm>
                <a:off x="395536" y="3430228"/>
                <a:ext cx="2132711" cy="76931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10000"/>
                  </a:lnSpc>
                </a:pPr>
                <a:r>
                  <a:rPr kumimoji="0" lang="zh-CN" altLang="zh-CN" sz="2800" b="1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31"/>
                    <a:ea typeface="黑体" panose="02010609060101010101" pitchFamily="2" charset="-122"/>
                  </a:rPr>
                  <a:t>解</a:t>
                </a:r>
                <a:r>
                  <a:rPr kumimoji="0" lang="zh-CN" altLang="zh-CN" sz="2800" b="1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31"/>
                    <a:ea typeface="黑体" panose="02010609060101010101" pitchFamily="2" charset="-122"/>
                  </a:rPr>
                  <a:t>得</a:t>
                </a:r>
                <a:r>
                  <a:rPr kumimoji="0" lang="en-US" altLang="zh-CN" sz="2800" b="1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31"/>
                    <a:ea typeface="黑体" panose="02010609060101010101" pitchFamily="2" charset="-122"/>
                  </a:rPr>
                  <a:t>x</a:t>
                </a:r>
                <a:r>
                  <a:rPr kumimoji="0" lang="zh-CN" altLang="zh-CN" sz="2800" b="1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31"/>
                    <a:ea typeface="黑体" panose="02010609060101010101" pitchFamily="2" charset="-122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800" b="1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kumimoji="0" lang="en-US" altLang="zh-CN" sz="2800" b="1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𝟕</m:t>
                        </m:r>
                      </m:num>
                      <m:den>
                        <m:r>
                          <a:rPr kumimoji="0" lang="en-US" altLang="zh-CN" sz="2800" b="1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𝟔</m:t>
                        </m:r>
                      </m:den>
                    </m:f>
                  </m:oMath>
                </a14:m>
                <a:r>
                  <a:rPr kumimoji="0" lang="en-US" altLang="zh-CN" sz="1500" b="1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2" charset="0"/>
                    <a:ea typeface="Cambria Math" panose="02040503050406030204" pitchFamily="18" charset="0"/>
                  </a:rPr>
                  <a:t> </a:t>
                </a:r>
                <a:r>
                  <a:rPr kumimoji="0" lang="zh-CN" altLang="zh-CN" sz="2800" b="1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31"/>
                    <a:ea typeface="黑体" panose="02010609060101010101" pitchFamily="2" charset="-122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5536" y="3430228"/>
                <a:ext cx="2132711" cy="769316"/>
              </a:xfrm>
              <a:prstGeom prst="rect">
                <a:avLst/>
              </a:prstGeom>
              <a:blipFill rotWithShape="1">
                <a:blip r:embed="rId3"/>
                <a:stretch>
                  <a:fillRect l="-27" t="-77" r="15" b="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/>
              <p:cNvSpPr txBox="1"/>
              <p:nvPr/>
            </p:nvSpPr>
            <p:spPr>
              <a:xfrm>
                <a:off x="395536" y="4105932"/>
                <a:ext cx="3082036" cy="76931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10000"/>
                  </a:lnSpc>
                </a:pPr>
                <a:r>
                  <a:rPr kumimoji="0" lang="zh-CN" altLang="zh-CN" sz="2800" b="1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31"/>
                    <a:ea typeface="黑体" panose="02010609060101010101" pitchFamily="2" charset="-122"/>
                  </a:rPr>
                  <a:t>即</a:t>
                </a:r>
                <a:r>
                  <a:rPr kumimoji="0" lang="en-US" altLang="zh-CN" sz="2800" b="1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31"/>
                    <a:ea typeface="黑体" panose="02010609060101010101" pitchFamily="2" charset="-122"/>
                  </a:rPr>
                  <a:t>A</a:t>
                </a:r>
                <a:r>
                  <a:rPr kumimoji="0" lang="en-US" altLang="zh-CN" sz="2800" b="1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31"/>
                    <a:ea typeface="黑体" panose="02010609060101010101" pitchFamily="2" charset="-122"/>
                  </a:rPr>
                  <a:t>D</a:t>
                </a:r>
                <a:r>
                  <a:rPr kumimoji="0" lang="zh-CN" altLang="zh-CN" sz="2800" b="1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31"/>
                    <a:ea typeface="黑体" panose="02010609060101010101" pitchFamily="2" charset="-122"/>
                  </a:rPr>
                  <a:t>的长</a:t>
                </a:r>
                <a:r>
                  <a:rPr kumimoji="0" lang="zh-CN" altLang="zh-CN" sz="2800" b="1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31"/>
                    <a:ea typeface="黑体" panose="02010609060101010101" pitchFamily="2" charset="-122"/>
                  </a:rPr>
                  <a:t>为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800" b="1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kumimoji="0" lang="en-US" altLang="zh-CN" sz="2800" b="1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𝟕</m:t>
                        </m:r>
                      </m:num>
                      <m:den>
                        <m:r>
                          <a:rPr kumimoji="0" lang="en-US" altLang="zh-CN" sz="2800" b="1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𝟔</m:t>
                        </m:r>
                      </m:den>
                    </m:f>
                  </m:oMath>
                </a14:m>
                <a:r>
                  <a:rPr kumimoji="0" lang="en-US" altLang="zh-CN" sz="1500" b="1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2" charset="0"/>
                    <a:ea typeface="Cambria Math" panose="02040503050406030204" pitchFamily="18" charset="0"/>
                  </a:rPr>
                  <a:t> </a:t>
                </a:r>
                <a:r>
                  <a:rPr kumimoji="0" lang="en-US" altLang="zh-CN" sz="2800" b="1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31"/>
                    <a:ea typeface="黑体" panose="02010609060101010101" pitchFamily="2" charset="-122"/>
                  </a:rPr>
                  <a:t>cm</a:t>
                </a:r>
                <a:r>
                  <a:rPr kumimoji="0" lang="en-US" altLang="zh-CN" sz="2800" b="1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文本框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5536" y="4105932"/>
                <a:ext cx="3082036" cy="769315"/>
              </a:xfrm>
              <a:prstGeom prst="rect">
                <a:avLst/>
              </a:prstGeom>
              <a:blipFill rotWithShape="1">
                <a:blip r:embed="rId4"/>
                <a:stretch>
                  <a:fillRect l="-18" t="-3" r="10" b="4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文本框 9"/>
          <p:cNvSpPr txBox="1"/>
          <p:nvPr/>
        </p:nvSpPr>
        <p:spPr>
          <a:xfrm>
            <a:off x="438736" y="2429303"/>
            <a:ext cx="5107686" cy="563004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zh-CN" altLang="zh-CN" sz="2800" b="1" i="0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∴</a:t>
            </a:r>
            <a:r>
              <a:rPr kumimoji="0" lang="zh-CN" altLang="zh-CN" sz="2800" b="1" i="0" strike="noStrike" kern="1200" cap="none" spc="375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∠</a:t>
            </a:r>
            <a:r>
              <a:rPr kumimoji="0" lang="en-US" altLang="zh-CN" sz="2800" b="1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31"/>
                <a:ea typeface="黑体" panose="02010609060101010101" pitchFamily="2" charset="-122"/>
                <a:cs typeface="+mn-cs"/>
              </a:rPr>
              <a:t>CD</a:t>
            </a:r>
            <a:r>
              <a:rPr kumimoji="0" lang="en-US" altLang="zh-CN" sz="2800" b="1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31"/>
                <a:ea typeface="黑体" panose="02010609060101010101" pitchFamily="2" charset="-122"/>
                <a:cs typeface="+mn-cs"/>
              </a:rPr>
              <a:t>A</a:t>
            </a:r>
            <a:r>
              <a:rPr kumimoji="0" lang="zh-CN" altLang="zh-CN" sz="2800" b="1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31"/>
                <a:ea typeface="黑体" panose="02010609060101010101" pitchFamily="2" charset="-122"/>
                <a:cs typeface="+mn-cs"/>
              </a:rPr>
              <a:t>＝</a:t>
            </a:r>
            <a:r>
              <a:rPr kumimoji="0" lang="en-US" altLang="zh-CN" sz="2800" b="1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31"/>
                <a:ea typeface="黑体" panose="02010609060101010101" pitchFamily="2" charset="-122"/>
                <a:cs typeface="+mn-cs"/>
              </a:rPr>
              <a:t>90</a:t>
            </a:r>
            <a:r>
              <a:rPr kumimoji="0" lang="en-US" altLang="zh-CN" sz="2800" b="1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°</a:t>
            </a:r>
            <a:r>
              <a:rPr kumimoji="0" lang="en-US" altLang="zh-CN" sz="2800" b="1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31"/>
                <a:ea typeface="黑体" panose="02010609060101010101" pitchFamily="2" charset="-122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10" grpId="0" build="allAtOnce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" name="Text Box 16"/>
          <p:cNvSpPr txBox="1"/>
          <p:nvPr/>
        </p:nvSpPr>
        <p:spPr>
          <a:xfrm>
            <a:off x="1400810" y="1347470"/>
            <a:ext cx="599440" cy="3046095"/>
          </a:xfrm>
          <a:prstGeom prst="rect">
            <a:avLst/>
          </a:prstGeom>
          <a:noFill/>
          <a:ln w="25400" cap="flat" cmpd="sng">
            <a:solidFill>
              <a:srgbClr val="C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p>
            <a:pPr algn="ctr"/>
            <a:r>
              <a:rPr lang="zh-CN" altLang="en-US" sz="3200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认识勾股定理</a:t>
            </a:r>
            <a:endParaRPr lang="zh-CN" altLang="en-US" sz="3200" dirty="0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" name="左大括号 4"/>
          <p:cNvSpPr/>
          <p:nvPr/>
        </p:nvSpPr>
        <p:spPr>
          <a:xfrm>
            <a:off x="2153285" y="1696720"/>
            <a:ext cx="220345" cy="2530475"/>
          </a:xfrm>
          <a:prstGeom prst="leftBrace">
            <a:avLst>
              <a:gd name="adj1" fmla="val 10689"/>
              <a:gd name="adj2" fmla="val 50000"/>
            </a:avLst>
          </a:prstGeom>
          <a:noFill/>
          <a:ln w="25400" cap="flat" cmpd="sng">
            <a:solidFill>
              <a:srgbClr val="CC006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Text Box 18"/>
          <p:cNvSpPr txBox="1"/>
          <p:nvPr/>
        </p:nvSpPr>
        <p:spPr>
          <a:xfrm>
            <a:off x="2526348" y="750253"/>
            <a:ext cx="5113337" cy="2011045"/>
          </a:xfrm>
          <a:prstGeom prst="rect">
            <a:avLst/>
          </a:prstGeom>
          <a:solidFill>
            <a:srgbClr val="FFFFFF"/>
          </a:solidFill>
          <a:ln w="25400" cap="flat" cmpd="sng">
            <a:solidFill>
              <a:srgbClr val="CC0066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p>
            <a:pPr>
              <a:lnSpc>
                <a:spcPct val="130000"/>
              </a:lnSpc>
            </a:pPr>
            <a:r>
              <a:rPr lang="zh-CN" altLang="en-US" sz="3200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如果直角三角形两直角边长分别为</a:t>
            </a:r>
            <a:r>
              <a:rPr lang="en-US" altLang="zh-CN" sz="3200" dirty="0"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 </a:t>
            </a:r>
            <a:r>
              <a:rPr lang="en-US" altLang="zh-CN" sz="3200" i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a</a:t>
            </a:r>
            <a:r>
              <a:rPr lang="zh-CN" altLang="en-US" sz="32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，</a:t>
            </a:r>
            <a:r>
              <a:rPr lang="en-US" altLang="zh-CN" sz="3200" i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b</a:t>
            </a:r>
            <a:r>
              <a:rPr lang="zh-CN" altLang="en-US" sz="3200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，斜边长为</a:t>
            </a:r>
            <a:r>
              <a:rPr lang="en-US" altLang="zh-CN" sz="3200" dirty="0"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 </a:t>
            </a:r>
            <a:r>
              <a:rPr lang="en-US" altLang="zh-CN" sz="3200" i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c</a:t>
            </a:r>
            <a:r>
              <a:rPr lang="zh-CN" altLang="en-US" sz="3200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，那么</a:t>
            </a:r>
            <a:r>
              <a:rPr lang="en-US" altLang="zh-CN" sz="3200" dirty="0"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 </a:t>
            </a:r>
            <a:r>
              <a:rPr lang="en-US" altLang="zh-CN" sz="3200" i="1" dirty="0">
                <a:latin typeface="Times New Roman" panose="02020603050405020304" pitchFamily="2" charset="0"/>
                <a:ea typeface="黑体" panose="02010609060101010101" pitchFamily="2" charset="-122"/>
              </a:rPr>
              <a:t>a</a:t>
            </a:r>
            <a:r>
              <a:rPr lang="en-US" altLang="zh-CN" sz="3200" baseline="30000" dirty="0">
                <a:latin typeface="Times New Roman" panose="02020603050405020304" pitchFamily="2" charset="0"/>
                <a:ea typeface="黑体" panose="02010609060101010101" pitchFamily="2" charset="-122"/>
              </a:rPr>
              <a:t>2</a:t>
            </a:r>
            <a:r>
              <a:rPr lang="en-US" altLang="zh-CN" sz="3200" dirty="0">
                <a:latin typeface="Times New Roman" panose="02020603050405020304" pitchFamily="2" charset="0"/>
                <a:ea typeface="黑体" panose="02010609060101010101" pitchFamily="2" charset="-122"/>
              </a:rPr>
              <a:t> + </a:t>
            </a:r>
            <a:r>
              <a:rPr lang="en-US" altLang="zh-CN" sz="3200" i="1" dirty="0">
                <a:latin typeface="Times New Roman" panose="02020603050405020304" pitchFamily="2" charset="0"/>
                <a:ea typeface="黑体" panose="02010609060101010101" pitchFamily="2" charset="-122"/>
              </a:rPr>
              <a:t>b</a:t>
            </a:r>
            <a:r>
              <a:rPr lang="en-US" altLang="zh-CN" sz="3200" baseline="30000" dirty="0">
                <a:latin typeface="Times New Roman" panose="02020603050405020304" pitchFamily="2" charset="0"/>
                <a:ea typeface="黑体" panose="02010609060101010101" pitchFamily="2" charset="-122"/>
              </a:rPr>
              <a:t>2</a:t>
            </a:r>
            <a:r>
              <a:rPr lang="en-US" altLang="zh-CN" sz="3200" dirty="0">
                <a:latin typeface="Times New Roman" panose="02020603050405020304" pitchFamily="2" charset="0"/>
                <a:ea typeface="黑体" panose="02010609060101010101" pitchFamily="2" charset="-122"/>
              </a:rPr>
              <a:t> = </a:t>
            </a:r>
            <a:r>
              <a:rPr lang="en-US" altLang="zh-CN" sz="3200" i="1" dirty="0">
                <a:latin typeface="Times New Roman" panose="02020603050405020304" pitchFamily="2" charset="0"/>
                <a:ea typeface="黑体" panose="02010609060101010101" pitchFamily="2" charset="-122"/>
              </a:rPr>
              <a:t>c</a:t>
            </a:r>
            <a:r>
              <a:rPr lang="en-US" altLang="zh-CN" sz="3200" baseline="30000" dirty="0">
                <a:latin typeface="Times New Roman" panose="02020603050405020304" pitchFamily="2" charset="0"/>
                <a:ea typeface="黑体" panose="02010609060101010101" pitchFamily="2" charset="-122"/>
              </a:rPr>
              <a:t>2</a:t>
            </a:r>
            <a:endParaRPr lang="en-US" altLang="zh-CN" sz="3200" dirty="0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9" name="Text Box 18"/>
          <p:cNvSpPr txBox="1"/>
          <p:nvPr/>
        </p:nvSpPr>
        <p:spPr>
          <a:xfrm>
            <a:off x="2519045" y="3922395"/>
            <a:ext cx="4361180" cy="583565"/>
          </a:xfrm>
          <a:prstGeom prst="rect">
            <a:avLst/>
          </a:prstGeom>
          <a:solidFill>
            <a:srgbClr val="FFFFFF"/>
          </a:solidFill>
          <a:ln w="25400" cap="flat" cmpd="sng">
            <a:solidFill>
              <a:srgbClr val="CC0066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p>
            <a:r>
              <a:rPr lang="zh-CN" altLang="en-US" sz="3200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利用勾股定理进行计算</a:t>
            </a:r>
            <a:endParaRPr lang="zh-CN" altLang="en-US" sz="3200" dirty="0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3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5" grpId="0" bldLvl="0" animBg="1"/>
      <p:bldP spid="6" grpId="0" bldLvl="0" animBg="1"/>
      <p:bldP spid="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29" name="图片 2" descr="4088037_201408060845020662[1]_看图王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13045" y="1203325"/>
            <a:ext cx="3672840" cy="274510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179705" y="843915"/>
            <a:ext cx="5114290" cy="35382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     </a:t>
            </a: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如图所示的图形像一棵枝叶茂盛、姿态优美的树，这就是著名的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毕达哥拉斯树</a:t>
            </a: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，它由若干个图形组成，而每个图形的基本元素是三个正方形和一个直角三角形</a:t>
            </a:r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. </a:t>
            </a: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各组图形大小不一，但形状一致，结构奇巧</a:t>
            </a:r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.</a:t>
            </a:r>
            <a:endParaRPr lang="en-US" altLang="zh-CN" sz="2800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</a:endParaRPr>
          </a:p>
          <a:p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    </a:t>
            </a: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你能说说其中的奥秘吗</a:t>
            </a:r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?</a:t>
            </a:r>
            <a:endParaRPr lang="en-US" altLang="zh-CN" sz="2800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500" advTm="0"/>
    </mc:Choice>
    <mc:Fallback>
      <p:transition advTm="0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" name="Text Box 5"/>
          <p:cNvSpPr txBox="1"/>
          <p:nvPr/>
        </p:nvSpPr>
        <p:spPr>
          <a:xfrm>
            <a:off x="251460" y="720090"/>
            <a:ext cx="6875145" cy="15125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10000"/>
              </a:lnSpc>
              <a:spcBef>
                <a:spcPct val="50000"/>
              </a:spcBef>
            </a:pPr>
            <a:r>
              <a:rPr lang="en-US" sz="2800" dirty="0">
                <a:solidFill>
                  <a:srgbClr val="E73158"/>
                </a:solidFill>
                <a:ea typeface="黑体" panose="02010609060101010101" pitchFamily="2" charset="-122"/>
              </a:rPr>
              <a:t>      </a:t>
            </a:r>
            <a:r>
              <a:rPr sz="2800" dirty="0">
                <a:solidFill>
                  <a:srgbClr val="E73158"/>
                </a:solidFill>
                <a:ea typeface="黑体" panose="02010609060101010101" pitchFamily="2" charset="-122"/>
              </a:rPr>
              <a:t>《周髀算经》的第一章曾记载了一段对话，商高</a:t>
            </a:r>
            <a:r>
              <a:rPr lang="zh-CN" sz="2800" dirty="0">
                <a:solidFill>
                  <a:srgbClr val="E73158"/>
                </a:solidFill>
                <a:ea typeface="黑体" panose="02010609060101010101" pitchFamily="2" charset="-122"/>
              </a:rPr>
              <a:t>对周公姬旦</a:t>
            </a:r>
            <a:r>
              <a:rPr sz="2800" dirty="0">
                <a:solidFill>
                  <a:srgbClr val="E73158"/>
                </a:solidFill>
                <a:ea typeface="黑体" panose="02010609060101010101" pitchFamily="2" charset="-122"/>
              </a:rPr>
              <a:t>说：“故折矩以为勾广三，股修四，径隅五”</a:t>
            </a:r>
            <a:r>
              <a:rPr lang="en-US" sz="2800" dirty="0">
                <a:solidFill>
                  <a:srgbClr val="E73158"/>
                </a:solidFill>
                <a:ea typeface="黑体" panose="02010609060101010101" pitchFamily="2" charset="-122"/>
              </a:rPr>
              <a:t>.</a:t>
            </a:r>
            <a:endParaRPr lang="en-US" sz="2800" dirty="0">
              <a:solidFill>
                <a:srgbClr val="E73158"/>
              </a:solidFill>
              <a:ea typeface="黑体" panose="0201060906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21640" y="2232660"/>
            <a:ext cx="6072505" cy="16414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       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在中国古代，人们把弯曲成直角的手臂的上半部分称为</a:t>
            </a:r>
            <a:r>
              <a:rPr lang="en-US" altLang="zh-CN" sz="280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“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勾</a:t>
            </a:r>
            <a:r>
              <a:rPr lang="en-US" altLang="zh-CN" sz="280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”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，下半部分称为“股”，斜边称为“弦”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.</a:t>
            </a:r>
            <a:endParaRPr lang="en-US" altLang="zh-CN" sz="2800" dirty="0">
              <a:solidFill>
                <a:schemeClr val="accent3">
                  <a:lumMod val="75000"/>
                </a:schemeClr>
              </a:solidFill>
              <a:latin typeface="Times New Roman" panose="02020603050405020304" pitchFamily="2" charset="0"/>
              <a:ea typeface="黑体" panose="02010609060101010101" pitchFamily="2" charset="-122"/>
              <a:sym typeface="+mn-ea"/>
            </a:endParaRPr>
          </a:p>
        </p:txBody>
      </p:sp>
      <p:pic>
        <p:nvPicPr>
          <p:cNvPr id="24577" name="Picture 2" descr="大禹治水3-1"/>
          <p:cNvPicPr>
            <a:picLocks noChangeAspect="1"/>
          </p:cNvPicPr>
          <p:nvPr/>
        </p:nvPicPr>
        <p:blipFill>
          <a:blip r:embed="rId1">
            <a:clrChange>
              <a:clrFrom>
                <a:srgbClr val="C2007B"/>
              </a:clrFrom>
              <a:clrTo>
                <a:srgbClr val="C2007B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841490" y="2787650"/>
            <a:ext cx="2052320" cy="212471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08215" y="483870"/>
            <a:ext cx="1585595" cy="2164715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251460" y="3940175"/>
            <a:ext cx="6120130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sz="2800" dirty="0">
                <a:solidFill>
                  <a:srgbClr val="E73158"/>
                </a:solidFill>
                <a:ea typeface="黑体" panose="02010609060101010101" pitchFamily="2" charset="-122"/>
                <a:sym typeface="+mn-ea"/>
              </a:rPr>
              <a:t>       </a:t>
            </a:r>
            <a:r>
              <a:rPr sz="2800" dirty="0">
                <a:solidFill>
                  <a:srgbClr val="E73158"/>
                </a:solidFill>
                <a:ea typeface="黑体" panose="02010609060101010101" pitchFamily="2" charset="-122"/>
                <a:sym typeface="+mn-ea"/>
              </a:rPr>
              <a:t>按照商高的说法，如果勾长为三，股长为四，弦长必定是五</a:t>
            </a:r>
            <a:r>
              <a:rPr lang="en-US" sz="2800" dirty="0">
                <a:solidFill>
                  <a:srgbClr val="E73158"/>
                </a:solidFill>
                <a:ea typeface="黑体" panose="02010609060101010101" pitchFamily="2" charset="-122"/>
                <a:sym typeface="+mn-ea"/>
              </a:rPr>
              <a:t>.</a:t>
            </a:r>
            <a:endParaRPr lang="en-US" sz="2800" dirty="0">
              <a:solidFill>
                <a:srgbClr val="E73158"/>
              </a:solidFill>
              <a:ea typeface="黑体" panose="02010609060101010101" pitchFamily="2" charset="-122"/>
              <a:sym typeface="+mn-ea"/>
            </a:endParaRPr>
          </a:p>
        </p:txBody>
      </p:sp>
      <p:sp>
        <p:nvSpPr>
          <p:cNvPr id="13" name="对话气泡: 圆角矩形 8"/>
          <p:cNvSpPr/>
          <p:nvPr/>
        </p:nvSpPr>
        <p:spPr>
          <a:xfrm>
            <a:off x="4572000" y="3507740"/>
            <a:ext cx="3935730" cy="534670"/>
          </a:xfrm>
          <a:prstGeom prst="wedgeRoundRectCallout">
            <a:avLst>
              <a:gd name="adj1" fmla="val -44756"/>
              <a:gd name="adj2" fmla="val 165201"/>
              <a:gd name="adj3" fmla="val 16667"/>
            </a:avLst>
          </a:prstGeom>
          <a:solidFill>
            <a:schemeClr val="accent4">
              <a:lumMod val="20000"/>
              <a:lumOff val="80000"/>
            </a:schemeClr>
          </a:solidFill>
          <a:ln w="12700">
            <a:solidFill>
              <a:schemeClr val="accent3"/>
            </a:solidFill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80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你知道为什么吗？</a:t>
            </a:r>
            <a:endParaRPr lang="zh-CN" altLang="en-US" sz="2800" strike="noStrike" noProof="1" dirty="0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  <a:cs typeface="Times New Roman" panose="02020603050405020304" pitchFamily="2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3" grpId="1" animBg="1"/>
      <p:bldP spid="10" grpId="0"/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417955" y="-28575"/>
            <a:ext cx="468884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探究点一：</a:t>
            </a:r>
            <a:r>
              <a:rPr lang="en-US" altLang="zh-CN" sz="24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勾股定理的初步认识</a:t>
            </a:r>
            <a:endParaRPr lang="zh-CN" altLang="en-US" sz="24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Text Box 20"/>
          <p:cNvSpPr txBox="1"/>
          <p:nvPr/>
        </p:nvSpPr>
        <p:spPr>
          <a:xfrm>
            <a:off x="243840" y="628015"/>
            <a:ext cx="5496560" cy="21583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20000"/>
              </a:lnSpc>
            </a:pPr>
            <a:r>
              <a:rPr lang="en-US" altLang="zh-CN" sz="2800" b="1">
                <a:latin typeface="Times New Roman" panose="02020603050405020304" pitchFamily="2" charset="0"/>
                <a:ea typeface="黑体" panose="02010609060101010101" pitchFamily="2" charset="-122"/>
              </a:rPr>
              <a:t>   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我们一起穿越回到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</a:rPr>
              <a:t>2500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年前，跟随毕达哥拉斯再去他那位老朋友家做客，看到他朋友家用等腰三角形砖铺成的地面（如图）：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6" name="对话气泡: 圆角矩形 8"/>
          <p:cNvSpPr/>
          <p:nvPr/>
        </p:nvSpPr>
        <p:spPr>
          <a:xfrm>
            <a:off x="1619250" y="2948940"/>
            <a:ext cx="3365500" cy="1646555"/>
          </a:xfrm>
          <a:prstGeom prst="wedgeRoundRectCallout">
            <a:avLst>
              <a:gd name="adj1" fmla="val -72509"/>
              <a:gd name="adj2" fmla="val 27477"/>
              <a:gd name="adj3" fmla="val 16667"/>
            </a:avLst>
          </a:prstGeom>
          <a:solidFill>
            <a:schemeClr val="bg1"/>
          </a:solidFill>
          <a:ln w="12700">
            <a:solidFill>
              <a:schemeClr val="accent3"/>
            </a:solidFill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2800" strike="noStrike" noProof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观察右边地面的图形，猜想毕达哥拉斯发现了什么？</a:t>
            </a:r>
            <a:endParaRPr lang="zh-CN" altLang="en-US" sz="2800" strike="noStrike" noProof="1" dirty="0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  <a:sym typeface="+mn-ea"/>
            </a:endParaRPr>
          </a:p>
        </p:txBody>
      </p:sp>
      <p:pic>
        <p:nvPicPr>
          <p:cNvPr id="11266" name="Picture 23" descr="勾股定理图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628005" y="1157605"/>
            <a:ext cx="3241675" cy="319595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AutoShape 30"/>
          <p:cNvSpPr/>
          <p:nvPr/>
        </p:nvSpPr>
        <p:spPr>
          <a:xfrm rot="18851834">
            <a:off x="7661220" y="2205586"/>
            <a:ext cx="453656" cy="452548"/>
          </a:xfrm>
          <a:prstGeom prst="rtTriangle">
            <a:avLst/>
          </a:prstGeom>
          <a:solidFill>
            <a:schemeClr val="hlink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sz="2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" name="AutoShape 29"/>
          <p:cNvSpPr/>
          <p:nvPr/>
        </p:nvSpPr>
        <p:spPr>
          <a:xfrm rot="8106759">
            <a:off x="7653437" y="2839917"/>
            <a:ext cx="453739" cy="452486"/>
          </a:xfrm>
          <a:prstGeom prst="rtTriangle">
            <a:avLst/>
          </a:prstGeom>
          <a:solidFill>
            <a:schemeClr val="hlink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sz="2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" name="AutoShape 31"/>
          <p:cNvSpPr/>
          <p:nvPr/>
        </p:nvSpPr>
        <p:spPr>
          <a:xfrm rot="-8033240">
            <a:off x="7337291" y="2517767"/>
            <a:ext cx="453656" cy="452548"/>
          </a:xfrm>
          <a:prstGeom prst="rtTriangle">
            <a:avLst/>
          </a:prstGeom>
          <a:solidFill>
            <a:schemeClr val="hlink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sz="2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1" name="AutoShape 32"/>
          <p:cNvSpPr/>
          <p:nvPr/>
        </p:nvSpPr>
        <p:spPr>
          <a:xfrm rot="2748188">
            <a:off x="7968476" y="2517767"/>
            <a:ext cx="453656" cy="452548"/>
          </a:xfrm>
          <a:prstGeom prst="rtTriangle">
            <a:avLst/>
          </a:prstGeom>
          <a:solidFill>
            <a:schemeClr val="hlink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sz="2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2" name="Rectangle 26"/>
          <p:cNvSpPr/>
          <p:nvPr/>
        </p:nvSpPr>
        <p:spPr>
          <a:xfrm>
            <a:off x="7567779" y="3059568"/>
            <a:ext cx="647859" cy="636053"/>
          </a:xfrm>
          <a:prstGeom prst="rect">
            <a:avLst/>
          </a:prstGeom>
          <a:solidFill>
            <a:srgbClr val="FF3399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endParaRPr lang="zh-CN" altLang="zh-CN" sz="2800" dirty="0">
              <a:latin typeface="Arial" panose="020B0604020202020204" pitchFamily="34" charset="0"/>
              <a:ea typeface="华文行楷" panose="02010800040101010101" charset="-122"/>
            </a:endParaRPr>
          </a:p>
        </p:txBody>
      </p:sp>
      <p:sp>
        <p:nvSpPr>
          <p:cNvPr id="24" name="AutoShape 30"/>
          <p:cNvSpPr/>
          <p:nvPr/>
        </p:nvSpPr>
        <p:spPr>
          <a:xfrm rot="2711834">
            <a:off x="6080874" y="2513090"/>
            <a:ext cx="453656" cy="452548"/>
          </a:xfrm>
          <a:prstGeom prst="rtTriangle">
            <a:avLst/>
          </a:prstGeom>
          <a:solidFill>
            <a:schemeClr val="hlink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sz="2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6" name="AutoShape 29"/>
          <p:cNvSpPr/>
          <p:nvPr/>
        </p:nvSpPr>
        <p:spPr>
          <a:xfrm rot="-8033240">
            <a:off x="6086828" y="2513090"/>
            <a:ext cx="453656" cy="452548"/>
          </a:xfrm>
          <a:prstGeom prst="rtTriangle">
            <a:avLst/>
          </a:prstGeom>
          <a:solidFill>
            <a:schemeClr val="hlink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sz="2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3" name="AutoShape 31"/>
          <p:cNvSpPr/>
          <p:nvPr/>
        </p:nvSpPr>
        <p:spPr>
          <a:xfrm rot="-8033240">
            <a:off x="6715632" y="2517767"/>
            <a:ext cx="453656" cy="452548"/>
          </a:xfrm>
          <a:prstGeom prst="rtTriangle">
            <a:avLst/>
          </a:prstGeom>
          <a:solidFill>
            <a:schemeClr val="hlink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sz="2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4" name="AutoShape 32"/>
          <p:cNvSpPr/>
          <p:nvPr/>
        </p:nvSpPr>
        <p:spPr>
          <a:xfrm rot="2748188">
            <a:off x="6706107" y="2508242"/>
            <a:ext cx="453656" cy="452548"/>
          </a:xfrm>
          <a:prstGeom prst="rtTriangle">
            <a:avLst/>
          </a:prstGeom>
          <a:solidFill>
            <a:schemeClr val="hlink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sz="2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5" name="Rectangle 26"/>
          <p:cNvSpPr/>
          <p:nvPr/>
        </p:nvSpPr>
        <p:spPr>
          <a:xfrm>
            <a:off x="6299684" y="3048773"/>
            <a:ext cx="647859" cy="636053"/>
          </a:xfrm>
          <a:prstGeom prst="rect">
            <a:avLst/>
          </a:prstGeom>
          <a:solidFill>
            <a:srgbClr val="FF3399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endParaRPr lang="zh-CN" altLang="zh-CN" sz="2800" dirty="0">
              <a:latin typeface="Arial" panose="020B0604020202020204" pitchFamily="34" charset="0"/>
              <a:ea typeface="华文行楷" panose="02010800040101010101" charset="-122"/>
            </a:endParaRPr>
          </a:p>
        </p:txBody>
      </p:sp>
      <p:cxnSp>
        <p:nvCxnSpPr>
          <p:cNvPr id="36" name="直接连接符 35"/>
          <p:cNvCxnSpPr/>
          <p:nvPr/>
        </p:nvCxnSpPr>
        <p:spPr>
          <a:xfrm flipH="1">
            <a:off x="6313170" y="3075940"/>
            <a:ext cx="635000" cy="59372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接连接符 38"/>
          <p:cNvCxnSpPr/>
          <p:nvPr/>
        </p:nvCxnSpPr>
        <p:spPr>
          <a:xfrm>
            <a:off x="6320790" y="3068320"/>
            <a:ext cx="624205" cy="59372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Text Box 33"/>
          <p:cNvSpPr txBox="1"/>
          <p:nvPr/>
        </p:nvSpPr>
        <p:spPr>
          <a:xfrm>
            <a:off x="6063110" y="2424668"/>
            <a:ext cx="363230" cy="521494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2800" b="1" i="1">
                <a:solidFill>
                  <a:schemeClr val="bg1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A</a:t>
            </a:r>
            <a:endParaRPr lang="en-US" altLang="zh-CN" sz="2800" b="1" i="1">
              <a:solidFill>
                <a:schemeClr val="bg1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41" name="Text Box 34"/>
          <p:cNvSpPr txBox="1"/>
          <p:nvPr/>
        </p:nvSpPr>
        <p:spPr>
          <a:xfrm>
            <a:off x="6732859" y="2434114"/>
            <a:ext cx="270338" cy="595313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noAutofit/>
          </a:bodyPr>
          <a:p>
            <a:r>
              <a:rPr lang="en-US" altLang="zh-CN" sz="2800" b="1" i="1">
                <a:solidFill>
                  <a:schemeClr val="bg1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B</a:t>
            </a:r>
            <a:endParaRPr lang="en-US" altLang="zh-CN" sz="2800" b="1" i="1">
              <a:solidFill>
                <a:schemeClr val="bg1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42" name="Text Box 35"/>
          <p:cNvSpPr txBox="1"/>
          <p:nvPr/>
        </p:nvSpPr>
        <p:spPr>
          <a:xfrm>
            <a:off x="6411311" y="3098324"/>
            <a:ext cx="420394" cy="526256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2800" i="1">
                <a:solidFill>
                  <a:schemeClr val="bg1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C</a:t>
            </a:r>
            <a:endParaRPr lang="en-US" altLang="zh-CN" sz="2800" i="1">
              <a:solidFill>
                <a:schemeClr val="bg1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pic>
        <p:nvPicPr>
          <p:cNvPr id="43" name="图片 42" descr="D:\桌面\新画人物图\老师1 拷贝.png老师1 拷贝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323215" y="3293110"/>
            <a:ext cx="649605" cy="15665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bldLvl="0" animBg="1"/>
      <p:bldP spid="6" grpId="1" animBg="1"/>
      <p:bldP spid="7" grpId="0" bldLvl="0" animBg="1"/>
      <p:bldP spid="9" grpId="0" bldLvl="0" animBg="1"/>
      <p:bldP spid="15" grpId="0" bldLvl="0" animBg="1"/>
      <p:bldP spid="21" grpId="0" bldLvl="0" animBg="1"/>
      <p:bldP spid="22" grpId="0" bldLvl="0" animBg="1"/>
      <p:bldP spid="24" grpId="0" bldLvl="0" animBg="1"/>
      <p:bldP spid="26" grpId="0" bldLvl="0" animBg="1"/>
      <p:bldP spid="33" grpId="0" bldLvl="0" animBg="1"/>
      <p:bldP spid="34" grpId="0" bldLvl="0" animBg="1"/>
      <p:bldP spid="3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11265" name="Group 22"/>
          <p:cNvGrpSpPr/>
          <p:nvPr/>
        </p:nvGrpSpPr>
        <p:grpSpPr>
          <a:xfrm>
            <a:off x="1911350" y="1007110"/>
            <a:ext cx="3076575" cy="3010535"/>
            <a:chOff x="199" y="164"/>
            <a:chExt cx="2722" cy="2684"/>
          </a:xfrm>
        </p:grpSpPr>
        <p:pic>
          <p:nvPicPr>
            <p:cNvPr id="11266" name="Picture 23" descr="勾股定理图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99" y="164"/>
              <a:ext cx="2722" cy="2684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11267" name="Group 24"/>
            <p:cNvGrpSpPr/>
            <p:nvPr/>
          </p:nvGrpSpPr>
          <p:grpSpPr>
            <a:xfrm>
              <a:off x="585" y="1286"/>
              <a:ext cx="908" cy="999"/>
              <a:chOff x="585" y="1286"/>
              <a:chExt cx="908" cy="999"/>
            </a:xfrm>
          </p:grpSpPr>
          <p:grpSp>
            <p:nvGrpSpPr>
              <p:cNvPr id="11268" name="Group 25"/>
              <p:cNvGrpSpPr/>
              <p:nvPr/>
            </p:nvGrpSpPr>
            <p:grpSpPr>
              <a:xfrm>
                <a:off x="585" y="1302"/>
                <a:ext cx="908" cy="983"/>
                <a:chOff x="3424" y="1975"/>
                <a:chExt cx="908" cy="1001"/>
              </a:xfrm>
            </p:grpSpPr>
            <p:sp>
              <p:nvSpPr>
                <p:cNvPr id="11269" name="Rectangle 26"/>
                <p:cNvSpPr/>
                <p:nvPr/>
              </p:nvSpPr>
              <p:spPr>
                <a:xfrm>
                  <a:off x="3606" y="2432"/>
                  <a:ext cx="544" cy="544"/>
                </a:xfrm>
                <a:prstGeom prst="rect">
                  <a:avLst/>
                </a:prstGeom>
                <a:solidFill>
                  <a:srgbClr val="FF3399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 anchorCtr="0"/>
                <a:p>
                  <a:pPr algn="ctr"/>
                  <a:endParaRPr lang="zh-CN" altLang="zh-CN" sz="2800" dirty="0">
                    <a:latin typeface="Arial" panose="020B0604020202020204" pitchFamily="34" charset="0"/>
                    <a:ea typeface="华文行楷" panose="02010800040101010101" charset="-122"/>
                  </a:endParaRPr>
                </a:p>
              </p:txBody>
            </p:sp>
            <p:sp>
              <p:nvSpPr>
                <p:cNvPr id="11270" name="Line 27"/>
                <p:cNvSpPr/>
                <p:nvPr/>
              </p:nvSpPr>
              <p:spPr>
                <a:xfrm>
                  <a:off x="3606" y="2432"/>
                  <a:ext cx="544" cy="544"/>
                </a:xfrm>
                <a:prstGeom prst="line">
                  <a:avLst/>
                </a:prstGeom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11271" name="Line 28"/>
                <p:cNvSpPr/>
                <p:nvPr/>
              </p:nvSpPr>
              <p:spPr>
                <a:xfrm flipH="1">
                  <a:off x="3606" y="2432"/>
                  <a:ext cx="544" cy="544"/>
                </a:xfrm>
                <a:prstGeom prst="line">
                  <a:avLst/>
                </a:prstGeom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11272" name="AutoShape 29"/>
                <p:cNvSpPr/>
                <p:nvPr/>
              </p:nvSpPr>
              <p:spPr>
                <a:xfrm rot="-8033240">
                  <a:off x="3420" y="1979"/>
                  <a:ext cx="388" cy="380"/>
                </a:xfrm>
                <a:prstGeom prst="rtTriangle">
                  <a:avLst/>
                </a:prstGeom>
                <a:solidFill>
                  <a:schemeClr val="hlink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 anchorCtr="0"/>
                <a:p>
                  <a:endParaRPr lang="zh-CN" altLang="en-US" sz="2800" dirty="0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1273" name="AutoShape 30"/>
                <p:cNvSpPr/>
                <p:nvPr/>
              </p:nvSpPr>
              <p:spPr>
                <a:xfrm rot="2711834">
                  <a:off x="3424" y="1979"/>
                  <a:ext cx="388" cy="380"/>
                </a:xfrm>
                <a:prstGeom prst="rtTriangle">
                  <a:avLst/>
                </a:prstGeom>
                <a:solidFill>
                  <a:schemeClr val="hlink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 anchorCtr="0"/>
                <a:p>
                  <a:endParaRPr lang="zh-CN" altLang="en-US" sz="2800" dirty="0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1274" name="AutoShape 31"/>
                <p:cNvSpPr/>
                <p:nvPr/>
              </p:nvSpPr>
              <p:spPr>
                <a:xfrm rot="-8033240">
                  <a:off x="3948" y="1983"/>
                  <a:ext cx="388" cy="380"/>
                </a:xfrm>
                <a:prstGeom prst="rtTriangle">
                  <a:avLst/>
                </a:prstGeom>
                <a:solidFill>
                  <a:schemeClr val="hlink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 anchorCtr="0"/>
                <a:p>
                  <a:endParaRPr lang="zh-CN" altLang="en-US" sz="2800" dirty="0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1275" name="AutoShape 32"/>
                <p:cNvSpPr/>
                <p:nvPr/>
              </p:nvSpPr>
              <p:spPr>
                <a:xfrm rot="2748188">
                  <a:off x="3948" y="1983"/>
                  <a:ext cx="388" cy="380"/>
                </a:xfrm>
                <a:prstGeom prst="rtTriangle">
                  <a:avLst/>
                </a:prstGeom>
                <a:solidFill>
                  <a:schemeClr val="hlink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 anchorCtr="0"/>
                <a:p>
                  <a:endParaRPr lang="zh-CN" altLang="en-US" sz="2800" dirty="0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sp>
            <p:nvSpPr>
              <p:cNvPr id="11276" name="Text Box 33"/>
              <p:cNvSpPr txBox="1"/>
              <p:nvPr/>
            </p:nvSpPr>
            <p:spPr>
              <a:xfrm>
                <a:off x="600" y="1286"/>
                <a:ext cx="272" cy="46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 anchorCtr="0">
                <a:spAutoFit/>
              </a:bodyPr>
              <a:p>
                <a:r>
                  <a:rPr lang="en-US" altLang="zh-CN" sz="2800" b="1" i="1">
                    <a:solidFill>
                      <a:schemeClr val="bg1"/>
                    </a:solidFill>
                    <a:latin typeface="Times New Roman" panose="02020603050405020304" pitchFamily="2" charset="0"/>
                    <a:ea typeface="宋体" panose="02010600030101010101" pitchFamily="2" charset="-122"/>
                  </a:rPr>
                  <a:t>A</a:t>
                </a:r>
                <a:endParaRPr lang="en-US" altLang="zh-CN" sz="2800" b="1" i="1">
                  <a:solidFill>
                    <a:schemeClr val="bg1"/>
                  </a:solidFill>
                  <a:latin typeface="Times New Roman" panose="02020603050405020304" pitchFamily="2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1277" name="Text Box 34"/>
              <p:cNvSpPr txBox="1"/>
              <p:nvPr/>
            </p:nvSpPr>
            <p:spPr>
              <a:xfrm>
                <a:off x="1128" y="1286"/>
                <a:ext cx="227" cy="46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 anchorCtr="0">
                <a:spAutoFit/>
              </a:bodyPr>
              <a:p>
                <a:r>
                  <a:rPr lang="en-US" altLang="zh-CN" sz="2800" b="1" i="1">
                    <a:solidFill>
                      <a:schemeClr val="bg1"/>
                    </a:solidFill>
                    <a:latin typeface="Times New Roman" panose="02020603050405020304" pitchFamily="2" charset="0"/>
                    <a:ea typeface="宋体" panose="02010600030101010101" pitchFamily="2" charset="-122"/>
                  </a:rPr>
                  <a:t>B</a:t>
                </a:r>
                <a:endParaRPr lang="en-US" altLang="zh-CN" sz="2800" b="1" i="1">
                  <a:solidFill>
                    <a:schemeClr val="bg1"/>
                  </a:solidFill>
                  <a:latin typeface="Times New Roman" panose="02020603050405020304" pitchFamily="2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1278" name="Text Box 35"/>
              <p:cNvSpPr txBox="1"/>
              <p:nvPr/>
            </p:nvSpPr>
            <p:spPr>
              <a:xfrm>
                <a:off x="857" y="1794"/>
                <a:ext cx="353" cy="46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 anchorCtr="0">
                <a:spAutoFit/>
              </a:bodyPr>
              <a:p>
                <a:r>
                  <a:rPr lang="en-US" altLang="zh-CN" sz="2800" i="1">
                    <a:solidFill>
                      <a:schemeClr val="bg1"/>
                    </a:solidFill>
                    <a:latin typeface="Times New Roman" panose="02020603050405020304" pitchFamily="2" charset="0"/>
                    <a:ea typeface="宋体" panose="02010600030101010101" pitchFamily="2" charset="-122"/>
                  </a:rPr>
                  <a:t>C</a:t>
                </a:r>
                <a:endParaRPr lang="en-US" altLang="zh-CN" sz="2800" i="1">
                  <a:solidFill>
                    <a:schemeClr val="bg1"/>
                  </a:solidFill>
                  <a:latin typeface="Times New Roman" panose="02020603050405020304" pitchFamily="2" charset="0"/>
                  <a:ea typeface="宋体" panose="02010600030101010101" pitchFamily="2" charset="-122"/>
                </a:endParaRPr>
              </a:p>
            </p:txBody>
          </p:sp>
        </p:grpSp>
      </p:grpSp>
      <p:pic>
        <p:nvPicPr>
          <p:cNvPr id="53" name="Picture 3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32438" y="1432243"/>
            <a:ext cx="1857375" cy="18573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右箭头 1"/>
          <p:cNvSpPr/>
          <p:nvPr/>
        </p:nvSpPr>
        <p:spPr bwMode="auto">
          <a:xfrm>
            <a:off x="5165725" y="2513330"/>
            <a:ext cx="258763" cy="171450"/>
          </a:xfrm>
          <a:prstGeom prst="rightArrow">
            <a:avLst/>
          </a:prstGeom>
          <a:solidFill>
            <a:schemeClr val="tx1">
              <a:lumMod val="85000"/>
              <a:lumOff val="1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286" name="Text Box 36"/>
          <p:cNvSpPr txBox="1"/>
          <p:nvPr/>
        </p:nvSpPr>
        <p:spPr>
          <a:xfrm>
            <a:off x="-48260" y="485140"/>
            <a:ext cx="865695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00000"/>
              </a:lnSpc>
            </a:pP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zh-CN" altLang="en-US" sz="2800" dirty="0">
                <a:solidFill>
                  <a:srgbClr val="149494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问题</a:t>
            </a:r>
            <a:r>
              <a:rPr lang="en-US" altLang="zh-CN" sz="2800">
                <a:solidFill>
                  <a:srgbClr val="149494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1</a:t>
            </a:r>
            <a:r>
              <a:rPr lang="en-US" altLang="zh-CN" sz="2800">
                <a:solidFill>
                  <a:srgbClr val="149494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</a:rPr>
              <a:t>  </a:t>
            </a:r>
            <a:r>
              <a:rPr lang="zh-CN" altLang="en-US" sz="2800" dirty="0">
                <a:latin typeface="Arial" panose="020B0604020202020204" pitchFamily="34" charset="0"/>
                <a:ea typeface="黑体" panose="02010609060101010101" pitchFamily="2" charset="-122"/>
                <a:sym typeface="宋体" panose="02010600030101010101" pitchFamily="2" charset="-122"/>
              </a:rPr>
              <a:t>图中正方形</a:t>
            </a:r>
            <a:r>
              <a:rPr lang="en-US" altLang="zh-CN" sz="2800" dirty="0">
                <a:latin typeface="Arial" panose="020B0604020202020204" pitchFamily="34" charset="0"/>
                <a:ea typeface="黑体" panose="02010609060101010101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2" charset="-122"/>
                <a:sym typeface="宋体" panose="02010600030101010101" pitchFamily="2" charset="-122"/>
              </a:rPr>
              <a:t>A</a:t>
            </a:r>
            <a:r>
              <a:rPr lang="zh-CN" altLang="en-US" sz="2800" dirty="0">
                <a:latin typeface="Arial" panose="020B0604020202020204" pitchFamily="34" charset="0"/>
                <a:ea typeface="黑体" panose="02010609060101010101" pitchFamily="2" charset="-122"/>
                <a:sym typeface="宋体" panose="02010600030101010101" pitchFamily="2" charset="-122"/>
              </a:rPr>
              <a:t>、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2" charset="-122"/>
                <a:sym typeface="宋体" panose="02010600030101010101" pitchFamily="2" charset="-122"/>
              </a:rPr>
              <a:t>B</a:t>
            </a:r>
            <a:r>
              <a:rPr lang="zh-CN" altLang="en-US" sz="2800" dirty="0">
                <a:latin typeface="Arial" panose="020B0604020202020204" pitchFamily="34" charset="0"/>
                <a:ea typeface="黑体" panose="02010609060101010101" pitchFamily="2" charset="-122"/>
                <a:sym typeface="宋体" panose="02010600030101010101" pitchFamily="2" charset="-122"/>
              </a:rPr>
              <a:t>、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2" charset="-122"/>
                <a:sym typeface="宋体" panose="02010600030101010101" pitchFamily="2" charset="-122"/>
              </a:rPr>
              <a:t>C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  <a:sym typeface="宋体" panose="02010600030101010101" pitchFamily="2" charset="-122"/>
              </a:rPr>
              <a:t>的面积之间有何关系吗？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417955" y="-28575"/>
            <a:ext cx="468884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探究点一：</a:t>
            </a:r>
            <a:r>
              <a:rPr lang="en-US" altLang="zh-CN" sz="24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勾股定理的初步认识</a:t>
            </a:r>
            <a:endParaRPr lang="zh-CN" altLang="en-US" sz="24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39115" y="3987800"/>
            <a:ext cx="8167370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以等腰直角三角形两直角边为边的小正方形的面积的和，等于以斜边为边的正方形的面积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.</a:t>
            </a:r>
            <a:endParaRPr lang="en-US" altLang="zh-CN" sz="280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3313" name="Rectangle 3"/>
          <p:cNvSpPr/>
          <p:nvPr/>
        </p:nvSpPr>
        <p:spPr>
          <a:xfrm>
            <a:off x="168275" y="390525"/>
            <a:ext cx="8688705" cy="151257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 anchorCtr="0">
            <a:spAutoFit/>
          </a:bodyPr>
          <a:p>
            <a:pPr>
              <a:lnSpc>
                <a:spcPct val="110000"/>
              </a:lnSpc>
              <a:spcBef>
                <a:spcPct val="20000"/>
              </a:spcBef>
            </a:pPr>
            <a:r>
              <a:rPr lang="zh-CN" altLang="en-US" sz="2800" dirty="0">
                <a:solidFill>
                  <a:srgbClr val="149494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问题</a:t>
            </a:r>
            <a:r>
              <a:rPr lang="en-US" altLang="zh-CN" sz="2800">
                <a:solidFill>
                  <a:srgbClr val="149494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2</a:t>
            </a:r>
            <a:r>
              <a:rPr lang="zh-CN" altLang="en-US" sz="2800" dirty="0">
                <a:solidFill>
                  <a:srgbClr val="149494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　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在网格中一般的直角三角形，以它的三边为边长的三个正方形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en-US" altLang="zh-CN" sz="2800" i="1">
                <a:latin typeface="Times New Roman" panose="02020603050405020304" pitchFamily="2" charset="0"/>
                <a:ea typeface="黑体" panose="02010609060101010101" pitchFamily="2" charset="-122"/>
              </a:rPr>
              <a:t>A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、</a:t>
            </a:r>
            <a:r>
              <a:rPr lang="en-US" altLang="zh-CN" sz="2800" i="1">
                <a:latin typeface="Times New Roman" panose="02020603050405020304" pitchFamily="2" charset="0"/>
                <a:ea typeface="黑体" panose="02010609060101010101" pitchFamily="2" charset="-122"/>
              </a:rPr>
              <a:t>B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、</a:t>
            </a:r>
            <a:r>
              <a:rPr lang="en-US" altLang="zh-CN" sz="2800" i="1">
                <a:latin typeface="Times New Roman" panose="02020603050405020304" pitchFamily="2" charset="0"/>
                <a:ea typeface="黑体" panose="02010609060101010101" pitchFamily="2" charset="-122"/>
              </a:rPr>
              <a:t>C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是否也有类似的面积关系？观察下边两幅图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  <a:sym typeface="宋体" panose="02010600030101010101" pitchFamily="2" charset="-122"/>
              </a:rPr>
              <a:t>(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  <a:sym typeface="宋体" panose="02010600030101010101" pitchFamily="2" charset="-122"/>
              </a:rPr>
              <a:t>每个小正方形的面积为单位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  <a:sym typeface="宋体" panose="02010600030101010101" pitchFamily="2" charset="-122"/>
              </a:rPr>
              <a:t>1 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  <a:sym typeface="宋体" panose="02010600030101010101" pitchFamily="2" charset="-122"/>
              </a:rPr>
              <a:t>)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  <a:sym typeface="宋体" panose="02010600030101010101" pitchFamily="2" charset="-122"/>
              </a:rPr>
              <a:t>：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pic>
        <p:nvPicPr>
          <p:cNvPr id="13314" name="Picture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43623" y="1995170"/>
            <a:ext cx="3759200" cy="23542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云形标注 1"/>
          <p:cNvSpPr/>
          <p:nvPr/>
        </p:nvSpPr>
        <p:spPr>
          <a:xfrm>
            <a:off x="4803140" y="1779270"/>
            <a:ext cx="4239895" cy="2244725"/>
          </a:xfrm>
          <a:prstGeom prst="cloudCallout">
            <a:avLst>
              <a:gd name="adj1" fmla="val 20540"/>
              <a:gd name="adj2" fmla="val 44427"/>
            </a:avLst>
          </a:prstGeom>
          <a:solidFill>
            <a:srgbClr val="FFFFD9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lIns="68591" tIns="34295" rIns="68591" bIns="34295" anchor="t" anchorCtr="0"/>
          <a:p>
            <a:pPr algn="just">
              <a:lnSpc>
                <a:spcPct val="100000"/>
              </a:lnSpc>
            </a:pPr>
            <a:r>
              <a:rPr lang="zh-CN" altLang="en-US" sz="2800">
                <a:latin typeface="Times New Roman" panose="02020603050405020304" pitchFamily="2" charset="0"/>
                <a:ea typeface="黑体" panose="02010609060101010101" pitchFamily="2" charset="-122"/>
              </a:rPr>
              <a:t>这两幅图中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en-US" altLang="zh-CN" sz="2800" i="1">
                <a:latin typeface="Times New Roman" panose="02020603050405020304" pitchFamily="2" charset="0"/>
                <a:ea typeface="黑体" panose="02010609060101010101" pitchFamily="2" charset="-122"/>
              </a:rPr>
              <a:t>A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2" charset="-122"/>
              </a:rPr>
              <a:t>，</a:t>
            </a:r>
            <a:r>
              <a:rPr lang="en-US" altLang="zh-CN" sz="2800" i="1">
                <a:latin typeface="Times New Roman" panose="02020603050405020304" pitchFamily="2" charset="0"/>
                <a:ea typeface="黑体" panose="02010609060101010101" pitchFamily="2" charset="-122"/>
              </a:rPr>
              <a:t>B 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2" charset="-122"/>
              </a:rPr>
              <a:t>的面积都好求，该怎样求</a:t>
            </a:r>
            <a:r>
              <a:rPr lang="en-US" altLang="zh-CN" sz="2800" i="1">
                <a:latin typeface="Times New Roman" panose="02020603050405020304" pitchFamily="2" charset="0"/>
                <a:ea typeface="黑体" panose="02010609060101010101" pitchFamily="2" charset="-122"/>
              </a:rPr>
              <a:t>C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2" charset="-122"/>
              </a:rPr>
              <a:t>的面积呢？</a:t>
            </a:r>
            <a:endParaRPr lang="zh-CN" altLang="en-US" sz="2800"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pic>
        <p:nvPicPr>
          <p:cNvPr id="3" name="图片 2" descr="兔子1 拷贝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18450" y="3620453"/>
            <a:ext cx="1079500" cy="13906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1417955" y="-28575"/>
            <a:ext cx="468884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探究点一：</a:t>
            </a:r>
            <a:r>
              <a:rPr lang="en-US" altLang="zh-CN" sz="24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勾股定理的初步认识</a:t>
            </a:r>
            <a:endParaRPr lang="zh-CN" altLang="en-US" sz="24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" name="Text Box 8"/>
          <p:cNvSpPr txBox="1"/>
          <p:nvPr/>
        </p:nvSpPr>
        <p:spPr>
          <a:xfrm>
            <a:off x="232093" y="465138"/>
            <a:ext cx="2701925" cy="51752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2800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方法一：</a:t>
            </a: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割</a:t>
            </a:r>
            <a:endParaRPr lang="en-US" altLang="zh-CN" sz="28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" name="Text Box 9"/>
          <p:cNvSpPr txBox="1"/>
          <p:nvPr/>
        </p:nvSpPr>
        <p:spPr>
          <a:xfrm>
            <a:off x="2916238" y="465455"/>
            <a:ext cx="2468562" cy="51752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2800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方法二：</a:t>
            </a: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补</a:t>
            </a:r>
            <a:endParaRPr lang="zh-CN" altLang="en-US" sz="28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6" name="Text Box 10"/>
          <p:cNvSpPr txBox="1"/>
          <p:nvPr/>
        </p:nvSpPr>
        <p:spPr>
          <a:xfrm>
            <a:off x="5664200" y="465455"/>
            <a:ext cx="219583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方法三：</a:t>
            </a: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拼</a:t>
            </a:r>
            <a:endParaRPr lang="zh-CN" altLang="en-US" sz="28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7" name="Text Box 11"/>
          <p:cNvSpPr txBox="1"/>
          <p:nvPr/>
        </p:nvSpPr>
        <p:spPr>
          <a:xfrm>
            <a:off x="207010" y="1024255"/>
            <a:ext cx="2493010" cy="177038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30000"/>
              </a:lnSpc>
              <a:spcBef>
                <a:spcPct val="50000"/>
              </a:spcBef>
            </a:pPr>
            <a:r>
              <a:rPr lang="zh-CN" altLang="en-US" sz="2800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分割为四个直角三角形和一个小正方形</a:t>
            </a:r>
            <a:r>
              <a:rPr lang="en-US" altLang="zh-CN" sz="2800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.</a:t>
            </a:r>
            <a:endParaRPr lang="zh-CN" altLang="en-US" sz="2800" dirty="0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8" name="Text Box 12"/>
          <p:cNvSpPr txBox="1"/>
          <p:nvPr/>
        </p:nvSpPr>
        <p:spPr>
          <a:xfrm>
            <a:off x="2920683" y="915670"/>
            <a:ext cx="2760662" cy="21583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zh-CN" altLang="en-US" sz="2800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补成大正方形，用大正方形的面积减去四个直角三角形的面积</a:t>
            </a:r>
            <a:r>
              <a:rPr lang="en-US" altLang="zh-CN" sz="2800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.</a:t>
            </a:r>
            <a:endParaRPr lang="zh-CN" altLang="en-US" sz="2800" dirty="0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9" name="Text Box 13"/>
          <p:cNvSpPr txBox="1"/>
          <p:nvPr/>
        </p:nvSpPr>
        <p:spPr>
          <a:xfrm>
            <a:off x="5652135" y="940435"/>
            <a:ext cx="3474720" cy="21583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zh-CN" altLang="en-US" sz="2800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将几个小块拼成若干个小正方形，图中两块红色（或绿色）可拼成一个小正方形</a:t>
            </a:r>
            <a:r>
              <a:rPr lang="en-US" altLang="zh-CN" sz="2800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.</a:t>
            </a:r>
            <a:endParaRPr lang="zh-CN" altLang="en-US" sz="2800" dirty="0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cxnSp>
        <p:nvCxnSpPr>
          <p:cNvPr id="11" name="直接连接符 1"/>
          <p:cNvCxnSpPr/>
          <p:nvPr/>
        </p:nvCxnSpPr>
        <p:spPr>
          <a:xfrm>
            <a:off x="2771775" y="483235"/>
            <a:ext cx="0" cy="4536440"/>
          </a:xfrm>
          <a:prstGeom prst="line">
            <a:avLst/>
          </a:prstGeom>
          <a:ln w="28575" cap="flat" cmpd="sng">
            <a:solidFill>
              <a:srgbClr val="269999"/>
            </a:solidFill>
            <a:prstDash val="sysDash"/>
            <a:round/>
            <a:headEnd type="none" w="med" len="med"/>
            <a:tailEnd type="none" w="med" len="med"/>
          </a:ln>
        </p:spPr>
      </p:cxnSp>
      <p:cxnSp>
        <p:nvCxnSpPr>
          <p:cNvPr id="10" name="直接连接符 2"/>
          <p:cNvCxnSpPr/>
          <p:nvPr/>
        </p:nvCxnSpPr>
        <p:spPr>
          <a:xfrm flipH="1">
            <a:off x="5652135" y="548005"/>
            <a:ext cx="12700" cy="4396105"/>
          </a:xfrm>
          <a:prstGeom prst="line">
            <a:avLst/>
          </a:prstGeom>
          <a:ln w="28575" cap="flat" cmpd="sng">
            <a:solidFill>
              <a:srgbClr val="269999"/>
            </a:solidFill>
            <a:prstDash val="sysDash"/>
            <a:round/>
            <a:headEnd type="none" w="med" len="med"/>
            <a:tailEnd type="none" w="med" len="med"/>
          </a:ln>
        </p:spPr>
      </p:cxnSp>
      <p:pic>
        <p:nvPicPr>
          <p:cNvPr id="13" name="图片 1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47720" y="3089910"/>
            <a:ext cx="1676400" cy="168402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72225" y="3089910"/>
            <a:ext cx="1737360" cy="173736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7360" y="3003550"/>
            <a:ext cx="1728470" cy="173672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417955" y="-28575"/>
            <a:ext cx="468884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探究点一：</a:t>
            </a:r>
            <a:r>
              <a:rPr lang="en-US" altLang="zh-CN" sz="24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勾股定理的初步认识</a:t>
            </a:r>
            <a:endParaRPr lang="zh-CN" altLang="en-US" sz="24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000"/>
                            </p:stCondLst>
                            <p:childTnLst>
                              <p:par>
                                <p:cTn id="39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1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6" grpId="0"/>
      <p:bldP spid="7" grpId="0"/>
      <p:bldP spid="8" grpId="0"/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6" name="Picture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84095" y="771525"/>
            <a:ext cx="3376930" cy="211709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Rectangle 4"/>
          <p:cNvSpPr/>
          <p:nvPr/>
        </p:nvSpPr>
        <p:spPr>
          <a:xfrm>
            <a:off x="664210" y="410845"/>
            <a:ext cx="6623050" cy="56515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 anchorCtr="0">
            <a:spAutoFit/>
          </a:bodyPr>
          <a:p>
            <a:pPr>
              <a:lnSpc>
                <a:spcPct val="110000"/>
              </a:lnSpc>
            </a:pP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  <a:sym typeface="宋体" panose="02010600030101010101" pitchFamily="2" charset="-122"/>
              </a:rPr>
              <a:t>根据前面求出的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2" charset="-122"/>
                <a:sym typeface="宋体" panose="02010600030101010101" pitchFamily="2" charset="-122"/>
              </a:rPr>
              <a:t>C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  <a:sym typeface="宋体" panose="02010600030101010101" pitchFamily="2" charset="-122"/>
              </a:rPr>
              <a:t>的面积直接填出下表：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graphicFrame>
        <p:nvGraphicFramePr>
          <p:cNvPr id="8" name="表格 7"/>
          <p:cNvGraphicFramePr/>
          <p:nvPr>
            <p:custDataLst>
              <p:tags r:id="rId2"/>
            </p:custDataLst>
          </p:nvPr>
        </p:nvGraphicFramePr>
        <p:xfrm>
          <a:off x="1403350" y="2796540"/>
          <a:ext cx="6027420" cy="1554480"/>
        </p:xfrm>
        <a:graphic>
          <a:graphicData uri="http://schemas.openxmlformats.org/drawingml/2006/table">
            <a:tbl>
              <a:tblPr/>
              <a:tblGrid>
                <a:gridCol w="982345"/>
                <a:gridCol w="1662430"/>
                <a:gridCol w="1701165"/>
                <a:gridCol w="1681480"/>
              </a:tblGrid>
              <a:tr h="518160">
                <a:tc>
                  <a:txBody>
                    <a:bodyPr/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endParaRPr lang="en-US" altLang="zh-CN" sz="2800" b="0">
                        <a:latin typeface="Times New Roman" panose="02020603050405020304" pitchFamily="2" charset="0"/>
                        <a:ea typeface="黑体" panose="02010609060101010101" pitchFamily="2" charset="-122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lvl="0" algn="ctr">
                        <a:spcBef>
                          <a:spcPct val="0"/>
                        </a:spcBef>
                        <a:buNone/>
                      </a:pPr>
                      <a:r>
                        <a:rPr lang="en-US" altLang="zh-CN" sz="2800" b="0" i="1">
                          <a:latin typeface="Times New Roman" panose="02020603050405020304" pitchFamily="2" charset="0"/>
                          <a:ea typeface="黑体" panose="02010609060101010101" pitchFamily="2" charset="-122"/>
                          <a:cs typeface="Times New Roman" panose="02020603050405020304" pitchFamily="2" charset="0"/>
                        </a:rPr>
                        <a:t>A </a:t>
                      </a:r>
                      <a:r>
                        <a:rPr lang="zh-CN" altLang="en-US" sz="2800" b="0" dirty="0">
                          <a:latin typeface="Times New Roman" panose="02020603050405020304" pitchFamily="2" charset="0"/>
                          <a:ea typeface="黑体" panose="02010609060101010101" pitchFamily="2" charset="-122"/>
                          <a:cs typeface="Times New Roman" panose="02020603050405020304" pitchFamily="2" charset="0"/>
                        </a:rPr>
                        <a:t>的面积</a:t>
                      </a:r>
                      <a:endParaRPr lang="zh-CN" altLang="en-US" sz="2800" b="0" dirty="0">
                        <a:latin typeface="Times New Roman" panose="02020603050405020304" pitchFamily="2" charset="0"/>
                        <a:ea typeface="黑体" panose="02010609060101010101" pitchFamily="2" charset="-122"/>
                        <a:cs typeface="Times New Roman" panose="02020603050405020304" pitchFamily="2" charset="0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lvl="0" algn="ctr">
                        <a:spcBef>
                          <a:spcPct val="0"/>
                        </a:spcBef>
                        <a:buNone/>
                      </a:pPr>
                      <a:r>
                        <a:rPr lang="en-US" altLang="zh-CN" sz="2800" b="0" i="1">
                          <a:latin typeface="Times New Roman" panose="02020603050405020304" pitchFamily="2" charset="0"/>
                          <a:ea typeface="黑体" panose="02010609060101010101" pitchFamily="2" charset="-122"/>
                          <a:cs typeface="Times New Roman" panose="02020603050405020304" pitchFamily="2" charset="0"/>
                        </a:rPr>
                        <a:t>B </a:t>
                      </a:r>
                      <a:r>
                        <a:rPr lang="zh-CN" altLang="en-US" sz="2800" b="0" dirty="0">
                          <a:latin typeface="Times New Roman" panose="02020603050405020304" pitchFamily="2" charset="0"/>
                          <a:ea typeface="黑体" panose="02010609060101010101" pitchFamily="2" charset="-122"/>
                          <a:cs typeface="Times New Roman" panose="02020603050405020304" pitchFamily="2" charset="0"/>
                        </a:rPr>
                        <a:t>的面积</a:t>
                      </a:r>
                      <a:endParaRPr lang="zh-CN" altLang="en-US" sz="2800" b="0" dirty="0">
                        <a:latin typeface="Times New Roman" panose="02020603050405020304" pitchFamily="2" charset="0"/>
                        <a:ea typeface="黑体" panose="02010609060101010101" pitchFamily="2" charset="-122"/>
                        <a:cs typeface="Times New Roman" panose="02020603050405020304" pitchFamily="2" charset="0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lvl="0" algn="ctr">
                        <a:spcBef>
                          <a:spcPct val="0"/>
                        </a:spcBef>
                        <a:buNone/>
                      </a:pPr>
                      <a:r>
                        <a:rPr lang="en-US" altLang="zh-CN" sz="2800" b="0" i="1">
                          <a:latin typeface="Times New Roman" panose="02020603050405020304" pitchFamily="2" charset="0"/>
                          <a:ea typeface="黑体" panose="02010609060101010101" pitchFamily="2" charset="-122"/>
                          <a:cs typeface="Times New Roman" panose="02020603050405020304" pitchFamily="2" charset="0"/>
                        </a:rPr>
                        <a:t>C </a:t>
                      </a:r>
                      <a:r>
                        <a:rPr lang="zh-CN" altLang="en-US" sz="2800" b="0" dirty="0">
                          <a:latin typeface="Times New Roman" panose="02020603050405020304" pitchFamily="2" charset="0"/>
                          <a:ea typeface="黑体" panose="02010609060101010101" pitchFamily="2" charset="-122"/>
                          <a:cs typeface="Times New Roman" panose="02020603050405020304" pitchFamily="2" charset="0"/>
                        </a:rPr>
                        <a:t>的面积</a:t>
                      </a:r>
                      <a:endParaRPr lang="zh-CN" altLang="en-US" sz="2800" b="0" dirty="0">
                        <a:latin typeface="Times New Roman" panose="02020603050405020304" pitchFamily="2" charset="0"/>
                        <a:ea typeface="黑体" panose="02010609060101010101" pitchFamily="2" charset="-122"/>
                        <a:cs typeface="Times New Roman" panose="02020603050405020304" pitchFamily="2" charset="0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8160">
                <a:tc>
                  <a:txBody>
                    <a:bodyPr/>
                    <a:p>
                      <a:pPr lvl="0" algn="ctr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800" b="0" dirty="0">
                          <a:latin typeface="Times New Roman" panose="02020603050405020304" pitchFamily="2" charset="0"/>
                          <a:ea typeface="黑体" panose="02010609060101010101" pitchFamily="2" charset="-122"/>
                          <a:cs typeface="Times New Roman" panose="02020603050405020304" pitchFamily="2" charset="0"/>
                        </a:rPr>
                        <a:t>左图</a:t>
                      </a:r>
                      <a:endParaRPr lang="zh-CN" altLang="en-US" sz="2800" b="0" dirty="0">
                        <a:latin typeface="Times New Roman" panose="02020603050405020304" pitchFamily="2" charset="0"/>
                        <a:ea typeface="黑体" panose="02010609060101010101" pitchFamily="2" charset="-122"/>
                        <a:cs typeface="Times New Roman" panose="02020603050405020304" pitchFamily="2" charset="0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endParaRPr lang="en-US" altLang="zh-CN" sz="2800" b="0">
                        <a:latin typeface="Times New Roman" panose="02020603050405020304" pitchFamily="2" charset="0"/>
                        <a:ea typeface="黑体" panose="02010609060101010101" pitchFamily="2" charset="-122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endParaRPr lang="en-US" altLang="zh-CN" sz="2800" b="0">
                        <a:latin typeface="Times New Roman" panose="02020603050405020304" pitchFamily="2" charset="0"/>
                        <a:ea typeface="黑体" panose="02010609060101010101" pitchFamily="2" charset="-122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endParaRPr lang="en-US" altLang="zh-CN" sz="2800" b="0">
                        <a:latin typeface="Times New Roman" panose="02020603050405020304" pitchFamily="2" charset="0"/>
                        <a:ea typeface="黑体" panose="02010609060101010101" pitchFamily="2" charset="-122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8160">
                <a:tc>
                  <a:txBody>
                    <a:bodyPr/>
                    <a:p>
                      <a:pPr lvl="0" algn="ctr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800" b="0" dirty="0">
                          <a:latin typeface="Times New Roman" panose="02020603050405020304" pitchFamily="2" charset="0"/>
                          <a:ea typeface="黑体" panose="02010609060101010101" pitchFamily="2" charset="-122"/>
                          <a:cs typeface="Times New Roman" panose="02020603050405020304" pitchFamily="2" charset="0"/>
                        </a:rPr>
                        <a:t>右图</a:t>
                      </a:r>
                      <a:endParaRPr lang="zh-CN" altLang="en-US" sz="2800" b="0" dirty="0">
                        <a:latin typeface="Times New Roman" panose="02020603050405020304" pitchFamily="2" charset="0"/>
                        <a:ea typeface="黑体" panose="02010609060101010101" pitchFamily="2" charset="-122"/>
                        <a:cs typeface="Times New Roman" panose="02020603050405020304" pitchFamily="2" charset="0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endParaRPr lang="en-US" altLang="zh-CN" sz="2800" b="0">
                        <a:latin typeface="Times New Roman" panose="02020603050405020304" pitchFamily="2" charset="0"/>
                        <a:ea typeface="黑体" panose="02010609060101010101" pitchFamily="2" charset="-122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endParaRPr lang="en-US" altLang="zh-CN" sz="2800" b="0">
                        <a:latin typeface="Times New Roman" panose="02020603050405020304" pitchFamily="2" charset="0"/>
                        <a:ea typeface="黑体" panose="02010609060101010101" pitchFamily="2" charset="-122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endParaRPr lang="en-US" altLang="zh-CN" sz="2800" b="0">
                        <a:latin typeface="Times New Roman" panose="02020603050405020304" pitchFamily="2" charset="0"/>
                        <a:ea typeface="黑体" panose="02010609060101010101" pitchFamily="2" charset="-122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9" name="Text Box 28"/>
          <p:cNvSpPr txBox="1"/>
          <p:nvPr/>
        </p:nvSpPr>
        <p:spPr>
          <a:xfrm>
            <a:off x="3003868" y="3346133"/>
            <a:ext cx="407987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4    </a:t>
            </a:r>
            <a:endParaRPr lang="en-US" altLang="zh-CN" sz="280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10" name="Text Box 30"/>
          <p:cNvSpPr txBox="1"/>
          <p:nvPr/>
        </p:nvSpPr>
        <p:spPr>
          <a:xfrm>
            <a:off x="6299518" y="3339465"/>
            <a:ext cx="5384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13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11" name="Text Box 31"/>
          <p:cNvSpPr txBox="1"/>
          <p:nvPr/>
        </p:nvSpPr>
        <p:spPr>
          <a:xfrm>
            <a:off x="6304280" y="3877310"/>
            <a:ext cx="5384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25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12" name="Text Box 28"/>
          <p:cNvSpPr txBox="1"/>
          <p:nvPr/>
        </p:nvSpPr>
        <p:spPr>
          <a:xfrm>
            <a:off x="4724718" y="3336608"/>
            <a:ext cx="360362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9</a:t>
            </a:r>
            <a:endParaRPr lang="en-US" altLang="zh-CN" sz="280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13" name="Text Box 28"/>
          <p:cNvSpPr txBox="1"/>
          <p:nvPr/>
        </p:nvSpPr>
        <p:spPr>
          <a:xfrm>
            <a:off x="2914650" y="3832543"/>
            <a:ext cx="67945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16   </a:t>
            </a:r>
            <a:endParaRPr lang="en-US" altLang="zh-CN" sz="280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14" name="Text Box 28"/>
          <p:cNvSpPr txBox="1"/>
          <p:nvPr/>
        </p:nvSpPr>
        <p:spPr>
          <a:xfrm>
            <a:off x="4707255" y="3894773"/>
            <a:ext cx="360363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9</a:t>
            </a:r>
            <a:endParaRPr lang="en-US" altLang="zh-CN" sz="280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graphicFrame>
        <p:nvGraphicFramePr>
          <p:cNvPr id="3" name="对象 2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2300447" y="4369435"/>
          <a:ext cx="4028440" cy="622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" name="" r:id="rId3" imgW="1562100" imgH="241300" progId="Equation.DSMT4">
                  <p:embed/>
                </p:oleObj>
              </mc:Choice>
              <mc:Fallback>
                <p:oleObj name="" r:id="rId3" imgW="1562100" imgH="241300" progId="Equation.DSMT4">
                  <p:embed/>
                  <p:pic>
                    <p:nvPicPr>
                      <p:cNvPr id="0" name="图片 3076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300447" y="4369435"/>
                        <a:ext cx="4028440" cy="6223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文本框 1"/>
          <p:cNvSpPr txBox="1"/>
          <p:nvPr/>
        </p:nvSpPr>
        <p:spPr>
          <a:xfrm>
            <a:off x="1417955" y="-28575"/>
            <a:ext cx="468884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探究点一：</a:t>
            </a:r>
            <a:r>
              <a:rPr lang="en-US" altLang="zh-CN" sz="24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勾股定理的初步认识</a:t>
            </a:r>
            <a:endParaRPr lang="zh-CN" altLang="en-US" sz="24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SPECIAL_SOURCE" val="bdnull"/>
</p:tagLst>
</file>

<file path=ppt/tags/tag14.xml><?xml version="1.0" encoding="utf-8"?>
<p:tagLst xmlns:p="http://schemas.openxmlformats.org/presentationml/2006/main">
  <p:tag name="KSO_WM_SPECIAL_SOURCE" val="bdnull"/>
</p:tagLst>
</file>

<file path=ppt/tags/tag15.xml><?xml version="1.0" encoding="utf-8"?>
<p:tagLst xmlns:p="http://schemas.openxmlformats.org/presentationml/2006/main">
  <p:tag name="KSO_WM_SPECIAL_SOURCE" val="bdnull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SPECIAL_SOURCE" val="bdnull"/>
</p:tagLst>
</file>

<file path=ppt/tags/tag18.xml><?xml version="1.0" encoding="utf-8"?>
<p:tagLst xmlns:p="http://schemas.openxmlformats.org/presentationml/2006/main">
  <p:tag name="KSO_WPP_MARK_KEY" val="db941913-98ae-44a3-9d57-f9a1b053a4b8"/>
  <p:tag name="COMMONDATA" val="eyJoZGlkIjoiMjE3MGZlOWM0YjUxY2M3MWI4YzI3MDMxNTIyMDU2NmQifQ=="/>
  <p:tag name="commondata" val="eyJoZGlkIjoiYTQ4ZWFhYjc1ZjZkMmE4NTRjYjAzYTQ5ZjgwMDNiOTUifQ=="/>
</p:tagLst>
</file>

<file path=ppt/tags/tag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3.xml><?xml version="1.0" encoding="utf-8"?>
<p:tagLst xmlns:p="http://schemas.openxmlformats.org/presentationml/2006/main">
  <p:tag name="KSO_WM_SPECIAL_SOURCE" val="bdnull"/>
</p:tagLst>
</file>

<file path=ppt/tags/tag4.xml><?xml version="1.0" encoding="utf-8"?>
<p:tagLst xmlns:p="http://schemas.openxmlformats.org/presentationml/2006/main">
  <p:tag name="KSO_WM_UNIT_TABLE_BEAUTIFY" val="smartTable{6abfa68c-51d0-45ca-abbf-c5980c061c87}"/>
  <p:tag name="TABLE_ENDDRAG_ORIGIN_RECT" val="474*86"/>
  <p:tag name="TABLE_ENDDRAG_RECT" val="116*231*474*86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自定义设计方案">
  <a:themeElements>
    <a:clrScheme name="新版空白演示配色">
      <a:dk1>
        <a:sysClr val="windowText" lastClr="000000"/>
      </a:dk1>
      <a:lt1>
        <a:sysClr val="window" lastClr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 anchor="t">
        <a:spAutoFit/>
      </a:bodyPr>
      <a:lstStyle>
        <a:defPPr>
          <a:defRPr lang="en-US" altLang="zh-CN" sz="2800">
            <a:solidFill>
              <a:schemeClr val="tx1"/>
            </a:solidFill>
            <a:latin typeface="Times New Roman" panose="02020603050405020304" pitchFamily="2" charset="0"/>
            <a:ea typeface="黑体" panose="02010609060101010101" pitchFamily="2" charset="-122"/>
            <a:cs typeface="Times New Roman" panose="02020603050405020304" pitchFamily="2" charset="0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2591</Words>
  <Application>WPS 演示</Application>
  <PresentationFormat>在屏幕上显示</PresentationFormat>
  <Paragraphs>273</Paragraphs>
  <Slides>23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29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4</vt:i4>
      </vt:variant>
      <vt:variant>
        <vt:lpstr>幻灯片标题</vt:lpstr>
      </vt:variant>
      <vt:variant>
        <vt:i4>23</vt:i4>
      </vt:variant>
    </vt:vector>
  </HeadingPairs>
  <TitlesOfParts>
    <vt:vector size="57" baseType="lpstr">
      <vt:lpstr>Arial</vt:lpstr>
      <vt:lpstr>宋体</vt:lpstr>
      <vt:lpstr>Wingdings</vt:lpstr>
      <vt:lpstr>Times New Roman</vt:lpstr>
      <vt:lpstr>黑体</vt:lpstr>
      <vt:lpstr>Wingdings</vt:lpstr>
      <vt:lpstr>华文新魏</vt:lpstr>
      <vt:lpstr>微软雅黑</vt:lpstr>
      <vt:lpstr>Calibri</vt:lpstr>
      <vt:lpstr>华文行楷</vt:lpstr>
      <vt:lpstr>Arial Unicode MS</vt:lpstr>
      <vt:lpstr>EU-BX</vt:lpstr>
      <vt:lpstr>楷体</vt:lpstr>
      <vt:lpstr>有爱魔兽圆体 CN Medium</vt:lpstr>
      <vt:lpstr>思源黑体</vt:lpstr>
      <vt:lpstr>Times New Roman</vt:lpstr>
      <vt:lpstr>Cambria Math</vt:lpstr>
      <vt:lpstr>_⨹_1_e840f</vt:lpstr>
      <vt:lpstr>ksdb</vt:lpstr>
      <vt:lpstr>_⨹_1_e6aed</vt:lpstr>
      <vt:lpstr>,isEnd</vt:lpstr>
      <vt:lpstr>_⨹_1_dd010,isEnd</vt:lpstr>
      <vt:lpstr>_⨹_12_c0d29,isEnd</vt:lpstr>
      <vt:lpstr>_⨹_1_7f241,isEnd</vt:lpstr>
      <vt:lpstr>_⨹_16_58f6d,isEnd</vt:lpstr>
      <vt:lpstr>_⨹_1_ce0cc</vt:lpstr>
      <vt:lpstr>_⨹_1_a9e11</vt:lpstr>
      <vt:lpstr>_⨹_1_df4be</vt:lpstr>
      <vt:lpstr>Cambria Math</vt:lpstr>
      <vt:lpstr>1_自定义设计方案</vt:lpstr>
      <vt:lpstr>Equation.DSMT4</vt:lpstr>
      <vt:lpstr>Equation.DSMT4</vt:lpstr>
      <vt:lpstr>Equation.DSMT4</vt:lpstr>
      <vt:lpstr>Equation.DSMT4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/>
  <cp:lastModifiedBy>唐唐唐小糖1</cp:lastModifiedBy>
  <cp:revision>142</cp:revision>
  <dcterms:created xsi:type="dcterms:W3CDTF">2016-04-25T06:54:00Z</dcterms:created>
  <dcterms:modified xsi:type="dcterms:W3CDTF">2025-07-01T03:56:02Z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E1566A178B244A5DA49D76860941CEFD</vt:lpwstr>
  </property>
</Properties>
</file>