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256" r:id="rId3"/>
    <p:sldId id="301" r:id="rId5"/>
    <p:sldId id="302" r:id="rId6"/>
    <p:sldId id="333" r:id="rId7"/>
    <p:sldId id="315" r:id="rId8"/>
    <p:sldId id="311" r:id="rId9"/>
    <p:sldId id="334" r:id="rId10"/>
    <p:sldId id="335" r:id="rId11"/>
    <p:sldId id="336" r:id="rId12"/>
    <p:sldId id="339" r:id="rId13"/>
    <p:sldId id="325" r:id="rId14"/>
    <p:sldId id="312" r:id="rId15"/>
    <p:sldId id="314" r:id="rId16"/>
    <p:sldId id="337" r:id="rId17"/>
    <p:sldId id="340" r:id="rId18"/>
    <p:sldId id="338" r:id="rId19"/>
    <p:sldId id="331" r:id="rId20"/>
    <p:sldId id="308" r:id="rId21"/>
    <p:sldId id="309" r:id="rId22"/>
    <p:sldId id="326" r:id="rId23"/>
    <p:sldId id="327" r:id="rId24"/>
    <p:sldId id="307" r:id="rId25"/>
    <p:sldId id="303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FEF1E6"/>
    <a:srgbClr val="0066FF"/>
    <a:srgbClr val="F5FDFB"/>
    <a:srgbClr val="E7F9F4"/>
    <a:srgbClr val="56B5DA"/>
    <a:srgbClr val="FFCC99"/>
    <a:srgbClr val="FFFFFF"/>
    <a:srgbClr val="7F7F7F"/>
    <a:srgbClr val="2730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/>
    <p:restoredTop sz="96314" autoAdjust="0"/>
  </p:normalViewPr>
  <p:slideViewPr>
    <p:cSldViewPr>
      <p:cViewPr varScale="1">
        <p:scale>
          <a:sx n="150" d="100"/>
          <a:sy n="150" d="100"/>
        </p:scale>
        <p:origin x="474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6932C-E8B6-44D0-A35E-BAED5439DF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5400000">
            <a:off x="-169752" y="169753"/>
            <a:ext cx="4227936" cy="3888432"/>
          </a:xfrm>
          <a:prstGeom prst="triangle">
            <a:avLst>
              <a:gd name="adj" fmla="val 0"/>
            </a:avLst>
          </a:prstGeom>
          <a:solidFill>
            <a:srgbClr val="273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 userDrawn="1"/>
        </p:nvSpPr>
        <p:spPr>
          <a:xfrm rot="18900000">
            <a:off x="1675926" y="618677"/>
            <a:ext cx="443459" cy="4434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 rot="18900000">
            <a:off x="1218202" y="1969952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rot="18900000">
            <a:off x="526632" y="1152871"/>
            <a:ext cx="450432" cy="4504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 userDrawn="1"/>
        </p:nvSpPr>
        <p:spPr>
          <a:xfrm rot="18900000">
            <a:off x="566624" y="1447533"/>
            <a:ext cx="397532" cy="3975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 userDrawn="1"/>
        </p:nvSpPr>
        <p:spPr>
          <a:xfrm rot="18900000">
            <a:off x="3067483" y="470465"/>
            <a:ext cx="288032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 userDrawn="1"/>
        </p:nvSpPr>
        <p:spPr>
          <a:xfrm rot="18900000">
            <a:off x="3198605" y="1933205"/>
            <a:ext cx="544052" cy="5440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 userDrawn="1"/>
        </p:nvSpPr>
        <p:spPr>
          <a:xfrm rot="18900000">
            <a:off x="2826103" y="1368225"/>
            <a:ext cx="272026" cy="272026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 userDrawn="1"/>
        </p:nvSpPr>
        <p:spPr>
          <a:xfrm rot="18900000">
            <a:off x="3210016" y="2373976"/>
            <a:ext cx="272026" cy="272026"/>
          </a:xfrm>
          <a:prstGeom prst="rect">
            <a:avLst/>
          </a:prstGeom>
          <a:solidFill>
            <a:srgbClr val="27304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 userDrawn="1"/>
        </p:nvSpPr>
        <p:spPr>
          <a:xfrm rot="18900000">
            <a:off x="1998752" y="1636898"/>
            <a:ext cx="470822" cy="470822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478188" y="2491941"/>
            <a:ext cx="1604068" cy="1825962"/>
            <a:chOff x="478188" y="2491941"/>
            <a:chExt cx="1604068" cy="1825962"/>
          </a:xfrm>
        </p:grpSpPr>
        <p:sp>
          <p:nvSpPr>
            <p:cNvPr id="18" name="矩形 17"/>
            <p:cNvSpPr/>
            <p:nvPr/>
          </p:nvSpPr>
          <p:spPr>
            <a:xfrm rot="18900000">
              <a:off x="478188" y="2741565"/>
              <a:ext cx="732139" cy="7321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444626" y="3204415"/>
              <a:ext cx="606878" cy="60687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241886" y="3051907"/>
              <a:ext cx="377718" cy="3777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1210483" y="3663338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956846" y="3117753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8900000">
              <a:off x="1240646" y="2491941"/>
              <a:ext cx="841610" cy="84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8010071" y="4323214"/>
            <a:ext cx="845241" cy="620356"/>
            <a:chOff x="7789817" y="4257180"/>
            <a:chExt cx="845241" cy="620356"/>
          </a:xfrm>
        </p:grpSpPr>
        <p:grpSp>
          <p:nvGrpSpPr>
            <p:cNvPr id="25" name="组合 24"/>
            <p:cNvGrpSpPr/>
            <p:nvPr/>
          </p:nvGrpSpPr>
          <p:grpSpPr>
            <a:xfrm>
              <a:off x="8306276" y="4330865"/>
              <a:ext cx="328782" cy="303293"/>
              <a:chOff x="8349677" y="4284250"/>
              <a:chExt cx="600042" cy="553523"/>
            </a:xfrm>
          </p:grpSpPr>
          <p:sp>
            <p:nvSpPr>
              <p:cNvPr id="29" name="矩形 28"/>
              <p:cNvSpPr/>
              <p:nvPr/>
            </p:nvSpPr>
            <p:spPr>
              <a:xfrm rot="18900000">
                <a:off x="8349677" y="4284250"/>
                <a:ext cx="272026" cy="272026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900000">
                <a:off x="8724654" y="4612708"/>
                <a:ext cx="225065" cy="22506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 rot="8100000">
              <a:off x="7789817" y="4339105"/>
              <a:ext cx="264135" cy="264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8100000">
              <a:off x="8102733" y="4745468"/>
              <a:ext cx="132068" cy="132068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8100000">
              <a:off x="7916345" y="4257180"/>
              <a:ext cx="132068" cy="132068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3346029" y="-367929"/>
            <a:ext cx="1237092" cy="1436232"/>
            <a:chOff x="3288977" y="-263355"/>
            <a:chExt cx="1237092" cy="1436232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3685663" y="-263355"/>
              <a:ext cx="840406" cy="840406"/>
            </a:xfrm>
            <a:prstGeom prst="line">
              <a:avLst/>
            </a:prstGeom>
            <a:ln w="12700">
              <a:solidFill>
                <a:srgbClr val="2730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288977" y="332471"/>
              <a:ext cx="840406" cy="84040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/>
          <p:cNvCxnSpPr/>
          <p:nvPr userDrawn="1"/>
        </p:nvCxnSpPr>
        <p:spPr>
          <a:xfrm flipV="1">
            <a:off x="401078" y="4725733"/>
            <a:ext cx="840406" cy="840406"/>
          </a:xfrm>
          <a:prstGeom prst="line">
            <a:avLst/>
          </a:prstGeom>
          <a:ln w="12700">
            <a:solidFill>
              <a:srgbClr val="2730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 userDrawn="1"/>
        </p:nvSpPr>
        <p:spPr>
          <a:xfrm rot="18900000">
            <a:off x="1044499" y="3248316"/>
            <a:ext cx="393968" cy="393968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7" name="矩形 6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9" name="矩形 8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 rot="16200000">
            <a:off x="140999" y="2271331"/>
            <a:ext cx="2741895" cy="3043516"/>
            <a:chOff x="0" y="1"/>
            <a:chExt cx="2123058" cy="2356604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 rot="5400000">
            <a:off x="7497351" y="-83191"/>
            <a:ext cx="1583818" cy="1758045"/>
            <a:chOff x="0" y="1"/>
            <a:chExt cx="2123058" cy="2356604"/>
          </a:xfrm>
        </p:grpSpPr>
        <p:sp>
          <p:nvSpPr>
            <p:cNvPr id="24" name="等腰三角形 23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42" name="矩形 41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44" name="矩形 43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" y="0"/>
            <a:ext cx="9137196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" y="0"/>
            <a:ext cx="9129103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694" y="51470"/>
            <a:ext cx="748306" cy="7335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3.x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9.wmf"/><Relationship Id="rId1" Type="http://schemas.openxmlformats.org/officeDocument/2006/relationships/oleObject" Target="../embeddings/oleObject1.bin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5166353" y="4467967"/>
            <a:ext cx="3036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北师大版  八年级下册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07904" y="2067694"/>
            <a:ext cx="52565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accent1"/>
                </a:solidFill>
              </a:rPr>
              <a:t>第</a:t>
            </a:r>
            <a:r>
              <a:rPr lang="en-US" altLang="zh-CN" sz="4000" b="1" dirty="0">
                <a:solidFill>
                  <a:schemeClr val="accent1"/>
                </a:solidFill>
              </a:rPr>
              <a:t>2</a:t>
            </a:r>
            <a:r>
              <a:rPr lang="zh-CN" altLang="en-US" sz="4000" b="1" dirty="0">
                <a:solidFill>
                  <a:schemeClr val="accent1"/>
                </a:solidFill>
              </a:rPr>
              <a:t>课时 等腰三角形的判定及反证法</a:t>
            </a:r>
            <a:endParaRPr lang="zh-CN" altLang="en-US" sz="40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395536" y="267494"/>
            <a:ext cx="7920160" cy="1728192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pitchFamily="3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800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例</a:t>
            </a:r>
            <a:r>
              <a:rPr lang="en-US" altLang="zh-CN" sz="2800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1</a:t>
            </a:r>
            <a:r>
              <a:rPr lang="en-US" altLang="zh-CN" sz="2800" dirty="0">
                <a:solidFill>
                  <a:srgbClr val="00B0F0"/>
                </a:solidFill>
                <a:ea typeface="黑体" panose="02010609060101010101" pitchFamily="49" charset="-122"/>
              </a:rPr>
              <a:t>  </a:t>
            </a:r>
            <a:r>
              <a:rPr lang="zh-CN" altLang="en-US" sz="2800" dirty="0">
                <a:ea typeface="黑体" panose="02010609060101010101" pitchFamily="49" charset="-122"/>
              </a:rPr>
              <a:t>已知：如图，</a:t>
            </a:r>
            <a:r>
              <a:rPr lang="en-US" altLang="zh-CN" sz="2800" i="1" dirty="0">
                <a:ea typeface="黑体" panose="02010609060101010101" pitchFamily="49" charset="-122"/>
              </a:rPr>
              <a:t>AB</a:t>
            </a:r>
            <a:r>
              <a:rPr lang="en-US" altLang="zh-CN" sz="2800" dirty="0">
                <a:ea typeface="黑体" panose="02010609060101010101" pitchFamily="49" charset="-122"/>
              </a:rPr>
              <a:t>=</a:t>
            </a:r>
            <a:r>
              <a:rPr lang="en-US" altLang="zh-CN" sz="2800" i="1" dirty="0">
                <a:ea typeface="黑体" panose="02010609060101010101" pitchFamily="49" charset="-122"/>
              </a:rPr>
              <a:t>DC</a:t>
            </a:r>
            <a:r>
              <a:rPr lang="zh-CN" altLang="en-US" sz="2800" dirty="0">
                <a:ea typeface="黑体" panose="02010609060101010101" pitchFamily="49" charset="-122"/>
              </a:rPr>
              <a:t>，</a:t>
            </a:r>
            <a:r>
              <a:rPr lang="en-US" altLang="zh-CN" sz="2800" i="1" dirty="0">
                <a:ea typeface="黑体" panose="02010609060101010101" pitchFamily="49" charset="-122"/>
              </a:rPr>
              <a:t>BD</a:t>
            </a:r>
            <a:r>
              <a:rPr lang="en-US" altLang="zh-CN" sz="2800" dirty="0">
                <a:ea typeface="黑体" panose="02010609060101010101" pitchFamily="49" charset="-122"/>
              </a:rPr>
              <a:t>=</a:t>
            </a:r>
            <a:r>
              <a:rPr lang="en-US" altLang="zh-CN" sz="2800" i="1" dirty="0">
                <a:ea typeface="黑体" panose="02010609060101010101" pitchFamily="49" charset="-122"/>
              </a:rPr>
              <a:t>CA</a:t>
            </a:r>
            <a:r>
              <a:rPr lang="zh-CN" altLang="en-US" sz="2800" dirty="0">
                <a:ea typeface="黑体" panose="02010609060101010101" pitchFamily="49" charset="-122"/>
              </a:rPr>
              <a:t>，</a:t>
            </a:r>
            <a:r>
              <a:rPr lang="en-US" altLang="zh-CN" sz="2800" i="1" dirty="0">
                <a:ea typeface="黑体" panose="02010609060101010101" pitchFamily="49" charset="-122"/>
              </a:rPr>
              <a:t>BD</a:t>
            </a:r>
            <a:r>
              <a:rPr lang="zh-CN" altLang="en-US" sz="2800" dirty="0">
                <a:ea typeface="黑体" panose="02010609060101010101" pitchFamily="49" charset="-122"/>
              </a:rPr>
              <a:t>与</a:t>
            </a:r>
            <a:r>
              <a:rPr lang="en-US" altLang="zh-CN" sz="2800" i="1" dirty="0">
                <a:ea typeface="黑体" panose="02010609060101010101" pitchFamily="49" charset="-122"/>
              </a:rPr>
              <a:t>CA</a:t>
            </a:r>
            <a:r>
              <a:rPr lang="zh-CN" altLang="en-US" sz="2800" dirty="0">
                <a:ea typeface="黑体" panose="02010609060101010101" pitchFamily="49" charset="-122"/>
              </a:rPr>
              <a:t>相交于点</a:t>
            </a:r>
            <a:r>
              <a:rPr lang="en-US" altLang="zh-CN" sz="2800" i="1" dirty="0">
                <a:ea typeface="黑体" panose="02010609060101010101" pitchFamily="49" charset="-122"/>
              </a:rPr>
              <a:t>E</a:t>
            </a:r>
            <a:r>
              <a:rPr lang="zh-CN" altLang="en-US" sz="2800" dirty="0">
                <a:ea typeface="黑体" panose="02010609060101010101" pitchFamily="49" charset="-122"/>
              </a:rPr>
              <a:t>。</a:t>
            </a:r>
            <a:endParaRPr lang="en-US" altLang="zh-CN" sz="2800" dirty="0"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800" dirty="0">
                <a:ea typeface="黑体" panose="02010609060101010101" pitchFamily="49" charset="-122"/>
              </a:rPr>
              <a:t>求证：△</a:t>
            </a:r>
            <a:r>
              <a:rPr lang="en-US" altLang="zh-CN" sz="2800" i="1" dirty="0">
                <a:ea typeface="黑体" panose="02010609060101010101" pitchFamily="49" charset="-122"/>
              </a:rPr>
              <a:t>AED</a:t>
            </a:r>
            <a:r>
              <a:rPr lang="zh-CN" altLang="en-US" sz="2800" dirty="0">
                <a:ea typeface="黑体" panose="02010609060101010101" pitchFamily="49" charset="-122"/>
              </a:rPr>
              <a:t>是等腰三角形。</a:t>
            </a:r>
            <a:endParaRPr lang="en-US" altLang="zh-CN" sz="2800" dirty="0">
              <a:ea typeface="黑体" panose="02010609060101010101" pitchFamily="49" charset="-122"/>
            </a:endParaRPr>
          </a:p>
        </p:txBody>
      </p:sp>
      <p:pic>
        <p:nvPicPr>
          <p:cNvPr id="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4088" y="950427"/>
            <a:ext cx="3526612" cy="158094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611560" y="2428802"/>
            <a:ext cx="7534910" cy="2489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证明：∵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 AB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 = 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DC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，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BD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 = 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CA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，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AD = DA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，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+mj-lt"/>
            </a:endParaRPr>
          </a:p>
          <a:p>
            <a:pPr marR="0" algn="l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∴△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ABD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2600" b="1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≌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 △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DCA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（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SSS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）。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+mj-lt"/>
            </a:endParaRPr>
          </a:p>
          <a:p>
            <a:pPr marR="0" algn="l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∴∠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ADB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 =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 ∠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DAC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（全等三角形的对应角相等）。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+mj-lt"/>
            </a:endParaRPr>
          </a:p>
          <a:p>
            <a:pPr marR="0" algn="l">
              <a:lnSpc>
                <a:spcPct val="120000"/>
              </a:lnSpc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∴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AE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 = 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</a:rPr>
              <a:t>DE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（等角对等边）。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+mj-lt"/>
            </a:endParaRPr>
          </a:p>
          <a:p>
            <a:pPr marR="0" algn="l">
              <a:lnSpc>
                <a:spcPct val="120000"/>
              </a:lnSpc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∴△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AED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 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是等腰三角形。</a:t>
            </a:r>
            <a:endParaRPr kumimoji="0" lang="zh-CN" altLang="en-US" sz="2600" b="1" kern="1200" cap="none" spc="0" normalizeH="0" baseline="0" noProof="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7418" y="811392"/>
            <a:ext cx="8424936" cy="1124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如图，</a:t>
            </a:r>
            <a:r>
              <a:rPr lang="en-US" altLang="zh-CN" sz="2800" b="1" i="1" dirty="0">
                <a:latin typeface="+mj-lt"/>
                <a:ea typeface="+mj-ea"/>
              </a:rPr>
              <a:t>AE</a:t>
            </a:r>
            <a:r>
              <a:rPr lang="zh-CN" altLang="en-US" sz="2800" b="1" dirty="0">
                <a:latin typeface="+mj-lt"/>
                <a:ea typeface="+mj-ea"/>
              </a:rPr>
              <a:t>平分∠</a:t>
            </a:r>
            <a:r>
              <a:rPr lang="en-US" altLang="zh-CN" sz="2800" b="1" i="1" dirty="0">
                <a:latin typeface="+mj-lt"/>
                <a:ea typeface="+mj-ea"/>
              </a:rPr>
              <a:t>BAC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DE</a:t>
            </a:r>
            <a:r>
              <a:rPr lang="zh-CN" altLang="en-US" sz="2800" b="1" dirty="0">
                <a:latin typeface="+mj-lt"/>
                <a:ea typeface="+mj-ea"/>
              </a:rPr>
              <a:t> </a:t>
            </a:r>
            <a:r>
              <a:rPr lang="en-US" altLang="zh-CN" sz="2800" b="1" i="1" dirty="0">
                <a:latin typeface="+mj-lt"/>
                <a:ea typeface="+mj-ea"/>
              </a:rPr>
              <a:t>//</a:t>
            </a:r>
            <a:r>
              <a:rPr lang="en-US" altLang="zh-CN" sz="2800" b="1" dirty="0">
                <a:latin typeface="+mj-lt"/>
                <a:ea typeface="+mj-ea"/>
              </a:rPr>
              <a:t> </a:t>
            </a:r>
            <a:r>
              <a:rPr lang="en-US" altLang="zh-CN" sz="2800" b="1" i="1" dirty="0">
                <a:latin typeface="+mj-lt"/>
                <a:ea typeface="+mj-ea"/>
              </a:rPr>
              <a:t>AB</a:t>
            </a:r>
            <a:r>
              <a:rPr lang="zh-CN" altLang="en-US" sz="2800" b="1" dirty="0">
                <a:latin typeface="+mj-lt"/>
                <a:ea typeface="+mj-ea"/>
              </a:rPr>
              <a:t>，若</a:t>
            </a:r>
            <a:r>
              <a:rPr lang="en-US" altLang="zh-CN" sz="2800" b="1" i="1" dirty="0">
                <a:latin typeface="+mj-lt"/>
                <a:ea typeface="+mj-ea"/>
              </a:rPr>
              <a:t>AD</a:t>
            </a:r>
            <a:r>
              <a:rPr lang="en-US" altLang="zh-CN" sz="2800" b="1" dirty="0">
                <a:latin typeface="+mj-lt"/>
                <a:ea typeface="+mj-ea"/>
              </a:rPr>
              <a:t>=5</a:t>
            </a:r>
            <a:r>
              <a:rPr lang="zh-CN" altLang="en-US" sz="2800" b="1" dirty="0">
                <a:latin typeface="+mj-lt"/>
                <a:ea typeface="+mj-ea"/>
              </a:rPr>
              <a:t>，则</a:t>
            </a:r>
            <a:r>
              <a:rPr lang="en-US" altLang="zh-CN" sz="2800" b="1" i="1" dirty="0">
                <a:latin typeface="+mj-lt"/>
                <a:ea typeface="+mj-ea"/>
              </a:rPr>
              <a:t>DE</a:t>
            </a:r>
            <a:r>
              <a:rPr lang="zh-CN" altLang="en-US" sz="2800" b="1" dirty="0">
                <a:latin typeface="+mj-lt"/>
                <a:ea typeface="+mj-ea"/>
              </a:rPr>
              <a:t>的长是</a:t>
            </a:r>
            <a:r>
              <a:rPr lang="en-US" altLang="zh-CN" sz="2800" b="1" dirty="0">
                <a:latin typeface="+mj-lt"/>
                <a:ea typeface="+mj-ea"/>
              </a:rPr>
              <a:t>______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78701" y="2040171"/>
            <a:ext cx="21387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>
                <a:solidFill>
                  <a:srgbClr val="0033CC"/>
                </a:solidFill>
              </a:rPr>
              <a:t>AE</a:t>
            </a:r>
            <a:r>
              <a:rPr lang="zh-CN" altLang="en-US" sz="2400" b="1" dirty="0">
                <a:solidFill>
                  <a:srgbClr val="0033CC"/>
                </a:solidFill>
              </a:rPr>
              <a:t>平分∠</a:t>
            </a:r>
            <a:r>
              <a:rPr lang="en-US" altLang="zh-CN" sz="2400" b="1" i="1" dirty="0">
                <a:solidFill>
                  <a:srgbClr val="0033CC"/>
                </a:solidFill>
              </a:rPr>
              <a:t>BAC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07274" y="2820414"/>
            <a:ext cx="12859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2=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3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15" name="箭头: 下 14"/>
          <p:cNvSpPr/>
          <p:nvPr/>
        </p:nvSpPr>
        <p:spPr>
          <a:xfrm>
            <a:off x="2025290" y="2499248"/>
            <a:ext cx="144016" cy="338371"/>
          </a:xfrm>
          <a:prstGeom prst="downArrow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3783035" y="2042594"/>
            <a:ext cx="13341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>
                <a:solidFill>
                  <a:srgbClr val="0033CC"/>
                </a:solidFill>
              </a:rPr>
              <a:t>DE</a:t>
            </a:r>
            <a:r>
              <a:rPr lang="zh-CN" altLang="en-US" sz="2400" b="1" dirty="0">
                <a:solidFill>
                  <a:srgbClr val="0033CC"/>
                </a:solidFill>
              </a:rPr>
              <a:t> </a:t>
            </a:r>
            <a:r>
              <a:rPr lang="en-US" altLang="zh-CN" sz="2400" b="1" i="1" dirty="0">
                <a:solidFill>
                  <a:srgbClr val="0033CC"/>
                </a:solidFill>
              </a:rPr>
              <a:t>//</a:t>
            </a:r>
            <a:r>
              <a:rPr lang="en-US" altLang="zh-CN" sz="2400" b="1" dirty="0">
                <a:solidFill>
                  <a:srgbClr val="0033CC"/>
                </a:solidFill>
              </a:rPr>
              <a:t> </a:t>
            </a:r>
            <a:r>
              <a:rPr lang="en-US" altLang="zh-CN" sz="2400" b="1" i="1" dirty="0">
                <a:solidFill>
                  <a:srgbClr val="0033CC"/>
                </a:solidFill>
              </a:rPr>
              <a:t>AB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81900" y="4004581"/>
            <a:ext cx="20425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等角对等边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)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38936" y="3613813"/>
            <a:ext cx="12859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1=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2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24" name="箭头: 下 23"/>
          <p:cNvSpPr/>
          <p:nvPr/>
        </p:nvSpPr>
        <p:spPr>
          <a:xfrm>
            <a:off x="4368126" y="2505274"/>
            <a:ext cx="144016" cy="338371"/>
          </a:xfrm>
          <a:prstGeom prst="downArrow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619672" y="1365133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5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934" y="1654663"/>
            <a:ext cx="2413474" cy="180276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595532" y="2469503"/>
            <a:ext cx="1127248" cy="910685"/>
            <a:chOff x="6511950" y="2735301"/>
            <a:chExt cx="1127248" cy="910685"/>
          </a:xfrm>
        </p:grpSpPr>
        <p:sp>
          <p:nvSpPr>
            <p:cNvPr id="6" name="任意多边形: 形状 5"/>
            <p:cNvSpPr/>
            <p:nvPr/>
          </p:nvSpPr>
          <p:spPr>
            <a:xfrm rot="2956332">
              <a:off x="7535376" y="2845702"/>
              <a:ext cx="130473" cy="77170"/>
            </a:xfrm>
            <a:custGeom>
              <a:avLst/>
              <a:gdLst>
                <a:gd name="connsiteX0" fmla="*/ 0 w 177800"/>
                <a:gd name="connsiteY0" fmla="*/ 0 h 82753"/>
                <a:gd name="connsiteX1" fmla="*/ 63500 w 177800"/>
                <a:gd name="connsiteY1" fmla="*/ 69850 h 82753"/>
                <a:gd name="connsiteX2" fmla="*/ 177800 w 177800"/>
                <a:gd name="connsiteY2" fmla="*/ 82550 h 82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800" h="82753">
                  <a:moveTo>
                    <a:pt x="0" y="0"/>
                  </a:moveTo>
                  <a:cubicBezTo>
                    <a:pt x="16933" y="28046"/>
                    <a:pt x="33867" y="56092"/>
                    <a:pt x="63500" y="69850"/>
                  </a:cubicBezTo>
                  <a:cubicBezTo>
                    <a:pt x="93133" y="83608"/>
                    <a:pt x="135466" y="83079"/>
                    <a:pt x="177800" y="82550"/>
                  </a:cubicBezTo>
                </a:path>
              </a:pathLst>
            </a:custGeom>
            <a:noFill/>
            <a:ln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/>
            <p:cNvSpPr/>
            <p:nvPr/>
          </p:nvSpPr>
          <p:spPr>
            <a:xfrm rot="6501485">
              <a:off x="6546917" y="3306943"/>
              <a:ext cx="68817" cy="138752"/>
            </a:xfrm>
            <a:custGeom>
              <a:avLst/>
              <a:gdLst>
                <a:gd name="connsiteX0" fmla="*/ 107950 w 107950"/>
                <a:gd name="connsiteY0" fmla="*/ 0 h 149225"/>
                <a:gd name="connsiteX1" fmla="*/ 19050 w 107950"/>
                <a:gd name="connsiteY1" fmla="*/ 57150 h 149225"/>
                <a:gd name="connsiteX2" fmla="*/ 0 w 107950"/>
                <a:gd name="connsiteY2" fmla="*/ 149225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7950" h="149225">
                  <a:moveTo>
                    <a:pt x="107950" y="0"/>
                  </a:moveTo>
                  <a:cubicBezTo>
                    <a:pt x="72496" y="16139"/>
                    <a:pt x="37042" y="32279"/>
                    <a:pt x="19050" y="57150"/>
                  </a:cubicBezTo>
                  <a:cubicBezTo>
                    <a:pt x="1058" y="82021"/>
                    <a:pt x="529" y="115623"/>
                    <a:pt x="0" y="149225"/>
                  </a:cubicBezTo>
                </a:path>
              </a:pathLst>
            </a:custGeom>
            <a:noFill/>
            <a:ln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235453" y="2735301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0033CC"/>
                  </a:solidFill>
                </a:rPr>
                <a:t>1</a:t>
              </a:r>
              <a:endParaRPr lang="zh-CN" altLang="en-US" sz="2000" b="1" dirty="0">
                <a:solidFill>
                  <a:srgbClr val="0033CC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556879" y="3043677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0033CC"/>
                  </a:solidFill>
                </a:rPr>
                <a:t>2</a:t>
              </a:r>
              <a:endParaRPr lang="zh-CN" altLang="en-US" sz="2000" b="1" dirty="0">
                <a:solidFill>
                  <a:srgbClr val="0033CC"/>
                </a:solidFill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 rot="8799079">
              <a:off x="6648312" y="3418213"/>
              <a:ext cx="68817" cy="138752"/>
            </a:xfrm>
            <a:custGeom>
              <a:avLst/>
              <a:gdLst>
                <a:gd name="connsiteX0" fmla="*/ 107950 w 107950"/>
                <a:gd name="connsiteY0" fmla="*/ 0 h 149225"/>
                <a:gd name="connsiteX1" fmla="*/ 19050 w 107950"/>
                <a:gd name="connsiteY1" fmla="*/ 57150 h 149225"/>
                <a:gd name="connsiteX2" fmla="*/ 0 w 107950"/>
                <a:gd name="connsiteY2" fmla="*/ 149225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7950" h="149225">
                  <a:moveTo>
                    <a:pt x="107950" y="0"/>
                  </a:moveTo>
                  <a:cubicBezTo>
                    <a:pt x="72496" y="16139"/>
                    <a:pt x="37042" y="32279"/>
                    <a:pt x="19050" y="57150"/>
                  </a:cubicBezTo>
                  <a:cubicBezTo>
                    <a:pt x="1058" y="82021"/>
                    <a:pt x="529" y="115623"/>
                    <a:pt x="0" y="149225"/>
                  </a:cubicBezTo>
                </a:path>
              </a:pathLst>
            </a:custGeom>
            <a:noFill/>
            <a:ln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713332" y="3245876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0033CC"/>
                  </a:solidFill>
                </a:rPr>
                <a:t>3</a:t>
              </a:r>
              <a:endParaRPr lang="zh-CN" altLang="en-US" sz="2000" b="1" dirty="0">
                <a:solidFill>
                  <a:srgbClr val="0033CC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3797169" y="2838634"/>
            <a:ext cx="12859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1=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3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8" name="右大括号 7"/>
          <p:cNvSpPr/>
          <p:nvPr/>
        </p:nvSpPr>
        <p:spPr>
          <a:xfrm rot="5400000">
            <a:off x="3112716" y="2201054"/>
            <a:ext cx="338371" cy="2460479"/>
          </a:xfrm>
          <a:prstGeom prst="rightBrace">
            <a:avLst>
              <a:gd name="adj1" fmla="val 37608"/>
              <a:gd name="adj2" fmla="val 50000"/>
            </a:avLst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箭头: 下 29"/>
          <p:cNvSpPr/>
          <p:nvPr/>
        </p:nvSpPr>
        <p:spPr>
          <a:xfrm>
            <a:off x="3209892" y="4088811"/>
            <a:ext cx="144016" cy="338371"/>
          </a:xfrm>
          <a:prstGeom prst="downArrow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700913" y="4395348"/>
            <a:ext cx="12330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>
                <a:solidFill>
                  <a:srgbClr val="0033CC"/>
                </a:solidFill>
              </a:rPr>
              <a:t>DE</a:t>
            </a:r>
            <a:r>
              <a:rPr lang="en-US" altLang="zh-CN" sz="2400" b="1" dirty="0">
                <a:solidFill>
                  <a:srgbClr val="0033CC"/>
                </a:solidFill>
              </a:rPr>
              <a:t>=</a:t>
            </a:r>
            <a:r>
              <a:rPr lang="en-US" altLang="zh-CN" sz="2400" b="1" i="1" dirty="0">
                <a:solidFill>
                  <a:srgbClr val="0033CC"/>
                </a:solidFill>
              </a:rPr>
              <a:t>AD</a:t>
            </a:r>
            <a:endParaRPr lang="zh-CN" altLang="en-US" sz="2400" b="1" i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 animBg="1"/>
      <p:bldP spid="21" grpId="0"/>
      <p:bldP spid="22" grpId="0"/>
      <p:bldP spid="23" grpId="0"/>
      <p:bldP spid="24" grpId="0" animBg="1"/>
      <p:bldP spid="25" grpId="0"/>
      <p:bldP spid="28" grpId="0"/>
      <p:bldP spid="8" grpId="0" animBg="1"/>
      <p:bldP spid="30" grpId="0" animBg="1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27356" y="957957"/>
            <a:ext cx="1808340" cy="461665"/>
            <a:chOff x="4388275" y="216246"/>
            <a:chExt cx="2194212" cy="718156"/>
          </a:xfrm>
        </p:grpSpPr>
        <p:grpSp>
          <p:nvGrpSpPr>
            <p:cNvPr id="26" name="组合 25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31" name="矩形: 单圆角 30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2" name="矩形: 单圆角 31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3" name="矩形: 单圆角 32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尝试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思考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7334" y="123478"/>
            <a:ext cx="2890489" cy="524520"/>
            <a:chOff x="107504" y="339502"/>
            <a:chExt cx="2890489" cy="524520"/>
          </a:xfrm>
        </p:grpSpPr>
        <p:grpSp>
          <p:nvGrpSpPr>
            <p:cNvPr id="35" name="组合 34"/>
            <p:cNvGrpSpPr/>
            <p:nvPr/>
          </p:nvGrpSpPr>
          <p:grpSpPr>
            <a:xfrm>
              <a:off x="107504" y="339502"/>
              <a:ext cx="2890489" cy="524520"/>
              <a:chOff x="1803191" y="1304280"/>
              <a:chExt cx="3449427" cy="524520"/>
            </a:xfrm>
          </p:grpSpPr>
          <p:sp>
            <p:nvSpPr>
              <p:cNvPr id="37" name="平行四边形 36"/>
              <p:cNvSpPr/>
              <p:nvPr/>
            </p:nvSpPr>
            <p:spPr>
              <a:xfrm>
                <a:off x="3238499" y="1585913"/>
                <a:ext cx="2014119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1962933" y="1343026"/>
                <a:ext cx="1751817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1962933" y="1367135"/>
                <a:ext cx="1751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知识点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2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40" name="平行四边形 39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1709318" y="380100"/>
              <a:ext cx="11128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反证法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717250" y="1774371"/>
            <a:ext cx="795920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lt"/>
                <a:ea typeface="+mj-ea"/>
              </a:rPr>
              <a:t>        小明认为，在一个三角形中，如果两个角不相等，那么这两个角所对的边也不相等。你认为小明这个结论成立吗？如果成立，你能证明它吗？</a:t>
            </a:r>
            <a:endParaRPr lang="zh-CN" altLang="en-US" sz="2800" b="1" dirty="0">
              <a:latin typeface="+mj-lt"/>
              <a:ea typeface="+mj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74173" y="1275606"/>
            <a:ext cx="7517754" cy="3367178"/>
          </a:xfrm>
          <a:prstGeom prst="rect">
            <a:avLst/>
          </a:prstGeom>
          <a:solidFill>
            <a:srgbClr val="F5FDFB"/>
          </a:solidFill>
          <a:ln>
            <a:solidFill>
              <a:schemeClr val="accent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99592" y="411510"/>
            <a:ext cx="70385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j-ea"/>
                <a:ea typeface="+mj-ea"/>
              </a:rPr>
              <a:t>小明的思考过程如下。你能理解他的推理过程吗？</a:t>
            </a:r>
            <a:endParaRPr lang="zh-CN" altLang="en-US" sz="2400" b="1" dirty="0">
              <a:latin typeface="+mj-ea"/>
              <a:ea typeface="+mj-ea"/>
            </a:endParaRPr>
          </a:p>
        </p:txBody>
      </p:sp>
      <p:grpSp>
        <p:nvGrpSpPr>
          <p:cNvPr id="15" name="组合 21"/>
          <p:cNvGrpSpPr/>
          <p:nvPr/>
        </p:nvGrpSpPr>
        <p:grpSpPr>
          <a:xfrm>
            <a:off x="6244786" y="1618448"/>
            <a:ext cx="2189162" cy="2219594"/>
            <a:chOff x="3207388" y="2697683"/>
            <a:chExt cx="2188593" cy="2219130"/>
          </a:xfrm>
        </p:grpSpPr>
        <p:sp>
          <p:nvSpPr>
            <p:cNvPr id="16" name="等腰三角形 2"/>
            <p:cNvSpPr/>
            <p:nvPr/>
          </p:nvSpPr>
          <p:spPr>
            <a:xfrm>
              <a:off x="3631140" y="3229653"/>
              <a:ext cx="1341089" cy="1501461"/>
            </a:xfrm>
            <a:custGeom>
              <a:avLst/>
              <a:gdLst>
                <a:gd name="connsiteX0" fmla="*/ 0 w 1341565"/>
                <a:gd name="connsiteY0" fmla="*/ 1561822 h 1561822"/>
                <a:gd name="connsiteX1" fmla="*/ 670783 w 1341565"/>
                <a:gd name="connsiteY1" fmla="*/ 0 h 1561822"/>
                <a:gd name="connsiteX2" fmla="*/ 1341565 w 1341565"/>
                <a:gd name="connsiteY2" fmla="*/ 1561822 h 1561822"/>
                <a:gd name="connsiteX3" fmla="*/ 0 w 1341565"/>
                <a:gd name="connsiteY3" fmla="*/ 1561822 h 1561822"/>
                <a:gd name="connsiteX0-1" fmla="*/ 0 w 1341565"/>
                <a:gd name="connsiteY0-2" fmla="*/ 1501752 h 1501752"/>
                <a:gd name="connsiteX1-3" fmla="*/ 1057901 w 1341565"/>
                <a:gd name="connsiteY1-4" fmla="*/ 0 h 1501752"/>
                <a:gd name="connsiteX2-5" fmla="*/ 1341565 w 1341565"/>
                <a:gd name="connsiteY2-6" fmla="*/ 1501752 h 1501752"/>
                <a:gd name="connsiteX3-7" fmla="*/ 0 w 1341565"/>
                <a:gd name="connsiteY3-8" fmla="*/ 1501752 h 15017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41565" h="1501752">
                  <a:moveTo>
                    <a:pt x="0" y="1501752"/>
                  </a:moveTo>
                  <a:lnTo>
                    <a:pt x="1057901" y="0"/>
                  </a:lnTo>
                  <a:lnTo>
                    <a:pt x="1341565" y="1501752"/>
                  </a:lnTo>
                  <a:lnTo>
                    <a:pt x="0" y="1501752"/>
                  </a:ln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548477" y="2697683"/>
              <a:ext cx="423752" cy="5650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207388" y="4351781"/>
              <a:ext cx="423752" cy="5650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972229" y="4351781"/>
              <a:ext cx="423752" cy="5650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1318189" y="1429862"/>
            <a:ext cx="4863743" cy="3152338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  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如图，在△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中，已知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≠∠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，此时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与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要么相等，要么不相等</a:t>
            </a:r>
            <a:r>
              <a:rPr lang="zh-CN" altLang="en-US" sz="2400" b="1" dirty="0">
                <a:latin typeface="+mj-lt"/>
                <a:ea typeface="+mn-ea"/>
              </a:rPr>
              <a:t>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  假设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AC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，那么</a:t>
            </a:r>
            <a:r>
              <a:rPr lang="zh-CN" altLang="zh-CN" sz="2400" b="1" dirty="0">
                <a:latin typeface="+mj-lt"/>
                <a:ea typeface="+mn-ea"/>
              </a:rPr>
              <a:t>根据定理“等边对等角” 可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得∠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=∠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这与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已知条件∠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≠∠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相矛盾，因此 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AC</a:t>
            </a: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。</a:t>
            </a:r>
            <a:endParaRPr kumimoji="0" lang="zh-CN" altLang="zh-CN" sz="24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8" y="1010232"/>
            <a:ext cx="1755178" cy="1544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43608" y="1516204"/>
            <a:ext cx="7056784" cy="2158365"/>
          </a:xfrm>
          <a:prstGeom prst="rect">
            <a:avLst/>
          </a:prstGeom>
          <a:solidFill>
            <a:srgbClr val="FEF1E6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/>
              <a:t>        在证明时，</a:t>
            </a:r>
            <a:r>
              <a:rPr lang="zh-CN" altLang="en-US" sz="2800" b="1" dirty="0">
                <a:solidFill>
                  <a:srgbClr val="0066FF"/>
                </a:solidFill>
              </a:rPr>
              <a:t>先假设命题的结论不成立</a:t>
            </a:r>
            <a:r>
              <a:rPr lang="zh-CN" altLang="en-US" sz="2800" b="1" dirty="0"/>
              <a:t>，然后推导出与</a:t>
            </a:r>
            <a:r>
              <a:rPr lang="zh-CN" altLang="en-US" sz="2800" b="1" dirty="0">
                <a:solidFill>
                  <a:srgbClr val="0066FF"/>
                </a:solidFill>
              </a:rPr>
              <a:t>定义</a:t>
            </a:r>
            <a:r>
              <a:rPr lang="zh-CN" altLang="en-US" sz="2800" b="1" dirty="0"/>
              <a:t>、</a:t>
            </a:r>
            <a:r>
              <a:rPr lang="zh-CN" altLang="en-US" sz="2800" b="1" dirty="0">
                <a:solidFill>
                  <a:srgbClr val="0066FF"/>
                </a:solidFill>
              </a:rPr>
              <a:t>基本事实</a:t>
            </a:r>
            <a:r>
              <a:rPr lang="zh-CN" altLang="en-US" sz="2800" b="1" dirty="0"/>
              <a:t>、</a:t>
            </a:r>
            <a:r>
              <a:rPr lang="zh-CN" altLang="en-US" sz="2800" b="1" dirty="0">
                <a:solidFill>
                  <a:srgbClr val="0066FF"/>
                </a:solidFill>
              </a:rPr>
              <a:t>已有定理</a:t>
            </a:r>
            <a:r>
              <a:rPr lang="zh-CN" altLang="en-US" sz="2800" b="1" dirty="0"/>
              <a:t>或</a:t>
            </a:r>
            <a:r>
              <a:rPr lang="zh-CN" altLang="en-US" sz="2800" b="1" dirty="0">
                <a:solidFill>
                  <a:srgbClr val="0066FF"/>
                </a:solidFill>
              </a:rPr>
              <a:t>已知条件相矛盾的结果</a:t>
            </a:r>
            <a:r>
              <a:rPr lang="zh-CN" altLang="en-US" sz="2800" b="1" dirty="0"/>
              <a:t>，</a:t>
            </a:r>
            <a:r>
              <a:rPr lang="zh-CN" altLang="en-US" sz="2800" b="1" dirty="0"/>
              <a:t>从而证明命题的结论一定成立，这种证明方法称为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反证法</a:t>
            </a:r>
            <a:r>
              <a:rPr lang="zh-CN" altLang="en-US" sz="2800" b="1" dirty="0"/>
              <a:t>。</a:t>
            </a:r>
            <a:endParaRPr lang="zh-CN" altLang="en-US" sz="28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611560" y="41151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反证法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323527" y="483518"/>
            <a:ext cx="8208912" cy="1512168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pitchFamily="3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600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例</a:t>
            </a:r>
            <a:r>
              <a:rPr lang="en-US" altLang="zh-CN" sz="2600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2</a:t>
            </a:r>
            <a:r>
              <a:rPr lang="en-US" altLang="zh-CN" sz="2600" dirty="0">
                <a:solidFill>
                  <a:srgbClr val="00B0F0"/>
                </a:solidFill>
                <a:ea typeface="黑体" panose="02010609060101010101" pitchFamily="49" charset="-122"/>
              </a:rPr>
              <a:t>  </a:t>
            </a:r>
            <a:r>
              <a:rPr lang="zh-CN" altLang="en-US" sz="2600" dirty="0">
                <a:ea typeface="黑体" panose="02010609060101010101" pitchFamily="49" charset="-122"/>
              </a:rPr>
              <a:t>用反证法证明：一个三角形中不能有两个角是直角。</a:t>
            </a:r>
            <a:endParaRPr lang="en-US" altLang="zh-CN" sz="2600" dirty="0"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600" dirty="0">
                <a:ea typeface="黑体" panose="02010609060101010101" pitchFamily="49" charset="-122"/>
              </a:rPr>
              <a:t>已知：△</a:t>
            </a:r>
            <a:r>
              <a:rPr lang="en-US" altLang="zh-CN" sz="2600" i="1" dirty="0">
                <a:ea typeface="黑体" panose="02010609060101010101" pitchFamily="49" charset="-122"/>
              </a:rPr>
              <a:t>ABC</a:t>
            </a:r>
            <a:r>
              <a:rPr lang="zh-CN" altLang="en-US" sz="2600" dirty="0">
                <a:ea typeface="黑体" panose="02010609060101010101" pitchFamily="49" charset="-122"/>
              </a:rPr>
              <a:t>。</a:t>
            </a:r>
            <a:endParaRPr lang="en-US" altLang="zh-CN" sz="2600" dirty="0"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600" dirty="0">
                <a:ea typeface="黑体" panose="02010609060101010101" pitchFamily="49" charset="-122"/>
              </a:rPr>
              <a:t>求证：∠</a:t>
            </a:r>
            <a:r>
              <a:rPr lang="en-US" altLang="zh-CN" sz="2600" i="1" dirty="0">
                <a:ea typeface="黑体" panose="02010609060101010101" pitchFamily="49" charset="-122"/>
              </a:rPr>
              <a:t>A</a:t>
            </a:r>
            <a:r>
              <a:rPr lang="zh-CN" altLang="en-US" sz="2600" dirty="0">
                <a:ea typeface="黑体" panose="02010609060101010101" pitchFamily="49" charset="-122"/>
              </a:rPr>
              <a:t>，∠</a:t>
            </a:r>
            <a:r>
              <a:rPr lang="en-US" altLang="zh-CN" sz="2600" i="1" dirty="0">
                <a:ea typeface="黑体" panose="02010609060101010101" pitchFamily="49" charset="-122"/>
              </a:rPr>
              <a:t>B</a:t>
            </a:r>
            <a:r>
              <a:rPr lang="zh-CN" altLang="en-US" sz="2600" dirty="0">
                <a:ea typeface="黑体" panose="02010609060101010101" pitchFamily="49" charset="-122"/>
              </a:rPr>
              <a:t>，∠</a:t>
            </a:r>
            <a:r>
              <a:rPr lang="en-US" altLang="zh-CN" sz="2600" i="1" dirty="0">
                <a:ea typeface="黑体" panose="02010609060101010101" pitchFamily="49" charset="-122"/>
              </a:rPr>
              <a:t>C</a:t>
            </a:r>
            <a:r>
              <a:rPr lang="zh-CN" altLang="en-US" sz="2600" dirty="0">
                <a:ea typeface="黑体" panose="02010609060101010101" pitchFamily="49" charset="-122"/>
              </a:rPr>
              <a:t>中不能有两个角是</a:t>
            </a:r>
            <a:r>
              <a:rPr lang="zh-CN" altLang="en-US" sz="2600" dirty="0">
                <a:ea typeface="黑体" panose="02010609060101010101" pitchFamily="49" charset="-122"/>
              </a:rPr>
              <a:t>直角。</a:t>
            </a:r>
            <a:endParaRPr lang="en-US" altLang="zh-CN" sz="2600" dirty="0"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2095" y="2139702"/>
            <a:ext cx="7851775" cy="27091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        证明：假设∠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A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，∠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B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，∠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C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 中有两个角是直角，不妨设∠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A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和∠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B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是直角，即∠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A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 = 90°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，∠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B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 = 90°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。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       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于是∠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A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 +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B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 +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C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cs typeface="times" panose="02020603050405020304" pitchFamily="18" charset="0"/>
              </a:rPr>
              <a:t>90°+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90°+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C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＞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180°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。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</a:endParaRPr>
          </a:p>
          <a:p>
            <a:pPr marR="0" defTabSz="91440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       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这与三角形内角和定理相矛盾，因此“∠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A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和∠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B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是直角”的假设不成立。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</a:endParaRPr>
          </a:p>
          <a:p>
            <a:pPr marR="0" defTabSz="91440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        所以，一个三角形中不能有两个角是直角。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9552" y="339502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用反证法证明的一般步骤</a:t>
            </a:r>
            <a:endParaRPr lang="zh-CN" altLang="en-US" sz="2800" b="1" dirty="0">
              <a:solidFill>
                <a:srgbClr val="00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7215" y="1203598"/>
            <a:ext cx="7848871" cy="3017236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  <a:prstDash val="lgDashDotDot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/>
              <a:t>1.</a:t>
            </a:r>
            <a:r>
              <a:rPr lang="zh-CN" altLang="en-US" sz="2600" b="1" dirty="0"/>
              <a:t> 先假设命题的结论不成立；</a:t>
            </a:r>
            <a:endParaRPr lang="en-US" altLang="zh-CN" sz="2600" b="1" dirty="0"/>
          </a:p>
          <a:p>
            <a:pPr>
              <a:lnSpc>
                <a:spcPct val="150000"/>
              </a:lnSpc>
            </a:pPr>
            <a:r>
              <a:rPr lang="en-US" altLang="zh-CN" sz="2600" b="1" dirty="0"/>
              <a:t>2.</a:t>
            </a:r>
            <a:r>
              <a:rPr lang="zh-CN" altLang="en-US" sz="2600" b="1" dirty="0">
                <a:solidFill>
                  <a:srgbClr val="FF0000"/>
                </a:solidFill>
              </a:rPr>
              <a:t>从这个假设出发</a:t>
            </a:r>
            <a:r>
              <a:rPr lang="zh-CN" altLang="en-US" sz="2600" b="1" dirty="0"/>
              <a:t>，应用正确的推理证明，得出与定义、基本事实、已有定理或已知条件</a:t>
            </a:r>
            <a:r>
              <a:rPr lang="zh-CN" altLang="en-US" sz="2600" b="1" dirty="0">
                <a:solidFill>
                  <a:srgbClr val="FF0000"/>
                </a:solidFill>
              </a:rPr>
              <a:t>相矛盾的结果</a:t>
            </a:r>
            <a:r>
              <a:rPr lang="zh-CN" altLang="en-US" sz="2600" b="1" dirty="0"/>
              <a:t>；</a:t>
            </a:r>
            <a:endParaRPr lang="en-US" altLang="zh-CN" sz="2600" b="1" dirty="0"/>
          </a:p>
          <a:p>
            <a:pPr>
              <a:lnSpc>
                <a:spcPct val="150000"/>
              </a:lnSpc>
            </a:pPr>
            <a:r>
              <a:rPr lang="en-US" altLang="zh-CN" sz="2600" b="1" dirty="0"/>
              <a:t>3.</a:t>
            </a:r>
            <a:r>
              <a:rPr lang="zh-CN" altLang="en-US" sz="2600" b="1" dirty="0"/>
              <a:t>由矛盾的结果</a:t>
            </a:r>
            <a:r>
              <a:rPr lang="zh-CN" altLang="en-US" sz="2600" b="1" dirty="0">
                <a:solidFill>
                  <a:srgbClr val="FF0000"/>
                </a:solidFill>
              </a:rPr>
              <a:t>判定假设不正确</a:t>
            </a:r>
            <a:r>
              <a:rPr lang="zh-CN" altLang="en-US" sz="2600" b="1" dirty="0"/>
              <a:t>，从而肯定原命题的结论正确。</a:t>
            </a:r>
            <a:endParaRPr lang="zh-CN" altLang="en-US" sz="2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544" y="710954"/>
            <a:ext cx="8424936" cy="14908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+mj-ea"/>
              </a:rPr>
              <a:t>用反证法证明：一个三角形中至少有一个角不大于</a:t>
            </a:r>
            <a:r>
              <a:rPr lang="en-US" altLang="zh-CN" sz="2600" b="1" dirty="0">
                <a:latin typeface="+mj-lt"/>
                <a:ea typeface="+mj-ea"/>
              </a:rPr>
              <a:t>60°</a:t>
            </a:r>
            <a:r>
              <a:rPr lang="zh-CN" altLang="en-US" sz="2600" b="1" dirty="0">
                <a:latin typeface="+mj-lt"/>
                <a:ea typeface="+mj-ea"/>
              </a:rPr>
              <a:t>。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+mj-ea"/>
              </a:rPr>
              <a:t>已知：∠</a:t>
            </a:r>
            <a:r>
              <a:rPr lang="en-US" altLang="zh-CN" sz="2600" b="1" i="1" dirty="0">
                <a:latin typeface="+mj-lt"/>
                <a:ea typeface="+mj-ea"/>
              </a:rPr>
              <a:t>A</a:t>
            </a:r>
            <a:r>
              <a:rPr lang="zh-CN" altLang="en-US" sz="2600" b="1" dirty="0">
                <a:latin typeface="+mj-lt"/>
                <a:ea typeface="+mj-ea"/>
              </a:rPr>
              <a:t>，∠</a:t>
            </a:r>
            <a:r>
              <a:rPr lang="en-US" altLang="zh-CN" sz="2600" b="1" i="1" dirty="0">
                <a:latin typeface="+mj-lt"/>
                <a:ea typeface="+mj-ea"/>
              </a:rPr>
              <a:t>B</a:t>
            </a:r>
            <a:r>
              <a:rPr lang="zh-CN" altLang="en-US" sz="2600" b="1" dirty="0">
                <a:latin typeface="+mj-lt"/>
                <a:ea typeface="+mj-ea"/>
              </a:rPr>
              <a:t>，∠</a:t>
            </a:r>
            <a:r>
              <a:rPr lang="en-US" altLang="zh-CN" sz="2600" b="1" i="1" dirty="0">
                <a:latin typeface="+mj-lt"/>
                <a:ea typeface="+mj-ea"/>
              </a:rPr>
              <a:t>C</a:t>
            </a:r>
            <a:r>
              <a:rPr lang="zh-CN" altLang="en-US" sz="2600" b="1" dirty="0">
                <a:latin typeface="+mj-lt"/>
                <a:ea typeface="+mj-ea"/>
              </a:rPr>
              <a:t>是△</a:t>
            </a:r>
            <a:r>
              <a:rPr lang="en-US" altLang="zh-CN" sz="2600" b="1" i="1" dirty="0">
                <a:latin typeface="+mj-lt"/>
                <a:ea typeface="+mj-ea"/>
              </a:rPr>
              <a:t>ABC</a:t>
            </a:r>
            <a:r>
              <a:rPr lang="zh-CN" altLang="en-US" sz="2600" b="1" dirty="0">
                <a:latin typeface="+mj-lt"/>
                <a:ea typeface="+mj-ea"/>
              </a:rPr>
              <a:t>的三个内角。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+mj-ea"/>
              </a:rPr>
              <a:t>求证：∠</a:t>
            </a:r>
            <a:r>
              <a:rPr lang="en-US" altLang="zh-CN" sz="2600" b="1" i="1" dirty="0">
                <a:latin typeface="+mj-lt"/>
                <a:ea typeface="+mj-ea"/>
              </a:rPr>
              <a:t>A</a:t>
            </a:r>
            <a:r>
              <a:rPr lang="zh-CN" altLang="en-US" sz="2600" b="1" dirty="0">
                <a:latin typeface="+mj-lt"/>
                <a:ea typeface="+mj-ea"/>
              </a:rPr>
              <a:t>，∠</a:t>
            </a:r>
            <a:r>
              <a:rPr lang="en-US" altLang="zh-CN" sz="2600" b="1" i="1" dirty="0">
                <a:latin typeface="+mj-lt"/>
                <a:ea typeface="+mj-ea"/>
              </a:rPr>
              <a:t>B</a:t>
            </a:r>
            <a:r>
              <a:rPr lang="zh-CN" altLang="en-US" sz="2600" b="1" dirty="0">
                <a:latin typeface="+mj-lt"/>
                <a:ea typeface="+mj-ea"/>
              </a:rPr>
              <a:t>，∠</a:t>
            </a:r>
            <a:r>
              <a:rPr lang="en-US" altLang="zh-CN" sz="2600" b="1" i="1" dirty="0">
                <a:latin typeface="+mj-lt"/>
                <a:ea typeface="+mj-ea"/>
              </a:rPr>
              <a:t>C</a:t>
            </a:r>
            <a:r>
              <a:rPr lang="zh-CN" altLang="en-US" sz="2600" b="1" dirty="0">
                <a:latin typeface="+mj-lt"/>
                <a:ea typeface="+mj-ea"/>
              </a:rPr>
              <a:t>中至少有一个角不大于</a:t>
            </a:r>
            <a:r>
              <a:rPr lang="en-US" altLang="zh-CN" sz="2600" b="1" dirty="0">
                <a:latin typeface="+mj-lt"/>
                <a:ea typeface="+mj-ea"/>
              </a:rPr>
              <a:t>60°</a:t>
            </a:r>
            <a:r>
              <a:rPr lang="zh-CN" altLang="en-US" sz="2600" b="1" dirty="0">
                <a:latin typeface="+mj-lt"/>
                <a:ea typeface="+mj-ea"/>
              </a:rPr>
              <a:t>。</a:t>
            </a:r>
            <a:endParaRPr lang="zh-CN" altLang="en-US" sz="2600" b="1" dirty="0">
              <a:latin typeface="+mj-lt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9552" y="2360265"/>
            <a:ext cx="7851775" cy="18227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证明：假设∠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A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，∠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B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，∠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C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 都大于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60°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</a:endParaRPr>
          </a:p>
          <a:p>
            <a:pPr marR="0" defTabSz="91440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则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A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 +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B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 +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C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＞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180°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，这与三角形内角和定理相矛盾，因此假设不成立。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</a:endParaRPr>
          </a:p>
          <a:p>
            <a:pPr marR="0" defTabSz="91440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所以，一个三角形中至少有一个角不大于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60°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。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7553" y="771550"/>
            <a:ext cx="8028892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1.</a:t>
            </a:r>
            <a:r>
              <a:rPr lang="zh-CN" altLang="en-US" sz="2800" b="1" dirty="0">
                <a:latin typeface="+mj-lt"/>
                <a:ea typeface="+mj-ea"/>
              </a:rPr>
              <a:t>如图，在△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中，</a:t>
            </a:r>
            <a:r>
              <a:rPr lang="en-US" altLang="zh-CN" sz="2800" b="1" i="1" dirty="0">
                <a:latin typeface="+mj-lt"/>
                <a:ea typeface="+mj-ea"/>
              </a:rPr>
              <a:t>AB</a:t>
            </a:r>
            <a:r>
              <a:rPr lang="en-US" altLang="zh-CN" sz="2800" b="1" dirty="0">
                <a:latin typeface="+mj-lt"/>
                <a:ea typeface="+mj-ea"/>
              </a:rPr>
              <a:t>=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r>
              <a:rPr lang="zh-CN" altLang="en-US" sz="2800" b="1" dirty="0">
                <a:latin typeface="+mj-lt"/>
                <a:ea typeface="+mj-ea"/>
              </a:rPr>
              <a:t>，∠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en-US" altLang="zh-CN" sz="2800" b="1" dirty="0">
                <a:latin typeface="+mj-lt"/>
                <a:ea typeface="+mj-ea"/>
              </a:rPr>
              <a:t>=36°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BD</a:t>
            </a:r>
            <a:r>
              <a:rPr lang="zh-CN" altLang="en-US" sz="2800" b="1" dirty="0">
                <a:latin typeface="+mj-lt"/>
                <a:ea typeface="+mj-ea"/>
              </a:rPr>
              <a:t>平分∠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，交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r>
              <a:rPr lang="zh-CN" altLang="en-US" sz="2800" b="1" dirty="0">
                <a:latin typeface="+mj-lt"/>
                <a:ea typeface="+mj-ea"/>
              </a:rPr>
              <a:t>于点</a:t>
            </a:r>
            <a:r>
              <a:rPr lang="en-US" altLang="zh-CN" sz="2800" b="1" i="1" dirty="0">
                <a:latin typeface="+mj-lt"/>
                <a:ea typeface="+mj-ea"/>
              </a:rPr>
              <a:t>D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1</a:t>
            </a:r>
            <a:r>
              <a:rPr lang="zh-CN" altLang="en-US" sz="2800" b="1" dirty="0">
                <a:latin typeface="+mj-lt"/>
                <a:ea typeface="+mj-ea"/>
              </a:rPr>
              <a:t>）图中等腰三角形的个数是</a:t>
            </a:r>
            <a:r>
              <a:rPr lang="en-US" altLang="zh-CN" sz="2800" b="1" dirty="0">
                <a:latin typeface="+mj-lt"/>
                <a:ea typeface="+mj-ea"/>
              </a:rPr>
              <a:t>_______</a:t>
            </a:r>
            <a:r>
              <a:rPr lang="zh-CN" altLang="en-US" sz="2800" b="1" dirty="0">
                <a:latin typeface="+mj-lt"/>
                <a:ea typeface="+mj-ea"/>
              </a:rPr>
              <a:t>；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lang="zh-CN" altLang="en-US" sz="2800" b="1" dirty="0">
                <a:latin typeface="+mj-lt"/>
                <a:ea typeface="+mj-ea"/>
              </a:rPr>
              <a:t>）若</a:t>
            </a:r>
            <a:r>
              <a:rPr lang="en-US" altLang="zh-CN" sz="2800" b="1" i="1" dirty="0">
                <a:latin typeface="+mj-lt"/>
                <a:ea typeface="+mj-ea"/>
              </a:rPr>
              <a:t>BC</a:t>
            </a:r>
            <a:r>
              <a:rPr lang="en-US" altLang="zh-CN" sz="2800" b="1" dirty="0">
                <a:latin typeface="+mj-lt"/>
                <a:ea typeface="+mj-ea"/>
              </a:rPr>
              <a:t>=2</a:t>
            </a:r>
            <a:r>
              <a:rPr lang="zh-CN" altLang="en-US" sz="2800" b="1" dirty="0">
                <a:latin typeface="+mj-lt"/>
                <a:ea typeface="+mj-ea"/>
              </a:rPr>
              <a:t>，则</a:t>
            </a:r>
            <a:r>
              <a:rPr lang="en-US" altLang="zh-CN" sz="2800" b="1" i="1" dirty="0">
                <a:latin typeface="+mj-lt"/>
                <a:ea typeface="+mj-ea"/>
              </a:rPr>
              <a:t>AD</a:t>
            </a:r>
            <a:r>
              <a:rPr lang="zh-CN" altLang="en-US" sz="2800" b="1" dirty="0">
                <a:latin typeface="+mj-lt"/>
                <a:ea typeface="+mj-ea"/>
              </a:rPr>
              <a:t>的长为</a:t>
            </a:r>
            <a:r>
              <a:rPr lang="en-US" altLang="zh-CN" sz="2800" b="1" dirty="0">
                <a:latin typeface="+mj-lt"/>
                <a:ea typeface="+mj-ea"/>
              </a:rPr>
              <a:t>_______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40604" y="2162255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3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1203" y="2769643"/>
            <a:ext cx="3188530" cy="1983042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6311900" y="3232166"/>
            <a:ext cx="2280180" cy="1419006"/>
            <a:chOff x="6311900" y="3232166"/>
            <a:chExt cx="2280180" cy="1419006"/>
          </a:xfrm>
        </p:grpSpPr>
        <p:sp>
          <p:nvSpPr>
            <p:cNvPr id="5" name="任意多边形: 形状 4"/>
            <p:cNvSpPr/>
            <p:nvPr/>
          </p:nvSpPr>
          <p:spPr>
            <a:xfrm>
              <a:off x="6311900" y="4384675"/>
              <a:ext cx="108994" cy="177800"/>
            </a:xfrm>
            <a:custGeom>
              <a:avLst/>
              <a:gdLst>
                <a:gd name="connsiteX0" fmla="*/ 0 w 108994"/>
                <a:gd name="connsiteY0" fmla="*/ 0 h 177800"/>
                <a:gd name="connsiteX1" fmla="*/ 98425 w 108994"/>
                <a:gd name="connsiteY1" fmla="*/ 63500 h 177800"/>
                <a:gd name="connsiteX2" fmla="*/ 101600 w 108994"/>
                <a:gd name="connsiteY2" fmla="*/ 177800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994" h="177800">
                  <a:moveTo>
                    <a:pt x="0" y="0"/>
                  </a:moveTo>
                  <a:cubicBezTo>
                    <a:pt x="40746" y="16933"/>
                    <a:pt x="81492" y="33867"/>
                    <a:pt x="98425" y="63500"/>
                  </a:cubicBezTo>
                  <a:cubicBezTo>
                    <a:pt x="115358" y="93133"/>
                    <a:pt x="108479" y="135466"/>
                    <a:pt x="101600" y="177800"/>
                  </a:cubicBezTo>
                </a:path>
              </a:pathLst>
            </a:custGeom>
            <a:noFill/>
            <a:ln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/>
            <p:cNvSpPr/>
            <p:nvPr/>
          </p:nvSpPr>
          <p:spPr>
            <a:xfrm rot="13328503">
              <a:off x="8126903" y="4377441"/>
              <a:ext cx="108994" cy="177800"/>
            </a:xfrm>
            <a:custGeom>
              <a:avLst/>
              <a:gdLst>
                <a:gd name="connsiteX0" fmla="*/ 0 w 108994"/>
                <a:gd name="connsiteY0" fmla="*/ 0 h 177800"/>
                <a:gd name="connsiteX1" fmla="*/ 98425 w 108994"/>
                <a:gd name="connsiteY1" fmla="*/ 63500 h 177800"/>
                <a:gd name="connsiteX2" fmla="*/ 101600 w 108994"/>
                <a:gd name="connsiteY2" fmla="*/ 177800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994" h="177800">
                  <a:moveTo>
                    <a:pt x="0" y="0"/>
                  </a:moveTo>
                  <a:cubicBezTo>
                    <a:pt x="40746" y="16933"/>
                    <a:pt x="81492" y="33867"/>
                    <a:pt x="98425" y="63500"/>
                  </a:cubicBezTo>
                  <a:cubicBezTo>
                    <a:pt x="115358" y="93133"/>
                    <a:pt x="108479" y="135466"/>
                    <a:pt x="101600" y="177800"/>
                  </a:cubicBezTo>
                </a:path>
              </a:pathLst>
            </a:custGeom>
            <a:noFill/>
            <a:ln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/>
            <p:cNvSpPr/>
            <p:nvPr/>
          </p:nvSpPr>
          <p:spPr>
            <a:xfrm rot="7896113">
              <a:off x="7910307" y="3197763"/>
              <a:ext cx="108994" cy="177800"/>
            </a:xfrm>
            <a:custGeom>
              <a:avLst/>
              <a:gdLst>
                <a:gd name="connsiteX0" fmla="*/ 0 w 108994"/>
                <a:gd name="connsiteY0" fmla="*/ 0 h 177800"/>
                <a:gd name="connsiteX1" fmla="*/ 98425 w 108994"/>
                <a:gd name="connsiteY1" fmla="*/ 63500 h 177800"/>
                <a:gd name="connsiteX2" fmla="*/ 101600 w 108994"/>
                <a:gd name="connsiteY2" fmla="*/ 177800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994" h="177800">
                  <a:moveTo>
                    <a:pt x="0" y="0"/>
                  </a:moveTo>
                  <a:cubicBezTo>
                    <a:pt x="40746" y="16933"/>
                    <a:pt x="81492" y="33867"/>
                    <a:pt x="98425" y="63500"/>
                  </a:cubicBezTo>
                  <a:cubicBezTo>
                    <a:pt x="115358" y="93133"/>
                    <a:pt x="108479" y="135466"/>
                    <a:pt x="101600" y="177800"/>
                  </a:cubicBezTo>
                </a:path>
              </a:pathLst>
            </a:custGeom>
            <a:noFill/>
            <a:ln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 rot="1183155">
              <a:off x="7354153" y="3608911"/>
              <a:ext cx="108994" cy="177800"/>
            </a:xfrm>
            <a:custGeom>
              <a:avLst/>
              <a:gdLst>
                <a:gd name="connsiteX0" fmla="*/ 0 w 108994"/>
                <a:gd name="connsiteY0" fmla="*/ 0 h 177800"/>
                <a:gd name="connsiteX1" fmla="*/ 98425 w 108994"/>
                <a:gd name="connsiteY1" fmla="*/ 63500 h 177800"/>
                <a:gd name="connsiteX2" fmla="*/ 101600 w 108994"/>
                <a:gd name="connsiteY2" fmla="*/ 177800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994" h="177800">
                  <a:moveTo>
                    <a:pt x="0" y="0"/>
                  </a:moveTo>
                  <a:cubicBezTo>
                    <a:pt x="40746" y="16933"/>
                    <a:pt x="81492" y="33867"/>
                    <a:pt x="98425" y="63500"/>
                  </a:cubicBezTo>
                  <a:cubicBezTo>
                    <a:pt x="115358" y="93133"/>
                    <a:pt x="108479" y="135466"/>
                    <a:pt x="101600" y="177800"/>
                  </a:cubicBezTo>
                </a:path>
              </a:pathLst>
            </a:custGeom>
            <a:noFill/>
            <a:ln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/>
            <p:cNvSpPr/>
            <p:nvPr/>
          </p:nvSpPr>
          <p:spPr>
            <a:xfrm rot="16012452">
              <a:off x="8218642" y="4215695"/>
              <a:ext cx="108994" cy="177800"/>
            </a:xfrm>
            <a:custGeom>
              <a:avLst/>
              <a:gdLst>
                <a:gd name="connsiteX0" fmla="*/ 0 w 108994"/>
                <a:gd name="connsiteY0" fmla="*/ 0 h 177800"/>
                <a:gd name="connsiteX1" fmla="*/ 98425 w 108994"/>
                <a:gd name="connsiteY1" fmla="*/ 63500 h 177800"/>
                <a:gd name="connsiteX2" fmla="*/ 101600 w 108994"/>
                <a:gd name="connsiteY2" fmla="*/ 177800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994" h="177800">
                  <a:moveTo>
                    <a:pt x="0" y="0"/>
                  </a:moveTo>
                  <a:cubicBezTo>
                    <a:pt x="40746" y="16933"/>
                    <a:pt x="81492" y="33867"/>
                    <a:pt x="98425" y="63500"/>
                  </a:cubicBezTo>
                  <a:cubicBezTo>
                    <a:pt x="115358" y="93133"/>
                    <a:pt x="108479" y="135466"/>
                    <a:pt x="101600" y="177800"/>
                  </a:cubicBezTo>
                </a:path>
              </a:pathLst>
            </a:custGeom>
            <a:noFill/>
            <a:ln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382361" y="4184620"/>
              <a:ext cx="6992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0033CC"/>
                  </a:solidFill>
                </a:rPr>
                <a:t>36°</a:t>
              </a:r>
              <a:endParaRPr lang="zh-CN" altLang="en-US" sz="2000" b="1" dirty="0">
                <a:solidFill>
                  <a:srgbClr val="0033CC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625770" y="3259264"/>
              <a:ext cx="6992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0033CC"/>
                  </a:solidFill>
                </a:rPr>
                <a:t>72°</a:t>
              </a:r>
              <a:endParaRPr lang="zh-CN" altLang="en-US" sz="2000" b="1" dirty="0">
                <a:solidFill>
                  <a:srgbClr val="0033CC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408650" y="3561109"/>
              <a:ext cx="6992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0033CC"/>
                  </a:solidFill>
                </a:rPr>
                <a:t>72°</a:t>
              </a:r>
              <a:endParaRPr lang="zh-CN" altLang="en-US" sz="2000" b="1" dirty="0">
                <a:solidFill>
                  <a:srgbClr val="0033CC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892850" y="3956521"/>
              <a:ext cx="6992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0033CC"/>
                  </a:solidFill>
                </a:rPr>
                <a:t>36°</a:t>
              </a:r>
              <a:endParaRPr lang="zh-CN" altLang="en-US" sz="2000" b="1" dirty="0">
                <a:solidFill>
                  <a:srgbClr val="0033CC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665649" y="4251062"/>
              <a:ext cx="6992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0033CC"/>
                  </a:solidFill>
                </a:rPr>
                <a:t>36°</a:t>
              </a:r>
              <a:endParaRPr lang="zh-CN" altLang="en-US" sz="2000" b="1" dirty="0">
                <a:solidFill>
                  <a:srgbClr val="0033CC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924673" y="1607804"/>
            <a:ext cx="36840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△</a:t>
            </a:r>
            <a:r>
              <a:rPr lang="en-US" altLang="zh-CN" sz="2400" b="1" i="1" dirty="0">
                <a:solidFill>
                  <a:srgbClr val="0033CC"/>
                </a:solidFill>
              </a:rPr>
              <a:t>ABC</a:t>
            </a:r>
            <a:r>
              <a:rPr lang="zh-CN" altLang="en-US" sz="2400" b="1" dirty="0">
                <a:solidFill>
                  <a:srgbClr val="0033CC"/>
                </a:solidFill>
              </a:rPr>
              <a:t>、△</a:t>
            </a:r>
            <a:r>
              <a:rPr lang="en-US" altLang="zh-CN" sz="2400" b="1" i="1" dirty="0">
                <a:solidFill>
                  <a:srgbClr val="0033CC"/>
                </a:solidFill>
              </a:rPr>
              <a:t>ADB</a:t>
            </a:r>
            <a:r>
              <a:rPr lang="zh-CN" altLang="en-US" sz="2400" b="1" dirty="0">
                <a:solidFill>
                  <a:srgbClr val="0033CC"/>
                </a:solidFill>
              </a:rPr>
              <a:t>、△</a:t>
            </a:r>
            <a:r>
              <a:rPr lang="en-US" altLang="zh-CN" sz="2400" b="1" i="1" dirty="0">
                <a:solidFill>
                  <a:srgbClr val="0033CC"/>
                </a:solidFill>
              </a:rPr>
              <a:t>DBC</a:t>
            </a:r>
            <a:endParaRPr lang="zh-CN" altLang="en-US" sz="2400" b="1" i="1" dirty="0">
              <a:solidFill>
                <a:srgbClr val="0033CC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64088" y="2812422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2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405120" y="3386440"/>
            <a:ext cx="18357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>
                <a:solidFill>
                  <a:srgbClr val="0033CC"/>
                </a:solidFill>
              </a:rPr>
              <a:t>BC</a:t>
            </a:r>
            <a:r>
              <a:rPr lang="en-US" altLang="zh-CN" sz="2400" b="1" dirty="0">
                <a:solidFill>
                  <a:srgbClr val="0033CC"/>
                </a:solidFill>
              </a:rPr>
              <a:t>=</a:t>
            </a:r>
            <a:r>
              <a:rPr lang="en-US" altLang="zh-CN" sz="2400" b="1" i="1" dirty="0">
                <a:solidFill>
                  <a:srgbClr val="0033CC"/>
                </a:solidFill>
              </a:rPr>
              <a:t>BD</a:t>
            </a:r>
            <a:r>
              <a:rPr lang="en-US" altLang="zh-CN" sz="2400" b="1" dirty="0">
                <a:solidFill>
                  <a:srgbClr val="0033CC"/>
                </a:solidFill>
              </a:rPr>
              <a:t>=</a:t>
            </a:r>
            <a:r>
              <a:rPr lang="en-US" altLang="zh-CN" sz="2400" b="1" i="1" dirty="0">
                <a:solidFill>
                  <a:srgbClr val="0033CC"/>
                </a:solidFill>
              </a:rPr>
              <a:t>DA</a:t>
            </a:r>
            <a:endParaRPr lang="zh-CN" altLang="en-US" sz="2400" b="1" i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868144" y="120858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P17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1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9552" y="411510"/>
            <a:ext cx="7880350" cy="148681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2. 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如图，在△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ABC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中，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BD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平分∠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ABC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，交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AC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于点 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D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，过点 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D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作 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BC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的平行线，交 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于点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E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，请判断△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BDE 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的形状，并说明理由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。</a:t>
            </a:r>
            <a:endParaRPr kumimoji="0" lang="zh-CN" altLang="en-US" sz="26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8544" y="1881311"/>
            <a:ext cx="3988592" cy="3152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解：△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BDE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是等腰三角形。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∵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BD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平分∠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ABC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∴∠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ABD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DBC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又∵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DE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∥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BC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∴∠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DBC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=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EDB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∴∠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ABD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EDB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∴△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BDE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是等腰三角形。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717415" y="1945640"/>
            <a:ext cx="3713480" cy="2510790"/>
            <a:chOff x="7429" y="3064"/>
            <a:chExt cx="5848" cy="3954"/>
          </a:xfrm>
        </p:grpSpPr>
        <p:grpSp>
          <p:nvGrpSpPr>
            <p:cNvPr id="23" name="组合 17"/>
            <p:cNvGrpSpPr/>
            <p:nvPr/>
          </p:nvGrpSpPr>
          <p:grpSpPr>
            <a:xfrm>
              <a:off x="7429" y="3064"/>
              <a:ext cx="5849" cy="3955"/>
              <a:chOff x="5641958" y="1465662"/>
              <a:chExt cx="4225747" cy="2857607"/>
            </a:xfrm>
          </p:grpSpPr>
          <p:sp>
            <p:nvSpPr>
              <p:cNvPr id="24" name="等腰三角形 23"/>
              <p:cNvSpPr/>
              <p:nvPr/>
            </p:nvSpPr>
            <p:spPr>
              <a:xfrm>
                <a:off x="6065345" y="1962088"/>
                <a:ext cx="3413107" cy="2146840"/>
              </a:xfrm>
              <a:prstGeom prst="triangle">
                <a:avLst>
                  <a:gd name="adj" fmla="val 34389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7045880" y="1465662"/>
                <a:ext cx="389728" cy="496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A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5641958" y="3826492"/>
                <a:ext cx="389728" cy="496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B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9477977" y="3786025"/>
                <a:ext cx="389728" cy="496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C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cxnSp>
          <p:nvCxnSpPr>
            <p:cNvPr id="4" name="直接连接符 3"/>
            <p:cNvCxnSpPr/>
            <p:nvPr/>
          </p:nvCxnSpPr>
          <p:spPr>
            <a:xfrm>
              <a:off x="8953" y="4950"/>
              <a:ext cx="1977" cy="0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8004" y="4957"/>
              <a:ext cx="2938" cy="1785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8308" y="4526"/>
              <a:ext cx="608" cy="8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E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1021" y="4315"/>
              <a:ext cx="635" cy="8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10" name="矩形 9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12" name="矩形 11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331640" y="1563638"/>
            <a:ext cx="7200800" cy="189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掌握等腰三角形的判定方法。</a:t>
            </a:r>
            <a:endParaRPr lang="en-US" altLang="zh-CN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理解反证法的意义，掌握反证法的书写步骤，运用反证法进行证明。</a:t>
            </a:r>
            <a:endParaRPr lang="zh-CN" altLang="en-US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868144" y="120858"/>
            <a:ext cx="3093085" cy="370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P18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2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9552" y="529620"/>
            <a:ext cx="7880350" cy="105029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3. </a:t>
            </a:r>
            <a:r>
              <a:rPr kumimoji="0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已知五个正数的和等于1，用</a:t>
            </a:r>
            <a:r>
              <a:rPr kumimoji="0" lang="zh-CN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反证法</a:t>
            </a:r>
            <a:r>
              <a:rPr kumimoji="0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证明</a:t>
            </a:r>
            <a:r>
              <a:rPr kumimoji="0" lang="zh-CN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：</a:t>
            </a:r>
            <a:r>
              <a:rPr kumimoji="0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这五个正数中至少有一个数大于或等于    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。</a:t>
            </a:r>
            <a:endParaRPr kumimoji="0" lang="zh-CN" altLang="en-US" sz="26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297170" y="929640"/>
          <a:ext cx="228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228600" imgH="736600" progId="Equation.KSEE3">
                  <p:embed/>
                </p:oleObj>
              </mc:Choice>
              <mc:Fallback>
                <p:oleObj name="" r:id="rId1" imgW="228600" imgH="736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97170" y="929640"/>
                        <a:ext cx="228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711200" y="1807210"/>
            <a:ext cx="7720965" cy="2541905"/>
            <a:chOff x="618" y="2846"/>
            <a:chExt cx="12159" cy="4003"/>
          </a:xfrm>
        </p:grpSpPr>
        <p:sp>
          <p:nvSpPr>
            <p:cNvPr id="3" name="文本框 2"/>
            <p:cNvSpPr txBox="1"/>
            <p:nvPr/>
          </p:nvSpPr>
          <p:spPr>
            <a:xfrm>
              <a:off x="618" y="3085"/>
              <a:ext cx="12159" cy="36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lvl="0" algn="l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证明</a:t>
              </a:r>
              <a:r>
                <a:rPr lang="zh-CN" altLang="en-US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：</a:t>
              </a:r>
              <a:r>
                <a:rPr lang="zh-CN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假设这五个</a:t>
              </a:r>
              <a:r>
                <a:rPr lang="zh-CN" altLang="en-US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正</a:t>
              </a:r>
              <a:r>
                <a:rPr lang="zh-CN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数</a:t>
              </a:r>
              <a:r>
                <a:rPr lang="en-US" altLang="zh-CN" sz="2400" b="1" i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a</a:t>
              </a:r>
              <a:r>
                <a:rPr lang="en-US" altLang="zh-CN" sz="2400" b="1" baseline="-25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1</a:t>
              </a:r>
              <a:r>
                <a:rPr lang="zh-CN" altLang="en-US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，</a:t>
              </a:r>
              <a:r>
                <a:rPr lang="en-US" altLang="zh-CN" sz="2400" b="1" i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a</a:t>
              </a:r>
              <a:r>
                <a:rPr lang="en-US" altLang="zh-CN" sz="2400" b="1" baseline="-25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2</a:t>
              </a:r>
              <a:r>
                <a:rPr lang="zh-CN" altLang="en-US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，</a:t>
              </a:r>
              <a:r>
                <a:rPr lang="en-US" altLang="zh-CN" sz="2400" b="1" i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a</a:t>
              </a:r>
              <a:r>
                <a:rPr lang="en-US" altLang="zh-CN" sz="2400" b="1" baseline="-25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3</a:t>
              </a:r>
              <a:r>
                <a:rPr lang="zh-CN" altLang="en-US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，</a:t>
              </a:r>
              <a:r>
                <a:rPr lang="en-US" altLang="zh-CN" sz="2400" b="1" i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a</a:t>
              </a:r>
              <a:r>
                <a:rPr lang="en-US" altLang="zh-CN" sz="2400" b="1" baseline="-25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4</a:t>
              </a:r>
              <a:r>
                <a:rPr lang="zh-CN" altLang="en-US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，</a:t>
              </a:r>
              <a:r>
                <a:rPr lang="en-US" altLang="zh-CN" sz="2400" b="1" i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a</a:t>
              </a:r>
              <a:r>
                <a:rPr lang="en-US" altLang="zh-CN" sz="2400" b="1" baseline="-25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5</a:t>
              </a:r>
              <a:r>
                <a:rPr lang="zh-CN" altLang="zh-CN" sz="2400" b="1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全部小于     </a:t>
              </a:r>
              <a:r>
                <a:rPr lang="zh-CN" altLang="en-US" sz="2400" b="1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，</a:t>
              </a:r>
              <a:endParaRPr lang="zh-CN" altLang="en-US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endParaRPr>
            </a:p>
            <a:p>
              <a:pPr lvl="0" algn="l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那么这五个</a:t>
              </a:r>
              <a:r>
                <a:rPr lang="zh-CN" altLang="en-US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正</a:t>
              </a:r>
              <a:r>
                <a:rPr lang="zh-CN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数的和</a:t>
              </a:r>
              <a:r>
                <a:rPr lang="en-US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 </a:t>
              </a:r>
              <a:r>
                <a:rPr lang="zh-CN" altLang="zh-CN" sz="2400" b="1" i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a</a:t>
              </a:r>
              <a:r>
                <a:rPr lang="zh-CN" altLang="zh-CN" sz="2400" b="1" baseline="-25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1</a:t>
              </a:r>
              <a:r>
                <a:rPr lang="en-US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 </a:t>
              </a:r>
              <a:r>
                <a:rPr lang="zh-CN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+</a:t>
              </a:r>
              <a:r>
                <a:rPr lang="en-US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 </a:t>
              </a:r>
              <a:r>
                <a:rPr lang="zh-CN" altLang="zh-CN" sz="2400" b="1" i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a</a:t>
              </a:r>
              <a:r>
                <a:rPr lang="zh-CN" altLang="zh-CN" sz="2400" b="1" baseline="-25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2</a:t>
              </a:r>
              <a:r>
                <a:rPr lang="en-US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 </a:t>
              </a:r>
              <a:r>
                <a:rPr lang="zh-CN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+</a:t>
              </a:r>
              <a:r>
                <a:rPr lang="en-US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 </a:t>
              </a:r>
              <a:r>
                <a:rPr lang="zh-CN" altLang="zh-CN" sz="2400" b="1" i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a</a:t>
              </a:r>
              <a:r>
                <a:rPr lang="zh-CN" altLang="zh-CN" sz="2400" b="1" baseline="-25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3</a:t>
              </a:r>
              <a:r>
                <a:rPr lang="en-US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 </a:t>
              </a:r>
              <a:r>
                <a:rPr lang="zh-CN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+</a:t>
              </a:r>
              <a:r>
                <a:rPr lang="en-US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 </a:t>
              </a:r>
              <a:r>
                <a:rPr lang="zh-CN" altLang="zh-CN" sz="2400" b="1" i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a</a:t>
              </a:r>
              <a:r>
                <a:rPr lang="zh-CN" altLang="zh-CN" sz="2400" b="1" baseline="-25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4</a:t>
              </a:r>
              <a:r>
                <a:rPr lang="en-US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 </a:t>
              </a:r>
              <a:r>
                <a:rPr lang="zh-CN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+</a:t>
              </a:r>
              <a:r>
                <a:rPr lang="en-US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 </a:t>
              </a:r>
              <a:r>
                <a:rPr lang="zh-CN" altLang="zh-CN" sz="2400" b="1" i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a</a:t>
              </a:r>
              <a:r>
                <a:rPr lang="zh-CN" altLang="zh-CN" sz="2400" b="1" baseline="-25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5</a:t>
              </a:r>
              <a:r>
                <a:rPr lang="en-US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 </a:t>
              </a:r>
              <a:r>
                <a:rPr lang="zh-CN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就小于</a:t>
              </a:r>
              <a:r>
                <a:rPr lang="en-US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 </a:t>
              </a:r>
              <a:r>
                <a:rPr lang="zh-CN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1</a:t>
              </a:r>
              <a:r>
                <a:rPr lang="zh-CN" altLang="en-US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。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lvl="0" algn="l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这与已知这五个</a:t>
              </a:r>
              <a:r>
                <a:rPr lang="zh-CN" altLang="en-US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正</a:t>
              </a:r>
              <a:r>
                <a:rPr lang="zh-CN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数的和</a:t>
              </a:r>
              <a:r>
                <a:rPr lang="zh-CN" altLang="en-US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等于 </a:t>
              </a:r>
              <a:r>
                <a:rPr lang="zh-CN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1</a:t>
              </a:r>
              <a:r>
                <a:rPr lang="en-US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 </a:t>
              </a:r>
              <a:r>
                <a:rPr lang="zh-CN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相矛盾</a:t>
              </a:r>
              <a:r>
                <a:rPr lang="zh-CN" altLang="en-US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。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lvl="0" algn="l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因此假设不成立</a:t>
              </a:r>
              <a:r>
                <a:rPr lang="zh-CN" altLang="en-US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，</a:t>
              </a:r>
              <a:r>
                <a:rPr lang="zh-CN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原命题成立</a:t>
              </a:r>
              <a:r>
                <a:rPr lang="zh-CN" altLang="en-US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，</a:t>
              </a:r>
              <a:r>
                <a:rPr lang="zh-CN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即这五个数中至少有</a:t>
              </a:r>
              <a:r>
                <a:rPr lang="zh-CN" altLang="en-US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一</a:t>
              </a:r>
              <a:r>
                <a:rPr lang="zh-CN" altLang="zh-CN" sz="24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个大于</a:t>
              </a:r>
              <a:r>
                <a:rPr lang="zh-CN" altLang="zh-CN" sz="2400" b="1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或等于    </a:t>
              </a:r>
              <a:r>
                <a:rPr lang="zh-CN" altLang="en-US" sz="2400" b="1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sym typeface="+mn-ea"/>
                </a:rPr>
                <a:t>。</a:t>
              </a:r>
              <a:endPara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endParaRPr>
            </a:p>
          </p:txBody>
        </p:sp>
        <p:graphicFrame>
          <p:nvGraphicFramePr>
            <p:cNvPr id="4" name="对象 3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1497" y="2846"/>
            <a:ext cx="360" cy="11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3" imgW="228600" imgH="736600" progId="Equation.KSEE3">
                    <p:embed/>
                  </p:oleObj>
                </mc:Choice>
                <mc:Fallback>
                  <p:oleObj name="" r:id="rId3" imgW="228600" imgH="7366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1497" y="2846"/>
                          <a:ext cx="360" cy="116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3626" y="5689"/>
            <a:ext cx="360" cy="11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5" imgW="228600" imgH="736600" progId="Equation.KSEE3">
                    <p:embed/>
                  </p:oleObj>
                </mc:Choice>
                <mc:Fallback>
                  <p:oleObj name="" r:id="rId5" imgW="228600" imgH="7366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626" y="5689"/>
                          <a:ext cx="360" cy="116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98860" y="195486"/>
            <a:ext cx="7416824" cy="1641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4.</a:t>
            </a:r>
            <a:r>
              <a:rPr lang="zh-CN" altLang="en-US" sz="2800" b="1" dirty="0">
                <a:latin typeface="+mj-lt"/>
                <a:ea typeface="+mj-ea"/>
              </a:rPr>
              <a:t>如图，∠</a:t>
            </a:r>
            <a:r>
              <a:rPr lang="en-US" altLang="zh-CN" sz="2800" b="1" i="1" dirty="0">
                <a:latin typeface="+mj-lt"/>
                <a:ea typeface="+mj-ea"/>
              </a:rPr>
              <a:t>AOB</a:t>
            </a:r>
            <a:r>
              <a:rPr lang="en-US" altLang="zh-CN" sz="2800" b="1" dirty="0">
                <a:latin typeface="+mj-lt"/>
                <a:ea typeface="+mj-ea"/>
              </a:rPr>
              <a:t>=60°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OC</a:t>
            </a:r>
            <a:r>
              <a:rPr lang="zh-CN" altLang="en-US" sz="2800" b="1" dirty="0">
                <a:latin typeface="+mj-lt"/>
                <a:ea typeface="+mj-ea"/>
              </a:rPr>
              <a:t>平分</a:t>
            </a:r>
            <a:r>
              <a:rPr lang="en-US" altLang="zh-CN" sz="2800" b="1" dirty="0"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latin typeface="+mj-lt"/>
                <a:ea typeface="+mj-ea"/>
              </a:rPr>
              <a:t>AOB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E</a:t>
            </a:r>
            <a:r>
              <a:rPr lang="zh-CN" altLang="en-US" sz="2800" b="1" dirty="0">
                <a:latin typeface="+mj-lt"/>
                <a:ea typeface="+mj-ea"/>
              </a:rPr>
              <a:t>是射线</a:t>
            </a:r>
            <a:r>
              <a:rPr lang="en-US" altLang="zh-CN" sz="2800" b="1" i="1" dirty="0">
                <a:latin typeface="+mj-lt"/>
                <a:ea typeface="+mj-ea"/>
              </a:rPr>
              <a:t>OA</a:t>
            </a:r>
            <a:r>
              <a:rPr lang="zh-CN" altLang="en-US" sz="2800" b="1" dirty="0">
                <a:latin typeface="+mj-lt"/>
                <a:ea typeface="+mj-ea"/>
              </a:rPr>
              <a:t>上的一个动点。</a:t>
            </a:r>
            <a:r>
              <a:rPr lang="zh-CN" altLang="en-US" sz="2800" b="1" dirty="0">
                <a:latin typeface="+mj-lt"/>
                <a:ea typeface="+mj-ea"/>
              </a:rPr>
              <a:t>当∠</a:t>
            </a:r>
            <a:r>
              <a:rPr lang="en-US" altLang="zh-CN" sz="2800" b="1" i="1" dirty="0">
                <a:latin typeface="+mj-lt"/>
                <a:ea typeface="+mj-ea"/>
              </a:rPr>
              <a:t>OEC</a:t>
            </a:r>
            <a:r>
              <a:rPr lang="zh-CN" altLang="en-US" sz="2800" b="1" dirty="0">
                <a:latin typeface="+mj-lt"/>
                <a:ea typeface="+mj-ea"/>
              </a:rPr>
              <a:t>的度数为</a:t>
            </a:r>
            <a:r>
              <a:rPr lang="en-US" altLang="zh-CN" sz="2800" b="1" dirty="0">
                <a:latin typeface="+mj-lt"/>
                <a:ea typeface="+mj-ea"/>
              </a:rPr>
              <a:t>__________________</a:t>
            </a:r>
            <a:r>
              <a:rPr lang="zh-CN" altLang="en-US" sz="2800" b="1" dirty="0">
                <a:latin typeface="+mj-lt"/>
                <a:ea typeface="+mj-ea"/>
              </a:rPr>
              <a:t>时，△</a:t>
            </a:r>
            <a:r>
              <a:rPr lang="en-US" altLang="zh-CN" sz="2800" b="1" i="1" dirty="0">
                <a:latin typeface="+mj-lt"/>
                <a:ea typeface="+mj-ea"/>
              </a:rPr>
              <a:t>OCE</a:t>
            </a:r>
            <a:r>
              <a:rPr lang="zh-CN" altLang="en-US" sz="2800" b="1" dirty="0">
                <a:latin typeface="+mj-lt"/>
                <a:ea typeface="+mj-ea"/>
              </a:rPr>
              <a:t>是等腰三角形。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2876" y="1252791"/>
            <a:ext cx="32447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120°</a:t>
            </a:r>
            <a:r>
              <a:rPr lang="zh-CN" altLang="en-US" sz="2800" b="1" dirty="0">
                <a:solidFill>
                  <a:srgbClr val="FF0000"/>
                </a:solidFill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</a:rPr>
              <a:t>75°</a:t>
            </a:r>
            <a:r>
              <a:rPr lang="zh-CN" altLang="en-US" sz="2800" b="1" dirty="0">
                <a:solidFill>
                  <a:srgbClr val="FF0000"/>
                </a:solidFill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</a:rPr>
              <a:t>30°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2511" y="2265587"/>
            <a:ext cx="2563905" cy="1983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331" y="1814894"/>
            <a:ext cx="1876211" cy="165253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70968" y="1699621"/>
            <a:ext cx="2307540" cy="198304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5569" y="3384697"/>
            <a:ext cx="1705950" cy="1712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7513" y="877605"/>
            <a:ext cx="5972681" cy="1453411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ea"/>
                <a:ea typeface="+mj-ea"/>
              </a:rPr>
              <a:t>等腰三角形的判定：</a:t>
            </a:r>
            <a:endParaRPr lang="en-US" altLang="zh-CN" sz="2800" b="1" dirty="0"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有两个角相等的三角形是等腰三角形。（等角对等边）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7513" y="2513175"/>
            <a:ext cx="5972681" cy="2379980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ea"/>
                <a:ea typeface="+mj-ea"/>
              </a:rPr>
              <a:t>反证法：</a:t>
            </a:r>
            <a:endParaRPr lang="en-US" altLang="zh-CN" sz="2800" b="1" dirty="0"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/>
              <a:t>在证明时，</a:t>
            </a:r>
            <a:r>
              <a:rPr lang="zh-CN" altLang="en-US" sz="2400" b="1" dirty="0">
                <a:solidFill>
                  <a:srgbClr val="0066FF"/>
                </a:solidFill>
              </a:rPr>
              <a:t>先假设命题的结论不成立</a:t>
            </a:r>
            <a:r>
              <a:rPr lang="zh-CN" altLang="en-US" sz="2400" b="1" dirty="0"/>
              <a:t>，然后推导出与</a:t>
            </a:r>
            <a:r>
              <a:rPr lang="zh-CN" altLang="en-US" sz="2400" b="1" dirty="0">
                <a:solidFill>
                  <a:srgbClr val="0066FF"/>
                </a:solidFill>
              </a:rPr>
              <a:t>定义</a:t>
            </a:r>
            <a:r>
              <a:rPr lang="zh-CN" altLang="en-US" sz="2400" b="1" dirty="0"/>
              <a:t>、</a:t>
            </a:r>
            <a:r>
              <a:rPr lang="zh-CN" altLang="en-US" sz="2400" b="1" dirty="0">
                <a:solidFill>
                  <a:srgbClr val="0066FF"/>
                </a:solidFill>
              </a:rPr>
              <a:t>基本事实</a:t>
            </a:r>
            <a:r>
              <a:rPr lang="zh-CN" altLang="en-US" sz="2400" b="1" dirty="0"/>
              <a:t>、</a:t>
            </a:r>
            <a:r>
              <a:rPr lang="zh-CN" altLang="en-US" sz="2400" b="1" dirty="0">
                <a:solidFill>
                  <a:srgbClr val="0066FF"/>
                </a:solidFill>
              </a:rPr>
              <a:t>已有定理</a:t>
            </a:r>
            <a:r>
              <a:rPr lang="zh-CN" altLang="en-US" sz="2400" b="1" dirty="0"/>
              <a:t>或</a:t>
            </a:r>
            <a:r>
              <a:rPr lang="zh-CN" altLang="en-US" sz="2400" b="1" dirty="0">
                <a:solidFill>
                  <a:srgbClr val="0066FF"/>
                </a:solidFill>
              </a:rPr>
              <a:t>已知条件相矛盾的结果</a:t>
            </a:r>
            <a:r>
              <a:rPr lang="zh-CN" altLang="en-US" sz="2400" b="1" dirty="0"/>
              <a:t>，</a:t>
            </a:r>
            <a:r>
              <a:rPr lang="zh-CN" altLang="en-US" sz="2400" b="1" dirty="0"/>
              <a:t>从而证明命题的结论一定成立。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grpSp>
        <p:nvGrpSpPr>
          <p:cNvPr id="23" name="组合 17"/>
          <p:cNvGrpSpPr/>
          <p:nvPr/>
        </p:nvGrpSpPr>
        <p:grpSpPr>
          <a:xfrm>
            <a:off x="6544577" y="413169"/>
            <a:ext cx="2271240" cy="2382282"/>
            <a:chOff x="5641958" y="1612350"/>
            <a:chExt cx="2584219" cy="2710919"/>
          </a:xfrm>
        </p:grpSpPr>
        <p:sp>
          <p:nvSpPr>
            <p:cNvPr id="24" name="等腰三角形 23"/>
            <p:cNvSpPr/>
            <p:nvPr/>
          </p:nvSpPr>
          <p:spPr>
            <a:xfrm>
              <a:off x="6065689" y="2109127"/>
              <a:ext cx="1802663" cy="1999889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793726" y="1612350"/>
              <a:ext cx="389728" cy="496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641958" y="3826492"/>
              <a:ext cx="389728" cy="496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836449" y="3826491"/>
              <a:ext cx="389728" cy="496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布置作业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413471" y="1707654"/>
            <a:ext cx="5978525" cy="14319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从教材习题中选取；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完成练习册本课时的习题。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/>
              <a:t>复习回顾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971600" y="975138"/>
            <a:ext cx="57743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+mj-lt"/>
                <a:ea typeface="宋体" panose="02010600030101010101" pitchFamily="2" charset="-122"/>
              </a:rPr>
              <a:t>问题</a:t>
            </a:r>
            <a:r>
              <a:rPr lang="en-US" altLang="zh-CN" sz="2800" b="1" dirty="0">
                <a:latin typeface="+mj-lt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+mj-lt"/>
                <a:ea typeface="宋体" panose="02010600030101010101" pitchFamily="2" charset="-122"/>
              </a:rPr>
              <a:t>：等腰三角形有怎样的性质？</a:t>
            </a:r>
            <a:endParaRPr lang="zh-CN" altLang="en-US" sz="2800" b="1" dirty="0">
              <a:latin typeface="+mj-lt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1600" y="1725984"/>
            <a:ext cx="626046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边：</a:t>
            </a:r>
            <a:r>
              <a:rPr lang="zh-CN" altLang="en-US" sz="2800" b="1" dirty="0">
                <a:solidFill>
                  <a:srgbClr val="0066FF"/>
                </a:solidFill>
              </a:rPr>
              <a:t>等腰三角形有两边</a:t>
            </a:r>
            <a:r>
              <a:rPr lang="zh-CN" altLang="en-US" sz="2800" b="1" dirty="0">
                <a:solidFill>
                  <a:srgbClr val="0066FF"/>
                </a:solidFill>
              </a:rPr>
              <a:t>相等。（定义）</a:t>
            </a:r>
            <a:endParaRPr lang="zh-CN" altLang="en-US" sz="2800" b="1" dirty="0">
              <a:solidFill>
                <a:srgbClr val="0066FF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71600" y="2476830"/>
            <a:ext cx="697547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角：</a:t>
            </a:r>
            <a:r>
              <a:rPr lang="zh-CN" altLang="en-US" sz="2800" b="1" dirty="0">
                <a:solidFill>
                  <a:srgbClr val="0066FF"/>
                </a:solidFill>
              </a:rPr>
              <a:t>等腰三角形的两个</a:t>
            </a:r>
            <a:r>
              <a:rPr lang="zh-CN" altLang="en-US" sz="2800" b="1" dirty="0">
                <a:solidFill>
                  <a:srgbClr val="0066FF"/>
                </a:solidFill>
              </a:rPr>
              <a:t>底角相等。（定理）</a:t>
            </a:r>
            <a:endParaRPr lang="zh-CN" altLang="en-US" sz="2800" b="1" dirty="0">
              <a:solidFill>
                <a:srgbClr val="0066FF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71600" y="3227676"/>
            <a:ext cx="74168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三线合一：</a:t>
            </a:r>
            <a:r>
              <a:rPr lang="zh-CN" altLang="en-US" sz="2800" b="1" dirty="0">
                <a:solidFill>
                  <a:srgbClr val="0066FF"/>
                </a:solidFill>
              </a:rPr>
              <a:t>等腰三角形顶角的平分线、底边上的中线、底边上的高重合。（定理）</a:t>
            </a:r>
            <a:endParaRPr lang="zh-CN" altLang="en-US" sz="2800" b="1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56743" y="1849059"/>
            <a:ext cx="69996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边：</a:t>
            </a:r>
            <a:r>
              <a:rPr lang="zh-CN" altLang="en-US" sz="2800" b="1" dirty="0">
                <a:solidFill>
                  <a:srgbClr val="0066FF"/>
                </a:solidFill>
              </a:rPr>
              <a:t>有两边相等的三角形是等腰三角形。</a:t>
            </a:r>
            <a:endParaRPr lang="en-US" altLang="zh-CN" sz="2800" b="1" dirty="0">
              <a:solidFill>
                <a:srgbClr val="0066FF"/>
              </a:solidFill>
            </a:endParaRPr>
          </a:p>
          <a:p>
            <a:r>
              <a:rPr lang="en-US" altLang="zh-CN" sz="2800" b="1" dirty="0">
                <a:solidFill>
                  <a:srgbClr val="0066FF"/>
                </a:solidFill>
              </a:rPr>
              <a:t>                                                        </a:t>
            </a:r>
            <a:r>
              <a:rPr lang="zh-CN" altLang="en-US" sz="2800" b="1" dirty="0">
                <a:solidFill>
                  <a:srgbClr val="0066FF"/>
                </a:solidFill>
              </a:rPr>
              <a:t>（定义）</a:t>
            </a:r>
            <a:endParaRPr lang="zh-CN" altLang="en-US" sz="2800" b="1" dirty="0">
              <a:solidFill>
                <a:srgbClr val="0066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1600" y="975138"/>
            <a:ext cx="72170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+mj-lt"/>
                <a:ea typeface="宋体" panose="02010600030101010101" pitchFamily="2" charset="-122"/>
              </a:rPr>
              <a:t>问题</a:t>
            </a:r>
            <a:r>
              <a:rPr lang="en-US" altLang="zh-CN" sz="2800" b="1" dirty="0">
                <a:latin typeface="+mj-lt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+mj-lt"/>
                <a:ea typeface="宋体" panose="02010600030101010101" pitchFamily="2" charset="-122"/>
              </a:rPr>
              <a:t>：如何判定一个三角形是等腰三角形？</a:t>
            </a:r>
            <a:endParaRPr lang="zh-CN" altLang="en-US" sz="2800" b="1" dirty="0">
              <a:latin typeface="+mj-lt"/>
              <a:ea typeface="宋体" panose="02010600030101010101" pitchFamily="2" charset="-122"/>
            </a:endParaRPr>
          </a:p>
        </p:txBody>
      </p:sp>
      <p:sp>
        <p:nvSpPr>
          <p:cNvPr id="8" name="箭头: 右 7"/>
          <p:cNvSpPr/>
          <p:nvPr/>
        </p:nvSpPr>
        <p:spPr>
          <a:xfrm rot="10800000">
            <a:off x="3923928" y="3697456"/>
            <a:ext cx="1296144" cy="145508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grpSp>
        <p:nvGrpSpPr>
          <p:cNvPr id="14" name="组合 13"/>
          <p:cNvGrpSpPr/>
          <p:nvPr/>
        </p:nvGrpSpPr>
        <p:grpSpPr>
          <a:xfrm>
            <a:off x="956743" y="2946908"/>
            <a:ext cx="6577442" cy="930820"/>
            <a:chOff x="956743" y="2946908"/>
            <a:chExt cx="6577442" cy="930820"/>
          </a:xfrm>
        </p:grpSpPr>
        <p:sp>
          <p:nvSpPr>
            <p:cNvPr id="4" name="文本框 3"/>
            <p:cNvSpPr txBox="1"/>
            <p:nvPr/>
          </p:nvSpPr>
          <p:spPr>
            <a:xfrm>
              <a:off x="956743" y="3354508"/>
              <a:ext cx="65774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</a:rPr>
                <a:t>角：</a:t>
              </a:r>
              <a:r>
                <a:rPr lang="zh-CN" altLang="en-US" sz="2800" b="1" dirty="0">
                  <a:solidFill>
                    <a:srgbClr val="0066FF"/>
                  </a:solidFill>
                </a:rPr>
                <a:t>等腰三角形                      两底角相等</a:t>
              </a:r>
              <a:endParaRPr lang="zh-CN" altLang="en-US" sz="2800" b="1" dirty="0">
                <a:solidFill>
                  <a:srgbClr val="0066FF"/>
                </a:solidFill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923928" y="2946908"/>
              <a:ext cx="1296144" cy="634446"/>
              <a:chOff x="3923928" y="2946908"/>
              <a:chExt cx="1296144" cy="634446"/>
            </a:xfrm>
          </p:grpSpPr>
          <p:sp>
            <p:nvSpPr>
              <p:cNvPr id="5" name="箭头: 右 4"/>
              <p:cNvSpPr/>
              <p:nvPr/>
            </p:nvSpPr>
            <p:spPr>
              <a:xfrm>
                <a:off x="3923928" y="3435846"/>
                <a:ext cx="1296144" cy="145508"/>
              </a:xfrm>
              <a:prstGeom prst="rightArrow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4170286" y="2946908"/>
                <a:ext cx="8034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C00000"/>
                    </a:solidFill>
                  </a:rPr>
                  <a:t>性质</a:t>
                </a:r>
                <a:endParaRPr lang="zh-CN" altLang="en-US" sz="2400" b="1" dirty="0">
                  <a:solidFill>
                    <a:srgbClr val="C00000"/>
                  </a:solidFill>
                </a:endParaRPr>
              </a:p>
            </p:txBody>
          </p:sp>
        </p:grpSp>
      </p:grpSp>
      <p:sp>
        <p:nvSpPr>
          <p:cNvPr id="12" name="任意多边形: 形状 11"/>
          <p:cNvSpPr/>
          <p:nvPr/>
        </p:nvSpPr>
        <p:spPr>
          <a:xfrm>
            <a:off x="4347211" y="3887633"/>
            <a:ext cx="449577" cy="576481"/>
          </a:xfrm>
          <a:custGeom>
            <a:avLst/>
            <a:gdLst>
              <a:gd name="connsiteX0" fmla="*/ 2333317 w 2333932"/>
              <a:gd name="connsiteY0" fmla="*/ 737622 h 2364509"/>
              <a:gd name="connsiteX1" fmla="*/ 2294200 w 2333932"/>
              <a:gd name="connsiteY1" fmla="*/ 924196 h 2364509"/>
              <a:gd name="connsiteX2" fmla="*/ 2206317 w 2333932"/>
              <a:gd name="connsiteY2" fmla="*/ 1065845 h 2364509"/>
              <a:gd name="connsiteX3" fmla="*/ 2066769 w 2333932"/>
              <a:gd name="connsiteY3" fmla="*/ 1175795 h 2364509"/>
              <a:gd name="connsiteX4" fmla="*/ 1921990 w 2333932"/>
              <a:gd name="connsiteY4" fmla="*/ 1256188 h 2364509"/>
              <a:gd name="connsiteX5" fmla="*/ 1767863 w 2333932"/>
              <a:gd name="connsiteY5" fmla="*/ 1321656 h 2364509"/>
              <a:gd name="connsiteX6" fmla="*/ 1594686 w 2333932"/>
              <a:gd name="connsiteY6" fmla="*/ 1441802 h 2364509"/>
              <a:gd name="connsiteX7" fmla="*/ 1525189 w 2333932"/>
              <a:gd name="connsiteY7" fmla="*/ 1565939 h 2364509"/>
              <a:gd name="connsiteX8" fmla="*/ 1494813 w 2333932"/>
              <a:gd name="connsiteY8" fmla="*/ 1626234 h 2364509"/>
              <a:gd name="connsiteX9" fmla="*/ 1424048 w 2333932"/>
              <a:gd name="connsiteY9" fmla="*/ 1654829 h 2364509"/>
              <a:gd name="connsiteX10" fmla="*/ 818206 w 2333932"/>
              <a:gd name="connsiteY10" fmla="*/ 1654829 h 2364509"/>
              <a:gd name="connsiteX11" fmla="*/ 754250 w 2333932"/>
              <a:gd name="connsiteY11" fmla="*/ 1620544 h 2364509"/>
              <a:gd name="connsiteX12" fmla="*/ 727427 w 2333932"/>
              <a:gd name="connsiteY12" fmla="*/ 1551493 h 2364509"/>
              <a:gd name="connsiteX13" fmla="*/ 727427 w 2333932"/>
              <a:gd name="connsiteY13" fmla="*/ 1468735 h 2364509"/>
              <a:gd name="connsiteX14" fmla="*/ 891563 w 2333932"/>
              <a:gd name="connsiteY14" fmla="*/ 1179563 h 2364509"/>
              <a:gd name="connsiteX15" fmla="*/ 1252496 w 2333932"/>
              <a:gd name="connsiteY15" fmla="*/ 978802 h 2364509"/>
              <a:gd name="connsiteX16" fmla="*/ 1464433 w 2333932"/>
              <a:gd name="connsiteY16" fmla="*/ 875502 h 2364509"/>
              <a:gd name="connsiteX17" fmla="*/ 1528085 w 2333932"/>
              <a:gd name="connsiteY17" fmla="*/ 735035 h 2364509"/>
              <a:gd name="connsiteX18" fmla="*/ 1410483 w 2333932"/>
              <a:gd name="connsiteY18" fmla="*/ 598115 h 2364509"/>
              <a:gd name="connsiteX19" fmla="*/ 1139061 w 2333932"/>
              <a:gd name="connsiteY19" fmla="*/ 539002 h 2364509"/>
              <a:gd name="connsiteX20" fmla="*/ 866011 w 2333932"/>
              <a:gd name="connsiteY20" fmla="*/ 592684 h 2364509"/>
              <a:gd name="connsiteX21" fmla="*/ 595906 w 2333932"/>
              <a:gd name="connsiteY21" fmla="*/ 805010 h 2364509"/>
              <a:gd name="connsiteX22" fmla="*/ 518029 w 2333932"/>
              <a:gd name="connsiteY22" fmla="*/ 834566 h 2364509"/>
              <a:gd name="connsiteX23" fmla="*/ 454377 w 2333932"/>
              <a:gd name="connsiteY23" fmla="*/ 819936 h 2364509"/>
              <a:gd name="connsiteX24" fmla="*/ 40154 w 2333932"/>
              <a:gd name="connsiteY24" fmla="*/ 589137 h 2364509"/>
              <a:gd name="connsiteX25" fmla="*/ 1037 w 2333932"/>
              <a:gd name="connsiteY25" fmla="*/ 542550 h 2364509"/>
              <a:gd name="connsiteX26" fmla="*/ 14602 w 2333932"/>
              <a:gd name="connsiteY26" fmla="*/ 491011 h 2364509"/>
              <a:gd name="connsiteX27" fmla="*/ 1186863 w 2333932"/>
              <a:gd name="connsiteY27" fmla="*/ -327 h 2364509"/>
              <a:gd name="connsiteX28" fmla="*/ 1593365 w 2333932"/>
              <a:gd name="connsiteY28" fmla="*/ 56643 h 2364509"/>
              <a:gd name="connsiteX29" fmla="*/ 1962375 w 2333932"/>
              <a:gd name="connsiteY29" fmla="*/ 210115 h 2364509"/>
              <a:gd name="connsiteX30" fmla="*/ 2229940 w 2333932"/>
              <a:gd name="connsiteY30" fmla="*/ 445605 h 2364509"/>
              <a:gd name="connsiteX31" fmla="*/ 2333317 w 2333932"/>
              <a:gd name="connsiteY31" fmla="*/ 737622 h 2364509"/>
              <a:gd name="connsiteX32" fmla="*/ 1535858 w 2333932"/>
              <a:gd name="connsiteY32" fmla="*/ 1847056 h 2364509"/>
              <a:gd name="connsiteX33" fmla="*/ 1535858 w 2333932"/>
              <a:gd name="connsiteY33" fmla="*/ 2290402 h 2364509"/>
              <a:gd name="connsiteX34" fmla="*/ 1505479 w 2333932"/>
              <a:gd name="connsiteY34" fmla="*/ 2341941 h 2364509"/>
              <a:gd name="connsiteX35" fmla="*/ 1434714 w 2333932"/>
              <a:gd name="connsiteY35" fmla="*/ 2364182 h 2364509"/>
              <a:gd name="connsiteX36" fmla="*/ 828571 w 2333932"/>
              <a:gd name="connsiteY36" fmla="*/ 2364182 h 2364509"/>
              <a:gd name="connsiteX37" fmla="*/ 757807 w 2333932"/>
              <a:gd name="connsiteY37" fmla="*/ 2341941 h 2364509"/>
              <a:gd name="connsiteX38" fmla="*/ 727427 w 2333932"/>
              <a:gd name="connsiteY38" fmla="*/ 2290402 h 2364509"/>
              <a:gd name="connsiteX39" fmla="*/ 727427 w 2333932"/>
              <a:gd name="connsiteY39" fmla="*/ 1847056 h 2364509"/>
              <a:gd name="connsiteX40" fmla="*/ 757807 w 2333932"/>
              <a:gd name="connsiteY40" fmla="*/ 1795296 h 2364509"/>
              <a:gd name="connsiteX41" fmla="*/ 828571 w 2333932"/>
              <a:gd name="connsiteY41" fmla="*/ 1773055 h 2364509"/>
              <a:gd name="connsiteX42" fmla="*/ 1434714 w 2333932"/>
              <a:gd name="connsiteY42" fmla="*/ 1773055 h 2364509"/>
              <a:gd name="connsiteX43" fmla="*/ 1505479 w 2333932"/>
              <a:gd name="connsiteY43" fmla="*/ 1795296 h 2364509"/>
              <a:gd name="connsiteX44" fmla="*/ 1535858 w 2333932"/>
              <a:gd name="connsiteY44" fmla="*/ 1847056 h 2364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333932" h="2364509">
                <a:moveTo>
                  <a:pt x="2333317" y="737622"/>
                </a:moveTo>
                <a:cubicBezTo>
                  <a:pt x="2333317" y="804308"/>
                  <a:pt x="2320059" y="866265"/>
                  <a:pt x="2294200" y="924196"/>
                </a:cubicBezTo>
                <a:cubicBezTo>
                  <a:pt x="2268344" y="982127"/>
                  <a:pt x="2238625" y="1029195"/>
                  <a:pt x="2206317" y="1065845"/>
                </a:cubicBezTo>
                <a:cubicBezTo>
                  <a:pt x="2173041" y="1102495"/>
                  <a:pt x="2127171" y="1138886"/>
                  <a:pt x="2066769" y="1175795"/>
                </a:cubicBezTo>
                <a:cubicBezTo>
                  <a:pt x="2006620" y="1212666"/>
                  <a:pt x="1958515" y="1239637"/>
                  <a:pt x="1921990" y="1256188"/>
                </a:cubicBezTo>
                <a:cubicBezTo>
                  <a:pt x="1884804" y="1272961"/>
                  <a:pt x="1833800" y="1294463"/>
                  <a:pt x="1767863" y="1321656"/>
                </a:cubicBezTo>
                <a:cubicBezTo>
                  <a:pt x="1698723" y="1350029"/>
                  <a:pt x="1641216" y="1390004"/>
                  <a:pt x="1594686" y="1441802"/>
                </a:cubicBezTo>
                <a:cubicBezTo>
                  <a:pt x="1548763" y="1493562"/>
                  <a:pt x="1525189" y="1534461"/>
                  <a:pt x="1525189" y="1565939"/>
                </a:cubicBezTo>
                <a:cubicBezTo>
                  <a:pt x="1525189" y="1586961"/>
                  <a:pt x="1515184" y="1606578"/>
                  <a:pt x="1494813" y="1626234"/>
                </a:cubicBezTo>
                <a:cubicBezTo>
                  <a:pt x="1474795" y="1645150"/>
                  <a:pt x="1451175" y="1654829"/>
                  <a:pt x="1424048" y="1654829"/>
                </a:cubicBezTo>
                <a:lnTo>
                  <a:pt x="818206" y="1654829"/>
                </a:lnTo>
                <a:cubicBezTo>
                  <a:pt x="793011" y="1654829"/>
                  <a:pt x="771369" y="1643709"/>
                  <a:pt x="754250" y="1620544"/>
                </a:cubicBezTo>
                <a:cubicBezTo>
                  <a:pt x="736775" y="1597601"/>
                  <a:pt x="727427" y="1574658"/>
                  <a:pt x="727427" y="1551493"/>
                </a:cubicBezTo>
                <a:lnTo>
                  <a:pt x="727427" y="1468735"/>
                </a:lnTo>
                <a:cubicBezTo>
                  <a:pt x="727427" y="1366359"/>
                  <a:pt x="782038" y="1270116"/>
                  <a:pt x="891563" y="1179563"/>
                </a:cubicBezTo>
                <a:cubicBezTo>
                  <a:pt x="1001088" y="1089231"/>
                  <a:pt x="1121279" y="1022102"/>
                  <a:pt x="1252496" y="978802"/>
                </a:cubicBezTo>
                <a:cubicBezTo>
                  <a:pt x="1352012" y="945477"/>
                  <a:pt x="1422777" y="911191"/>
                  <a:pt x="1464433" y="875502"/>
                </a:cubicBezTo>
                <a:cubicBezTo>
                  <a:pt x="1506446" y="839776"/>
                  <a:pt x="1528085" y="792965"/>
                  <a:pt x="1528085" y="735035"/>
                </a:cubicBezTo>
                <a:cubicBezTo>
                  <a:pt x="1528085" y="683238"/>
                  <a:pt x="1488664" y="637868"/>
                  <a:pt x="1410483" y="598115"/>
                </a:cubicBezTo>
                <a:cubicBezTo>
                  <a:pt x="1332609" y="558879"/>
                  <a:pt x="1241827" y="539002"/>
                  <a:pt x="1139061" y="539002"/>
                </a:cubicBezTo>
                <a:cubicBezTo>
                  <a:pt x="1029536" y="539002"/>
                  <a:pt x="938754" y="556737"/>
                  <a:pt x="866011" y="592684"/>
                </a:cubicBezTo>
                <a:cubicBezTo>
                  <a:pt x="807233" y="623423"/>
                  <a:pt x="716758" y="694617"/>
                  <a:pt x="595906" y="805010"/>
                </a:cubicBezTo>
                <a:cubicBezTo>
                  <a:pt x="573911" y="824887"/>
                  <a:pt x="548102" y="834566"/>
                  <a:pt x="518029" y="834566"/>
                </a:cubicBezTo>
                <a:cubicBezTo>
                  <a:pt x="497658" y="834566"/>
                  <a:pt x="476323" y="829615"/>
                  <a:pt x="454377" y="819936"/>
                </a:cubicBezTo>
                <a:lnTo>
                  <a:pt x="40154" y="589137"/>
                </a:lnTo>
                <a:cubicBezTo>
                  <a:pt x="18159" y="576613"/>
                  <a:pt x="4897" y="561465"/>
                  <a:pt x="1037" y="542550"/>
                </a:cubicBezTo>
                <a:cubicBezTo>
                  <a:pt x="-3483" y="524114"/>
                  <a:pt x="1341" y="506860"/>
                  <a:pt x="14602" y="491011"/>
                </a:cubicBezTo>
                <a:cubicBezTo>
                  <a:pt x="284096" y="163784"/>
                  <a:pt x="675052" y="-327"/>
                  <a:pt x="1186863" y="-327"/>
                </a:cubicBezTo>
                <a:cubicBezTo>
                  <a:pt x="1321636" y="-327"/>
                  <a:pt x="1457017" y="18589"/>
                  <a:pt x="1593365" y="56643"/>
                </a:cubicBezTo>
                <a:cubicBezTo>
                  <a:pt x="1730067" y="94956"/>
                  <a:pt x="1852850" y="146051"/>
                  <a:pt x="1962375" y="210115"/>
                </a:cubicBezTo>
                <a:cubicBezTo>
                  <a:pt x="2071596" y="274177"/>
                  <a:pt x="2161104" y="352946"/>
                  <a:pt x="2229940" y="445605"/>
                </a:cubicBezTo>
                <a:cubicBezTo>
                  <a:pt x="2299077" y="537821"/>
                  <a:pt x="2333317" y="635726"/>
                  <a:pt x="2333317" y="737622"/>
                </a:cubicBezTo>
                <a:close/>
                <a:moveTo>
                  <a:pt x="1535858" y="1847056"/>
                </a:moveTo>
                <a:lnTo>
                  <a:pt x="1535858" y="2290402"/>
                </a:lnTo>
                <a:cubicBezTo>
                  <a:pt x="1535858" y="2310020"/>
                  <a:pt x="1525496" y="2327311"/>
                  <a:pt x="1505479" y="2341941"/>
                </a:cubicBezTo>
                <a:cubicBezTo>
                  <a:pt x="1485108" y="2356867"/>
                  <a:pt x="1461841" y="2364182"/>
                  <a:pt x="1434714" y="2364182"/>
                </a:cubicBezTo>
                <a:lnTo>
                  <a:pt x="828571" y="2364182"/>
                </a:lnTo>
                <a:cubicBezTo>
                  <a:pt x="801391" y="2364182"/>
                  <a:pt x="778125" y="2356867"/>
                  <a:pt x="757807" y="2341941"/>
                </a:cubicBezTo>
                <a:cubicBezTo>
                  <a:pt x="737740" y="2327311"/>
                  <a:pt x="727427" y="2310020"/>
                  <a:pt x="727427" y="2290402"/>
                </a:cubicBezTo>
                <a:lnTo>
                  <a:pt x="727427" y="1847056"/>
                </a:lnTo>
                <a:cubicBezTo>
                  <a:pt x="727427" y="1827217"/>
                  <a:pt x="737740" y="1809926"/>
                  <a:pt x="757807" y="1795296"/>
                </a:cubicBezTo>
                <a:cubicBezTo>
                  <a:pt x="778125" y="1780370"/>
                  <a:pt x="801391" y="1773055"/>
                  <a:pt x="828571" y="1773055"/>
                </a:cubicBezTo>
                <a:lnTo>
                  <a:pt x="1434714" y="1773055"/>
                </a:lnTo>
                <a:cubicBezTo>
                  <a:pt x="1461841" y="1773055"/>
                  <a:pt x="1485108" y="1780370"/>
                  <a:pt x="1505479" y="1795296"/>
                </a:cubicBezTo>
                <a:cubicBezTo>
                  <a:pt x="1525496" y="1809926"/>
                  <a:pt x="1535858" y="1826959"/>
                  <a:pt x="1535858" y="1847056"/>
                </a:cubicBezTo>
                <a:close/>
              </a:path>
            </a:pathLst>
          </a:custGeom>
          <a:solidFill>
            <a:srgbClr val="C00000"/>
          </a:solidFill>
          <a:ln w="508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进行新课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99592" y="906937"/>
            <a:ext cx="7128792" cy="919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前面已经证明了等腰三角形的两底角相等。反过来，有两个角相等的三角形是等腰三角形吗？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5" name="组合 17"/>
          <p:cNvGrpSpPr/>
          <p:nvPr/>
        </p:nvGrpSpPr>
        <p:grpSpPr>
          <a:xfrm>
            <a:off x="6276670" y="1923678"/>
            <a:ext cx="2271240" cy="2382282"/>
            <a:chOff x="5641958" y="1612350"/>
            <a:chExt cx="2584219" cy="2710919"/>
          </a:xfrm>
        </p:grpSpPr>
        <p:sp>
          <p:nvSpPr>
            <p:cNvPr id="16" name="等腰三角形 15"/>
            <p:cNvSpPr/>
            <p:nvPr/>
          </p:nvSpPr>
          <p:spPr>
            <a:xfrm>
              <a:off x="6065689" y="2109127"/>
              <a:ext cx="1802663" cy="1999889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793726" y="1612350"/>
              <a:ext cx="389728" cy="496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641958" y="3826492"/>
              <a:ext cx="389728" cy="496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836449" y="3826491"/>
              <a:ext cx="389728" cy="496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976759" y="2001063"/>
            <a:ext cx="5108691" cy="936347"/>
          </a:xfrm>
          <a:prstGeom prst="rect">
            <a:avLst/>
          </a:prstGeom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已知：在△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ABC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中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∠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=∠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求证：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=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 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AC</a:t>
            </a: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。</a:t>
            </a:r>
            <a:endParaRPr kumimoji="0" lang="zh-CN" altLang="zh-CN" sz="24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87191" y="3379049"/>
            <a:ext cx="4595024" cy="1379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ea typeface="楷体" panose="02010609060101010101" pitchFamily="49" charset="-122"/>
              </a:rPr>
              <a:t>要想证明</a:t>
            </a:r>
            <a:r>
              <a:rPr lang="en-US" altLang="zh-CN" sz="2400" b="1" i="1" dirty="0">
                <a:solidFill>
                  <a:srgbClr val="0033CC"/>
                </a:solidFill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0033CC"/>
                </a:solidFill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0033CC"/>
                </a:solidFill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0033CC"/>
                </a:solidFill>
                <a:ea typeface="楷体" panose="02010609060101010101" pitchFamily="49" charset="-122"/>
              </a:rPr>
              <a:t>，只要能构造全等的三角形，使</a:t>
            </a:r>
            <a:r>
              <a:rPr lang="en-US" altLang="zh-CN" sz="2400" b="1" i="1" dirty="0">
                <a:solidFill>
                  <a:srgbClr val="0033CC"/>
                </a:solidFill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srgbClr val="0033CC"/>
                </a:solidFill>
                <a:ea typeface="楷体" panose="02010609060101010101" pitchFamily="49" charset="-122"/>
              </a:rPr>
              <a:t>与</a:t>
            </a:r>
            <a:r>
              <a:rPr lang="en-US" altLang="zh-CN" sz="2400" b="1" i="1" dirty="0">
                <a:solidFill>
                  <a:srgbClr val="0033CC"/>
                </a:solidFill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0033CC"/>
                </a:solidFill>
                <a:ea typeface="楷体" panose="02010609060101010101" pitchFamily="49" charset="-122"/>
              </a:rPr>
              <a:t>成为对应边就可以了。</a:t>
            </a:r>
            <a:endParaRPr lang="en-US" altLang="zh-CN" sz="2400" b="1" dirty="0">
              <a:solidFill>
                <a:srgbClr val="0033CC"/>
              </a:solidFill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43759" y="3001676"/>
            <a:ext cx="4638456" cy="1756918"/>
            <a:chOff x="395536" y="1884186"/>
            <a:chExt cx="4638456" cy="1756918"/>
          </a:xfrm>
        </p:grpSpPr>
        <p:sp>
          <p:nvSpPr>
            <p:cNvPr id="36" name="矩形: 圆角 35"/>
            <p:cNvSpPr/>
            <p:nvPr/>
          </p:nvSpPr>
          <p:spPr>
            <a:xfrm>
              <a:off x="395536" y="2067693"/>
              <a:ext cx="4638456" cy="1573411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  <a:prstDash val="lgDashDot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11560" y="1884186"/>
              <a:ext cx="945504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rgbClr val="00B0F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分析：</a:t>
              </a:r>
              <a:endParaRPr lang="zh-CN" altLang="en-US" sz="2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97334" y="123478"/>
            <a:ext cx="6427174" cy="524520"/>
            <a:chOff x="107504" y="339502"/>
            <a:chExt cx="6427174" cy="524520"/>
          </a:xfrm>
        </p:grpSpPr>
        <p:grpSp>
          <p:nvGrpSpPr>
            <p:cNvPr id="44" name="组合 43"/>
            <p:cNvGrpSpPr/>
            <p:nvPr/>
          </p:nvGrpSpPr>
          <p:grpSpPr>
            <a:xfrm>
              <a:off x="107504" y="339502"/>
              <a:ext cx="6427174" cy="524520"/>
              <a:chOff x="1803191" y="1304280"/>
              <a:chExt cx="7670005" cy="524520"/>
            </a:xfrm>
          </p:grpSpPr>
          <p:sp>
            <p:nvSpPr>
              <p:cNvPr id="46" name="平行四边形 45"/>
              <p:cNvSpPr/>
              <p:nvPr/>
            </p:nvSpPr>
            <p:spPr>
              <a:xfrm>
                <a:off x="3238499" y="1585913"/>
                <a:ext cx="6234697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>
                <a:off x="1962933" y="1343026"/>
                <a:ext cx="1751817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1962933" y="1367135"/>
                <a:ext cx="1751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知识点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1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49" name="平行四边形 48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1709318" y="387720"/>
              <a:ext cx="48253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等腰三角形的判定</a:t>
              </a:r>
              <a:r>
                <a:rPr lang="en-US" altLang="zh-CN" sz="2400" b="1" dirty="0">
                  <a:latin typeface="+mj-ea"/>
                  <a:ea typeface="+mj-ea"/>
                </a:rPr>
                <a:t>——</a:t>
              </a:r>
              <a:r>
                <a:rPr lang="zh-CN" altLang="en-US" sz="2400" b="1" dirty="0">
                  <a:latin typeface="+mj-ea"/>
                  <a:ea typeface="+mj-ea"/>
                </a:rPr>
                <a:t>等角对等边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grpSp>
        <p:nvGrpSpPr>
          <p:cNvPr id="38" name="组合 17"/>
          <p:cNvGrpSpPr/>
          <p:nvPr/>
        </p:nvGrpSpPr>
        <p:grpSpPr>
          <a:xfrm>
            <a:off x="6372200" y="850606"/>
            <a:ext cx="2271240" cy="2382282"/>
            <a:chOff x="5641958" y="1612350"/>
            <a:chExt cx="2584219" cy="2710919"/>
          </a:xfrm>
        </p:grpSpPr>
        <p:sp>
          <p:nvSpPr>
            <p:cNvPr id="50" name="等腰三角形 49"/>
            <p:cNvSpPr/>
            <p:nvPr/>
          </p:nvSpPr>
          <p:spPr>
            <a:xfrm>
              <a:off x="6065689" y="2109127"/>
              <a:ext cx="1802663" cy="1999889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793726" y="1612350"/>
              <a:ext cx="389728" cy="496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641958" y="3826492"/>
              <a:ext cx="389728" cy="496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7836449" y="3826491"/>
              <a:ext cx="389728" cy="496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6" name="Rectangle 4"/>
          <p:cNvSpPr>
            <a:spLocks noChangeArrowheads="1"/>
          </p:cNvSpPr>
          <p:nvPr/>
        </p:nvSpPr>
        <p:spPr bwMode="auto">
          <a:xfrm>
            <a:off x="611560" y="947884"/>
            <a:ext cx="5108691" cy="936347"/>
          </a:xfrm>
          <a:prstGeom prst="rect">
            <a:avLst/>
          </a:prstGeom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已知：在△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ABC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中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∠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=∠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求证：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=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 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AC</a:t>
            </a: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。</a:t>
            </a:r>
            <a:endParaRPr kumimoji="0" lang="zh-CN" altLang="zh-CN" sz="24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351996" y="1287160"/>
            <a:ext cx="407484" cy="2174629"/>
            <a:chOff x="7351996" y="1287160"/>
            <a:chExt cx="407484" cy="2174629"/>
          </a:xfrm>
        </p:grpSpPr>
        <p:grpSp>
          <p:nvGrpSpPr>
            <p:cNvPr id="61" name="组合 60"/>
            <p:cNvGrpSpPr/>
            <p:nvPr/>
          </p:nvGrpSpPr>
          <p:grpSpPr>
            <a:xfrm>
              <a:off x="7351996" y="1287160"/>
              <a:ext cx="407484" cy="2174629"/>
              <a:chOff x="7389937" y="1323071"/>
              <a:chExt cx="407484" cy="2174629"/>
            </a:xfrm>
          </p:grpSpPr>
          <p:cxnSp>
            <p:nvCxnSpPr>
              <p:cNvPr id="62" name="直接连接符 61"/>
              <p:cNvCxnSpPr>
                <a:endCxn id="50" idx="3"/>
              </p:cNvCxnSpPr>
              <p:nvPr/>
            </p:nvCxnSpPr>
            <p:spPr>
              <a:xfrm flipH="1">
                <a:off x="7574723" y="1323071"/>
                <a:ext cx="2444" cy="1757448"/>
              </a:xfrm>
              <a:prstGeom prst="line">
                <a:avLst/>
              </a:prstGeom>
              <a:ln w="28575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文本框 62"/>
              <p:cNvSpPr txBox="1"/>
              <p:nvPr/>
            </p:nvSpPr>
            <p:spPr>
              <a:xfrm>
                <a:off x="7389937" y="3036035"/>
                <a:ext cx="40748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>
                    <a:solidFill>
                      <a:srgbClr val="FF0000"/>
                    </a:solidFill>
                  </a:rPr>
                  <a:t>D</a:t>
                </a:r>
                <a:endParaRPr lang="zh-CN" altLang="en-US" sz="2400" b="1" i="1" dirty="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5" name="连接符: 肘形 4"/>
            <p:cNvCxnSpPr/>
            <p:nvPr/>
          </p:nvCxnSpPr>
          <p:spPr>
            <a:xfrm rot="16200000" flipH="1">
              <a:off x="7519803" y="2880587"/>
              <a:ext cx="184027" cy="144016"/>
            </a:xfrm>
            <a:prstGeom prst="bentConnector3">
              <a:avLst>
                <a:gd name="adj1" fmla="val 1692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/>
          <p:cNvGrpSpPr/>
          <p:nvPr/>
        </p:nvGrpSpPr>
        <p:grpSpPr>
          <a:xfrm>
            <a:off x="357410" y="1934734"/>
            <a:ext cx="6033075" cy="2764318"/>
            <a:chOff x="1025721" y="1492026"/>
            <a:chExt cx="6033075" cy="2764318"/>
          </a:xfrm>
        </p:grpSpPr>
        <p:sp>
          <p:nvSpPr>
            <p:cNvPr id="68" name="矩形 67"/>
            <p:cNvSpPr/>
            <p:nvPr/>
          </p:nvSpPr>
          <p:spPr>
            <a:xfrm>
              <a:off x="1025721" y="1741060"/>
              <a:ext cx="6033075" cy="2515284"/>
            </a:xfrm>
            <a:prstGeom prst="rect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440111" y="1492026"/>
              <a:ext cx="1152128" cy="461665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证法一</a:t>
              </a:r>
              <a:endParaRPr lang="zh-CN" altLang="en-US" sz="24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469001" y="2348559"/>
            <a:ext cx="5782322" cy="230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证明：如图，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过点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作</a:t>
            </a:r>
            <a:r>
              <a:rPr kumimoji="0" lang="zh-CN" altLang="en-US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AD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⊥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BC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于点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D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则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ADB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ADC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 90°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又∵∠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B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C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AD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AD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∴△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ADB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≌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△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ADC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（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AAS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），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>
              <a:lnSpc>
                <a:spcPct val="120000"/>
              </a:lnSpc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∴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AB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=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AC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（全等三角形的对应边相等）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。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6271876" y="3589178"/>
            <a:ext cx="2160239" cy="1266527"/>
            <a:chOff x="5013237" y="277583"/>
            <a:chExt cx="3384814" cy="1266527"/>
          </a:xfrm>
        </p:grpSpPr>
        <p:sp>
          <p:nvSpPr>
            <p:cNvPr id="65" name="思想气泡: 云 64"/>
            <p:cNvSpPr/>
            <p:nvPr/>
          </p:nvSpPr>
          <p:spPr>
            <a:xfrm>
              <a:off x="5013237" y="277583"/>
              <a:ext cx="3384814" cy="1266527"/>
            </a:xfrm>
            <a:prstGeom prst="cloudCallout">
              <a:avLst>
                <a:gd name="adj1" fmla="val -66068"/>
                <a:gd name="adj2" fmla="val -49007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5527648" y="495347"/>
              <a:ext cx="25418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/>
                <a:t>还有其他证法吗？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17"/>
          <p:cNvGrpSpPr/>
          <p:nvPr/>
        </p:nvGrpSpPr>
        <p:grpSpPr>
          <a:xfrm>
            <a:off x="6372200" y="850606"/>
            <a:ext cx="2271240" cy="2382282"/>
            <a:chOff x="5641958" y="1612350"/>
            <a:chExt cx="2584219" cy="2710919"/>
          </a:xfrm>
        </p:grpSpPr>
        <p:sp>
          <p:nvSpPr>
            <p:cNvPr id="50" name="等腰三角形 49"/>
            <p:cNvSpPr/>
            <p:nvPr/>
          </p:nvSpPr>
          <p:spPr>
            <a:xfrm>
              <a:off x="6065689" y="2109127"/>
              <a:ext cx="1802663" cy="1999889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793726" y="1612350"/>
              <a:ext cx="389728" cy="496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641958" y="3826492"/>
              <a:ext cx="389728" cy="496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7836449" y="3826491"/>
              <a:ext cx="389728" cy="496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6" name="Rectangle 4"/>
          <p:cNvSpPr>
            <a:spLocks noChangeArrowheads="1"/>
          </p:cNvSpPr>
          <p:nvPr/>
        </p:nvSpPr>
        <p:spPr bwMode="auto">
          <a:xfrm>
            <a:off x="611560" y="947884"/>
            <a:ext cx="5108691" cy="936347"/>
          </a:xfrm>
          <a:prstGeom prst="rect">
            <a:avLst/>
          </a:prstGeom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已知：在△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ABC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中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∠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=∠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求证：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=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 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AC</a:t>
            </a: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。</a:t>
            </a:r>
            <a:endParaRPr kumimoji="0" lang="zh-CN" altLang="zh-CN" sz="24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7351996" y="1287160"/>
            <a:ext cx="407484" cy="2174629"/>
            <a:chOff x="7389937" y="1323071"/>
            <a:chExt cx="407484" cy="2174629"/>
          </a:xfrm>
        </p:grpSpPr>
        <p:cxnSp>
          <p:nvCxnSpPr>
            <p:cNvPr id="62" name="直接连接符 61"/>
            <p:cNvCxnSpPr>
              <a:endCxn id="50" idx="3"/>
            </p:cNvCxnSpPr>
            <p:nvPr/>
          </p:nvCxnSpPr>
          <p:spPr>
            <a:xfrm flipH="1">
              <a:off x="7574723" y="1323071"/>
              <a:ext cx="2444" cy="1757448"/>
            </a:xfrm>
            <a:prstGeom prst="line">
              <a:avLst/>
            </a:prstGeom>
            <a:ln w="28575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文本框 62"/>
            <p:cNvSpPr txBox="1"/>
            <p:nvPr/>
          </p:nvSpPr>
          <p:spPr>
            <a:xfrm>
              <a:off x="7389937" y="3036035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</a:rPr>
                <a:t>D</a:t>
              </a:r>
              <a:endParaRPr lang="zh-CN" altLang="en-US" sz="2400" b="1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5533" y="1923678"/>
            <a:ext cx="5764344" cy="2741680"/>
            <a:chOff x="716207" y="1492026"/>
            <a:chExt cx="5764344" cy="2741680"/>
          </a:xfrm>
        </p:grpSpPr>
        <p:sp>
          <p:nvSpPr>
            <p:cNvPr id="25" name="矩形 24"/>
            <p:cNvSpPr/>
            <p:nvPr/>
          </p:nvSpPr>
          <p:spPr>
            <a:xfrm>
              <a:off x="716207" y="1741059"/>
              <a:ext cx="5764344" cy="2492647"/>
            </a:xfrm>
            <a:prstGeom prst="rect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960951" y="1492026"/>
              <a:ext cx="1152128" cy="461665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证法二</a:t>
              </a:r>
              <a:endParaRPr lang="zh-CN" altLang="en-US" sz="24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92931" y="2365921"/>
            <a:ext cx="5764345" cy="23063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证明：如图，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作∠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的平分线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，则∠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BAD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CAD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∵∠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BAD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CAD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ABD</a:t>
            </a:r>
            <a:r>
              <a:rPr lang="en-US" altLang="zh-CN" sz="2400" b="1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≌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ACD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AAS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）。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（全等三角形的对应边相等）。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31641" y="935385"/>
            <a:ext cx="6624736" cy="648072"/>
            <a:chOff x="647565" y="771550"/>
            <a:chExt cx="6624736" cy="648072"/>
          </a:xfrm>
        </p:grpSpPr>
        <p:grpSp>
          <p:nvGrpSpPr>
            <p:cNvPr id="4" name="组合 3"/>
            <p:cNvGrpSpPr/>
            <p:nvPr/>
          </p:nvGrpSpPr>
          <p:grpSpPr>
            <a:xfrm>
              <a:off x="647565" y="771550"/>
              <a:ext cx="6624736" cy="648072"/>
              <a:chOff x="2483768" y="2283718"/>
              <a:chExt cx="1967872" cy="881911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2528524" y="2373542"/>
                <a:ext cx="1923116" cy="792087"/>
              </a:xfrm>
              <a:prstGeom prst="rect">
                <a:avLst/>
              </a:prstGeom>
              <a:solidFill>
                <a:srgbClr val="56B5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483768" y="2283718"/>
                <a:ext cx="1946482" cy="79208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56B5D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791580" y="818383"/>
              <a:ext cx="635889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定理    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有两个角相等的三角形是等腰三角形。</a:t>
              </a:r>
              <a:endParaRPr lang="zh-CN" altLang="en-US" sz="2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36963" y="1625408"/>
            <a:ext cx="51125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j-ea"/>
                <a:ea typeface="+mj-ea"/>
              </a:rPr>
              <a:t>这一定理可以简述为：</a:t>
            </a:r>
            <a:r>
              <a:rPr lang="zh-CN" altLang="en-US" sz="24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等角对等边</a:t>
            </a:r>
            <a:r>
              <a:rPr lang="zh-CN" altLang="en-US" sz="2400" b="1" dirty="0">
                <a:latin typeface="+mj-ea"/>
                <a:ea typeface="+mj-ea"/>
              </a:rPr>
              <a:t>。</a:t>
            </a:r>
            <a:endParaRPr lang="zh-CN" altLang="en-US" sz="2400" b="1" dirty="0"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283968" y="1647840"/>
            <a:ext cx="4248472" cy="707886"/>
            <a:chOff x="4030672" y="4309587"/>
            <a:chExt cx="3986091" cy="707886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4030672" y="4763349"/>
              <a:ext cx="1576050" cy="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5826477" y="4309587"/>
              <a:ext cx="219028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00B050"/>
                  </a:solidFill>
                </a:rPr>
                <a:t>前提是“在同一个三角形中”</a:t>
              </a:r>
              <a:endParaRPr lang="zh-CN" altLang="en-US" sz="2000" b="1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14" name="组合 17"/>
          <p:cNvGrpSpPr/>
          <p:nvPr/>
        </p:nvGrpSpPr>
        <p:grpSpPr>
          <a:xfrm>
            <a:off x="5120367" y="2471241"/>
            <a:ext cx="2271240" cy="2382282"/>
            <a:chOff x="5641958" y="1612350"/>
            <a:chExt cx="2584219" cy="2710919"/>
          </a:xfrm>
        </p:grpSpPr>
        <p:sp>
          <p:nvSpPr>
            <p:cNvPr id="15" name="等腰三角形 14"/>
            <p:cNvSpPr/>
            <p:nvPr/>
          </p:nvSpPr>
          <p:spPr>
            <a:xfrm>
              <a:off x="6065689" y="2109127"/>
              <a:ext cx="1802663" cy="1999889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793726" y="1612350"/>
              <a:ext cx="389728" cy="496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641958" y="3826492"/>
              <a:ext cx="389728" cy="496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836449" y="3826491"/>
              <a:ext cx="389728" cy="496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125832" y="2508367"/>
            <a:ext cx="2022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几何语言：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1090930" y="2427605"/>
            <a:ext cx="3208655" cy="2376170"/>
          </a:xfrm>
          <a:prstGeom prst="roundRect">
            <a:avLst>
              <a:gd name="adj" fmla="val 10013"/>
            </a:avLst>
          </a:prstGeom>
          <a:noFill/>
          <a:ln>
            <a:solidFill>
              <a:schemeClr val="accent6">
                <a:lumMod val="60000"/>
                <a:lumOff val="40000"/>
              </a:schemeClr>
            </a:solidFill>
            <a:prstDash val="lgDashDot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841078" y="2907885"/>
            <a:ext cx="2121536" cy="1684244"/>
          </a:xfrm>
          <a:prstGeom prst="rect">
            <a:avLst/>
          </a:prstGeom>
          <a:ln w="38100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CC"/>
                </a:solidFill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srgbClr val="0033CC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srgbClr val="0033CC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中， </a:t>
            </a:r>
            <a:endParaRPr lang="en-US" altLang="zh-CN" sz="2400" b="1" dirty="0">
              <a:solidFill>
                <a:srgbClr val="0033CC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∵∠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0033CC"/>
              </a:solidFill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∴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rgbClr val="0033CC"/>
              </a:solidFill>
              <a:latin typeface="+mj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3528" y="148398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等腰三角形的判定：</a:t>
            </a:r>
            <a:endParaRPr lang="zh-CN" altLang="en-US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0" grpId="0"/>
      <p:bldP spid="22" grpId="0" bldLvl="0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9552" y="339502"/>
            <a:ext cx="5234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等腰三角形的判定与性质的异同</a:t>
            </a:r>
            <a:endParaRPr lang="zh-CN" altLang="en-US" sz="2800" b="1" dirty="0">
              <a:solidFill>
                <a:srgbClr val="00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576" y="1203598"/>
            <a:ext cx="55948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相同点：</a:t>
            </a:r>
            <a:r>
              <a:rPr lang="zh-CN" altLang="en-US" sz="2800" b="1" dirty="0"/>
              <a:t>都是在同一个三角形中；</a:t>
            </a:r>
            <a:endParaRPr lang="zh-CN" altLang="en-US" sz="28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755576" y="1936623"/>
            <a:ext cx="6676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区别：</a:t>
            </a:r>
            <a:r>
              <a:rPr lang="zh-CN" altLang="en-US" sz="2800" b="1" dirty="0"/>
              <a:t>判定是由角的关系得到边的关系，</a:t>
            </a:r>
            <a:endParaRPr lang="zh-CN" altLang="en-US" sz="2800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1836493" y="2645161"/>
            <a:ext cx="55948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/>
              <a:t>性质是由边的关系得到角的关系。</a:t>
            </a:r>
            <a:endParaRPr lang="zh-CN" altLang="en-US" sz="2800" b="1" dirty="0"/>
          </a:p>
        </p:txBody>
      </p:sp>
      <p:grpSp>
        <p:nvGrpSpPr>
          <p:cNvPr id="12" name="组合 11"/>
          <p:cNvGrpSpPr/>
          <p:nvPr/>
        </p:nvGrpSpPr>
        <p:grpSpPr>
          <a:xfrm>
            <a:off x="1836493" y="3367143"/>
            <a:ext cx="4323620" cy="1290126"/>
            <a:chOff x="1836493" y="3367143"/>
            <a:chExt cx="4323620" cy="1290126"/>
          </a:xfrm>
        </p:grpSpPr>
        <p:sp>
          <p:nvSpPr>
            <p:cNvPr id="7" name="文本框 6"/>
            <p:cNvSpPr txBox="1"/>
            <p:nvPr/>
          </p:nvSpPr>
          <p:spPr>
            <a:xfrm>
              <a:off x="1836493" y="3756346"/>
              <a:ext cx="432362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/>
                <a:t>即：等边                      等角</a:t>
              </a:r>
              <a:endParaRPr lang="zh-CN" altLang="en-US" sz="2800" b="1" dirty="0"/>
            </a:p>
          </p:txBody>
        </p:sp>
        <p:sp>
          <p:nvSpPr>
            <p:cNvPr id="8" name="箭头: 右 7"/>
            <p:cNvSpPr/>
            <p:nvPr/>
          </p:nvSpPr>
          <p:spPr>
            <a:xfrm>
              <a:off x="3563888" y="3829222"/>
              <a:ext cx="1512168" cy="145508"/>
            </a:xfrm>
            <a:prstGeom prst="rightArrow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9" name="箭头: 右 8"/>
            <p:cNvSpPr/>
            <p:nvPr/>
          </p:nvSpPr>
          <p:spPr>
            <a:xfrm rot="10800000">
              <a:off x="3563888" y="4090832"/>
              <a:ext cx="1512168" cy="145508"/>
            </a:xfrm>
            <a:prstGeom prst="rightArrow">
              <a:avLst/>
            </a:prstGeom>
            <a:solidFill>
              <a:schemeClr val="bg1"/>
            </a:solidFill>
            <a:ln w="19050"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918258" y="3367143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C00000"/>
                  </a:solidFill>
                </a:rPr>
                <a:t>性质</a:t>
              </a:r>
              <a:endParaRPr lang="zh-CN" altLang="en-US" sz="2400" b="1" dirty="0">
                <a:solidFill>
                  <a:srgbClr val="C00000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918257" y="4195604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0033CC"/>
                  </a:solidFill>
                </a:rPr>
                <a:t>判定</a:t>
              </a:r>
              <a:endParaRPr lang="zh-CN" altLang="en-US" sz="2400" b="1" dirty="0">
                <a:solidFill>
                  <a:srgbClr val="0033CC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2652</Words>
  <Application>WPS 演示</Application>
  <PresentationFormat>全屏显示(16:9)</PresentationFormat>
  <Paragraphs>283</Paragraphs>
  <Slides>23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Arial</vt:lpstr>
      <vt:lpstr>宋体</vt:lpstr>
      <vt:lpstr>Wingdings</vt:lpstr>
      <vt:lpstr>Times New Roman</vt:lpstr>
      <vt:lpstr>黑体</vt:lpstr>
      <vt:lpstr>华文中宋</vt:lpstr>
      <vt:lpstr>楷体</vt:lpstr>
      <vt:lpstr>微软雅黑</vt:lpstr>
      <vt:lpstr>阿里巴巴普惠体 H</vt:lpstr>
      <vt:lpstr>Arial Unicode MS</vt:lpstr>
      <vt:lpstr>等线</vt:lpstr>
      <vt:lpstr>times</vt:lpstr>
      <vt:lpstr>Traditional Arabic</vt:lpstr>
      <vt:lpstr>第一PPT，www.1ppt.com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唐唐唐小糖1</cp:lastModifiedBy>
  <cp:revision>6</cp:revision>
  <dcterms:created xsi:type="dcterms:W3CDTF">2018-12-07T09:49:00Z</dcterms:created>
  <dcterms:modified xsi:type="dcterms:W3CDTF">2026-01-09T00:17:49Z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E75395B388B84012AF34309B52DDBB7B_12</vt:lpwstr>
  </property>
</Properties>
</file>