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15" r:id="rId7"/>
    <p:sldId id="311" r:id="rId8"/>
    <p:sldId id="306" r:id="rId9"/>
    <p:sldId id="325" r:id="rId10"/>
    <p:sldId id="312" r:id="rId11"/>
    <p:sldId id="332" r:id="rId12"/>
    <p:sldId id="333" r:id="rId13"/>
    <p:sldId id="334" r:id="rId14"/>
    <p:sldId id="335" r:id="rId15"/>
    <p:sldId id="336" r:id="rId16"/>
    <p:sldId id="338" r:id="rId17"/>
    <p:sldId id="337" r:id="rId18"/>
    <p:sldId id="330" r:id="rId19"/>
    <p:sldId id="339" r:id="rId20"/>
    <p:sldId id="331" r:id="rId21"/>
    <p:sldId id="308" r:id="rId22"/>
    <p:sldId id="327" r:id="rId23"/>
    <p:sldId id="309" r:id="rId24"/>
    <p:sldId id="326" r:id="rId25"/>
    <p:sldId id="307" r:id="rId26"/>
    <p:sldId id="303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0" userDrawn="1">
          <p15:clr>
            <a:srgbClr val="A4A3A4"/>
          </p15:clr>
        </p15:guide>
        <p15:guide id="2" pos="2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33CC"/>
    <a:srgbClr val="56B5DA"/>
    <a:srgbClr val="FFFEEF"/>
    <a:srgbClr val="E7F9F4"/>
    <a:srgbClr val="FFCC99"/>
    <a:srgbClr val="0066FF"/>
    <a:srgbClr val="FFFFFF"/>
    <a:srgbClr val="7F7F7F"/>
    <a:srgbClr val="2730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>
        <p:scale>
          <a:sx n="125" d="100"/>
          <a:sy n="125" d="100"/>
        </p:scale>
        <p:origin x="636" y="522"/>
      </p:cViewPr>
      <p:guideLst>
        <p:guide orient="horz" pos="1610"/>
        <p:guide pos="2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emf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96920" y="1491615"/>
            <a:ext cx="577469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+mj-lt"/>
                <a:ea typeface="+mj-ea"/>
              </a:rPr>
              <a:t>4.</a:t>
            </a:r>
            <a:r>
              <a:rPr lang="zh-CN" altLang="en-US" sz="3600" b="1" dirty="0">
                <a:latin typeface="+mj-lt"/>
                <a:ea typeface="+mj-ea"/>
              </a:rPr>
              <a:t>线段的垂直平分线</a:t>
            </a:r>
            <a:endParaRPr lang="en-US" altLang="zh-CN" sz="3600" b="1" dirty="0">
              <a:latin typeface="+mj-lt"/>
              <a:ea typeface="+mj-ea"/>
            </a:endParaRPr>
          </a:p>
          <a:p>
            <a:pPr algn="ctr"/>
            <a:r>
              <a:rPr lang="zh-CN" altLang="en-US" sz="3600" b="1" dirty="0">
                <a:solidFill>
                  <a:schemeClr val="accent1"/>
                </a:solidFill>
              </a:rPr>
              <a:t>第</a:t>
            </a:r>
            <a:r>
              <a:rPr lang="en-US" altLang="zh-CN" sz="3600" b="1" dirty="0">
                <a:solidFill>
                  <a:schemeClr val="accent1"/>
                </a:solidFill>
              </a:rPr>
              <a:t>1</a:t>
            </a:r>
            <a:r>
              <a:rPr lang="zh-CN" altLang="en-US" sz="3600" b="1" dirty="0">
                <a:solidFill>
                  <a:schemeClr val="accent1"/>
                </a:solidFill>
              </a:rPr>
              <a:t>课时 线段的垂直平分线的性质与判定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47041" y="843558"/>
            <a:ext cx="2868850" cy="1865078"/>
            <a:chOff x="5966762" y="1278436"/>
            <a:chExt cx="2868933" cy="1865648"/>
          </a:xfrm>
        </p:grpSpPr>
        <p:sp>
          <p:nvSpPr>
            <p:cNvPr id="5" name="等腰三角形 4"/>
            <p:cNvSpPr/>
            <p:nvPr/>
          </p:nvSpPr>
          <p:spPr>
            <a:xfrm>
              <a:off x="6356623" y="1720466"/>
              <a:ext cx="2057460" cy="117510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966762" y="2647065"/>
              <a:ext cx="389861" cy="4970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445834" y="2611326"/>
              <a:ext cx="389861" cy="4970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123035" y="1278436"/>
              <a:ext cx="372229" cy="4970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23528" y="311474"/>
            <a:ext cx="3567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②当点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在线段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外时：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7" name="Rectangle 4"/>
          <p:cNvSpPr/>
          <p:nvPr/>
        </p:nvSpPr>
        <p:spPr>
          <a:xfrm>
            <a:off x="354002" y="1023528"/>
            <a:ext cx="6454354" cy="273471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证法一：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过点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 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作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sym typeface="+mn-ea"/>
              </a:rPr>
              <a:t>PC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⊥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，垂足为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0033CC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∵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PA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 = 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PB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， 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 = 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，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∴</a:t>
            </a:r>
            <a:r>
              <a:rPr lang="en-US" altLang="zh-CN" sz="2400" b="1" dirty="0" err="1">
                <a:solidFill>
                  <a:srgbClr val="0033CC"/>
                </a:solidFill>
                <a:latin typeface="+mj-lt"/>
              </a:rPr>
              <a:t>Rt△</a:t>
            </a:r>
            <a:r>
              <a:rPr lang="en-US" altLang="zh-CN" sz="2400" b="1" i="1" dirty="0" err="1">
                <a:solidFill>
                  <a:srgbClr val="0033CC"/>
                </a:solidFill>
                <a:latin typeface="+mj-lt"/>
              </a:rPr>
              <a:t>PAC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 </a:t>
            </a:r>
            <a:r>
              <a:rPr lang="en-US" altLang="zh-CN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≌</a:t>
            </a:r>
            <a:r>
              <a:rPr lang="en-US" altLang="zh-CN" sz="2400" b="1" dirty="0" err="1">
                <a:solidFill>
                  <a:srgbClr val="0033CC"/>
                </a:solidFill>
                <a:latin typeface="+mj-lt"/>
              </a:rPr>
              <a:t>Rt△</a:t>
            </a:r>
            <a:r>
              <a:rPr lang="en-US" altLang="zh-CN" sz="2400" b="1" i="1" dirty="0" err="1">
                <a:solidFill>
                  <a:srgbClr val="0033CC"/>
                </a:solidFill>
                <a:latin typeface="+mj-lt"/>
              </a:rPr>
              <a:t>PBC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(HL)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。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∴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 = 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BC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，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即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sym typeface="+mn-ea"/>
              </a:rPr>
              <a:t>点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 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 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在线段 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AB 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的垂直平分线上。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141412" y="1135235"/>
            <a:ext cx="471287" cy="1953672"/>
            <a:chOff x="7141412" y="1135235"/>
            <a:chExt cx="471287" cy="195367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7270204" y="1135235"/>
              <a:ext cx="0" cy="1953672"/>
            </a:xfrm>
            <a:prstGeom prst="lin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7222849" y="2411451"/>
              <a:ext cx="389850" cy="4968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矩形 20"/>
            <p:cNvSpPr/>
            <p:nvPr/>
          </p:nvSpPr>
          <p:spPr>
            <a:xfrm flipH="1">
              <a:off x="7141412" y="2321570"/>
              <a:ext cx="131582" cy="138632"/>
            </a:xfrm>
            <a:custGeom>
              <a:avLst/>
              <a:gdLst>
                <a:gd name="connsiteX0" fmla="*/ 0 w 88992"/>
                <a:gd name="connsiteY0" fmla="*/ 0 h 93442"/>
                <a:gd name="connsiteX1" fmla="*/ 88992 w 88992"/>
                <a:gd name="connsiteY1" fmla="*/ 0 h 93442"/>
                <a:gd name="connsiteX2" fmla="*/ 88992 w 88992"/>
                <a:gd name="connsiteY2" fmla="*/ 93442 h 93442"/>
                <a:gd name="connsiteX3" fmla="*/ 0 w 88992"/>
                <a:gd name="connsiteY3" fmla="*/ 93442 h 93442"/>
                <a:gd name="connsiteX4" fmla="*/ 0 w 88992"/>
                <a:gd name="connsiteY4" fmla="*/ 0 h 93442"/>
                <a:gd name="connsiteX0-1" fmla="*/ 0 w 91440"/>
                <a:gd name="connsiteY0-2" fmla="*/ 93442 h 184882"/>
                <a:gd name="connsiteX1-3" fmla="*/ 0 w 91440"/>
                <a:gd name="connsiteY1-4" fmla="*/ 0 h 184882"/>
                <a:gd name="connsiteX2-5" fmla="*/ 88992 w 91440"/>
                <a:gd name="connsiteY2-6" fmla="*/ 0 h 184882"/>
                <a:gd name="connsiteX3-7" fmla="*/ 88992 w 91440"/>
                <a:gd name="connsiteY3-8" fmla="*/ 93442 h 184882"/>
                <a:gd name="connsiteX4-9" fmla="*/ 91440 w 91440"/>
                <a:gd name="connsiteY4-10" fmla="*/ 184882 h 184882"/>
                <a:gd name="connsiteX0-11" fmla="*/ 0 w 88992"/>
                <a:gd name="connsiteY0-12" fmla="*/ 93442 h 93442"/>
                <a:gd name="connsiteX1-13" fmla="*/ 0 w 88992"/>
                <a:gd name="connsiteY1-14" fmla="*/ 0 h 93442"/>
                <a:gd name="connsiteX2-15" fmla="*/ 88992 w 88992"/>
                <a:gd name="connsiteY2-16" fmla="*/ 0 h 93442"/>
                <a:gd name="connsiteX3-17" fmla="*/ 88992 w 88992"/>
                <a:gd name="connsiteY3-18" fmla="*/ 93442 h 93442"/>
                <a:gd name="connsiteX0-19" fmla="*/ 7908 w 96900"/>
                <a:gd name="connsiteY0-20" fmla="*/ 93442 h 93442"/>
                <a:gd name="connsiteX1-21" fmla="*/ 0 w 96900"/>
                <a:gd name="connsiteY1-22" fmla="*/ 86177 h 93442"/>
                <a:gd name="connsiteX2-23" fmla="*/ 7908 w 96900"/>
                <a:gd name="connsiteY2-24" fmla="*/ 0 h 93442"/>
                <a:gd name="connsiteX3-25" fmla="*/ 96900 w 96900"/>
                <a:gd name="connsiteY3-26" fmla="*/ 0 h 93442"/>
                <a:gd name="connsiteX4-27" fmla="*/ 96900 w 96900"/>
                <a:gd name="connsiteY4-28" fmla="*/ 93442 h 93442"/>
                <a:gd name="connsiteX0-29" fmla="*/ 0 w 88992"/>
                <a:gd name="connsiteY0-30" fmla="*/ 93442 h 93442"/>
                <a:gd name="connsiteX1-31" fmla="*/ 0 w 88992"/>
                <a:gd name="connsiteY1-32" fmla="*/ 0 h 93442"/>
                <a:gd name="connsiteX2-33" fmla="*/ 88992 w 88992"/>
                <a:gd name="connsiteY2-34" fmla="*/ 0 h 93442"/>
                <a:gd name="connsiteX3-35" fmla="*/ 88992 w 88992"/>
                <a:gd name="connsiteY3-36" fmla="*/ 93442 h 93442"/>
                <a:gd name="connsiteX0-37" fmla="*/ 0 w 88992"/>
                <a:gd name="connsiteY0-38" fmla="*/ 0 h 93442"/>
                <a:gd name="connsiteX1-39" fmla="*/ 88992 w 88992"/>
                <a:gd name="connsiteY1-40" fmla="*/ 0 h 93442"/>
                <a:gd name="connsiteX2-41" fmla="*/ 88992 w 88992"/>
                <a:gd name="connsiteY2-42" fmla="*/ 93442 h 934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88992" h="93442">
                  <a:moveTo>
                    <a:pt x="0" y="0"/>
                  </a:moveTo>
                  <a:lnTo>
                    <a:pt x="88992" y="0"/>
                  </a:lnTo>
                  <a:lnTo>
                    <a:pt x="88992" y="93442"/>
                  </a:lnTo>
                </a:path>
              </a:pathLst>
            </a:custGeom>
            <a:ln w="190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2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charRg st="29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8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charRg st="48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6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charRg st="69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79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charRg st="79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47041" y="843558"/>
            <a:ext cx="2868850" cy="1865078"/>
            <a:chOff x="5966762" y="1278436"/>
            <a:chExt cx="2868933" cy="1865648"/>
          </a:xfrm>
        </p:grpSpPr>
        <p:sp>
          <p:nvSpPr>
            <p:cNvPr id="5" name="等腰三角形 4"/>
            <p:cNvSpPr/>
            <p:nvPr/>
          </p:nvSpPr>
          <p:spPr>
            <a:xfrm>
              <a:off x="6356623" y="1720466"/>
              <a:ext cx="2057460" cy="117510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966762" y="2647065"/>
              <a:ext cx="389861" cy="4970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445834" y="2611326"/>
              <a:ext cx="389861" cy="4970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123035" y="1278436"/>
              <a:ext cx="372229" cy="4970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7" name="Rectangle 4"/>
          <p:cNvSpPr/>
          <p:nvPr/>
        </p:nvSpPr>
        <p:spPr>
          <a:xfrm>
            <a:off x="344563" y="773139"/>
            <a:ext cx="5976664" cy="4107656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证法二：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取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的中点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，连接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。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∵ 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AP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BP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BC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，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∴ △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APC</a:t>
            </a:r>
            <a:r>
              <a:rPr lang="en-US" altLang="zh-CN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≌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△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BPC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(SSS)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。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∴ 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PCA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=∠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PCB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0033CC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又∵ 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PCA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+∠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PCB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=180°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，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∴ 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PCA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=∠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PCB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=90°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，即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⊥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0033CC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∴ 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点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在线段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的垂直平分线上。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41874" y="1292860"/>
            <a:ext cx="389850" cy="1543703"/>
            <a:chOff x="7041874" y="1292860"/>
            <a:chExt cx="389850" cy="1543703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7270115" y="1292860"/>
              <a:ext cx="0" cy="1181100"/>
            </a:xfrm>
            <a:prstGeom prst="lin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7041874" y="2339696"/>
              <a:ext cx="389850" cy="4968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23528" y="311474"/>
            <a:ext cx="3567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②当点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在线段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外时：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5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charRg st="5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22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charRg st="22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3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charRg st="43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61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charRg st="61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74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charRg st="74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93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charRg st="93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117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charRg st="117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47041" y="843558"/>
            <a:ext cx="2868850" cy="1865078"/>
            <a:chOff x="5966762" y="1278436"/>
            <a:chExt cx="2868933" cy="1865648"/>
          </a:xfrm>
        </p:grpSpPr>
        <p:sp>
          <p:nvSpPr>
            <p:cNvPr id="5" name="等腰三角形 4"/>
            <p:cNvSpPr/>
            <p:nvPr/>
          </p:nvSpPr>
          <p:spPr>
            <a:xfrm>
              <a:off x="6356623" y="1720466"/>
              <a:ext cx="2057460" cy="117510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966762" y="2647065"/>
              <a:ext cx="389861" cy="4970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445834" y="2611326"/>
              <a:ext cx="389861" cy="4970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123035" y="1278436"/>
              <a:ext cx="372229" cy="4970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7" name="Rectangle 4"/>
          <p:cNvSpPr/>
          <p:nvPr/>
        </p:nvSpPr>
        <p:spPr>
          <a:xfrm>
            <a:off x="344563" y="773139"/>
            <a:ext cx="5976664" cy="4107656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证法三：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过点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作∠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APB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的角平分线，交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于点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。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∵ 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AP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BP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，∠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APC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=∠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BPC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，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∴ △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APC</a:t>
            </a:r>
            <a:r>
              <a:rPr lang="en-US" altLang="zh-CN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≌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△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BPC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(SAS)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。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∴ 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BC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，∠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PCA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=∠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PCB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。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又∵ 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PCA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+∠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PCB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=180°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，</a:t>
            </a:r>
            <a:endParaRPr lang="en-US" altLang="zh-CN" sz="2400" b="1" dirty="0">
              <a:solidFill>
                <a:srgbClr val="0033CC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∴ 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PCA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=∠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PCB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=90°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，即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⊥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0033CC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en-US" altLang="zh-CN" sz="2400" b="1" dirty="0">
                <a:solidFill>
                  <a:srgbClr val="0033CC"/>
                </a:solidFill>
                <a:latin typeface="+mj-lt"/>
              </a:rPr>
              <a:t>∴ 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点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P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在线段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</a:rPr>
              <a:t>的垂直平分线上。</a:t>
            </a:r>
            <a:endParaRPr lang="zh-CN" altLang="en-US" sz="2400" b="1" dirty="0">
              <a:solidFill>
                <a:srgbClr val="0033CC"/>
              </a:solidFill>
              <a:latin typeface="+mj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222849" y="1287635"/>
            <a:ext cx="389850" cy="1953672"/>
            <a:chOff x="7222849" y="1287635"/>
            <a:chExt cx="389850" cy="195367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7270204" y="1287635"/>
              <a:ext cx="0" cy="1953672"/>
            </a:xfrm>
            <a:prstGeom prst="lin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7222849" y="2339696"/>
              <a:ext cx="389850" cy="4968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23528" y="311474"/>
            <a:ext cx="3567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②当点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在线段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外时：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charRg st="5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27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charRg st="27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52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charRg st="52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7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charRg st="70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89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charRg st="89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108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charRg st="108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132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charRg st="132" end="1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8997" y="1014199"/>
            <a:ext cx="7564908" cy="1024863"/>
            <a:chOff x="670427" y="766802"/>
            <a:chExt cx="7564908" cy="1024863"/>
          </a:xfrm>
        </p:grpSpPr>
        <p:grpSp>
          <p:nvGrpSpPr>
            <p:cNvPr id="4" name="组合 3"/>
            <p:cNvGrpSpPr/>
            <p:nvPr/>
          </p:nvGrpSpPr>
          <p:grpSpPr>
            <a:xfrm>
              <a:off x="670427" y="771550"/>
              <a:ext cx="7564908" cy="1020115"/>
              <a:chOff x="2490560" y="2283717"/>
              <a:chExt cx="2247150" cy="1388195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537954" y="2373542"/>
                <a:ext cx="2199756" cy="1298370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490560" y="2283717"/>
                <a:ext cx="2226994" cy="130276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29975" y="766802"/>
              <a:ext cx="724581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定理      </a:t>
              </a:r>
              <a:r>
                <a:rPr lang="zh-CN" altLang="en-US" sz="2800" b="1" dirty="0">
                  <a:solidFill>
                    <a:srgbClr val="FF0000"/>
                  </a:solidFill>
                </a:rPr>
                <a:t>到一条线段两个端点距离相等的点，在这条线段的垂直平分线上。</a:t>
              </a:r>
              <a:endParaRPr lang="zh-CN" altLang="en-US" sz="2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9206" y="2652498"/>
            <a:ext cx="4770032" cy="1885799"/>
            <a:chOff x="3427685" y="2190306"/>
            <a:chExt cx="4770032" cy="1885799"/>
          </a:xfrm>
        </p:grpSpPr>
        <p:sp>
          <p:nvSpPr>
            <p:cNvPr id="9" name="文本框 8"/>
            <p:cNvSpPr txBox="1"/>
            <p:nvPr/>
          </p:nvSpPr>
          <p:spPr>
            <a:xfrm>
              <a:off x="3473069" y="2350053"/>
              <a:ext cx="20227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几何语言：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84412" y="2811718"/>
              <a:ext cx="4599992" cy="1130246"/>
            </a:xfrm>
            <a:prstGeom prst="rect">
              <a:avLst/>
            </a:prstGeom>
            <a:ln w="38100">
              <a:noFill/>
              <a:prstDash val="dashDot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∵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PA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PB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endPara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∴点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P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在线段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AB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的垂直平分线上</a:t>
              </a:r>
              <a:endPara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3427685" y="2190306"/>
              <a:ext cx="4770032" cy="1885799"/>
            </a:xfrm>
            <a:prstGeom prst="roundRect">
              <a:avLst>
                <a:gd name="adj" fmla="val 10013"/>
              </a:avLst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lgDashDot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23528" y="148398"/>
            <a:ext cx="4512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线段的垂直平分线的判定：</a:t>
            </a:r>
            <a:endParaRPr lang="zh-CN" alt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924034" y="2409660"/>
            <a:ext cx="2500760" cy="2092978"/>
            <a:chOff x="5999854" y="1128991"/>
            <a:chExt cx="2704912" cy="2263543"/>
          </a:xfrm>
        </p:grpSpPr>
        <p:sp>
          <p:nvSpPr>
            <p:cNvPr id="14" name="等腰三角形 13"/>
            <p:cNvSpPr/>
            <p:nvPr/>
          </p:nvSpPr>
          <p:spPr>
            <a:xfrm>
              <a:off x="6356623" y="1721068"/>
              <a:ext cx="2057460" cy="117463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7382178" y="1128991"/>
              <a:ext cx="12700" cy="2263543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6" name="矩形 20"/>
            <p:cNvSpPr/>
            <p:nvPr/>
          </p:nvSpPr>
          <p:spPr>
            <a:xfrm flipH="1">
              <a:off x="7246204" y="2738150"/>
              <a:ext cx="142324" cy="149930"/>
            </a:xfrm>
            <a:custGeom>
              <a:avLst/>
              <a:gdLst>
                <a:gd name="connsiteX0" fmla="*/ 0 w 88992"/>
                <a:gd name="connsiteY0" fmla="*/ 0 h 93442"/>
                <a:gd name="connsiteX1" fmla="*/ 88992 w 88992"/>
                <a:gd name="connsiteY1" fmla="*/ 0 h 93442"/>
                <a:gd name="connsiteX2" fmla="*/ 88992 w 88992"/>
                <a:gd name="connsiteY2" fmla="*/ 93442 h 93442"/>
                <a:gd name="connsiteX3" fmla="*/ 0 w 88992"/>
                <a:gd name="connsiteY3" fmla="*/ 93442 h 93442"/>
                <a:gd name="connsiteX4" fmla="*/ 0 w 88992"/>
                <a:gd name="connsiteY4" fmla="*/ 0 h 93442"/>
                <a:gd name="connsiteX0-1" fmla="*/ 0 w 91440"/>
                <a:gd name="connsiteY0-2" fmla="*/ 93442 h 184882"/>
                <a:gd name="connsiteX1-3" fmla="*/ 0 w 91440"/>
                <a:gd name="connsiteY1-4" fmla="*/ 0 h 184882"/>
                <a:gd name="connsiteX2-5" fmla="*/ 88992 w 91440"/>
                <a:gd name="connsiteY2-6" fmla="*/ 0 h 184882"/>
                <a:gd name="connsiteX3-7" fmla="*/ 88992 w 91440"/>
                <a:gd name="connsiteY3-8" fmla="*/ 93442 h 184882"/>
                <a:gd name="connsiteX4-9" fmla="*/ 91440 w 91440"/>
                <a:gd name="connsiteY4-10" fmla="*/ 184882 h 184882"/>
                <a:gd name="connsiteX0-11" fmla="*/ 0 w 88992"/>
                <a:gd name="connsiteY0-12" fmla="*/ 93442 h 93442"/>
                <a:gd name="connsiteX1-13" fmla="*/ 0 w 88992"/>
                <a:gd name="connsiteY1-14" fmla="*/ 0 h 93442"/>
                <a:gd name="connsiteX2-15" fmla="*/ 88992 w 88992"/>
                <a:gd name="connsiteY2-16" fmla="*/ 0 h 93442"/>
                <a:gd name="connsiteX3-17" fmla="*/ 88992 w 88992"/>
                <a:gd name="connsiteY3-18" fmla="*/ 93442 h 93442"/>
                <a:gd name="connsiteX0-19" fmla="*/ 7908 w 96900"/>
                <a:gd name="connsiteY0-20" fmla="*/ 93442 h 93442"/>
                <a:gd name="connsiteX1-21" fmla="*/ 0 w 96900"/>
                <a:gd name="connsiteY1-22" fmla="*/ 86177 h 93442"/>
                <a:gd name="connsiteX2-23" fmla="*/ 7908 w 96900"/>
                <a:gd name="connsiteY2-24" fmla="*/ 0 h 93442"/>
                <a:gd name="connsiteX3-25" fmla="*/ 96900 w 96900"/>
                <a:gd name="connsiteY3-26" fmla="*/ 0 h 93442"/>
                <a:gd name="connsiteX4-27" fmla="*/ 96900 w 96900"/>
                <a:gd name="connsiteY4-28" fmla="*/ 93442 h 93442"/>
                <a:gd name="connsiteX0-29" fmla="*/ 0 w 88992"/>
                <a:gd name="connsiteY0-30" fmla="*/ 93442 h 93442"/>
                <a:gd name="connsiteX1-31" fmla="*/ 0 w 88992"/>
                <a:gd name="connsiteY1-32" fmla="*/ 0 h 93442"/>
                <a:gd name="connsiteX2-33" fmla="*/ 88992 w 88992"/>
                <a:gd name="connsiteY2-34" fmla="*/ 0 h 93442"/>
                <a:gd name="connsiteX3-35" fmla="*/ 88992 w 88992"/>
                <a:gd name="connsiteY3-36" fmla="*/ 93442 h 93442"/>
                <a:gd name="connsiteX0-37" fmla="*/ 0 w 88992"/>
                <a:gd name="connsiteY0-38" fmla="*/ 0 h 93442"/>
                <a:gd name="connsiteX1-39" fmla="*/ 88992 w 88992"/>
                <a:gd name="connsiteY1-40" fmla="*/ 0 h 93442"/>
                <a:gd name="connsiteX2-41" fmla="*/ 88992 w 88992"/>
                <a:gd name="connsiteY2-42" fmla="*/ 93442 h 934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88992" h="93442">
                  <a:moveTo>
                    <a:pt x="0" y="0"/>
                  </a:moveTo>
                  <a:lnTo>
                    <a:pt x="88992" y="0"/>
                  </a:lnTo>
                  <a:lnTo>
                    <a:pt x="88992" y="93442"/>
                  </a:lnTo>
                </a:path>
              </a:pathLst>
            </a:cu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999854" y="2680165"/>
              <a:ext cx="389861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314905" y="2770417"/>
              <a:ext cx="389861" cy="5373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998523" y="1376212"/>
              <a:ext cx="372229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14839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归纳总结：</a:t>
            </a:r>
            <a:endParaRPr lang="zh-CN" altLang="en-US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611560" y="1347614"/>
            <a:ext cx="5328592" cy="2775760"/>
          </a:xfrm>
          <a:prstGeom prst="rect">
            <a:avLst/>
          </a:prstGeom>
          <a:solidFill>
            <a:srgbClr val="FFFEEF"/>
          </a:solidFill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l"/>
            </a:pPr>
            <a:r>
              <a:rPr lang="zh-CN" altLang="en-US" sz="2400" b="1" dirty="0"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线段的垂直平分线可以看成是到线段两端距离相等的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</a:rPr>
              <a:t>所有点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  <a:sym typeface="+mn-ea"/>
              </a:rPr>
              <a:t>无穷个点）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</a:rPr>
              <a:t>的集合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chemeClr val="tx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l"/>
            </a:pPr>
            <a:r>
              <a:rPr lang="zh-CN" altLang="en-US" sz="2400" b="1" dirty="0"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线段是一个轴对称图形，垂直平分线是它的一条对称轴。</a:t>
            </a:r>
            <a:endParaRPr lang="en-US" altLang="zh-CN" sz="2400" b="1" dirty="0">
              <a:solidFill>
                <a:schemeClr val="tx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4128" y="1351258"/>
            <a:ext cx="3274358" cy="24409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14839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归纳总结：</a:t>
            </a:r>
            <a:endParaRPr lang="zh-CN" altLang="en-US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467544" y="1541904"/>
            <a:ext cx="5472608" cy="2221762"/>
          </a:xfrm>
          <a:prstGeom prst="rect">
            <a:avLst/>
          </a:prstGeom>
          <a:solidFill>
            <a:srgbClr val="FFFEEF"/>
          </a:solidFill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l"/>
            </a:pPr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到一条线段两个端点的距离相等的点在这条线段的垂直平分线上，因此只需找出这样满足条件的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两个点</a:t>
            </a:r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即可作出线段的垂直平分线。</a:t>
            </a:r>
            <a:endParaRPr lang="en-US" altLang="zh-CN" sz="2400" b="1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6136" y="1563638"/>
            <a:ext cx="3209839" cy="2381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90803" y="253328"/>
            <a:ext cx="7792743" cy="1555804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1</a:t>
            </a:r>
            <a:r>
              <a:rPr lang="en-US" altLang="zh-CN" dirty="0">
                <a:solidFill>
                  <a:srgbClr val="00B0F0"/>
                </a:solidFill>
                <a:ea typeface="黑体" panose="02010609060101010101" pitchFamily="49" charset="-122"/>
              </a:rPr>
              <a:t>  </a:t>
            </a:r>
            <a:r>
              <a:rPr lang="zh-CN" altLang="en-US" dirty="0">
                <a:ea typeface="黑体" panose="02010609060101010101" pitchFamily="49" charset="-122"/>
              </a:rPr>
              <a:t>已知：如图，在△</a:t>
            </a:r>
            <a:r>
              <a:rPr lang="en-US" altLang="zh-CN" i="1" dirty="0">
                <a:ea typeface="黑体" panose="02010609060101010101" pitchFamily="49" charset="-122"/>
              </a:rPr>
              <a:t>ABC</a:t>
            </a:r>
            <a:r>
              <a:rPr lang="zh-CN" altLang="en-US" dirty="0">
                <a:ea typeface="黑体" panose="02010609060101010101" pitchFamily="49" charset="-122"/>
              </a:rPr>
              <a:t>中，</a:t>
            </a:r>
            <a:r>
              <a:rPr lang="en-US" altLang="zh-CN" i="1" dirty="0">
                <a:ea typeface="黑体" panose="02010609060101010101" pitchFamily="49" charset="-122"/>
              </a:rPr>
              <a:t>AB</a:t>
            </a:r>
            <a:r>
              <a:rPr lang="en-US" altLang="zh-CN" dirty="0">
                <a:ea typeface="黑体" panose="02010609060101010101" pitchFamily="49" charset="-122"/>
              </a:rPr>
              <a:t> = </a:t>
            </a:r>
            <a:r>
              <a:rPr lang="en-US" altLang="zh-CN" i="1" dirty="0">
                <a:ea typeface="黑体" panose="02010609060101010101" pitchFamily="49" charset="-122"/>
              </a:rPr>
              <a:t>AC</a:t>
            </a:r>
            <a:r>
              <a:rPr lang="zh-CN" altLang="en-US" dirty="0">
                <a:ea typeface="黑体" panose="02010609060101010101" pitchFamily="49" charset="-122"/>
              </a:rPr>
              <a:t>，</a:t>
            </a:r>
            <a:r>
              <a:rPr lang="en-US" altLang="zh-CN" i="1" dirty="0">
                <a:ea typeface="黑体" panose="02010609060101010101" pitchFamily="49" charset="-122"/>
              </a:rPr>
              <a:t>O</a:t>
            </a:r>
            <a:r>
              <a:rPr lang="en-US" altLang="zh-CN" dirty="0">
                <a:ea typeface="黑体" panose="02010609060101010101" pitchFamily="49" charset="-122"/>
              </a:rPr>
              <a:t> </a:t>
            </a:r>
            <a:r>
              <a:rPr lang="zh-CN" altLang="en-US" dirty="0">
                <a:ea typeface="黑体" panose="02010609060101010101" pitchFamily="49" charset="-122"/>
              </a:rPr>
              <a:t>是△</a:t>
            </a:r>
            <a:r>
              <a:rPr lang="en-US" altLang="zh-CN" i="1" dirty="0">
                <a:ea typeface="黑体" panose="02010609060101010101" pitchFamily="49" charset="-122"/>
              </a:rPr>
              <a:t>ABC</a:t>
            </a:r>
            <a:r>
              <a:rPr lang="en-US" altLang="zh-CN" dirty="0">
                <a:ea typeface="黑体" panose="02010609060101010101" pitchFamily="49" charset="-122"/>
              </a:rPr>
              <a:t> </a:t>
            </a:r>
            <a:r>
              <a:rPr lang="zh-CN" altLang="en-US" dirty="0">
                <a:ea typeface="黑体" panose="02010609060101010101" pitchFamily="49" charset="-122"/>
              </a:rPr>
              <a:t>内一点，且 </a:t>
            </a:r>
            <a:r>
              <a:rPr lang="en-US" altLang="zh-CN" i="1" dirty="0">
                <a:ea typeface="黑体" panose="02010609060101010101" pitchFamily="49" charset="-122"/>
              </a:rPr>
              <a:t>OB</a:t>
            </a:r>
            <a:r>
              <a:rPr lang="en-US" altLang="zh-CN" dirty="0">
                <a:ea typeface="黑体" panose="02010609060101010101" pitchFamily="49" charset="-122"/>
              </a:rPr>
              <a:t> = </a:t>
            </a:r>
            <a:r>
              <a:rPr lang="en-US" altLang="zh-CN" i="1" dirty="0">
                <a:ea typeface="黑体" panose="02010609060101010101" pitchFamily="49" charset="-122"/>
              </a:rPr>
              <a:t>OC</a:t>
            </a:r>
            <a:r>
              <a:rPr lang="zh-CN" altLang="en-US" dirty="0">
                <a:ea typeface="黑体" panose="02010609060101010101" pitchFamily="49" charset="-122"/>
              </a:rPr>
              <a:t>。</a:t>
            </a:r>
            <a:endParaRPr lang="en-US" altLang="zh-CN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dirty="0">
                <a:ea typeface="黑体" panose="02010609060101010101" pitchFamily="49" charset="-122"/>
              </a:rPr>
              <a:t>求证：直线 </a:t>
            </a:r>
            <a:r>
              <a:rPr lang="en-US" altLang="zh-CN" i="1" dirty="0">
                <a:ea typeface="黑体" panose="02010609060101010101" pitchFamily="49" charset="-122"/>
              </a:rPr>
              <a:t>AO</a:t>
            </a:r>
            <a:r>
              <a:rPr lang="en-US" altLang="zh-CN" dirty="0">
                <a:ea typeface="黑体" panose="02010609060101010101" pitchFamily="49" charset="-122"/>
              </a:rPr>
              <a:t> </a:t>
            </a:r>
            <a:r>
              <a:rPr lang="zh-CN" altLang="en-US" dirty="0">
                <a:ea typeface="黑体" panose="02010609060101010101" pitchFamily="49" charset="-122"/>
              </a:rPr>
              <a:t>垂直平分线段 </a:t>
            </a:r>
            <a:r>
              <a:rPr lang="en-US" altLang="zh-CN" i="1" dirty="0">
                <a:ea typeface="黑体" panose="02010609060101010101" pitchFamily="49" charset="-122"/>
              </a:rPr>
              <a:t>BC</a:t>
            </a:r>
            <a:r>
              <a:rPr lang="zh-CN" altLang="en-US" dirty="0">
                <a:ea typeface="黑体" panose="02010609060101010101" pitchFamily="49" charset="-122"/>
              </a:rPr>
              <a:t>。</a:t>
            </a:r>
            <a:endParaRPr lang="en-US" altLang="zh-CN" dirty="0">
              <a:ea typeface="黑体" panose="02010609060101010101" pitchFamily="49" charset="-122"/>
            </a:endParaRPr>
          </a:p>
        </p:txBody>
      </p:sp>
      <p:grpSp>
        <p:nvGrpSpPr>
          <p:cNvPr id="8" name="组合 12"/>
          <p:cNvGrpSpPr/>
          <p:nvPr/>
        </p:nvGrpSpPr>
        <p:grpSpPr>
          <a:xfrm>
            <a:off x="6660232" y="616663"/>
            <a:ext cx="2267573" cy="2299882"/>
            <a:chOff x="2662143" y="2096948"/>
            <a:chExt cx="2609033" cy="2647692"/>
          </a:xfrm>
        </p:grpSpPr>
        <p:sp>
          <p:nvSpPr>
            <p:cNvPr id="9" name="等腰三角形 8"/>
            <p:cNvSpPr/>
            <p:nvPr/>
          </p:nvSpPr>
          <p:spPr>
            <a:xfrm>
              <a:off x="3042822" y="2571338"/>
              <a:ext cx="1946134" cy="1883695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042822" y="3978550"/>
              <a:ext cx="1946134" cy="476483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9539" y="2571338"/>
              <a:ext cx="0" cy="2163231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3804601" y="2096948"/>
              <a:ext cx="389822" cy="497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662143" y="4247530"/>
              <a:ext cx="389822" cy="497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881354" y="4247530"/>
              <a:ext cx="389822" cy="497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92058" y="3540186"/>
              <a:ext cx="407454" cy="497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O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67731" y="1687915"/>
            <a:ext cx="6134855" cy="1822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证明：∵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AB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AC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点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在线段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BC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的垂直平分线上（到一条线段两个端点距离相等的点，在这条线段的垂直平分线上）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3379" y="4095081"/>
            <a:ext cx="8588849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∴直线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AO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是线段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BC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的垂直平分线（两点确定一条直线）。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7731" y="3510658"/>
            <a:ext cx="6838950" cy="4931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同理，点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O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在线段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BC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的垂直平分线上。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707145" y="2805725"/>
            <a:ext cx="1836067" cy="1072721"/>
            <a:chOff x="5464546" y="65416"/>
            <a:chExt cx="2876879" cy="1072721"/>
          </a:xfrm>
        </p:grpSpPr>
        <p:sp>
          <p:nvSpPr>
            <p:cNvPr id="20" name="思想气泡: 云 19"/>
            <p:cNvSpPr/>
            <p:nvPr/>
          </p:nvSpPr>
          <p:spPr>
            <a:xfrm>
              <a:off x="5464546" y="65416"/>
              <a:ext cx="2626703" cy="1072721"/>
            </a:xfrm>
            <a:prstGeom prst="cloudCallout">
              <a:avLst>
                <a:gd name="adj1" fmla="val -74608"/>
                <a:gd name="adj2" fmla="val 542"/>
              </a:avLst>
            </a:prstGeom>
            <a:solidFill>
              <a:schemeClr val="bg1"/>
            </a:solidFill>
            <a:ln w="19050">
              <a:solidFill>
                <a:srgbClr val="56B5DA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714722" y="177678"/>
              <a:ext cx="26267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还有其他证法吗？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58504" y="314817"/>
            <a:ext cx="6240383" cy="37846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buNone/>
              <a:defRPr kumimoji="0" sz="2400" b="1" cap="none" spc="0" normalizeH="0" baseline="0">
                <a:solidFill>
                  <a:srgbClr val="FF0000"/>
                </a:solidFill>
                <a:latin typeface="+mj-lt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证明：设直线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i="1" dirty="0">
                <a:solidFill>
                  <a:srgbClr val="FF0000"/>
                </a:solidFill>
              </a:rPr>
              <a:t>AO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dirty="0">
                <a:solidFill>
                  <a:srgbClr val="FF0000"/>
                </a:solidFill>
              </a:rPr>
              <a:t>交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i="1" dirty="0">
                <a:solidFill>
                  <a:srgbClr val="FF0000"/>
                </a:solidFill>
              </a:rPr>
              <a:t>BC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dirty="0">
                <a:solidFill>
                  <a:srgbClr val="FF0000"/>
                </a:solidFill>
              </a:rPr>
              <a:t>于点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i="1" dirty="0">
                <a:solidFill>
                  <a:srgbClr val="FF0000"/>
                </a:solidFill>
              </a:rPr>
              <a:t>D</a:t>
            </a:r>
            <a:r>
              <a:rPr lang="zh-CN" altLang="en-US" dirty="0">
                <a:solidFill>
                  <a:srgbClr val="FF0000"/>
                </a:solidFill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∵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i="1" dirty="0">
                <a:solidFill>
                  <a:srgbClr val="FF0000"/>
                </a:solidFill>
              </a:rPr>
              <a:t>AB</a:t>
            </a:r>
            <a:r>
              <a:rPr lang="en-US" altLang="zh-CN" dirty="0">
                <a:solidFill>
                  <a:srgbClr val="FF0000"/>
                </a:solidFill>
              </a:rPr>
              <a:t> = </a:t>
            </a:r>
            <a:r>
              <a:rPr lang="zh-CN" altLang="en-US" i="1" dirty="0">
                <a:solidFill>
                  <a:srgbClr val="FF0000"/>
                </a:solidFill>
              </a:rPr>
              <a:t>AC</a:t>
            </a:r>
            <a:r>
              <a:rPr lang="zh-CN" altLang="en-US" dirty="0">
                <a:solidFill>
                  <a:srgbClr val="FF0000"/>
                </a:solidFill>
              </a:rPr>
              <a:t>，</a:t>
            </a:r>
            <a:r>
              <a:rPr lang="zh-CN" altLang="en-US" i="1" dirty="0">
                <a:solidFill>
                  <a:srgbClr val="FF0000"/>
                </a:solidFill>
              </a:rPr>
              <a:t>AO</a:t>
            </a:r>
            <a:r>
              <a:rPr lang="en-US" altLang="zh-CN" dirty="0">
                <a:solidFill>
                  <a:srgbClr val="FF0000"/>
                </a:solidFill>
              </a:rPr>
              <a:t> = </a:t>
            </a:r>
            <a:r>
              <a:rPr lang="zh-CN" altLang="en-US" i="1" dirty="0">
                <a:solidFill>
                  <a:srgbClr val="FF0000"/>
                </a:solidFill>
              </a:rPr>
              <a:t>AO</a:t>
            </a:r>
            <a:r>
              <a:rPr lang="zh-CN" altLang="en-US" dirty="0">
                <a:solidFill>
                  <a:srgbClr val="FF0000"/>
                </a:solidFill>
              </a:rPr>
              <a:t>，</a:t>
            </a:r>
            <a:r>
              <a:rPr lang="zh-CN" altLang="en-US" i="1" dirty="0">
                <a:solidFill>
                  <a:srgbClr val="FF0000"/>
                </a:solidFill>
              </a:rPr>
              <a:t>OB</a:t>
            </a:r>
            <a:r>
              <a:rPr lang="en-US" altLang="zh-CN" dirty="0">
                <a:solidFill>
                  <a:srgbClr val="FF0000"/>
                </a:solidFill>
              </a:rPr>
              <a:t> = </a:t>
            </a:r>
            <a:r>
              <a:rPr lang="zh-CN" altLang="en-US" i="1" dirty="0">
                <a:solidFill>
                  <a:srgbClr val="FF0000"/>
                </a:solidFill>
              </a:rPr>
              <a:t>OC</a:t>
            </a:r>
            <a:r>
              <a:rPr lang="zh-CN" altLang="en-US" dirty="0">
                <a:solidFill>
                  <a:srgbClr val="FF0000"/>
                </a:solidFill>
              </a:rPr>
              <a:t> ，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∴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dirty="0">
                <a:solidFill>
                  <a:srgbClr val="FF0000"/>
                </a:solidFill>
              </a:rPr>
              <a:t>△</a:t>
            </a:r>
            <a:r>
              <a:rPr lang="zh-CN" altLang="en-US" i="1" dirty="0">
                <a:solidFill>
                  <a:srgbClr val="FF0000"/>
                </a:solidFill>
              </a:rPr>
              <a:t>ABO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≌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dirty="0">
                <a:solidFill>
                  <a:srgbClr val="FF0000"/>
                </a:solidFill>
              </a:rPr>
              <a:t>△</a:t>
            </a:r>
            <a:r>
              <a:rPr lang="zh-CN" altLang="en-US" i="1" dirty="0">
                <a:solidFill>
                  <a:srgbClr val="FF0000"/>
                </a:solidFill>
              </a:rPr>
              <a:t>ACO</a:t>
            </a:r>
            <a:r>
              <a:rPr lang="en-US" altLang="zh-CN" dirty="0">
                <a:solidFill>
                  <a:srgbClr val="FF0000"/>
                </a:solidFill>
              </a:rPr>
              <a:t>  (</a:t>
            </a:r>
            <a:r>
              <a:rPr lang="zh-CN" altLang="en-US" dirty="0">
                <a:solidFill>
                  <a:srgbClr val="FF0000"/>
                </a:solidFill>
              </a:rPr>
              <a:t>SSS</a:t>
            </a:r>
            <a:r>
              <a:rPr lang="en-US" altLang="zh-CN" dirty="0">
                <a:solidFill>
                  <a:srgbClr val="FF0000"/>
                </a:solidFill>
              </a:rPr>
              <a:t>)</a:t>
            </a:r>
            <a:r>
              <a:rPr lang="zh-CN" altLang="en-US" dirty="0">
                <a:solidFill>
                  <a:srgbClr val="FF0000"/>
                </a:solidFill>
              </a:rPr>
              <a:t>。</a:t>
            </a:r>
            <a:endParaRPr lang="en-US" altLang="zh-CN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∴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dirty="0">
                <a:solidFill>
                  <a:srgbClr val="FF0000"/>
                </a:solidFill>
              </a:rPr>
              <a:t>∠</a:t>
            </a:r>
            <a:r>
              <a:rPr lang="zh-CN" altLang="en-US" i="1" dirty="0">
                <a:solidFill>
                  <a:srgbClr val="FF0000"/>
                </a:solidFill>
              </a:rPr>
              <a:t>BAO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  <a:sym typeface="+mn-ea"/>
              </a:rPr>
              <a:t>= </a:t>
            </a:r>
            <a:r>
              <a:rPr lang="zh-CN" altLang="en-US" dirty="0">
                <a:solidFill>
                  <a:srgbClr val="FF0000"/>
                </a:solidFill>
              </a:rPr>
              <a:t>∠</a:t>
            </a:r>
            <a:r>
              <a:rPr lang="zh-CN" altLang="en-US" i="1" dirty="0">
                <a:solidFill>
                  <a:srgbClr val="FF0000"/>
                </a:solidFill>
              </a:rPr>
              <a:t>CAO</a:t>
            </a:r>
            <a:r>
              <a:rPr lang="zh-CN" altLang="en-US" dirty="0">
                <a:solidFill>
                  <a:srgbClr val="FF0000"/>
                </a:solidFill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又</a:t>
            </a:r>
            <a:r>
              <a:rPr lang="zh-CN" altLang="en-US" dirty="0">
                <a:solidFill>
                  <a:srgbClr val="FF0000"/>
                </a:solidFill>
              </a:rPr>
              <a:t>∵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i="1" dirty="0">
                <a:solidFill>
                  <a:srgbClr val="FF0000"/>
                </a:solidFill>
              </a:rPr>
              <a:t>AB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  <a:sym typeface="+mn-ea"/>
              </a:rPr>
              <a:t>= </a:t>
            </a:r>
            <a:r>
              <a:rPr lang="zh-CN" altLang="en-US" i="1" dirty="0">
                <a:solidFill>
                  <a:srgbClr val="FF0000"/>
                </a:solidFill>
              </a:rPr>
              <a:t>AC</a:t>
            </a:r>
            <a:r>
              <a:rPr lang="zh-CN" altLang="en-US" dirty="0">
                <a:solidFill>
                  <a:srgbClr val="FF0000"/>
                </a:solidFill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∴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i="1" dirty="0">
                <a:solidFill>
                  <a:srgbClr val="FF0000"/>
                </a:solidFill>
              </a:rPr>
              <a:t>AO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dirty="0">
                <a:solidFill>
                  <a:srgbClr val="FF0000"/>
                </a:solidFill>
              </a:rPr>
              <a:t>⊥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i="1" dirty="0">
                <a:solidFill>
                  <a:srgbClr val="FF0000"/>
                </a:solidFill>
              </a:rPr>
              <a:t>BC</a:t>
            </a:r>
            <a:r>
              <a:rPr lang="zh-CN" altLang="en-US" dirty="0">
                <a:solidFill>
                  <a:srgbClr val="FF0000"/>
                </a:solidFill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∵ </a:t>
            </a:r>
            <a:r>
              <a:rPr lang="zh-CN" altLang="en-US" i="1" dirty="0">
                <a:solidFill>
                  <a:srgbClr val="FF0000"/>
                </a:solidFill>
              </a:rPr>
              <a:t>OB</a:t>
            </a:r>
            <a:r>
              <a:rPr lang="en-US" altLang="zh-CN" dirty="0">
                <a:solidFill>
                  <a:srgbClr val="FF0000"/>
                </a:solidFill>
              </a:rPr>
              <a:t> = </a:t>
            </a:r>
            <a:r>
              <a:rPr lang="zh-CN" altLang="en-US" i="1" dirty="0">
                <a:solidFill>
                  <a:srgbClr val="FF0000"/>
                </a:solidFill>
              </a:rPr>
              <a:t>OC</a:t>
            </a:r>
            <a:r>
              <a:rPr lang="zh-CN" altLang="en-US" dirty="0">
                <a:solidFill>
                  <a:srgbClr val="FF0000"/>
                </a:solidFill>
              </a:rPr>
              <a:t> ，</a:t>
            </a:r>
            <a:r>
              <a:rPr lang="zh-CN" altLang="en-US" i="1" dirty="0">
                <a:solidFill>
                  <a:srgbClr val="FF0000"/>
                </a:solidFill>
              </a:rPr>
              <a:t>O</a:t>
            </a:r>
            <a:r>
              <a:rPr lang="en-US" altLang="zh-CN" i="1" dirty="0">
                <a:solidFill>
                  <a:srgbClr val="FF0000"/>
                </a:solidFill>
              </a:rPr>
              <a:t>D</a:t>
            </a:r>
            <a:r>
              <a:rPr lang="en-US" altLang="zh-CN" dirty="0">
                <a:solidFill>
                  <a:srgbClr val="FF0000"/>
                </a:solidFill>
              </a:rPr>
              <a:t> = </a:t>
            </a:r>
            <a:r>
              <a:rPr lang="zh-CN" altLang="en-US" i="1" dirty="0">
                <a:solidFill>
                  <a:srgbClr val="FF0000"/>
                </a:solidFill>
              </a:rPr>
              <a:t>O</a:t>
            </a:r>
            <a:r>
              <a:rPr lang="en-US" altLang="zh-CN" i="1" dirty="0">
                <a:solidFill>
                  <a:srgbClr val="FF0000"/>
                </a:solidFill>
              </a:rPr>
              <a:t>D</a:t>
            </a:r>
            <a:r>
              <a:rPr lang="zh-CN" altLang="en-US" dirty="0">
                <a:solidFill>
                  <a:srgbClr val="FF0000"/>
                </a:solidFill>
              </a:rPr>
              <a:t> ，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∴</a:t>
            </a:r>
            <a:r>
              <a:rPr lang="en-US" altLang="zh-CN" dirty="0">
                <a:solidFill>
                  <a:srgbClr val="FF0000"/>
                </a:solidFill>
              </a:rPr>
              <a:t> Rt</a:t>
            </a:r>
            <a:r>
              <a:rPr lang="zh-CN" altLang="en-US" dirty="0">
                <a:solidFill>
                  <a:srgbClr val="FF0000"/>
                </a:solidFill>
              </a:rPr>
              <a:t>△</a:t>
            </a:r>
            <a:r>
              <a:rPr lang="en-US" altLang="zh-CN" i="1" dirty="0">
                <a:solidFill>
                  <a:srgbClr val="FF0000"/>
                </a:solidFill>
              </a:rPr>
              <a:t>D</a:t>
            </a:r>
            <a:r>
              <a:rPr lang="zh-CN" altLang="en-US" i="1" dirty="0">
                <a:solidFill>
                  <a:srgbClr val="FF0000"/>
                </a:solidFill>
              </a:rPr>
              <a:t>BO</a:t>
            </a:r>
            <a:r>
              <a:rPr lang="en-US" altLang="zh-CN" i="1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≌</a:t>
            </a:r>
            <a:r>
              <a:rPr lang="en-US" altLang="zh-CN" dirty="0">
                <a:solidFill>
                  <a:srgbClr val="FF0000"/>
                </a:solidFill>
              </a:rPr>
              <a:t> Rt</a:t>
            </a:r>
            <a:r>
              <a:rPr lang="zh-CN" altLang="en-US" dirty="0">
                <a:solidFill>
                  <a:srgbClr val="FF0000"/>
                </a:solidFill>
              </a:rPr>
              <a:t>△</a:t>
            </a:r>
            <a:r>
              <a:rPr lang="en-US" altLang="zh-CN" i="1" dirty="0">
                <a:solidFill>
                  <a:srgbClr val="FF0000"/>
                </a:solidFill>
              </a:rPr>
              <a:t>D</a:t>
            </a:r>
            <a:r>
              <a:rPr lang="zh-CN" altLang="en-US" i="1" dirty="0">
                <a:solidFill>
                  <a:srgbClr val="FF0000"/>
                </a:solidFill>
              </a:rPr>
              <a:t>CO</a:t>
            </a:r>
            <a:r>
              <a:rPr lang="en-US" altLang="zh-CN" i="1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</a:rPr>
              <a:t>(HL)</a:t>
            </a:r>
            <a:r>
              <a:rPr lang="zh-CN" altLang="en-US" dirty="0">
                <a:solidFill>
                  <a:srgbClr val="FF0000"/>
                </a:solidFill>
              </a:rPr>
              <a:t>。</a:t>
            </a:r>
            <a:endParaRPr lang="en-US" altLang="zh-CN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∴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i="1" dirty="0">
                <a:solidFill>
                  <a:srgbClr val="FF0000"/>
                </a:solidFill>
                <a:sym typeface="宋体" panose="02010600030101010101" pitchFamily="2" charset="-122"/>
              </a:rPr>
              <a:t>BD </a:t>
            </a:r>
            <a:r>
              <a:rPr lang="en-US" altLang="zh-CN" dirty="0">
                <a:solidFill>
                  <a:srgbClr val="FF0000"/>
                </a:solidFill>
                <a:sym typeface="宋体" panose="02010600030101010101" pitchFamily="2" charset="-122"/>
              </a:rPr>
              <a:t>= </a:t>
            </a:r>
            <a:r>
              <a:rPr lang="en-US" altLang="zh-CN" i="1" dirty="0">
                <a:solidFill>
                  <a:srgbClr val="FF0000"/>
                </a:solidFill>
                <a:sym typeface="宋体" panose="02010600030101010101" pitchFamily="2" charset="-122"/>
              </a:rPr>
              <a:t>CD</a:t>
            </a:r>
            <a:r>
              <a:rPr lang="zh-CN" altLang="en-US" dirty="0">
                <a:solidFill>
                  <a:srgbClr val="FF0000"/>
                </a:solidFill>
                <a:sym typeface="宋体" panose="02010600030101010101" pitchFamily="2" charset="-122"/>
              </a:rPr>
              <a:t>。</a:t>
            </a:r>
            <a:endParaRPr lang="en-US" altLang="zh-CN" dirty="0">
              <a:solidFill>
                <a:srgbClr val="FF0000"/>
              </a:solidFill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FF0000"/>
                </a:solidFill>
                <a:sym typeface="宋体" panose="02010600030101010101" pitchFamily="2" charset="-122"/>
              </a:rPr>
              <a:t>∴</a:t>
            </a:r>
            <a:r>
              <a:rPr lang="en-US" altLang="zh-CN" dirty="0">
                <a:solidFill>
                  <a:srgbClr val="FF0000"/>
                </a:solidFill>
                <a:sym typeface="宋体" panose="02010600030101010101" pitchFamily="2" charset="-122"/>
              </a:rPr>
              <a:t> </a:t>
            </a:r>
            <a:r>
              <a:rPr lang="zh-CN" altLang="en-US" dirty="0">
                <a:solidFill>
                  <a:srgbClr val="FF0000"/>
                </a:solidFill>
              </a:rPr>
              <a:t>直线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i="1" dirty="0">
                <a:solidFill>
                  <a:srgbClr val="FF0000"/>
                </a:solidFill>
              </a:rPr>
              <a:t>AO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dirty="0">
                <a:solidFill>
                  <a:srgbClr val="FF0000"/>
                </a:solidFill>
              </a:rPr>
              <a:t>垂直平分线段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i="1" dirty="0">
                <a:solidFill>
                  <a:srgbClr val="FF0000"/>
                </a:solidFill>
              </a:rPr>
              <a:t>BC</a:t>
            </a:r>
            <a:r>
              <a:rPr lang="zh-CN" altLang="en-US" dirty="0">
                <a:solidFill>
                  <a:srgbClr val="FF0000"/>
                </a:solidFill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115" y="4129535"/>
            <a:ext cx="7448464" cy="853848"/>
            <a:chOff x="723936" y="4224356"/>
            <a:chExt cx="7448464" cy="853848"/>
          </a:xfrm>
        </p:grpSpPr>
        <p:sp>
          <p:nvSpPr>
            <p:cNvPr id="16" name="TextBox 5"/>
            <p:cNvSpPr txBox="1"/>
            <p:nvPr/>
          </p:nvSpPr>
          <p:spPr>
            <a:xfrm>
              <a:off x="2566605" y="4224356"/>
              <a:ext cx="5516324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indent="0" fontAlgn="base">
                <a:lnSpc>
                  <a:spcPct val="100000"/>
                </a:lnSpc>
                <a:spcBef>
                  <a:spcPts val="1800"/>
                </a:spcBef>
                <a:spcAft>
                  <a:spcPct val="0"/>
                </a:spcAft>
                <a:buFont typeface="+mj-lt"/>
                <a:buNone/>
                <a:defRPr sz="2400" b="1">
                  <a:solidFill>
                    <a:srgbClr val="0033CC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华文楷体" panose="02010600040101010101" pitchFamily="2" charset="-122"/>
                </a:defRPr>
              </a:lvl1pPr>
              <a:lvl2pPr marL="685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/>
              </a:lvl2pPr>
              <a:lvl3pPr marL="1143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/>
              </a:lvl3pPr>
              <a:lvl4pPr marL="1600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4pPr>
              <a:lvl5pPr marL="20574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5pPr>
            </a:lstStyle>
            <a:p>
              <a:r>
                <a:rPr lang="zh-CN" altLang="en-US" dirty="0">
                  <a:latin typeface="+mn-ea"/>
                  <a:ea typeface="+mn-ea"/>
                </a:rPr>
                <a:t>①该直线有</a:t>
              </a:r>
              <a:r>
                <a:rPr lang="zh-CN" altLang="en-US" dirty="0">
                  <a:latin typeface="+mn-ea"/>
                  <a:ea typeface="+mn-ea"/>
                </a:rPr>
                <a:t>两点到线段两端点距离相等。</a:t>
              </a:r>
              <a:endParaRPr lang="zh-CN" altLang="en-US" dirty="0">
                <a:latin typeface="+mn-ea"/>
                <a:ea typeface="+mn-ea"/>
              </a:endParaRPr>
            </a:p>
          </p:txBody>
        </p:sp>
        <p:sp>
          <p:nvSpPr>
            <p:cNvPr id="17" name="TextBox 5"/>
            <p:cNvSpPr txBox="1"/>
            <p:nvPr/>
          </p:nvSpPr>
          <p:spPr>
            <a:xfrm>
              <a:off x="2566605" y="4617829"/>
              <a:ext cx="4536503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indent="0" fontAlgn="base">
                <a:lnSpc>
                  <a:spcPct val="100000"/>
                </a:lnSpc>
                <a:spcBef>
                  <a:spcPts val="1800"/>
                </a:spcBef>
                <a:spcAft>
                  <a:spcPct val="0"/>
                </a:spcAft>
                <a:buFont typeface="+mj-lt"/>
                <a:buNone/>
                <a:defRPr sz="2400" b="1">
                  <a:solidFill>
                    <a:srgbClr val="0033CC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华文楷体" panose="02010600040101010101" pitchFamily="2" charset="-122"/>
                </a:defRPr>
              </a:lvl1pPr>
              <a:lvl2pPr marL="685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/>
              </a:lvl2pPr>
              <a:lvl3pPr marL="1143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/>
              </a:lvl3pPr>
              <a:lvl4pPr marL="1600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4pPr>
              <a:lvl5pPr marL="20574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lvl5pPr>
            </a:lstStyle>
            <a:p>
              <a:r>
                <a:rPr lang="zh-CN" altLang="en-US" dirty="0">
                  <a:latin typeface="+mn-ea"/>
                  <a:ea typeface="+mn-ea"/>
                </a:rPr>
                <a:t>②该直线垂直且平分线段。</a:t>
              </a:r>
              <a:endParaRPr lang="zh-CN" altLang="en-US" dirty="0">
                <a:latin typeface="+mn-ea"/>
                <a:ea typeface="+mn-ea"/>
              </a:endParaRPr>
            </a:p>
          </p:txBody>
        </p:sp>
        <p:sp>
          <p:nvSpPr>
            <p:cNvPr id="18" name="TextBox 5"/>
            <p:cNvSpPr txBox="1"/>
            <p:nvPr/>
          </p:nvSpPr>
          <p:spPr>
            <a:xfrm>
              <a:off x="723936" y="4230202"/>
              <a:ext cx="1925226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lnSpc>
                  <a:spcPct val="100000"/>
                </a:lnSpc>
                <a:spcBef>
                  <a:spcPts val="1800"/>
                </a:spcBef>
                <a:buFont typeface="+mj-lt"/>
                <a:buNone/>
              </a:pPr>
              <a:r>
                <a:rPr lang="zh-CN" altLang="en-US" sz="2400" b="1" dirty="0">
                  <a:solidFill>
                    <a:srgbClr val="0033CC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华文楷体" panose="02010600040101010101" pitchFamily="2" charset="-122"/>
                </a:rPr>
                <a:t>证明直线垂直平分线段</a:t>
              </a:r>
              <a:r>
                <a:rPr lang="en-US" altLang="en-US" sz="2400" b="1" dirty="0">
                  <a:solidFill>
                    <a:srgbClr val="0033CC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华文楷体" panose="02010600040101010101" pitchFamily="2" charset="-122"/>
                </a:rPr>
                <a:t> </a:t>
              </a:r>
              <a:endParaRPr lang="en-US" altLang="en-US" sz="2400" b="1" dirty="0">
                <a:solidFill>
                  <a:srgbClr val="00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  <a:sym typeface="+mn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23936" y="4230202"/>
              <a:ext cx="7448464" cy="847797"/>
            </a:xfrm>
            <a:prstGeom prst="rect">
              <a:avLst/>
            </a:prstGeom>
            <a:noFill/>
            <a:ln>
              <a:solidFill>
                <a:srgbClr val="56B5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555776" y="4239596"/>
              <a:ext cx="0" cy="838403"/>
            </a:xfrm>
            <a:prstGeom prst="line">
              <a:avLst/>
            </a:prstGeom>
            <a:ln w="19050">
              <a:solidFill>
                <a:srgbClr val="56B5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12"/>
          <p:cNvGrpSpPr/>
          <p:nvPr/>
        </p:nvGrpSpPr>
        <p:grpSpPr>
          <a:xfrm>
            <a:off x="6660232" y="616663"/>
            <a:ext cx="2267573" cy="2299882"/>
            <a:chOff x="2662143" y="2096948"/>
            <a:chExt cx="2609033" cy="2647692"/>
          </a:xfrm>
        </p:grpSpPr>
        <p:sp>
          <p:nvSpPr>
            <p:cNvPr id="22" name="等腰三角形 21"/>
            <p:cNvSpPr/>
            <p:nvPr/>
          </p:nvSpPr>
          <p:spPr>
            <a:xfrm>
              <a:off x="3042822" y="2571338"/>
              <a:ext cx="1946134" cy="1883695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>
              <a:off x="3042822" y="3978550"/>
              <a:ext cx="1946134" cy="476483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4009539" y="2571338"/>
              <a:ext cx="0" cy="2163231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3804601" y="2096948"/>
              <a:ext cx="389822" cy="497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662143" y="4247530"/>
              <a:ext cx="389822" cy="497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881354" y="4247530"/>
              <a:ext cx="389822" cy="497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592058" y="3540186"/>
              <a:ext cx="407454" cy="497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O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822396" y="2556707"/>
            <a:ext cx="407484" cy="4968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D</a:t>
            </a:r>
            <a:endParaRPr kumimoji="0" lang="zh-CN" altLang="en-US" sz="2400" b="1" i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668593"/>
            <a:ext cx="8424936" cy="211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如图，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BD</a:t>
            </a:r>
            <a:r>
              <a:rPr lang="zh-CN" altLang="en-US" sz="2800" b="1" dirty="0">
                <a:latin typeface="+mj-lt"/>
                <a:ea typeface="+mj-ea"/>
              </a:rPr>
              <a:t>，则下列结论：①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zh-CN" altLang="en-US" sz="2800" b="1" dirty="0">
                <a:latin typeface="+mj-lt"/>
                <a:ea typeface="+mj-ea"/>
              </a:rPr>
              <a:t>垂直平分</a:t>
            </a:r>
            <a:r>
              <a:rPr lang="en-US" altLang="zh-CN" sz="2800" b="1" i="1" dirty="0">
                <a:latin typeface="+mj-lt"/>
                <a:ea typeface="+mj-ea"/>
              </a:rPr>
              <a:t>CD</a:t>
            </a:r>
            <a:r>
              <a:rPr lang="zh-CN" altLang="en-US" sz="2800" b="1" dirty="0">
                <a:latin typeface="+mj-lt"/>
                <a:ea typeface="+mj-ea"/>
              </a:rPr>
              <a:t>；②</a:t>
            </a:r>
            <a:r>
              <a:rPr lang="en-US" altLang="zh-CN" sz="2800" b="1" i="1" dirty="0">
                <a:latin typeface="+mj-lt"/>
                <a:ea typeface="+mj-ea"/>
              </a:rPr>
              <a:t>CD</a:t>
            </a:r>
            <a:r>
              <a:rPr lang="zh-CN" altLang="en-US" sz="2800" b="1" dirty="0">
                <a:latin typeface="+mj-lt"/>
                <a:ea typeface="+mj-ea"/>
              </a:rPr>
              <a:t>平分∠</a:t>
            </a:r>
            <a:r>
              <a:rPr lang="en-US" altLang="zh-CN" sz="2800" b="1" i="1" dirty="0">
                <a:latin typeface="+mj-lt"/>
                <a:ea typeface="+mj-ea"/>
              </a:rPr>
              <a:t>ACB</a:t>
            </a:r>
            <a:r>
              <a:rPr lang="zh-CN" altLang="en-US" sz="2800" b="1" dirty="0">
                <a:latin typeface="+mj-lt"/>
                <a:ea typeface="+mj-ea"/>
              </a:rPr>
              <a:t>；③</a:t>
            </a:r>
            <a:r>
              <a:rPr lang="en-US" altLang="zh-CN" sz="2800" b="1" i="1" dirty="0">
                <a:latin typeface="+mj-lt"/>
                <a:ea typeface="+mj-ea"/>
              </a:rPr>
              <a:t>BA</a:t>
            </a:r>
            <a:r>
              <a:rPr lang="zh-CN" altLang="en-US" sz="2800" b="1" dirty="0">
                <a:latin typeface="+mj-lt"/>
                <a:ea typeface="+mj-ea"/>
              </a:rPr>
              <a:t>平分∠</a:t>
            </a:r>
            <a:r>
              <a:rPr lang="en-US" altLang="zh-CN" sz="2800" b="1" i="1" dirty="0">
                <a:latin typeface="+mj-lt"/>
                <a:ea typeface="+mj-ea"/>
              </a:rPr>
              <a:t>CBD</a:t>
            </a:r>
            <a:r>
              <a:rPr lang="zh-CN" altLang="en-US" sz="2800" b="1" dirty="0">
                <a:latin typeface="+mj-lt"/>
                <a:ea typeface="+mj-ea"/>
              </a:rPr>
              <a:t>；④∠</a:t>
            </a:r>
            <a:r>
              <a:rPr lang="en-US" altLang="zh-CN" sz="2800" b="1" i="1" dirty="0">
                <a:latin typeface="+mj-lt"/>
                <a:ea typeface="+mj-ea"/>
              </a:rPr>
              <a:t>ACD</a:t>
            </a:r>
            <a:r>
              <a:rPr lang="en-US" altLang="zh-CN" sz="2800" b="1" dirty="0">
                <a:latin typeface="+mj-lt"/>
                <a:ea typeface="+mj-ea"/>
              </a:rPr>
              <a:t>=∠</a:t>
            </a:r>
            <a:r>
              <a:rPr lang="en-US" altLang="zh-CN" sz="2800" b="1" i="1" dirty="0">
                <a:latin typeface="+mj-lt"/>
                <a:ea typeface="+mj-ea"/>
              </a:rPr>
              <a:t>ADC</a:t>
            </a:r>
            <a:r>
              <a:rPr lang="zh-CN" altLang="en-US" sz="2800" b="1" dirty="0">
                <a:latin typeface="+mj-lt"/>
                <a:ea typeface="+mj-ea"/>
              </a:rPr>
              <a:t>；⑤</a:t>
            </a:r>
            <a:r>
              <a:rPr lang="en-US" altLang="zh-CN" sz="2800" b="1" i="1" dirty="0">
                <a:latin typeface="+mj-lt"/>
                <a:ea typeface="+mj-ea"/>
              </a:rPr>
              <a:t>CD</a:t>
            </a:r>
            <a:r>
              <a:rPr lang="zh-CN" altLang="en-US" sz="2800" b="1" dirty="0">
                <a:latin typeface="+mj-lt"/>
                <a:ea typeface="+mj-ea"/>
              </a:rPr>
              <a:t>垂直平分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zh-CN" altLang="en-US" sz="2800" b="1" dirty="0">
                <a:latin typeface="+mj-lt"/>
                <a:ea typeface="+mj-ea"/>
              </a:rPr>
              <a:t>。其中正确的是</a:t>
            </a:r>
            <a:r>
              <a:rPr lang="en-US" altLang="zh-CN" sz="2800" b="1" dirty="0">
                <a:latin typeface="+mj-lt"/>
                <a:ea typeface="+mj-ea"/>
              </a:rPr>
              <a:t>__________</a:t>
            </a:r>
            <a:r>
              <a:rPr lang="zh-CN" altLang="en-US" sz="2800" b="1" dirty="0">
                <a:latin typeface="+mj-lt"/>
                <a:ea typeface="+mj-ea"/>
              </a:rPr>
              <a:t>。（填序号）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04521" y="2291445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①③④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3176" y="2742910"/>
            <a:ext cx="2541599" cy="1983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552" y="639819"/>
            <a:ext cx="8334927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1.</a:t>
            </a:r>
            <a:r>
              <a:rPr lang="zh-CN" altLang="en-US" sz="2800" b="1" dirty="0">
                <a:latin typeface="+mj-lt"/>
                <a:ea typeface="+mj-ea"/>
              </a:rPr>
              <a:t> 如图，在△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中，</a:t>
            </a:r>
            <a:r>
              <a:rPr lang="en-US" altLang="zh-CN" sz="2800" b="1" i="1" dirty="0">
                <a:latin typeface="+mj-lt"/>
                <a:ea typeface="+mj-ea"/>
              </a:rPr>
              <a:t>DE</a:t>
            </a:r>
            <a:r>
              <a:rPr lang="zh-CN" altLang="en-US" sz="2800" b="1" dirty="0">
                <a:latin typeface="+mj-lt"/>
                <a:ea typeface="+mj-ea"/>
              </a:rPr>
              <a:t>是边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的垂直平分线，分别交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于</a:t>
            </a:r>
            <a:r>
              <a:rPr lang="en-US" altLang="zh-CN" sz="2800" b="1" i="1" dirty="0">
                <a:latin typeface="+mj-lt"/>
                <a:ea typeface="+mj-ea"/>
              </a:rPr>
              <a:t>D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E</a:t>
            </a:r>
            <a:r>
              <a:rPr lang="zh-CN" altLang="en-US" sz="2800" b="1" dirty="0">
                <a:latin typeface="+mj-lt"/>
                <a:ea typeface="+mj-ea"/>
              </a:rPr>
              <a:t>两点，∠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lt"/>
                <a:ea typeface="+mj-ea"/>
              </a:rPr>
              <a:t> =80°</a:t>
            </a:r>
            <a:r>
              <a:rPr lang="zh-CN" altLang="en-US" sz="2800" b="1" dirty="0">
                <a:latin typeface="+mj-lt"/>
                <a:ea typeface="+mj-ea"/>
              </a:rPr>
              <a:t>，∠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lt"/>
                <a:ea typeface="+mj-ea"/>
              </a:rPr>
              <a:t>=35°</a:t>
            </a:r>
            <a:r>
              <a:rPr lang="zh-CN" altLang="en-US" sz="2800" b="1" dirty="0">
                <a:latin typeface="+mj-lt"/>
                <a:ea typeface="+mj-ea"/>
              </a:rPr>
              <a:t>，则∠</a:t>
            </a:r>
            <a:r>
              <a:rPr lang="en-US" altLang="zh-CN" sz="2800" b="1" i="1" dirty="0">
                <a:latin typeface="+mj-lt"/>
                <a:ea typeface="+mj-ea"/>
              </a:rPr>
              <a:t>BAD</a:t>
            </a:r>
            <a:r>
              <a:rPr lang="zh-CN" altLang="en-US" sz="2800" b="1" dirty="0">
                <a:latin typeface="+mj-lt"/>
                <a:ea typeface="+mj-ea"/>
              </a:rPr>
              <a:t>的度数为（      ）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A.25°         B.30°         C.35°         D.65°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10195" y="2007971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2916" y="3321962"/>
            <a:ext cx="2181364" cy="1638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9057" y="1563638"/>
            <a:ext cx="7754856" cy="189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能够证明线段的垂直平分线的性质定理和判定定理。</a:t>
            </a:r>
            <a:endParaRPr lang="en-US" altLang="zh-CN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经历探索、猜测、证明的过程，进一步发展推理证明意识和能力。</a:t>
            </a:r>
            <a:endParaRPr lang="zh-CN" altLang="en-US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7544" y="571127"/>
            <a:ext cx="7956884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2.</a:t>
            </a:r>
            <a:r>
              <a:rPr lang="zh-CN" altLang="en-US" sz="2800" b="1" dirty="0">
                <a:latin typeface="+mj-lt"/>
                <a:ea typeface="+mj-ea"/>
              </a:rPr>
              <a:t> 如图，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zh-CN" altLang="en-US" sz="2800" b="1" dirty="0">
                <a:latin typeface="+mj-lt"/>
                <a:ea typeface="+mj-ea"/>
              </a:rPr>
              <a:t>⊥</a:t>
            </a:r>
            <a:r>
              <a:rPr lang="en-US" altLang="zh-CN" sz="2800" b="1" i="1" dirty="0">
                <a:latin typeface="+mj-lt"/>
                <a:ea typeface="+mj-ea"/>
              </a:rPr>
              <a:t>BE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BD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DE</a:t>
            </a:r>
            <a:r>
              <a:rPr lang="zh-CN" altLang="en-US" sz="2800" b="1" dirty="0">
                <a:latin typeface="+mj-lt"/>
                <a:ea typeface="+mj-ea"/>
              </a:rPr>
              <a:t>，点</a:t>
            </a:r>
            <a:r>
              <a:rPr lang="en-US" altLang="zh-CN" sz="2800" b="1" i="1" dirty="0">
                <a:latin typeface="+mj-lt"/>
                <a:ea typeface="+mj-ea"/>
              </a:rPr>
              <a:t>E</a:t>
            </a:r>
            <a:r>
              <a:rPr lang="zh-CN" altLang="en-US" sz="2800" b="1" dirty="0">
                <a:latin typeface="+mj-lt"/>
                <a:ea typeface="+mj-ea"/>
              </a:rPr>
              <a:t>在线段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的垂直平分线上。若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en-US" altLang="zh-CN" sz="2800" b="1" dirty="0">
                <a:latin typeface="+mj-lt"/>
                <a:ea typeface="+mj-ea"/>
              </a:rPr>
              <a:t>=6cm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BD</a:t>
            </a:r>
            <a:r>
              <a:rPr lang="en-US" altLang="zh-CN" sz="2800" b="1" dirty="0">
                <a:latin typeface="+mj-lt"/>
                <a:ea typeface="+mj-ea"/>
              </a:rPr>
              <a:t>=3cm</a:t>
            </a:r>
            <a:r>
              <a:rPr lang="zh-CN" altLang="en-US" sz="2800" b="1" dirty="0">
                <a:latin typeface="+mj-lt"/>
                <a:ea typeface="+mj-ea"/>
              </a:rPr>
              <a:t>，则</a:t>
            </a:r>
            <a:r>
              <a:rPr lang="en-US" altLang="zh-CN" sz="2800" b="1" i="1" dirty="0">
                <a:latin typeface="+mj-lt"/>
                <a:ea typeface="+mj-ea"/>
              </a:rPr>
              <a:t>DC</a:t>
            </a:r>
            <a:r>
              <a:rPr lang="zh-CN" altLang="en-US" sz="2800" b="1" dirty="0">
                <a:latin typeface="+mj-lt"/>
                <a:ea typeface="+mj-ea"/>
              </a:rPr>
              <a:t>的长为</a:t>
            </a:r>
            <a:r>
              <a:rPr lang="en-US" altLang="zh-CN" sz="2800" b="1" dirty="0">
                <a:latin typeface="+mj-lt"/>
                <a:ea typeface="+mj-ea"/>
              </a:rPr>
              <a:t>_______cm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5616" y="161949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9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7944" y="2199815"/>
            <a:ext cx="3508906" cy="1983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P34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6305" y="1724025"/>
            <a:ext cx="7219315" cy="1124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3.</a:t>
            </a:r>
            <a:r>
              <a:rPr lang="zh-CN" altLang="en-US" sz="2800" b="1" dirty="0">
                <a:latin typeface="+mj-lt"/>
                <a:ea typeface="+mj-ea"/>
              </a:rPr>
              <a:t>还记得用尺规作线段垂直平分线的方法吗？试用本节所学的定理解释其中的道理。</a:t>
            </a:r>
            <a:endParaRPr lang="zh-CN" altLang="en-US" sz="2800" b="1" dirty="0"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74420" y="1837855"/>
            <a:ext cx="6408712" cy="2783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证明：∵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是线段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的垂直平分线，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FC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FD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ECF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EDF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EF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EF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FC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FD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ECF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EDF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(SSS)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ECF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EDF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P34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2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7544" y="352875"/>
            <a:ext cx="7956884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latin typeface="+mj-lt"/>
                <a:ea typeface="+mj-ea"/>
              </a:rPr>
              <a:t>4.</a:t>
            </a:r>
            <a:r>
              <a:rPr lang="zh-CN" altLang="en-US" sz="2400" b="1" dirty="0">
                <a:ea typeface="黑体" panose="02010609060101010101" pitchFamily="49" charset="-122"/>
              </a:rPr>
              <a:t>已知：如图，</a:t>
            </a:r>
            <a:r>
              <a:rPr lang="en-US" altLang="zh-CN" sz="2400" b="1" i="1" dirty="0"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ea typeface="黑体" panose="02010609060101010101" pitchFamily="49" charset="-122"/>
              </a:rPr>
              <a:t>是线段</a:t>
            </a:r>
            <a:r>
              <a:rPr lang="en-US" altLang="zh-CN" sz="2400" b="1" i="1" dirty="0">
                <a:ea typeface="黑体" panose="02010609060101010101" pitchFamily="49" charset="-122"/>
              </a:rPr>
              <a:t>CD</a:t>
            </a:r>
            <a:r>
              <a:rPr lang="zh-CN" altLang="en-US" sz="2400" b="1" dirty="0">
                <a:ea typeface="黑体" panose="02010609060101010101" pitchFamily="49" charset="-122"/>
              </a:rPr>
              <a:t>的垂直平分线，</a:t>
            </a:r>
            <a:r>
              <a:rPr lang="en-US" altLang="zh-CN" sz="2400" b="1" i="1" dirty="0"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ea typeface="黑体" panose="02010609060101010101" pitchFamily="49" charset="-122"/>
              </a:rPr>
              <a:t>F</a:t>
            </a:r>
            <a:r>
              <a:rPr lang="zh-CN" altLang="en-US" sz="2400" b="1" dirty="0">
                <a:ea typeface="黑体" panose="02010609060101010101" pitchFamily="49" charset="-122"/>
              </a:rPr>
              <a:t>是</a:t>
            </a:r>
            <a:r>
              <a:rPr lang="en-US" altLang="zh-CN" sz="2400" b="1" i="1" dirty="0"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ea typeface="黑体" panose="02010609060101010101" pitchFamily="49" charset="-122"/>
              </a:rPr>
              <a:t>上的两点。</a:t>
            </a:r>
            <a:endParaRPr lang="en-US" altLang="zh-CN" sz="2400" b="1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ea typeface="黑体" panose="02010609060101010101" pitchFamily="49" charset="-122"/>
              </a:rPr>
              <a:t>求证：</a:t>
            </a:r>
            <a:r>
              <a:rPr lang="en-US" altLang="zh-CN" sz="2400" b="1" dirty="0"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ea typeface="黑体" panose="02010609060101010101" pitchFamily="49" charset="-122"/>
              </a:rPr>
              <a:t>ECF</a:t>
            </a:r>
            <a:r>
              <a:rPr lang="en-US" altLang="zh-CN" sz="2400" b="1" dirty="0">
                <a:ea typeface="黑体" panose="02010609060101010101" pitchFamily="49" charset="-122"/>
              </a:rPr>
              <a:t>=∠</a:t>
            </a:r>
            <a:r>
              <a:rPr lang="en-US" altLang="zh-CN" sz="2400" b="1" i="1" dirty="0">
                <a:ea typeface="黑体" panose="02010609060101010101" pitchFamily="49" charset="-122"/>
              </a:rPr>
              <a:t>EDF</a:t>
            </a:r>
            <a:r>
              <a:rPr lang="zh-CN" altLang="en-US" sz="2400" b="1" dirty="0">
                <a:ea typeface="黑体" panose="02010609060101010101" pitchFamily="49" charset="-122"/>
              </a:rPr>
              <a:t>。</a:t>
            </a:r>
            <a:endParaRPr lang="zh-CN" altLang="en-US" sz="2400" b="1" dirty="0"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4820" y="2177147"/>
            <a:ext cx="4494850" cy="2467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63049" y="756837"/>
            <a:ext cx="7074535" cy="3248025"/>
            <a:chOff x="574" y="994"/>
            <a:chExt cx="11141" cy="5115"/>
          </a:xfrm>
        </p:grpSpPr>
        <p:sp>
          <p:nvSpPr>
            <p:cNvPr id="23" name="文本框 16389"/>
            <p:cNvSpPr txBox="1"/>
            <p:nvPr/>
          </p:nvSpPr>
          <p:spPr>
            <a:xfrm>
              <a:off x="9650" y="3032"/>
              <a:ext cx="2065" cy="725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ln>
                    <a:noFill/>
                  </a:ln>
                  <a:solidFill>
                    <a:srgbClr val="FF0000"/>
                  </a:solidFill>
                  <a:uFillTx/>
                  <a:latin typeface="+mj-lt"/>
                </a:rPr>
                <a:t>PA</a:t>
              </a:r>
              <a:r>
                <a:rPr lang="en-US" altLang="zh-CN" sz="2400" b="1" dirty="0">
                  <a:ln>
                    <a:noFill/>
                  </a:ln>
                  <a:solidFill>
                    <a:srgbClr val="FF0000"/>
                  </a:solidFill>
                  <a:uFillTx/>
                  <a:latin typeface="+mj-lt"/>
                </a:rPr>
                <a:t>=</a:t>
              </a:r>
              <a:r>
                <a:rPr lang="en-US" altLang="zh-CN" sz="2400" b="1" i="1" dirty="0">
                  <a:ln>
                    <a:noFill/>
                  </a:ln>
                  <a:solidFill>
                    <a:srgbClr val="FF0000"/>
                  </a:solidFill>
                  <a:uFillTx/>
                  <a:latin typeface="+mj-lt"/>
                </a:rPr>
                <a:t>PB</a:t>
              </a:r>
              <a:endParaRPr lang="en-US" altLang="zh-CN" sz="2400" b="1" i="1" dirty="0">
                <a:ln>
                  <a:noFill/>
                </a:ln>
                <a:solidFill>
                  <a:srgbClr val="FF0000"/>
                </a:solidFill>
                <a:uFillTx/>
                <a:latin typeface="+mj-lt"/>
              </a:endParaRPr>
            </a:p>
          </p:txBody>
        </p:sp>
        <p:sp>
          <p:nvSpPr>
            <p:cNvPr id="24" name="文本框 16390"/>
            <p:cNvSpPr txBox="1"/>
            <p:nvPr/>
          </p:nvSpPr>
          <p:spPr>
            <a:xfrm>
              <a:off x="574" y="2514"/>
              <a:ext cx="2693" cy="1890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uFillTx/>
                  <a:latin typeface="+mj-lt"/>
                  <a:ea typeface="+mj-ea"/>
                  <a:cs typeface="华文楷体" panose="02010600040101010101" pitchFamily="2" charset="-122"/>
                </a:rPr>
                <a:t>点</a:t>
              </a:r>
              <a:r>
                <a:rPr lang="en-US" altLang="zh-CN" sz="2400" b="1" i="1" dirty="0">
                  <a:solidFill>
                    <a:srgbClr val="FF0000"/>
                  </a:solidFill>
                  <a:uFillTx/>
                  <a:latin typeface="+mj-lt"/>
                  <a:ea typeface="+mj-ea"/>
                  <a:cs typeface="华文楷体" panose="02010600040101010101" pitchFamily="2" charset="-122"/>
                </a:rPr>
                <a:t>P</a:t>
              </a:r>
              <a:r>
                <a:rPr lang="zh-CN" altLang="en-US" sz="2400" b="1" dirty="0">
                  <a:solidFill>
                    <a:srgbClr val="FF0000"/>
                  </a:solidFill>
                  <a:uFillTx/>
                  <a:latin typeface="+mj-lt"/>
                  <a:ea typeface="+mj-ea"/>
                  <a:cs typeface="华文楷体" panose="02010600040101010101" pitchFamily="2" charset="-122"/>
                </a:rPr>
                <a:t>在线段</a:t>
              </a:r>
              <a:r>
                <a:rPr lang="en-US" altLang="zh-CN" sz="2400" b="1" i="1" dirty="0">
                  <a:solidFill>
                    <a:srgbClr val="FF0000"/>
                  </a:solidFill>
                  <a:uFillTx/>
                  <a:latin typeface="+mj-lt"/>
                  <a:ea typeface="+mj-ea"/>
                  <a:cs typeface="华文楷体" panose="02010600040101010101" pitchFamily="2" charset="-122"/>
                </a:rPr>
                <a:t>AB</a:t>
              </a:r>
              <a:r>
                <a:rPr lang="zh-CN" altLang="en-US" sz="2400" b="1" dirty="0">
                  <a:solidFill>
                    <a:srgbClr val="FF0000"/>
                  </a:solidFill>
                  <a:uFillTx/>
                  <a:latin typeface="+mj-lt"/>
                  <a:ea typeface="+mj-ea"/>
                  <a:cs typeface="华文楷体" panose="02010600040101010101" pitchFamily="2" charset="-122"/>
                </a:rPr>
                <a:t>的垂直平分线上</a:t>
              </a:r>
              <a:endParaRPr lang="zh-CN" altLang="en-US" sz="2400" b="1" dirty="0">
                <a:solidFill>
                  <a:srgbClr val="FF0000"/>
                </a:solidFill>
                <a:uFillTx/>
                <a:latin typeface="+mj-lt"/>
                <a:ea typeface="+mj-ea"/>
                <a:cs typeface="华文楷体" panose="02010600040101010101" pitchFamily="2" charset="-122"/>
              </a:endParaRPr>
            </a:p>
          </p:txBody>
        </p:sp>
        <p:sp>
          <p:nvSpPr>
            <p:cNvPr id="25" name="直接连接符 16391"/>
            <p:cNvSpPr/>
            <p:nvPr/>
          </p:nvSpPr>
          <p:spPr>
            <a:xfrm flipV="1">
              <a:off x="3228" y="3726"/>
              <a:ext cx="642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triangle" w="med" len="med"/>
              <a:tailEnd type="none" w="med" len="med"/>
            </a:ln>
          </p:spPr>
          <p:txBody>
            <a:bodyPr/>
            <a:lstStyle/>
            <a:p>
              <a:endParaRPr sz="2400" b="1">
                <a:latin typeface="+mj-lt"/>
              </a:endParaRPr>
            </a:p>
          </p:txBody>
        </p:sp>
        <p:sp>
          <p:nvSpPr>
            <p:cNvPr id="43" name="矩形 16392"/>
            <p:cNvSpPr/>
            <p:nvPr/>
          </p:nvSpPr>
          <p:spPr>
            <a:xfrm>
              <a:off x="3051" y="3904"/>
              <a:ext cx="729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00FF"/>
                  </a:solidFill>
                  <a:latin typeface="+mj-lt"/>
                </a:rPr>
                <a:t>到一条线段两个端点距离相等的点，在这条线段的垂直平分线上</a:t>
              </a:r>
              <a:endParaRPr lang="zh-CN" altLang="en-US" sz="2400" b="1" dirty="0">
                <a:solidFill>
                  <a:srgbClr val="FF00FF"/>
                </a:solidFill>
                <a:latin typeface="+mj-lt"/>
              </a:endParaRPr>
            </a:p>
          </p:txBody>
        </p:sp>
        <p:sp>
          <p:nvSpPr>
            <p:cNvPr id="44" name="直接连接符 16393"/>
            <p:cNvSpPr/>
            <p:nvPr/>
          </p:nvSpPr>
          <p:spPr>
            <a:xfrm flipV="1">
              <a:off x="3228" y="3223"/>
              <a:ext cx="6422" cy="2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sz="2400" b="1">
                <a:latin typeface="+mj-lt"/>
              </a:endParaRPr>
            </a:p>
          </p:txBody>
        </p:sp>
        <p:sp>
          <p:nvSpPr>
            <p:cNvPr id="45" name="文本框 16394"/>
            <p:cNvSpPr txBox="1"/>
            <p:nvPr/>
          </p:nvSpPr>
          <p:spPr>
            <a:xfrm>
              <a:off x="3163" y="1861"/>
              <a:ext cx="635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00FF"/>
                  </a:solidFill>
                  <a:latin typeface="+mj-lt"/>
                </a:rPr>
                <a:t>线段垂直平分线上的点到这条线段两个端点的距离相等</a:t>
              </a:r>
              <a:endParaRPr lang="zh-CN" altLang="en-US" sz="2400" b="1" dirty="0">
                <a:solidFill>
                  <a:srgbClr val="FF00FF"/>
                </a:solidFill>
                <a:latin typeface="+mj-lt"/>
              </a:endParaRPr>
            </a:p>
          </p:txBody>
        </p:sp>
        <p:sp>
          <p:nvSpPr>
            <p:cNvPr id="46" name="矩形 1"/>
            <p:cNvSpPr/>
            <p:nvPr/>
          </p:nvSpPr>
          <p:spPr>
            <a:xfrm>
              <a:off x="4874" y="994"/>
              <a:ext cx="224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 b="1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性质定理</a:t>
              </a:r>
              <a:endPara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7" name="矩形 2"/>
            <p:cNvSpPr/>
            <p:nvPr/>
          </p:nvSpPr>
          <p:spPr>
            <a:xfrm>
              <a:off x="5093" y="5382"/>
              <a:ext cx="2834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 b="1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判定定理</a:t>
              </a:r>
              <a:endPara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342699" y="2336108"/>
            <a:ext cx="2500760" cy="2610830"/>
            <a:chOff x="5999854" y="914909"/>
            <a:chExt cx="2704912" cy="2823597"/>
          </a:xfrm>
        </p:grpSpPr>
        <p:sp>
          <p:nvSpPr>
            <p:cNvPr id="50" name="等腰三角形 49"/>
            <p:cNvSpPr/>
            <p:nvPr/>
          </p:nvSpPr>
          <p:spPr>
            <a:xfrm>
              <a:off x="6356623" y="1721068"/>
              <a:ext cx="2057460" cy="117463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 flipH="1">
              <a:off x="7382178" y="1128991"/>
              <a:ext cx="12700" cy="2263543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2" name="矩形 20"/>
            <p:cNvSpPr/>
            <p:nvPr/>
          </p:nvSpPr>
          <p:spPr>
            <a:xfrm flipH="1">
              <a:off x="7246204" y="2738150"/>
              <a:ext cx="142324" cy="149930"/>
            </a:xfrm>
            <a:custGeom>
              <a:avLst/>
              <a:gdLst>
                <a:gd name="connsiteX0" fmla="*/ 0 w 88992"/>
                <a:gd name="connsiteY0" fmla="*/ 0 h 93442"/>
                <a:gd name="connsiteX1" fmla="*/ 88992 w 88992"/>
                <a:gd name="connsiteY1" fmla="*/ 0 h 93442"/>
                <a:gd name="connsiteX2" fmla="*/ 88992 w 88992"/>
                <a:gd name="connsiteY2" fmla="*/ 93442 h 93442"/>
                <a:gd name="connsiteX3" fmla="*/ 0 w 88992"/>
                <a:gd name="connsiteY3" fmla="*/ 93442 h 93442"/>
                <a:gd name="connsiteX4" fmla="*/ 0 w 88992"/>
                <a:gd name="connsiteY4" fmla="*/ 0 h 93442"/>
                <a:gd name="connsiteX0-1" fmla="*/ 0 w 91440"/>
                <a:gd name="connsiteY0-2" fmla="*/ 93442 h 184882"/>
                <a:gd name="connsiteX1-3" fmla="*/ 0 w 91440"/>
                <a:gd name="connsiteY1-4" fmla="*/ 0 h 184882"/>
                <a:gd name="connsiteX2-5" fmla="*/ 88992 w 91440"/>
                <a:gd name="connsiteY2-6" fmla="*/ 0 h 184882"/>
                <a:gd name="connsiteX3-7" fmla="*/ 88992 w 91440"/>
                <a:gd name="connsiteY3-8" fmla="*/ 93442 h 184882"/>
                <a:gd name="connsiteX4-9" fmla="*/ 91440 w 91440"/>
                <a:gd name="connsiteY4-10" fmla="*/ 184882 h 184882"/>
                <a:gd name="connsiteX0-11" fmla="*/ 0 w 88992"/>
                <a:gd name="connsiteY0-12" fmla="*/ 93442 h 93442"/>
                <a:gd name="connsiteX1-13" fmla="*/ 0 w 88992"/>
                <a:gd name="connsiteY1-14" fmla="*/ 0 h 93442"/>
                <a:gd name="connsiteX2-15" fmla="*/ 88992 w 88992"/>
                <a:gd name="connsiteY2-16" fmla="*/ 0 h 93442"/>
                <a:gd name="connsiteX3-17" fmla="*/ 88992 w 88992"/>
                <a:gd name="connsiteY3-18" fmla="*/ 93442 h 93442"/>
                <a:gd name="connsiteX0-19" fmla="*/ 7908 w 96900"/>
                <a:gd name="connsiteY0-20" fmla="*/ 93442 h 93442"/>
                <a:gd name="connsiteX1-21" fmla="*/ 0 w 96900"/>
                <a:gd name="connsiteY1-22" fmla="*/ 86177 h 93442"/>
                <a:gd name="connsiteX2-23" fmla="*/ 7908 w 96900"/>
                <a:gd name="connsiteY2-24" fmla="*/ 0 h 93442"/>
                <a:gd name="connsiteX3-25" fmla="*/ 96900 w 96900"/>
                <a:gd name="connsiteY3-26" fmla="*/ 0 h 93442"/>
                <a:gd name="connsiteX4-27" fmla="*/ 96900 w 96900"/>
                <a:gd name="connsiteY4-28" fmla="*/ 93442 h 93442"/>
                <a:gd name="connsiteX0-29" fmla="*/ 0 w 88992"/>
                <a:gd name="connsiteY0-30" fmla="*/ 93442 h 93442"/>
                <a:gd name="connsiteX1-31" fmla="*/ 0 w 88992"/>
                <a:gd name="connsiteY1-32" fmla="*/ 0 h 93442"/>
                <a:gd name="connsiteX2-33" fmla="*/ 88992 w 88992"/>
                <a:gd name="connsiteY2-34" fmla="*/ 0 h 93442"/>
                <a:gd name="connsiteX3-35" fmla="*/ 88992 w 88992"/>
                <a:gd name="connsiteY3-36" fmla="*/ 93442 h 93442"/>
                <a:gd name="connsiteX0-37" fmla="*/ 0 w 88992"/>
                <a:gd name="connsiteY0-38" fmla="*/ 0 h 93442"/>
                <a:gd name="connsiteX1-39" fmla="*/ 88992 w 88992"/>
                <a:gd name="connsiteY1-40" fmla="*/ 0 h 93442"/>
                <a:gd name="connsiteX2-41" fmla="*/ 88992 w 88992"/>
                <a:gd name="connsiteY2-42" fmla="*/ 93442 h 934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88992" h="93442">
                  <a:moveTo>
                    <a:pt x="0" y="0"/>
                  </a:moveTo>
                  <a:lnTo>
                    <a:pt x="88992" y="0"/>
                  </a:lnTo>
                  <a:lnTo>
                    <a:pt x="88992" y="93442"/>
                  </a:lnTo>
                </a:path>
              </a:pathLst>
            </a:cu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999854" y="2680165"/>
              <a:ext cx="389861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8314905" y="2770417"/>
              <a:ext cx="389861" cy="5373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322441" y="2767706"/>
              <a:ext cx="389861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382178" y="914909"/>
              <a:ext cx="458793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M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998523" y="3241690"/>
              <a:ext cx="407496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998523" y="1376212"/>
              <a:ext cx="372229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情境导入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5436096" y="2672777"/>
            <a:ext cx="3168352" cy="675570"/>
            <a:chOff x="5076056" y="3018570"/>
            <a:chExt cx="2647950" cy="799432"/>
          </a:xfrm>
        </p:grpSpPr>
        <p:sp>
          <p:nvSpPr>
            <p:cNvPr id="4" name="任意多边形: 形状 3"/>
            <p:cNvSpPr/>
            <p:nvPr/>
          </p:nvSpPr>
          <p:spPr>
            <a:xfrm>
              <a:off x="5076056" y="3018570"/>
              <a:ext cx="2647950" cy="210786"/>
            </a:xfrm>
            <a:custGeom>
              <a:avLst/>
              <a:gdLst>
                <a:gd name="connsiteX0" fmla="*/ 0 w 2647950"/>
                <a:gd name="connsiteY0" fmla="*/ 108434 h 210786"/>
                <a:gd name="connsiteX1" fmla="*/ 673100 w 2647950"/>
                <a:gd name="connsiteY1" fmla="*/ 484 h 210786"/>
                <a:gd name="connsiteX2" fmla="*/ 1549400 w 2647950"/>
                <a:gd name="connsiteY2" fmla="*/ 146534 h 210786"/>
                <a:gd name="connsiteX3" fmla="*/ 2254250 w 2647950"/>
                <a:gd name="connsiteY3" fmla="*/ 210034 h 210786"/>
                <a:gd name="connsiteX4" fmla="*/ 2647950 w 2647950"/>
                <a:gd name="connsiteY4" fmla="*/ 108434 h 21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7950" h="210786">
                  <a:moveTo>
                    <a:pt x="0" y="108434"/>
                  </a:moveTo>
                  <a:cubicBezTo>
                    <a:pt x="207433" y="51284"/>
                    <a:pt x="414867" y="-5866"/>
                    <a:pt x="673100" y="484"/>
                  </a:cubicBezTo>
                  <a:cubicBezTo>
                    <a:pt x="931333" y="6834"/>
                    <a:pt x="1285875" y="111609"/>
                    <a:pt x="1549400" y="146534"/>
                  </a:cubicBezTo>
                  <a:cubicBezTo>
                    <a:pt x="1812925" y="181459"/>
                    <a:pt x="2071158" y="216384"/>
                    <a:pt x="2254250" y="210034"/>
                  </a:cubicBezTo>
                  <a:cubicBezTo>
                    <a:pt x="2437342" y="203684"/>
                    <a:pt x="2542646" y="156059"/>
                    <a:pt x="2647950" y="10843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5076056" y="3120256"/>
              <a:ext cx="2647950" cy="210786"/>
            </a:xfrm>
            <a:custGeom>
              <a:avLst/>
              <a:gdLst>
                <a:gd name="connsiteX0" fmla="*/ 0 w 2647950"/>
                <a:gd name="connsiteY0" fmla="*/ 108434 h 210786"/>
                <a:gd name="connsiteX1" fmla="*/ 673100 w 2647950"/>
                <a:gd name="connsiteY1" fmla="*/ 484 h 210786"/>
                <a:gd name="connsiteX2" fmla="*/ 1549400 w 2647950"/>
                <a:gd name="connsiteY2" fmla="*/ 146534 h 210786"/>
                <a:gd name="connsiteX3" fmla="*/ 2254250 w 2647950"/>
                <a:gd name="connsiteY3" fmla="*/ 210034 h 210786"/>
                <a:gd name="connsiteX4" fmla="*/ 2647950 w 2647950"/>
                <a:gd name="connsiteY4" fmla="*/ 108434 h 21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7950" h="210786">
                  <a:moveTo>
                    <a:pt x="0" y="108434"/>
                  </a:moveTo>
                  <a:cubicBezTo>
                    <a:pt x="207433" y="51284"/>
                    <a:pt x="414867" y="-5866"/>
                    <a:pt x="673100" y="484"/>
                  </a:cubicBezTo>
                  <a:cubicBezTo>
                    <a:pt x="931333" y="6834"/>
                    <a:pt x="1285875" y="111609"/>
                    <a:pt x="1549400" y="146534"/>
                  </a:cubicBezTo>
                  <a:cubicBezTo>
                    <a:pt x="1812925" y="181459"/>
                    <a:pt x="2071158" y="216384"/>
                    <a:pt x="2254250" y="210034"/>
                  </a:cubicBezTo>
                  <a:cubicBezTo>
                    <a:pt x="2437342" y="203684"/>
                    <a:pt x="2542646" y="156059"/>
                    <a:pt x="2647950" y="108434"/>
                  </a:cubicBezTo>
                </a:path>
              </a:pathLst>
            </a:custGeom>
            <a:noFill/>
            <a:ln w="19050">
              <a:solidFill>
                <a:srgbClr val="56B5DA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5076056" y="3213472"/>
              <a:ext cx="2647950" cy="210786"/>
            </a:xfrm>
            <a:custGeom>
              <a:avLst/>
              <a:gdLst>
                <a:gd name="connsiteX0" fmla="*/ 0 w 2647950"/>
                <a:gd name="connsiteY0" fmla="*/ 108434 h 210786"/>
                <a:gd name="connsiteX1" fmla="*/ 673100 w 2647950"/>
                <a:gd name="connsiteY1" fmla="*/ 484 h 210786"/>
                <a:gd name="connsiteX2" fmla="*/ 1549400 w 2647950"/>
                <a:gd name="connsiteY2" fmla="*/ 146534 h 210786"/>
                <a:gd name="connsiteX3" fmla="*/ 2254250 w 2647950"/>
                <a:gd name="connsiteY3" fmla="*/ 210034 h 210786"/>
                <a:gd name="connsiteX4" fmla="*/ 2647950 w 2647950"/>
                <a:gd name="connsiteY4" fmla="*/ 108434 h 21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7950" h="210786">
                  <a:moveTo>
                    <a:pt x="0" y="108434"/>
                  </a:moveTo>
                  <a:cubicBezTo>
                    <a:pt x="207433" y="51284"/>
                    <a:pt x="414867" y="-5866"/>
                    <a:pt x="673100" y="484"/>
                  </a:cubicBezTo>
                  <a:cubicBezTo>
                    <a:pt x="931333" y="6834"/>
                    <a:pt x="1285875" y="111609"/>
                    <a:pt x="1549400" y="146534"/>
                  </a:cubicBezTo>
                  <a:cubicBezTo>
                    <a:pt x="1812925" y="181459"/>
                    <a:pt x="2071158" y="216384"/>
                    <a:pt x="2254250" y="210034"/>
                  </a:cubicBezTo>
                  <a:cubicBezTo>
                    <a:pt x="2437342" y="203684"/>
                    <a:pt x="2542646" y="156059"/>
                    <a:pt x="2647950" y="108434"/>
                  </a:cubicBezTo>
                </a:path>
              </a:pathLst>
            </a:custGeom>
            <a:noFill/>
            <a:ln w="19050">
              <a:solidFill>
                <a:srgbClr val="56B5D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5076056" y="3304530"/>
              <a:ext cx="2647950" cy="210786"/>
            </a:xfrm>
            <a:custGeom>
              <a:avLst/>
              <a:gdLst>
                <a:gd name="connsiteX0" fmla="*/ 0 w 2647950"/>
                <a:gd name="connsiteY0" fmla="*/ 108434 h 210786"/>
                <a:gd name="connsiteX1" fmla="*/ 673100 w 2647950"/>
                <a:gd name="connsiteY1" fmla="*/ 484 h 210786"/>
                <a:gd name="connsiteX2" fmla="*/ 1549400 w 2647950"/>
                <a:gd name="connsiteY2" fmla="*/ 146534 h 210786"/>
                <a:gd name="connsiteX3" fmla="*/ 2254250 w 2647950"/>
                <a:gd name="connsiteY3" fmla="*/ 210034 h 210786"/>
                <a:gd name="connsiteX4" fmla="*/ 2647950 w 2647950"/>
                <a:gd name="connsiteY4" fmla="*/ 108434 h 21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7950" h="210786">
                  <a:moveTo>
                    <a:pt x="0" y="108434"/>
                  </a:moveTo>
                  <a:cubicBezTo>
                    <a:pt x="207433" y="51284"/>
                    <a:pt x="414867" y="-5866"/>
                    <a:pt x="673100" y="484"/>
                  </a:cubicBezTo>
                  <a:cubicBezTo>
                    <a:pt x="931333" y="6834"/>
                    <a:pt x="1285875" y="111609"/>
                    <a:pt x="1549400" y="146534"/>
                  </a:cubicBezTo>
                  <a:cubicBezTo>
                    <a:pt x="1812925" y="181459"/>
                    <a:pt x="2071158" y="216384"/>
                    <a:pt x="2254250" y="210034"/>
                  </a:cubicBezTo>
                  <a:cubicBezTo>
                    <a:pt x="2437342" y="203684"/>
                    <a:pt x="2542646" y="156059"/>
                    <a:pt x="2647950" y="108434"/>
                  </a:cubicBezTo>
                </a:path>
              </a:pathLst>
            </a:custGeom>
            <a:noFill/>
            <a:ln w="19050">
              <a:solidFill>
                <a:srgbClr val="56B5DA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5076056" y="3395588"/>
              <a:ext cx="2647950" cy="210786"/>
            </a:xfrm>
            <a:custGeom>
              <a:avLst/>
              <a:gdLst>
                <a:gd name="connsiteX0" fmla="*/ 0 w 2647950"/>
                <a:gd name="connsiteY0" fmla="*/ 108434 h 210786"/>
                <a:gd name="connsiteX1" fmla="*/ 673100 w 2647950"/>
                <a:gd name="connsiteY1" fmla="*/ 484 h 210786"/>
                <a:gd name="connsiteX2" fmla="*/ 1549400 w 2647950"/>
                <a:gd name="connsiteY2" fmla="*/ 146534 h 210786"/>
                <a:gd name="connsiteX3" fmla="*/ 2254250 w 2647950"/>
                <a:gd name="connsiteY3" fmla="*/ 210034 h 210786"/>
                <a:gd name="connsiteX4" fmla="*/ 2647950 w 2647950"/>
                <a:gd name="connsiteY4" fmla="*/ 108434 h 21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7950" h="210786">
                  <a:moveTo>
                    <a:pt x="0" y="108434"/>
                  </a:moveTo>
                  <a:cubicBezTo>
                    <a:pt x="207433" y="51284"/>
                    <a:pt x="414867" y="-5866"/>
                    <a:pt x="673100" y="484"/>
                  </a:cubicBezTo>
                  <a:cubicBezTo>
                    <a:pt x="931333" y="6834"/>
                    <a:pt x="1285875" y="111609"/>
                    <a:pt x="1549400" y="146534"/>
                  </a:cubicBezTo>
                  <a:cubicBezTo>
                    <a:pt x="1812925" y="181459"/>
                    <a:pt x="2071158" y="216384"/>
                    <a:pt x="2254250" y="210034"/>
                  </a:cubicBezTo>
                  <a:cubicBezTo>
                    <a:pt x="2437342" y="203684"/>
                    <a:pt x="2542646" y="156059"/>
                    <a:pt x="2647950" y="108434"/>
                  </a:cubicBezTo>
                </a:path>
              </a:pathLst>
            </a:custGeom>
            <a:noFill/>
            <a:ln w="19050">
              <a:solidFill>
                <a:srgbClr val="56B5D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5076056" y="3486646"/>
              <a:ext cx="2647950" cy="210786"/>
            </a:xfrm>
            <a:custGeom>
              <a:avLst/>
              <a:gdLst>
                <a:gd name="connsiteX0" fmla="*/ 0 w 2647950"/>
                <a:gd name="connsiteY0" fmla="*/ 108434 h 210786"/>
                <a:gd name="connsiteX1" fmla="*/ 673100 w 2647950"/>
                <a:gd name="connsiteY1" fmla="*/ 484 h 210786"/>
                <a:gd name="connsiteX2" fmla="*/ 1549400 w 2647950"/>
                <a:gd name="connsiteY2" fmla="*/ 146534 h 210786"/>
                <a:gd name="connsiteX3" fmla="*/ 2254250 w 2647950"/>
                <a:gd name="connsiteY3" fmla="*/ 210034 h 210786"/>
                <a:gd name="connsiteX4" fmla="*/ 2647950 w 2647950"/>
                <a:gd name="connsiteY4" fmla="*/ 108434 h 21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7950" h="210786">
                  <a:moveTo>
                    <a:pt x="0" y="108434"/>
                  </a:moveTo>
                  <a:cubicBezTo>
                    <a:pt x="207433" y="51284"/>
                    <a:pt x="414867" y="-5866"/>
                    <a:pt x="673100" y="484"/>
                  </a:cubicBezTo>
                  <a:cubicBezTo>
                    <a:pt x="931333" y="6834"/>
                    <a:pt x="1285875" y="111609"/>
                    <a:pt x="1549400" y="146534"/>
                  </a:cubicBezTo>
                  <a:cubicBezTo>
                    <a:pt x="1812925" y="181459"/>
                    <a:pt x="2071158" y="216384"/>
                    <a:pt x="2254250" y="210034"/>
                  </a:cubicBezTo>
                  <a:cubicBezTo>
                    <a:pt x="2437342" y="203684"/>
                    <a:pt x="2542646" y="156059"/>
                    <a:pt x="2647950" y="108434"/>
                  </a:cubicBezTo>
                </a:path>
              </a:pathLst>
            </a:custGeom>
            <a:noFill/>
            <a:ln w="19050">
              <a:solidFill>
                <a:srgbClr val="56B5DA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5076056" y="3607216"/>
              <a:ext cx="2647950" cy="210786"/>
            </a:xfrm>
            <a:custGeom>
              <a:avLst/>
              <a:gdLst>
                <a:gd name="connsiteX0" fmla="*/ 0 w 2647950"/>
                <a:gd name="connsiteY0" fmla="*/ 108434 h 210786"/>
                <a:gd name="connsiteX1" fmla="*/ 673100 w 2647950"/>
                <a:gd name="connsiteY1" fmla="*/ 484 h 210786"/>
                <a:gd name="connsiteX2" fmla="*/ 1549400 w 2647950"/>
                <a:gd name="connsiteY2" fmla="*/ 146534 h 210786"/>
                <a:gd name="connsiteX3" fmla="*/ 2254250 w 2647950"/>
                <a:gd name="connsiteY3" fmla="*/ 210034 h 210786"/>
                <a:gd name="connsiteX4" fmla="*/ 2647950 w 2647950"/>
                <a:gd name="connsiteY4" fmla="*/ 108434 h 21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7950" h="210786">
                  <a:moveTo>
                    <a:pt x="0" y="108434"/>
                  </a:moveTo>
                  <a:cubicBezTo>
                    <a:pt x="207433" y="51284"/>
                    <a:pt x="414867" y="-5866"/>
                    <a:pt x="673100" y="484"/>
                  </a:cubicBezTo>
                  <a:cubicBezTo>
                    <a:pt x="931333" y="6834"/>
                    <a:pt x="1285875" y="111609"/>
                    <a:pt x="1549400" y="146534"/>
                  </a:cubicBezTo>
                  <a:cubicBezTo>
                    <a:pt x="1812925" y="181459"/>
                    <a:pt x="2071158" y="216384"/>
                    <a:pt x="2254250" y="210034"/>
                  </a:cubicBezTo>
                  <a:cubicBezTo>
                    <a:pt x="2437342" y="203684"/>
                    <a:pt x="2542646" y="156059"/>
                    <a:pt x="2647950" y="10843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6590632" y="1907381"/>
            <a:ext cx="72008" cy="720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740352" y="2340235"/>
            <a:ext cx="72008" cy="720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236786" y="1610225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/>
              <a:t>A</a:t>
            </a:r>
            <a:endParaRPr lang="zh-CN" altLang="en-US" sz="2400" b="1" i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7776356" y="2144628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/>
              <a:t>B</a:t>
            </a:r>
            <a:endParaRPr lang="zh-CN" altLang="en-US" sz="2400" b="1" i="1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6656290" y="1943385"/>
            <a:ext cx="1113716" cy="4320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666763" y="1610225"/>
            <a:ext cx="730191" cy="18821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6930206" y="2699096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626636" y="2316346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</a:rPr>
              <a:t>P</a:t>
            </a:r>
            <a:endParaRPr lang="zh-CN" altLang="en-US" sz="2400" b="1" i="1" dirty="0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9454" y="1179424"/>
            <a:ext cx="4572000" cy="2675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如图，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、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表示两个仓库，要在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、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一侧的河岸边建造一个码头，使它到两个仓库的距离相等，码头应建在什么位置？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454186" y="3865324"/>
            <a:ext cx="32403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点</a:t>
            </a:r>
            <a:r>
              <a:rPr lang="en-US" altLang="zh-CN" sz="2800" b="1" i="1" dirty="0">
                <a:solidFill>
                  <a:srgbClr val="FF0000"/>
                </a:solidFill>
              </a:rPr>
              <a:t>P</a:t>
            </a:r>
            <a:r>
              <a:rPr lang="zh-CN" altLang="en-US" sz="2800" b="1" dirty="0">
                <a:solidFill>
                  <a:srgbClr val="FF0000"/>
                </a:solidFill>
              </a:rPr>
              <a:t>是码头的位置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18852" y="1462486"/>
            <a:ext cx="7128792" cy="476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我们曾经探索过线段垂直平分线的性质：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8852" y="2600178"/>
            <a:ext cx="7128792" cy="476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请你尝试证明这一结论，并与同伴进行交流。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0554" y="1973904"/>
            <a:ext cx="7704856" cy="461665"/>
          </a:xfrm>
          <a:prstGeom prst="rect">
            <a:avLst/>
          </a:prstGeom>
          <a:noFill/>
          <a:ln w="19050"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线段垂直平分线上的点到这条线段两个端点的距离相等。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0976" y="3334303"/>
            <a:ext cx="5662613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已知：如图，直线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MN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⊥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，垂足为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，且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AC</a:t>
            </a:r>
            <a:r>
              <a: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BC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P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是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MN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上的任意一点。</a:t>
            </a:r>
            <a:endParaRPr kumimoji="0" lang="en-US" altLang="zh-CN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求证：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PA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PB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00192" y="2490568"/>
            <a:ext cx="2500760" cy="2610830"/>
            <a:chOff x="5999854" y="914909"/>
            <a:chExt cx="2704912" cy="2823597"/>
          </a:xfrm>
        </p:grpSpPr>
        <p:sp>
          <p:nvSpPr>
            <p:cNvPr id="10" name="等腰三角形 9"/>
            <p:cNvSpPr/>
            <p:nvPr/>
          </p:nvSpPr>
          <p:spPr>
            <a:xfrm>
              <a:off x="6356623" y="1721068"/>
              <a:ext cx="2057460" cy="117463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7382178" y="1128991"/>
              <a:ext cx="12700" cy="2263543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" name="矩形 20"/>
            <p:cNvSpPr/>
            <p:nvPr/>
          </p:nvSpPr>
          <p:spPr>
            <a:xfrm flipH="1">
              <a:off x="7246204" y="2738150"/>
              <a:ext cx="142324" cy="149930"/>
            </a:xfrm>
            <a:custGeom>
              <a:avLst/>
              <a:gdLst>
                <a:gd name="connsiteX0" fmla="*/ 0 w 88992"/>
                <a:gd name="connsiteY0" fmla="*/ 0 h 93442"/>
                <a:gd name="connsiteX1" fmla="*/ 88992 w 88992"/>
                <a:gd name="connsiteY1" fmla="*/ 0 h 93442"/>
                <a:gd name="connsiteX2" fmla="*/ 88992 w 88992"/>
                <a:gd name="connsiteY2" fmla="*/ 93442 h 93442"/>
                <a:gd name="connsiteX3" fmla="*/ 0 w 88992"/>
                <a:gd name="connsiteY3" fmla="*/ 93442 h 93442"/>
                <a:gd name="connsiteX4" fmla="*/ 0 w 88992"/>
                <a:gd name="connsiteY4" fmla="*/ 0 h 93442"/>
                <a:gd name="connsiteX0-1" fmla="*/ 0 w 91440"/>
                <a:gd name="connsiteY0-2" fmla="*/ 93442 h 184882"/>
                <a:gd name="connsiteX1-3" fmla="*/ 0 w 91440"/>
                <a:gd name="connsiteY1-4" fmla="*/ 0 h 184882"/>
                <a:gd name="connsiteX2-5" fmla="*/ 88992 w 91440"/>
                <a:gd name="connsiteY2-6" fmla="*/ 0 h 184882"/>
                <a:gd name="connsiteX3-7" fmla="*/ 88992 w 91440"/>
                <a:gd name="connsiteY3-8" fmla="*/ 93442 h 184882"/>
                <a:gd name="connsiteX4-9" fmla="*/ 91440 w 91440"/>
                <a:gd name="connsiteY4-10" fmla="*/ 184882 h 184882"/>
                <a:gd name="connsiteX0-11" fmla="*/ 0 w 88992"/>
                <a:gd name="connsiteY0-12" fmla="*/ 93442 h 93442"/>
                <a:gd name="connsiteX1-13" fmla="*/ 0 w 88992"/>
                <a:gd name="connsiteY1-14" fmla="*/ 0 h 93442"/>
                <a:gd name="connsiteX2-15" fmla="*/ 88992 w 88992"/>
                <a:gd name="connsiteY2-16" fmla="*/ 0 h 93442"/>
                <a:gd name="connsiteX3-17" fmla="*/ 88992 w 88992"/>
                <a:gd name="connsiteY3-18" fmla="*/ 93442 h 93442"/>
                <a:gd name="connsiteX0-19" fmla="*/ 7908 w 96900"/>
                <a:gd name="connsiteY0-20" fmla="*/ 93442 h 93442"/>
                <a:gd name="connsiteX1-21" fmla="*/ 0 w 96900"/>
                <a:gd name="connsiteY1-22" fmla="*/ 86177 h 93442"/>
                <a:gd name="connsiteX2-23" fmla="*/ 7908 w 96900"/>
                <a:gd name="connsiteY2-24" fmla="*/ 0 h 93442"/>
                <a:gd name="connsiteX3-25" fmla="*/ 96900 w 96900"/>
                <a:gd name="connsiteY3-26" fmla="*/ 0 h 93442"/>
                <a:gd name="connsiteX4-27" fmla="*/ 96900 w 96900"/>
                <a:gd name="connsiteY4-28" fmla="*/ 93442 h 93442"/>
                <a:gd name="connsiteX0-29" fmla="*/ 0 w 88992"/>
                <a:gd name="connsiteY0-30" fmla="*/ 93442 h 93442"/>
                <a:gd name="connsiteX1-31" fmla="*/ 0 w 88992"/>
                <a:gd name="connsiteY1-32" fmla="*/ 0 h 93442"/>
                <a:gd name="connsiteX2-33" fmla="*/ 88992 w 88992"/>
                <a:gd name="connsiteY2-34" fmla="*/ 0 h 93442"/>
                <a:gd name="connsiteX3-35" fmla="*/ 88992 w 88992"/>
                <a:gd name="connsiteY3-36" fmla="*/ 93442 h 93442"/>
                <a:gd name="connsiteX0-37" fmla="*/ 0 w 88992"/>
                <a:gd name="connsiteY0-38" fmla="*/ 0 h 93442"/>
                <a:gd name="connsiteX1-39" fmla="*/ 88992 w 88992"/>
                <a:gd name="connsiteY1-40" fmla="*/ 0 h 93442"/>
                <a:gd name="connsiteX2-41" fmla="*/ 88992 w 88992"/>
                <a:gd name="connsiteY2-42" fmla="*/ 93442 h 934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88992" h="93442">
                  <a:moveTo>
                    <a:pt x="0" y="0"/>
                  </a:moveTo>
                  <a:lnTo>
                    <a:pt x="88992" y="0"/>
                  </a:lnTo>
                  <a:lnTo>
                    <a:pt x="88992" y="93442"/>
                  </a:lnTo>
                </a:path>
              </a:pathLst>
            </a:cu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999854" y="2680165"/>
              <a:ext cx="389861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314905" y="2770417"/>
              <a:ext cx="389861" cy="5373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322441" y="2767706"/>
              <a:ext cx="389861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82178" y="914909"/>
              <a:ext cx="458793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M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998523" y="3241690"/>
              <a:ext cx="407496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98523" y="1376212"/>
              <a:ext cx="372229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3190" y="818827"/>
            <a:ext cx="4905376" cy="524520"/>
            <a:chOff x="107504" y="339502"/>
            <a:chExt cx="4905376" cy="524520"/>
          </a:xfrm>
        </p:grpSpPr>
        <p:grpSp>
          <p:nvGrpSpPr>
            <p:cNvPr id="20" name="组合 19"/>
            <p:cNvGrpSpPr/>
            <p:nvPr/>
          </p:nvGrpSpPr>
          <p:grpSpPr>
            <a:xfrm>
              <a:off x="107504" y="339502"/>
              <a:ext cx="4905376" cy="524520"/>
              <a:chOff x="1803191" y="1304280"/>
              <a:chExt cx="5853934" cy="524520"/>
            </a:xfrm>
          </p:grpSpPr>
          <p:sp>
            <p:nvSpPr>
              <p:cNvPr id="22" name="平行四边形 21"/>
              <p:cNvSpPr/>
              <p:nvPr/>
            </p:nvSpPr>
            <p:spPr>
              <a:xfrm>
                <a:off x="3238447" y="1586220"/>
                <a:ext cx="4418678" cy="21209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1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698478" y="383764"/>
              <a:ext cx="32435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线段垂直平分线的性质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5" grpId="0"/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49496" y="356402"/>
            <a:ext cx="6590585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已知：如图，直线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MN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⊥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，垂足为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，且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AC</a:t>
            </a:r>
            <a:r>
              <a: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BC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P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是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上的任意一点。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求证：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PA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PB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00192" y="267494"/>
            <a:ext cx="2500760" cy="2610830"/>
            <a:chOff x="5999854" y="914909"/>
            <a:chExt cx="2704912" cy="2823597"/>
          </a:xfrm>
        </p:grpSpPr>
        <p:sp>
          <p:nvSpPr>
            <p:cNvPr id="14" name="等腰三角形 13"/>
            <p:cNvSpPr/>
            <p:nvPr/>
          </p:nvSpPr>
          <p:spPr>
            <a:xfrm>
              <a:off x="6356623" y="1721068"/>
              <a:ext cx="2057460" cy="117463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7382178" y="1128991"/>
              <a:ext cx="12700" cy="2263543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6" name="矩形 20"/>
            <p:cNvSpPr/>
            <p:nvPr/>
          </p:nvSpPr>
          <p:spPr>
            <a:xfrm flipH="1">
              <a:off x="7246204" y="2738150"/>
              <a:ext cx="142324" cy="149930"/>
            </a:xfrm>
            <a:custGeom>
              <a:avLst/>
              <a:gdLst>
                <a:gd name="connsiteX0" fmla="*/ 0 w 88992"/>
                <a:gd name="connsiteY0" fmla="*/ 0 h 93442"/>
                <a:gd name="connsiteX1" fmla="*/ 88992 w 88992"/>
                <a:gd name="connsiteY1" fmla="*/ 0 h 93442"/>
                <a:gd name="connsiteX2" fmla="*/ 88992 w 88992"/>
                <a:gd name="connsiteY2" fmla="*/ 93442 h 93442"/>
                <a:gd name="connsiteX3" fmla="*/ 0 w 88992"/>
                <a:gd name="connsiteY3" fmla="*/ 93442 h 93442"/>
                <a:gd name="connsiteX4" fmla="*/ 0 w 88992"/>
                <a:gd name="connsiteY4" fmla="*/ 0 h 93442"/>
                <a:gd name="connsiteX0-1" fmla="*/ 0 w 91440"/>
                <a:gd name="connsiteY0-2" fmla="*/ 93442 h 184882"/>
                <a:gd name="connsiteX1-3" fmla="*/ 0 w 91440"/>
                <a:gd name="connsiteY1-4" fmla="*/ 0 h 184882"/>
                <a:gd name="connsiteX2-5" fmla="*/ 88992 w 91440"/>
                <a:gd name="connsiteY2-6" fmla="*/ 0 h 184882"/>
                <a:gd name="connsiteX3-7" fmla="*/ 88992 w 91440"/>
                <a:gd name="connsiteY3-8" fmla="*/ 93442 h 184882"/>
                <a:gd name="connsiteX4-9" fmla="*/ 91440 w 91440"/>
                <a:gd name="connsiteY4-10" fmla="*/ 184882 h 184882"/>
                <a:gd name="connsiteX0-11" fmla="*/ 0 w 88992"/>
                <a:gd name="connsiteY0-12" fmla="*/ 93442 h 93442"/>
                <a:gd name="connsiteX1-13" fmla="*/ 0 w 88992"/>
                <a:gd name="connsiteY1-14" fmla="*/ 0 h 93442"/>
                <a:gd name="connsiteX2-15" fmla="*/ 88992 w 88992"/>
                <a:gd name="connsiteY2-16" fmla="*/ 0 h 93442"/>
                <a:gd name="connsiteX3-17" fmla="*/ 88992 w 88992"/>
                <a:gd name="connsiteY3-18" fmla="*/ 93442 h 93442"/>
                <a:gd name="connsiteX0-19" fmla="*/ 7908 w 96900"/>
                <a:gd name="connsiteY0-20" fmla="*/ 93442 h 93442"/>
                <a:gd name="connsiteX1-21" fmla="*/ 0 w 96900"/>
                <a:gd name="connsiteY1-22" fmla="*/ 86177 h 93442"/>
                <a:gd name="connsiteX2-23" fmla="*/ 7908 w 96900"/>
                <a:gd name="connsiteY2-24" fmla="*/ 0 h 93442"/>
                <a:gd name="connsiteX3-25" fmla="*/ 96900 w 96900"/>
                <a:gd name="connsiteY3-26" fmla="*/ 0 h 93442"/>
                <a:gd name="connsiteX4-27" fmla="*/ 96900 w 96900"/>
                <a:gd name="connsiteY4-28" fmla="*/ 93442 h 93442"/>
                <a:gd name="connsiteX0-29" fmla="*/ 0 w 88992"/>
                <a:gd name="connsiteY0-30" fmla="*/ 93442 h 93442"/>
                <a:gd name="connsiteX1-31" fmla="*/ 0 w 88992"/>
                <a:gd name="connsiteY1-32" fmla="*/ 0 h 93442"/>
                <a:gd name="connsiteX2-33" fmla="*/ 88992 w 88992"/>
                <a:gd name="connsiteY2-34" fmla="*/ 0 h 93442"/>
                <a:gd name="connsiteX3-35" fmla="*/ 88992 w 88992"/>
                <a:gd name="connsiteY3-36" fmla="*/ 93442 h 93442"/>
                <a:gd name="connsiteX0-37" fmla="*/ 0 w 88992"/>
                <a:gd name="connsiteY0-38" fmla="*/ 0 h 93442"/>
                <a:gd name="connsiteX1-39" fmla="*/ 88992 w 88992"/>
                <a:gd name="connsiteY1-40" fmla="*/ 0 h 93442"/>
                <a:gd name="connsiteX2-41" fmla="*/ 88992 w 88992"/>
                <a:gd name="connsiteY2-42" fmla="*/ 93442 h 934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88992" h="93442">
                  <a:moveTo>
                    <a:pt x="0" y="0"/>
                  </a:moveTo>
                  <a:lnTo>
                    <a:pt x="88992" y="0"/>
                  </a:lnTo>
                  <a:lnTo>
                    <a:pt x="88992" y="93442"/>
                  </a:lnTo>
                </a:path>
              </a:pathLst>
            </a:cu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999854" y="2680165"/>
              <a:ext cx="389861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314905" y="2770417"/>
              <a:ext cx="389861" cy="5373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322441" y="2767706"/>
              <a:ext cx="389861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82178" y="914909"/>
              <a:ext cx="458793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M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998523" y="3241690"/>
              <a:ext cx="407496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998523" y="1376212"/>
              <a:ext cx="372229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35809" y="2206270"/>
            <a:ext cx="6895465" cy="26752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证明：∵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cs typeface="+mn-cs"/>
              </a:rPr>
              <a:t>MN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⊥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cs typeface="+mn-cs"/>
              </a:rPr>
              <a:t>AB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，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∴∠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cs typeface="+mn-cs"/>
              </a:rPr>
              <a:t>PCA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 =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∠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cs typeface="+mn-cs"/>
              </a:rPr>
              <a:t>PCB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= 90°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∵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cs typeface="+mn-cs"/>
              </a:rPr>
              <a:t>AC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 =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cs typeface="+mn-cs"/>
              </a:rPr>
              <a:t>BC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，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cs typeface="+mn-cs"/>
              </a:rPr>
              <a:t>PC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 =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cs typeface="+mn-cs"/>
              </a:rPr>
              <a:t>PC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，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∴△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cs typeface="+mn-cs"/>
              </a:rPr>
              <a:t>PCA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≌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△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cs typeface="+mn-cs"/>
              </a:rPr>
              <a:t>PCB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SAS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）。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∴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cs typeface="+mn-cs"/>
              </a:rPr>
              <a:t>PA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 =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cs typeface="+mn-cs"/>
              </a:rPr>
              <a:t> PB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cs typeface="+mn-cs"/>
              </a:rPr>
              <a:t>（全等三角形的对应边相等）。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cs typeface="+mn-cs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808743" y="2670055"/>
            <a:ext cx="2758879" cy="1598477"/>
            <a:chOff x="5013237" y="277583"/>
            <a:chExt cx="4322805" cy="1598477"/>
          </a:xfrm>
        </p:grpSpPr>
        <p:sp>
          <p:nvSpPr>
            <p:cNvPr id="26" name="思想气泡: 云 25"/>
            <p:cNvSpPr/>
            <p:nvPr/>
          </p:nvSpPr>
          <p:spPr>
            <a:xfrm>
              <a:off x="5013237" y="277583"/>
              <a:ext cx="4322805" cy="1598477"/>
            </a:xfrm>
            <a:prstGeom prst="cloudCallout">
              <a:avLst>
                <a:gd name="adj1" fmla="val 27900"/>
                <a:gd name="adj2" fmla="val -75924"/>
              </a:avLst>
            </a:prstGeom>
            <a:solidFill>
              <a:schemeClr val="bg1"/>
            </a:solidFill>
            <a:ln w="19050">
              <a:solidFill>
                <a:srgbClr val="92D050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461540" y="482321"/>
              <a:ext cx="35094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如果点</a:t>
              </a:r>
              <a:r>
                <a:rPr lang="en-US" altLang="zh-CN" sz="2400" b="1" i="1" dirty="0"/>
                <a:t>P</a:t>
              </a:r>
              <a:r>
                <a:rPr lang="zh-CN" altLang="en-US" sz="2400" b="1" dirty="0"/>
                <a:t>与点</a:t>
              </a:r>
              <a:r>
                <a:rPr lang="en-US" altLang="zh-CN" sz="2400" b="1" i="1" dirty="0"/>
                <a:t>C</a:t>
              </a:r>
              <a:r>
                <a:rPr lang="zh-CN" altLang="en-US" sz="2400" b="1" dirty="0"/>
                <a:t>重合，那么结论显然成立。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58997" y="1014199"/>
            <a:ext cx="7826006" cy="1024863"/>
            <a:chOff x="670427" y="766802"/>
            <a:chExt cx="7826006" cy="1024863"/>
          </a:xfrm>
        </p:grpSpPr>
        <p:grpSp>
          <p:nvGrpSpPr>
            <p:cNvPr id="5" name="组合 4"/>
            <p:cNvGrpSpPr/>
            <p:nvPr/>
          </p:nvGrpSpPr>
          <p:grpSpPr>
            <a:xfrm>
              <a:off x="670427" y="771550"/>
              <a:ext cx="7826006" cy="1020115"/>
              <a:chOff x="2490560" y="2283717"/>
              <a:chExt cx="2324709" cy="1388195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2537954" y="2373542"/>
                <a:ext cx="2277315" cy="1298370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490560" y="2283717"/>
                <a:ext cx="2304256" cy="130276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829975" y="766802"/>
              <a:ext cx="759760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定理      </a:t>
              </a:r>
              <a:r>
                <a:rPr lang="zh-CN" altLang="en-US" sz="2800" b="1" dirty="0">
                  <a:solidFill>
                    <a:srgbClr val="FF0000"/>
                  </a:solidFill>
                </a:rPr>
                <a:t>线段垂直平分线上的点到这条线段两个端点的距离相等。</a:t>
              </a:r>
              <a:endParaRPr lang="zh-CN" altLang="en-US" sz="2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9206" y="2652498"/>
            <a:ext cx="4770032" cy="1885799"/>
            <a:chOff x="3427685" y="2190306"/>
            <a:chExt cx="4770032" cy="1885799"/>
          </a:xfrm>
        </p:grpSpPr>
        <p:sp>
          <p:nvSpPr>
            <p:cNvPr id="10" name="文本框 9"/>
            <p:cNvSpPr txBox="1"/>
            <p:nvPr/>
          </p:nvSpPr>
          <p:spPr>
            <a:xfrm>
              <a:off x="3473069" y="2350053"/>
              <a:ext cx="20227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几何语言：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643109" y="2811718"/>
              <a:ext cx="4329519" cy="1130246"/>
            </a:xfrm>
            <a:prstGeom prst="rect">
              <a:avLst/>
            </a:prstGeom>
            <a:ln w="38100">
              <a:noFill/>
              <a:prstDash val="dashDot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∵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MN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⊥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AB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于点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C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，且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AC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=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BC</a:t>
              </a: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</a:rPr>
                <a:t>，</a:t>
              </a:r>
              <a:endPara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∴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PA</a:t>
              </a:r>
              <a:r>
                <a:rPr lang="en-US" altLang="zh-CN" sz="2400" b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n-US" altLang="zh-CN" sz="2400" b="1" i="1" dirty="0">
                  <a:solidFill>
                    <a:srgbClr val="0033CC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PB</a:t>
              </a:r>
              <a:endPara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>
              <a:off x="3427685" y="2190306"/>
              <a:ext cx="4770032" cy="1885799"/>
            </a:xfrm>
            <a:prstGeom prst="roundRect">
              <a:avLst>
                <a:gd name="adj" fmla="val 10013"/>
              </a:avLst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lgDashDot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23528" y="148398"/>
            <a:ext cx="41154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线段垂直平分线的性质：</a:t>
            </a:r>
            <a:endParaRPr lang="zh-CN" alt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24034" y="2211710"/>
            <a:ext cx="2500760" cy="2610830"/>
            <a:chOff x="5999854" y="914909"/>
            <a:chExt cx="2704912" cy="2823597"/>
          </a:xfrm>
        </p:grpSpPr>
        <p:sp>
          <p:nvSpPr>
            <p:cNvPr id="15" name="等腰三角形 14"/>
            <p:cNvSpPr/>
            <p:nvPr/>
          </p:nvSpPr>
          <p:spPr>
            <a:xfrm>
              <a:off x="6356623" y="1721068"/>
              <a:ext cx="2057460" cy="117463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7382178" y="1128991"/>
              <a:ext cx="12700" cy="2263543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矩形 20"/>
            <p:cNvSpPr/>
            <p:nvPr/>
          </p:nvSpPr>
          <p:spPr>
            <a:xfrm flipH="1">
              <a:off x="7246204" y="2738150"/>
              <a:ext cx="142324" cy="149930"/>
            </a:xfrm>
            <a:custGeom>
              <a:avLst/>
              <a:gdLst>
                <a:gd name="connsiteX0" fmla="*/ 0 w 88992"/>
                <a:gd name="connsiteY0" fmla="*/ 0 h 93442"/>
                <a:gd name="connsiteX1" fmla="*/ 88992 w 88992"/>
                <a:gd name="connsiteY1" fmla="*/ 0 h 93442"/>
                <a:gd name="connsiteX2" fmla="*/ 88992 w 88992"/>
                <a:gd name="connsiteY2" fmla="*/ 93442 h 93442"/>
                <a:gd name="connsiteX3" fmla="*/ 0 w 88992"/>
                <a:gd name="connsiteY3" fmla="*/ 93442 h 93442"/>
                <a:gd name="connsiteX4" fmla="*/ 0 w 88992"/>
                <a:gd name="connsiteY4" fmla="*/ 0 h 93442"/>
                <a:gd name="connsiteX0-1" fmla="*/ 0 w 91440"/>
                <a:gd name="connsiteY0-2" fmla="*/ 93442 h 184882"/>
                <a:gd name="connsiteX1-3" fmla="*/ 0 w 91440"/>
                <a:gd name="connsiteY1-4" fmla="*/ 0 h 184882"/>
                <a:gd name="connsiteX2-5" fmla="*/ 88992 w 91440"/>
                <a:gd name="connsiteY2-6" fmla="*/ 0 h 184882"/>
                <a:gd name="connsiteX3-7" fmla="*/ 88992 w 91440"/>
                <a:gd name="connsiteY3-8" fmla="*/ 93442 h 184882"/>
                <a:gd name="connsiteX4-9" fmla="*/ 91440 w 91440"/>
                <a:gd name="connsiteY4-10" fmla="*/ 184882 h 184882"/>
                <a:gd name="connsiteX0-11" fmla="*/ 0 w 88992"/>
                <a:gd name="connsiteY0-12" fmla="*/ 93442 h 93442"/>
                <a:gd name="connsiteX1-13" fmla="*/ 0 w 88992"/>
                <a:gd name="connsiteY1-14" fmla="*/ 0 h 93442"/>
                <a:gd name="connsiteX2-15" fmla="*/ 88992 w 88992"/>
                <a:gd name="connsiteY2-16" fmla="*/ 0 h 93442"/>
                <a:gd name="connsiteX3-17" fmla="*/ 88992 w 88992"/>
                <a:gd name="connsiteY3-18" fmla="*/ 93442 h 93442"/>
                <a:gd name="connsiteX0-19" fmla="*/ 7908 w 96900"/>
                <a:gd name="connsiteY0-20" fmla="*/ 93442 h 93442"/>
                <a:gd name="connsiteX1-21" fmla="*/ 0 w 96900"/>
                <a:gd name="connsiteY1-22" fmla="*/ 86177 h 93442"/>
                <a:gd name="connsiteX2-23" fmla="*/ 7908 w 96900"/>
                <a:gd name="connsiteY2-24" fmla="*/ 0 h 93442"/>
                <a:gd name="connsiteX3-25" fmla="*/ 96900 w 96900"/>
                <a:gd name="connsiteY3-26" fmla="*/ 0 h 93442"/>
                <a:gd name="connsiteX4-27" fmla="*/ 96900 w 96900"/>
                <a:gd name="connsiteY4-28" fmla="*/ 93442 h 93442"/>
                <a:gd name="connsiteX0-29" fmla="*/ 0 w 88992"/>
                <a:gd name="connsiteY0-30" fmla="*/ 93442 h 93442"/>
                <a:gd name="connsiteX1-31" fmla="*/ 0 w 88992"/>
                <a:gd name="connsiteY1-32" fmla="*/ 0 h 93442"/>
                <a:gd name="connsiteX2-33" fmla="*/ 88992 w 88992"/>
                <a:gd name="connsiteY2-34" fmla="*/ 0 h 93442"/>
                <a:gd name="connsiteX3-35" fmla="*/ 88992 w 88992"/>
                <a:gd name="connsiteY3-36" fmla="*/ 93442 h 93442"/>
                <a:gd name="connsiteX0-37" fmla="*/ 0 w 88992"/>
                <a:gd name="connsiteY0-38" fmla="*/ 0 h 93442"/>
                <a:gd name="connsiteX1-39" fmla="*/ 88992 w 88992"/>
                <a:gd name="connsiteY1-40" fmla="*/ 0 h 93442"/>
                <a:gd name="connsiteX2-41" fmla="*/ 88992 w 88992"/>
                <a:gd name="connsiteY2-42" fmla="*/ 93442 h 934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88992" h="93442">
                  <a:moveTo>
                    <a:pt x="0" y="0"/>
                  </a:moveTo>
                  <a:lnTo>
                    <a:pt x="88992" y="0"/>
                  </a:lnTo>
                  <a:lnTo>
                    <a:pt x="88992" y="93442"/>
                  </a:lnTo>
                </a:path>
              </a:pathLst>
            </a:cu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999854" y="2680165"/>
              <a:ext cx="389861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14905" y="2770417"/>
              <a:ext cx="389861" cy="5373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22441" y="2767706"/>
              <a:ext cx="389861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382178" y="914909"/>
              <a:ext cx="458793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M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998523" y="3241690"/>
              <a:ext cx="407496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998523" y="1376212"/>
              <a:ext cx="372229" cy="496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5477317" y="1077335"/>
            <a:ext cx="383207" cy="45101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569115" y="52785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B050"/>
                </a:solidFill>
              </a:rPr>
              <a:t>这一点是任意一点</a:t>
            </a:r>
            <a:endParaRPr lang="zh-CN" altLang="en-US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639355"/>
            <a:ext cx="8424936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如图，</a:t>
            </a:r>
            <a:r>
              <a:rPr lang="en-US" altLang="zh-CN" sz="2800" b="1" i="1" dirty="0">
                <a:latin typeface="+mj-lt"/>
                <a:ea typeface="+mj-ea"/>
              </a:rPr>
              <a:t>DE</a:t>
            </a:r>
            <a:r>
              <a:rPr lang="zh-CN" altLang="en-US" sz="2800" b="1" dirty="0">
                <a:latin typeface="+mj-lt"/>
                <a:ea typeface="+mj-ea"/>
              </a:rPr>
              <a:t>是线段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zh-CN" altLang="en-US" sz="2800" b="1" dirty="0">
                <a:latin typeface="+mj-lt"/>
                <a:ea typeface="+mj-ea"/>
              </a:rPr>
              <a:t>的垂直平分线，则下列结论一定成立的是（       ）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A.</a:t>
            </a:r>
            <a:r>
              <a:rPr lang="en-US" altLang="zh-CN" sz="2800" b="1" i="1" dirty="0">
                <a:latin typeface="+mj-lt"/>
                <a:ea typeface="+mj-ea"/>
              </a:rPr>
              <a:t>ED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CD</a:t>
            </a:r>
            <a:r>
              <a:rPr lang="en-US" altLang="zh-CN" sz="2800" b="1" dirty="0">
                <a:latin typeface="+mj-lt"/>
                <a:ea typeface="+mj-ea"/>
              </a:rPr>
              <a:t>               B.</a:t>
            </a:r>
            <a:r>
              <a:rPr lang="en-US" altLang="zh-CN" sz="2800" b="1" i="1" dirty="0">
                <a:latin typeface="+mj-lt"/>
                <a:ea typeface="+mj-ea"/>
              </a:rPr>
              <a:t>AE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endParaRPr lang="en-US" altLang="zh-CN" sz="2800" b="1" i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C.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BD</a:t>
            </a:r>
            <a:r>
              <a:rPr lang="en-US" altLang="zh-CN" sz="2800" b="1" dirty="0">
                <a:latin typeface="+mj-lt"/>
                <a:ea typeface="+mj-ea"/>
              </a:rPr>
              <a:t>               D.</a:t>
            </a:r>
            <a:r>
              <a:rPr lang="en-US" altLang="zh-CN" sz="2800" b="1" i="1" dirty="0">
                <a:latin typeface="+mj-lt"/>
                <a:ea typeface="+mj-ea"/>
              </a:rPr>
              <a:t>BD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endParaRPr lang="zh-CN" altLang="en-US" sz="2800" b="1" i="1" dirty="0">
              <a:latin typeface="+mj-lt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83768" y="141623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0253" y="1840302"/>
            <a:ext cx="2769421" cy="2181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7356" y="957957"/>
            <a:ext cx="1808340" cy="461665"/>
            <a:chOff x="4388275" y="216246"/>
            <a:chExt cx="2194212" cy="7181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31" name="矩形: 单圆角 30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2" name="矩形: 单圆角 31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3" name="矩形: 单圆角 32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7334" y="123478"/>
            <a:ext cx="5338762" cy="524520"/>
            <a:chOff x="107504" y="339502"/>
            <a:chExt cx="5338762" cy="524520"/>
          </a:xfrm>
        </p:grpSpPr>
        <p:grpSp>
          <p:nvGrpSpPr>
            <p:cNvPr id="35" name="组合 34"/>
            <p:cNvGrpSpPr/>
            <p:nvPr/>
          </p:nvGrpSpPr>
          <p:grpSpPr>
            <a:xfrm>
              <a:off x="107504" y="339502"/>
              <a:ext cx="5338762" cy="524520"/>
              <a:chOff x="1803191" y="1304280"/>
              <a:chExt cx="6371125" cy="524520"/>
            </a:xfrm>
          </p:grpSpPr>
          <p:sp>
            <p:nvSpPr>
              <p:cNvPr id="37" name="平行四边形 36"/>
              <p:cNvSpPr/>
              <p:nvPr/>
            </p:nvSpPr>
            <p:spPr>
              <a:xfrm>
                <a:off x="3238499" y="1585913"/>
                <a:ext cx="4935817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2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1709318" y="380100"/>
              <a:ext cx="35878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线段的垂直平分线的判定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539552" y="1699012"/>
            <a:ext cx="5377915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你能写出这个定理的逆命题吗？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5536" y="2427735"/>
            <a:ext cx="3240360" cy="1379545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定理：</a:t>
            </a:r>
            <a:r>
              <a:rPr lang="zh-CN" altLang="en-US" sz="2400" b="1" dirty="0"/>
              <a:t>线段垂直平分线上的点到这条线段两个端点的距离相等。</a:t>
            </a:r>
            <a:endParaRPr lang="zh-CN" altLang="en-US" sz="2400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5148064" y="2427734"/>
            <a:ext cx="3672408" cy="1379545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逆命题：</a:t>
            </a:r>
            <a:r>
              <a:rPr lang="zh-CN" altLang="en-US" sz="2400" b="1" dirty="0"/>
              <a:t>到一条线段两个端点距离相等的点，在这条线段的垂直平分线上。</a:t>
            </a:r>
            <a:endParaRPr lang="en-US" altLang="zh-CN" sz="2400" b="1" dirty="0"/>
          </a:p>
        </p:txBody>
      </p:sp>
      <p:sp>
        <p:nvSpPr>
          <p:cNvPr id="4" name="箭头: 右 3"/>
          <p:cNvSpPr/>
          <p:nvPr/>
        </p:nvSpPr>
        <p:spPr>
          <a:xfrm>
            <a:off x="3730764" y="2783369"/>
            <a:ext cx="1368152" cy="749672"/>
          </a:xfrm>
          <a:prstGeom prst="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逆命题</a:t>
            </a:r>
            <a:endParaRPr lang="zh-CN" altLang="en-US" sz="2400" b="1" dirty="0"/>
          </a:p>
        </p:txBody>
      </p:sp>
      <p:grpSp>
        <p:nvGrpSpPr>
          <p:cNvPr id="22" name="组合 21"/>
          <p:cNvGrpSpPr/>
          <p:nvPr/>
        </p:nvGrpSpPr>
        <p:grpSpPr>
          <a:xfrm>
            <a:off x="3635896" y="3906703"/>
            <a:ext cx="1676401" cy="1072721"/>
            <a:chOff x="5464546" y="65416"/>
            <a:chExt cx="2626703" cy="1072721"/>
          </a:xfrm>
        </p:grpSpPr>
        <p:sp>
          <p:nvSpPr>
            <p:cNvPr id="23" name="思想气泡: 云 22"/>
            <p:cNvSpPr/>
            <p:nvPr/>
          </p:nvSpPr>
          <p:spPr>
            <a:xfrm>
              <a:off x="5464546" y="65416"/>
              <a:ext cx="2626703" cy="1072721"/>
            </a:xfrm>
            <a:prstGeom prst="cloudCallout">
              <a:avLst>
                <a:gd name="adj1" fmla="val 70089"/>
                <a:gd name="adj2" fmla="val -59837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714723" y="177678"/>
              <a:ext cx="212634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它是真命题吗？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39552" y="267494"/>
            <a:ext cx="7384166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已知：线段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AB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，点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P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是平面内一点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且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PA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PB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求证：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sym typeface="+mn-ea"/>
              </a:rPr>
              <a:t>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P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在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的垂直平分线上。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47041" y="843558"/>
            <a:ext cx="2868850" cy="1865078"/>
            <a:chOff x="5966762" y="1278436"/>
            <a:chExt cx="2868933" cy="1865648"/>
          </a:xfrm>
        </p:grpSpPr>
        <p:sp>
          <p:nvSpPr>
            <p:cNvPr id="5" name="等腰三角形 4"/>
            <p:cNvSpPr/>
            <p:nvPr/>
          </p:nvSpPr>
          <p:spPr>
            <a:xfrm>
              <a:off x="6356623" y="1720466"/>
              <a:ext cx="2057460" cy="117510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966762" y="2647065"/>
              <a:ext cx="389861" cy="4970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445834" y="2611326"/>
              <a:ext cx="389861" cy="4970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199238" y="1278436"/>
              <a:ext cx="372229" cy="4970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P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45473" y="3147814"/>
            <a:ext cx="2556376" cy="1298254"/>
            <a:chOff x="5013237" y="277583"/>
            <a:chExt cx="4005509" cy="1298254"/>
          </a:xfrm>
        </p:grpSpPr>
        <p:sp>
          <p:nvSpPr>
            <p:cNvPr id="12" name="思想气泡: 云 11"/>
            <p:cNvSpPr/>
            <p:nvPr/>
          </p:nvSpPr>
          <p:spPr>
            <a:xfrm>
              <a:off x="5013237" y="277583"/>
              <a:ext cx="4005509" cy="1298254"/>
            </a:xfrm>
            <a:prstGeom prst="cloudCallout">
              <a:avLst>
                <a:gd name="adj1" fmla="val 13956"/>
                <a:gd name="adj2" fmla="val -80858"/>
              </a:avLst>
            </a:prstGeom>
            <a:solidFill>
              <a:schemeClr val="bg1"/>
            </a:solidFill>
            <a:ln w="19050">
              <a:solidFill>
                <a:schemeClr val="accent6">
                  <a:lumMod val="75000"/>
                </a:schemeClr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469397" y="511211"/>
              <a:ext cx="30931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考虑点</a:t>
              </a:r>
              <a:r>
                <a:rPr lang="en-US" altLang="zh-CN" sz="2400" b="1" i="1" dirty="0"/>
                <a:t>P</a:t>
              </a:r>
              <a:r>
                <a:rPr lang="zh-CN" altLang="en-US" sz="2400" b="1" dirty="0"/>
                <a:t>是否在线段</a:t>
              </a:r>
              <a:r>
                <a:rPr lang="en-US" altLang="zh-CN" sz="2400" b="1" i="1" dirty="0"/>
                <a:t>AB</a:t>
              </a:r>
              <a:r>
                <a:rPr lang="zh-CN" altLang="en-US" sz="2400" b="1" dirty="0"/>
                <a:t>上。</a:t>
              </a:r>
              <a:endParaRPr lang="zh-CN" altLang="en-US" sz="2400" b="1" dirty="0"/>
            </a:p>
          </p:txBody>
        </p:sp>
      </p:grpSp>
      <p:sp>
        <p:nvSpPr>
          <p:cNvPr id="14" name="Rectangle 4"/>
          <p:cNvSpPr/>
          <p:nvPr>
            <p:custDataLst>
              <p:tags r:id="rId1"/>
            </p:custDataLst>
          </p:nvPr>
        </p:nvSpPr>
        <p:spPr>
          <a:xfrm>
            <a:off x="899592" y="2780847"/>
            <a:ext cx="4447685" cy="188254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</a:rPr>
              <a:t>证明：</a:t>
            </a:r>
            <a:r>
              <a:rPr lang="en-US" altLang="zh-CN" sz="2400" b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  <a:sym typeface="+mn-ea"/>
              </a:rPr>
              <a:t>∵ </a:t>
            </a:r>
            <a:r>
              <a:rPr lang="en-US" altLang="zh-CN" sz="2400" b="1" i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  <a:sym typeface="+mn-ea"/>
              </a:rPr>
              <a:t>PA</a:t>
            </a:r>
            <a:r>
              <a:rPr lang="en-US" altLang="zh-CN" sz="2400" b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  <a:sym typeface="+mn-ea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  <a:sym typeface="+mn-ea"/>
              </a:rPr>
              <a:t>PB</a:t>
            </a:r>
            <a:r>
              <a:rPr lang="zh-CN" altLang="en-US" sz="2400" b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  <a:sym typeface="+mn-ea"/>
              </a:rPr>
              <a:t>，</a:t>
            </a:r>
            <a:endParaRPr lang="zh-CN" altLang="en-US" sz="2400" b="1" dirty="0">
              <a:solidFill>
                <a:srgbClr val="0033CC"/>
              </a:solidFill>
              <a:uFillTx/>
              <a:latin typeface="+mj-lt"/>
              <a:cs typeface="华文楷体" panose="02010600040101010101" pitchFamily="2" charset="-122"/>
              <a:sym typeface="+mn-ea"/>
            </a:endParaRPr>
          </a:p>
          <a:p>
            <a:pPr marL="0" lv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  <a:sym typeface="+mn-ea"/>
              </a:rPr>
              <a:t>∴ </a:t>
            </a:r>
            <a:r>
              <a:rPr lang="zh-CN" altLang="en-US" sz="2400" b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  <a:sym typeface="+mn-ea"/>
              </a:rPr>
              <a:t>点</a:t>
            </a:r>
            <a:r>
              <a:rPr lang="en-US" altLang="zh-CN" sz="2400" b="1" i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  <a:sym typeface="+mn-ea"/>
              </a:rPr>
              <a:t>P</a:t>
            </a:r>
            <a:r>
              <a:rPr lang="zh-CN" altLang="en-US" sz="2400" b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  <a:sym typeface="+mn-ea"/>
              </a:rPr>
              <a:t>为线段</a:t>
            </a:r>
            <a:r>
              <a:rPr lang="en-US" altLang="zh-CN" sz="2400" b="1" i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  <a:sym typeface="+mn-ea"/>
              </a:rPr>
              <a:t>AB</a:t>
            </a:r>
            <a:r>
              <a:rPr lang="zh-CN" altLang="en-US" sz="2400" b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  <a:sym typeface="+mn-ea"/>
              </a:rPr>
              <a:t>的中点，</a:t>
            </a:r>
            <a:endParaRPr lang="zh-CN" altLang="en-US" sz="2400" b="1" dirty="0">
              <a:solidFill>
                <a:srgbClr val="0033CC"/>
              </a:solidFill>
              <a:uFillTx/>
              <a:latin typeface="+mj-lt"/>
              <a:cs typeface="华文楷体" panose="02010600040101010101" pitchFamily="2" charset="-122"/>
              <a:sym typeface="+mn-ea"/>
            </a:endParaRPr>
          </a:p>
          <a:p>
            <a:pPr marL="0" lvl="0" indent="0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  <a:sym typeface="+mn-ea"/>
              </a:rPr>
              <a:t>显然此时点</a:t>
            </a:r>
            <a:r>
              <a:rPr lang="en-US" altLang="zh-CN" sz="2400" b="1" i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  <a:sym typeface="+mn-ea"/>
              </a:rPr>
              <a:t>P</a:t>
            </a:r>
            <a:r>
              <a:rPr lang="zh-CN" altLang="en-US" sz="2400" b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  <a:sym typeface="+mn-ea"/>
              </a:rPr>
              <a:t>在线段</a:t>
            </a:r>
            <a:r>
              <a:rPr lang="en-US" altLang="zh-CN" sz="2400" b="1" i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  <a:sym typeface="+mn-ea"/>
              </a:rPr>
              <a:t>AB</a:t>
            </a:r>
            <a:r>
              <a:rPr lang="zh-CN" altLang="en-US" sz="2400" b="1" dirty="0">
                <a:solidFill>
                  <a:srgbClr val="0033CC"/>
                </a:solidFill>
                <a:uFillTx/>
                <a:latin typeface="+mj-lt"/>
                <a:cs typeface="华文楷体" panose="02010600040101010101" pitchFamily="2" charset="-122"/>
                <a:sym typeface="+mn-ea"/>
              </a:rPr>
              <a:t>的垂直平分线上。</a:t>
            </a:r>
            <a:endParaRPr lang="en-US" altLang="zh-CN" sz="2400" b="1" dirty="0">
              <a:solidFill>
                <a:srgbClr val="0033CC"/>
              </a:solidFill>
              <a:uFillTx/>
              <a:latin typeface="+mj-lt"/>
              <a:cs typeface="华文楷体" panose="02010600040101010101" pitchFamily="2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278" y="2029164"/>
            <a:ext cx="3087999" cy="612376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46999" y="1439974"/>
            <a:ext cx="3567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①当点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在线段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上时：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6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2525</Words>
  <Application>WPS 演示</Application>
  <PresentationFormat>全屏显示(16:9)</PresentationFormat>
  <Paragraphs>326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微软雅黑</vt:lpstr>
      <vt:lpstr>阿里巴巴普惠体 H</vt:lpstr>
      <vt:lpstr>华文楷体</vt:lpstr>
      <vt:lpstr>Arial Unicode MS</vt:lpstr>
      <vt:lpstr>等线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7</cp:revision>
  <dcterms:created xsi:type="dcterms:W3CDTF">2018-12-07T09:49:00Z</dcterms:created>
  <dcterms:modified xsi:type="dcterms:W3CDTF">2026-01-09T00:18:32Z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B62A0ED524A74591B885805D966B4A8A_12</vt:lpwstr>
  </property>
</Properties>
</file>