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301" r:id="rId5"/>
    <p:sldId id="302" r:id="rId6"/>
    <p:sldId id="315" r:id="rId7"/>
    <p:sldId id="311" r:id="rId8"/>
    <p:sldId id="331" r:id="rId9"/>
    <p:sldId id="344" r:id="rId10"/>
    <p:sldId id="325" r:id="rId11"/>
    <p:sldId id="339" r:id="rId12"/>
    <p:sldId id="340" r:id="rId13"/>
    <p:sldId id="343" r:id="rId14"/>
    <p:sldId id="342" r:id="rId15"/>
    <p:sldId id="341" r:id="rId16"/>
    <p:sldId id="308" r:id="rId17"/>
    <p:sldId id="327" r:id="rId18"/>
    <p:sldId id="326" r:id="rId19"/>
    <p:sldId id="309" r:id="rId20"/>
    <p:sldId id="307" r:id="rId21"/>
    <p:sldId id="303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6" userDrawn="1">
          <p15:clr>
            <a:srgbClr val="A4A3A4"/>
          </p15:clr>
        </p15:guide>
        <p15:guide id="2" pos="2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2E8"/>
    <a:srgbClr val="0066FF"/>
    <a:srgbClr val="E9F6FD"/>
    <a:srgbClr val="E2F4FD"/>
    <a:srgbClr val="0033CC"/>
    <a:srgbClr val="F5FBF3"/>
    <a:srgbClr val="F2FAF0"/>
    <a:srgbClr val="EEF9EB"/>
    <a:srgbClr val="FFFFD9"/>
    <a:srgbClr val="FE9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/>
    <p:restoredTop sz="96314" autoAdjust="0"/>
  </p:normalViewPr>
  <p:slideViewPr>
    <p:cSldViewPr>
      <p:cViewPr varScale="1">
        <p:scale>
          <a:sx n="150" d="100"/>
          <a:sy n="150" d="100"/>
        </p:scale>
        <p:origin x="474" y="120"/>
      </p:cViewPr>
      <p:guideLst>
        <p:guide orient="horz" pos="1576"/>
        <p:guide pos="28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932C-E8B6-44D0-A35E-BAED5439DF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5400000">
            <a:off x="-169752" y="169753"/>
            <a:ext cx="4227936" cy="3888432"/>
          </a:xfrm>
          <a:prstGeom prst="triangle">
            <a:avLst>
              <a:gd name="adj" fmla="val 0"/>
            </a:avLst>
          </a:prstGeom>
          <a:solidFill>
            <a:srgbClr val="273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 rot="18900000">
            <a:off x="1675926" y="618677"/>
            <a:ext cx="443459" cy="4434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 rot="18900000">
            <a:off x="1218202" y="196995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rot="18900000">
            <a:off x="526632" y="1152871"/>
            <a:ext cx="450432" cy="45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 rot="18900000">
            <a:off x="566624" y="1447533"/>
            <a:ext cx="397532" cy="397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 userDrawn="1"/>
        </p:nvSpPr>
        <p:spPr>
          <a:xfrm rot="18900000">
            <a:off x="3067483" y="470465"/>
            <a:ext cx="288032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 rot="18900000">
            <a:off x="3198605" y="1933205"/>
            <a:ext cx="544052" cy="5440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 userDrawn="1"/>
        </p:nvSpPr>
        <p:spPr>
          <a:xfrm rot="18900000">
            <a:off x="2826103" y="1368225"/>
            <a:ext cx="272026" cy="272026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 rot="18900000">
            <a:off x="3210016" y="2373976"/>
            <a:ext cx="272026" cy="272026"/>
          </a:xfrm>
          <a:prstGeom prst="rect">
            <a:avLst/>
          </a:prstGeom>
          <a:solidFill>
            <a:srgbClr val="2730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 rot="18900000">
            <a:off x="1998752" y="1636898"/>
            <a:ext cx="470822" cy="47082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478188" y="2491941"/>
            <a:ext cx="1604068" cy="1825962"/>
            <a:chOff x="478188" y="2491941"/>
            <a:chExt cx="1604068" cy="1825962"/>
          </a:xfrm>
        </p:grpSpPr>
        <p:sp>
          <p:nvSpPr>
            <p:cNvPr id="18" name="矩形 17"/>
            <p:cNvSpPr/>
            <p:nvPr/>
          </p:nvSpPr>
          <p:spPr>
            <a:xfrm rot="18900000">
              <a:off x="478188" y="2741565"/>
              <a:ext cx="732139" cy="7321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444626" y="3204415"/>
              <a:ext cx="606878" cy="6068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241886" y="3051907"/>
              <a:ext cx="377718" cy="3777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1210483" y="3663338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956846" y="3117753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900000">
              <a:off x="1240646" y="2491941"/>
              <a:ext cx="841610" cy="84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8010071" y="4323214"/>
            <a:ext cx="845241" cy="620356"/>
            <a:chOff x="7789817" y="4257180"/>
            <a:chExt cx="845241" cy="620356"/>
          </a:xfrm>
        </p:grpSpPr>
        <p:grpSp>
          <p:nvGrpSpPr>
            <p:cNvPr id="25" name="组合 24"/>
            <p:cNvGrpSpPr/>
            <p:nvPr/>
          </p:nvGrpSpPr>
          <p:grpSpPr>
            <a:xfrm>
              <a:off x="8306276" y="4330865"/>
              <a:ext cx="328782" cy="303293"/>
              <a:chOff x="8349677" y="4284250"/>
              <a:chExt cx="600042" cy="553523"/>
            </a:xfrm>
          </p:grpSpPr>
          <p:sp>
            <p:nvSpPr>
              <p:cNvPr id="29" name="矩形 28"/>
              <p:cNvSpPr/>
              <p:nvPr/>
            </p:nvSpPr>
            <p:spPr>
              <a:xfrm rot="18900000">
                <a:off x="8349677" y="4284250"/>
                <a:ext cx="272026" cy="272026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900000">
                <a:off x="8724654" y="4612708"/>
                <a:ext cx="225065" cy="22506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8100000">
              <a:off x="7789817" y="4339105"/>
              <a:ext cx="264135" cy="264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8102733" y="4745468"/>
              <a:ext cx="132068" cy="132068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8100000">
              <a:off x="7916345" y="4257180"/>
              <a:ext cx="132068" cy="132068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3346029" y="-367929"/>
            <a:ext cx="1237092" cy="1436232"/>
            <a:chOff x="3288977" y="-263355"/>
            <a:chExt cx="1237092" cy="1436232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685663" y="-263355"/>
              <a:ext cx="840406" cy="840406"/>
            </a:xfrm>
            <a:prstGeom prst="line">
              <a:avLst/>
            </a:prstGeom>
            <a:ln w="12700">
              <a:solidFill>
                <a:srgbClr val="2730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288977" y="332471"/>
              <a:ext cx="840406" cy="84040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 userDrawn="1"/>
        </p:nvCxnSpPr>
        <p:spPr>
          <a:xfrm flipV="1">
            <a:off x="401078" y="4725733"/>
            <a:ext cx="840406" cy="840406"/>
          </a:xfrm>
          <a:prstGeom prst="line">
            <a:avLst/>
          </a:prstGeom>
          <a:ln w="12700">
            <a:solidFill>
              <a:srgbClr val="273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 userDrawn="1"/>
        </p:nvSpPr>
        <p:spPr>
          <a:xfrm rot="18900000">
            <a:off x="1044499" y="3248316"/>
            <a:ext cx="393968" cy="393968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7" name="矩形 6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9" name="矩形 8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 rot="16200000">
            <a:off x="140999" y="2271331"/>
            <a:ext cx="2741895" cy="3043516"/>
            <a:chOff x="0" y="1"/>
            <a:chExt cx="2123058" cy="235660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 rot="5400000">
            <a:off x="7497351" y="-83191"/>
            <a:ext cx="1583818" cy="1758045"/>
            <a:chOff x="0" y="1"/>
            <a:chExt cx="2123058" cy="2356604"/>
          </a:xfrm>
        </p:grpSpPr>
        <p:sp>
          <p:nvSpPr>
            <p:cNvPr id="24" name="等腰三角形 23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42" name="矩形 41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44" name="矩形 43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" y="0"/>
            <a:ext cx="9137196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" y="0"/>
            <a:ext cx="9129103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694" y="51470"/>
            <a:ext cx="748306" cy="733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4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14.png"/><Relationship Id="rId34" Type="http://schemas.openxmlformats.org/officeDocument/2006/relationships/slideLayout" Target="../slideLayouts/slideLayout2.xml"/><Relationship Id="rId33" Type="http://schemas.openxmlformats.org/officeDocument/2006/relationships/tags" Target="../tags/tag29.xml"/><Relationship Id="rId32" Type="http://schemas.openxmlformats.org/officeDocument/2006/relationships/tags" Target="../tags/tag28.xml"/><Relationship Id="rId31" Type="http://schemas.openxmlformats.org/officeDocument/2006/relationships/tags" Target="../tags/tag27.xml"/><Relationship Id="rId30" Type="http://schemas.openxmlformats.org/officeDocument/2006/relationships/tags" Target="../tags/tag26.xml"/><Relationship Id="rId3" Type="http://schemas.openxmlformats.org/officeDocument/2006/relationships/tags" Target="../tags/tag3.xml"/><Relationship Id="rId29" Type="http://schemas.openxmlformats.org/officeDocument/2006/relationships/tags" Target="../tags/tag25.xml"/><Relationship Id="rId28" Type="http://schemas.openxmlformats.org/officeDocument/2006/relationships/tags" Target="../tags/tag24.xml"/><Relationship Id="rId27" Type="http://schemas.openxmlformats.org/officeDocument/2006/relationships/tags" Target="../tags/tag23.xml"/><Relationship Id="rId26" Type="http://schemas.openxmlformats.org/officeDocument/2006/relationships/tags" Target="../tags/tag22.xml"/><Relationship Id="rId25" Type="http://schemas.openxmlformats.org/officeDocument/2006/relationships/tags" Target="../tags/tag21.xml"/><Relationship Id="rId24" Type="http://schemas.openxmlformats.org/officeDocument/2006/relationships/tags" Target="../tags/tag20.xml"/><Relationship Id="rId23" Type="http://schemas.openxmlformats.org/officeDocument/2006/relationships/tags" Target="../tags/tag19.xml"/><Relationship Id="rId22" Type="http://schemas.openxmlformats.org/officeDocument/2006/relationships/tags" Target="../tags/tag18.xml"/><Relationship Id="rId21" Type="http://schemas.openxmlformats.org/officeDocument/2006/relationships/tags" Target="../tags/tag17.xml"/><Relationship Id="rId20" Type="http://schemas.openxmlformats.org/officeDocument/2006/relationships/tags" Target="../tags/tag16.xml"/><Relationship Id="rId2" Type="http://schemas.openxmlformats.org/officeDocument/2006/relationships/tags" Target="../tags/tag2.xml"/><Relationship Id="rId19" Type="http://schemas.openxmlformats.org/officeDocument/2006/relationships/tags" Target="../tags/tag15.xml"/><Relationship Id="rId18" Type="http://schemas.openxmlformats.org/officeDocument/2006/relationships/tags" Target="../tags/tag14.xml"/><Relationship Id="rId17" Type="http://schemas.openxmlformats.org/officeDocument/2006/relationships/tags" Target="../tags/tag13.xml"/><Relationship Id="rId16" Type="http://schemas.openxmlformats.org/officeDocument/2006/relationships/tags" Target="../tags/tag12.xml"/><Relationship Id="rId15" Type="http://schemas.openxmlformats.org/officeDocument/2006/relationships/tags" Target="../tags/tag11.xml"/><Relationship Id="rId14" Type="http://schemas.openxmlformats.org/officeDocument/2006/relationships/tags" Target="../tags/tag10.xml"/><Relationship Id="rId13" Type="http://schemas.openxmlformats.org/officeDocument/2006/relationships/image" Target="../media/image17.png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166353" y="4467967"/>
            <a:ext cx="3036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  八年级下册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91880" y="2283718"/>
            <a:ext cx="5546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1"/>
                </a:solidFill>
              </a:rPr>
              <a:t>第</a:t>
            </a:r>
            <a:r>
              <a:rPr lang="en-US" altLang="zh-CN" sz="4000" b="1" dirty="0">
                <a:solidFill>
                  <a:schemeClr val="accent1"/>
                </a:solidFill>
              </a:rPr>
              <a:t>2</a:t>
            </a:r>
            <a:r>
              <a:rPr lang="zh-CN" altLang="en-US" sz="4000" b="1" dirty="0">
                <a:solidFill>
                  <a:schemeClr val="accent1"/>
                </a:solidFill>
              </a:rPr>
              <a:t>课时 不等式的解集</a:t>
            </a:r>
            <a:endParaRPr lang="zh-CN" altLang="en-US" sz="40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31640" y="627534"/>
            <a:ext cx="612068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lt"/>
                <a:ea typeface="+mj-ea"/>
              </a:rPr>
              <a:t>不等式  </a:t>
            </a:r>
            <a:r>
              <a:rPr lang="en-US" altLang="zh-CN" sz="2400" b="1" i="1" dirty="0">
                <a:latin typeface="+mj-lt"/>
                <a:ea typeface="+mj-ea"/>
              </a:rPr>
              <a:t>x </a:t>
            </a:r>
            <a:r>
              <a:rPr lang="en-US" altLang="zh-CN" sz="2400" b="1" dirty="0">
                <a:latin typeface="+mn-ea"/>
              </a:rPr>
              <a:t>-</a:t>
            </a:r>
            <a:r>
              <a:rPr lang="en-US" altLang="zh-CN" sz="2400" b="1" dirty="0"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n-ea"/>
              </a:rPr>
              <a:t>≤</a:t>
            </a:r>
            <a:r>
              <a:rPr lang="en-US" altLang="zh-CN" sz="2400" b="1" dirty="0">
                <a:latin typeface="+mj-lt"/>
                <a:ea typeface="+mj-ea"/>
              </a:rPr>
              <a:t>2 </a:t>
            </a:r>
            <a:r>
              <a:rPr lang="zh-CN" altLang="en-US" sz="2400" b="1" dirty="0">
                <a:latin typeface="+mj-lt"/>
                <a:ea typeface="+mj-ea"/>
              </a:rPr>
              <a:t>的解集又该如何表示呢？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36954" y="1755623"/>
            <a:ext cx="5893538" cy="508110"/>
            <a:chOff x="1343527" y="2842143"/>
            <a:chExt cx="5893538" cy="508110"/>
          </a:xfrm>
        </p:grpSpPr>
        <p:grpSp>
          <p:nvGrpSpPr>
            <p:cNvPr id="6" name="组合 5"/>
            <p:cNvGrpSpPr/>
            <p:nvPr/>
          </p:nvGrpSpPr>
          <p:grpSpPr>
            <a:xfrm>
              <a:off x="1343527" y="2842143"/>
              <a:ext cx="5893538" cy="108000"/>
              <a:chOff x="1403648" y="3111822"/>
              <a:chExt cx="5893538" cy="108000"/>
            </a:xfrm>
          </p:grpSpPr>
          <p:cxnSp>
            <p:nvCxnSpPr>
              <p:cNvPr id="19" name="直接箭头连接符 18"/>
              <p:cNvCxnSpPr/>
              <p:nvPr/>
            </p:nvCxnSpPr>
            <p:spPr>
              <a:xfrm>
                <a:off x="1403648" y="3219822"/>
                <a:ext cx="5893538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1907704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2339752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2771800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3203848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3635896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4067944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4499992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4932040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5364088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5796136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6228184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6660232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文本框 6"/>
            <p:cNvSpPr txBox="1"/>
            <p:nvPr/>
          </p:nvSpPr>
          <p:spPr>
            <a:xfrm>
              <a:off x="1590177" y="2950143"/>
              <a:ext cx="4427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latin typeface="+mn-ea"/>
                </a:rPr>
                <a:t>-</a:t>
              </a:r>
              <a:r>
                <a:rPr lang="en-US" altLang="zh-CN" sz="2000" b="1" dirty="0"/>
                <a:t>1</a:t>
              </a:r>
              <a:endParaRPr lang="zh-CN" altLang="en-US" sz="2000" b="1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124088" y="2950143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0</a:t>
              </a:r>
              <a:endParaRPr lang="zh-CN" altLang="en-US" sz="2000" b="1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567859" y="2950143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1</a:t>
              </a:r>
              <a:endParaRPr lang="zh-CN" altLang="en-US" sz="2000" b="1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990976" y="2950143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2</a:t>
              </a:r>
              <a:endParaRPr lang="zh-CN" altLang="en-US" sz="2000" b="1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414093" y="2950143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3</a:t>
              </a:r>
              <a:endParaRPr lang="zh-CN" altLang="en-US" sz="2000" b="1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845164" y="2950143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4</a:t>
              </a:r>
              <a:endParaRPr lang="zh-CN" altLang="en-US" sz="2000" b="1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276235" y="2950143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5</a:t>
              </a:r>
              <a:endParaRPr lang="zh-CN" altLang="en-US" sz="2000" b="1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713656" y="2950143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6</a:t>
              </a:r>
              <a:endParaRPr lang="zh-CN" altLang="en-US" sz="2000" b="1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138377" y="2950143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7</a:t>
              </a:r>
              <a:endParaRPr lang="zh-CN" altLang="en-US" sz="2000" b="1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587542" y="2950143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8</a:t>
              </a:r>
              <a:endParaRPr lang="zh-CN" altLang="en-US" sz="2000" b="1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019590" y="2950143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9</a:t>
              </a:r>
              <a:endParaRPr lang="zh-CN" altLang="en-US" sz="2000" b="1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387144" y="2950143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10</a:t>
              </a:r>
              <a:endParaRPr lang="zh-CN" altLang="en-US" sz="2000" b="1" dirty="0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817986" y="2545009"/>
            <a:ext cx="4972781" cy="4931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不等式 </a:t>
            </a:r>
            <a:r>
              <a:rPr lang="en-US" altLang="zh-CN" sz="2400" i="1" dirty="0">
                <a:latin typeface="+mn-lt"/>
              </a:rPr>
              <a:t>x</a:t>
            </a:r>
            <a:r>
              <a:rPr lang="en-US" altLang="zh-CN" sz="2400" i="1" dirty="0">
                <a:latin typeface="+mj-lt"/>
              </a:rPr>
              <a:t> </a:t>
            </a:r>
            <a:r>
              <a:rPr lang="en-US" altLang="zh-CN" sz="2400" dirty="0">
                <a:latin typeface="+mn-ea"/>
              </a:rPr>
              <a:t>-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en-US" sz="2400" dirty="0">
                <a:latin typeface="+mn-ea"/>
              </a:rPr>
              <a:t>≤</a:t>
            </a:r>
            <a:r>
              <a:rPr lang="en-US" altLang="zh-CN" sz="2400" dirty="0">
                <a:latin typeface="+mn-lt"/>
              </a:rPr>
              <a:t>2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的解集是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x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≤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1482006" y="1856957"/>
            <a:ext cx="2289119" cy="0"/>
          </a:xfrm>
          <a:prstGeom prst="straightConnector1">
            <a:avLst/>
          </a:prstGeom>
          <a:ln w="28575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1497572" y="3497694"/>
            <a:ext cx="6148856" cy="1124585"/>
          </a:xfrm>
          <a:prstGeom prst="rect">
            <a:avLst/>
          </a:prstGeom>
          <a:solidFill>
            <a:srgbClr val="E2F4FD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在数轴上表示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3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的点的位置画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实心圆点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，表示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3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在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这个解集内。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35" name="肘形连接符 33"/>
          <p:cNvCxnSpPr/>
          <p:nvPr/>
        </p:nvCxnSpPr>
        <p:spPr>
          <a:xfrm flipH="1" flipV="1">
            <a:off x="1443633" y="1365668"/>
            <a:ext cx="2328235" cy="471458"/>
          </a:xfrm>
          <a:prstGeom prst="bentConnector3">
            <a:avLst>
              <a:gd name="adj1" fmla="val 88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3708778" y="1788764"/>
            <a:ext cx="126000" cy="126000"/>
          </a:xfrm>
          <a:prstGeom prst="ellipse">
            <a:avLst/>
          </a:prstGeom>
          <a:solidFill>
            <a:srgbClr val="FF00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 bldLvl="0" animBg="1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/>
          <p:cNvSpPr/>
          <p:nvPr/>
        </p:nvSpPr>
        <p:spPr>
          <a:xfrm>
            <a:off x="827584" y="1635646"/>
            <a:ext cx="7704856" cy="2160240"/>
          </a:xfrm>
          <a:prstGeom prst="roundRect">
            <a:avLst/>
          </a:prstGeom>
          <a:solidFill>
            <a:srgbClr val="E9F6FD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95536" y="632527"/>
            <a:ext cx="5884093" cy="50405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Cambria Math" panose="02040503050406030204" charset="0"/>
                <a:sym typeface="+mn-ea"/>
              </a:rPr>
              <a:t>在数轴上表示不等式解集的步骤：</a:t>
            </a:r>
            <a:endParaRPr lang="zh-CN" altLang="en-US" sz="2800" b="1" dirty="0">
              <a:solidFill>
                <a:schemeClr val="accent6">
                  <a:lumMod val="50000"/>
                </a:schemeClr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Cambria Math" panose="02040503050406030204" charset="0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21888" y="2465872"/>
            <a:ext cx="55530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包含界点用实心，不包含用空心；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8991" y="1805415"/>
            <a:ext cx="18722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Cambria Math" panose="02040503050406030204" charset="0"/>
                <a:ea typeface="黑体" panose="02010609060101010101" pitchFamily="49" charset="-122"/>
                <a:cs typeface="Cambria Math" panose="02040503050406030204" charset="0"/>
                <a:sym typeface="+mn-ea"/>
              </a:rPr>
              <a:t>①画数轴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21888" y="1771428"/>
            <a:ext cx="5109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Cambria Math" panose="02040503050406030204" charset="0"/>
                <a:sym typeface="+mn-ea"/>
              </a:rPr>
              <a:t>标出原点，正方向，长度；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Cambria Math" panose="020405030504060302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09782" y="2465872"/>
            <a:ext cx="18722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Cambria Math" panose="02040503050406030204" charset="0"/>
                <a:ea typeface="黑体" panose="02010609060101010101" pitchFamily="49" charset="-122"/>
                <a:cs typeface="Cambria Math" panose="02040503050406030204" charset="0"/>
                <a:sym typeface="+mn-ea"/>
              </a:rPr>
              <a:t>②定界点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09782" y="3152710"/>
            <a:ext cx="18722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Cambria Math" panose="02040503050406030204" charset="0"/>
                <a:ea typeface="黑体" panose="02010609060101010101" pitchFamily="49" charset="-122"/>
                <a:cs typeface="Cambria Math" panose="02040503050406030204" charset="0"/>
                <a:sym typeface="+mn-ea"/>
              </a:rPr>
              <a:t>③定方向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21888" y="3160316"/>
            <a:ext cx="22534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左小右大。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: 圆角 40"/>
          <p:cNvSpPr/>
          <p:nvPr/>
        </p:nvSpPr>
        <p:spPr>
          <a:xfrm>
            <a:off x="683568" y="915566"/>
            <a:ext cx="7560840" cy="3888432"/>
          </a:xfrm>
          <a:prstGeom prst="roundRect">
            <a:avLst>
              <a:gd name="adj" fmla="val 4909"/>
            </a:avLst>
          </a:prstGeom>
          <a:solidFill>
            <a:srgbClr val="F5FBF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1520" y="247387"/>
            <a:ext cx="58826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用数轴表示不等式解集的四种情况：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90391" y="2162720"/>
            <a:ext cx="117078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Wingdings" panose="05000000000000000000" pitchFamily="2" charset="2"/>
            </a:pP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＞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43608" y="1275606"/>
            <a:ext cx="2808311" cy="900333"/>
            <a:chOff x="3160178" y="3613456"/>
            <a:chExt cx="2929481" cy="938486"/>
          </a:xfrm>
        </p:grpSpPr>
        <p:cxnSp>
          <p:nvCxnSpPr>
            <p:cNvPr id="8" name="肘形连接符 11"/>
            <p:cNvCxnSpPr/>
            <p:nvPr/>
          </p:nvCxnSpPr>
          <p:spPr>
            <a:xfrm flipV="1">
              <a:off x="4472357" y="3613456"/>
              <a:ext cx="1500386" cy="447404"/>
            </a:xfrm>
            <a:prstGeom prst="bentConnector3">
              <a:avLst>
                <a:gd name="adj1" fmla="val -17"/>
              </a:avLst>
            </a:prstGeom>
            <a:ln w="28575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箭头连接符 5"/>
            <p:cNvCxnSpPr/>
            <p:nvPr/>
          </p:nvCxnSpPr>
          <p:spPr>
            <a:xfrm>
              <a:off x="3160178" y="4086244"/>
              <a:ext cx="2929481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4419305" y="4032103"/>
              <a:ext cx="106103" cy="108281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290563" y="4028385"/>
              <a:ext cx="363586" cy="5235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a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849484" y="2076513"/>
            <a:ext cx="117078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Wingdings" panose="05000000000000000000" pitchFamily="2" charset="2"/>
            </a:pP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＜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072546" y="1293583"/>
            <a:ext cx="2808310" cy="882357"/>
            <a:chOff x="3160178" y="3632194"/>
            <a:chExt cx="2929481" cy="919748"/>
          </a:xfrm>
        </p:grpSpPr>
        <p:cxnSp>
          <p:nvCxnSpPr>
            <p:cNvPr id="23" name="肘形连接符 11"/>
            <p:cNvCxnSpPr/>
            <p:nvPr/>
          </p:nvCxnSpPr>
          <p:spPr>
            <a:xfrm rot="10800000">
              <a:off x="3295789" y="3632194"/>
              <a:ext cx="1176211" cy="428668"/>
            </a:xfrm>
            <a:prstGeom prst="bentConnector3">
              <a:avLst>
                <a:gd name="adj1" fmla="val -685"/>
              </a:avLst>
            </a:prstGeom>
            <a:ln w="28575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>
              <a:off x="3160178" y="4086244"/>
              <a:ext cx="2929481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4419305" y="4032103"/>
              <a:ext cx="106103" cy="108281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290563" y="4028385"/>
              <a:ext cx="363586" cy="5235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a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863205" y="4134072"/>
            <a:ext cx="117078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Wingdings" panose="05000000000000000000" pitchFamily="2" charset="2"/>
            </a:pP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zh-CN" altLang="en-US" sz="2800" b="1" dirty="0">
                <a:latin typeface="+mn-ea"/>
              </a:rPr>
              <a:t>≥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16422" y="3246958"/>
            <a:ext cx="2808311" cy="900333"/>
            <a:chOff x="3160178" y="3613456"/>
            <a:chExt cx="2929481" cy="938486"/>
          </a:xfrm>
        </p:grpSpPr>
        <p:cxnSp>
          <p:nvCxnSpPr>
            <p:cNvPr id="31" name="肘形连接符 11"/>
            <p:cNvCxnSpPr/>
            <p:nvPr/>
          </p:nvCxnSpPr>
          <p:spPr>
            <a:xfrm flipV="1">
              <a:off x="4472357" y="3613456"/>
              <a:ext cx="1500386" cy="447404"/>
            </a:xfrm>
            <a:prstGeom prst="bentConnector3">
              <a:avLst>
                <a:gd name="adj1" fmla="val -17"/>
              </a:avLst>
            </a:prstGeom>
            <a:ln w="28575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箭头连接符 31"/>
            <p:cNvCxnSpPr/>
            <p:nvPr/>
          </p:nvCxnSpPr>
          <p:spPr>
            <a:xfrm>
              <a:off x="3160178" y="4086244"/>
              <a:ext cx="2929481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>
              <a:off x="4419305" y="4032103"/>
              <a:ext cx="106103" cy="108281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90563" y="4028385"/>
              <a:ext cx="363586" cy="5235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a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5829338" y="4136762"/>
            <a:ext cx="117078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Wingdings" panose="05000000000000000000" pitchFamily="2" charset="2"/>
            </a:pP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zh-CN" altLang="en-US" sz="2800" b="1" dirty="0">
                <a:latin typeface="+mn-ea"/>
              </a:rPr>
              <a:t>≤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045360" y="3264935"/>
            <a:ext cx="2808310" cy="882357"/>
            <a:chOff x="3160178" y="3632194"/>
            <a:chExt cx="2929481" cy="919748"/>
          </a:xfrm>
        </p:grpSpPr>
        <p:cxnSp>
          <p:nvCxnSpPr>
            <p:cNvPr id="37" name="肘形连接符 11"/>
            <p:cNvCxnSpPr/>
            <p:nvPr/>
          </p:nvCxnSpPr>
          <p:spPr>
            <a:xfrm rot="10800000">
              <a:off x="3295789" y="3632194"/>
              <a:ext cx="1176211" cy="428668"/>
            </a:xfrm>
            <a:prstGeom prst="bentConnector3">
              <a:avLst>
                <a:gd name="adj1" fmla="val -685"/>
              </a:avLst>
            </a:prstGeom>
            <a:ln w="28575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箭头连接符 37"/>
            <p:cNvCxnSpPr/>
            <p:nvPr/>
          </p:nvCxnSpPr>
          <p:spPr>
            <a:xfrm>
              <a:off x="3160178" y="4086244"/>
              <a:ext cx="2929481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>
              <a:off x="4419305" y="4032103"/>
              <a:ext cx="106103" cy="108281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290563" y="4028385"/>
              <a:ext cx="363586" cy="5235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a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43" name="直接连接符 42"/>
          <p:cNvCxnSpPr>
            <a:stCxn id="41" idx="0"/>
            <a:endCxn id="41" idx="2"/>
          </p:cNvCxnSpPr>
          <p:nvPr/>
        </p:nvCxnSpPr>
        <p:spPr>
          <a:xfrm>
            <a:off x="4463988" y="915566"/>
            <a:ext cx="0" cy="388843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stCxn id="41" idx="1"/>
            <a:endCxn id="41" idx="3"/>
          </p:cNvCxnSpPr>
          <p:nvPr/>
        </p:nvCxnSpPr>
        <p:spPr>
          <a:xfrm>
            <a:off x="683568" y="2859782"/>
            <a:ext cx="756084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1075" y="942725"/>
            <a:ext cx="8241850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在数轴上表示不等式 </a:t>
            </a:r>
            <a:r>
              <a:rPr lang="en-US" altLang="zh-CN" sz="2800" b="1" i="1" dirty="0">
                <a:latin typeface="+mj-lt"/>
                <a:ea typeface="+mj-ea"/>
              </a:rPr>
              <a:t>x </a:t>
            </a:r>
            <a:r>
              <a:rPr lang="zh-CN" altLang="en-US" sz="2800" b="1" dirty="0">
                <a:latin typeface="+mj-lt"/>
                <a:ea typeface="+mj-ea"/>
              </a:rPr>
              <a:t>≥ </a:t>
            </a:r>
            <a:r>
              <a:rPr lang="en-US" altLang="zh-CN" sz="2800" b="1" dirty="0">
                <a:latin typeface="+mj-lt"/>
                <a:ea typeface="+mj-ea"/>
              </a:rPr>
              <a:t>2 </a:t>
            </a:r>
            <a:r>
              <a:rPr lang="zh-CN" altLang="en-US" sz="2800" b="1" dirty="0">
                <a:latin typeface="+mj-lt"/>
                <a:ea typeface="+mj-ea"/>
              </a:rPr>
              <a:t>的解集，正确的是（       ）</a:t>
            </a:r>
            <a:endParaRPr lang="zh-CN" altLang="en-US" sz="2800" b="1" dirty="0">
              <a:latin typeface="+mj-lt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379348" y="1923678"/>
            <a:ext cx="5784940" cy="2744952"/>
            <a:chOff x="1379348" y="1923678"/>
            <a:chExt cx="5784940" cy="274495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9348" y="1923678"/>
              <a:ext cx="2448156" cy="64899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2524" y="1923678"/>
              <a:ext cx="2451764" cy="64899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9348" y="3507854"/>
              <a:ext cx="2448156" cy="64899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7414" y="3507854"/>
              <a:ext cx="2451764" cy="648996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2188542" y="2571750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/>
                <a:t>A</a:t>
              </a:r>
              <a:endParaRPr lang="zh-CN" altLang="en-US" sz="2800" b="1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868144" y="2571750"/>
              <a:ext cx="4235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/>
                <a:t>B</a:t>
              </a:r>
              <a:endParaRPr lang="zh-CN" altLang="en-US" sz="2800" b="1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188542" y="4145410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/>
                <a:t>C</a:t>
              </a:r>
              <a:endParaRPr lang="zh-CN" altLang="en-US" sz="2800" b="1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868144" y="4145410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/>
                <a:t>D</a:t>
              </a:r>
              <a:endParaRPr lang="zh-CN" altLang="en-US" sz="2800" b="1" dirty="0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7956376" y="960659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683568" y="941659"/>
            <a:ext cx="7518400" cy="31495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某不等式的解集是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＞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，下列表述不正确的是（       ）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A.0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是这个不等式的解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j-lt"/>
                <a:ea typeface="+mj-ea"/>
              </a:rPr>
              <a:t>B.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zh-CN" altLang="en-US" sz="2800" b="1" dirty="0">
                <a:latin typeface="+mj-lt"/>
                <a:ea typeface="+mj-ea"/>
              </a:rPr>
              <a:t>不是这个不等式的解</a:t>
            </a:r>
            <a:endParaRPr lang="en-US" altLang="zh-CN" sz="2800" b="1" dirty="0">
              <a:latin typeface="+mj-lt"/>
              <a:ea typeface="+mj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大于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的数都是这个不等式的解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j-lt"/>
                <a:ea typeface="+mj-ea"/>
              </a:rPr>
              <a:t>D.</a:t>
            </a:r>
            <a:r>
              <a:rPr lang="zh-CN" altLang="en-US" sz="2800" b="1" dirty="0">
                <a:latin typeface="+mj-lt"/>
                <a:ea typeface="+mj-ea"/>
              </a:rPr>
              <a:t>小于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zh-CN" altLang="en-US" sz="2800" b="1" dirty="0">
                <a:latin typeface="+mj-lt"/>
                <a:ea typeface="+mj-ea"/>
              </a:rPr>
              <a:t>的数都不是这个不等式的解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78969" y="1491630"/>
            <a:ext cx="44450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C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P58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1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26243" y="177966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12360" y="2466935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560" y="986815"/>
            <a:ext cx="8136904" cy="1949508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  <a:defRPr/>
            </a:pP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判断正误：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lvl="0"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1</a:t>
            </a:r>
            <a:r>
              <a:rPr lang="zh-CN" altLang="en-US" sz="2800" b="1" dirty="0">
                <a:latin typeface="+mj-lt"/>
                <a:ea typeface="+mj-ea"/>
              </a:rPr>
              <a:t>）</a:t>
            </a:r>
            <a:r>
              <a:rPr lang="zh-CN" altLang="en-US" sz="2800" b="1">
                <a:latin typeface="+mj-lt"/>
                <a:ea typeface="+mj-ea"/>
              </a:rPr>
              <a:t>不等式 </a:t>
            </a:r>
            <a:r>
              <a:rPr lang="en-US" altLang="zh-CN" sz="2800" b="1" i="1">
                <a:latin typeface="+mj-lt"/>
                <a:ea typeface="+mj-ea"/>
              </a:rPr>
              <a:t>         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解有无数个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；              （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lvl="0"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zh-CN" altLang="en-US" sz="2800" b="1" dirty="0">
                <a:latin typeface="+mj-lt"/>
                <a:ea typeface="+mj-ea"/>
              </a:rPr>
              <a:t>）</a:t>
            </a:r>
            <a:r>
              <a:rPr lang="en-US" altLang="zh-CN" sz="2800" b="1" i="1" dirty="0">
                <a:latin typeface="+mj-lt"/>
                <a:ea typeface="+mj-ea"/>
              </a:rPr>
              <a:t>x</a:t>
            </a:r>
            <a:r>
              <a:rPr lang="en-US" altLang="zh-CN" sz="2800" b="1" dirty="0">
                <a:latin typeface="+mj-lt"/>
                <a:ea typeface="+mj-ea"/>
              </a:rPr>
              <a:t>=4</a:t>
            </a:r>
            <a:r>
              <a:rPr lang="zh-CN" altLang="en-US" sz="2800" b="1" dirty="0">
                <a:latin typeface="+mj-lt"/>
                <a:ea typeface="+mj-ea"/>
              </a:rPr>
              <a:t>是不等式 </a:t>
            </a:r>
            <a:r>
              <a:rPr lang="en-US" altLang="zh-CN" sz="2800" b="1" i="1" dirty="0">
                <a:latin typeface="+mj-lt"/>
                <a:ea typeface="+mj-ea"/>
              </a:rPr>
              <a:t>x</a:t>
            </a:r>
            <a:r>
              <a:rPr lang="en-US" altLang="zh-CN" sz="2800" b="1" dirty="0">
                <a:latin typeface="+mj-lt"/>
                <a:ea typeface="+mj-ea"/>
              </a:rPr>
              <a:t>+5</a:t>
            </a:r>
            <a:r>
              <a:rPr lang="zh-CN" altLang="en-US" sz="2800" b="1" dirty="0">
                <a:latin typeface="+mj-lt"/>
                <a:ea typeface="+mj-ea"/>
              </a:rPr>
              <a:t>＞</a:t>
            </a:r>
            <a:r>
              <a:rPr lang="en-US" altLang="zh-CN" sz="2800" b="1" dirty="0">
                <a:latin typeface="+mj-lt"/>
                <a:ea typeface="+mj-ea"/>
              </a:rPr>
              <a:t>10</a:t>
            </a:r>
            <a:r>
              <a:rPr lang="zh-CN" altLang="en-US" sz="2800" b="1" dirty="0">
                <a:latin typeface="+mj-lt"/>
                <a:ea typeface="+mj-ea"/>
              </a:rPr>
              <a:t>的解。                （      ）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699792" y="1634634"/>
          <a:ext cx="863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Equation" r:id="rId1" imgW="20726400" imgH="20116800" progId="Equation.DSMT4">
                  <p:embed/>
                </p:oleObj>
              </mc:Choice>
              <mc:Fallback>
                <p:oleObj name="Equation" r:id="rId1" imgW="20726400" imgH="20116800" progId="Equation.DSMT4">
                  <p:embed/>
                  <p:pic>
                    <p:nvPicPr>
                      <p:cNvPr id="0" name="图片 71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99792" y="1634634"/>
                        <a:ext cx="8636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6365875" y="896089"/>
            <a:ext cx="2675780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P58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2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600075" y="267363"/>
            <a:ext cx="6726238" cy="164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Wingdings" panose="05000000000000000000" pitchFamily="2" charset="2"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将下列不等式的解集分别表示在数轴上：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800" b="1" dirty="0">
                <a:latin typeface="+mj-ea"/>
                <a:ea typeface="+mj-ea"/>
              </a:rPr>
              <a:t>＞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                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800" b="1" dirty="0">
                <a:latin typeface="+mj-ea"/>
                <a:ea typeface="+mj-ea"/>
              </a:rPr>
              <a:t>＜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800" b="1" dirty="0">
                <a:latin typeface="+mj-ea"/>
                <a:ea typeface="+mj-ea"/>
              </a:rPr>
              <a:t>≥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               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800" b="1" dirty="0">
                <a:latin typeface="+mj-ea"/>
                <a:ea typeface="+mj-ea"/>
              </a:rPr>
              <a:t>≤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6575" y="1745754"/>
            <a:ext cx="3738563" cy="1552575"/>
            <a:chOff x="587219" y="2266333"/>
            <a:chExt cx="3739092" cy="1552070"/>
          </a:xfrm>
        </p:grpSpPr>
        <p:sp>
          <p:nvSpPr>
            <p:cNvPr id="7" name="文本框 2"/>
            <p:cNvSpPr txBox="1"/>
            <p:nvPr/>
          </p:nvSpPr>
          <p:spPr>
            <a:xfrm>
              <a:off x="587219" y="2266333"/>
              <a:ext cx="1083652" cy="57606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buFont typeface="Wingdings" panose="05000000000000000000" pitchFamily="2" charset="2"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（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）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8" name="直接箭头连接符 7"/>
            <p:cNvCxnSpPr/>
            <p:nvPr/>
          </p:nvCxnSpPr>
          <p:spPr>
            <a:xfrm>
              <a:off x="876185" y="3402613"/>
              <a:ext cx="3140519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>
              <a:off x="2657614" y="3356591"/>
              <a:ext cx="338185" cy="4618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4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444857" y="3213762"/>
              <a:ext cx="0" cy="18885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2827499" y="3213762"/>
              <a:ext cx="0" cy="16980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199027" y="3213762"/>
              <a:ext cx="0" cy="18885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3576905" y="3213762"/>
              <a:ext cx="0" cy="18885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2066978" y="3213762"/>
              <a:ext cx="0" cy="18885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312810" y="3213762"/>
              <a:ext cx="0" cy="18885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689100" y="3213762"/>
              <a:ext cx="0" cy="18885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20"/>
            <p:cNvSpPr/>
            <p:nvPr/>
          </p:nvSpPr>
          <p:spPr>
            <a:xfrm>
              <a:off x="3440361" y="3352324"/>
              <a:ext cx="339773" cy="4618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6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045017" y="3352324"/>
              <a:ext cx="338186" cy="4618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5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254330" y="3352324"/>
              <a:ext cx="338186" cy="4618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917732" y="3352324"/>
              <a:ext cx="279440" cy="4618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2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522389" y="3352324"/>
              <a:ext cx="338185" cy="4618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127045" y="3352325"/>
              <a:ext cx="338186" cy="4618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0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27" name="肘形连接符 31"/>
            <p:cNvCxnSpPr/>
            <p:nvPr/>
          </p:nvCxnSpPr>
          <p:spPr>
            <a:xfrm flipV="1">
              <a:off x="2825911" y="2896365"/>
              <a:ext cx="1500400" cy="447529"/>
            </a:xfrm>
            <a:prstGeom prst="bentConnector3">
              <a:avLst>
                <a:gd name="adj1" fmla="val -17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2765579" y="3332600"/>
              <a:ext cx="127390" cy="127331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568825" y="1707654"/>
            <a:ext cx="3429000" cy="1589087"/>
            <a:chOff x="4542825" y="2222190"/>
            <a:chExt cx="3429834" cy="1588324"/>
          </a:xfrm>
        </p:grpSpPr>
        <p:sp>
          <p:nvSpPr>
            <p:cNvPr id="29" name="文本框 34"/>
            <p:cNvSpPr txBox="1"/>
            <p:nvPr/>
          </p:nvSpPr>
          <p:spPr>
            <a:xfrm>
              <a:off x="4542825" y="2222190"/>
              <a:ext cx="1083652" cy="5759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buFont typeface="Wingdings" panose="05000000000000000000" pitchFamily="2" charset="2"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（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）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30" name="直接箭头连接符 29"/>
            <p:cNvCxnSpPr/>
            <p:nvPr/>
          </p:nvCxnSpPr>
          <p:spPr>
            <a:xfrm>
              <a:off x="4831820" y="3358294"/>
              <a:ext cx="3140839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6867490" y="3194860"/>
              <a:ext cx="0" cy="1570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7401020" y="3159952"/>
              <a:ext cx="0" cy="18882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6339995" y="3182166"/>
              <a:ext cx="0" cy="16343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5268489" y="3169472"/>
              <a:ext cx="0" cy="18882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5800431" y="3169472"/>
              <a:ext cx="0" cy="18882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/>
            <p:cNvSpPr/>
            <p:nvPr/>
          </p:nvSpPr>
          <p:spPr>
            <a:xfrm>
              <a:off x="7283516" y="3342427"/>
              <a:ext cx="339808" cy="4617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154529" y="3348773"/>
              <a:ext cx="494166" cy="461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-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574951" y="3344013"/>
              <a:ext cx="489866" cy="461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-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2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014428" y="3344013"/>
              <a:ext cx="494166" cy="461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-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724581" y="3348774"/>
              <a:ext cx="338220" cy="4617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0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2" name="肘形连接符 51"/>
            <p:cNvCxnSpPr/>
            <p:nvPr/>
          </p:nvCxnSpPr>
          <p:spPr>
            <a:xfrm flipH="1" flipV="1">
              <a:off x="4839442" y="2879099"/>
              <a:ext cx="1500553" cy="447460"/>
            </a:xfrm>
            <a:prstGeom prst="bentConnector3">
              <a:avLst>
                <a:gd name="adj1" fmla="val -17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/>
            <p:cNvSpPr/>
            <p:nvPr/>
          </p:nvSpPr>
          <p:spPr>
            <a:xfrm>
              <a:off x="6269493" y="3272041"/>
              <a:ext cx="138937" cy="1417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31813" y="3346451"/>
            <a:ext cx="3430587" cy="1573214"/>
            <a:chOff x="587219" y="2266333"/>
            <a:chExt cx="3429834" cy="1573359"/>
          </a:xfrm>
        </p:grpSpPr>
        <p:sp>
          <p:nvSpPr>
            <p:cNvPr id="44" name="文本框 57"/>
            <p:cNvSpPr txBox="1"/>
            <p:nvPr/>
          </p:nvSpPr>
          <p:spPr>
            <a:xfrm>
              <a:off x="587219" y="2266333"/>
              <a:ext cx="1083652" cy="57630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buFont typeface="Wingdings" panose="05000000000000000000" pitchFamily="2" charset="2"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（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）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45" name="直接箭头连接符 44"/>
            <p:cNvCxnSpPr/>
            <p:nvPr/>
          </p:nvCxnSpPr>
          <p:spPr>
            <a:xfrm>
              <a:off x="876081" y="3403088"/>
              <a:ext cx="314097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3426633" y="3377684"/>
              <a:ext cx="338064" cy="4620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2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2444186" y="3214159"/>
              <a:ext cx="0" cy="16987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3010799" y="3214159"/>
              <a:ext cx="0" cy="18892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3575825" y="3214159"/>
              <a:ext cx="0" cy="18892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877573" y="3214159"/>
              <a:ext cx="0" cy="18892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318895" y="3201457"/>
              <a:ext cx="0" cy="18892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/>
            <p:cNvSpPr/>
            <p:nvPr/>
          </p:nvSpPr>
          <p:spPr>
            <a:xfrm>
              <a:off x="2858432" y="3377686"/>
              <a:ext cx="339650" cy="4620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2271186" y="3353872"/>
              <a:ext cx="279339" cy="46200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0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614106" y="3377684"/>
              <a:ext cx="493938" cy="4617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400" b="1" dirty="0">
                  <a:latin typeface="+mn-ea"/>
                </a:rPr>
                <a:t>-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047493" y="3372923"/>
              <a:ext cx="493938" cy="4617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cs typeface="+mn-cs"/>
                </a:rPr>
                <a:t>-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2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57" name="肘形连接符 74"/>
            <p:cNvCxnSpPr/>
            <p:nvPr/>
          </p:nvCxnSpPr>
          <p:spPr>
            <a:xfrm flipV="1">
              <a:off x="1323339" y="2898216"/>
              <a:ext cx="2304544" cy="439779"/>
            </a:xfrm>
            <a:prstGeom prst="bentConnector3">
              <a:avLst>
                <a:gd name="adj1" fmla="val -93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椭圆 45"/>
            <p:cNvSpPr/>
            <p:nvPr/>
          </p:nvSpPr>
          <p:spPr>
            <a:xfrm>
              <a:off x="1263345" y="3346082"/>
              <a:ext cx="107976" cy="108010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568753" y="3331891"/>
            <a:ext cx="3837856" cy="1552575"/>
            <a:chOff x="587219" y="2266333"/>
            <a:chExt cx="3838399" cy="1552070"/>
          </a:xfrm>
        </p:grpSpPr>
        <p:sp>
          <p:nvSpPr>
            <p:cNvPr id="74" name="文本框 2"/>
            <p:cNvSpPr txBox="1"/>
            <p:nvPr/>
          </p:nvSpPr>
          <p:spPr>
            <a:xfrm>
              <a:off x="587219" y="2266333"/>
              <a:ext cx="1083652" cy="57606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buFont typeface="Wingdings" panose="05000000000000000000" pitchFamily="2" charset="2"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（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）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75" name="直接箭头连接符 74"/>
            <p:cNvCxnSpPr/>
            <p:nvPr/>
          </p:nvCxnSpPr>
          <p:spPr>
            <a:xfrm>
              <a:off x="876185" y="3402613"/>
              <a:ext cx="3549433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 75"/>
            <p:cNvSpPr/>
            <p:nvPr/>
          </p:nvSpPr>
          <p:spPr>
            <a:xfrm>
              <a:off x="2657614" y="3356591"/>
              <a:ext cx="338185" cy="4618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4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2444857" y="3213762"/>
              <a:ext cx="0" cy="18885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2827253" y="3210860"/>
              <a:ext cx="0" cy="19234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3199027" y="3213762"/>
              <a:ext cx="0" cy="18885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3576905" y="3213762"/>
              <a:ext cx="0" cy="18885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2066978" y="3213762"/>
              <a:ext cx="0" cy="18885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1312810" y="3213762"/>
              <a:ext cx="0" cy="18885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1689100" y="3213762"/>
              <a:ext cx="0" cy="18885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矩形 83"/>
            <p:cNvSpPr/>
            <p:nvPr/>
          </p:nvSpPr>
          <p:spPr>
            <a:xfrm>
              <a:off x="3440361" y="3352324"/>
              <a:ext cx="339773" cy="4618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6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3045017" y="3352324"/>
              <a:ext cx="338186" cy="4618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5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2254330" y="3352324"/>
              <a:ext cx="338186" cy="4618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1917732" y="3352324"/>
              <a:ext cx="279440" cy="4618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2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1522389" y="3352324"/>
              <a:ext cx="338185" cy="4618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1127045" y="3352325"/>
              <a:ext cx="338186" cy="4618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0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90" name="肘形连接符 31"/>
            <p:cNvCxnSpPr/>
            <p:nvPr/>
          </p:nvCxnSpPr>
          <p:spPr>
            <a:xfrm rot="10800000">
              <a:off x="1391720" y="2846075"/>
              <a:ext cx="2187093" cy="534868"/>
            </a:xfrm>
            <a:prstGeom prst="bentConnector3">
              <a:avLst>
                <a:gd name="adj1" fmla="val 55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椭圆 90"/>
            <p:cNvSpPr/>
            <p:nvPr/>
          </p:nvSpPr>
          <p:spPr>
            <a:xfrm>
              <a:off x="3516202" y="3332388"/>
              <a:ext cx="127390" cy="127331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92" name="直接连接符 91"/>
            <p:cNvCxnSpPr/>
            <p:nvPr/>
          </p:nvCxnSpPr>
          <p:spPr>
            <a:xfrm>
              <a:off x="3973836" y="3213762"/>
              <a:ext cx="0" cy="18885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矩形 92"/>
            <p:cNvSpPr/>
            <p:nvPr/>
          </p:nvSpPr>
          <p:spPr>
            <a:xfrm>
              <a:off x="3837292" y="3352324"/>
              <a:ext cx="339773" cy="4618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rPr>
                <a:t>7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3568" y="771550"/>
            <a:ext cx="7956884" cy="3167277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+mj-ea"/>
              </a:rPr>
              <a:t>4.</a:t>
            </a:r>
            <a:r>
              <a:rPr lang="zh-CN" altLang="en-US" sz="2600" b="1" dirty="0">
                <a:latin typeface="+mj-lt"/>
                <a:ea typeface="+mj-ea"/>
              </a:rPr>
              <a:t>填空：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+mj-ea"/>
              </a:rPr>
              <a:t>(1)</a:t>
            </a:r>
            <a:r>
              <a:rPr lang="zh-CN" altLang="en-US" sz="2600" b="1" dirty="0">
                <a:latin typeface="+mj-lt"/>
                <a:ea typeface="+mj-ea"/>
              </a:rPr>
              <a:t>写出不等式 </a:t>
            </a:r>
            <a:r>
              <a:rPr lang="en-US" altLang="zh-CN" sz="2600" b="1" i="1" dirty="0">
                <a:latin typeface="+mj-lt"/>
                <a:ea typeface="+mj-ea"/>
              </a:rPr>
              <a:t>x</a:t>
            </a:r>
            <a:r>
              <a:rPr lang="zh-CN" altLang="en-US" sz="2600" b="1" dirty="0">
                <a:latin typeface="+mj-lt"/>
                <a:ea typeface="+mj-ea"/>
              </a:rPr>
              <a:t>＜</a:t>
            </a:r>
            <a:r>
              <a:rPr lang="en-US" altLang="zh-CN" sz="2600" b="1" dirty="0">
                <a:latin typeface="+mj-lt"/>
                <a:ea typeface="+mj-ea"/>
              </a:rPr>
              <a:t>3 </a:t>
            </a:r>
            <a:r>
              <a:rPr lang="zh-CN" altLang="en-US" sz="2600" b="1" dirty="0">
                <a:latin typeface="+mj-lt"/>
                <a:ea typeface="+mj-ea"/>
              </a:rPr>
              <a:t>的所有正整数解：</a:t>
            </a:r>
            <a:r>
              <a:rPr lang="en-US" altLang="zh-CN" sz="2600" b="1" dirty="0">
                <a:latin typeface="+mj-lt"/>
                <a:ea typeface="+mj-ea"/>
              </a:rPr>
              <a:t>_______</a:t>
            </a:r>
            <a:r>
              <a:rPr lang="zh-CN" altLang="en-US" sz="2600" b="1" dirty="0">
                <a:latin typeface="+mj-lt"/>
                <a:ea typeface="+mj-ea"/>
              </a:rPr>
              <a:t>；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+mj-ea"/>
              </a:rPr>
              <a:t>(2)</a:t>
            </a:r>
            <a:r>
              <a:rPr lang="zh-CN" altLang="en-US" sz="2600" b="1" dirty="0">
                <a:latin typeface="+mj-lt"/>
                <a:ea typeface="+mj-ea"/>
              </a:rPr>
              <a:t>写出不等式 </a:t>
            </a:r>
            <a:r>
              <a:rPr lang="en-US" altLang="zh-CN" sz="2600" b="1" i="1" dirty="0">
                <a:latin typeface="+mj-lt"/>
                <a:ea typeface="+mj-ea"/>
              </a:rPr>
              <a:t>x</a:t>
            </a:r>
            <a:r>
              <a:rPr lang="zh-CN" altLang="en-US" sz="2600" b="1" dirty="0">
                <a:latin typeface="+mj-ea"/>
                <a:ea typeface="+mj-ea"/>
              </a:rPr>
              <a:t>≥</a:t>
            </a:r>
            <a:r>
              <a:rPr lang="en-US" altLang="zh-CN" sz="2600" b="1" dirty="0">
                <a:latin typeface="+mj-ea"/>
                <a:ea typeface="+mj-ea"/>
              </a:rPr>
              <a:t>-</a:t>
            </a:r>
            <a:r>
              <a:rPr lang="en-US" altLang="zh-CN" sz="2600" b="1" dirty="0">
                <a:latin typeface="+mj-lt"/>
                <a:ea typeface="+mj-ea"/>
              </a:rPr>
              <a:t>4 </a:t>
            </a:r>
            <a:r>
              <a:rPr lang="zh-CN" altLang="en-US" sz="2600" b="1" dirty="0">
                <a:latin typeface="+mj-lt"/>
                <a:ea typeface="+mj-ea"/>
              </a:rPr>
              <a:t>的所有负整数解：</a:t>
            </a:r>
            <a:r>
              <a:rPr lang="en-US" altLang="zh-CN" sz="2600" b="1" dirty="0">
                <a:latin typeface="+mj-lt"/>
                <a:ea typeface="+mj-ea"/>
              </a:rPr>
              <a:t>_________________</a:t>
            </a:r>
            <a:r>
              <a:rPr lang="zh-CN" altLang="en-US" sz="2600" b="1" dirty="0">
                <a:latin typeface="+mj-lt"/>
                <a:ea typeface="+mj-ea"/>
              </a:rPr>
              <a:t>；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+mj-ea"/>
              </a:rPr>
              <a:t>(3)</a:t>
            </a:r>
            <a:r>
              <a:rPr lang="zh-CN" altLang="en-US" sz="2600" b="1" dirty="0">
                <a:latin typeface="+mj-lt"/>
                <a:ea typeface="+mj-ea"/>
              </a:rPr>
              <a:t>写出不等式 </a:t>
            </a:r>
            <a:r>
              <a:rPr lang="en-US" altLang="zh-CN" sz="2600" b="1" i="1" dirty="0">
                <a:latin typeface="+mj-lt"/>
                <a:ea typeface="+mj-ea"/>
              </a:rPr>
              <a:t>x</a:t>
            </a:r>
            <a:r>
              <a:rPr lang="zh-CN" altLang="en-US" sz="2600" b="1" dirty="0">
                <a:latin typeface="+mj-ea"/>
                <a:ea typeface="+mj-ea"/>
              </a:rPr>
              <a:t>≤</a:t>
            </a:r>
            <a:r>
              <a:rPr lang="en-US" altLang="zh-CN" sz="2600" b="1" dirty="0">
                <a:latin typeface="+mj-lt"/>
                <a:ea typeface="+mj-ea"/>
              </a:rPr>
              <a:t>2 </a:t>
            </a:r>
            <a:r>
              <a:rPr lang="zh-CN" altLang="en-US" sz="2600" b="1" dirty="0">
                <a:latin typeface="+mj-lt"/>
                <a:ea typeface="+mj-ea"/>
              </a:rPr>
              <a:t>的所有非负整数解：</a:t>
            </a:r>
            <a:r>
              <a:rPr lang="en-US" altLang="zh-CN" sz="2600" b="1" dirty="0">
                <a:latin typeface="+mj-lt"/>
                <a:ea typeface="+mj-ea"/>
              </a:rPr>
              <a:t>__________</a:t>
            </a:r>
            <a:r>
              <a:rPr lang="zh-CN" altLang="en-US" sz="2600" b="1" dirty="0">
                <a:latin typeface="+mj-lt"/>
                <a:ea typeface="+mj-ea"/>
              </a:rPr>
              <a:t>；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200000"/>
              </a:lnSpc>
            </a:pPr>
            <a:r>
              <a:rPr lang="en-US" altLang="zh-CN" sz="2600" b="1" dirty="0">
                <a:latin typeface="+mj-lt"/>
                <a:ea typeface="+mj-ea"/>
              </a:rPr>
              <a:t>(4)</a:t>
            </a:r>
            <a:r>
              <a:rPr lang="zh-CN" altLang="en-US" sz="2600" b="1">
                <a:latin typeface="+mj-lt"/>
                <a:ea typeface="+mj-ea"/>
              </a:rPr>
              <a:t>写出不等式                的</a:t>
            </a:r>
            <a:r>
              <a:rPr lang="zh-CN" altLang="en-US" sz="2600" b="1" dirty="0">
                <a:latin typeface="+mj-lt"/>
                <a:ea typeface="+mj-ea"/>
              </a:rPr>
              <a:t>最小整数解：</a:t>
            </a:r>
            <a:r>
              <a:rPr lang="en-US" altLang="zh-CN" sz="2600" b="1" dirty="0">
                <a:latin typeface="+mj-lt"/>
                <a:ea typeface="+mj-ea"/>
              </a:rPr>
              <a:t>_____</a:t>
            </a:r>
            <a:r>
              <a:rPr lang="zh-CN" altLang="en-US" sz="2600" b="1" dirty="0">
                <a:latin typeface="+mj-lt"/>
                <a:ea typeface="+mj-ea"/>
              </a:rPr>
              <a:t>。</a:t>
            </a:r>
            <a:endParaRPr lang="zh-CN" altLang="en-US" sz="2600" b="1" dirty="0">
              <a:latin typeface="+mj-lt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865119" y="3321422"/>
          <a:ext cx="12573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Equation" r:id="rId1" imgW="30175200" imgH="20116800" progId="Equation.DSMT4">
                  <p:embed/>
                </p:oleObj>
              </mc:Choice>
              <mc:Fallback>
                <p:oleObj name="Equation" r:id="rId1" imgW="30175200" imgH="20116800" progId="Equation.DSMT4">
                  <p:embed/>
                  <p:pic>
                    <p:nvPicPr>
                      <p:cNvPr id="0" name="图片 1024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65119" y="3321422"/>
                        <a:ext cx="12573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6516216" y="1244545"/>
            <a:ext cx="85311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</a:t>
            </a:r>
            <a:endParaRPr kumimoji="0" lang="zh-CN" alt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7584" y="2209983"/>
            <a:ext cx="252986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lang="en-US" altLang="zh-CN" sz="2600" b="1" dirty="0">
                <a:solidFill>
                  <a:srgbClr val="FF0000"/>
                </a:solidFill>
                <a:latin typeface="+mn-ea"/>
              </a:rPr>
              <a:t>-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lang="en-US" altLang="zh-CN" sz="2600" b="1" dirty="0">
                <a:solidFill>
                  <a:srgbClr val="FF0000"/>
                </a:solidFill>
                <a:latin typeface="+mn-ea"/>
              </a:rPr>
              <a:t>-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3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lang="en-US" altLang="zh-CN" sz="2600" b="1" dirty="0">
                <a:solidFill>
                  <a:srgbClr val="FF0000"/>
                </a:solidFill>
                <a:latin typeface="+mn-ea"/>
              </a:rPr>
              <a:t>-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4</a:t>
            </a:r>
            <a:endParaRPr kumimoji="0" lang="zh-CN" alt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04248" y="2685568"/>
            <a:ext cx="135485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0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</a:t>
            </a:r>
            <a:endParaRPr kumimoji="0" lang="zh-CN" alt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16216" y="3345433"/>
            <a:ext cx="51969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 b="1" dirty="0">
                <a:solidFill>
                  <a:srgbClr val="FF0000"/>
                </a:solidFill>
                <a:latin typeface="+mn-ea"/>
              </a:rPr>
              <a:t>-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3</a:t>
            </a:r>
            <a:endParaRPr kumimoji="0" lang="zh-CN" alt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1216" y="1440727"/>
            <a:ext cx="615553" cy="25922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latin typeface="+mj-ea"/>
                <a:ea typeface="+mj-ea"/>
              </a:rPr>
              <a:t>不等式的解集</a:t>
            </a:r>
            <a:endParaRPr lang="zh-CN" altLang="en-US" sz="2800" b="1" dirty="0">
              <a:latin typeface="+mj-ea"/>
              <a:ea typeface="+mj-ea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2411760" y="339502"/>
            <a:ext cx="5852877" cy="2076049"/>
            <a:chOff x="2411760" y="339502"/>
            <a:chExt cx="5852877" cy="2076049"/>
          </a:xfrm>
        </p:grpSpPr>
        <p:sp>
          <p:nvSpPr>
            <p:cNvPr id="50" name="矩形: 圆角 49"/>
            <p:cNvSpPr/>
            <p:nvPr/>
          </p:nvSpPr>
          <p:spPr>
            <a:xfrm>
              <a:off x="2411760" y="339502"/>
              <a:ext cx="5780869" cy="2076049"/>
            </a:xfrm>
            <a:prstGeom prst="roundRect">
              <a:avLst>
                <a:gd name="adj" fmla="val 10427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483768" y="345108"/>
              <a:ext cx="5780869" cy="7694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u"/>
              </a:pPr>
              <a:r>
                <a:rPr lang="zh-CN" altLang="en-US" sz="2200" b="1" dirty="0">
                  <a:latin typeface="+mn-ea"/>
                </a:rPr>
                <a:t>在一个含有未知数的不等式中，能使不等式成立的未知数的值，叫作</a:t>
              </a:r>
              <a:r>
                <a:rPr lang="zh-CN" altLang="en-US" sz="2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不等式的解</a:t>
              </a:r>
              <a:r>
                <a:rPr lang="zh-CN" altLang="en-US" sz="2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483769" y="1153245"/>
              <a:ext cx="5760640" cy="7694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u"/>
              </a:pPr>
              <a:r>
                <a:rPr lang="zh-CN" altLang="en-US" sz="2200" b="1" dirty="0">
                  <a:latin typeface="+mn-ea"/>
                </a:rPr>
                <a:t>一个含有未知数的</a:t>
              </a:r>
              <a:r>
                <a:rPr lang="zh-CN" altLang="en-US" sz="2200" b="1" dirty="0">
                  <a:solidFill>
                    <a:srgbClr val="0033CC"/>
                  </a:solidFill>
                  <a:latin typeface="+mn-ea"/>
                </a:rPr>
                <a:t>不等式的所有解</a:t>
              </a:r>
              <a:r>
                <a:rPr lang="zh-CN" altLang="en-US" sz="2200" b="1" dirty="0">
                  <a:latin typeface="+mn-ea"/>
                </a:rPr>
                <a:t>，组成这个不等式的</a:t>
              </a:r>
              <a:r>
                <a:rPr lang="zh-CN" altLang="en-US" sz="2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解集</a:t>
              </a:r>
              <a:r>
                <a:rPr lang="zh-CN" altLang="en-US" sz="2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510458" y="1962760"/>
              <a:ext cx="5040560" cy="4298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marR="0" lvl="0" indent="-342900" algn="l" defTabSz="914400" rtl="0" eaLnBrk="1" fontAlgn="base" latinLnBrk="0" hangingPunct="1"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u"/>
                <a:defRPr/>
              </a:pP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</a:rPr>
                <a:t>求不等式解集的过程叫作</a:t>
              </a: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ea"/>
                  <a:ea typeface="+mj-ea"/>
                </a:rPr>
                <a:t>解不等式</a:t>
              </a: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</a:rPr>
                <a:t>。</a:t>
              </a:r>
              <a:endParaRPr kumimoji="0" lang="zh-CN" alt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411760" y="2552040"/>
            <a:ext cx="6480720" cy="2240805"/>
            <a:chOff x="2411760" y="2552040"/>
            <a:chExt cx="6480720" cy="2240805"/>
          </a:xfrm>
        </p:grpSpPr>
        <p:sp>
          <p:nvSpPr>
            <p:cNvPr id="51" name="矩形: 圆角 50"/>
            <p:cNvSpPr/>
            <p:nvPr/>
          </p:nvSpPr>
          <p:spPr>
            <a:xfrm>
              <a:off x="2411760" y="2552040"/>
              <a:ext cx="6480720" cy="2224295"/>
            </a:xfrm>
            <a:prstGeom prst="roundRect">
              <a:avLst>
                <a:gd name="adj" fmla="val 10427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483768" y="2559650"/>
              <a:ext cx="400575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l" defTabSz="914400" rtl="0" eaLnBrk="1" fontAlgn="base" latinLnBrk="0" hangingPunct="1">
                <a:spcBef>
                  <a:spcPct val="50000"/>
                </a:spcBef>
                <a:spcAft>
                  <a:spcPct val="0"/>
                </a:spcAft>
                <a:buClrTx/>
                <a:buSzTx/>
                <a:defRPr/>
              </a:pP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</a:rPr>
                <a:t>在数轴上表示不等式的解集：</a:t>
              </a:r>
              <a:endParaRPr kumimoji="0" lang="zh-CN" alt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2531790" y="3076440"/>
              <a:ext cx="6169660" cy="1716405"/>
              <a:chOff x="7271" y="6808"/>
              <a:chExt cx="9716" cy="2703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7271" y="6808"/>
                <a:ext cx="9448" cy="2118"/>
                <a:chOff x="7271" y="6808"/>
                <a:chExt cx="9448" cy="2118"/>
              </a:xfrm>
            </p:grpSpPr>
            <mc:AlternateContent xmlns:mc="http://schemas.openxmlformats.org/markup-compatibility/2006">
              <mc:Choice xmlns:a14="http://schemas.microsoft.com/office/drawing/2010/main" Requires="a14">
                <p:sp>
                  <p:nvSpPr>
                    <p:cNvPr id="42" name="文本框 41"/>
                    <p:cNvSpPr txBox="1"/>
                    <p:nvPr/>
                  </p:nvSpPr>
                  <p:spPr>
                    <a:xfrm>
                      <a:off x="7297" y="6826"/>
                      <a:ext cx="2131" cy="72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 anchor="t">
                      <a:spAutoFit/>
                    </a:bodyPr>
                    <a:lstStyle/>
                    <a:p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m:rPr>
                                <m:nor/>
                              </m:rP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+mj-lt"/>
                                <a:sym typeface="+mn-ea"/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rgbClr val="FF0000"/>
                                </a:solidFill>
                                <a:latin typeface="+mj-lt"/>
                                <a:sym typeface="+mn-ea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2400" b="1" i="0">
                                <a:solidFill>
                                  <a:srgbClr val="FF0000"/>
                                </a:solidFill>
                                <a:latin typeface="+mj-lt"/>
                                <a:cs typeface="Cambria Math" panose="02040503050406030204" charset="0"/>
                                <a:sym typeface="+mn-ea"/>
                              </a:rPr>
                              <m:t>&lt;</m:t>
                            </m:r>
                            <m:r>
                              <m:rPr>
                                <m:nor/>
                              </m:r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+mj-lt"/>
                                <a:cs typeface="Cambria Math" panose="02040503050406030204" charset="0"/>
                                <a:sym typeface="+mn-ea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+mj-lt"/>
                                <a:ea typeface="黑体" panose="02010609060101010101" pitchFamily="49" charset="-122"/>
                                <a:cs typeface="Cambria Math" panose="02040503050406030204" charset="0"/>
                                <a:sym typeface="+mn-ea"/>
                              </a:rPr>
                              <m:t>a</m:t>
                            </m:r>
                          </m:oMath>
                        </m:oMathPara>
                      </a14:m>
                      <a:endParaRPr lang="en-US" altLang="zh-CN" sz="2400" b="1" i="1" dirty="0">
                        <a:solidFill>
                          <a:srgbClr val="FF0000"/>
                        </a:solidFill>
                        <a:latin typeface="+mj-lt"/>
                        <a:ea typeface="黑体" panose="02010609060101010101" pitchFamily="49" charset="-122"/>
                        <a:cs typeface="Cambria Math" panose="02040503050406030204" charset="0"/>
                        <a:sym typeface="+mn-ea"/>
                      </a:endParaRPr>
                    </a:p>
                  </p:txBody>
                </p:sp>
              </mc:Choice>
              <mc:Fallback>
                <p:sp>
                  <p:nvSpPr>
                    <p:cNvPr id="42" name="文本框 41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297" y="6826"/>
                      <a:ext cx="2131" cy="725"/>
                    </a:xfrm>
                    <a:prstGeom prst="rect">
                      <a:avLst/>
                    </a:prstGeom>
                    <a:blipFill rotWithShape="1">
                      <a:blip r:embed="rId1"/>
                    </a:blipFill>
                  </p:spPr>
                  <p:txBody>
                    <a:bodyPr/>
                    <a:lstStyle/>
                    <a:p>
                      <a:r>
                        <a:rPr lang="zh-CN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>
              <mc:Choice xmlns:a14="http://schemas.microsoft.com/office/drawing/2010/main" Requires="a14">
                <p:sp>
                  <p:nvSpPr>
                    <p:cNvPr id="43" name="文本框 42"/>
                    <p:cNvSpPr txBox="1"/>
                    <p:nvPr>
                      <p:custDataLst>
                        <p:tags r:id="rId2"/>
                      </p:custDataLst>
                    </p:nvPr>
                  </p:nvSpPr>
                  <p:spPr>
                    <a:xfrm>
                      <a:off x="7271" y="8199"/>
                      <a:ext cx="2131" cy="72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 anchor="t">
                      <a:spAutoFit/>
                    </a:bodyPr>
                    <a:lstStyle/>
                    <a:p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m:rPr>
                                <m:nor/>
                              </m:rP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+mj-lt"/>
                                <a:sym typeface="+mn-ea"/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rgbClr val="FF0000"/>
                                </a:solidFill>
                                <a:latin typeface="+mj-lt"/>
                                <a:sym typeface="+mn-ea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2400" b="1" i="0">
                                <a:solidFill>
                                  <a:srgbClr val="FF0000"/>
                                </a:solidFill>
                                <a:latin typeface="+mj-lt"/>
                                <a:sym typeface="+mn-ea"/>
                              </a:rPr>
                              <m:t>≤</m:t>
                            </m:r>
                            <m:r>
                              <m:rPr>
                                <m:nor/>
                              </m:r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+mj-lt"/>
                                <a:sym typeface="+mn-ea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+mj-lt"/>
                                <a:sym typeface="+mn-ea"/>
                              </a:rPr>
                              <m:t>a</m:t>
                            </m:r>
                          </m:oMath>
                        </m:oMathPara>
                      </a14:m>
                      <a:endParaRPr lang="en-US" altLang="zh-CN" sz="2400" b="1" i="1" dirty="0">
                        <a:solidFill>
                          <a:srgbClr val="FF0000"/>
                        </a:solidFill>
                        <a:latin typeface="+mj-lt"/>
                        <a:sym typeface="+mn-ea"/>
                      </a:endParaRPr>
                    </a:p>
                  </p:txBody>
                </p:sp>
              </mc:Choice>
              <mc:Fallback>
                <p:sp>
                  <p:nvSpPr>
                    <p:cNvPr id="43" name="文本框 42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>
                      <p:custDataLst>
                        <p:tags r:id="rId3"/>
                      </p:custDataLst>
                    </p:nvPr>
                  </p:nvSpPr>
                  <p:spPr>
                    <a:xfrm>
                      <a:off x="7271" y="8199"/>
                      <a:ext cx="2131" cy="725"/>
                    </a:xfrm>
                    <a:prstGeom prst="rect">
                      <a:avLst/>
                    </a:prstGeom>
                    <a:blipFill rotWithShape="1">
                      <a:blip r:embed="rId4"/>
                    </a:blipFill>
                  </p:spPr>
                  <p:txBody>
                    <a:bodyPr/>
                    <a:lstStyle/>
                    <a:p>
                      <a:r>
                        <a:rPr lang="zh-CN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>
              <mc:Choice xmlns:a14="http://schemas.microsoft.com/office/drawing/2010/main" Requires="a14">
                <p:sp>
                  <p:nvSpPr>
                    <p:cNvPr id="44" name="文本框 43"/>
                    <p:cNvSpPr txBox="1"/>
                    <p:nvPr>
                      <p:custDataLst>
                        <p:tags r:id="rId5"/>
                      </p:custDataLst>
                    </p:nvPr>
                  </p:nvSpPr>
                  <p:spPr>
                    <a:xfrm>
                      <a:off x="14588" y="8201"/>
                      <a:ext cx="2131" cy="72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 anchor="t">
                      <a:spAutoFit/>
                    </a:bodyPr>
                    <a:lstStyle/>
                    <a:p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m:rPr>
                                <m:nor/>
                              </m:rP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+mj-lt"/>
                                <a:sym typeface="+mn-ea"/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+mj-lt"/>
                                <a:sym typeface="+mn-ea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rgbClr val="FF0000"/>
                                </a:solidFill>
                                <a:latin typeface="+mj-lt"/>
                                <a:cs typeface="Cambria Math" panose="02040503050406030204" charset="0"/>
                                <a:sym typeface="+mn-ea"/>
                              </a:rPr>
                              <m:t>≥</m:t>
                            </m:r>
                            <m:r>
                              <m:rPr>
                                <m:nor/>
                              </m:r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+mj-lt"/>
                                <a:cs typeface="Cambria Math" panose="02040503050406030204" charset="0"/>
                                <a:sym typeface="+mn-ea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+mj-lt"/>
                                <a:ea typeface="黑体" panose="02010609060101010101" pitchFamily="49" charset="-122"/>
                                <a:cs typeface="Cambria Math" panose="02040503050406030204" charset="0"/>
                                <a:sym typeface="+mn-ea"/>
                              </a:rPr>
                              <m:t>a</m:t>
                            </m:r>
                          </m:oMath>
                        </m:oMathPara>
                      </a14:m>
                      <a:endParaRPr lang="en-US" altLang="zh-CN" sz="2400" b="1" i="1" dirty="0">
                        <a:solidFill>
                          <a:srgbClr val="FF0000"/>
                        </a:solidFill>
                        <a:latin typeface="+mj-lt"/>
                        <a:ea typeface="黑体" panose="02010609060101010101" pitchFamily="49" charset="-122"/>
                        <a:cs typeface="Cambria Math" panose="02040503050406030204" charset="0"/>
                        <a:sym typeface="+mn-ea"/>
                      </a:endParaRPr>
                    </a:p>
                  </p:txBody>
                </p:sp>
              </mc:Choice>
              <mc:Fallback>
                <p:sp>
                  <p:nvSpPr>
                    <p:cNvPr id="44" name="文本框 43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>
                      <p:custDataLst>
                        <p:tags r:id="rId6"/>
                      </p:custDataLst>
                    </p:nvPr>
                  </p:nvSpPr>
                  <p:spPr>
                    <a:xfrm>
                      <a:off x="14588" y="8201"/>
                      <a:ext cx="2131" cy="725"/>
                    </a:xfrm>
                    <a:prstGeom prst="rect">
                      <a:avLst/>
                    </a:prstGeom>
                    <a:blipFill rotWithShape="1">
                      <a:blip r:embed="rId7"/>
                    </a:blipFill>
                  </p:spPr>
                  <p:txBody>
                    <a:bodyPr/>
                    <a:lstStyle/>
                    <a:p>
                      <a:r>
                        <a:rPr lang="zh-CN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>
              <mc:Choice xmlns:a14="http://schemas.microsoft.com/office/drawing/2010/main" Requires="a14">
                <p:sp>
                  <p:nvSpPr>
                    <p:cNvPr id="45" name="文本框 44"/>
                    <p:cNvSpPr txBox="1"/>
                    <p:nvPr/>
                  </p:nvSpPr>
                  <p:spPr>
                    <a:xfrm>
                      <a:off x="14564" y="6808"/>
                      <a:ext cx="2131" cy="72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 anchor="t">
                      <a:spAutoFit/>
                    </a:bodyPr>
                    <a:lstStyle/>
                    <a:p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m:rPr>
                                <m:nor/>
                              </m:rP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+mj-lt"/>
                                <a:sym typeface="+mn-ea"/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+mj-lt"/>
                                <a:sym typeface="+mn-ea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2400" b="1" i="0">
                                <a:solidFill>
                                  <a:srgbClr val="FF0000"/>
                                </a:solidFill>
                                <a:latin typeface="+mj-lt"/>
                                <a:ea typeface="黑体" panose="02010609060101010101" pitchFamily="49" charset="-122"/>
                                <a:cs typeface="Cambria Math" panose="02040503050406030204" charset="0"/>
                                <a:sym typeface="+mn-ea"/>
                              </a:rPr>
                              <m:t>&gt;</m:t>
                            </m:r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rgbClr val="FF0000"/>
                                </a:solidFill>
                                <a:latin typeface="+mj-lt"/>
                                <a:ea typeface="黑体" panose="02010609060101010101" pitchFamily="49" charset="-122"/>
                                <a:cs typeface="Cambria Math" panose="02040503050406030204" charset="0"/>
                                <a:sym typeface="+mn-ea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+mj-lt"/>
                                <a:ea typeface="黑体" panose="02010609060101010101" pitchFamily="49" charset="-122"/>
                                <a:cs typeface="Cambria Math" panose="02040503050406030204" charset="0"/>
                                <a:sym typeface="+mn-ea"/>
                              </a:rPr>
                              <m:t>a</m:t>
                            </m:r>
                          </m:oMath>
                        </m:oMathPara>
                      </a14:m>
                      <a:endParaRPr lang="en-US" altLang="zh-CN" sz="2400" b="1" i="1" dirty="0">
                        <a:solidFill>
                          <a:srgbClr val="FF0000"/>
                        </a:solidFill>
                        <a:latin typeface="+mj-lt"/>
                        <a:ea typeface="黑体" panose="02010609060101010101" pitchFamily="49" charset="-122"/>
                        <a:cs typeface="Cambria Math" panose="02040503050406030204" charset="0"/>
                        <a:sym typeface="+mn-ea"/>
                      </a:endParaRPr>
                    </a:p>
                  </p:txBody>
                </p:sp>
              </mc:Choice>
              <mc:Fallback>
                <p:sp>
                  <p:nvSpPr>
                    <p:cNvPr id="45" name="文本框 44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4564" y="6808"/>
                      <a:ext cx="2131" cy="725"/>
                    </a:xfrm>
                    <a:prstGeom prst="rect">
                      <a:avLst/>
                    </a:prstGeom>
                    <a:blipFill rotWithShape="1">
                      <a:blip r:embed="rId8"/>
                    </a:blipFill>
                  </p:spPr>
                  <p:txBody>
                    <a:bodyPr/>
                    <a:lstStyle/>
                    <a:p>
                      <a:r>
                        <a:rPr lang="zh-CN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13" name="组合 12"/>
              <p:cNvGrpSpPr/>
              <p:nvPr/>
            </p:nvGrpSpPr>
            <p:grpSpPr>
              <a:xfrm>
                <a:off x="7502" y="7268"/>
                <a:ext cx="4339" cy="800"/>
                <a:chOff x="11145" y="5017"/>
                <a:chExt cx="4339" cy="800"/>
              </a:xfrm>
            </p:grpSpPr>
            <p:cxnSp>
              <p:nvCxnSpPr>
                <p:cNvPr id="38" name="直接箭头连接符 37"/>
                <p:cNvCxnSpPr/>
                <p:nvPr>
                  <p:custDataLst>
                    <p:tags r:id="rId9"/>
                  </p:custDataLst>
                </p:nvPr>
              </p:nvCxnSpPr>
              <p:spPr>
                <a:xfrm>
                  <a:off x="11145" y="5187"/>
                  <a:ext cx="4339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prstDash val="solid"/>
                  <a:headEnd type="none"/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>
                  <p:custDataLst>
                    <p:tags r:id="rId10"/>
                  </p:custDataLst>
                </p:nvPr>
              </p:nvCxnSpPr>
              <p:spPr>
                <a:xfrm flipH="1">
                  <a:off x="12958" y="5017"/>
                  <a:ext cx="0" cy="17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>
              <mc:Choice xmlns:a14="http://schemas.microsoft.com/office/drawing/2010/main" Requires="a14">
                <p:sp>
                  <p:nvSpPr>
                    <p:cNvPr id="40" name="文本框 39"/>
                    <p:cNvSpPr txBox="1"/>
                    <p:nvPr>
                      <p:custDataLst>
                        <p:tags r:id="rId11"/>
                      </p:custDataLst>
                    </p:nvPr>
                  </p:nvSpPr>
                  <p:spPr>
                    <a:xfrm>
                      <a:off x="12656" y="5187"/>
                      <a:ext cx="659" cy="63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CN" sz="2000" b="1" i="1" smtClean="0">
                                <a:latin typeface="Cambria Math" panose="02040503050406030204" charset="0"/>
                                <a:ea typeface="黑体" panose="02010609060101010101" pitchFamily="49" charset="-122"/>
                                <a:cs typeface="Cambria Math" panose="02040503050406030204" charset="0"/>
                                <a:sym typeface="+mn-ea"/>
                              </a:rPr>
                              <m:t>𝒂</m:t>
                            </m:r>
                          </m:oMath>
                        </m:oMathPara>
                      </a14:m>
                      <a:endParaRPr lang="en-US" altLang="zh-CN" sz="2000" b="1" i="1" dirty="0">
                        <a:latin typeface="Times New Roman" panose="02020603050405020304"/>
                        <a:ea typeface="黑体" panose="02010609060101010101" pitchFamily="49" charset="-122"/>
                        <a:cs typeface="Cambria Math" panose="02040503050406030204" charset="0"/>
                        <a:sym typeface="+mn-ea"/>
                      </a:endParaRPr>
                    </a:p>
                  </p:txBody>
                </p:sp>
              </mc:Choice>
              <mc:Fallback>
                <p:sp>
                  <p:nvSpPr>
                    <p:cNvPr id="40" name="文本框 39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>
                      <p:custDataLst>
                        <p:tags r:id="rId12"/>
                      </p:custDataLst>
                    </p:nvPr>
                  </p:nvSpPr>
                  <p:spPr>
                    <a:xfrm>
                      <a:off x="12656" y="5187"/>
                      <a:ext cx="659" cy="630"/>
                    </a:xfrm>
                    <a:prstGeom prst="rect">
                      <a:avLst/>
                    </a:prstGeom>
                    <a:blipFill rotWithShape="1">
                      <a:blip r:embed="rId13"/>
                    </a:blipFill>
                  </p:spPr>
                  <p:txBody>
                    <a:bodyPr/>
                    <a:lstStyle/>
                    <a:p>
                      <a:r>
                        <a:rPr lang="zh-CN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14" name="组合 13"/>
              <p:cNvGrpSpPr/>
              <p:nvPr/>
            </p:nvGrpSpPr>
            <p:grpSpPr>
              <a:xfrm>
                <a:off x="7557" y="6875"/>
                <a:ext cx="1871" cy="676"/>
                <a:chOff x="7728" y="5981"/>
                <a:chExt cx="1871" cy="676"/>
              </a:xfrm>
            </p:grpSpPr>
            <p:cxnSp>
              <p:nvCxnSpPr>
                <p:cNvPr id="36" name="肘形连接符 61"/>
                <p:cNvCxnSpPr>
                  <a:stCxn id="37" idx="0"/>
                </p:cNvCxnSpPr>
                <p:nvPr>
                  <p:custDataLst>
                    <p:tags r:id="rId14"/>
                  </p:custDataLst>
                </p:nvPr>
              </p:nvCxnSpPr>
              <p:spPr>
                <a:xfrm rot="16200000" flipV="1">
                  <a:off x="8382" y="5326"/>
                  <a:ext cx="449" cy="1758"/>
                </a:xfrm>
                <a:prstGeom prst="bentConnector2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椭圆 36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9372" y="6430"/>
                  <a:ext cx="227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" name="组合 14"/>
              <p:cNvGrpSpPr/>
              <p:nvPr/>
            </p:nvGrpSpPr>
            <p:grpSpPr>
              <a:xfrm>
                <a:off x="7476" y="8711"/>
                <a:ext cx="4339" cy="800"/>
                <a:chOff x="11145" y="5017"/>
                <a:chExt cx="4339" cy="800"/>
              </a:xfrm>
            </p:grpSpPr>
            <p:cxnSp>
              <p:nvCxnSpPr>
                <p:cNvPr id="33" name="直接箭头连接符 32"/>
                <p:cNvCxnSpPr/>
                <p:nvPr>
                  <p:custDataLst>
                    <p:tags r:id="rId16"/>
                  </p:custDataLst>
                </p:nvPr>
              </p:nvCxnSpPr>
              <p:spPr>
                <a:xfrm>
                  <a:off x="11145" y="5187"/>
                  <a:ext cx="4339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prstDash val="solid"/>
                  <a:headEnd type="none"/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12958" y="5017"/>
                  <a:ext cx="0" cy="17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>
              <mc:Choice xmlns:a14="http://schemas.microsoft.com/office/drawing/2010/main" Requires="a14">
                <p:sp>
                  <p:nvSpPr>
                    <p:cNvPr id="35" name="文本框 34"/>
                    <p:cNvSpPr txBox="1"/>
                    <p:nvPr>
                      <p:custDataLst>
                        <p:tags r:id="rId18"/>
                      </p:custDataLst>
                    </p:nvPr>
                  </p:nvSpPr>
                  <p:spPr>
                    <a:xfrm>
                      <a:off x="12656" y="5187"/>
                      <a:ext cx="659" cy="63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CN" sz="2000" b="1" i="1" smtClean="0">
                                <a:latin typeface="Cambria Math" panose="02040503050406030204" charset="0"/>
                                <a:ea typeface="黑体" panose="02010609060101010101" pitchFamily="49" charset="-122"/>
                                <a:cs typeface="Cambria Math" panose="02040503050406030204" charset="0"/>
                                <a:sym typeface="+mn-ea"/>
                              </a:rPr>
                              <m:t>𝒂</m:t>
                            </m:r>
                          </m:oMath>
                        </m:oMathPara>
                      </a14:m>
                      <a:endParaRPr lang="en-US" altLang="zh-CN" sz="2000" b="1" i="1" dirty="0">
                        <a:latin typeface="Times New Roman" panose="02020603050405020304"/>
                        <a:ea typeface="黑体" panose="02010609060101010101" pitchFamily="49" charset="-122"/>
                        <a:cs typeface="Cambria Math" panose="02040503050406030204" charset="0"/>
                        <a:sym typeface="+mn-ea"/>
                      </a:endParaRPr>
                    </a:p>
                  </p:txBody>
                </p:sp>
              </mc:Choice>
              <mc:Fallback>
                <p:sp>
                  <p:nvSpPr>
                    <p:cNvPr id="35" name="文本框 34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>
                      <p:custDataLst>
                        <p:tags r:id="rId19"/>
                      </p:custDataLst>
                    </p:nvPr>
                  </p:nvSpPr>
                  <p:spPr>
                    <a:xfrm>
                      <a:off x="12656" y="5187"/>
                      <a:ext cx="659" cy="630"/>
                    </a:xfrm>
                    <a:prstGeom prst="rect">
                      <a:avLst/>
                    </a:prstGeom>
                    <a:blipFill rotWithShape="1">
                      <a:blip r:embed="rId13"/>
                    </a:blipFill>
                  </p:spPr>
                  <p:txBody>
                    <a:bodyPr/>
                    <a:lstStyle/>
                    <a:p>
                      <a:r>
                        <a:rPr lang="zh-CN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16" name="组合 15"/>
              <p:cNvGrpSpPr/>
              <p:nvPr/>
            </p:nvGrpSpPr>
            <p:grpSpPr>
              <a:xfrm>
                <a:off x="7557" y="8349"/>
                <a:ext cx="1845" cy="645"/>
                <a:chOff x="7754" y="6012"/>
                <a:chExt cx="1845" cy="645"/>
              </a:xfrm>
            </p:grpSpPr>
            <p:cxnSp>
              <p:nvCxnSpPr>
                <p:cNvPr id="31" name="肘形连接符 40"/>
                <p:cNvCxnSpPr>
                  <a:stCxn id="32" idx="0"/>
                </p:cNvCxnSpPr>
                <p:nvPr>
                  <p:custDataLst>
                    <p:tags r:id="rId20"/>
                  </p:custDataLst>
                </p:nvPr>
              </p:nvCxnSpPr>
              <p:spPr>
                <a:xfrm rot="16200000" flipV="1">
                  <a:off x="8411" y="5355"/>
                  <a:ext cx="418" cy="1732"/>
                </a:xfrm>
                <a:prstGeom prst="bentConnector2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椭圆 31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9372" y="6430"/>
                  <a:ext cx="227" cy="22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12648" y="8685"/>
                <a:ext cx="4339" cy="800"/>
                <a:chOff x="11145" y="5017"/>
                <a:chExt cx="4339" cy="800"/>
              </a:xfrm>
            </p:grpSpPr>
            <p:cxnSp>
              <p:nvCxnSpPr>
                <p:cNvPr id="28" name="直接箭头连接符 27"/>
                <p:cNvCxnSpPr/>
                <p:nvPr>
                  <p:custDataLst>
                    <p:tags r:id="rId22"/>
                  </p:custDataLst>
                </p:nvPr>
              </p:nvCxnSpPr>
              <p:spPr>
                <a:xfrm>
                  <a:off x="11145" y="5187"/>
                  <a:ext cx="4339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prstDash val="solid"/>
                  <a:headEnd type="none"/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>
                  <p:custDataLst>
                    <p:tags r:id="rId23"/>
                  </p:custDataLst>
                </p:nvPr>
              </p:nvCxnSpPr>
              <p:spPr>
                <a:xfrm flipH="1">
                  <a:off x="12958" y="5017"/>
                  <a:ext cx="0" cy="17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>
              <mc:Choice xmlns:a14="http://schemas.microsoft.com/office/drawing/2010/main" Requires="a14">
                <p:sp>
                  <p:nvSpPr>
                    <p:cNvPr id="30" name="文本框 29"/>
                    <p:cNvSpPr txBox="1"/>
                    <p:nvPr>
                      <p:custDataLst>
                        <p:tags r:id="rId24"/>
                      </p:custDataLst>
                    </p:nvPr>
                  </p:nvSpPr>
                  <p:spPr>
                    <a:xfrm>
                      <a:off x="12656" y="5187"/>
                      <a:ext cx="659" cy="63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CN" sz="2000" b="1" i="1" smtClean="0">
                                <a:latin typeface="Cambria Math" panose="02040503050406030204" charset="0"/>
                                <a:ea typeface="黑体" panose="02010609060101010101" pitchFamily="49" charset="-122"/>
                                <a:cs typeface="Cambria Math" panose="02040503050406030204" charset="0"/>
                                <a:sym typeface="+mn-ea"/>
                              </a:rPr>
                              <m:t>𝒂</m:t>
                            </m:r>
                          </m:oMath>
                        </m:oMathPara>
                      </a14:m>
                      <a:endParaRPr lang="en-US" altLang="zh-CN" sz="2000" b="1" i="1" dirty="0">
                        <a:latin typeface="Times New Roman" panose="02020603050405020304"/>
                        <a:ea typeface="黑体" panose="02010609060101010101" pitchFamily="49" charset="-122"/>
                        <a:cs typeface="Cambria Math" panose="02040503050406030204" charset="0"/>
                        <a:sym typeface="+mn-ea"/>
                      </a:endParaRPr>
                    </a:p>
                  </p:txBody>
                </p:sp>
              </mc:Choice>
              <mc:Fallback>
                <p:sp>
                  <p:nvSpPr>
                    <p:cNvPr id="30" name="文本框 29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>
                      <p:custDataLst>
                        <p:tags r:id="rId25"/>
                      </p:custDataLst>
                    </p:nvPr>
                  </p:nvSpPr>
                  <p:spPr>
                    <a:xfrm>
                      <a:off x="12656" y="5187"/>
                      <a:ext cx="659" cy="630"/>
                    </a:xfrm>
                    <a:prstGeom prst="rect">
                      <a:avLst/>
                    </a:prstGeom>
                    <a:blipFill rotWithShape="1">
                      <a:blip r:embed="rId13"/>
                    </a:blipFill>
                  </p:spPr>
                  <p:txBody>
                    <a:bodyPr/>
                    <a:lstStyle/>
                    <a:p>
                      <a:r>
                        <a:rPr lang="zh-CN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18" name="组合 17"/>
              <p:cNvGrpSpPr/>
              <p:nvPr/>
            </p:nvGrpSpPr>
            <p:grpSpPr>
              <a:xfrm>
                <a:off x="14347" y="8236"/>
                <a:ext cx="2509" cy="732"/>
                <a:chOff x="9372" y="5925"/>
                <a:chExt cx="2509" cy="732"/>
              </a:xfrm>
            </p:grpSpPr>
            <p:cxnSp>
              <p:nvCxnSpPr>
                <p:cNvPr id="26" name="肘形连接符 52"/>
                <p:cNvCxnSpPr>
                  <a:stCxn id="27" idx="0"/>
                </p:cNvCxnSpPr>
                <p:nvPr>
                  <p:custDataLst>
                    <p:tags r:id="rId26"/>
                  </p:custDataLst>
                </p:nvPr>
              </p:nvCxnSpPr>
              <p:spPr>
                <a:xfrm rot="16200000">
                  <a:off x="10430" y="4980"/>
                  <a:ext cx="506" cy="2395"/>
                </a:xfrm>
                <a:prstGeom prst="bentConnector2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" name="椭圆 26"/>
                <p:cNvSpPr/>
                <p:nvPr>
                  <p:custDataLst>
                    <p:tags r:id="rId27"/>
                  </p:custDataLst>
                </p:nvPr>
              </p:nvSpPr>
              <p:spPr>
                <a:xfrm>
                  <a:off x="9372" y="6430"/>
                  <a:ext cx="227" cy="22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>
                <a:off x="12622" y="7250"/>
                <a:ext cx="4339" cy="800"/>
                <a:chOff x="11145" y="5017"/>
                <a:chExt cx="4339" cy="800"/>
              </a:xfrm>
            </p:grpSpPr>
            <p:cxnSp>
              <p:nvCxnSpPr>
                <p:cNvPr id="23" name="直接箭头连接符 22"/>
                <p:cNvCxnSpPr/>
                <p:nvPr>
                  <p:custDataLst>
                    <p:tags r:id="rId28"/>
                  </p:custDataLst>
                </p:nvPr>
              </p:nvCxnSpPr>
              <p:spPr>
                <a:xfrm>
                  <a:off x="11145" y="5187"/>
                  <a:ext cx="4339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prstDash val="solid"/>
                  <a:headEnd type="none"/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>
                  <p:custDataLst>
                    <p:tags r:id="rId29"/>
                  </p:custDataLst>
                </p:nvPr>
              </p:nvCxnSpPr>
              <p:spPr>
                <a:xfrm flipH="1">
                  <a:off x="12958" y="5017"/>
                  <a:ext cx="0" cy="17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>
              <mc:Choice xmlns:a14="http://schemas.microsoft.com/office/drawing/2010/main" Requires="a14">
                <p:sp>
                  <p:nvSpPr>
                    <p:cNvPr id="25" name="文本框 24"/>
                    <p:cNvSpPr txBox="1"/>
                    <p:nvPr>
                      <p:custDataLst>
                        <p:tags r:id="rId30"/>
                      </p:custDataLst>
                    </p:nvPr>
                  </p:nvSpPr>
                  <p:spPr>
                    <a:xfrm>
                      <a:off x="12656" y="5187"/>
                      <a:ext cx="659" cy="63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CN" sz="2000" b="1" i="1" smtClean="0">
                                <a:latin typeface="Cambria Math" panose="02040503050406030204" charset="0"/>
                                <a:ea typeface="黑体" panose="02010609060101010101" pitchFamily="49" charset="-122"/>
                                <a:cs typeface="Cambria Math" panose="02040503050406030204" charset="0"/>
                                <a:sym typeface="+mn-ea"/>
                              </a:rPr>
                              <m:t>𝒂</m:t>
                            </m:r>
                          </m:oMath>
                        </m:oMathPara>
                      </a14:m>
                      <a:endParaRPr lang="en-US" altLang="zh-CN" sz="2000" b="1" i="1" dirty="0">
                        <a:latin typeface="Times New Roman" panose="02020603050405020304"/>
                        <a:ea typeface="黑体" panose="02010609060101010101" pitchFamily="49" charset="-122"/>
                        <a:cs typeface="Cambria Math" panose="02040503050406030204" charset="0"/>
                        <a:sym typeface="+mn-ea"/>
                      </a:endParaRPr>
                    </a:p>
                  </p:txBody>
                </p:sp>
              </mc:Choice>
              <mc:Fallback>
                <p:sp>
                  <p:nvSpPr>
                    <p:cNvPr id="25" name="文本框 24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>
                      <p:custDataLst>
                        <p:tags r:id="rId31"/>
                      </p:custDataLst>
                    </p:nvPr>
                  </p:nvSpPr>
                  <p:spPr>
                    <a:xfrm>
                      <a:off x="12656" y="5187"/>
                      <a:ext cx="659" cy="630"/>
                    </a:xfrm>
                    <a:prstGeom prst="rect">
                      <a:avLst/>
                    </a:prstGeom>
                    <a:blipFill rotWithShape="1">
                      <a:blip r:embed="rId13"/>
                    </a:blipFill>
                  </p:spPr>
                  <p:txBody>
                    <a:bodyPr/>
                    <a:lstStyle/>
                    <a:p>
                      <a:r>
                        <a:rPr lang="zh-CN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20" name="组合 19"/>
              <p:cNvGrpSpPr/>
              <p:nvPr/>
            </p:nvGrpSpPr>
            <p:grpSpPr>
              <a:xfrm>
                <a:off x="14321" y="6875"/>
                <a:ext cx="2534" cy="658"/>
                <a:chOff x="9372" y="5999"/>
                <a:chExt cx="2534" cy="658"/>
              </a:xfrm>
            </p:grpSpPr>
            <p:cxnSp>
              <p:nvCxnSpPr>
                <p:cNvPr id="21" name="肘形连接符 67"/>
                <p:cNvCxnSpPr>
                  <a:stCxn id="22" idx="0"/>
                </p:cNvCxnSpPr>
                <p:nvPr>
                  <p:custDataLst>
                    <p:tags r:id="rId32"/>
                  </p:custDataLst>
                </p:nvPr>
              </p:nvCxnSpPr>
              <p:spPr>
                <a:xfrm rot="16200000">
                  <a:off x="10480" y="5004"/>
                  <a:ext cx="431" cy="2421"/>
                </a:xfrm>
                <a:prstGeom prst="bentConnector2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" name="椭圆 21"/>
                <p:cNvSpPr/>
                <p:nvPr>
                  <p:custDataLst>
                    <p:tags r:id="rId33"/>
                  </p:custDataLst>
                </p:nvPr>
              </p:nvSpPr>
              <p:spPr>
                <a:xfrm>
                  <a:off x="9372" y="6430"/>
                  <a:ext cx="227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cxnSp>
        <p:nvCxnSpPr>
          <p:cNvPr id="53" name="直接连接符 52"/>
          <p:cNvCxnSpPr>
            <a:stCxn id="5" idx="3"/>
            <a:endCxn id="50" idx="1"/>
          </p:cNvCxnSpPr>
          <p:nvPr/>
        </p:nvCxnSpPr>
        <p:spPr>
          <a:xfrm flipV="1">
            <a:off x="1436769" y="1377527"/>
            <a:ext cx="974991" cy="1359344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stCxn id="5" idx="3"/>
            <a:endCxn id="51" idx="1"/>
          </p:cNvCxnSpPr>
          <p:nvPr/>
        </p:nvCxnSpPr>
        <p:spPr>
          <a:xfrm>
            <a:off x="1436769" y="2736871"/>
            <a:ext cx="974991" cy="927317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布置作业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13471" y="1707654"/>
            <a:ext cx="5978525" cy="14319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从教材习题中选取；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完成练习册本课时的习题。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10" name="矩形 9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12" name="矩形 11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89481" y="1063132"/>
            <a:ext cx="7454927" cy="3091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理解不等式的解与解集的意义，了解不等式解集的数轴表示。</a:t>
            </a:r>
            <a:endParaRPr lang="en-US" altLang="zh-CN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通过用数轴表示解集，发展数形结合意识。</a:t>
            </a:r>
            <a:endParaRPr lang="en-US" altLang="zh-CN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经历不等式的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解与解集的探索过程，培养归纳总结的能力。</a:t>
            </a:r>
            <a:endParaRPr lang="zh-CN" altLang="en-US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/>
              <a:t>情境导入</a:t>
            </a:r>
            <a:endParaRPr lang="zh-CN" altLang="en-US" dirty="0"/>
          </a:p>
        </p:txBody>
      </p:sp>
      <p:sp>
        <p:nvSpPr>
          <p:cNvPr id="15" name="文本框 11266"/>
          <p:cNvSpPr txBox="1"/>
          <p:nvPr/>
        </p:nvSpPr>
        <p:spPr>
          <a:xfrm>
            <a:off x="467544" y="843558"/>
            <a:ext cx="8375915" cy="1822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zh-CN" altLang="en-US" sz="2400" b="1" dirty="0">
                <a:ea typeface="+mj-ea"/>
              </a:rPr>
              <a:t>通过测量一棵树的树围（树干的周长）可以估算出它的树龄。通常规定以树干离地面 </a:t>
            </a:r>
            <a:r>
              <a:rPr lang="en-US" altLang="zh-CN" sz="2400" b="1" dirty="0">
                <a:ea typeface="+mj-ea"/>
              </a:rPr>
              <a:t>1.5 m </a:t>
            </a:r>
            <a:r>
              <a:rPr lang="zh-CN" altLang="en-US" sz="2400" b="1" dirty="0">
                <a:ea typeface="+mj-ea"/>
              </a:rPr>
              <a:t>的地方为测量部位。某树栽种时的树围为 </a:t>
            </a:r>
            <a:r>
              <a:rPr lang="en-US" altLang="zh-CN" sz="2400" b="1" dirty="0">
                <a:ea typeface="+mj-ea"/>
              </a:rPr>
              <a:t>6 cm</a:t>
            </a:r>
            <a:r>
              <a:rPr lang="zh-CN" altLang="en-US" sz="2400" b="1" dirty="0">
                <a:ea typeface="+mj-ea"/>
              </a:rPr>
              <a:t>，在一定生长期内每年增加约 </a:t>
            </a:r>
            <a:r>
              <a:rPr lang="en-US" altLang="zh-CN" sz="2400" b="1" dirty="0">
                <a:ea typeface="+mj-ea"/>
              </a:rPr>
              <a:t>1 cm</a:t>
            </a:r>
            <a:r>
              <a:rPr lang="zh-CN" altLang="en-US" sz="2400" b="1" dirty="0">
                <a:ea typeface="+mj-ea"/>
              </a:rPr>
              <a:t>，设经过 </a:t>
            </a:r>
            <a:r>
              <a:rPr lang="en-US" altLang="zh-CN" sz="2400" b="1" i="1" dirty="0">
                <a:ea typeface="+mj-ea"/>
              </a:rPr>
              <a:t>x</a:t>
            </a:r>
            <a:r>
              <a:rPr lang="en-US" altLang="zh-CN" sz="2400" b="1" dirty="0">
                <a:ea typeface="+mj-ea"/>
              </a:rPr>
              <a:t> </a:t>
            </a:r>
            <a:r>
              <a:rPr lang="zh-CN" altLang="en-US" sz="2400" b="1" dirty="0">
                <a:ea typeface="+mj-ea"/>
              </a:rPr>
              <a:t>年后这棵树的树围</a:t>
            </a:r>
            <a:r>
              <a:rPr lang="zh-CN" altLang="en-US" sz="2400" b="1" dirty="0">
                <a:solidFill>
                  <a:srgbClr val="FF33CC"/>
                </a:solidFill>
                <a:ea typeface="+mj-ea"/>
              </a:rPr>
              <a:t>超过</a:t>
            </a:r>
            <a:r>
              <a:rPr lang="zh-CN" altLang="en-US" sz="2400" b="1" dirty="0">
                <a:ea typeface="+mj-ea"/>
              </a:rPr>
              <a:t> </a:t>
            </a:r>
            <a:r>
              <a:rPr lang="en-US" altLang="zh-CN" sz="2400" b="1" dirty="0">
                <a:ea typeface="+mj-ea"/>
              </a:rPr>
              <a:t>10 cm</a:t>
            </a:r>
            <a:r>
              <a:rPr lang="zh-CN" altLang="en-US" sz="2400" b="1" dirty="0">
                <a:ea typeface="+mj-ea"/>
              </a:rPr>
              <a:t>，请你列出 </a:t>
            </a:r>
            <a:r>
              <a:rPr lang="en-US" altLang="zh-CN" sz="2400" b="1" i="1" dirty="0">
                <a:ea typeface="+mj-ea"/>
              </a:rPr>
              <a:t>x</a:t>
            </a:r>
            <a:r>
              <a:rPr lang="en-US" altLang="zh-CN" sz="2400" b="1" dirty="0">
                <a:ea typeface="+mj-ea"/>
              </a:rPr>
              <a:t> </a:t>
            </a:r>
            <a:r>
              <a:rPr lang="zh-CN" altLang="en-US" sz="2400" b="1" dirty="0">
                <a:ea typeface="+mj-ea"/>
              </a:rPr>
              <a:t>满足的关系式。</a:t>
            </a:r>
            <a:endParaRPr lang="zh-CN" altLang="en-US" sz="2400" b="1" dirty="0"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35896" y="3075806"/>
            <a:ext cx="1656184" cy="492443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lvl="0" algn="ctr" fontAlgn="auto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</a:rPr>
              <a:t>6+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</a:rPr>
              <a:t>＞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</a:rPr>
              <a:t> 10</a:t>
            </a:r>
            <a:endParaRPr lang="en-US" altLang="zh-CN" sz="2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5806" y="3836888"/>
            <a:ext cx="6856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33CC"/>
                </a:solidFill>
              </a:rPr>
              <a:t>你能找到满足这个不等式的</a:t>
            </a:r>
            <a:r>
              <a:rPr lang="en-US" altLang="zh-CN" sz="2800" b="1" i="1" dirty="0">
                <a:solidFill>
                  <a:srgbClr val="0033CC"/>
                </a:solidFill>
              </a:rPr>
              <a:t>x</a:t>
            </a:r>
            <a:r>
              <a:rPr lang="zh-CN" altLang="en-US" sz="2800" b="1" dirty="0">
                <a:solidFill>
                  <a:srgbClr val="0033CC"/>
                </a:solidFill>
              </a:rPr>
              <a:t>的一些值吗？</a:t>
            </a:r>
            <a:endParaRPr lang="zh-CN" altLang="en-US" sz="28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进行新课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5779" y="848429"/>
            <a:ext cx="4260197" cy="524520"/>
            <a:chOff x="107504" y="339502"/>
            <a:chExt cx="4260197" cy="524520"/>
          </a:xfrm>
        </p:grpSpPr>
        <p:grpSp>
          <p:nvGrpSpPr>
            <p:cNvPr id="37" name="组合 36"/>
            <p:cNvGrpSpPr/>
            <p:nvPr/>
          </p:nvGrpSpPr>
          <p:grpSpPr>
            <a:xfrm>
              <a:off x="107504" y="339502"/>
              <a:ext cx="4260197" cy="524520"/>
              <a:chOff x="1803191" y="1304280"/>
              <a:chExt cx="5083997" cy="524520"/>
            </a:xfrm>
          </p:grpSpPr>
          <p:sp>
            <p:nvSpPr>
              <p:cNvPr id="43" name="平行四边形 42"/>
              <p:cNvSpPr/>
              <p:nvPr/>
            </p:nvSpPr>
            <p:spPr>
              <a:xfrm>
                <a:off x="3238499" y="1585913"/>
                <a:ext cx="3648689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1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52" name="平行四边形 51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1648905" y="377022"/>
              <a:ext cx="26597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不等式的解与解集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216589" y="1119696"/>
            <a:ext cx="1808340" cy="461665"/>
            <a:chOff x="4388275" y="216246"/>
            <a:chExt cx="2194212" cy="718156"/>
          </a:xfrm>
        </p:grpSpPr>
        <p:grpSp>
          <p:nvGrpSpPr>
            <p:cNvPr id="20" name="组合 19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22" name="矩形: 单圆角 21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3" name="矩形: 单圆角 22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4" name="矩形: 单圆角 23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95536" y="1532383"/>
            <a:ext cx="7632848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（</a:t>
            </a:r>
            <a:r>
              <a:rPr kumimoji="0" lang="en-US" altLang="zh-CN" sz="2400" b="1" kern="1200" cap="none" spc="0" normalizeH="0" baseline="0" noProof="0" dirty="0">
                <a:ea typeface="+mj-ea"/>
                <a:cs typeface="+mn-cs"/>
              </a:rPr>
              <a:t>1</a:t>
            </a: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）</a:t>
            </a:r>
            <a:r>
              <a:rPr kumimoji="0" lang="en-US" altLang="zh-CN" sz="2400" b="1" i="1" kern="1200" cap="none" spc="0" normalizeH="0" baseline="0" noProof="0" dirty="0">
                <a:ea typeface="+mj-ea"/>
                <a:cs typeface="+mn-cs"/>
              </a:rPr>
              <a:t>x </a:t>
            </a:r>
            <a:r>
              <a:rPr kumimoji="0" lang="en-US" altLang="zh-CN" sz="2400" b="1" kern="1200" cap="none" spc="0" normalizeH="0" baseline="0" noProof="0" dirty="0">
                <a:ea typeface="+mj-ea"/>
                <a:cs typeface="+mn-cs"/>
              </a:rPr>
              <a:t>= 3</a:t>
            </a: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，</a:t>
            </a:r>
            <a:r>
              <a:rPr kumimoji="0" lang="en-US" altLang="zh-CN" sz="2400" b="1" kern="1200" cap="none" spc="0" normalizeH="0" baseline="0" noProof="0" dirty="0">
                <a:ea typeface="+mj-ea"/>
                <a:cs typeface="+mn-cs"/>
              </a:rPr>
              <a:t>4</a:t>
            </a: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，</a:t>
            </a:r>
            <a:r>
              <a:rPr kumimoji="0" lang="en-US" altLang="zh-CN" sz="2400" b="1" kern="1200" cap="none" spc="0" normalizeH="0" baseline="0" noProof="0" dirty="0">
                <a:ea typeface="+mj-ea"/>
                <a:cs typeface="+mn-cs"/>
              </a:rPr>
              <a:t>5</a:t>
            </a: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，</a:t>
            </a:r>
            <a:r>
              <a:rPr kumimoji="0" lang="en-US" altLang="zh-CN" sz="2400" b="1" kern="1200" cap="none" spc="0" normalizeH="0" baseline="0" noProof="0" dirty="0">
                <a:ea typeface="+mj-ea"/>
                <a:cs typeface="+mn-cs"/>
              </a:rPr>
              <a:t>5.5 </a:t>
            </a: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能使不等式 </a:t>
            </a:r>
            <a:r>
              <a:rPr kumimoji="0" lang="en-US" altLang="zh-CN" sz="2400" b="1" kern="1200" cap="none" spc="0" normalizeH="0" baseline="0" noProof="0" dirty="0">
                <a:ea typeface="+mj-ea"/>
                <a:cs typeface="+mn-cs"/>
              </a:rPr>
              <a:t>6+</a:t>
            </a:r>
            <a:r>
              <a:rPr kumimoji="0" lang="en-US" altLang="zh-CN" sz="2400" b="1" i="1" kern="1200" cap="none" spc="0" normalizeH="0" baseline="0" noProof="0" dirty="0">
                <a:ea typeface="+mj-ea"/>
                <a:cs typeface="+mn-cs"/>
              </a:rPr>
              <a:t>x</a:t>
            </a: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＞</a:t>
            </a:r>
            <a:r>
              <a:rPr kumimoji="0" lang="en-US" altLang="zh-CN" sz="2400" b="1" kern="1200" cap="none" spc="0" normalizeH="0" baseline="0" noProof="0" dirty="0">
                <a:ea typeface="+mj-ea"/>
                <a:cs typeface="+mn-cs"/>
              </a:rPr>
              <a:t>10 </a:t>
            </a: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成立吗？</a:t>
            </a:r>
            <a:endParaRPr kumimoji="0" lang="zh-CN" altLang="en-US" sz="2400" b="1" kern="1200" cap="none" spc="0" normalizeH="0" baseline="0" noProof="0" dirty="0">
              <a:ea typeface="+mj-ea"/>
              <a:cs typeface="+mn-cs"/>
            </a:endParaRPr>
          </a:p>
        </p:txBody>
      </p:sp>
      <p:graphicFrame>
        <p:nvGraphicFramePr>
          <p:cNvPr id="4" name="表格 6"/>
          <p:cNvGraphicFramePr>
            <a:graphicFrameLocks noGrp="1"/>
          </p:cNvGraphicFramePr>
          <p:nvPr/>
        </p:nvGraphicFramePr>
        <p:xfrm>
          <a:off x="1356320" y="2121858"/>
          <a:ext cx="6312024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5224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i="1" dirty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zh-CN" altLang="en-US" sz="2400" b="1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tx1"/>
                          </a:solidFill>
                        </a:rPr>
                        <a:t>5.5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E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tx1"/>
                          </a:solidFill>
                        </a:rPr>
                        <a:t>6+</a:t>
                      </a:r>
                      <a:r>
                        <a:rPr lang="en-US" altLang="zh-CN" sz="2400" b="1" i="1" dirty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zh-CN" altLang="en-US" sz="2400" b="1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tx1"/>
                          </a:solidFill>
                        </a:rPr>
                        <a:t>6+</a:t>
                      </a:r>
                      <a:r>
                        <a:rPr lang="en-US" altLang="zh-CN" sz="2400" b="1" i="1" dirty="0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＞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能否成立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228528" y="257711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9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380656" y="2577109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10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616405" y="2577108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11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698708" y="2577107"/>
            <a:ext cx="706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11.5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996092" y="3214097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不能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207881" y="3218163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不能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597810" y="3218162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能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804827" y="3218161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能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95536" y="3923795"/>
            <a:ext cx="7632848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（</a:t>
            </a:r>
            <a:r>
              <a:rPr kumimoji="0" lang="en-US" altLang="zh-CN" sz="2400" b="1" kern="1200" cap="none" spc="0" normalizeH="0" baseline="0" noProof="0" dirty="0">
                <a:ea typeface="+mj-ea"/>
                <a:cs typeface="+mn-cs"/>
              </a:rPr>
              <a:t>2</a:t>
            </a: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）你能找出多少个使不等式 </a:t>
            </a:r>
            <a:r>
              <a:rPr kumimoji="0" lang="en-US" altLang="zh-CN" sz="2400" b="1" kern="1200" cap="none" spc="0" normalizeH="0" baseline="0" noProof="0" dirty="0">
                <a:ea typeface="+mj-ea"/>
                <a:cs typeface="+mn-cs"/>
              </a:rPr>
              <a:t>6+</a:t>
            </a:r>
            <a:r>
              <a:rPr kumimoji="0" lang="en-US" altLang="zh-CN" sz="2400" b="1" i="1" kern="1200" cap="none" spc="0" normalizeH="0" baseline="0" noProof="0" dirty="0">
                <a:ea typeface="+mj-ea"/>
                <a:cs typeface="+mn-cs"/>
              </a:rPr>
              <a:t>x</a:t>
            </a: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＞</a:t>
            </a:r>
            <a:r>
              <a:rPr kumimoji="0" lang="en-US" altLang="zh-CN" sz="2400" b="1" kern="1200" cap="none" spc="0" normalizeH="0" baseline="0" noProof="0" dirty="0">
                <a:ea typeface="+mj-ea"/>
                <a:cs typeface="+mn-cs"/>
              </a:rPr>
              <a:t>10 </a:t>
            </a: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成立的 </a:t>
            </a:r>
            <a:r>
              <a:rPr kumimoji="0" lang="en-US" altLang="zh-CN" sz="2400" b="1" i="1" kern="1200" cap="none" spc="0" normalizeH="0" baseline="0" noProof="0" dirty="0">
                <a:ea typeface="+mj-ea"/>
                <a:cs typeface="+mn-cs"/>
              </a:rPr>
              <a:t>x </a:t>
            </a: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值？你是怎样找的？</a:t>
            </a:r>
            <a:endParaRPr kumimoji="0" lang="zh-CN" altLang="en-US" sz="2400" b="1" kern="1200" cap="none" spc="0" normalizeH="0" baseline="0" noProof="0" dirty="0">
              <a:ea typeface="+mj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25289" y="4489792"/>
            <a:ext cx="34467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</a:rPr>
              <a:t>x </a:t>
            </a:r>
            <a:r>
              <a:rPr lang="en-US" altLang="zh-CN" sz="2400" b="1" dirty="0">
                <a:solidFill>
                  <a:srgbClr val="FF0000"/>
                </a:solidFill>
              </a:rPr>
              <a:t>=5.8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</a:rPr>
              <a:t>7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</a:rPr>
              <a:t>9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……</a:t>
            </a:r>
            <a:endParaRPr lang="zh-CN" altLang="en-US" sz="24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8" grpId="0"/>
      <p:bldP spid="29" grpId="0"/>
      <p:bldP spid="30" grpId="0"/>
      <p:bldP spid="32" grpId="0"/>
      <p:bldP spid="34" grpId="0"/>
      <p:bldP spid="35" grpId="0"/>
      <p:bldP spid="36" grpId="0"/>
      <p:bldP spid="3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21779" y="446303"/>
            <a:ext cx="7214870" cy="1158230"/>
            <a:chOff x="899592" y="1241698"/>
            <a:chExt cx="7214870" cy="1158230"/>
          </a:xfrm>
        </p:grpSpPr>
        <p:sp>
          <p:nvSpPr>
            <p:cNvPr id="16" name="矩形: 圆角 15"/>
            <p:cNvSpPr/>
            <p:nvPr/>
          </p:nvSpPr>
          <p:spPr>
            <a:xfrm>
              <a:off x="899592" y="1247800"/>
              <a:ext cx="7176237" cy="1152128"/>
            </a:xfrm>
            <a:prstGeom prst="roundRect">
              <a:avLst/>
            </a:prstGeom>
            <a:solidFill>
              <a:srgbClr val="FFFFD9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29437" y="1241698"/>
              <a:ext cx="7185025" cy="11245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latin typeface="+mn-ea"/>
                </a:rPr>
                <a:t>    在一个含有未知数的不等式中，能使不等式成立的未知数的值，叫作</a:t>
              </a: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不等式的解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979487" y="1884335"/>
            <a:ext cx="7272808" cy="9772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例如</a:t>
            </a:r>
            <a:r>
              <a:rPr lang="zh-CN" altLang="en-US" sz="2400" dirty="0">
                <a:latin typeface="+mn-lt"/>
              </a:rPr>
              <a:t>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是不等式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6</a:t>
            </a:r>
            <a:r>
              <a:rPr lang="en-US" altLang="zh-CN" sz="2400" dirty="0">
                <a:latin typeface="+mn-lt"/>
              </a:rPr>
              <a:t>+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x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&gt; 10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一个解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4.2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5.5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6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7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8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···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也是这个不等式的解</a:t>
            </a:r>
            <a:r>
              <a:rPr lang="zh-CN" altLang="en-US" sz="2400" dirty="0">
                <a:latin typeface="+mn-lt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528" y="3005475"/>
            <a:ext cx="54441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判断某个数是不是不等式的解的方法：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74787" y="3860098"/>
            <a:ext cx="2428981" cy="830997"/>
          </a:xfrm>
          <a:prstGeom prst="rect">
            <a:avLst/>
          </a:prstGeom>
          <a:noFill/>
          <a:ln w="19050">
            <a:solidFill>
              <a:srgbClr val="FE9ACC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用这个数代替不等式中的未知数</a:t>
            </a:r>
            <a:endParaRPr lang="zh-CN" altLang="en-US" sz="24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5044919" y="3734382"/>
            <a:ext cx="2428981" cy="461665"/>
          </a:xfrm>
          <a:prstGeom prst="rect">
            <a:avLst/>
          </a:prstGeom>
          <a:noFill/>
          <a:ln w="19050">
            <a:solidFill>
              <a:srgbClr val="FE9ACC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是原不等式的解</a:t>
            </a:r>
            <a:endParaRPr lang="zh-CN" altLang="en-US" sz="2400" b="1" dirty="0"/>
          </a:p>
        </p:txBody>
      </p:sp>
      <p:sp>
        <p:nvSpPr>
          <p:cNvPr id="26" name="文本框 25"/>
          <p:cNvSpPr txBox="1"/>
          <p:nvPr/>
        </p:nvSpPr>
        <p:spPr>
          <a:xfrm>
            <a:off x="5023339" y="4397401"/>
            <a:ext cx="2717013" cy="461665"/>
          </a:xfrm>
          <a:prstGeom prst="rect">
            <a:avLst/>
          </a:prstGeom>
          <a:noFill/>
          <a:ln w="19050">
            <a:solidFill>
              <a:srgbClr val="FE9ACC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不是原不等式的解</a:t>
            </a:r>
            <a:endParaRPr lang="zh-CN" altLang="en-US" sz="2400" b="1" dirty="0"/>
          </a:p>
        </p:txBody>
      </p:sp>
      <p:grpSp>
        <p:nvGrpSpPr>
          <p:cNvPr id="2" name="组合 1"/>
          <p:cNvGrpSpPr/>
          <p:nvPr/>
        </p:nvGrpSpPr>
        <p:grpSpPr>
          <a:xfrm>
            <a:off x="3603768" y="3671521"/>
            <a:ext cx="1441151" cy="604076"/>
            <a:chOff x="3603768" y="3671521"/>
            <a:chExt cx="1441151" cy="604076"/>
          </a:xfrm>
        </p:grpSpPr>
        <p:cxnSp>
          <p:nvCxnSpPr>
            <p:cNvPr id="9" name="直接连接符 8"/>
            <p:cNvCxnSpPr>
              <a:stCxn id="7" idx="3"/>
              <a:endCxn id="25" idx="1"/>
            </p:cNvCxnSpPr>
            <p:nvPr/>
          </p:nvCxnSpPr>
          <p:spPr>
            <a:xfrm flipV="1">
              <a:off x="3603768" y="3965215"/>
              <a:ext cx="1441151" cy="310382"/>
            </a:xfrm>
            <a:prstGeom prst="line">
              <a:avLst/>
            </a:prstGeom>
            <a:ln w="19050">
              <a:solidFill>
                <a:srgbClr val="FE9ACC"/>
              </a:solidFill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 rot="20838929">
              <a:off x="3922630" y="3671521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/>
                <a:t>成立</a:t>
              </a:r>
              <a:endParaRPr lang="zh-CN" altLang="en-US" sz="2400" b="1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03768" y="4275597"/>
            <a:ext cx="1419571" cy="618661"/>
            <a:chOff x="3603768" y="4275597"/>
            <a:chExt cx="1419571" cy="618661"/>
          </a:xfrm>
        </p:grpSpPr>
        <p:cxnSp>
          <p:nvCxnSpPr>
            <p:cNvPr id="30" name="直接连接符 29"/>
            <p:cNvCxnSpPr>
              <a:stCxn id="7" idx="3"/>
              <a:endCxn id="26" idx="1"/>
            </p:cNvCxnSpPr>
            <p:nvPr/>
          </p:nvCxnSpPr>
          <p:spPr>
            <a:xfrm>
              <a:off x="3603768" y="4275597"/>
              <a:ext cx="1419571" cy="352637"/>
            </a:xfrm>
            <a:prstGeom prst="line">
              <a:avLst/>
            </a:prstGeom>
            <a:ln w="19050">
              <a:solidFill>
                <a:srgbClr val="FE9ACC"/>
              </a:solidFill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 rot="815179">
              <a:off x="3742247" y="4432593"/>
              <a:ext cx="11128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/>
                <a:t>不成立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" grpId="0"/>
      <p:bldP spid="7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21779" y="446303"/>
            <a:ext cx="7286625" cy="1158230"/>
            <a:chOff x="899592" y="1241698"/>
            <a:chExt cx="7286625" cy="1158230"/>
          </a:xfrm>
        </p:grpSpPr>
        <p:sp>
          <p:nvSpPr>
            <p:cNvPr id="14" name="矩形: 圆角 13"/>
            <p:cNvSpPr/>
            <p:nvPr/>
          </p:nvSpPr>
          <p:spPr>
            <a:xfrm>
              <a:off x="899592" y="1247800"/>
              <a:ext cx="7176237" cy="1152128"/>
            </a:xfrm>
            <a:prstGeom prst="roundRect">
              <a:avLst/>
            </a:prstGeom>
            <a:solidFill>
              <a:srgbClr val="FFFFD9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01192" y="1241698"/>
              <a:ext cx="7185025" cy="11245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2800" b="1" dirty="0">
                  <a:latin typeface="+mn-ea"/>
                </a:rPr>
                <a:t>    一个含有未知数的</a:t>
              </a:r>
              <a:r>
                <a:rPr lang="zh-CN" altLang="en-US" sz="2800" b="1" dirty="0">
                  <a:solidFill>
                    <a:srgbClr val="0033CC"/>
                  </a:solidFill>
                  <a:latin typeface="+mn-ea"/>
                </a:rPr>
                <a:t>不等式的所有解</a:t>
              </a:r>
              <a:r>
                <a:rPr lang="zh-CN" altLang="en-US" sz="2800" b="1" dirty="0">
                  <a:latin typeface="+mn-ea"/>
                </a:rPr>
                <a:t>，组成这个不等式的</a:t>
              </a: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解集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979487" y="1884335"/>
            <a:ext cx="7272808" cy="4931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例如</a:t>
            </a:r>
            <a:r>
              <a:rPr lang="zh-CN" altLang="en-US" sz="2400" dirty="0">
                <a:latin typeface="+mn-lt"/>
              </a:rPr>
              <a:t>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不等式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6+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x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＞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10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的解集是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x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＞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15591" y="2445899"/>
            <a:ext cx="4672633" cy="4931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不等式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x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-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1</a:t>
            </a:r>
            <a:r>
              <a:rPr lang="zh-CN" altLang="en-US" sz="2400" dirty="0">
                <a:latin typeface="+mn-ea"/>
                <a:ea typeface="+mn-ea"/>
              </a:rPr>
              <a:t>≤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的解集是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x </a:t>
            </a:r>
            <a:r>
              <a:rPr lang="zh-CN" altLang="en-US" sz="2400" dirty="0">
                <a:solidFill>
                  <a:srgbClr val="0066FF"/>
                </a:solidFill>
                <a:latin typeface="+mn-ea"/>
                <a:ea typeface="+mn-ea"/>
              </a:rPr>
              <a:t>≤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915591" y="3007463"/>
            <a:ext cx="5608737" cy="5340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不等式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x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＞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0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的解集是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所有非零实数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13218" y="3899535"/>
            <a:ext cx="5917565" cy="5219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求不等式解集的过程叫作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</a:rPr>
              <a:t>解不等式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  <p:bldP spid="25" grpId="0"/>
      <p:bldP spid="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3"/>
          <p:cNvSpPr txBox="1"/>
          <p:nvPr/>
        </p:nvSpPr>
        <p:spPr>
          <a:xfrm>
            <a:off x="250716" y="267494"/>
            <a:ext cx="6788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noProof="1">
                <a:solidFill>
                  <a:srgbClr val="3434FC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不等式的</a:t>
            </a:r>
            <a:r>
              <a:rPr lang="zh-CN" altLang="en-US" sz="2800" b="1" noProof="1">
                <a:solidFill>
                  <a:srgbClr val="FF32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解</a:t>
            </a:r>
            <a:r>
              <a:rPr lang="zh-CN" altLang="en-US" sz="2800" b="1" noProof="1">
                <a:solidFill>
                  <a:srgbClr val="3434FC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与不等式的</a:t>
            </a:r>
            <a:r>
              <a:rPr lang="zh-CN" altLang="en-US" sz="2800" b="1" noProof="1">
                <a:solidFill>
                  <a:srgbClr val="FF32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解集</a:t>
            </a:r>
            <a:r>
              <a:rPr lang="zh-CN" altLang="en-US" sz="2800" b="1" noProof="1">
                <a:solidFill>
                  <a:srgbClr val="3434FC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的区别与联系</a:t>
            </a:r>
            <a:endParaRPr lang="zh-CN" altLang="en-US" sz="2800" b="1" noProof="1">
              <a:solidFill>
                <a:srgbClr val="3434FC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+mn-ea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970082" y="969119"/>
          <a:ext cx="8064896" cy="3647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/>
                <a:gridCol w="792000"/>
                <a:gridCol w="2412000"/>
                <a:gridCol w="2988307"/>
              </a:tblGrid>
              <a:tr h="446959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+mj-lt"/>
                        </a:rPr>
                        <a:t>不等式的解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88842" marR="88842" marT="44421" marB="444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+mj-lt"/>
                        </a:rPr>
                        <a:t>不等式的解集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87786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j-lt"/>
                        </a:rPr>
                        <a:t>区别</a:t>
                      </a:r>
                      <a:endParaRPr lang="zh-CN" altLang="en-US" sz="2400" b="1" dirty="0">
                        <a:latin typeface="+mj-lt"/>
                      </a:endParaRPr>
                    </a:p>
                  </a:txBody>
                  <a:tcPr marL="88842" marR="88842" marT="44421" marB="444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j-lt"/>
                        </a:rPr>
                        <a:t>定义</a:t>
                      </a:r>
                      <a:endParaRPr lang="zh-CN" altLang="en-US" sz="2400" b="1" dirty="0">
                        <a:latin typeface="+mj-lt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使不等式成立的</a:t>
                      </a:r>
                      <a:endParaRPr lang="en-US" altLang="zh-CN" sz="2400" b="1" dirty="0">
                        <a:latin typeface="+mj-lt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未知数的</a:t>
                      </a:r>
                      <a:r>
                        <a:rPr lang="zh-CN" altLang="en-US" sz="2400" b="1" dirty="0">
                          <a:solidFill>
                            <a:srgbClr val="FF3200"/>
                          </a:solidFill>
                          <a:latin typeface="+mj-lt"/>
                          <a:ea typeface="楷体" panose="02010609060101010101" pitchFamily="49" charset="-122"/>
                        </a:rPr>
                        <a:t>某个</a:t>
                      </a: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值</a:t>
                      </a:r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  <a:sym typeface="+mn-ea"/>
                        </a:rPr>
                        <a:t>使不等式成立的</a:t>
                      </a: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未知数的</a:t>
                      </a:r>
                      <a:r>
                        <a:rPr lang="zh-CN" altLang="en-US" sz="2400" b="1" dirty="0">
                          <a:solidFill>
                            <a:srgbClr val="FF3200"/>
                          </a:solidFill>
                          <a:latin typeface="+mj-lt"/>
                          <a:ea typeface="楷体" panose="02010609060101010101" pitchFamily="49" charset="-122"/>
                        </a:rPr>
                        <a:t>所有</a:t>
                      </a: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值</a:t>
                      </a:r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4693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j-lt"/>
                        </a:rPr>
                        <a:t>特点</a:t>
                      </a:r>
                      <a:endParaRPr lang="zh-CN" altLang="en-US" sz="2400" b="1" dirty="0">
                        <a:latin typeface="+mj-lt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个体</a:t>
                      </a:r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全体</a:t>
                      </a:r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25979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1" dirty="0">
                          <a:latin typeface="+mj-lt"/>
                        </a:rPr>
                        <a:t>形式</a:t>
                      </a:r>
                      <a:endParaRPr lang="zh-CN" altLang="en-US" sz="2400" b="1" dirty="0">
                        <a:latin typeface="+mj-lt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如：</a:t>
                      </a:r>
                      <a:r>
                        <a:rPr lang="en-US" altLang="zh-CN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78</a:t>
                      </a: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是   </a:t>
                      </a:r>
                      <a:r>
                        <a:rPr lang="en-US" altLang="zh-CN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       </a:t>
                      </a: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 </a:t>
                      </a:r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的</a:t>
                      </a:r>
                      <a:r>
                        <a:rPr lang="zh-CN" altLang="en-US" sz="2400" b="1" dirty="0">
                          <a:solidFill>
                            <a:srgbClr val="FF3200"/>
                          </a:solidFill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一个解</a:t>
                      </a:r>
                      <a:endParaRPr lang="zh-CN" altLang="en-US" sz="2400" b="1" dirty="0">
                        <a:solidFill>
                          <a:srgbClr val="FF3200"/>
                        </a:solidFill>
                        <a:latin typeface="+mj-lt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如：</a:t>
                      </a:r>
                      <a:r>
                        <a:rPr lang="en-US" altLang="zh-CN" sz="2400" b="1" i="1" dirty="0">
                          <a:latin typeface="+mj-lt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＞</a:t>
                      </a:r>
                      <a:r>
                        <a:rPr lang="en-US" altLang="zh-CN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75</a:t>
                      </a: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是</a:t>
                      </a:r>
                      <a:r>
                        <a:rPr lang="en-US" altLang="zh-CN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 </a:t>
                      </a: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         </a:t>
                      </a:r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的</a:t>
                      </a:r>
                      <a:r>
                        <a:rPr lang="zh-CN" altLang="en-US" sz="2400" b="1" dirty="0">
                          <a:solidFill>
                            <a:srgbClr val="FF3200"/>
                          </a:solidFill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解集</a:t>
                      </a:r>
                      <a:endParaRPr lang="zh-CN" altLang="en-US" sz="2400" b="1" dirty="0">
                        <a:solidFill>
                          <a:srgbClr val="FF3200"/>
                        </a:solidFill>
                        <a:latin typeface="+mj-lt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652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j-lt"/>
                        </a:rPr>
                        <a:t>联系</a:t>
                      </a:r>
                      <a:endParaRPr lang="zh-CN" altLang="en-US" sz="2400" b="1" dirty="0">
                        <a:latin typeface="+mj-lt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某个解一定是解集中的一员</a:t>
                      </a:r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marL="88842" marR="88842" marT="44421" marB="444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解集一定包括了</a:t>
                      </a:r>
                      <a:endParaRPr lang="en-US" altLang="zh-CN" sz="2400" b="1" dirty="0">
                        <a:latin typeface="+mj-lt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某个解</a:t>
                      </a:r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对象 14"/>
          <p:cNvGraphicFramePr>
            <a:graphicFrameLocks noChangeAspect="1"/>
          </p:cNvGraphicFramePr>
          <p:nvPr/>
        </p:nvGraphicFramePr>
        <p:xfrm>
          <a:off x="3826075" y="2684658"/>
          <a:ext cx="1015920" cy="73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1" imgW="1016000" imgH="736600" progId="Equation.DSMT4">
                  <p:embed/>
                </p:oleObj>
              </mc:Choice>
              <mc:Fallback>
                <p:oleObj name="Equation" r:id="rId1" imgW="1016000" imgH="736600" progId="Equation.DSMT4">
                  <p:embed/>
                  <p:pic>
                    <p:nvPicPr>
                      <p:cNvPr id="0" name="对象 14"/>
                      <p:cNvPicPr/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>
                      <a:xfrm>
                        <a:off x="3826075" y="2684658"/>
                        <a:ext cx="1015920" cy="7365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14"/>
          <p:cNvGraphicFramePr>
            <a:graphicFrameLocks noChangeAspect="1"/>
          </p:cNvGraphicFramePr>
          <p:nvPr/>
        </p:nvGraphicFramePr>
        <p:xfrm>
          <a:off x="6650852" y="2684647"/>
          <a:ext cx="1015920" cy="73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3" imgW="1016000" imgH="736600" progId="Equation.DSMT4">
                  <p:embed/>
                </p:oleObj>
              </mc:Choice>
              <mc:Fallback>
                <p:oleObj name="Equation" r:id="rId3" imgW="1016000" imgH="736600" progId="Equation.DSMT4">
                  <p:embed/>
                  <p:pic>
                    <p:nvPicPr>
                      <p:cNvPr id="0" name="对象 14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6650852" y="2684647"/>
                        <a:ext cx="1015920" cy="7365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0712" y="1121430"/>
            <a:ext cx="7842740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lt"/>
                <a:ea typeface="+mj-ea"/>
              </a:rPr>
              <a:t>在</a:t>
            </a:r>
            <a:r>
              <a:rPr lang="en-US" altLang="zh-CN" sz="2800" b="1" dirty="0">
                <a:latin typeface="+mj-lt"/>
                <a:ea typeface="+mj-ea"/>
              </a:rPr>
              <a:t>8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dirty="0">
                <a:latin typeface="+mn-ea"/>
              </a:rPr>
              <a:t>-</a:t>
            </a:r>
            <a:r>
              <a:rPr lang="en-US" altLang="zh-CN" sz="2800" b="1" dirty="0">
                <a:latin typeface="+mj-lt"/>
                <a:ea typeface="+mj-ea"/>
              </a:rPr>
              <a:t>7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dirty="0">
                <a:latin typeface="+mj-lt"/>
                <a:ea typeface="+mj-ea"/>
              </a:rPr>
              <a:t>5.3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dirty="0">
                <a:latin typeface="+mj-lt"/>
                <a:ea typeface="+mj-ea"/>
              </a:rPr>
              <a:t>4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dirty="0">
                <a:latin typeface="+mj-lt"/>
                <a:ea typeface="+mj-ea"/>
              </a:rPr>
              <a:t>1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dirty="0">
                <a:latin typeface="+mj-lt"/>
                <a:ea typeface="+mj-ea"/>
              </a:rPr>
              <a:t>0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dirty="0">
                <a:latin typeface="+mj-lt"/>
                <a:ea typeface="+mj-ea"/>
              </a:rPr>
              <a:t>1.5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dirty="0">
                <a:latin typeface="+mn-ea"/>
              </a:rPr>
              <a:t>-</a:t>
            </a:r>
            <a:r>
              <a:rPr lang="en-US" altLang="zh-CN" sz="2800" b="1" dirty="0">
                <a:latin typeface="+mj-lt"/>
                <a:ea typeface="+mj-ea"/>
              </a:rPr>
              <a:t>6</a:t>
            </a:r>
            <a:r>
              <a:rPr lang="zh-CN" altLang="en-US" sz="2800" b="1" dirty="0">
                <a:latin typeface="+mj-lt"/>
                <a:ea typeface="+mj-ea"/>
              </a:rPr>
              <a:t>中：</a:t>
            </a:r>
            <a:endParaRPr lang="zh-CN" altLang="en-US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lt"/>
                <a:ea typeface="+mj-ea"/>
              </a:rPr>
              <a:t>①</a:t>
            </a:r>
            <a:r>
              <a:rPr lang="en-US" altLang="zh-CN" sz="2800" b="1" dirty="0">
                <a:latin typeface="+mj-lt"/>
                <a:ea typeface="+mj-ea"/>
              </a:rPr>
              <a:t>_____</a:t>
            </a:r>
            <a:r>
              <a:rPr lang="zh-CN" altLang="en-US" sz="2800" b="1" dirty="0">
                <a:latin typeface="+mj-lt"/>
                <a:ea typeface="+mj-ea"/>
              </a:rPr>
              <a:t>是方程 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en-US" altLang="zh-CN" sz="2800" b="1" i="1" dirty="0">
                <a:latin typeface="+mj-lt"/>
                <a:ea typeface="+mj-ea"/>
              </a:rPr>
              <a:t>x </a:t>
            </a:r>
            <a:r>
              <a:rPr lang="en-US" altLang="zh-CN" sz="2800" b="1" dirty="0">
                <a:latin typeface="+mj-lt"/>
                <a:ea typeface="+mj-ea"/>
              </a:rPr>
              <a:t>+1=5 </a:t>
            </a:r>
            <a:r>
              <a:rPr lang="zh-CN" altLang="en-US" sz="2800" b="1" dirty="0">
                <a:latin typeface="+mj-lt"/>
                <a:ea typeface="+mj-ea"/>
              </a:rPr>
              <a:t>的解；</a:t>
            </a:r>
            <a:endParaRPr lang="zh-CN" altLang="en-US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lt"/>
                <a:ea typeface="+mj-ea"/>
              </a:rPr>
              <a:t>②</a:t>
            </a:r>
            <a:r>
              <a:rPr lang="en-US" altLang="zh-CN" sz="2800" b="1" dirty="0">
                <a:latin typeface="+mj-lt"/>
                <a:ea typeface="+mj-ea"/>
              </a:rPr>
              <a:t>______________</a:t>
            </a:r>
            <a:r>
              <a:rPr lang="zh-CN" altLang="en-US" sz="2800" b="1" dirty="0">
                <a:latin typeface="+mj-lt"/>
                <a:ea typeface="+mj-ea"/>
              </a:rPr>
              <a:t>是不等式 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en-US" altLang="zh-CN" sz="2800" b="1" i="1" dirty="0">
                <a:latin typeface="+mj-lt"/>
                <a:ea typeface="+mj-ea"/>
              </a:rPr>
              <a:t>x </a:t>
            </a:r>
            <a:r>
              <a:rPr lang="en-US" altLang="zh-CN" sz="2800" b="1" dirty="0">
                <a:latin typeface="+mj-lt"/>
                <a:ea typeface="+mj-ea"/>
              </a:rPr>
              <a:t>+1</a:t>
            </a:r>
            <a:r>
              <a:rPr lang="zh-CN" altLang="en-US" sz="2800" b="1" dirty="0">
                <a:latin typeface="+mn-ea"/>
              </a:rPr>
              <a:t>≥</a:t>
            </a:r>
            <a:r>
              <a:rPr lang="en-US" altLang="zh-CN" sz="2800" b="1" dirty="0">
                <a:latin typeface="+mj-lt"/>
                <a:ea typeface="+mj-ea"/>
              </a:rPr>
              <a:t>5 </a:t>
            </a:r>
            <a:r>
              <a:rPr lang="zh-CN" altLang="en-US" sz="2800" b="1" dirty="0">
                <a:latin typeface="+mj-lt"/>
                <a:ea typeface="+mj-ea"/>
              </a:rPr>
              <a:t>的解；</a:t>
            </a:r>
            <a:endParaRPr lang="zh-CN" altLang="en-US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lt"/>
                <a:ea typeface="+mj-ea"/>
              </a:rPr>
              <a:t>③</a:t>
            </a:r>
            <a:r>
              <a:rPr lang="en-US" altLang="zh-CN" sz="2800" b="1" dirty="0">
                <a:latin typeface="+mj-lt"/>
                <a:ea typeface="+mj-ea"/>
              </a:rPr>
              <a:t>____________________</a:t>
            </a:r>
            <a:r>
              <a:rPr lang="zh-CN" altLang="en-US" sz="2800" b="1" dirty="0">
                <a:latin typeface="+mj-lt"/>
                <a:ea typeface="+mj-ea"/>
              </a:rPr>
              <a:t>是不等式 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en-US" altLang="zh-CN" sz="2800" b="1" i="1" dirty="0">
                <a:latin typeface="+mj-lt"/>
                <a:ea typeface="+mj-ea"/>
              </a:rPr>
              <a:t>x </a:t>
            </a:r>
            <a:r>
              <a:rPr lang="en-US" altLang="zh-CN" sz="2800" b="1" dirty="0">
                <a:latin typeface="+mj-lt"/>
                <a:ea typeface="+mj-ea"/>
              </a:rPr>
              <a:t>+1&lt;5 </a:t>
            </a:r>
            <a:r>
              <a:rPr lang="zh-CN" altLang="en-US" sz="2800" b="1" dirty="0">
                <a:latin typeface="+mj-lt"/>
                <a:ea typeface="+mj-ea"/>
              </a:rPr>
              <a:t>的解。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17362" y="2484130"/>
            <a:ext cx="25922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5.3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32627" y="1882262"/>
            <a:ext cx="360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17362" y="3158624"/>
            <a:ext cx="32403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1.5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6</a:t>
            </a:r>
            <a:endParaRPr lang="zh-CN" altLang="en-US" sz="28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04" y="195486"/>
            <a:ext cx="5748003" cy="524520"/>
            <a:chOff x="107504" y="339502"/>
            <a:chExt cx="5748003" cy="524520"/>
          </a:xfrm>
        </p:grpSpPr>
        <p:grpSp>
          <p:nvGrpSpPr>
            <p:cNvPr id="3" name="组合 2"/>
            <p:cNvGrpSpPr/>
            <p:nvPr/>
          </p:nvGrpSpPr>
          <p:grpSpPr>
            <a:xfrm>
              <a:off x="107504" y="339502"/>
              <a:ext cx="5748003" cy="524520"/>
              <a:chOff x="1803191" y="1304280"/>
              <a:chExt cx="6859502" cy="524520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3238501" y="1585913"/>
                <a:ext cx="5424192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任意多边形: 形状 5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2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648905" y="381893"/>
              <a:ext cx="42066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不等式的解集在数轴上的表示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0" y="975644"/>
            <a:ext cx="1808340" cy="461664"/>
            <a:chOff x="4388275" y="216246"/>
            <a:chExt cx="2194212" cy="718154"/>
          </a:xfrm>
        </p:grpSpPr>
        <p:grpSp>
          <p:nvGrpSpPr>
            <p:cNvPr id="17" name="组合 16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19" name="矩形: 单圆角 18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0" name="矩形: 单圆角 19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1" name="矩形: 单圆角 20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4388275" y="216246"/>
              <a:ext cx="1930705" cy="716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  <a:sym typeface="+mn-ea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  <a:sym typeface="+mn-ea"/>
                </a:rPr>
                <a:t>交流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991612" y="1563638"/>
            <a:ext cx="61206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lt"/>
                <a:ea typeface="+mj-ea"/>
              </a:rPr>
              <a:t>你能在数轴上表示不等式  6+</a:t>
            </a:r>
            <a:r>
              <a:rPr lang="en-US" altLang="zh-CN" sz="2400" b="1" i="1" dirty="0">
                <a:latin typeface="+mj-lt"/>
                <a:ea typeface="+mj-ea"/>
              </a:rPr>
              <a:t>x </a:t>
            </a:r>
            <a:r>
              <a:rPr lang="zh-CN" altLang="en-US" sz="2400" b="1" dirty="0">
                <a:latin typeface="+mj-lt"/>
                <a:ea typeface="+mj-ea"/>
              </a:rPr>
              <a:t>&gt;1</a:t>
            </a:r>
            <a:r>
              <a:rPr lang="en-US" altLang="zh-CN" sz="2400" b="1" dirty="0">
                <a:latin typeface="+mj-lt"/>
                <a:ea typeface="+mj-ea"/>
              </a:rPr>
              <a:t>0 </a:t>
            </a:r>
            <a:r>
              <a:rPr lang="zh-CN" altLang="en-US" sz="2400" b="1" dirty="0">
                <a:latin typeface="+mj-lt"/>
                <a:ea typeface="+mj-ea"/>
              </a:rPr>
              <a:t>的解集吗？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1196926" y="2691727"/>
            <a:ext cx="5893538" cy="508110"/>
            <a:chOff x="1343527" y="2842143"/>
            <a:chExt cx="5893538" cy="508110"/>
          </a:xfrm>
        </p:grpSpPr>
        <p:grpSp>
          <p:nvGrpSpPr>
            <p:cNvPr id="83" name="组合 82"/>
            <p:cNvGrpSpPr/>
            <p:nvPr/>
          </p:nvGrpSpPr>
          <p:grpSpPr>
            <a:xfrm>
              <a:off x="1343527" y="2842143"/>
              <a:ext cx="5893538" cy="108000"/>
              <a:chOff x="1403648" y="3111822"/>
              <a:chExt cx="5893538" cy="108000"/>
            </a:xfrm>
          </p:grpSpPr>
          <p:cxnSp>
            <p:nvCxnSpPr>
              <p:cNvPr id="65" name="直接箭头连接符 64"/>
              <p:cNvCxnSpPr/>
              <p:nvPr/>
            </p:nvCxnSpPr>
            <p:spPr>
              <a:xfrm>
                <a:off x="1403648" y="3219822"/>
                <a:ext cx="5893538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>
                <a:off x="1907704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2339752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>
                <a:off x="2771800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>
                <a:off x="3203848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>
                <a:off x="3635896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>
                <a:off x="4067944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4499992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>
                <a:off x="4932040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>
                <a:off x="5364088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5796136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>
                <a:off x="6228184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>
                <a:off x="6660232" y="3111822"/>
                <a:ext cx="0" cy="10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4" name="文本框 83"/>
            <p:cNvSpPr txBox="1"/>
            <p:nvPr/>
          </p:nvSpPr>
          <p:spPr>
            <a:xfrm>
              <a:off x="1590177" y="2950143"/>
              <a:ext cx="4427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latin typeface="+mn-ea"/>
                </a:rPr>
                <a:t>-</a:t>
              </a:r>
              <a:r>
                <a:rPr lang="en-US" altLang="zh-CN" sz="2000" b="1" dirty="0"/>
                <a:t>1</a:t>
              </a:r>
              <a:endParaRPr lang="zh-CN" altLang="en-US" sz="2000" b="1" dirty="0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2124088" y="2950143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0</a:t>
              </a:r>
              <a:endParaRPr lang="zh-CN" altLang="en-US" sz="2000" b="1" dirty="0"/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2567859" y="2950143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1</a:t>
              </a:r>
              <a:endParaRPr lang="zh-CN" altLang="en-US" sz="2000" b="1" dirty="0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990976" y="2950143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2</a:t>
              </a:r>
              <a:endParaRPr lang="zh-CN" altLang="en-US" sz="2000" b="1" dirty="0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414093" y="2950143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3</a:t>
              </a:r>
              <a:endParaRPr lang="zh-CN" altLang="en-US" sz="2000" b="1" dirty="0"/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3845164" y="2950143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4</a:t>
              </a:r>
              <a:endParaRPr lang="zh-CN" altLang="en-US" sz="2000" b="1" dirty="0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4276235" y="2950143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5</a:t>
              </a:r>
              <a:endParaRPr lang="zh-CN" altLang="en-US" sz="2000" b="1" dirty="0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4713656" y="2950143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6</a:t>
              </a:r>
              <a:endParaRPr lang="zh-CN" altLang="en-US" sz="2000" b="1" dirty="0"/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5138377" y="2950143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7</a:t>
              </a:r>
              <a:endParaRPr lang="zh-CN" altLang="en-US" sz="2000" b="1" dirty="0"/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5587542" y="2950143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8</a:t>
              </a:r>
              <a:endParaRPr lang="zh-CN" altLang="en-US" sz="2000" b="1" dirty="0"/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6019590" y="2950143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9</a:t>
              </a:r>
              <a:endParaRPr lang="zh-CN" altLang="en-US" sz="2000" b="1" dirty="0"/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6387144" y="2950143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10</a:t>
              </a:r>
              <a:endParaRPr lang="zh-CN" altLang="en-US" sz="2000" b="1" dirty="0"/>
            </a:p>
          </p:txBody>
        </p:sp>
      </p:grpSp>
      <p:sp>
        <p:nvSpPr>
          <p:cNvPr id="99" name="文本框 98"/>
          <p:cNvSpPr txBox="1"/>
          <p:nvPr/>
        </p:nvSpPr>
        <p:spPr>
          <a:xfrm>
            <a:off x="1435813" y="3274592"/>
            <a:ext cx="4972781" cy="4931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不等式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6+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x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＞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10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的解集是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x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＞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100" name="直接箭头连接符 99"/>
          <p:cNvCxnSpPr/>
          <p:nvPr/>
        </p:nvCxnSpPr>
        <p:spPr>
          <a:xfrm>
            <a:off x="3855818" y="2795609"/>
            <a:ext cx="3234646" cy="0"/>
          </a:xfrm>
          <a:prstGeom prst="straightConnector1">
            <a:avLst/>
          </a:prstGeom>
          <a:ln w="28575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02"/>
          <p:cNvSpPr txBox="1"/>
          <p:nvPr/>
        </p:nvSpPr>
        <p:spPr>
          <a:xfrm>
            <a:off x="1308418" y="3768090"/>
            <a:ext cx="6527165" cy="1124585"/>
          </a:xfrm>
          <a:prstGeom prst="rect">
            <a:avLst/>
          </a:prstGeom>
          <a:solidFill>
            <a:srgbClr val="E2F4FD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在数轴上表示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4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的点的位置画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空心圆圈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，表示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4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不在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这个解集内。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104" name="肘形连接符 33"/>
          <p:cNvCxnSpPr/>
          <p:nvPr/>
        </p:nvCxnSpPr>
        <p:spPr>
          <a:xfrm flipV="1">
            <a:off x="3860534" y="2313337"/>
            <a:ext cx="2328235" cy="471458"/>
          </a:xfrm>
          <a:prstGeom prst="bentConnector3">
            <a:avLst>
              <a:gd name="adj1" fmla="val 88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椭圆 111"/>
          <p:cNvSpPr/>
          <p:nvPr/>
        </p:nvSpPr>
        <p:spPr>
          <a:xfrm>
            <a:off x="3796204" y="2730061"/>
            <a:ext cx="126000" cy="126000"/>
          </a:xfrm>
          <a:prstGeom prst="ellipse">
            <a:avLst/>
          </a:prstGeom>
          <a:solidFill>
            <a:schemeClr val="bg1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3" grpId="0" bldLvl="0" animBg="1"/>
      <p:bldP spid="1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1970</Words>
  <Application>WPS 演示</Application>
  <PresentationFormat>全屏显示(16:9)</PresentationFormat>
  <Paragraphs>388</Paragraphs>
  <Slides>19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黑体</vt:lpstr>
      <vt:lpstr>华文中宋</vt:lpstr>
      <vt:lpstr>楷体</vt:lpstr>
      <vt:lpstr>微软雅黑</vt:lpstr>
      <vt:lpstr>阿里巴巴普惠体 H</vt:lpstr>
      <vt:lpstr>Arial Unicode MS</vt:lpstr>
      <vt:lpstr>等线</vt:lpstr>
      <vt:lpstr>Cambria Math</vt:lpstr>
      <vt:lpstr>Times New Roman</vt:lpstr>
      <vt:lpstr>第一PPT，www.1ppt.com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唐唐唐小糖1</cp:lastModifiedBy>
  <cp:revision>6</cp:revision>
  <dcterms:created xsi:type="dcterms:W3CDTF">2018-12-07T09:49:00Z</dcterms:created>
  <dcterms:modified xsi:type="dcterms:W3CDTF">2026-01-09T00:14:50Z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30C88A5B8D2C4583ADFE2FA007A7BE2F_12</vt:lpwstr>
  </property>
</Properties>
</file>