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315" r:id="rId5"/>
    <p:sldId id="311" r:id="rId6"/>
    <p:sldId id="312" r:id="rId7"/>
    <p:sldId id="344" r:id="rId8"/>
    <p:sldId id="349" r:id="rId9"/>
    <p:sldId id="345" r:id="rId10"/>
    <p:sldId id="346" r:id="rId11"/>
    <p:sldId id="347" r:id="rId12"/>
    <p:sldId id="348" r:id="rId13"/>
    <p:sldId id="352" r:id="rId14"/>
    <p:sldId id="353" r:id="rId15"/>
    <p:sldId id="350" r:id="rId16"/>
    <p:sldId id="351" r:id="rId17"/>
    <p:sldId id="354" r:id="rId18"/>
    <p:sldId id="355" r:id="rId19"/>
    <p:sldId id="308" r:id="rId20"/>
    <p:sldId id="327" r:id="rId21"/>
    <p:sldId id="307" r:id="rId22"/>
    <p:sldId id="303" r:id="rId2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E8DE"/>
    <a:srgbClr val="0033CC"/>
    <a:srgbClr val="56B5DA"/>
    <a:srgbClr val="FF00FF"/>
    <a:srgbClr val="0066FF"/>
    <a:srgbClr val="FFBDFF"/>
    <a:srgbClr val="5183C0"/>
    <a:srgbClr val="E7F9F4"/>
    <a:srgbClr val="FFFEEF"/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2"/>
    <p:restoredTop sz="96314" autoAdjust="0"/>
  </p:normalViewPr>
  <p:slideViewPr>
    <p:cSldViewPr>
      <p:cViewPr>
        <p:scale>
          <a:sx n="125" d="100"/>
          <a:sy n="125" d="100"/>
        </p:scale>
        <p:origin x="636" y="52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A6932C-E8B6-44D0-A35E-BAED5439DF3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 userDrawn="1"/>
        </p:nvSpPr>
        <p:spPr>
          <a:xfrm rot="5400000">
            <a:off x="-169752" y="169753"/>
            <a:ext cx="4227936" cy="3888432"/>
          </a:xfrm>
          <a:prstGeom prst="triangle">
            <a:avLst>
              <a:gd name="adj" fmla="val 0"/>
            </a:avLst>
          </a:prstGeom>
          <a:solidFill>
            <a:srgbClr val="2730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 userDrawn="1"/>
        </p:nvSpPr>
        <p:spPr>
          <a:xfrm rot="18900000">
            <a:off x="1675926" y="618677"/>
            <a:ext cx="443459" cy="4434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矩形 8"/>
          <p:cNvSpPr/>
          <p:nvPr userDrawn="1"/>
        </p:nvSpPr>
        <p:spPr>
          <a:xfrm rot="18900000">
            <a:off x="1218202" y="1969952"/>
            <a:ext cx="288032" cy="28803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 userDrawn="1"/>
        </p:nvSpPr>
        <p:spPr>
          <a:xfrm rot="18900000">
            <a:off x="526632" y="1152871"/>
            <a:ext cx="450432" cy="4504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 userDrawn="1"/>
        </p:nvSpPr>
        <p:spPr>
          <a:xfrm rot="18900000">
            <a:off x="566624" y="1447533"/>
            <a:ext cx="397532" cy="39753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 userDrawn="1"/>
        </p:nvSpPr>
        <p:spPr>
          <a:xfrm rot="18900000">
            <a:off x="3067483" y="470465"/>
            <a:ext cx="288032" cy="1440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 userDrawn="1"/>
        </p:nvSpPr>
        <p:spPr>
          <a:xfrm rot="18900000">
            <a:off x="3198605" y="1933205"/>
            <a:ext cx="544052" cy="54405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 userDrawn="1"/>
        </p:nvSpPr>
        <p:spPr>
          <a:xfrm rot="18900000">
            <a:off x="2826103" y="1368225"/>
            <a:ext cx="272026" cy="272026"/>
          </a:xfrm>
          <a:prstGeom prst="rect">
            <a:avLst/>
          </a:prstGeom>
          <a:solidFill>
            <a:srgbClr val="27304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 userDrawn="1"/>
        </p:nvSpPr>
        <p:spPr>
          <a:xfrm rot="18900000">
            <a:off x="3210016" y="2373976"/>
            <a:ext cx="272026" cy="272026"/>
          </a:xfrm>
          <a:prstGeom prst="rect">
            <a:avLst/>
          </a:prstGeom>
          <a:solidFill>
            <a:srgbClr val="27304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 userDrawn="1"/>
        </p:nvSpPr>
        <p:spPr>
          <a:xfrm rot="18900000">
            <a:off x="1998752" y="1636898"/>
            <a:ext cx="470822" cy="470822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478188" y="2491941"/>
            <a:ext cx="1604068" cy="1825962"/>
            <a:chOff x="478188" y="2491941"/>
            <a:chExt cx="1604068" cy="1825962"/>
          </a:xfrm>
        </p:grpSpPr>
        <p:sp>
          <p:nvSpPr>
            <p:cNvPr id="18" name="矩形 17"/>
            <p:cNvSpPr/>
            <p:nvPr/>
          </p:nvSpPr>
          <p:spPr>
            <a:xfrm rot="18900000">
              <a:off x="478188" y="2741565"/>
              <a:ext cx="732139" cy="7321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18900000">
              <a:off x="1444626" y="3204415"/>
              <a:ext cx="606878" cy="60687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8900000">
              <a:off x="1241886" y="3051907"/>
              <a:ext cx="377718" cy="3777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rot="18900000">
              <a:off x="1210483" y="3663338"/>
              <a:ext cx="654565" cy="65456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18900000">
              <a:off x="956846" y="3117753"/>
              <a:ext cx="654565" cy="65456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 rot="18900000">
              <a:off x="1240646" y="2491941"/>
              <a:ext cx="841610" cy="84161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 userDrawn="1"/>
        </p:nvGrpSpPr>
        <p:grpSpPr>
          <a:xfrm>
            <a:off x="8010071" y="4323214"/>
            <a:ext cx="845241" cy="620356"/>
            <a:chOff x="7789817" y="4257180"/>
            <a:chExt cx="845241" cy="620356"/>
          </a:xfrm>
        </p:grpSpPr>
        <p:grpSp>
          <p:nvGrpSpPr>
            <p:cNvPr id="25" name="组合 24"/>
            <p:cNvGrpSpPr/>
            <p:nvPr/>
          </p:nvGrpSpPr>
          <p:grpSpPr>
            <a:xfrm>
              <a:off x="8306276" y="4330865"/>
              <a:ext cx="328782" cy="303293"/>
              <a:chOff x="8349677" y="4284250"/>
              <a:chExt cx="600042" cy="553523"/>
            </a:xfrm>
          </p:grpSpPr>
          <p:sp>
            <p:nvSpPr>
              <p:cNvPr id="29" name="矩形 28"/>
              <p:cNvSpPr/>
              <p:nvPr/>
            </p:nvSpPr>
            <p:spPr>
              <a:xfrm rot="18900000">
                <a:off x="8349677" y="4284250"/>
                <a:ext cx="272026" cy="272026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 rot="18900000">
                <a:off x="8724654" y="4612708"/>
                <a:ext cx="225065" cy="22506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6" name="矩形 25"/>
            <p:cNvSpPr/>
            <p:nvPr/>
          </p:nvSpPr>
          <p:spPr>
            <a:xfrm rot="8100000">
              <a:off x="7789817" y="4339105"/>
              <a:ext cx="264135" cy="26413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rot="8100000">
              <a:off x="8102733" y="4745468"/>
              <a:ext cx="132068" cy="132068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8100000">
              <a:off x="7916345" y="4257180"/>
              <a:ext cx="132068" cy="132068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3346029" y="-367929"/>
            <a:ext cx="1237092" cy="1436232"/>
            <a:chOff x="3288977" y="-263355"/>
            <a:chExt cx="1237092" cy="1436232"/>
          </a:xfrm>
        </p:grpSpPr>
        <p:cxnSp>
          <p:nvCxnSpPr>
            <p:cNvPr id="32" name="直接连接符 31"/>
            <p:cNvCxnSpPr/>
            <p:nvPr/>
          </p:nvCxnSpPr>
          <p:spPr>
            <a:xfrm flipV="1">
              <a:off x="3685663" y="-263355"/>
              <a:ext cx="840406" cy="840406"/>
            </a:xfrm>
            <a:prstGeom prst="line">
              <a:avLst/>
            </a:prstGeom>
            <a:ln w="12700">
              <a:solidFill>
                <a:srgbClr val="2730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288977" y="332471"/>
              <a:ext cx="840406" cy="840406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4" name="直接连接符 33"/>
          <p:cNvCxnSpPr/>
          <p:nvPr userDrawn="1"/>
        </p:nvCxnSpPr>
        <p:spPr>
          <a:xfrm flipV="1">
            <a:off x="401078" y="4725733"/>
            <a:ext cx="840406" cy="840406"/>
          </a:xfrm>
          <a:prstGeom prst="line">
            <a:avLst/>
          </a:prstGeom>
          <a:ln w="12700">
            <a:solidFill>
              <a:srgbClr val="2730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 userDrawn="1"/>
        </p:nvSpPr>
        <p:spPr>
          <a:xfrm rot="18900000">
            <a:off x="1044499" y="3248316"/>
            <a:ext cx="393968" cy="393968"/>
          </a:xfrm>
          <a:prstGeom prst="rect">
            <a:avLst/>
          </a:prstGeom>
          <a:solidFill>
            <a:srgbClr val="27304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7" name="矩形 6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9" name="矩形 8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 rot="16200000">
            <a:off x="140999" y="2271331"/>
            <a:ext cx="2741895" cy="3043516"/>
            <a:chOff x="0" y="1"/>
            <a:chExt cx="2123058" cy="2356604"/>
          </a:xfrm>
        </p:grpSpPr>
        <p:sp>
          <p:nvSpPr>
            <p:cNvPr id="6" name="等腰三角形 5"/>
            <p:cNvSpPr/>
            <p:nvPr/>
          </p:nvSpPr>
          <p:spPr>
            <a:xfrm rot="5400000">
              <a:off x="-92684" y="92685"/>
              <a:ext cx="2308425" cy="2123058"/>
            </a:xfrm>
            <a:prstGeom prst="triangle">
              <a:avLst>
                <a:gd name="adj" fmla="val 0"/>
              </a:avLst>
            </a:prstGeom>
            <a:solidFill>
              <a:srgbClr val="273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 rot="18900000">
              <a:off x="915044" y="337794"/>
              <a:ext cx="242126" cy="24212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 rot="18900000">
              <a:off x="665130" y="1075581"/>
              <a:ext cx="157264" cy="15726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 rot="18900000">
              <a:off x="287538" y="629460"/>
              <a:ext cx="245933" cy="24593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 rot="18900000">
              <a:off x="309373" y="790344"/>
              <a:ext cx="217050" cy="2170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 rot="18900000">
              <a:off x="1674825" y="256871"/>
              <a:ext cx="157264" cy="786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 rot="18900000">
              <a:off x="261087" y="1496877"/>
              <a:ext cx="399743" cy="3997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 rot="18900000">
              <a:off x="788756" y="1749590"/>
              <a:ext cx="331351" cy="3313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 rot="18900000">
              <a:off x="678061" y="1666321"/>
              <a:ext cx="206232" cy="2062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 rot="18900000">
              <a:off x="522432" y="1702273"/>
              <a:ext cx="357388" cy="35738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 rot="18900000">
              <a:off x="1746417" y="1055518"/>
              <a:ext cx="297049" cy="2970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 rot="18900000">
              <a:off x="1543033" y="747042"/>
              <a:ext cx="148524" cy="14852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 rot="18900000">
              <a:off x="494777" y="1773414"/>
              <a:ext cx="215104" cy="21510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18900000">
              <a:off x="1752647" y="1296176"/>
              <a:ext cx="148524" cy="148524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8900000">
              <a:off x="1091305" y="893736"/>
              <a:ext cx="257066" cy="257066"/>
            </a:xfrm>
            <a:prstGeom prst="rec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rot="18900000">
              <a:off x="677384" y="1360584"/>
              <a:ext cx="459513" cy="4595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18900000">
              <a:off x="629038" y="2013164"/>
              <a:ext cx="343441" cy="3434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 rot="5400000">
            <a:off x="7497351" y="-83191"/>
            <a:ext cx="1583818" cy="1758045"/>
            <a:chOff x="0" y="1"/>
            <a:chExt cx="2123058" cy="2356604"/>
          </a:xfrm>
        </p:grpSpPr>
        <p:sp>
          <p:nvSpPr>
            <p:cNvPr id="24" name="等腰三角形 23"/>
            <p:cNvSpPr/>
            <p:nvPr/>
          </p:nvSpPr>
          <p:spPr>
            <a:xfrm rot="5400000">
              <a:off x="-92684" y="92685"/>
              <a:ext cx="2308425" cy="2123058"/>
            </a:xfrm>
            <a:prstGeom prst="triangle">
              <a:avLst>
                <a:gd name="adj" fmla="val 0"/>
              </a:avLst>
            </a:prstGeom>
            <a:solidFill>
              <a:srgbClr val="273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 rot="18900000">
              <a:off x="915044" y="337794"/>
              <a:ext cx="242126" cy="24212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 rot="18900000">
              <a:off x="665130" y="1075581"/>
              <a:ext cx="157264" cy="15726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rot="18900000">
              <a:off x="287538" y="629460"/>
              <a:ext cx="245933" cy="24593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18900000">
              <a:off x="309373" y="790344"/>
              <a:ext cx="217050" cy="2170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 rot="18900000">
              <a:off x="1674825" y="256871"/>
              <a:ext cx="157264" cy="786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 rot="18900000">
              <a:off x="261087" y="1496877"/>
              <a:ext cx="399743" cy="3997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 rot="18900000">
              <a:off x="788756" y="1749590"/>
              <a:ext cx="331351" cy="3313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 rot="18900000">
              <a:off x="678061" y="1666321"/>
              <a:ext cx="206232" cy="2062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 rot="18900000">
              <a:off x="522432" y="1702273"/>
              <a:ext cx="357388" cy="35738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 rot="18900000">
              <a:off x="1746417" y="1055518"/>
              <a:ext cx="297049" cy="2970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 rot="18900000">
              <a:off x="1543033" y="747042"/>
              <a:ext cx="148524" cy="14852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 rot="18900000">
              <a:off x="494777" y="1773414"/>
              <a:ext cx="215104" cy="21510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 rot="18900000">
              <a:off x="1752647" y="1296176"/>
              <a:ext cx="148524" cy="148524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 rot="18900000">
              <a:off x="1091305" y="893736"/>
              <a:ext cx="257066" cy="257066"/>
            </a:xfrm>
            <a:prstGeom prst="rec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 rot="18900000">
              <a:off x="677384" y="1360584"/>
              <a:ext cx="459513" cy="4595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 rot="18900000">
              <a:off x="629038" y="2013164"/>
              <a:ext cx="343441" cy="3434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 userDrawn="1"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42" name="矩形 41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44" name="矩形 43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2" y="0"/>
            <a:ext cx="9137196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8" y="0"/>
            <a:ext cx="9129103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4.png"/><Relationship Id="rId7" Type="http://schemas.openxmlformats.org/officeDocument/2006/relationships/image" Target="../media/image3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5694" y="51470"/>
            <a:ext cx="748306" cy="73350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3.xml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Relationship Id="rId3" Type="http://schemas.openxmlformats.org/officeDocument/2006/relationships/oleObject" Target="../embeddings/oleObject6.bin"/><Relationship Id="rId2" Type="http://schemas.openxmlformats.org/officeDocument/2006/relationships/image" Target="../media/image5.emf"/><Relationship Id="rId1" Type="http://schemas.openxmlformats.org/officeDocument/2006/relationships/oleObject" Target="../embeddings/oleObject5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3.xml"/><Relationship Id="rId3" Type="http://schemas.openxmlformats.org/officeDocument/2006/relationships/oleObject" Target="../embeddings/oleObject10.bin"/><Relationship Id="rId2" Type="http://schemas.openxmlformats.org/officeDocument/2006/relationships/image" Target="../media/image5.emf"/><Relationship Id="rId1" Type="http://schemas.openxmlformats.org/officeDocument/2006/relationships/oleObject" Target="../embeddings/oleObject9.bin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3.xml"/><Relationship Id="rId3" Type="http://schemas.openxmlformats.org/officeDocument/2006/relationships/oleObject" Target="../embeddings/oleObject2.bin"/><Relationship Id="rId2" Type="http://schemas.openxmlformats.org/officeDocument/2006/relationships/image" Target="../media/image5.emf"/><Relationship Id="rId1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3.xml"/><Relationship Id="rId3" Type="http://schemas.openxmlformats.org/officeDocument/2006/relationships/oleObject" Target="../embeddings/oleObject4.bin"/><Relationship Id="rId2" Type="http://schemas.openxmlformats.org/officeDocument/2006/relationships/image" Target="../media/image5.emf"/><Relationship Id="rId1" Type="http://schemas.openxmlformats.org/officeDocument/2006/relationships/oleObject" Target="../embeddings/oleObject3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4"/>
          <p:cNvSpPr txBox="1">
            <a:spLocks noChangeArrowheads="1"/>
          </p:cNvSpPr>
          <p:nvPr/>
        </p:nvSpPr>
        <p:spPr bwMode="auto">
          <a:xfrm>
            <a:off x="5166353" y="4467967"/>
            <a:ext cx="30362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北师大版  八年级下册</a:t>
            </a:r>
            <a:endParaRPr lang="zh-CN" altLang="en-US" sz="20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07904" y="2139702"/>
            <a:ext cx="52323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+mj-lt"/>
                <a:ea typeface="+mj-ea"/>
              </a:rPr>
              <a:t>☆ 问题解决策略：反思</a:t>
            </a:r>
            <a:endParaRPr lang="en-US" altLang="zh-CN" sz="3600" b="1" dirty="0">
              <a:latin typeface="+mj-lt"/>
              <a:ea typeface="+mj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0454" y="3488039"/>
            <a:ext cx="8766563" cy="977265"/>
          </a:xfrm>
          <a:prstGeom prst="rect">
            <a:avLst/>
          </a:prstGeom>
          <a:solidFill>
            <a:srgbClr val="DBE8DE">
              <a:alpha val="50000"/>
            </a:srgbClr>
          </a:solidFill>
          <a:ln w="190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latin typeface="+mj-lt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+mj-lt"/>
              </a:rPr>
              <a:t>4</a:t>
            </a:r>
            <a:r>
              <a:rPr lang="zh-CN" altLang="en-US" dirty="0">
                <a:solidFill>
                  <a:schemeClr val="tx1"/>
                </a:solidFill>
                <a:latin typeface="+mj-lt"/>
              </a:rPr>
              <a:t>）本题证明了等腰三角形两腰上的中线相等。反过来，</a:t>
            </a:r>
            <a:r>
              <a:rPr lang="zh-CN" altLang="en-US" dirty="0">
                <a:solidFill>
                  <a:srgbClr val="FF0000"/>
                </a:solidFill>
                <a:latin typeface="+mj-lt"/>
              </a:rPr>
              <a:t>如果一个三角形两边上的中线相等，那么这个三角形是等腰三角形吗？</a:t>
            </a:r>
            <a:endParaRPr lang="zh-CN" altLang="en-US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0454" y="2616819"/>
            <a:ext cx="8766563" cy="2306320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latin typeface="+mj-lt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+mj-lt"/>
              </a:rPr>
              <a:t>2</a:t>
            </a:r>
            <a:r>
              <a:rPr lang="zh-CN" altLang="en-US" dirty="0">
                <a:solidFill>
                  <a:schemeClr val="tx1"/>
                </a:solidFill>
                <a:latin typeface="+mj-lt"/>
              </a:rPr>
              <a:t>）根据题目的条件，你还能得到哪些结论？与同伴进行交流。</a:t>
            </a:r>
            <a:endParaRPr lang="en-US" altLang="zh-CN" dirty="0">
              <a:solidFill>
                <a:schemeClr val="tx1"/>
              </a:solidFill>
              <a:latin typeface="+mj-lt"/>
            </a:endParaRPr>
          </a:p>
          <a:p>
            <a:r>
              <a:rPr lang="zh-CN" altLang="en-US" dirty="0">
                <a:solidFill>
                  <a:schemeClr val="tx1"/>
                </a:solidFill>
                <a:latin typeface="+mj-lt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+mj-lt"/>
              </a:rPr>
              <a:t>3</a:t>
            </a:r>
            <a:r>
              <a:rPr lang="zh-CN" altLang="en-US" dirty="0">
                <a:solidFill>
                  <a:schemeClr val="tx1"/>
                </a:solidFill>
                <a:latin typeface="+mj-lt"/>
              </a:rPr>
              <a:t>）适当改变题目的条件，你还能得到哪些结论？</a:t>
            </a:r>
            <a:endParaRPr lang="en-US" altLang="zh-CN" dirty="0">
              <a:solidFill>
                <a:schemeClr val="tx1"/>
              </a:solidFill>
              <a:latin typeface="+mj-lt"/>
            </a:endParaRPr>
          </a:p>
          <a:p>
            <a:r>
              <a:rPr lang="zh-CN" altLang="en-US" dirty="0">
                <a:solidFill>
                  <a:schemeClr val="tx1"/>
                </a:solidFill>
                <a:latin typeface="+mj-lt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+mj-lt"/>
              </a:rPr>
              <a:t>4</a:t>
            </a:r>
            <a:r>
              <a:rPr lang="zh-CN" altLang="en-US" dirty="0">
                <a:solidFill>
                  <a:schemeClr val="tx1"/>
                </a:solidFill>
                <a:latin typeface="+mj-lt"/>
              </a:rPr>
              <a:t>）本题证明了等腰三角形两腰上的中线相等。反过来，</a:t>
            </a:r>
            <a:r>
              <a:rPr lang="zh-CN" altLang="en-US" dirty="0">
                <a:solidFill>
                  <a:srgbClr val="FF0000"/>
                </a:solidFill>
                <a:latin typeface="+mj-lt"/>
              </a:rPr>
              <a:t>如果一个三角形两边上的中线相等，那么这个三角形是等腰三角形吗？</a:t>
            </a:r>
            <a:endParaRPr lang="zh-CN" altLang="en-US" dirty="0">
              <a:solidFill>
                <a:srgbClr val="FF0000"/>
              </a:solidFill>
              <a:latin typeface="+mj-lt"/>
            </a:endParaRPr>
          </a:p>
          <a:p>
            <a:r>
              <a:rPr lang="zh-CN" altLang="en-US" dirty="0">
                <a:solidFill>
                  <a:schemeClr val="tx1"/>
                </a:solidFill>
                <a:latin typeface="+mj-lt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+mj-lt"/>
              </a:rPr>
              <a:t>5</a:t>
            </a:r>
            <a:r>
              <a:rPr lang="zh-CN" altLang="en-US" dirty="0">
                <a:solidFill>
                  <a:schemeClr val="tx1"/>
                </a:solidFill>
                <a:latin typeface="+mj-lt"/>
              </a:rPr>
              <a:t>）你认为还可以研究哪些问题？与同伴进行交流。</a:t>
            </a:r>
            <a:endParaRPr lang="zh-CN" altLang="en-US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2031" y="545360"/>
            <a:ext cx="5330965" cy="168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j-lt"/>
                <a:ea typeface="+mj-ea"/>
              </a:rPr>
              <a:t>已知：如图，在△</a:t>
            </a:r>
            <a:r>
              <a:rPr lang="en-US" altLang="zh-CN" sz="2400" b="1" i="1" dirty="0">
                <a:latin typeface="+mj-lt"/>
                <a:ea typeface="+mj-ea"/>
              </a:rPr>
              <a:t>ABC</a:t>
            </a:r>
            <a:r>
              <a:rPr lang="zh-CN" altLang="en-US" sz="2400" b="1" dirty="0">
                <a:latin typeface="+mj-lt"/>
                <a:ea typeface="+mj-ea"/>
              </a:rPr>
              <a:t>中，</a:t>
            </a:r>
            <a:r>
              <a:rPr lang="en-US" altLang="zh-CN" sz="2400" b="1" i="1" dirty="0">
                <a:latin typeface="+mj-lt"/>
                <a:ea typeface="+mj-ea"/>
              </a:rPr>
              <a:t>AB</a:t>
            </a:r>
            <a:r>
              <a:rPr lang="en-US" altLang="zh-CN" sz="2400" b="1" dirty="0">
                <a:latin typeface="+mj-lt"/>
                <a:ea typeface="+mj-ea"/>
              </a:rPr>
              <a:t>=</a:t>
            </a:r>
            <a:r>
              <a:rPr lang="en-US" altLang="zh-CN" sz="2400" b="1" i="1" dirty="0">
                <a:latin typeface="+mj-lt"/>
                <a:ea typeface="+mj-ea"/>
              </a:rPr>
              <a:t>AC</a:t>
            </a:r>
            <a:r>
              <a:rPr lang="zh-CN" altLang="en-US" sz="2400" b="1" dirty="0">
                <a:latin typeface="+mj-lt"/>
                <a:ea typeface="+mj-ea"/>
              </a:rPr>
              <a:t>，</a:t>
            </a:r>
            <a:r>
              <a:rPr lang="en-US" altLang="zh-CN" sz="2400" b="1" i="1" dirty="0">
                <a:latin typeface="+mj-lt"/>
                <a:ea typeface="+mj-ea"/>
              </a:rPr>
              <a:t>BD</a:t>
            </a:r>
            <a:r>
              <a:rPr lang="zh-CN" altLang="en-US" sz="2400" b="1" dirty="0">
                <a:latin typeface="+mj-lt"/>
                <a:ea typeface="+mj-ea"/>
              </a:rPr>
              <a:t>和</a:t>
            </a:r>
            <a:r>
              <a:rPr lang="en-US" altLang="zh-CN" sz="2400" b="1" i="1" dirty="0">
                <a:latin typeface="+mj-lt"/>
                <a:ea typeface="+mj-ea"/>
              </a:rPr>
              <a:t>CE</a:t>
            </a:r>
            <a:r>
              <a:rPr lang="zh-CN" altLang="en-US" sz="2400" b="1" dirty="0">
                <a:latin typeface="+mj-lt"/>
                <a:ea typeface="+mj-ea"/>
              </a:rPr>
              <a:t>分别是边</a:t>
            </a:r>
            <a:r>
              <a:rPr lang="en-US" altLang="zh-CN" sz="2400" b="1" i="1" dirty="0">
                <a:latin typeface="+mj-lt"/>
                <a:ea typeface="+mj-ea"/>
              </a:rPr>
              <a:t>AC</a:t>
            </a:r>
            <a:r>
              <a:rPr lang="zh-CN" altLang="en-US" sz="2400" b="1" dirty="0">
                <a:latin typeface="+mj-lt"/>
                <a:ea typeface="+mj-ea"/>
              </a:rPr>
              <a:t>，</a:t>
            </a:r>
            <a:r>
              <a:rPr lang="en-US" altLang="zh-CN" sz="2400" b="1" i="1" dirty="0">
                <a:latin typeface="+mj-lt"/>
                <a:ea typeface="+mj-ea"/>
              </a:rPr>
              <a:t>AB</a:t>
            </a:r>
            <a:r>
              <a:rPr lang="zh-CN" altLang="en-US" sz="2400" b="1" dirty="0">
                <a:latin typeface="+mj-lt"/>
                <a:ea typeface="+mj-ea"/>
              </a:rPr>
              <a:t>上的中线。</a:t>
            </a:r>
            <a:endParaRPr lang="en-US" altLang="zh-CN" sz="2400" b="1" dirty="0"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j-lt"/>
                <a:ea typeface="+mj-ea"/>
              </a:rPr>
              <a:t>求证：</a:t>
            </a:r>
            <a:r>
              <a:rPr lang="en-US" altLang="zh-CN" sz="2400" b="1" i="1" dirty="0">
                <a:latin typeface="+mj-lt"/>
                <a:ea typeface="+mj-ea"/>
              </a:rPr>
              <a:t>BD</a:t>
            </a:r>
            <a:r>
              <a:rPr lang="en-US" altLang="zh-CN" sz="2400" b="1" dirty="0">
                <a:latin typeface="+mj-lt"/>
                <a:ea typeface="+mj-ea"/>
              </a:rPr>
              <a:t>=</a:t>
            </a:r>
            <a:r>
              <a:rPr lang="en-US" altLang="zh-CN" sz="2400" b="1" i="1" dirty="0">
                <a:latin typeface="+mj-lt"/>
                <a:ea typeface="+mj-ea"/>
              </a:rPr>
              <a:t>CE</a:t>
            </a:r>
            <a:r>
              <a:rPr lang="zh-CN" altLang="en-US" sz="2400" b="1" dirty="0">
                <a:latin typeface="+mj-lt"/>
                <a:ea typeface="+mj-ea"/>
              </a:rPr>
              <a:t>。</a:t>
            </a:r>
            <a:endParaRPr lang="zh-CN" altLang="en-US" sz="2400" b="1" dirty="0">
              <a:latin typeface="+mj-lt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012160" y="33805"/>
            <a:ext cx="2420646" cy="2537945"/>
            <a:chOff x="3921280" y="2312527"/>
            <a:chExt cx="2420646" cy="2537945"/>
          </a:xfrm>
        </p:grpSpPr>
        <p:sp>
          <p:nvSpPr>
            <p:cNvPr id="6" name="等腰三角形 5"/>
            <p:cNvSpPr/>
            <p:nvPr/>
          </p:nvSpPr>
          <p:spPr>
            <a:xfrm>
              <a:off x="4283968" y="2703934"/>
              <a:ext cx="1728192" cy="1800200"/>
            </a:xfrm>
            <a:prstGeom prst="triangl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>
              <a:stCxn id="6" idx="2"/>
              <a:endCxn id="6" idx="5"/>
            </p:cNvCxnSpPr>
            <p:nvPr/>
          </p:nvCxnSpPr>
          <p:spPr>
            <a:xfrm flipV="1">
              <a:off x="4283968" y="3604034"/>
              <a:ext cx="1296144" cy="9001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>
              <a:stCxn id="6" idx="4"/>
              <a:endCxn id="6" idx="1"/>
            </p:cNvCxnSpPr>
            <p:nvPr/>
          </p:nvCxnSpPr>
          <p:spPr>
            <a:xfrm flipH="1" flipV="1">
              <a:off x="4716016" y="3604034"/>
              <a:ext cx="1296144" cy="9001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4968467" y="2312527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A</a:t>
              </a:r>
              <a:endParaRPr lang="zh-CN" altLang="en-US" sz="2400" b="1" i="1" dirty="0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330358" y="3282048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E</a:t>
              </a:r>
              <a:endParaRPr lang="zh-CN" altLang="en-US" sz="2400" b="1" i="1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921280" y="4388807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B</a:t>
              </a:r>
              <a:endParaRPr lang="zh-CN" altLang="en-US" sz="2400" b="1" i="1" dirty="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952076" y="4339892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C</a:t>
              </a:r>
              <a:endParaRPr lang="zh-CN" altLang="en-US" sz="2400" b="1" i="1" dirty="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554417" y="3307879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D</a:t>
              </a:r>
              <a:endParaRPr lang="zh-CN" altLang="en-US" sz="2400" b="1" i="1" dirty="0"/>
            </a:p>
          </p:txBody>
        </p:sp>
      </p:grpSp>
      <p:cxnSp>
        <p:nvCxnSpPr>
          <p:cNvPr id="27" name="直接连接符 26"/>
          <p:cNvCxnSpPr/>
          <p:nvPr/>
        </p:nvCxnSpPr>
        <p:spPr>
          <a:xfrm>
            <a:off x="215516" y="2571750"/>
            <a:ext cx="8712968" cy="0"/>
          </a:xfrm>
          <a:prstGeom prst="line">
            <a:avLst/>
          </a:prstGeom>
          <a:ln w="1270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2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510593" y="195486"/>
            <a:ext cx="6285653" cy="1379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已知：如图，在△</a:t>
            </a:r>
            <a:r>
              <a:rPr lang="en-US" altLang="zh-CN" sz="2400" b="1" i="1" dirty="0">
                <a:latin typeface="+mj-lt"/>
                <a:ea typeface="+mj-ea"/>
              </a:rPr>
              <a:t>ABC</a:t>
            </a:r>
            <a:r>
              <a:rPr lang="zh-CN" altLang="en-US" sz="2400" b="1" dirty="0">
                <a:latin typeface="+mj-lt"/>
                <a:ea typeface="+mj-ea"/>
              </a:rPr>
              <a:t>中，</a:t>
            </a:r>
            <a:r>
              <a:rPr lang="en-US" altLang="zh-CN" sz="2400" b="1" i="1" dirty="0">
                <a:latin typeface="+mj-lt"/>
                <a:ea typeface="+mj-ea"/>
              </a:rPr>
              <a:t>BD</a:t>
            </a:r>
            <a:r>
              <a:rPr lang="zh-CN" altLang="en-US" sz="2400" b="1" dirty="0">
                <a:latin typeface="+mj-lt"/>
                <a:ea typeface="+mj-ea"/>
              </a:rPr>
              <a:t>和</a:t>
            </a:r>
            <a:r>
              <a:rPr lang="en-US" altLang="zh-CN" sz="2400" b="1" i="1" dirty="0">
                <a:latin typeface="+mj-lt"/>
                <a:ea typeface="+mj-ea"/>
              </a:rPr>
              <a:t>CE</a:t>
            </a:r>
            <a:r>
              <a:rPr lang="zh-CN" altLang="en-US" sz="2400" b="1" dirty="0">
                <a:latin typeface="+mj-lt"/>
                <a:ea typeface="+mj-ea"/>
              </a:rPr>
              <a:t>分别是边</a:t>
            </a:r>
            <a:r>
              <a:rPr lang="en-US" altLang="zh-CN" sz="2400" b="1" i="1" dirty="0">
                <a:latin typeface="+mj-lt"/>
                <a:ea typeface="+mj-ea"/>
              </a:rPr>
              <a:t>AC</a:t>
            </a:r>
            <a:r>
              <a:rPr lang="zh-CN" altLang="en-US" sz="2400" b="1" dirty="0">
                <a:latin typeface="+mj-lt"/>
                <a:ea typeface="+mj-ea"/>
              </a:rPr>
              <a:t>，</a:t>
            </a:r>
            <a:r>
              <a:rPr lang="en-US" altLang="zh-CN" sz="2400" b="1" i="1" dirty="0">
                <a:latin typeface="+mj-lt"/>
                <a:ea typeface="+mj-ea"/>
              </a:rPr>
              <a:t>AB</a:t>
            </a:r>
            <a:r>
              <a:rPr lang="zh-CN" altLang="en-US" sz="2400" b="1" dirty="0">
                <a:latin typeface="+mj-lt"/>
                <a:ea typeface="+mj-ea"/>
              </a:rPr>
              <a:t>上的中线，</a:t>
            </a:r>
            <a:r>
              <a:rPr lang="en-US" altLang="zh-CN" sz="2400" b="1" i="1" dirty="0">
                <a:latin typeface="+mj-lt"/>
                <a:ea typeface="+mj-ea"/>
              </a:rPr>
              <a:t>BD</a:t>
            </a:r>
            <a:r>
              <a:rPr lang="en-US" altLang="zh-CN" sz="2400" b="1" dirty="0">
                <a:latin typeface="+mj-lt"/>
                <a:ea typeface="+mj-ea"/>
              </a:rPr>
              <a:t>=</a:t>
            </a:r>
            <a:r>
              <a:rPr lang="en-US" altLang="zh-CN" sz="2400" b="1" i="1" dirty="0">
                <a:latin typeface="+mj-lt"/>
                <a:ea typeface="+mj-ea"/>
              </a:rPr>
              <a:t>CE</a:t>
            </a:r>
            <a:r>
              <a:rPr lang="zh-CN" altLang="en-US" sz="2400" b="1" dirty="0">
                <a:latin typeface="+mj-lt"/>
                <a:ea typeface="+mj-ea"/>
              </a:rPr>
              <a:t>。</a:t>
            </a:r>
            <a:endParaRPr lang="en-US" altLang="zh-CN" sz="2400" b="1" dirty="0"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求证：</a:t>
            </a:r>
            <a:r>
              <a:rPr lang="en-US" altLang="zh-CN" sz="2400" b="1" i="1" dirty="0">
                <a:latin typeface="+mj-lt"/>
                <a:ea typeface="+mj-ea"/>
              </a:rPr>
              <a:t>AB</a:t>
            </a:r>
            <a:r>
              <a:rPr lang="en-US" altLang="zh-CN" sz="2400" b="1" dirty="0">
                <a:latin typeface="+mj-lt"/>
                <a:ea typeface="+mj-ea"/>
              </a:rPr>
              <a:t>=</a:t>
            </a:r>
            <a:r>
              <a:rPr lang="en-US" altLang="zh-CN" sz="2400" b="1" i="1" dirty="0">
                <a:latin typeface="+mj-lt"/>
                <a:ea typeface="+mj-ea"/>
              </a:rPr>
              <a:t>AC</a:t>
            </a:r>
            <a:r>
              <a:rPr lang="zh-CN" altLang="en-US" sz="2400" b="1" dirty="0">
                <a:latin typeface="+mj-lt"/>
                <a:ea typeface="+mj-ea"/>
              </a:rPr>
              <a:t>。</a:t>
            </a:r>
            <a:endParaRPr lang="zh-CN" altLang="en-US" sz="2400" b="1" dirty="0">
              <a:latin typeface="+mj-lt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6252750" y="38369"/>
            <a:ext cx="2420646" cy="2537945"/>
            <a:chOff x="3921280" y="2312527"/>
            <a:chExt cx="2420646" cy="2537945"/>
          </a:xfrm>
        </p:grpSpPr>
        <p:sp>
          <p:nvSpPr>
            <p:cNvPr id="17" name="等腰三角形 16"/>
            <p:cNvSpPr/>
            <p:nvPr/>
          </p:nvSpPr>
          <p:spPr>
            <a:xfrm>
              <a:off x="4283968" y="2703934"/>
              <a:ext cx="1728192" cy="1800200"/>
            </a:xfrm>
            <a:prstGeom prst="triangl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/>
            <p:cNvCxnSpPr>
              <a:stCxn id="17" idx="2"/>
              <a:endCxn id="17" idx="5"/>
            </p:cNvCxnSpPr>
            <p:nvPr/>
          </p:nvCxnSpPr>
          <p:spPr>
            <a:xfrm flipV="1">
              <a:off x="4283968" y="3604034"/>
              <a:ext cx="1296144" cy="9001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>
              <a:stCxn id="17" idx="4"/>
              <a:endCxn id="17" idx="1"/>
            </p:cNvCxnSpPr>
            <p:nvPr/>
          </p:nvCxnSpPr>
          <p:spPr>
            <a:xfrm flipH="1" flipV="1">
              <a:off x="4716016" y="3604034"/>
              <a:ext cx="1296144" cy="9001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/>
            <p:cNvSpPr txBox="1"/>
            <p:nvPr/>
          </p:nvSpPr>
          <p:spPr>
            <a:xfrm>
              <a:off x="4968467" y="2312527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A</a:t>
              </a:r>
              <a:endParaRPr lang="zh-CN" altLang="en-US" sz="2400" b="1" i="1" dirty="0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330358" y="3282048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E</a:t>
              </a:r>
              <a:endParaRPr lang="zh-CN" altLang="en-US" sz="2400" b="1" i="1" dirty="0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921280" y="4388807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B</a:t>
              </a:r>
              <a:endParaRPr lang="zh-CN" altLang="en-US" sz="2400" b="1" i="1" dirty="0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952076" y="4339892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C</a:t>
              </a:r>
              <a:endParaRPr lang="zh-CN" altLang="en-US" sz="2400" b="1" i="1" dirty="0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5561810" y="3291081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D</a:t>
              </a:r>
              <a:endParaRPr lang="zh-CN" altLang="en-US" sz="2400" b="1" i="1" dirty="0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856753" y="1352698"/>
            <a:ext cx="1251992" cy="1336767"/>
            <a:chOff x="6856753" y="1352698"/>
            <a:chExt cx="1251992" cy="1336767"/>
          </a:xfrm>
        </p:grpSpPr>
        <p:grpSp>
          <p:nvGrpSpPr>
            <p:cNvPr id="62" name="组合 61"/>
            <p:cNvGrpSpPr/>
            <p:nvPr/>
          </p:nvGrpSpPr>
          <p:grpSpPr>
            <a:xfrm>
              <a:off x="7047485" y="1352698"/>
              <a:ext cx="131582" cy="865601"/>
              <a:chOff x="7047485" y="1352698"/>
              <a:chExt cx="131582" cy="865601"/>
            </a:xfrm>
          </p:grpSpPr>
          <p:cxnSp>
            <p:nvCxnSpPr>
              <p:cNvPr id="41" name="直接连接符 40"/>
              <p:cNvCxnSpPr/>
              <p:nvPr/>
            </p:nvCxnSpPr>
            <p:spPr>
              <a:xfrm>
                <a:off x="7047486" y="1352698"/>
                <a:ext cx="0" cy="864096"/>
              </a:xfrm>
              <a:prstGeom prst="line">
                <a:avLst/>
              </a:prstGeom>
              <a:ln w="28575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矩形 20"/>
              <p:cNvSpPr/>
              <p:nvPr/>
            </p:nvSpPr>
            <p:spPr>
              <a:xfrm>
                <a:off x="7047485" y="2079667"/>
                <a:ext cx="131582" cy="138632"/>
              </a:xfrm>
              <a:custGeom>
                <a:avLst/>
                <a:gdLst>
                  <a:gd name="connsiteX0" fmla="*/ 0 w 88992"/>
                  <a:gd name="connsiteY0" fmla="*/ 0 h 93442"/>
                  <a:gd name="connsiteX1" fmla="*/ 88992 w 88992"/>
                  <a:gd name="connsiteY1" fmla="*/ 0 h 93442"/>
                  <a:gd name="connsiteX2" fmla="*/ 88992 w 88992"/>
                  <a:gd name="connsiteY2" fmla="*/ 93442 h 93442"/>
                  <a:gd name="connsiteX3" fmla="*/ 0 w 88992"/>
                  <a:gd name="connsiteY3" fmla="*/ 93442 h 93442"/>
                  <a:gd name="connsiteX4" fmla="*/ 0 w 88992"/>
                  <a:gd name="connsiteY4" fmla="*/ 0 h 93442"/>
                  <a:gd name="connsiteX0-1" fmla="*/ 0 w 91440"/>
                  <a:gd name="connsiteY0-2" fmla="*/ 93442 h 184882"/>
                  <a:gd name="connsiteX1-3" fmla="*/ 0 w 91440"/>
                  <a:gd name="connsiteY1-4" fmla="*/ 0 h 184882"/>
                  <a:gd name="connsiteX2-5" fmla="*/ 88992 w 91440"/>
                  <a:gd name="connsiteY2-6" fmla="*/ 0 h 184882"/>
                  <a:gd name="connsiteX3-7" fmla="*/ 88992 w 91440"/>
                  <a:gd name="connsiteY3-8" fmla="*/ 93442 h 184882"/>
                  <a:gd name="connsiteX4-9" fmla="*/ 91440 w 91440"/>
                  <a:gd name="connsiteY4-10" fmla="*/ 184882 h 184882"/>
                  <a:gd name="connsiteX0-11" fmla="*/ 0 w 88992"/>
                  <a:gd name="connsiteY0-12" fmla="*/ 93442 h 93442"/>
                  <a:gd name="connsiteX1-13" fmla="*/ 0 w 88992"/>
                  <a:gd name="connsiteY1-14" fmla="*/ 0 h 93442"/>
                  <a:gd name="connsiteX2-15" fmla="*/ 88992 w 88992"/>
                  <a:gd name="connsiteY2-16" fmla="*/ 0 h 93442"/>
                  <a:gd name="connsiteX3-17" fmla="*/ 88992 w 88992"/>
                  <a:gd name="connsiteY3-18" fmla="*/ 93442 h 93442"/>
                  <a:gd name="connsiteX0-19" fmla="*/ 7908 w 96900"/>
                  <a:gd name="connsiteY0-20" fmla="*/ 93442 h 93442"/>
                  <a:gd name="connsiteX1-21" fmla="*/ 0 w 96900"/>
                  <a:gd name="connsiteY1-22" fmla="*/ 86177 h 93442"/>
                  <a:gd name="connsiteX2-23" fmla="*/ 7908 w 96900"/>
                  <a:gd name="connsiteY2-24" fmla="*/ 0 h 93442"/>
                  <a:gd name="connsiteX3-25" fmla="*/ 96900 w 96900"/>
                  <a:gd name="connsiteY3-26" fmla="*/ 0 h 93442"/>
                  <a:gd name="connsiteX4-27" fmla="*/ 96900 w 96900"/>
                  <a:gd name="connsiteY4-28" fmla="*/ 93442 h 93442"/>
                  <a:gd name="connsiteX0-29" fmla="*/ 0 w 88992"/>
                  <a:gd name="connsiteY0-30" fmla="*/ 93442 h 93442"/>
                  <a:gd name="connsiteX1-31" fmla="*/ 0 w 88992"/>
                  <a:gd name="connsiteY1-32" fmla="*/ 0 h 93442"/>
                  <a:gd name="connsiteX2-33" fmla="*/ 88992 w 88992"/>
                  <a:gd name="connsiteY2-34" fmla="*/ 0 h 93442"/>
                  <a:gd name="connsiteX3-35" fmla="*/ 88992 w 88992"/>
                  <a:gd name="connsiteY3-36" fmla="*/ 93442 h 93442"/>
                  <a:gd name="connsiteX0-37" fmla="*/ 0 w 88992"/>
                  <a:gd name="connsiteY0-38" fmla="*/ 0 h 93442"/>
                  <a:gd name="connsiteX1-39" fmla="*/ 88992 w 88992"/>
                  <a:gd name="connsiteY1-40" fmla="*/ 0 h 93442"/>
                  <a:gd name="connsiteX2-41" fmla="*/ 88992 w 88992"/>
                  <a:gd name="connsiteY2-42" fmla="*/ 93442 h 9344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88992" h="93442">
                    <a:moveTo>
                      <a:pt x="0" y="0"/>
                    </a:moveTo>
                    <a:lnTo>
                      <a:pt x="88992" y="0"/>
                    </a:lnTo>
                    <a:lnTo>
                      <a:pt x="88992" y="93442"/>
                    </a:lnTo>
                  </a:path>
                </a:pathLst>
              </a:custGeom>
              <a:ln w="28575">
                <a:solidFill>
                  <a:srgbClr val="FF0000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7904954" y="1353977"/>
              <a:ext cx="131582" cy="865601"/>
              <a:chOff x="7047485" y="1352698"/>
              <a:chExt cx="131582" cy="865601"/>
            </a:xfrm>
          </p:grpSpPr>
          <p:cxnSp>
            <p:nvCxnSpPr>
              <p:cNvPr id="64" name="直接连接符 63"/>
              <p:cNvCxnSpPr/>
              <p:nvPr/>
            </p:nvCxnSpPr>
            <p:spPr>
              <a:xfrm>
                <a:off x="7047486" y="1352698"/>
                <a:ext cx="0" cy="864096"/>
              </a:xfrm>
              <a:prstGeom prst="line">
                <a:avLst/>
              </a:prstGeom>
              <a:ln w="28575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矩形 20"/>
              <p:cNvSpPr/>
              <p:nvPr/>
            </p:nvSpPr>
            <p:spPr>
              <a:xfrm>
                <a:off x="7047485" y="2079667"/>
                <a:ext cx="131582" cy="138632"/>
              </a:xfrm>
              <a:custGeom>
                <a:avLst/>
                <a:gdLst>
                  <a:gd name="connsiteX0" fmla="*/ 0 w 88992"/>
                  <a:gd name="connsiteY0" fmla="*/ 0 h 93442"/>
                  <a:gd name="connsiteX1" fmla="*/ 88992 w 88992"/>
                  <a:gd name="connsiteY1" fmla="*/ 0 h 93442"/>
                  <a:gd name="connsiteX2" fmla="*/ 88992 w 88992"/>
                  <a:gd name="connsiteY2" fmla="*/ 93442 h 93442"/>
                  <a:gd name="connsiteX3" fmla="*/ 0 w 88992"/>
                  <a:gd name="connsiteY3" fmla="*/ 93442 h 93442"/>
                  <a:gd name="connsiteX4" fmla="*/ 0 w 88992"/>
                  <a:gd name="connsiteY4" fmla="*/ 0 h 93442"/>
                  <a:gd name="connsiteX0-1" fmla="*/ 0 w 91440"/>
                  <a:gd name="connsiteY0-2" fmla="*/ 93442 h 184882"/>
                  <a:gd name="connsiteX1-3" fmla="*/ 0 w 91440"/>
                  <a:gd name="connsiteY1-4" fmla="*/ 0 h 184882"/>
                  <a:gd name="connsiteX2-5" fmla="*/ 88992 w 91440"/>
                  <a:gd name="connsiteY2-6" fmla="*/ 0 h 184882"/>
                  <a:gd name="connsiteX3-7" fmla="*/ 88992 w 91440"/>
                  <a:gd name="connsiteY3-8" fmla="*/ 93442 h 184882"/>
                  <a:gd name="connsiteX4-9" fmla="*/ 91440 w 91440"/>
                  <a:gd name="connsiteY4-10" fmla="*/ 184882 h 184882"/>
                  <a:gd name="connsiteX0-11" fmla="*/ 0 w 88992"/>
                  <a:gd name="connsiteY0-12" fmla="*/ 93442 h 93442"/>
                  <a:gd name="connsiteX1-13" fmla="*/ 0 w 88992"/>
                  <a:gd name="connsiteY1-14" fmla="*/ 0 h 93442"/>
                  <a:gd name="connsiteX2-15" fmla="*/ 88992 w 88992"/>
                  <a:gd name="connsiteY2-16" fmla="*/ 0 h 93442"/>
                  <a:gd name="connsiteX3-17" fmla="*/ 88992 w 88992"/>
                  <a:gd name="connsiteY3-18" fmla="*/ 93442 h 93442"/>
                  <a:gd name="connsiteX0-19" fmla="*/ 7908 w 96900"/>
                  <a:gd name="connsiteY0-20" fmla="*/ 93442 h 93442"/>
                  <a:gd name="connsiteX1-21" fmla="*/ 0 w 96900"/>
                  <a:gd name="connsiteY1-22" fmla="*/ 86177 h 93442"/>
                  <a:gd name="connsiteX2-23" fmla="*/ 7908 w 96900"/>
                  <a:gd name="connsiteY2-24" fmla="*/ 0 h 93442"/>
                  <a:gd name="connsiteX3-25" fmla="*/ 96900 w 96900"/>
                  <a:gd name="connsiteY3-26" fmla="*/ 0 h 93442"/>
                  <a:gd name="connsiteX4-27" fmla="*/ 96900 w 96900"/>
                  <a:gd name="connsiteY4-28" fmla="*/ 93442 h 93442"/>
                  <a:gd name="connsiteX0-29" fmla="*/ 0 w 88992"/>
                  <a:gd name="connsiteY0-30" fmla="*/ 93442 h 93442"/>
                  <a:gd name="connsiteX1-31" fmla="*/ 0 w 88992"/>
                  <a:gd name="connsiteY1-32" fmla="*/ 0 h 93442"/>
                  <a:gd name="connsiteX2-33" fmla="*/ 88992 w 88992"/>
                  <a:gd name="connsiteY2-34" fmla="*/ 0 h 93442"/>
                  <a:gd name="connsiteX3-35" fmla="*/ 88992 w 88992"/>
                  <a:gd name="connsiteY3-36" fmla="*/ 93442 h 93442"/>
                  <a:gd name="connsiteX0-37" fmla="*/ 0 w 88992"/>
                  <a:gd name="connsiteY0-38" fmla="*/ 0 h 93442"/>
                  <a:gd name="connsiteX1-39" fmla="*/ 88992 w 88992"/>
                  <a:gd name="connsiteY1-40" fmla="*/ 0 h 93442"/>
                  <a:gd name="connsiteX2-41" fmla="*/ 88992 w 88992"/>
                  <a:gd name="connsiteY2-42" fmla="*/ 93442 h 9344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88992" h="93442">
                    <a:moveTo>
                      <a:pt x="0" y="0"/>
                    </a:moveTo>
                    <a:lnTo>
                      <a:pt x="88992" y="0"/>
                    </a:lnTo>
                    <a:lnTo>
                      <a:pt x="88992" y="93442"/>
                    </a:lnTo>
                  </a:path>
                </a:pathLst>
              </a:custGeom>
              <a:ln w="28575">
                <a:solidFill>
                  <a:srgbClr val="FF0000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67" name="文本框 66"/>
            <p:cNvSpPr txBox="1"/>
            <p:nvPr/>
          </p:nvSpPr>
          <p:spPr>
            <a:xfrm>
              <a:off x="6856753" y="2227800"/>
              <a:ext cx="4587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</a:rPr>
                <a:t>M</a:t>
              </a:r>
              <a:endParaRPr lang="zh-CN" altLang="en-US" sz="2400" b="1" i="1" dirty="0">
                <a:solidFill>
                  <a:srgbClr val="FF0000"/>
                </a:solidFill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7701261" y="2216794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</a:rPr>
                <a:t>N</a:t>
              </a:r>
              <a:endParaRPr lang="zh-CN" altLang="en-US" sz="2400" b="1" i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47416" y="1575031"/>
            <a:ext cx="5965579" cy="32283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证明：过点</a:t>
            </a:r>
            <a:r>
              <a:rPr lang="en-US" altLang="zh-CN" sz="2400" b="1" i="1" dirty="0">
                <a:solidFill>
                  <a:srgbClr val="FF0000"/>
                </a:solidFill>
              </a:rPr>
              <a:t>E</a:t>
            </a:r>
            <a:r>
              <a:rPr lang="zh-CN" altLang="en-US" sz="2400" b="1" dirty="0">
                <a:solidFill>
                  <a:srgbClr val="FF0000"/>
                </a:solidFill>
              </a:rPr>
              <a:t>作</a:t>
            </a:r>
            <a:r>
              <a:rPr lang="en-US" altLang="zh-CN" sz="2400" b="1" i="1" dirty="0">
                <a:solidFill>
                  <a:srgbClr val="FF0000"/>
                </a:solidFill>
              </a:rPr>
              <a:t>EM</a:t>
            </a:r>
            <a:r>
              <a:rPr lang="zh-CN" altLang="en-US" sz="2400" b="1" dirty="0">
                <a:solidFill>
                  <a:srgbClr val="FF0000"/>
                </a:solidFill>
              </a:rPr>
              <a:t>⊥</a:t>
            </a:r>
            <a:r>
              <a:rPr lang="en-US" altLang="zh-CN" sz="2400" b="1" i="1" dirty="0">
                <a:solidFill>
                  <a:srgbClr val="FF0000"/>
                </a:solidFill>
              </a:rPr>
              <a:t>BC</a:t>
            </a:r>
            <a:r>
              <a:rPr lang="zh-CN" altLang="en-US" sz="2400" b="1" dirty="0">
                <a:solidFill>
                  <a:srgbClr val="FF0000"/>
                </a:solidFill>
              </a:rPr>
              <a:t>于点</a:t>
            </a:r>
            <a:r>
              <a:rPr lang="en-US" altLang="zh-CN" sz="2400" b="1" i="1" dirty="0">
                <a:solidFill>
                  <a:srgbClr val="FF0000"/>
                </a:solidFill>
              </a:rPr>
              <a:t>M</a:t>
            </a:r>
            <a:r>
              <a:rPr lang="zh-CN" altLang="en-US" sz="2400" b="1" dirty="0">
                <a:solidFill>
                  <a:srgbClr val="FF0000"/>
                </a:solidFill>
              </a:rPr>
              <a:t>，过</a:t>
            </a:r>
            <a:r>
              <a:rPr lang="zh-CN" altLang="en-US" sz="2400" b="1" dirty="0">
                <a:solidFill>
                  <a:srgbClr val="FF0000"/>
                </a:solidFill>
                <a:sym typeface="+mn-ea"/>
              </a:rPr>
              <a:t>点</a:t>
            </a:r>
            <a:r>
              <a:rPr lang="en-US" altLang="zh-CN" sz="2400" b="1" i="1" dirty="0">
                <a:solidFill>
                  <a:srgbClr val="FF0000"/>
                </a:solidFill>
              </a:rPr>
              <a:t>D</a:t>
            </a:r>
            <a:r>
              <a:rPr lang="zh-CN" altLang="en-US" sz="2400" b="1" dirty="0">
                <a:solidFill>
                  <a:srgbClr val="FF0000"/>
                </a:solidFill>
              </a:rPr>
              <a:t>作</a:t>
            </a:r>
            <a:r>
              <a:rPr lang="en-US" altLang="zh-CN" sz="2400" b="1" i="1" dirty="0">
                <a:solidFill>
                  <a:srgbClr val="FF0000"/>
                </a:solidFill>
              </a:rPr>
              <a:t>DN</a:t>
            </a:r>
            <a:r>
              <a:rPr lang="zh-CN" altLang="en-US" sz="2400" b="1" dirty="0">
                <a:solidFill>
                  <a:srgbClr val="FF0000"/>
                </a:solidFill>
              </a:rPr>
              <a:t>⊥</a:t>
            </a:r>
            <a:r>
              <a:rPr lang="en-US" altLang="zh-CN" sz="2400" b="1" i="1" dirty="0">
                <a:solidFill>
                  <a:srgbClr val="FF0000"/>
                </a:solidFill>
              </a:rPr>
              <a:t>BC</a:t>
            </a:r>
            <a:r>
              <a:rPr lang="zh-CN" altLang="en-US" sz="2400" b="1" dirty="0">
                <a:solidFill>
                  <a:srgbClr val="FF0000"/>
                </a:solidFill>
              </a:rPr>
              <a:t>于点</a:t>
            </a:r>
            <a:r>
              <a:rPr lang="en-US" altLang="zh-CN" sz="2400" b="1" i="1" dirty="0">
                <a:solidFill>
                  <a:srgbClr val="FF0000"/>
                </a:solidFill>
              </a:rPr>
              <a:t>N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∵</a:t>
            </a:r>
            <a:r>
              <a:rPr lang="en-US" altLang="zh-CN" sz="2400" b="1" i="1" dirty="0">
                <a:solidFill>
                  <a:srgbClr val="FF0000"/>
                </a:solidFill>
              </a:rPr>
              <a:t>BD</a:t>
            </a:r>
            <a:r>
              <a:rPr lang="zh-CN" altLang="en-US" sz="2400" b="1" dirty="0">
                <a:solidFill>
                  <a:srgbClr val="FF0000"/>
                </a:solidFill>
              </a:rPr>
              <a:t>和</a:t>
            </a:r>
            <a:r>
              <a:rPr lang="en-US" altLang="zh-CN" sz="2400" b="1" i="1" dirty="0">
                <a:solidFill>
                  <a:srgbClr val="FF0000"/>
                </a:solidFill>
              </a:rPr>
              <a:t>CE</a:t>
            </a:r>
            <a:r>
              <a:rPr lang="zh-CN" altLang="en-US" sz="2400" b="1" dirty="0">
                <a:solidFill>
                  <a:srgbClr val="FF0000"/>
                </a:solidFill>
              </a:rPr>
              <a:t>分别是边</a:t>
            </a:r>
            <a:r>
              <a:rPr lang="en-US" altLang="zh-CN" sz="2400" b="1" i="1" dirty="0">
                <a:solidFill>
                  <a:srgbClr val="FF0000"/>
                </a:solidFill>
              </a:rPr>
              <a:t>AC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</a:rPr>
              <a:t>上的中线，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</a:rPr>
              <a:t>S</a:t>
            </a:r>
            <a:r>
              <a:rPr lang="zh-CN" altLang="en-US" sz="2400" b="1" baseline="-25000" dirty="0">
                <a:solidFill>
                  <a:srgbClr val="FF0000"/>
                </a:solidFill>
              </a:rPr>
              <a:t>△</a:t>
            </a:r>
            <a:r>
              <a:rPr lang="en-US" altLang="zh-CN" sz="2400" b="1" i="1" baseline="-25000" dirty="0">
                <a:solidFill>
                  <a:srgbClr val="FF0000"/>
                </a:solidFill>
              </a:rPr>
              <a:t>CBE</a:t>
            </a:r>
            <a:r>
              <a:rPr lang="en-US" altLang="zh-CN" sz="2400" b="1">
                <a:solidFill>
                  <a:srgbClr val="FF0000"/>
                </a:solidFill>
              </a:rPr>
              <a:t>=    </a:t>
            </a:r>
            <a:r>
              <a:rPr lang="en-US" altLang="zh-CN" sz="2400" b="1" i="1">
                <a:solidFill>
                  <a:srgbClr val="FF0000"/>
                </a:solidFill>
              </a:rPr>
              <a:t>S</a:t>
            </a:r>
            <a:r>
              <a:rPr lang="zh-CN" altLang="en-US" sz="2400" b="1" baseline="-25000" dirty="0">
                <a:solidFill>
                  <a:srgbClr val="FF0000"/>
                </a:solidFill>
              </a:rPr>
              <a:t>△</a:t>
            </a:r>
            <a:r>
              <a:rPr lang="en-US" altLang="zh-CN" sz="2400" b="1" i="1" baseline="-25000" dirty="0">
                <a:solidFill>
                  <a:srgbClr val="FF0000"/>
                </a:solidFill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</a:rPr>
              <a:t>S</a:t>
            </a:r>
            <a:r>
              <a:rPr lang="zh-CN" altLang="en-US" sz="2400" b="1" baseline="-25000" dirty="0">
                <a:solidFill>
                  <a:srgbClr val="FF0000"/>
                </a:solidFill>
              </a:rPr>
              <a:t>△</a:t>
            </a:r>
            <a:r>
              <a:rPr lang="en-US" altLang="zh-CN" sz="2400" b="1" i="1" baseline="-25000" dirty="0">
                <a:solidFill>
                  <a:srgbClr val="FF0000"/>
                </a:solidFill>
              </a:rPr>
              <a:t>BCD</a:t>
            </a:r>
            <a:r>
              <a:rPr lang="en-US" altLang="zh-CN" sz="2400" b="1">
                <a:solidFill>
                  <a:srgbClr val="FF0000"/>
                </a:solidFill>
              </a:rPr>
              <a:t>=    </a:t>
            </a:r>
            <a:r>
              <a:rPr lang="en-US" altLang="zh-CN" sz="2400" b="1" i="1">
                <a:solidFill>
                  <a:srgbClr val="FF0000"/>
                </a:solidFill>
              </a:rPr>
              <a:t>S</a:t>
            </a:r>
            <a:r>
              <a:rPr lang="zh-CN" altLang="en-US" sz="2400" b="1" baseline="-25000" dirty="0">
                <a:solidFill>
                  <a:srgbClr val="FF0000"/>
                </a:solidFill>
              </a:rPr>
              <a:t>△</a:t>
            </a:r>
            <a:r>
              <a:rPr lang="en-US" altLang="zh-CN" sz="2400" b="1" i="1" baseline="-25000" dirty="0">
                <a:solidFill>
                  <a:srgbClr val="FF0000"/>
                </a:solidFill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</a:rPr>
              <a:t>S</a:t>
            </a:r>
            <a:r>
              <a:rPr lang="zh-CN" altLang="en-US" sz="2400" b="1" baseline="-25000" dirty="0">
                <a:solidFill>
                  <a:srgbClr val="FF0000"/>
                </a:solidFill>
              </a:rPr>
              <a:t>△</a:t>
            </a:r>
            <a:r>
              <a:rPr lang="en-US" altLang="zh-CN" sz="2400" b="1" i="1" baseline="-25000" dirty="0">
                <a:solidFill>
                  <a:srgbClr val="FF0000"/>
                </a:solidFill>
              </a:rPr>
              <a:t>CBE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S</a:t>
            </a:r>
            <a:r>
              <a:rPr lang="zh-CN" altLang="en-US" sz="2400" b="1" baseline="-25000" dirty="0">
                <a:solidFill>
                  <a:srgbClr val="FF0000"/>
                </a:solidFill>
              </a:rPr>
              <a:t>△</a:t>
            </a:r>
            <a:r>
              <a:rPr lang="en-US" altLang="zh-CN" sz="2400" b="1" i="1" baseline="-25000" dirty="0">
                <a:solidFill>
                  <a:srgbClr val="FF0000"/>
                </a:solidFill>
              </a:rPr>
              <a:t>BCD 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又∵</a:t>
            </a:r>
            <a:r>
              <a:rPr lang="en-US" altLang="zh-CN" sz="2400" b="1" i="1" dirty="0">
                <a:solidFill>
                  <a:srgbClr val="FF0000"/>
                </a:solidFill>
              </a:rPr>
              <a:t>S</a:t>
            </a:r>
            <a:r>
              <a:rPr lang="zh-CN" altLang="en-US" sz="2400" b="1" baseline="-25000" dirty="0">
                <a:solidFill>
                  <a:srgbClr val="FF0000"/>
                </a:solidFill>
              </a:rPr>
              <a:t>△</a:t>
            </a:r>
            <a:r>
              <a:rPr lang="en-US" altLang="zh-CN" sz="2400" b="1" i="1" baseline="-25000">
                <a:solidFill>
                  <a:srgbClr val="FF0000"/>
                </a:solidFill>
              </a:rPr>
              <a:t>CBE</a:t>
            </a:r>
            <a:r>
              <a:rPr lang="en-US" altLang="zh-CN" sz="2400" b="1">
                <a:solidFill>
                  <a:srgbClr val="FF0000"/>
                </a:solidFill>
              </a:rPr>
              <a:t>=    </a:t>
            </a:r>
            <a:r>
              <a:rPr lang="en-US" altLang="zh-CN" sz="2400" b="1" i="1">
                <a:solidFill>
                  <a:srgbClr val="FF0000"/>
                </a:solidFill>
              </a:rPr>
              <a:t>EM</a:t>
            </a:r>
            <a:r>
              <a:rPr lang="en-US" altLang="zh-CN" sz="2400" b="1" dirty="0">
                <a:solidFill>
                  <a:srgbClr val="FF0000"/>
                </a:solidFill>
              </a:rPr>
              <a:t>·</a:t>
            </a:r>
            <a:r>
              <a:rPr lang="en-US" altLang="zh-CN" sz="2400" b="1" i="1" dirty="0">
                <a:solidFill>
                  <a:srgbClr val="FF0000"/>
                </a:solidFill>
              </a:rPr>
              <a:t>BC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</a:rPr>
              <a:t>S</a:t>
            </a:r>
            <a:r>
              <a:rPr lang="zh-CN" altLang="en-US" sz="2400" b="1" baseline="-25000" dirty="0">
                <a:solidFill>
                  <a:srgbClr val="FF0000"/>
                </a:solidFill>
              </a:rPr>
              <a:t>△</a:t>
            </a:r>
            <a:r>
              <a:rPr lang="en-US" altLang="zh-CN" sz="2400" b="1" i="1" baseline="-25000" dirty="0">
                <a:solidFill>
                  <a:srgbClr val="FF0000"/>
                </a:solidFill>
              </a:rPr>
              <a:t>BCD</a:t>
            </a:r>
            <a:r>
              <a:rPr lang="en-US" altLang="zh-CN" sz="2400" b="1">
                <a:solidFill>
                  <a:srgbClr val="FF0000"/>
                </a:solidFill>
              </a:rPr>
              <a:t>=    </a:t>
            </a:r>
            <a:r>
              <a:rPr lang="en-US" altLang="zh-CN" sz="2400" b="1" i="1">
                <a:solidFill>
                  <a:srgbClr val="FF0000"/>
                </a:solidFill>
              </a:rPr>
              <a:t>DN</a:t>
            </a:r>
            <a:r>
              <a:rPr lang="en-US" altLang="zh-CN" sz="2400" b="1" dirty="0">
                <a:solidFill>
                  <a:srgbClr val="FF0000"/>
                </a:solidFill>
              </a:rPr>
              <a:t>·</a:t>
            </a:r>
            <a:r>
              <a:rPr lang="en-US" altLang="zh-CN" sz="2400" b="1" i="1" dirty="0">
                <a:solidFill>
                  <a:srgbClr val="FF0000"/>
                </a:solidFill>
              </a:rPr>
              <a:t>BC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</a:rPr>
              <a:t>EM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DN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812836" y="2716326"/>
          <a:ext cx="230505" cy="7229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" name="Equation" r:id="rId1" imgW="206375" imgH="627380" progId="Equation.DSMT4">
                  <p:embed/>
                </p:oleObj>
              </mc:Choice>
              <mc:Fallback>
                <p:oleObj name="Equation" r:id="rId1" imgW="206375" imgH="627380" progId="Equation.DSMT4">
                  <p:embed/>
                  <p:pic>
                    <p:nvPicPr>
                      <p:cNvPr id="0" name="对象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12836" y="2716326"/>
                        <a:ext cx="230505" cy="7229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189100" y="2716326"/>
          <a:ext cx="230505" cy="7229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1" name="Equation" r:id="rId3" imgW="206375" imgH="627380" progId="Equation.DSMT4">
                  <p:embed/>
                </p:oleObj>
              </mc:Choice>
              <mc:Fallback>
                <p:oleObj name="Equation" r:id="rId3" imgW="206375" imgH="627380" progId="Equation.DSMT4">
                  <p:embed/>
                  <p:pic>
                    <p:nvPicPr>
                      <p:cNvPr id="0" name="对象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189100" y="2716326"/>
                        <a:ext cx="230505" cy="7229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123728" y="3744930"/>
          <a:ext cx="230505" cy="7229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2" name="Equation" r:id="rId4" imgW="206375" imgH="627380" progId="Equation.DSMT4">
                  <p:embed/>
                </p:oleObj>
              </mc:Choice>
              <mc:Fallback>
                <p:oleObj name="Equation" r:id="rId4" imgW="206375" imgH="627380" progId="Equation.DSMT4">
                  <p:embed/>
                  <p:pic>
                    <p:nvPicPr>
                      <p:cNvPr id="0" name="对象 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23728" y="3744930"/>
                        <a:ext cx="230505" cy="7229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701535" y="3744930"/>
          <a:ext cx="230505" cy="7229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3" name="Equation" r:id="rId5" imgW="206375" imgH="627380" progId="Equation.DSMT4">
                  <p:embed/>
                </p:oleObj>
              </mc:Choice>
              <mc:Fallback>
                <p:oleObj name="Equation" r:id="rId5" imgW="206375" imgH="627380" progId="Equation.DSMT4">
                  <p:embed/>
                  <p:pic>
                    <p:nvPicPr>
                      <p:cNvPr id="0" name="对象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701535" y="3744930"/>
                        <a:ext cx="230505" cy="7229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6252750" y="38369"/>
            <a:ext cx="2420646" cy="2537945"/>
            <a:chOff x="3921280" y="2312527"/>
            <a:chExt cx="2420646" cy="2537945"/>
          </a:xfrm>
        </p:grpSpPr>
        <p:sp>
          <p:nvSpPr>
            <p:cNvPr id="17" name="等腰三角形 16"/>
            <p:cNvSpPr/>
            <p:nvPr/>
          </p:nvSpPr>
          <p:spPr>
            <a:xfrm>
              <a:off x="4283968" y="2703934"/>
              <a:ext cx="1728192" cy="1800200"/>
            </a:xfrm>
            <a:prstGeom prst="triangl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/>
            <p:cNvCxnSpPr>
              <a:stCxn id="17" idx="2"/>
              <a:endCxn id="17" idx="5"/>
            </p:cNvCxnSpPr>
            <p:nvPr/>
          </p:nvCxnSpPr>
          <p:spPr>
            <a:xfrm flipV="1">
              <a:off x="4283968" y="3604034"/>
              <a:ext cx="1296144" cy="9001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>
              <a:stCxn id="17" idx="4"/>
              <a:endCxn id="17" idx="1"/>
            </p:cNvCxnSpPr>
            <p:nvPr/>
          </p:nvCxnSpPr>
          <p:spPr>
            <a:xfrm flipH="1" flipV="1">
              <a:off x="4716016" y="3604034"/>
              <a:ext cx="1296144" cy="9001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/>
            <p:cNvSpPr txBox="1"/>
            <p:nvPr/>
          </p:nvSpPr>
          <p:spPr>
            <a:xfrm>
              <a:off x="4968467" y="2312527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A</a:t>
              </a:r>
              <a:endParaRPr lang="zh-CN" altLang="en-US" sz="2400" b="1" i="1" dirty="0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330358" y="3282048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E</a:t>
              </a:r>
              <a:endParaRPr lang="zh-CN" altLang="en-US" sz="2400" b="1" i="1" dirty="0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921280" y="4388807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B</a:t>
              </a:r>
              <a:endParaRPr lang="zh-CN" altLang="en-US" sz="2400" b="1" i="1" dirty="0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952076" y="4339892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C</a:t>
              </a:r>
              <a:endParaRPr lang="zh-CN" altLang="en-US" sz="2400" b="1" i="1" dirty="0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5561810" y="3291081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D</a:t>
              </a:r>
              <a:endParaRPr lang="zh-CN" altLang="en-US" sz="2400" b="1" i="1" dirty="0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047485" y="1352698"/>
            <a:ext cx="131582" cy="865601"/>
            <a:chOff x="7047485" y="1352698"/>
            <a:chExt cx="131582" cy="865601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7047486" y="1352698"/>
              <a:ext cx="0" cy="864096"/>
            </a:xfrm>
            <a:prstGeom prst="line">
              <a:avLst/>
            </a:prstGeom>
            <a:ln w="28575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矩形 20"/>
            <p:cNvSpPr/>
            <p:nvPr/>
          </p:nvSpPr>
          <p:spPr>
            <a:xfrm>
              <a:off x="7047485" y="2079667"/>
              <a:ext cx="131582" cy="138632"/>
            </a:xfrm>
            <a:custGeom>
              <a:avLst/>
              <a:gdLst>
                <a:gd name="connsiteX0" fmla="*/ 0 w 88992"/>
                <a:gd name="connsiteY0" fmla="*/ 0 h 93442"/>
                <a:gd name="connsiteX1" fmla="*/ 88992 w 88992"/>
                <a:gd name="connsiteY1" fmla="*/ 0 h 93442"/>
                <a:gd name="connsiteX2" fmla="*/ 88992 w 88992"/>
                <a:gd name="connsiteY2" fmla="*/ 93442 h 93442"/>
                <a:gd name="connsiteX3" fmla="*/ 0 w 88992"/>
                <a:gd name="connsiteY3" fmla="*/ 93442 h 93442"/>
                <a:gd name="connsiteX4" fmla="*/ 0 w 88992"/>
                <a:gd name="connsiteY4" fmla="*/ 0 h 93442"/>
                <a:gd name="connsiteX0-1" fmla="*/ 0 w 91440"/>
                <a:gd name="connsiteY0-2" fmla="*/ 93442 h 184882"/>
                <a:gd name="connsiteX1-3" fmla="*/ 0 w 91440"/>
                <a:gd name="connsiteY1-4" fmla="*/ 0 h 184882"/>
                <a:gd name="connsiteX2-5" fmla="*/ 88992 w 91440"/>
                <a:gd name="connsiteY2-6" fmla="*/ 0 h 184882"/>
                <a:gd name="connsiteX3-7" fmla="*/ 88992 w 91440"/>
                <a:gd name="connsiteY3-8" fmla="*/ 93442 h 184882"/>
                <a:gd name="connsiteX4-9" fmla="*/ 91440 w 91440"/>
                <a:gd name="connsiteY4-10" fmla="*/ 184882 h 184882"/>
                <a:gd name="connsiteX0-11" fmla="*/ 0 w 88992"/>
                <a:gd name="connsiteY0-12" fmla="*/ 93442 h 93442"/>
                <a:gd name="connsiteX1-13" fmla="*/ 0 w 88992"/>
                <a:gd name="connsiteY1-14" fmla="*/ 0 h 93442"/>
                <a:gd name="connsiteX2-15" fmla="*/ 88992 w 88992"/>
                <a:gd name="connsiteY2-16" fmla="*/ 0 h 93442"/>
                <a:gd name="connsiteX3-17" fmla="*/ 88992 w 88992"/>
                <a:gd name="connsiteY3-18" fmla="*/ 93442 h 93442"/>
                <a:gd name="connsiteX0-19" fmla="*/ 7908 w 96900"/>
                <a:gd name="connsiteY0-20" fmla="*/ 93442 h 93442"/>
                <a:gd name="connsiteX1-21" fmla="*/ 0 w 96900"/>
                <a:gd name="connsiteY1-22" fmla="*/ 86177 h 93442"/>
                <a:gd name="connsiteX2-23" fmla="*/ 7908 w 96900"/>
                <a:gd name="connsiteY2-24" fmla="*/ 0 h 93442"/>
                <a:gd name="connsiteX3-25" fmla="*/ 96900 w 96900"/>
                <a:gd name="connsiteY3-26" fmla="*/ 0 h 93442"/>
                <a:gd name="connsiteX4-27" fmla="*/ 96900 w 96900"/>
                <a:gd name="connsiteY4-28" fmla="*/ 93442 h 93442"/>
                <a:gd name="connsiteX0-29" fmla="*/ 0 w 88992"/>
                <a:gd name="connsiteY0-30" fmla="*/ 93442 h 93442"/>
                <a:gd name="connsiteX1-31" fmla="*/ 0 w 88992"/>
                <a:gd name="connsiteY1-32" fmla="*/ 0 h 93442"/>
                <a:gd name="connsiteX2-33" fmla="*/ 88992 w 88992"/>
                <a:gd name="connsiteY2-34" fmla="*/ 0 h 93442"/>
                <a:gd name="connsiteX3-35" fmla="*/ 88992 w 88992"/>
                <a:gd name="connsiteY3-36" fmla="*/ 93442 h 93442"/>
                <a:gd name="connsiteX0-37" fmla="*/ 0 w 88992"/>
                <a:gd name="connsiteY0-38" fmla="*/ 0 h 93442"/>
                <a:gd name="connsiteX1-39" fmla="*/ 88992 w 88992"/>
                <a:gd name="connsiteY1-40" fmla="*/ 0 h 93442"/>
                <a:gd name="connsiteX2-41" fmla="*/ 88992 w 88992"/>
                <a:gd name="connsiteY2-42" fmla="*/ 93442 h 934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88992" h="93442">
                  <a:moveTo>
                    <a:pt x="0" y="0"/>
                  </a:moveTo>
                  <a:lnTo>
                    <a:pt x="88992" y="0"/>
                  </a:lnTo>
                  <a:lnTo>
                    <a:pt x="88992" y="93442"/>
                  </a:lnTo>
                </a:path>
              </a:pathLst>
            </a:custGeom>
            <a:ln w="28575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7904954" y="1353977"/>
            <a:ext cx="131582" cy="865601"/>
            <a:chOff x="7047485" y="1352698"/>
            <a:chExt cx="131582" cy="865601"/>
          </a:xfrm>
        </p:grpSpPr>
        <p:cxnSp>
          <p:nvCxnSpPr>
            <p:cNvPr id="64" name="直接连接符 63"/>
            <p:cNvCxnSpPr/>
            <p:nvPr/>
          </p:nvCxnSpPr>
          <p:spPr>
            <a:xfrm>
              <a:off x="7047486" y="1352698"/>
              <a:ext cx="0" cy="864096"/>
            </a:xfrm>
            <a:prstGeom prst="line">
              <a:avLst/>
            </a:prstGeom>
            <a:ln w="28575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矩形 20"/>
            <p:cNvSpPr/>
            <p:nvPr/>
          </p:nvSpPr>
          <p:spPr>
            <a:xfrm>
              <a:off x="7047485" y="2079667"/>
              <a:ext cx="131582" cy="138632"/>
            </a:xfrm>
            <a:custGeom>
              <a:avLst/>
              <a:gdLst>
                <a:gd name="connsiteX0" fmla="*/ 0 w 88992"/>
                <a:gd name="connsiteY0" fmla="*/ 0 h 93442"/>
                <a:gd name="connsiteX1" fmla="*/ 88992 w 88992"/>
                <a:gd name="connsiteY1" fmla="*/ 0 h 93442"/>
                <a:gd name="connsiteX2" fmla="*/ 88992 w 88992"/>
                <a:gd name="connsiteY2" fmla="*/ 93442 h 93442"/>
                <a:gd name="connsiteX3" fmla="*/ 0 w 88992"/>
                <a:gd name="connsiteY3" fmla="*/ 93442 h 93442"/>
                <a:gd name="connsiteX4" fmla="*/ 0 w 88992"/>
                <a:gd name="connsiteY4" fmla="*/ 0 h 93442"/>
                <a:gd name="connsiteX0-1" fmla="*/ 0 w 91440"/>
                <a:gd name="connsiteY0-2" fmla="*/ 93442 h 184882"/>
                <a:gd name="connsiteX1-3" fmla="*/ 0 w 91440"/>
                <a:gd name="connsiteY1-4" fmla="*/ 0 h 184882"/>
                <a:gd name="connsiteX2-5" fmla="*/ 88992 w 91440"/>
                <a:gd name="connsiteY2-6" fmla="*/ 0 h 184882"/>
                <a:gd name="connsiteX3-7" fmla="*/ 88992 w 91440"/>
                <a:gd name="connsiteY3-8" fmla="*/ 93442 h 184882"/>
                <a:gd name="connsiteX4-9" fmla="*/ 91440 w 91440"/>
                <a:gd name="connsiteY4-10" fmla="*/ 184882 h 184882"/>
                <a:gd name="connsiteX0-11" fmla="*/ 0 w 88992"/>
                <a:gd name="connsiteY0-12" fmla="*/ 93442 h 93442"/>
                <a:gd name="connsiteX1-13" fmla="*/ 0 w 88992"/>
                <a:gd name="connsiteY1-14" fmla="*/ 0 h 93442"/>
                <a:gd name="connsiteX2-15" fmla="*/ 88992 w 88992"/>
                <a:gd name="connsiteY2-16" fmla="*/ 0 h 93442"/>
                <a:gd name="connsiteX3-17" fmla="*/ 88992 w 88992"/>
                <a:gd name="connsiteY3-18" fmla="*/ 93442 h 93442"/>
                <a:gd name="connsiteX0-19" fmla="*/ 7908 w 96900"/>
                <a:gd name="connsiteY0-20" fmla="*/ 93442 h 93442"/>
                <a:gd name="connsiteX1-21" fmla="*/ 0 w 96900"/>
                <a:gd name="connsiteY1-22" fmla="*/ 86177 h 93442"/>
                <a:gd name="connsiteX2-23" fmla="*/ 7908 w 96900"/>
                <a:gd name="connsiteY2-24" fmla="*/ 0 h 93442"/>
                <a:gd name="connsiteX3-25" fmla="*/ 96900 w 96900"/>
                <a:gd name="connsiteY3-26" fmla="*/ 0 h 93442"/>
                <a:gd name="connsiteX4-27" fmla="*/ 96900 w 96900"/>
                <a:gd name="connsiteY4-28" fmla="*/ 93442 h 93442"/>
                <a:gd name="connsiteX0-29" fmla="*/ 0 w 88992"/>
                <a:gd name="connsiteY0-30" fmla="*/ 93442 h 93442"/>
                <a:gd name="connsiteX1-31" fmla="*/ 0 w 88992"/>
                <a:gd name="connsiteY1-32" fmla="*/ 0 h 93442"/>
                <a:gd name="connsiteX2-33" fmla="*/ 88992 w 88992"/>
                <a:gd name="connsiteY2-34" fmla="*/ 0 h 93442"/>
                <a:gd name="connsiteX3-35" fmla="*/ 88992 w 88992"/>
                <a:gd name="connsiteY3-36" fmla="*/ 93442 h 93442"/>
                <a:gd name="connsiteX0-37" fmla="*/ 0 w 88992"/>
                <a:gd name="connsiteY0-38" fmla="*/ 0 h 93442"/>
                <a:gd name="connsiteX1-39" fmla="*/ 88992 w 88992"/>
                <a:gd name="connsiteY1-40" fmla="*/ 0 h 93442"/>
                <a:gd name="connsiteX2-41" fmla="*/ 88992 w 88992"/>
                <a:gd name="connsiteY2-42" fmla="*/ 93442 h 934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88992" h="93442">
                  <a:moveTo>
                    <a:pt x="0" y="0"/>
                  </a:moveTo>
                  <a:lnTo>
                    <a:pt x="88992" y="0"/>
                  </a:lnTo>
                  <a:lnTo>
                    <a:pt x="88992" y="93442"/>
                  </a:lnTo>
                </a:path>
              </a:pathLst>
            </a:custGeom>
            <a:ln w="28575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66" name="文本框 65"/>
          <p:cNvSpPr txBox="1"/>
          <p:nvPr/>
        </p:nvSpPr>
        <p:spPr>
          <a:xfrm>
            <a:off x="818965" y="548066"/>
            <a:ext cx="5965579" cy="4078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在</a:t>
            </a:r>
            <a:r>
              <a:rPr lang="en-US" altLang="zh-CN" sz="2400" b="1" dirty="0">
                <a:solidFill>
                  <a:srgbClr val="FF0000"/>
                </a:solidFill>
              </a:rPr>
              <a:t>Rt</a:t>
            </a:r>
            <a:r>
              <a:rPr lang="zh-CN" altLang="en-US" sz="2400" b="1" dirty="0">
                <a:solidFill>
                  <a:srgbClr val="FF0000"/>
                </a:solidFill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</a:rPr>
              <a:t>EMC</a:t>
            </a:r>
            <a:r>
              <a:rPr lang="zh-CN" altLang="en-US" sz="2400" b="1" dirty="0">
                <a:solidFill>
                  <a:srgbClr val="FF0000"/>
                </a:solidFill>
              </a:rPr>
              <a:t>和</a:t>
            </a:r>
            <a:r>
              <a:rPr lang="en-US" altLang="zh-CN" sz="2400" b="1" dirty="0">
                <a:solidFill>
                  <a:srgbClr val="FF0000"/>
                </a:solidFill>
              </a:rPr>
              <a:t>Rt</a:t>
            </a:r>
            <a:r>
              <a:rPr lang="zh-CN" altLang="en-US" sz="2400" b="1" dirty="0">
                <a:solidFill>
                  <a:srgbClr val="FF0000"/>
                </a:solidFill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</a:rPr>
              <a:t>DNB</a:t>
            </a:r>
            <a:r>
              <a:rPr lang="zh-CN" altLang="en-US" sz="2400" b="1" dirty="0">
                <a:solidFill>
                  <a:srgbClr val="FF0000"/>
                </a:solidFill>
              </a:rPr>
              <a:t>中，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∵</a:t>
            </a:r>
            <a:r>
              <a:rPr lang="en-US" altLang="zh-CN" sz="2400" b="1" i="1" dirty="0">
                <a:solidFill>
                  <a:srgbClr val="FF0000"/>
                </a:solidFill>
              </a:rPr>
              <a:t>EC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DB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</a:rPr>
              <a:t>EM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DN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</a:t>
            </a:r>
            <a:r>
              <a:rPr lang="en-US" altLang="zh-CN" sz="2400" b="1" dirty="0">
                <a:solidFill>
                  <a:srgbClr val="FF0000"/>
                </a:solidFill>
              </a:rPr>
              <a:t>Rt</a:t>
            </a:r>
            <a:r>
              <a:rPr lang="zh-CN" altLang="en-US" sz="2400" b="1" dirty="0">
                <a:solidFill>
                  <a:srgbClr val="FF0000"/>
                </a:solidFill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</a:rPr>
              <a:t>EMC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≌</a:t>
            </a:r>
            <a:r>
              <a:rPr lang="en-US" altLang="zh-CN" sz="2400" b="1" dirty="0">
                <a:solidFill>
                  <a:srgbClr val="FF0000"/>
                </a:solidFill>
              </a:rPr>
              <a:t>Rt</a:t>
            </a:r>
            <a:r>
              <a:rPr lang="zh-CN" altLang="en-US" sz="2400" b="1" dirty="0">
                <a:solidFill>
                  <a:srgbClr val="FF0000"/>
                </a:solidFill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</a:rPr>
              <a:t>DNB</a:t>
            </a:r>
            <a:r>
              <a:rPr lang="zh-CN" altLang="en-US" sz="2400" b="1" dirty="0">
                <a:solidFill>
                  <a:srgbClr val="FF0000"/>
                </a:solidFill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</a:rPr>
              <a:t>HL</a:t>
            </a:r>
            <a:r>
              <a:rPr lang="zh-CN" altLang="en-US" sz="2400" b="1" dirty="0">
                <a:solidFill>
                  <a:srgbClr val="FF0000"/>
                </a:solidFill>
              </a:rPr>
              <a:t>）。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</a:rPr>
              <a:t>ECB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DBC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在△</a:t>
            </a:r>
            <a:r>
              <a:rPr lang="en-US" altLang="zh-CN" sz="2400" b="1" i="1" dirty="0">
                <a:solidFill>
                  <a:srgbClr val="FF0000"/>
                </a:solidFill>
              </a:rPr>
              <a:t>ECB</a:t>
            </a:r>
            <a:r>
              <a:rPr lang="zh-CN" altLang="en-US" sz="2400" b="1" dirty="0">
                <a:solidFill>
                  <a:srgbClr val="FF0000"/>
                </a:solidFill>
              </a:rPr>
              <a:t>和△</a:t>
            </a:r>
            <a:r>
              <a:rPr lang="en-US" altLang="zh-CN" sz="2400" b="1" i="1" dirty="0">
                <a:solidFill>
                  <a:srgbClr val="FF0000"/>
                </a:solidFill>
              </a:rPr>
              <a:t>DBC</a:t>
            </a:r>
            <a:r>
              <a:rPr lang="zh-CN" altLang="en-US" sz="2400" b="1" dirty="0">
                <a:solidFill>
                  <a:srgbClr val="FF0000"/>
                </a:solidFill>
              </a:rPr>
              <a:t>中，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∵</a:t>
            </a:r>
            <a:r>
              <a:rPr lang="en-US" altLang="zh-CN" sz="2400" b="1" i="1" dirty="0">
                <a:solidFill>
                  <a:srgbClr val="FF0000"/>
                </a:solidFill>
              </a:rPr>
              <a:t>EC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DB</a:t>
            </a:r>
            <a:r>
              <a:rPr lang="zh-CN" altLang="en-US" sz="2400" b="1" dirty="0">
                <a:solidFill>
                  <a:srgbClr val="FF0000"/>
                </a:solidFill>
              </a:rPr>
              <a:t>，∠</a:t>
            </a:r>
            <a:r>
              <a:rPr lang="en-US" altLang="zh-CN" sz="2400" b="1" i="1" dirty="0">
                <a:solidFill>
                  <a:srgbClr val="FF0000"/>
                </a:solidFill>
              </a:rPr>
              <a:t>ECB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DBC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</a:rPr>
              <a:t>CB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BC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∴△</a:t>
            </a:r>
            <a:r>
              <a:rPr lang="en-US" altLang="zh-CN" sz="2400" b="1" i="1" dirty="0">
                <a:solidFill>
                  <a:srgbClr val="FF0000"/>
                </a:solidFill>
              </a:rPr>
              <a:t>ECB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≌</a:t>
            </a:r>
            <a:r>
              <a:rPr lang="zh-CN" altLang="en-US" sz="2400" b="1" dirty="0">
                <a:solidFill>
                  <a:srgbClr val="FF0000"/>
                </a:solidFill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</a:rPr>
              <a:t>DBC</a:t>
            </a:r>
            <a:r>
              <a:rPr lang="zh-CN" altLang="en-US" sz="2400" b="1" dirty="0">
                <a:solidFill>
                  <a:srgbClr val="FF0000"/>
                </a:solidFill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</a:rPr>
              <a:t>SAS</a:t>
            </a:r>
            <a:r>
              <a:rPr lang="zh-CN" altLang="en-US" sz="2400" b="1" dirty="0">
                <a:solidFill>
                  <a:srgbClr val="FF0000"/>
                </a:solidFill>
              </a:rPr>
              <a:t>）。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</a:rPr>
              <a:t>EBC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DCB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AC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856753" y="2227800"/>
            <a:ext cx="4587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</a:rPr>
              <a:t>M</a:t>
            </a:r>
            <a:endParaRPr lang="zh-CN" altLang="en-US" sz="2400" b="1" i="1" dirty="0">
              <a:solidFill>
                <a:srgbClr val="FF0000"/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701261" y="2216794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</a:rPr>
              <a:t>N</a:t>
            </a:r>
            <a:endParaRPr lang="zh-CN" altLang="en-US" sz="24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99592" y="915566"/>
            <a:ext cx="7560840" cy="2861310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 b="1">
                <a:latin typeface="+mj-lt"/>
                <a:ea typeface="宋体" panose="02010600030101010101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dirty="0"/>
              <a:t>解决问题之后，还可以继续进行思考与尝试：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①条件不变，尝试寻找</a:t>
            </a:r>
            <a:r>
              <a:rPr lang="zh-CN" altLang="en-US" dirty="0">
                <a:solidFill>
                  <a:srgbClr val="FF0000"/>
                </a:solidFill>
              </a:rPr>
              <a:t>更多可能成立的结论</a:t>
            </a:r>
            <a:r>
              <a:rPr lang="zh-CN" altLang="en-US" dirty="0"/>
              <a:t>；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②适当</a:t>
            </a:r>
            <a:r>
              <a:rPr lang="zh-CN" altLang="en-US" dirty="0">
                <a:solidFill>
                  <a:srgbClr val="FF0000"/>
                </a:solidFill>
              </a:rPr>
              <a:t>改变条件</a:t>
            </a:r>
            <a:r>
              <a:rPr lang="zh-CN" altLang="en-US" dirty="0"/>
              <a:t>（如将条件变</a:t>
            </a:r>
            <a:r>
              <a:rPr lang="zh-CN" altLang="en-US" dirty="0"/>
              <a:t>成更一般的条件或类似的条件），探究结论是否仍然成立；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③研究是否可以将一些</a:t>
            </a:r>
            <a:r>
              <a:rPr lang="zh-CN" altLang="en-US" dirty="0">
                <a:solidFill>
                  <a:srgbClr val="FF0000"/>
                </a:solidFill>
              </a:rPr>
              <a:t>条件和结论互换</a:t>
            </a:r>
            <a:r>
              <a:rPr lang="zh-CN" altLang="en-US" dirty="0"/>
              <a:t>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96954" y="318234"/>
            <a:ext cx="7488833" cy="9363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ea typeface="宋体" panose="02010600030101010101" pitchFamily="2" charset="-122"/>
              </a:rPr>
              <a:t>请你解答下列问题。</a:t>
            </a:r>
            <a:endParaRPr lang="en-US" altLang="zh-CN" sz="2400" b="1" dirty="0"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ea typeface="宋体" panose="02010600030101010101" pitchFamily="2" charset="-122"/>
              </a:rPr>
              <a:t>1.（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ea typeface="宋体" panose="02010600030101010101" pitchFamily="2" charset="-122"/>
              </a:rPr>
              <a:t>）证明：全等三角形对应边上的中线相等；</a:t>
            </a:r>
            <a:endParaRPr lang="en-US" altLang="zh-CN" sz="2400" b="1" dirty="0">
              <a:ea typeface="宋体" panose="02010600030101010101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915056" y="2773154"/>
            <a:ext cx="2090799" cy="2102852"/>
            <a:chOff x="5033673" y="1205803"/>
            <a:chExt cx="2090799" cy="2102852"/>
          </a:xfrm>
        </p:grpSpPr>
        <p:sp>
          <p:nvSpPr>
            <p:cNvPr id="5" name="等腰三角形 4"/>
            <p:cNvSpPr/>
            <p:nvPr/>
          </p:nvSpPr>
          <p:spPr>
            <a:xfrm>
              <a:off x="5436096" y="1635646"/>
              <a:ext cx="1449174" cy="1249288"/>
            </a:xfrm>
            <a:prstGeom prst="triangle">
              <a:avLst>
                <a:gd name="adj" fmla="val 91307"/>
              </a:avLst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连接符 7"/>
            <p:cNvCxnSpPr>
              <a:stCxn id="5" idx="0"/>
            </p:cNvCxnSpPr>
            <p:nvPr/>
          </p:nvCxnSpPr>
          <p:spPr>
            <a:xfrm flipH="1">
              <a:off x="6160683" y="1635646"/>
              <a:ext cx="598610" cy="12492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/>
            <p:cNvSpPr txBox="1"/>
            <p:nvPr/>
          </p:nvSpPr>
          <p:spPr>
            <a:xfrm>
              <a:off x="6539697" y="1205803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A</a:t>
              </a:r>
              <a:endParaRPr lang="zh-CN" altLang="en-US" sz="2400" b="1" i="1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033673" y="2654101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B</a:t>
              </a:r>
              <a:endParaRPr lang="zh-CN" altLang="en-US" sz="2400" b="1" i="1" dirty="0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734622" y="2846990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C</a:t>
              </a:r>
              <a:endParaRPr lang="zh-CN" altLang="en-US" sz="2400" b="1" i="1" dirty="0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862878" y="2846989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D</a:t>
              </a:r>
              <a:endParaRPr lang="zh-CN" altLang="en-US" sz="2400" b="1" i="1" dirty="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287706" y="2773153"/>
            <a:ext cx="2108433" cy="2102852"/>
            <a:chOff x="5033673" y="1205803"/>
            <a:chExt cx="2108433" cy="2102852"/>
          </a:xfrm>
        </p:grpSpPr>
        <p:sp>
          <p:nvSpPr>
            <p:cNvPr id="23" name="等腰三角形 22"/>
            <p:cNvSpPr/>
            <p:nvPr/>
          </p:nvSpPr>
          <p:spPr>
            <a:xfrm>
              <a:off x="5436096" y="1635646"/>
              <a:ext cx="1449174" cy="1249288"/>
            </a:xfrm>
            <a:prstGeom prst="triangle">
              <a:avLst>
                <a:gd name="adj" fmla="val 91307"/>
              </a:avLst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" name="直接连接符 23"/>
            <p:cNvCxnSpPr>
              <a:stCxn id="23" idx="0"/>
            </p:cNvCxnSpPr>
            <p:nvPr/>
          </p:nvCxnSpPr>
          <p:spPr>
            <a:xfrm flipH="1">
              <a:off x="6160683" y="1635646"/>
              <a:ext cx="598610" cy="12492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4"/>
            <p:cNvSpPr txBox="1"/>
            <p:nvPr/>
          </p:nvSpPr>
          <p:spPr>
            <a:xfrm>
              <a:off x="6539697" y="1205803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E</a:t>
              </a:r>
              <a:endParaRPr lang="zh-CN" altLang="en-US" sz="2400" b="1" i="1" dirty="0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033673" y="2654101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F</a:t>
              </a:r>
              <a:endParaRPr lang="zh-CN" altLang="en-US" sz="2400" b="1" i="1" dirty="0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734622" y="2846990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G</a:t>
              </a:r>
              <a:endParaRPr lang="zh-CN" altLang="en-US" sz="2400" b="1" i="1" dirty="0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862878" y="2846989"/>
              <a:ext cx="4235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H</a:t>
              </a:r>
              <a:endParaRPr lang="zh-CN" altLang="en-US" sz="2400" b="1" i="1" dirty="0"/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658325" y="1490498"/>
            <a:ext cx="7401716" cy="1420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已知：如图，△</a:t>
            </a:r>
            <a:r>
              <a:rPr lang="en-US" altLang="zh-CN" sz="2400" b="1" i="1" dirty="0">
                <a:latin typeface="+mj-lt"/>
                <a:ea typeface="+mj-ea"/>
              </a:rPr>
              <a:t>ABC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≌</a:t>
            </a:r>
            <a:r>
              <a:rPr lang="zh-CN" altLang="en-US" sz="2400" b="1" dirty="0">
                <a:latin typeface="+mj-lt"/>
                <a:ea typeface="+mj-ea"/>
              </a:rPr>
              <a:t>△</a:t>
            </a:r>
            <a:r>
              <a:rPr lang="en-US" altLang="zh-CN" sz="2400" b="1" i="1" dirty="0">
                <a:latin typeface="+mj-lt"/>
                <a:ea typeface="+mj-ea"/>
              </a:rPr>
              <a:t>EFG</a:t>
            </a:r>
            <a:r>
              <a:rPr lang="zh-CN" altLang="en-US" sz="2400" b="1" dirty="0">
                <a:latin typeface="+mj-lt"/>
                <a:ea typeface="+mj-ea"/>
              </a:rPr>
              <a:t>，</a:t>
            </a:r>
            <a:r>
              <a:rPr lang="en-US" altLang="zh-CN" sz="2400" b="1" i="1" dirty="0">
                <a:latin typeface="+mj-lt"/>
                <a:ea typeface="+mj-ea"/>
              </a:rPr>
              <a:t>AD</a:t>
            </a:r>
            <a:r>
              <a:rPr lang="zh-CN" altLang="en-US" sz="2400" b="1" dirty="0">
                <a:latin typeface="+mj-lt"/>
                <a:ea typeface="+mj-ea"/>
              </a:rPr>
              <a:t>为△</a:t>
            </a:r>
            <a:r>
              <a:rPr lang="en-US" altLang="zh-CN" sz="2400" b="1" i="1" dirty="0">
                <a:latin typeface="+mj-lt"/>
                <a:ea typeface="+mj-ea"/>
              </a:rPr>
              <a:t>ABC</a:t>
            </a:r>
            <a:r>
              <a:rPr lang="zh-CN" altLang="en-US" sz="2400" b="1" dirty="0">
                <a:latin typeface="+mj-lt"/>
                <a:ea typeface="+mj-ea"/>
              </a:rPr>
              <a:t>边</a:t>
            </a:r>
            <a:r>
              <a:rPr lang="en-US" altLang="zh-CN" sz="2400" b="1" i="1" dirty="0">
                <a:latin typeface="+mj-lt"/>
                <a:ea typeface="+mj-ea"/>
              </a:rPr>
              <a:t>BC</a:t>
            </a:r>
            <a:r>
              <a:rPr lang="zh-CN" altLang="en-US" sz="2400" b="1" dirty="0">
                <a:latin typeface="+mj-lt"/>
                <a:ea typeface="+mj-ea"/>
              </a:rPr>
              <a:t>上的中线，</a:t>
            </a:r>
            <a:r>
              <a:rPr lang="en-US" altLang="zh-CN" sz="2400" b="1" i="1" dirty="0">
                <a:latin typeface="+mj-lt"/>
                <a:ea typeface="+mj-ea"/>
              </a:rPr>
              <a:t>EH</a:t>
            </a:r>
            <a:r>
              <a:rPr lang="zh-CN" altLang="en-US" sz="2400" b="1" dirty="0">
                <a:latin typeface="+mj-lt"/>
                <a:ea typeface="+mj-ea"/>
              </a:rPr>
              <a:t>为△</a:t>
            </a:r>
            <a:r>
              <a:rPr lang="en-US" altLang="zh-CN" sz="2400" b="1" i="1" dirty="0">
                <a:latin typeface="+mj-lt"/>
                <a:ea typeface="+mj-ea"/>
              </a:rPr>
              <a:t>EFG</a:t>
            </a:r>
            <a:r>
              <a:rPr lang="zh-CN" altLang="en-US" sz="2400" b="1" dirty="0">
                <a:latin typeface="+mj-lt"/>
                <a:ea typeface="+mj-ea"/>
              </a:rPr>
              <a:t>边</a:t>
            </a:r>
            <a:r>
              <a:rPr lang="en-US" altLang="zh-CN" sz="2400" b="1" i="1" dirty="0">
                <a:latin typeface="+mj-lt"/>
                <a:ea typeface="+mj-ea"/>
              </a:rPr>
              <a:t>FG</a:t>
            </a:r>
            <a:r>
              <a:rPr lang="zh-CN" altLang="en-US" sz="2400" b="1" dirty="0">
                <a:latin typeface="+mj-lt"/>
                <a:ea typeface="+mj-ea"/>
              </a:rPr>
              <a:t>上的中线。</a:t>
            </a:r>
            <a:endParaRPr lang="en-US" altLang="zh-CN" sz="2400" b="1" dirty="0"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证明：</a:t>
            </a:r>
            <a:r>
              <a:rPr lang="en-US" altLang="zh-CN" sz="2400" b="1" i="1" dirty="0">
                <a:latin typeface="+mj-lt"/>
                <a:ea typeface="+mj-ea"/>
              </a:rPr>
              <a:t>AD</a:t>
            </a:r>
            <a:r>
              <a:rPr lang="en-US" altLang="zh-CN" sz="2400" b="1" dirty="0">
                <a:latin typeface="+mj-lt"/>
                <a:ea typeface="+mj-ea"/>
              </a:rPr>
              <a:t>=</a:t>
            </a:r>
            <a:r>
              <a:rPr lang="en-US" altLang="zh-CN" sz="2400" b="1" i="1" dirty="0">
                <a:latin typeface="+mj-lt"/>
                <a:ea typeface="+mj-ea"/>
              </a:rPr>
              <a:t>EH</a:t>
            </a:r>
            <a:r>
              <a:rPr lang="zh-CN" altLang="en-US" sz="2400" b="1" dirty="0">
                <a:latin typeface="+mj-lt"/>
                <a:ea typeface="+mj-ea"/>
              </a:rPr>
              <a:t>。</a:t>
            </a:r>
            <a:endParaRPr lang="zh-CN" altLang="en-US" sz="2400" b="1" dirty="0"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540425" y="825658"/>
            <a:ext cx="2090799" cy="2102852"/>
            <a:chOff x="5033673" y="1205803"/>
            <a:chExt cx="2090799" cy="2102852"/>
          </a:xfrm>
        </p:grpSpPr>
        <p:sp>
          <p:nvSpPr>
            <p:cNvPr id="3" name="等腰三角形 2"/>
            <p:cNvSpPr/>
            <p:nvPr/>
          </p:nvSpPr>
          <p:spPr>
            <a:xfrm>
              <a:off x="5436096" y="1635646"/>
              <a:ext cx="1449174" cy="1249288"/>
            </a:xfrm>
            <a:prstGeom prst="triangle">
              <a:avLst>
                <a:gd name="adj" fmla="val 91307"/>
              </a:avLst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>
              <a:stCxn id="3" idx="0"/>
            </p:cNvCxnSpPr>
            <p:nvPr/>
          </p:nvCxnSpPr>
          <p:spPr>
            <a:xfrm flipH="1">
              <a:off x="6160683" y="1635646"/>
              <a:ext cx="598610" cy="12492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/>
            <p:cNvSpPr txBox="1"/>
            <p:nvPr/>
          </p:nvSpPr>
          <p:spPr>
            <a:xfrm>
              <a:off x="6539697" y="1205803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A</a:t>
              </a:r>
              <a:endParaRPr lang="zh-CN" altLang="en-US" sz="2400" b="1" i="1" dirty="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033673" y="2654101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B</a:t>
              </a:r>
              <a:endParaRPr lang="zh-CN" altLang="en-US" sz="2400" b="1" i="1" dirty="0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734622" y="2846990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C</a:t>
              </a:r>
              <a:endParaRPr lang="zh-CN" altLang="en-US" sz="2400" b="1" i="1" dirty="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862878" y="2846989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D</a:t>
              </a:r>
              <a:endParaRPr lang="zh-CN" altLang="en-US" sz="2400" b="1" i="1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372200" y="2863717"/>
            <a:ext cx="2108433" cy="2102852"/>
            <a:chOff x="5033673" y="1205803"/>
            <a:chExt cx="2108433" cy="2102852"/>
          </a:xfrm>
        </p:grpSpPr>
        <p:sp>
          <p:nvSpPr>
            <p:cNvPr id="10" name="等腰三角形 9"/>
            <p:cNvSpPr/>
            <p:nvPr/>
          </p:nvSpPr>
          <p:spPr>
            <a:xfrm>
              <a:off x="5436096" y="1635646"/>
              <a:ext cx="1449174" cy="1249288"/>
            </a:xfrm>
            <a:prstGeom prst="triangle">
              <a:avLst>
                <a:gd name="adj" fmla="val 91307"/>
              </a:avLst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>
              <a:stCxn id="10" idx="0"/>
            </p:cNvCxnSpPr>
            <p:nvPr/>
          </p:nvCxnSpPr>
          <p:spPr>
            <a:xfrm flipH="1">
              <a:off x="6160683" y="1635646"/>
              <a:ext cx="598610" cy="12492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6539697" y="1205803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E</a:t>
              </a:r>
              <a:endParaRPr lang="zh-CN" altLang="en-US" sz="2400" b="1" i="1" dirty="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033673" y="2654101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F</a:t>
              </a:r>
              <a:endParaRPr lang="zh-CN" altLang="en-US" sz="2400" b="1" i="1" dirty="0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734622" y="2846990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G</a:t>
              </a:r>
              <a:endParaRPr lang="zh-CN" altLang="en-US" sz="2400" b="1" i="1" dirty="0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862878" y="2846989"/>
              <a:ext cx="4235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H</a:t>
              </a:r>
              <a:endParaRPr lang="zh-CN" altLang="en-US" sz="2400" b="1" i="1" dirty="0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844892" y="218217"/>
            <a:ext cx="5965579" cy="37465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证明：∵△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≌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EFG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EF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BC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FG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F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∵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AD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为△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边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BC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上的中线，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EH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为△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EFG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边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FG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上的中线，</a:t>
            </a:r>
            <a:endParaRPr lang="en-US" altLang="zh-CN" sz="2400" b="1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BD</a:t>
            </a:r>
            <a:r>
              <a:rPr lang="en-US" altLang="zh-CN" sz="2400" b="1">
                <a:solidFill>
                  <a:srgbClr val="FF0000"/>
                </a:solidFill>
                <a:latin typeface="+mj-lt"/>
              </a:rPr>
              <a:t>=    </a:t>
            </a:r>
            <a:r>
              <a:rPr lang="en-US" altLang="zh-CN" sz="2400" b="1" i="1">
                <a:solidFill>
                  <a:srgbClr val="FF0000"/>
                </a:solidFill>
                <a:latin typeface="+mj-lt"/>
              </a:rPr>
              <a:t>BC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FH</a:t>
            </a:r>
            <a:r>
              <a:rPr lang="en-US" altLang="zh-CN" sz="2400" b="1">
                <a:solidFill>
                  <a:srgbClr val="FF0000"/>
                </a:solidFill>
                <a:latin typeface="+mj-lt"/>
              </a:rPr>
              <a:t>=    </a:t>
            </a:r>
            <a:r>
              <a:rPr lang="en-US" altLang="zh-CN" sz="2400" b="1" i="1">
                <a:solidFill>
                  <a:srgbClr val="FF0000"/>
                </a:solidFill>
                <a:latin typeface="+mj-lt"/>
              </a:rPr>
              <a:t>FG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。∴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BD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FH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在△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ABD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和△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EFH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中，</a:t>
            </a:r>
            <a:endParaRPr lang="en-US" altLang="zh-CN" sz="2400" b="1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∵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EF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F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BD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FH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∴△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ABD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≌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EFH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SAS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）。∴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AD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EH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1907704" y="1923678"/>
          <a:ext cx="230505" cy="7229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Equation" r:id="rId1" imgW="206375" imgH="627380" progId="Equation.DSMT4">
                  <p:embed/>
                </p:oleObj>
              </mc:Choice>
              <mc:Fallback>
                <p:oleObj name="Equation" r:id="rId1" imgW="206375" imgH="627380" progId="Equation.DSMT4">
                  <p:embed/>
                  <p:pic>
                    <p:nvPicPr>
                      <p:cNvPr id="0" name="对象 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07704" y="1923678"/>
                        <a:ext cx="230505" cy="7229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3491880" y="1923678"/>
          <a:ext cx="230505" cy="7229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Equation" r:id="rId3" imgW="206375" imgH="627380" progId="Equation.DSMT4">
                  <p:embed/>
                </p:oleObj>
              </mc:Choice>
              <mc:Fallback>
                <p:oleObj name="Equation" r:id="rId3" imgW="206375" imgH="627380" progId="Equation.DSMT4">
                  <p:embed/>
                  <p:pic>
                    <p:nvPicPr>
                      <p:cNvPr id="0" name="对象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491880" y="1923678"/>
                        <a:ext cx="230505" cy="7229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文本框 20"/>
          <p:cNvSpPr txBox="1"/>
          <p:nvPr/>
        </p:nvSpPr>
        <p:spPr>
          <a:xfrm>
            <a:off x="687834" y="4123094"/>
            <a:ext cx="5671793" cy="82994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）参考上述命题提出几个新的命题，说明它们与原来命题的联系和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区别。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uiExpand="1" build="p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96954" y="318234"/>
            <a:ext cx="7488833" cy="1379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ea typeface="宋体" panose="02010600030101010101" pitchFamily="2" charset="-122"/>
              </a:rPr>
              <a:t>请你解答下列问题。</a:t>
            </a:r>
            <a:endParaRPr lang="en-US" altLang="zh-CN" sz="2400" b="1" dirty="0"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ea typeface="宋体" panose="02010600030101010101" pitchFamily="2" charset="-122"/>
              </a:rPr>
              <a:t>.（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ea typeface="宋体" panose="02010600030101010101" pitchFamily="2" charset="-122"/>
              </a:rPr>
              <a:t>）将</a:t>
            </a:r>
            <a:r>
              <a:rPr lang="en-US" altLang="zh-CN" sz="2400" b="1" dirty="0">
                <a:ea typeface="宋体" panose="02010600030101010101" pitchFamily="2" charset="-122"/>
              </a:rPr>
              <a:t>0~9</a:t>
            </a:r>
            <a:r>
              <a:rPr lang="zh-CN" altLang="en-US" sz="2400" b="1" dirty="0">
                <a:ea typeface="宋体" panose="02010600030101010101" pitchFamily="2" charset="-122"/>
              </a:rPr>
              <a:t>这</a:t>
            </a:r>
            <a:r>
              <a:rPr lang="en-US" altLang="zh-CN" sz="2400" b="1" dirty="0">
                <a:ea typeface="宋体" panose="02010600030101010101" pitchFamily="2" charset="-122"/>
              </a:rPr>
              <a:t>10</a:t>
            </a:r>
            <a:r>
              <a:rPr lang="zh-CN" altLang="en-US" sz="2400" b="1" dirty="0">
                <a:ea typeface="宋体" panose="02010600030101010101" pitchFamily="2" charset="-122"/>
              </a:rPr>
              <a:t>个数字填写到图中</a:t>
            </a:r>
            <a:r>
              <a:rPr lang="en-US" altLang="zh-CN" sz="2400" b="1" dirty="0">
                <a:ea typeface="宋体" panose="02010600030101010101" pitchFamily="2" charset="-122"/>
              </a:rPr>
              <a:t>10</a:t>
            </a:r>
            <a:r>
              <a:rPr lang="zh-CN" altLang="en-US" sz="2400" b="1" dirty="0">
                <a:ea typeface="宋体" panose="02010600030101010101" pitchFamily="2" charset="-122"/>
              </a:rPr>
              <a:t>个圆圈内，使得相邻两数差的绝对值的和最大；</a:t>
            </a:r>
            <a:endParaRPr lang="en-US" altLang="zh-CN" sz="2400" b="1" dirty="0">
              <a:ea typeface="宋体" panose="02010600030101010101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131840" y="1851670"/>
            <a:ext cx="2304256" cy="2306290"/>
            <a:chOff x="3604146" y="1889770"/>
            <a:chExt cx="2304256" cy="2306290"/>
          </a:xfrm>
        </p:grpSpPr>
        <p:sp>
          <p:nvSpPr>
            <p:cNvPr id="20" name="椭圆 19"/>
            <p:cNvSpPr/>
            <p:nvPr/>
          </p:nvSpPr>
          <p:spPr>
            <a:xfrm>
              <a:off x="3828423" y="2121561"/>
              <a:ext cx="1842708" cy="184270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4546600" y="1889770"/>
              <a:ext cx="432048" cy="4320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5115020" y="2074044"/>
              <a:ext cx="432048" cy="4320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470004" y="2549818"/>
              <a:ext cx="432048" cy="4320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5476354" y="3122414"/>
              <a:ext cx="432048" cy="4320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椭圆 9"/>
            <p:cNvSpPr/>
            <p:nvPr/>
          </p:nvSpPr>
          <p:spPr>
            <a:xfrm>
              <a:off x="5129014" y="3586212"/>
              <a:ext cx="432048" cy="4320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椭圆 10"/>
            <p:cNvSpPr/>
            <p:nvPr/>
          </p:nvSpPr>
          <p:spPr>
            <a:xfrm>
              <a:off x="4565650" y="3764012"/>
              <a:ext cx="432048" cy="4320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椭圆 11"/>
            <p:cNvSpPr/>
            <p:nvPr/>
          </p:nvSpPr>
          <p:spPr>
            <a:xfrm>
              <a:off x="3976886" y="3573512"/>
              <a:ext cx="432048" cy="4320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椭圆 12"/>
            <p:cNvSpPr/>
            <p:nvPr/>
          </p:nvSpPr>
          <p:spPr>
            <a:xfrm>
              <a:off x="3610372" y="3101206"/>
              <a:ext cx="432048" cy="4320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椭圆 13"/>
            <p:cNvSpPr/>
            <p:nvPr/>
          </p:nvSpPr>
          <p:spPr>
            <a:xfrm>
              <a:off x="3604146" y="2525142"/>
              <a:ext cx="432048" cy="4320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964186" y="2061344"/>
              <a:ext cx="432048" cy="4320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4108194" y="182252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0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703455" y="2029976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9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042009" y="2482101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1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085253" y="3063356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8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701144" y="3530595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2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159027" y="3696295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7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552672" y="3525021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3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186840" y="3033239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6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195594" y="2450826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4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563888" y="1973286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5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32094" y="4226500"/>
            <a:ext cx="7800346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）参考上述命题提出几个新的命题，说明它们与原来命题的联系和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区别。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随堂练习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4520" y="771550"/>
            <a:ext cx="8496944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+mn-ea"/>
              </a:rPr>
              <a:t>证明：等腰三角形两腰上的高相等。</a:t>
            </a:r>
            <a:endParaRPr lang="en-US" altLang="zh-CN" sz="2800" b="1" dirty="0">
              <a:solidFill>
                <a:srgbClr val="0070C0"/>
              </a:solidFill>
              <a:latin typeface="+mn-ea"/>
            </a:endParaRPr>
          </a:p>
          <a:p>
            <a:r>
              <a:rPr lang="zh-CN" altLang="en-US" sz="2400" b="1" dirty="0">
                <a:latin typeface="+mj-lt"/>
                <a:ea typeface="+mj-ea"/>
              </a:rPr>
              <a:t>已知：如图，在△</a:t>
            </a:r>
            <a:r>
              <a:rPr lang="zh-CN" altLang="en-US" sz="2400" b="1" i="1" dirty="0">
                <a:latin typeface="+mj-lt"/>
                <a:ea typeface="+mj-ea"/>
              </a:rPr>
              <a:t>ABC</a:t>
            </a:r>
            <a:r>
              <a:rPr lang="zh-CN" altLang="en-US" sz="2400" b="1" dirty="0">
                <a:latin typeface="+mj-lt"/>
                <a:ea typeface="+mj-ea"/>
              </a:rPr>
              <a:t>中，</a:t>
            </a:r>
            <a:r>
              <a:rPr lang="zh-CN" altLang="en-US" sz="2400" b="1" i="1" dirty="0">
                <a:latin typeface="+mj-lt"/>
                <a:ea typeface="+mj-ea"/>
              </a:rPr>
              <a:t>AB</a:t>
            </a:r>
            <a:r>
              <a:rPr lang="en-US" altLang="zh-CN" sz="2400" b="1" dirty="0">
                <a:latin typeface="+mj-lt"/>
                <a:ea typeface="+mj-ea"/>
              </a:rPr>
              <a:t>=</a:t>
            </a:r>
            <a:r>
              <a:rPr lang="zh-CN" altLang="en-US" sz="2400" b="1" i="1" dirty="0">
                <a:latin typeface="+mj-lt"/>
                <a:ea typeface="+mj-ea"/>
              </a:rPr>
              <a:t>AC</a:t>
            </a:r>
            <a:r>
              <a:rPr lang="zh-CN" altLang="en-US" sz="2400" b="1" dirty="0">
                <a:latin typeface="+mj-lt"/>
                <a:ea typeface="+mj-ea"/>
              </a:rPr>
              <a:t>，</a:t>
            </a:r>
            <a:r>
              <a:rPr lang="zh-CN" altLang="en-US" sz="2400" b="1" i="1" dirty="0">
                <a:latin typeface="+mj-lt"/>
                <a:ea typeface="+mj-ea"/>
              </a:rPr>
              <a:t>CE</a:t>
            </a:r>
            <a:r>
              <a:rPr lang="zh-CN" altLang="en-US" sz="2400" b="1" dirty="0">
                <a:latin typeface="+mj-lt"/>
                <a:ea typeface="+mj-ea"/>
              </a:rPr>
              <a:t>⊥</a:t>
            </a:r>
            <a:r>
              <a:rPr lang="zh-CN" altLang="en-US" sz="2400" b="1" i="1" dirty="0">
                <a:latin typeface="+mj-lt"/>
                <a:ea typeface="+mj-ea"/>
              </a:rPr>
              <a:t>AB</a:t>
            </a:r>
            <a:r>
              <a:rPr lang="zh-CN" altLang="en-US" sz="2400" b="1" dirty="0">
                <a:latin typeface="+mj-lt"/>
                <a:ea typeface="+mj-ea"/>
              </a:rPr>
              <a:t>于点</a:t>
            </a:r>
            <a:r>
              <a:rPr lang="zh-CN" altLang="en-US" sz="2400" b="1" i="1" dirty="0">
                <a:latin typeface="+mj-lt"/>
                <a:ea typeface="+mj-ea"/>
              </a:rPr>
              <a:t>E</a:t>
            </a:r>
            <a:r>
              <a:rPr lang="zh-CN" altLang="en-US" sz="2400" b="1" dirty="0">
                <a:latin typeface="+mj-lt"/>
                <a:ea typeface="+mj-ea"/>
              </a:rPr>
              <a:t>，</a:t>
            </a:r>
            <a:r>
              <a:rPr lang="zh-CN" altLang="en-US" sz="2400" b="1" i="1" dirty="0">
                <a:latin typeface="+mj-lt"/>
                <a:ea typeface="+mj-ea"/>
              </a:rPr>
              <a:t>BD</a:t>
            </a:r>
            <a:r>
              <a:rPr lang="zh-CN" altLang="en-US" sz="2400" b="1" dirty="0">
                <a:latin typeface="+mj-lt"/>
                <a:ea typeface="+mj-ea"/>
              </a:rPr>
              <a:t>⊥</a:t>
            </a:r>
            <a:r>
              <a:rPr lang="zh-CN" altLang="en-US" sz="2400" b="1" i="1" dirty="0">
                <a:latin typeface="+mj-lt"/>
                <a:ea typeface="+mj-ea"/>
              </a:rPr>
              <a:t>AC</a:t>
            </a:r>
            <a:r>
              <a:rPr lang="zh-CN" altLang="en-US" sz="2400" b="1" dirty="0">
                <a:latin typeface="+mj-lt"/>
                <a:ea typeface="+mj-ea"/>
              </a:rPr>
              <a:t>于点</a:t>
            </a:r>
            <a:r>
              <a:rPr lang="zh-CN" altLang="en-US" sz="2400" b="1" i="1" dirty="0">
                <a:latin typeface="+mj-lt"/>
                <a:ea typeface="+mj-ea"/>
              </a:rPr>
              <a:t>D</a:t>
            </a:r>
            <a:r>
              <a:rPr lang="zh-CN" altLang="en-US" sz="2400" b="1" dirty="0">
                <a:latin typeface="+mj-lt"/>
                <a:ea typeface="+mj-ea"/>
              </a:rPr>
              <a:t>。</a:t>
            </a:r>
            <a:endParaRPr lang="en-US" altLang="zh-CN" sz="2400" b="1" dirty="0">
              <a:latin typeface="+mj-lt"/>
              <a:ea typeface="+mj-ea"/>
            </a:endParaRPr>
          </a:p>
          <a:p>
            <a:r>
              <a:rPr lang="zh-CN" altLang="en-US" sz="2400" b="1" dirty="0">
                <a:latin typeface="+mj-lt"/>
                <a:ea typeface="+mj-ea"/>
              </a:rPr>
              <a:t>求证：</a:t>
            </a:r>
            <a:r>
              <a:rPr lang="zh-CN" altLang="en-US" sz="2400" b="1" i="1" dirty="0">
                <a:latin typeface="+mj-lt"/>
                <a:ea typeface="+mj-ea"/>
              </a:rPr>
              <a:t>CE</a:t>
            </a:r>
            <a:r>
              <a:rPr lang="en-US" altLang="zh-CN" sz="2400" b="1" dirty="0">
                <a:latin typeface="+mj-lt"/>
                <a:ea typeface="+mj-ea"/>
              </a:rPr>
              <a:t>=</a:t>
            </a:r>
            <a:r>
              <a:rPr lang="zh-CN" altLang="en-US" sz="2400" b="1" i="1" dirty="0">
                <a:latin typeface="+mj-lt"/>
                <a:ea typeface="+mj-ea"/>
              </a:rPr>
              <a:t>BD</a:t>
            </a:r>
            <a:r>
              <a:rPr lang="zh-CN" altLang="en-US" sz="2400" b="1" dirty="0">
                <a:latin typeface="+mj-lt"/>
                <a:ea typeface="+mj-ea"/>
              </a:rPr>
              <a:t>。</a:t>
            </a:r>
            <a:r>
              <a:rPr lang="en-US" altLang="zh-CN" sz="2400" b="1" dirty="0">
                <a:latin typeface="+mj-lt"/>
                <a:ea typeface="+mj-ea"/>
              </a:rPr>
              <a:t>(</a:t>
            </a:r>
            <a:r>
              <a:rPr lang="zh-CN" altLang="en-US" sz="2400" b="1" dirty="0">
                <a:latin typeface="+mj-lt"/>
                <a:ea typeface="+mj-ea"/>
              </a:rPr>
              <a:t>请用两种不同的证明三角形全等的方法解答</a:t>
            </a:r>
            <a:r>
              <a:rPr lang="en-US" altLang="zh-CN" sz="2400" b="1" dirty="0">
                <a:latin typeface="+mj-lt"/>
                <a:ea typeface="+mj-ea"/>
              </a:rPr>
              <a:t>)</a:t>
            </a:r>
            <a:endParaRPr lang="zh-CN" altLang="en-US" sz="2400" b="1" dirty="0">
              <a:latin typeface="+mj-lt"/>
              <a:ea typeface="+mj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16216" y="2643758"/>
            <a:ext cx="2041918" cy="198304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85866" y="2471748"/>
            <a:ext cx="6208992" cy="2526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方法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：证明：∵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CE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⊥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BD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⊥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ADB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AEC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=90°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在△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ACE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和△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ABD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中，</a:t>
            </a:r>
            <a:endParaRPr lang="en-US" altLang="zh-CN" sz="2400" b="1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∵∠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AEC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ADB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AC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∴△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ACE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≌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ABD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AAS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）。</a:t>
            </a:r>
            <a:endParaRPr lang="en-US" altLang="zh-CN" sz="2400" b="1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CE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BD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84946" y="2067694"/>
            <a:ext cx="2041918" cy="198304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75954" y="1710627"/>
            <a:ext cx="6208992" cy="3338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方法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：证明：∵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CE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⊥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BD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⊥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BEC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CDB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=90°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∵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ABC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ACB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在△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BCE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和△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CBD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中，</a:t>
            </a:r>
            <a:endParaRPr lang="en-US" altLang="zh-CN" sz="2400" b="1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∵∠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BEC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CDB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EBC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DCB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BC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CB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∴△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BCE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≌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CBD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AAS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）。</a:t>
            </a:r>
            <a:endParaRPr lang="en-US" altLang="zh-CN" sz="2400" b="1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CE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BD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2262" y="169866"/>
            <a:ext cx="8496944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+mn-ea"/>
              </a:rPr>
              <a:t>证明：等腰三角形两腰上的高相等。</a:t>
            </a:r>
            <a:endParaRPr lang="en-US" altLang="zh-CN" sz="2800" b="1" dirty="0">
              <a:solidFill>
                <a:srgbClr val="0070C0"/>
              </a:solidFill>
              <a:latin typeface="+mn-ea"/>
            </a:endParaRPr>
          </a:p>
          <a:p>
            <a:r>
              <a:rPr lang="zh-CN" altLang="en-US" sz="2400" b="1" dirty="0">
                <a:latin typeface="+mj-lt"/>
                <a:ea typeface="+mj-ea"/>
              </a:rPr>
              <a:t>已知：如图，在△</a:t>
            </a:r>
            <a:r>
              <a:rPr lang="zh-CN" altLang="en-US" sz="2400" b="1" i="1" dirty="0">
                <a:latin typeface="+mj-lt"/>
                <a:ea typeface="+mj-ea"/>
              </a:rPr>
              <a:t>ABC</a:t>
            </a:r>
            <a:r>
              <a:rPr lang="zh-CN" altLang="en-US" sz="2400" b="1" dirty="0">
                <a:latin typeface="+mj-lt"/>
                <a:ea typeface="+mj-ea"/>
              </a:rPr>
              <a:t>中，</a:t>
            </a:r>
            <a:r>
              <a:rPr lang="zh-CN" altLang="en-US" sz="2400" b="1" i="1" dirty="0">
                <a:latin typeface="+mj-lt"/>
                <a:ea typeface="+mj-ea"/>
              </a:rPr>
              <a:t>AB</a:t>
            </a:r>
            <a:r>
              <a:rPr lang="en-US" altLang="zh-CN" sz="2400" b="1" dirty="0">
                <a:latin typeface="+mj-lt"/>
                <a:ea typeface="+mj-ea"/>
              </a:rPr>
              <a:t>=</a:t>
            </a:r>
            <a:r>
              <a:rPr lang="zh-CN" altLang="en-US" sz="2400" b="1" i="1" dirty="0">
                <a:latin typeface="+mj-lt"/>
                <a:ea typeface="+mj-ea"/>
              </a:rPr>
              <a:t>AC</a:t>
            </a:r>
            <a:r>
              <a:rPr lang="zh-CN" altLang="en-US" sz="2400" b="1" dirty="0">
                <a:latin typeface="+mj-lt"/>
                <a:ea typeface="+mj-ea"/>
              </a:rPr>
              <a:t>，</a:t>
            </a:r>
            <a:r>
              <a:rPr lang="zh-CN" altLang="en-US" sz="2400" b="1" i="1" dirty="0">
                <a:latin typeface="+mj-lt"/>
                <a:ea typeface="+mj-ea"/>
              </a:rPr>
              <a:t>CE</a:t>
            </a:r>
            <a:r>
              <a:rPr lang="zh-CN" altLang="en-US" sz="2400" b="1" dirty="0">
                <a:latin typeface="+mj-lt"/>
                <a:ea typeface="+mj-ea"/>
              </a:rPr>
              <a:t>⊥</a:t>
            </a:r>
            <a:r>
              <a:rPr lang="zh-CN" altLang="en-US" sz="2400" b="1" i="1" dirty="0">
                <a:latin typeface="+mj-lt"/>
                <a:ea typeface="+mj-ea"/>
              </a:rPr>
              <a:t>AB</a:t>
            </a:r>
            <a:r>
              <a:rPr lang="zh-CN" altLang="en-US" sz="2400" b="1" dirty="0">
                <a:latin typeface="+mj-lt"/>
                <a:ea typeface="+mj-ea"/>
              </a:rPr>
              <a:t>于点</a:t>
            </a:r>
            <a:r>
              <a:rPr lang="zh-CN" altLang="en-US" sz="2400" b="1" i="1" dirty="0">
                <a:latin typeface="+mj-lt"/>
                <a:ea typeface="+mj-ea"/>
              </a:rPr>
              <a:t>E</a:t>
            </a:r>
            <a:r>
              <a:rPr lang="zh-CN" altLang="en-US" sz="2400" b="1" dirty="0">
                <a:latin typeface="+mj-lt"/>
                <a:ea typeface="+mj-ea"/>
              </a:rPr>
              <a:t>，</a:t>
            </a:r>
            <a:r>
              <a:rPr lang="zh-CN" altLang="en-US" sz="2400" b="1" i="1" dirty="0">
                <a:latin typeface="+mj-lt"/>
                <a:ea typeface="+mj-ea"/>
              </a:rPr>
              <a:t>BD</a:t>
            </a:r>
            <a:r>
              <a:rPr lang="zh-CN" altLang="en-US" sz="2400" b="1" dirty="0">
                <a:latin typeface="+mj-lt"/>
                <a:ea typeface="+mj-ea"/>
              </a:rPr>
              <a:t>⊥</a:t>
            </a:r>
            <a:r>
              <a:rPr lang="zh-CN" altLang="en-US" sz="2400" b="1" i="1" dirty="0">
                <a:latin typeface="+mj-lt"/>
                <a:ea typeface="+mj-ea"/>
              </a:rPr>
              <a:t>AC</a:t>
            </a:r>
            <a:r>
              <a:rPr lang="zh-CN" altLang="en-US" sz="2400" b="1" dirty="0">
                <a:latin typeface="+mj-lt"/>
                <a:ea typeface="+mj-ea"/>
              </a:rPr>
              <a:t>于点</a:t>
            </a:r>
            <a:r>
              <a:rPr lang="zh-CN" altLang="en-US" sz="2400" b="1" i="1" dirty="0">
                <a:latin typeface="+mj-lt"/>
                <a:ea typeface="+mj-ea"/>
              </a:rPr>
              <a:t>D</a:t>
            </a:r>
            <a:r>
              <a:rPr lang="zh-CN" altLang="en-US" sz="2400" b="1" dirty="0">
                <a:latin typeface="+mj-lt"/>
                <a:ea typeface="+mj-ea"/>
              </a:rPr>
              <a:t>。</a:t>
            </a:r>
            <a:endParaRPr lang="en-US" altLang="zh-CN" sz="2400" b="1" dirty="0">
              <a:latin typeface="+mj-lt"/>
              <a:ea typeface="+mj-ea"/>
            </a:endParaRPr>
          </a:p>
          <a:p>
            <a:r>
              <a:rPr lang="zh-CN" altLang="en-US" sz="2400" b="1" dirty="0">
                <a:latin typeface="+mj-lt"/>
                <a:ea typeface="+mj-ea"/>
              </a:rPr>
              <a:t>求证：</a:t>
            </a:r>
            <a:r>
              <a:rPr lang="zh-CN" altLang="en-US" sz="2400" b="1" i="1" dirty="0">
                <a:latin typeface="+mj-lt"/>
                <a:ea typeface="+mj-ea"/>
              </a:rPr>
              <a:t>CE</a:t>
            </a:r>
            <a:r>
              <a:rPr lang="en-US" altLang="zh-CN" sz="2400" b="1" dirty="0">
                <a:latin typeface="+mj-lt"/>
                <a:ea typeface="+mj-ea"/>
              </a:rPr>
              <a:t>=</a:t>
            </a:r>
            <a:r>
              <a:rPr lang="zh-CN" altLang="en-US" sz="2400" b="1" i="1" dirty="0">
                <a:latin typeface="+mj-lt"/>
                <a:ea typeface="+mj-ea"/>
              </a:rPr>
              <a:t>BD</a:t>
            </a:r>
            <a:r>
              <a:rPr lang="zh-CN" altLang="en-US" sz="2400" b="1" dirty="0">
                <a:latin typeface="+mj-lt"/>
                <a:ea typeface="+mj-ea"/>
              </a:rPr>
              <a:t>。</a:t>
            </a:r>
            <a:r>
              <a:rPr lang="en-US" altLang="zh-CN" sz="2400" b="1" dirty="0">
                <a:latin typeface="+mj-lt"/>
                <a:ea typeface="+mj-ea"/>
              </a:rPr>
              <a:t>(</a:t>
            </a:r>
            <a:r>
              <a:rPr lang="zh-CN" altLang="en-US" sz="2400" b="1" dirty="0">
                <a:latin typeface="+mj-lt"/>
                <a:ea typeface="+mj-ea"/>
              </a:rPr>
              <a:t>请用两种不同的证明三角形全等的方法解答</a:t>
            </a:r>
            <a:r>
              <a:rPr lang="en-US" altLang="zh-CN" sz="2400" b="1" dirty="0">
                <a:latin typeface="+mj-lt"/>
                <a:ea typeface="+mj-ea"/>
              </a:rPr>
              <a:t>)</a:t>
            </a:r>
            <a:endParaRPr lang="zh-CN" altLang="en-US" sz="2400" b="1" dirty="0">
              <a:latin typeface="+mj-lt"/>
              <a:ea typeface="+mj-e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课堂小结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03648" y="2279362"/>
            <a:ext cx="67762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/>
              <a:t>通过本节课的学习，你有什么收获？</a:t>
            </a:r>
            <a:endParaRPr lang="zh-CN" altLang="en-US" sz="32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进行新课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1927" y="857848"/>
            <a:ext cx="7306808" cy="523220"/>
          </a:xfrm>
          <a:prstGeom prst="rect">
            <a:avLst/>
          </a:prstGeom>
          <a:noFill/>
          <a:ln>
            <a:solidFill>
              <a:srgbClr val="56B5DA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highlight>
                  <a:srgbClr val="5183C0"/>
                </a:highlight>
              </a:rPr>
              <a:t>问题</a:t>
            </a:r>
            <a:r>
              <a:rPr lang="zh-CN" altLang="en-US" sz="2800" b="1" dirty="0"/>
              <a:t>   证明：等腰三角形两腰上的中线相等。</a:t>
            </a:r>
            <a:endParaRPr lang="zh-CN" altLang="en-US" sz="2800" b="1" dirty="0"/>
          </a:p>
        </p:txBody>
      </p:sp>
      <p:sp>
        <p:nvSpPr>
          <p:cNvPr id="8" name="文本框 7"/>
          <p:cNvSpPr txBox="1"/>
          <p:nvPr/>
        </p:nvSpPr>
        <p:spPr>
          <a:xfrm>
            <a:off x="791927" y="1628723"/>
            <a:ext cx="7306808" cy="1379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已知：如图，在△</a:t>
            </a:r>
            <a:r>
              <a:rPr lang="en-US" altLang="zh-CN" sz="2400" b="1" i="1" dirty="0">
                <a:latin typeface="+mj-lt"/>
                <a:ea typeface="+mj-ea"/>
              </a:rPr>
              <a:t>ABC</a:t>
            </a:r>
            <a:r>
              <a:rPr lang="zh-CN" altLang="en-US" sz="2400" b="1" dirty="0">
                <a:latin typeface="+mj-lt"/>
                <a:ea typeface="+mj-ea"/>
              </a:rPr>
              <a:t>中，</a:t>
            </a:r>
            <a:r>
              <a:rPr lang="en-US" altLang="zh-CN" sz="2400" b="1" i="1" dirty="0">
                <a:latin typeface="+mj-lt"/>
                <a:ea typeface="+mj-ea"/>
              </a:rPr>
              <a:t>AB</a:t>
            </a:r>
            <a:r>
              <a:rPr lang="en-US" altLang="zh-CN" sz="2400" b="1" dirty="0">
                <a:latin typeface="+mj-lt"/>
                <a:ea typeface="+mj-ea"/>
              </a:rPr>
              <a:t>=</a:t>
            </a:r>
            <a:r>
              <a:rPr lang="en-US" altLang="zh-CN" sz="2400" b="1" i="1" dirty="0">
                <a:latin typeface="+mj-lt"/>
                <a:ea typeface="+mj-ea"/>
              </a:rPr>
              <a:t>AC</a:t>
            </a:r>
            <a:r>
              <a:rPr lang="zh-CN" altLang="en-US" sz="2400" b="1" dirty="0">
                <a:latin typeface="+mj-lt"/>
                <a:ea typeface="+mj-ea"/>
              </a:rPr>
              <a:t>，</a:t>
            </a:r>
            <a:r>
              <a:rPr lang="en-US" altLang="zh-CN" sz="2400" b="1" i="1" dirty="0">
                <a:latin typeface="+mj-lt"/>
                <a:ea typeface="+mj-ea"/>
              </a:rPr>
              <a:t>BD</a:t>
            </a:r>
            <a:r>
              <a:rPr lang="zh-CN" altLang="en-US" sz="2400" b="1" dirty="0">
                <a:latin typeface="+mj-lt"/>
                <a:ea typeface="+mj-ea"/>
              </a:rPr>
              <a:t>和</a:t>
            </a:r>
            <a:r>
              <a:rPr lang="en-US" altLang="zh-CN" sz="2400" b="1" i="1" dirty="0">
                <a:latin typeface="+mj-lt"/>
                <a:ea typeface="+mj-ea"/>
              </a:rPr>
              <a:t>CE</a:t>
            </a:r>
            <a:r>
              <a:rPr lang="zh-CN" altLang="en-US" sz="2400" b="1" dirty="0">
                <a:latin typeface="+mj-lt"/>
                <a:ea typeface="+mj-ea"/>
              </a:rPr>
              <a:t>分别是边</a:t>
            </a:r>
            <a:r>
              <a:rPr lang="en-US" altLang="zh-CN" sz="2400" b="1" i="1" dirty="0">
                <a:latin typeface="+mj-lt"/>
                <a:ea typeface="+mj-ea"/>
              </a:rPr>
              <a:t>AC</a:t>
            </a:r>
            <a:r>
              <a:rPr lang="zh-CN" altLang="en-US" sz="2400" b="1" dirty="0">
                <a:latin typeface="+mj-lt"/>
                <a:ea typeface="+mj-ea"/>
              </a:rPr>
              <a:t>，</a:t>
            </a:r>
            <a:r>
              <a:rPr lang="en-US" altLang="zh-CN" sz="2400" b="1" i="1" dirty="0">
                <a:latin typeface="+mj-lt"/>
                <a:ea typeface="+mj-ea"/>
              </a:rPr>
              <a:t>AB</a:t>
            </a:r>
            <a:r>
              <a:rPr lang="zh-CN" altLang="en-US" sz="2400" b="1" dirty="0">
                <a:latin typeface="+mj-lt"/>
                <a:ea typeface="+mj-ea"/>
              </a:rPr>
              <a:t>上的中线。</a:t>
            </a:r>
            <a:endParaRPr lang="en-US" altLang="zh-CN" sz="2400" b="1" dirty="0"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求证：</a:t>
            </a:r>
            <a:r>
              <a:rPr lang="en-US" altLang="zh-CN" sz="2400" b="1" i="1" dirty="0">
                <a:latin typeface="+mj-lt"/>
                <a:ea typeface="+mj-ea"/>
              </a:rPr>
              <a:t>BD</a:t>
            </a:r>
            <a:r>
              <a:rPr lang="en-US" altLang="zh-CN" sz="2400" b="1" dirty="0">
                <a:latin typeface="+mj-lt"/>
                <a:ea typeface="+mj-ea"/>
              </a:rPr>
              <a:t>=</a:t>
            </a:r>
            <a:r>
              <a:rPr lang="en-US" altLang="zh-CN" sz="2400" b="1" i="1" dirty="0">
                <a:latin typeface="+mj-lt"/>
                <a:ea typeface="+mj-ea"/>
              </a:rPr>
              <a:t>CE</a:t>
            </a:r>
            <a:r>
              <a:rPr lang="zh-CN" altLang="en-US" sz="2400" b="1" dirty="0">
                <a:latin typeface="+mj-lt"/>
                <a:ea typeface="+mj-ea"/>
              </a:rPr>
              <a:t>。</a:t>
            </a:r>
            <a:endParaRPr lang="zh-CN" altLang="en-US" sz="2400" b="1" dirty="0">
              <a:latin typeface="+mj-lt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851920" y="2427734"/>
            <a:ext cx="2386870" cy="2489323"/>
            <a:chOff x="3955056" y="2320629"/>
            <a:chExt cx="2386870" cy="2489323"/>
          </a:xfrm>
        </p:grpSpPr>
        <p:sp>
          <p:nvSpPr>
            <p:cNvPr id="9" name="等腰三角形 8"/>
            <p:cNvSpPr/>
            <p:nvPr/>
          </p:nvSpPr>
          <p:spPr>
            <a:xfrm>
              <a:off x="4283968" y="2703934"/>
              <a:ext cx="1728192" cy="1800200"/>
            </a:xfrm>
            <a:prstGeom prst="triangl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>
              <a:stCxn id="9" idx="2"/>
              <a:endCxn id="9" idx="5"/>
            </p:cNvCxnSpPr>
            <p:nvPr/>
          </p:nvCxnSpPr>
          <p:spPr>
            <a:xfrm flipV="1">
              <a:off x="4283968" y="3604034"/>
              <a:ext cx="1296144" cy="9001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>
              <a:stCxn id="9" idx="4"/>
              <a:endCxn id="9" idx="1"/>
            </p:cNvCxnSpPr>
            <p:nvPr/>
          </p:nvCxnSpPr>
          <p:spPr>
            <a:xfrm flipH="1" flipV="1">
              <a:off x="4716016" y="3604034"/>
              <a:ext cx="1296144" cy="9001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/>
            <p:cNvSpPr txBox="1"/>
            <p:nvPr/>
          </p:nvSpPr>
          <p:spPr>
            <a:xfrm>
              <a:off x="4974238" y="2320629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A</a:t>
              </a:r>
              <a:endParaRPr lang="zh-CN" altLang="en-US" sz="2400" b="1" i="1" dirty="0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4330358" y="3282048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E</a:t>
              </a:r>
              <a:endParaRPr lang="zh-CN" altLang="en-US" sz="2400" b="1" i="1" dirty="0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3955056" y="4348287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B</a:t>
              </a:r>
              <a:endParaRPr lang="zh-CN" altLang="en-US" sz="2400" b="1" i="1" dirty="0"/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5952076" y="4339892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C</a:t>
              </a:r>
              <a:endParaRPr lang="zh-CN" altLang="en-US" sz="2400" b="1" i="1" dirty="0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5568570" y="3351213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D</a:t>
              </a:r>
              <a:endParaRPr lang="zh-CN" altLang="en-US" sz="2400" b="1" i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布置作业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413471" y="1707654"/>
            <a:ext cx="5978525" cy="143192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1.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从教材习题中选取；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2.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完成练习册本课时的习题。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/>
        </p:nvSpPr>
        <p:spPr>
          <a:xfrm>
            <a:off x="1664141" y="1756490"/>
            <a:ext cx="1080120" cy="360040"/>
          </a:xfrm>
          <a:prstGeom prst="rect">
            <a:avLst/>
          </a:prstGeom>
          <a:solidFill>
            <a:srgbClr val="FFB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421634" y="883816"/>
            <a:ext cx="1080120" cy="36004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99364" y="195486"/>
            <a:ext cx="1808340" cy="461665"/>
            <a:chOff x="4388275" y="216246"/>
            <a:chExt cx="2194212" cy="718156"/>
          </a:xfrm>
        </p:grpSpPr>
        <p:grpSp>
          <p:nvGrpSpPr>
            <p:cNvPr id="26" name="组合 25"/>
            <p:cNvGrpSpPr/>
            <p:nvPr/>
          </p:nvGrpSpPr>
          <p:grpSpPr>
            <a:xfrm>
              <a:off x="4412902" y="218271"/>
              <a:ext cx="2169585" cy="716129"/>
              <a:chOff x="4412903" y="218271"/>
              <a:chExt cx="2608153" cy="691300"/>
            </a:xfrm>
          </p:grpSpPr>
          <p:sp>
            <p:nvSpPr>
              <p:cNvPr id="49" name="矩形: 单圆角 48"/>
              <p:cNvSpPr/>
              <p:nvPr/>
            </p:nvSpPr>
            <p:spPr>
              <a:xfrm>
                <a:off x="6384604" y="218272"/>
                <a:ext cx="636452" cy="691299"/>
              </a:xfrm>
              <a:prstGeom prst="round1Rect">
                <a:avLst>
                  <a:gd name="adj" fmla="val 50000"/>
                </a:avLst>
              </a:prstGeom>
              <a:solidFill>
                <a:srgbClr val="CAD9F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50" name="矩形: 单圆角 49"/>
              <p:cNvSpPr/>
              <p:nvPr/>
            </p:nvSpPr>
            <p:spPr>
              <a:xfrm>
                <a:off x="6233775" y="221447"/>
                <a:ext cx="636451" cy="688123"/>
              </a:xfrm>
              <a:prstGeom prst="round1Rect">
                <a:avLst>
                  <a:gd name="adj" fmla="val 50000"/>
                </a:avLst>
              </a:prstGeom>
              <a:solidFill>
                <a:srgbClr val="ADC5E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51" name="矩形: 单圆角 50"/>
              <p:cNvSpPr/>
              <p:nvPr/>
            </p:nvSpPr>
            <p:spPr>
              <a:xfrm>
                <a:off x="4412903" y="218271"/>
                <a:ext cx="2291379" cy="691298"/>
              </a:xfrm>
              <a:prstGeom prst="round1Rect">
                <a:avLst>
                  <a:gd name="adj" fmla="val 50000"/>
                </a:avLst>
              </a:prstGeom>
              <a:solidFill>
                <a:srgbClr val="7997C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4388275" y="216246"/>
              <a:ext cx="1930705" cy="7181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理解问题</a:t>
              </a:r>
              <a:endPara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05098" y="2211710"/>
            <a:ext cx="2494879" cy="2514876"/>
            <a:chOff x="3847047" y="2312527"/>
            <a:chExt cx="2494879" cy="2514876"/>
          </a:xfrm>
        </p:grpSpPr>
        <p:sp>
          <p:nvSpPr>
            <p:cNvPr id="54" name="等腰三角形 53"/>
            <p:cNvSpPr/>
            <p:nvPr/>
          </p:nvSpPr>
          <p:spPr>
            <a:xfrm>
              <a:off x="4283968" y="2703934"/>
              <a:ext cx="1728192" cy="1800200"/>
            </a:xfrm>
            <a:prstGeom prst="triangl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5" name="直接连接符 54"/>
            <p:cNvCxnSpPr>
              <a:stCxn id="54" idx="2"/>
              <a:endCxn id="54" idx="5"/>
            </p:cNvCxnSpPr>
            <p:nvPr/>
          </p:nvCxnSpPr>
          <p:spPr>
            <a:xfrm flipV="1">
              <a:off x="4283968" y="3604034"/>
              <a:ext cx="1296144" cy="9001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>
              <a:stCxn id="54" idx="4"/>
              <a:endCxn id="54" idx="1"/>
            </p:cNvCxnSpPr>
            <p:nvPr/>
          </p:nvCxnSpPr>
          <p:spPr>
            <a:xfrm flipH="1" flipV="1">
              <a:off x="4716016" y="3604034"/>
              <a:ext cx="1296144" cy="9001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文本框 56"/>
            <p:cNvSpPr txBox="1"/>
            <p:nvPr/>
          </p:nvSpPr>
          <p:spPr>
            <a:xfrm>
              <a:off x="4968467" y="2312527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A</a:t>
              </a:r>
              <a:endParaRPr lang="zh-CN" altLang="en-US" sz="2400" b="1" i="1" dirty="0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4330358" y="3282048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E</a:t>
              </a:r>
              <a:endParaRPr lang="zh-CN" altLang="en-US" sz="2400" b="1" i="1" dirty="0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3847047" y="4365738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B</a:t>
              </a:r>
              <a:endParaRPr lang="zh-CN" altLang="en-US" sz="2400" b="1" i="1" dirty="0"/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5952076" y="4339892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C</a:t>
              </a:r>
              <a:endParaRPr lang="zh-CN" altLang="en-US" sz="2400" b="1" i="1" dirty="0"/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5554417" y="3307879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D</a:t>
              </a:r>
              <a:endParaRPr lang="zh-CN" altLang="en-US" sz="2400" b="1" i="1" dirty="0"/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4139952" y="2638940"/>
            <a:ext cx="4550307" cy="1363065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已知条件是什么？目标是什么？将条件标注到图形中，你发现了哪些相等关系？</a:t>
            </a:r>
            <a:endParaRPr lang="zh-CN" altLang="en-US" sz="2400" b="1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6" name="直接连接符 5"/>
          <p:cNvCxnSpPr>
            <a:stCxn id="54" idx="2"/>
            <a:endCxn id="54" idx="0"/>
          </p:cNvCxnSpPr>
          <p:nvPr/>
        </p:nvCxnSpPr>
        <p:spPr>
          <a:xfrm flipV="1">
            <a:off x="1342019" y="2603117"/>
            <a:ext cx="864096" cy="180020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flipH="1" flipV="1">
            <a:off x="2203235" y="2591330"/>
            <a:ext cx="864096" cy="180020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rot="18238808">
            <a:off x="1946494" y="3034079"/>
            <a:ext cx="36004" cy="227803"/>
          </a:xfrm>
          <a:prstGeom prst="line">
            <a:avLst/>
          </a:prstGeom>
          <a:ln w="28575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rot="18238808">
            <a:off x="1554297" y="3792511"/>
            <a:ext cx="36004" cy="227803"/>
          </a:xfrm>
          <a:prstGeom prst="line">
            <a:avLst/>
          </a:prstGeom>
          <a:ln w="28575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组合 67"/>
          <p:cNvGrpSpPr/>
          <p:nvPr/>
        </p:nvGrpSpPr>
        <p:grpSpPr>
          <a:xfrm rot="4293367">
            <a:off x="2400807" y="3019959"/>
            <a:ext cx="144016" cy="246398"/>
            <a:chOff x="4752020" y="320907"/>
            <a:chExt cx="144016" cy="246398"/>
          </a:xfrm>
        </p:grpSpPr>
        <p:cxnSp>
          <p:nvCxnSpPr>
            <p:cNvPr id="69" name="直接连接符 68"/>
            <p:cNvCxnSpPr/>
            <p:nvPr/>
          </p:nvCxnSpPr>
          <p:spPr>
            <a:xfrm>
              <a:off x="4752020" y="339502"/>
              <a:ext cx="36004" cy="227803"/>
            </a:xfrm>
            <a:prstGeom prst="line">
              <a:avLst/>
            </a:prstGeom>
            <a:ln w="28575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>
              <a:off x="4860032" y="320907"/>
              <a:ext cx="36004" cy="227803"/>
            </a:xfrm>
            <a:prstGeom prst="line">
              <a:avLst/>
            </a:prstGeom>
            <a:ln w="28575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组合 70"/>
          <p:cNvGrpSpPr/>
          <p:nvPr/>
        </p:nvGrpSpPr>
        <p:grpSpPr>
          <a:xfrm rot="4293367">
            <a:off x="2779289" y="3852368"/>
            <a:ext cx="144016" cy="246398"/>
            <a:chOff x="4752020" y="320907"/>
            <a:chExt cx="144016" cy="246398"/>
          </a:xfrm>
        </p:grpSpPr>
        <p:cxnSp>
          <p:nvCxnSpPr>
            <p:cNvPr id="72" name="直接连接符 71"/>
            <p:cNvCxnSpPr/>
            <p:nvPr/>
          </p:nvCxnSpPr>
          <p:spPr>
            <a:xfrm>
              <a:off x="4752020" y="339502"/>
              <a:ext cx="36004" cy="227803"/>
            </a:xfrm>
            <a:prstGeom prst="line">
              <a:avLst/>
            </a:prstGeom>
            <a:ln w="28575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>
              <a:off x="4860032" y="320907"/>
              <a:ext cx="36004" cy="227803"/>
            </a:xfrm>
            <a:prstGeom prst="line">
              <a:avLst/>
            </a:prstGeom>
            <a:ln w="28575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矩形 75"/>
          <p:cNvSpPr/>
          <p:nvPr/>
        </p:nvSpPr>
        <p:spPr>
          <a:xfrm>
            <a:off x="735382" y="1325065"/>
            <a:ext cx="268449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5724128" y="887626"/>
            <a:ext cx="216024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683568" y="791363"/>
            <a:ext cx="7444316" cy="1379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已知：如图，在△</a:t>
            </a:r>
            <a:r>
              <a:rPr lang="en-US" altLang="zh-CN" sz="2400" b="1" i="1" dirty="0">
                <a:latin typeface="+mj-lt"/>
                <a:ea typeface="+mj-ea"/>
              </a:rPr>
              <a:t>ABC</a:t>
            </a:r>
            <a:r>
              <a:rPr lang="zh-CN" altLang="en-US" sz="2400" b="1" dirty="0">
                <a:latin typeface="+mj-lt"/>
                <a:ea typeface="+mj-ea"/>
              </a:rPr>
              <a:t>中，</a:t>
            </a:r>
            <a:r>
              <a:rPr lang="en-US" altLang="zh-CN" sz="2400" b="1" i="1" dirty="0">
                <a:latin typeface="+mj-lt"/>
                <a:ea typeface="+mj-ea"/>
              </a:rPr>
              <a:t>AB</a:t>
            </a:r>
            <a:r>
              <a:rPr lang="en-US" altLang="zh-CN" sz="2400" b="1" dirty="0">
                <a:latin typeface="+mj-lt"/>
                <a:ea typeface="+mj-ea"/>
              </a:rPr>
              <a:t>=</a:t>
            </a:r>
            <a:r>
              <a:rPr lang="en-US" altLang="zh-CN" sz="2400" b="1" i="1" dirty="0">
                <a:latin typeface="+mj-lt"/>
                <a:ea typeface="+mj-ea"/>
              </a:rPr>
              <a:t>AC</a:t>
            </a:r>
            <a:r>
              <a:rPr lang="zh-CN" altLang="en-US" sz="2400" b="1" dirty="0">
                <a:latin typeface="+mj-lt"/>
                <a:ea typeface="+mj-ea"/>
              </a:rPr>
              <a:t>，</a:t>
            </a:r>
            <a:r>
              <a:rPr lang="en-US" altLang="zh-CN" sz="2400" b="1" i="1" dirty="0">
                <a:latin typeface="+mj-lt"/>
                <a:ea typeface="+mj-ea"/>
              </a:rPr>
              <a:t>BD</a:t>
            </a:r>
            <a:r>
              <a:rPr lang="zh-CN" altLang="en-US" sz="2400" b="1" dirty="0">
                <a:latin typeface="+mj-lt"/>
                <a:ea typeface="+mj-ea"/>
              </a:rPr>
              <a:t>和</a:t>
            </a:r>
            <a:r>
              <a:rPr lang="en-US" altLang="zh-CN" sz="2400" b="1" i="1" dirty="0">
                <a:latin typeface="+mj-lt"/>
                <a:ea typeface="+mj-ea"/>
              </a:rPr>
              <a:t>CE</a:t>
            </a:r>
            <a:r>
              <a:rPr lang="zh-CN" altLang="en-US" sz="2400" b="1" dirty="0">
                <a:latin typeface="+mj-lt"/>
                <a:ea typeface="+mj-ea"/>
              </a:rPr>
              <a:t>分别是边</a:t>
            </a:r>
            <a:r>
              <a:rPr lang="en-US" altLang="zh-CN" sz="2400" b="1" i="1" dirty="0">
                <a:latin typeface="+mj-lt"/>
                <a:ea typeface="+mj-ea"/>
              </a:rPr>
              <a:t>AC</a:t>
            </a:r>
            <a:r>
              <a:rPr lang="zh-CN" altLang="en-US" sz="2400" b="1" dirty="0">
                <a:latin typeface="+mj-lt"/>
                <a:ea typeface="+mj-ea"/>
              </a:rPr>
              <a:t>，</a:t>
            </a:r>
            <a:r>
              <a:rPr lang="en-US" altLang="zh-CN" sz="2400" b="1" i="1" dirty="0">
                <a:latin typeface="+mj-lt"/>
                <a:ea typeface="+mj-ea"/>
              </a:rPr>
              <a:t>AB</a:t>
            </a:r>
            <a:r>
              <a:rPr lang="zh-CN" altLang="en-US" sz="2400" b="1" dirty="0">
                <a:latin typeface="+mj-lt"/>
                <a:ea typeface="+mj-ea"/>
              </a:rPr>
              <a:t>上的中线。</a:t>
            </a:r>
            <a:endParaRPr lang="en-US" altLang="zh-CN" sz="2400" b="1" dirty="0"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求证：</a:t>
            </a:r>
            <a:r>
              <a:rPr lang="en-US" altLang="zh-CN" sz="2400" b="1" i="1" dirty="0">
                <a:latin typeface="+mj-lt"/>
                <a:ea typeface="+mj-ea"/>
              </a:rPr>
              <a:t>BD</a:t>
            </a:r>
            <a:r>
              <a:rPr lang="en-US" altLang="zh-CN" sz="2400" b="1" dirty="0">
                <a:latin typeface="+mj-lt"/>
                <a:ea typeface="+mj-ea"/>
              </a:rPr>
              <a:t>=</a:t>
            </a:r>
            <a:r>
              <a:rPr lang="en-US" altLang="zh-CN" sz="2400" b="1" i="1" dirty="0">
                <a:latin typeface="+mj-lt"/>
                <a:ea typeface="+mj-ea"/>
              </a:rPr>
              <a:t>CE</a:t>
            </a:r>
            <a:r>
              <a:rPr lang="zh-CN" altLang="en-US" sz="2400" b="1" dirty="0">
                <a:latin typeface="+mj-lt"/>
                <a:ea typeface="+mj-ea"/>
              </a:rPr>
              <a:t>。</a:t>
            </a:r>
            <a:endParaRPr lang="zh-CN" altLang="en-US" sz="2400" b="1" dirty="0">
              <a:latin typeface="+mj-lt"/>
              <a:ea typeface="+mj-ea"/>
            </a:endParaRPr>
          </a:p>
        </p:txBody>
      </p:sp>
      <p:cxnSp>
        <p:nvCxnSpPr>
          <p:cNvPr id="79" name="直接连接符 78"/>
          <p:cNvCxnSpPr>
            <a:stCxn id="54" idx="2"/>
            <a:endCxn id="54" idx="5"/>
          </p:cNvCxnSpPr>
          <p:nvPr/>
        </p:nvCxnSpPr>
        <p:spPr>
          <a:xfrm flipV="1">
            <a:off x="1342019" y="3503217"/>
            <a:ext cx="1296144" cy="900100"/>
          </a:xfrm>
          <a:prstGeom prst="line">
            <a:avLst/>
          </a:prstGeom>
          <a:ln w="381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 flipH="1" flipV="1">
            <a:off x="1764312" y="3500042"/>
            <a:ext cx="1296144" cy="900100"/>
          </a:xfrm>
          <a:prstGeom prst="line">
            <a:avLst/>
          </a:prstGeom>
          <a:ln w="381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19" grpId="0" animBg="1"/>
      <p:bldP spid="76" grpId="0" animBg="1"/>
      <p:bldP spid="7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99364" y="195486"/>
            <a:ext cx="1808340" cy="461665"/>
            <a:chOff x="4388275" y="216246"/>
            <a:chExt cx="2194212" cy="718156"/>
          </a:xfrm>
        </p:grpSpPr>
        <p:grpSp>
          <p:nvGrpSpPr>
            <p:cNvPr id="26" name="组合 25"/>
            <p:cNvGrpSpPr/>
            <p:nvPr/>
          </p:nvGrpSpPr>
          <p:grpSpPr>
            <a:xfrm>
              <a:off x="4412902" y="218271"/>
              <a:ext cx="2169585" cy="716129"/>
              <a:chOff x="4412903" y="218271"/>
              <a:chExt cx="2608153" cy="691300"/>
            </a:xfrm>
          </p:grpSpPr>
          <p:sp>
            <p:nvSpPr>
              <p:cNvPr id="31" name="矩形: 单圆角 30"/>
              <p:cNvSpPr/>
              <p:nvPr/>
            </p:nvSpPr>
            <p:spPr>
              <a:xfrm>
                <a:off x="6384604" y="218272"/>
                <a:ext cx="636452" cy="691299"/>
              </a:xfrm>
              <a:prstGeom prst="round1Rect">
                <a:avLst>
                  <a:gd name="adj" fmla="val 50000"/>
                </a:avLst>
              </a:prstGeom>
              <a:solidFill>
                <a:srgbClr val="CAD9F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32" name="矩形: 单圆角 31"/>
              <p:cNvSpPr/>
              <p:nvPr/>
            </p:nvSpPr>
            <p:spPr>
              <a:xfrm>
                <a:off x="6233775" y="221447"/>
                <a:ext cx="636451" cy="688123"/>
              </a:xfrm>
              <a:prstGeom prst="round1Rect">
                <a:avLst>
                  <a:gd name="adj" fmla="val 50000"/>
                </a:avLst>
              </a:prstGeom>
              <a:solidFill>
                <a:srgbClr val="ADC5E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33" name="矩形: 单圆角 32"/>
              <p:cNvSpPr/>
              <p:nvPr/>
            </p:nvSpPr>
            <p:spPr>
              <a:xfrm>
                <a:off x="4412903" y="218271"/>
                <a:ext cx="2291379" cy="691298"/>
              </a:xfrm>
              <a:prstGeom prst="round1Rect">
                <a:avLst>
                  <a:gd name="adj" fmla="val 50000"/>
                </a:avLst>
              </a:prstGeom>
              <a:solidFill>
                <a:srgbClr val="7997C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4388275" y="216246"/>
              <a:ext cx="1930705" cy="7181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拟定计划</a:t>
              </a:r>
              <a:endPara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65" name="文本框 64"/>
          <p:cNvSpPr txBox="1"/>
          <p:nvPr/>
        </p:nvSpPr>
        <p:spPr>
          <a:xfrm>
            <a:off x="272619" y="672410"/>
            <a:ext cx="6353668" cy="493148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latin typeface="+mj-lt"/>
              </a:rPr>
              <a:t>（1）证明两条线段相等有哪些常用的方法？</a:t>
            </a:r>
            <a:endParaRPr lang="en-US" altLang="zh-CN" dirty="0">
              <a:solidFill>
                <a:schemeClr val="tx1"/>
              </a:solidFill>
              <a:latin typeface="+mj-lt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6450735" y="681877"/>
            <a:ext cx="2420646" cy="2537945"/>
            <a:chOff x="3921280" y="2312527"/>
            <a:chExt cx="2420646" cy="2537945"/>
          </a:xfrm>
        </p:grpSpPr>
        <p:sp>
          <p:nvSpPr>
            <p:cNvPr id="92" name="等腰三角形 91"/>
            <p:cNvSpPr/>
            <p:nvPr/>
          </p:nvSpPr>
          <p:spPr>
            <a:xfrm>
              <a:off x="4283968" y="2703934"/>
              <a:ext cx="1728192" cy="1800200"/>
            </a:xfrm>
            <a:prstGeom prst="triangl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3" name="直接连接符 92"/>
            <p:cNvCxnSpPr>
              <a:stCxn id="92" idx="2"/>
              <a:endCxn id="92" idx="5"/>
            </p:cNvCxnSpPr>
            <p:nvPr/>
          </p:nvCxnSpPr>
          <p:spPr>
            <a:xfrm flipV="1">
              <a:off x="4283968" y="3604034"/>
              <a:ext cx="1296144" cy="9001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>
              <a:stCxn id="92" idx="4"/>
              <a:endCxn id="92" idx="1"/>
            </p:cNvCxnSpPr>
            <p:nvPr/>
          </p:nvCxnSpPr>
          <p:spPr>
            <a:xfrm flipH="1" flipV="1">
              <a:off x="4716016" y="3604034"/>
              <a:ext cx="1296144" cy="9001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文本框 94"/>
            <p:cNvSpPr txBox="1"/>
            <p:nvPr/>
          </p:nvSpPr>
          <p:spPr>
            <a:xfrm>
              <a:off x="4968467" y="2312527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A</a:t>
              </a:r>
              <a:endParaRPr lang="zh-CN" altLang="en-US" sz="2400" b="1" i="1" dirty="0"/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4330358" y="3282048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E</a:t>
              </a:r>
              <a:endParaRPr lang="zh-CN" altLang="en-US" sz="2400" b="1" i="1" dirty="0"/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3921280" y="4388807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B</a:t>
              </a:r>
              <a:endParaRPr lang="zh-CN" altLang="en-US" sz="2400" b="1" i="1" dirty="0"/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5952076" y="4339892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C</a:t>
              </a:r>
              <a:endParaRPr lang="zh-CN" altLang="en-US" sz="2400" b="1" i="1" dirty="0"/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5554417" y="3307879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D</a:t>
              </a:r>
              <a:endParaRPr lang="zh-CN" altLang="en-US" sz="2400" b="1" i="1" dirty="0"/>
            </a:p>
          </p:txBody>
        </p:sp>
      </p:grpSp>
      <p:cxnSp>
        <p:nvCxnSpPr>
          <p:cNvPr id="100" name="直接连接符 99"/>
          <p:cNvCxnSpPr>
            <a:stCxn id="92" idx="2"/>
            <a:endCxn id="92" idx="0"/>
          </p:cNvCxnSpPr>
          <p:nvPr/>
        </p:nvCxnSpPr>
        <p:spPr>
          <a:xfrm flipV="1">
            <a:off x="6813423" y="1073284"/>
            <a:ext cx="864096" cy="180020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 flipH="1" flipV="1">
            <a:off x="7674639" y="1061497"/>
            <a:ext cx="864096" cy="180020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 rot="18238808">
            <a:off x="7417898" y="1504246"/>
            <a:ext cx="36004" cy="227803"/>
          </a:xfrm>
          <a:prstGeom prst="line">
            <a:avLst/>
          </a:prstGeom>
          <a:ln w="28575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/>
          <p:nvPr/>
        </p:nvCxnSpPr>
        <p:spPr>
          <a:xfrm rot="18238808">
            <a:off x="7025701" y="2262678"/>
            <a:ext cx="36004" cy="227803"/>
          </a:xfrm>
          <a:prstGeom prst="line">
            <a:avLst/>
          </a:prstGeom>
          <a:ln w="28575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4" name="组合 103"/>
          <p:cNvGrpSpPr/>
          <p:nvPr/>
        </p:nvGrpSpPr>
        <p:grpSpPr>
          <a:xfrm rot="4293367">
            <a:off x="7872211" y="1490126"/>
            <a:ext cx="144016" cy="246398"/>
            <a:chOff x="4752020" y="320907"/>
            <a:chExt cx="144016" cy="246398"/>
          </a:xfrm>
        </p:grpSpPr>
        <p:cxnSp>
          <p:nvCxnSpPr>
            <p:cNvPr id="105" name="直接连接符 104"/>
            <p:cNvCxnSpPr/>
            <p:nvPr/>
          </p:nvCxnSpPr>
          <p:spPr>
            <a:xfrm>
              <a:off x="4752020" y="339502"/>
              <a:ext cx="36004" cy="227803"/>
            </a:xfrm>
            <a:prstGeom prst="line">
              <a:avLst/>
            </a:prstGeom>
            <a:ln w="28575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>
              <a:off x="4860032" y="320907"/>
              <a:ext cx="36004" cy="227803"/>
            </a:xfrm>
            <a:prstGeom prst="line">
              <a:avLst/>
            </a:prstGeom>
            <a:ln w="28575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7" name="组合 106"/>
          <p:cNvGrpSpPr/>
          <p:nvPr/>
        </p:nvGrpSpPr>
        <p:grpSpPr>
          <a:xfrm rot="4293367">
            <a:off x="8250693" y="2322535"/>
            <a:ext cx="144016" cy="246398"/>
            <a:chOff x="4752020" y="320907"/>
            <a:chExt cx="144016" cy="246398"/>
          </a:xfrm>
        </p:grpSpPr>
        <p:cxnSp>
          <p:nvCxnSpPr>
            <p:cNvPr id="108" name="直接连接符 107"/>
            <p:cNvCxnSpPr/>
            <p:nvPr/>
          </p:nvCxnSpPr>
          <p:spPr>
            <a:xfrm>
              <a:off x="4752020" y="339502"/>
              <a:ext cx="36004" cy="227803"/>
            </a:xfrm>
            <a:prstGeom prst="line">
              <a:avLst/>
            </a:prstGeom>
            <a:ln w="28575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>
              <a:off x="4860032" y="320907"/>
              <a:ext cx="36004" cy="227803"/>
            </a:xfrm>
            <a:prstGeom prst="line">
              <a:avLst/>
            </a:prstGeom>
            <a:ln w="28575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0" name="直接连接符 109"/>
          <p:cNvCxnSpPr>
            <a:stCxn id="92" idx="2"/>
            <a:endCxn id="92" idx="5"/>
          </p:cNvCxnSpPr>
          <p:nvPr/>
        </p:nvCxnSpPr>
        <p:spPr>
          <a:xfrm flipV="1">
            <a:off x="6813423" y="1973384"/>
            <a:ext cx="1296144" cy="900100"/>
          </a:xfrm>
          <a:prstGeom prst="line">
            <a:avLst/>
          </a:prstGeom>
          <a:ln w="381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/>
        </p:nvCxnSpPr>
        <p:spPr>
          <a:xfrm flipH="1" flipV="1">
            <a:off x="7235716" y="1970209"/>
            <a:ext cx="1296144" cy="900100"/>
          </a:xfrm>
          <a:prstGeom prst="line">
            <a:avLst/>
          </a:prstGeom>
          <a:ln w="381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文本框 111"/>
          <p:cNvSpPr txBox="1"/>
          <p:nvPr/>
        </p:nvSpPr>
        <p:spPr>
          <a:xfrm>
            <a:off x="272619" y="3241706"/>
            <a:ext cx="8095685" cy="93634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latin typeface="+mj-lt"/>
              </a:rPr>
              <a:t>（2）以</a:t>
            </a:r>
            <a:r>
              <a:rPr lang="zh-CN" altLang="en-US" i="1" dirty="0">
                <a:solidFill>
                  <a:schemeClr val="tx1"/>
                </a:solidFill>
                <a:latin typeface="+mj-lt"/>
              </a:rPr>
              <a:t>BD</a:t>
            </a:r>
            <a:r>
              <a:rPr lang="zh-CN" altLang="en-US" dirty="0">
                <a:solidFill>
                  <a:schemeClr val="tx1"/>
                </a:solidFill>
                <a:latin typeface="+mj-lt"/>
              </a:rPr>
              <a:t>为边的三角形有哪些？以</a:t>
            </a:r>
            <a:r>
              <a:rPr lang="zh-CN" altLang="en-US" i="1" dirty="0">
                <a:solidFill>
                  <a:schemeClr val="tx1"/>
                </a:solidFill>
                <a:latin typeface="+mj-lt"/>
              </a:rPr>
              <a:t>CE</a:t>
            </a:r>
            <a:r>
              <a:rPr lang="zh-CN" altLang="en-US" dirty="0">
                <a:solidFill>
                  <a:schemeClr val="tx1"/>
                </a:solidFill>
                <a:latin typeface="+mj-lt"/>
              </a:rPr>
              <a:t>为边的三角形呢？其中哪些三角形有可能全等？</a:t>
            </a:r>
            <a:endParaRPr lang="zh-CN" altLang="en-US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8349" y="1198453"/>
            <a:ext cx="36647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①全等三角形对应边相等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418349" y="1670349"/>
            <a:ext cx="3278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②等腰三角形两腰相等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418349" y="2142245"/>
            <a:ext cx="66103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③线段垂直平分线上的点到线段两端的</a:t>
            </a:r>
            <a:r>
              <a:rPr lang="zh-CN" altLang="en-US" sz="2400" b="1" dirty="0">
                <a:solidFill>
                  <a:srgbClr val="FF0000"/>
                </a:solidFill>
              </a:rPr>
              <a:t>距离相等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418349" y="2614141"/>
            <a:ext cx="51347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④角平分线上的点到角两边距离相等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82367" y="4270325"/>
            <a:ext cx="233743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FF0000"/>
                </a:solidFill>
              </a:defRPr>
            </a:lvl1pPr>
          </a:lstStyle>
          <a:p>
            <a:r>
              <a:rPr lang="zh-CN" altLang="en-US" dirty="0"/>
              <a:t>△</a:t>
            </a:r>
            <a:r>
              <a:rPr lang="en-US" altLang="zh-CN" i="1" dirty="0"/>
              <a:t>ABD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</a:rPr>
              <a:t>≌</a:t>
            </a:r>
            <a:r>
              <a:rPr lang="zh-CN" altLang="en-US" dirty="0"/>
              <a:t>△</a:t>
            </a:r>
            <a:r>
              <a:rPr lang="en-US" altLang="zh-CN" i="1" dirty="0"/>
              <a:t>ACE</a:t>
            </a:r>
            <a:endParaRPr lang="zh-CN" altLang="en-US" i="1" dirty="0"/>
          </a:p>
        </p:txBody>
      </p:sp>
      <p:sp>
        <p:nvSpPr>
          <p:cNvPr id="116" name="文本框 115"/>
          <p:cNvSpPr txBox="1"/>
          <p:nvPr/>
        </p:nvSpPr>
        <p:spPr>
          <a:xfrm>
            <a:off x="4183541" y="4270325"/>
            <a:ext cx="233743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FF0000"/>
                </a:solidFill>
              </a:defRPr>
            </a:lvl1pPr>
          </a:lstStyle>
          <a:p>
            <a:r>
              <a:rPr lang="zh-CN" altLang="en-US" dirty="0"/>
              <a:t>△</a:t>
            </a:r>
            <a:r>
              <a:rPr lang="en-US" altLang="zh-CN" i="1" dirty="0"/>
              <a:t>CBD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</a:rPr>
              <a:t>≌</a:t>
            </a:r>
            <a:r>
              <a:rPr lang="zh-CN" altLang="en-US" dirty="0"/>
              <a:t>△</a:t>
            </a:r>
            <a:r>
              <a:rPr lang="en-US" altLang="zh-CN" i="1" dirty="0"/>
              <a:t>BCE</a:t>
            </a:r>
            <a:endParaRPr lang="zh-CN" altLang="en-US" i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/>
      <p:bldP spid="6" grpId="0"/>
      <p:bldP spid="113" grpId="0"/>
      <p:bldP spid="114" grpId="0"/>
      <p:bldP spid="115" grpId="0"/>
      <p:bldP spid="8" grpId="0"/>
      <p:bldP spid="1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8519" y="339502"/>
            <a:ext cx="6943214" cy="1379545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latin typeface="+mj-lt"/>
              </a:rPr>
              <a:t>（3）找出两个有可能全等的三角形，要证明这两个三角形全等，已知哪些边或角相等？还需要证明哪些边或角相等？</a:t>
            </a:r>
            <a:endParaRPr lang="zh-CN" altLang="en-US" dirty="0">
              <a:solidFill>
                <a:schemeClr val="tx1"/>
              </a:solidFill>
              <a:latin typeface="+mj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450735" y="681877"/>
            <a:ext cx="2420646" cy="2537945"/>
            <a:chOff x="3921280" y="2312527"/>
            <a:chExt cx="2420646" cy="2537945"/>
          </a:xfrm>
        </p:grpSpPr>
        <p:sp>
          <p:nvSpPr>
            <p:cNvPr id="5" name="等腰三角形 4"/>
            <p:cNvSpPr/>
            <p:nvPr/>
          </p:nvSpPr>
          <p:spPr>
            <a:xfrm>
              <a:off x="4283968" y="2703934"/>
              <a:ext cx="1728192" cy="1800200"/>
            </a:xfrm>
            <a:prstGeom prst="triangl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>
              <a:stCxn id="5" idx="2"/>
              <a:endCxn id="5" idx="5"/>
            </p:cNvCxnSpPr>
            <p:nvPr/>
          </p:nvCxnSpPr>
          <p:spPr>
            <a:xfrm flipV="1">
              <a:off x="4283968" y="3604034"/>
              <a:ext cx="1296144" cy="9001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stCxn id="5" idx="4"/>
              <a:endCxn id="5" idx="1"/>
            </p:cNvCxnSpPr>
            <p:nvPr/>
          </p:nvCxnSpPr>
          <p:spPr>
            <a:xfrm flipH="1" flipV="1">
              <a:off x="4716016" y="3604034"/>
              <a:ext cx="1296144" cy="9001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4968467" y="2312527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A</a:t>
              </a:r>
              <a:endParaRPr lang="zh-CN" altLang="en-US" sz="2400" b="1" i="1" dirty="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330358" y="3282048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E</a:t>
              </a:r>
              <a:endParaRPr lang="zh-CN" altLang="en-US" sz="2400" b="1" i="1" dirty="0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921280" y="4388807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B</a:t>
              </a:r>
              <a:endParaRPr lang="zh-CN" altLang="en-US" sz="2400" b="1" i="1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952076" y="4339892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C</a:t>
              </a:r>
              <a:endParaRPr lang="zh-CN" altLang="en-US" sz="2400" b="1" i="1" dirty="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554417" y="3307879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D</a:t>
              </a:r>
              <a:endParaRPr lang="zh-CN" altLang="en-US" sz="2400" b="1" i="1" dirty="0"/>
            </a:p>
          </p:txBody>
        </p:sp>
      </p:grpSp>
      <p:cxnSp>
        <p:nvCxnSpPr>
          <p:cNvPr id="13" name="直接连接符 12"/>
          <p:cNvCxnSpPr>
            <a:stCxn id="5" idx="2"/>
            <a:endCxn id="5" idx="0"/>
          </p:cNvCxnSpPr>
          <p:nvPr/>
        </p:nvCxnSpPr>
        <p:spPr>
          <a:xfrm flipV="1">
            <a:off x="6813423" y="1073284"/>
            <a:ext cx="864096" cy="180020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 flipV="1">
            <a:off x="7674639" y="1061497"/>
            <a:ext cx="864096" cy="180020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rot="18238808">
            <a:off x="7417898" y="1504246"/>
            <a:ext cx="36004" cy="227803"/>
          </a:xfrm>
          <a:prstGeom prst="line">
            <a:avLst/>
          </a:prstGeom>
          <a:ln w="28575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18238808">
            <a:off x="7025701" y="2262678"/>
            <a:ext cx="36004" cy="227803"/>
          </a:xfrm>
          <a:prstGeom prst="line">
            <a:avLst/>
          </a:prstGeom>
          <a:ln w="28575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 rot="4293367">
            <a:off x="7872211" y="1490126"/>
            <a:ext cx="144016" cy="246398"/>
            <a:chOff x="4752020" y="320907"/>
            <a:chExt cx="144016" cy="246398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4752020" y="339502"/>
              <a:ext cx="36004" cy="227803"/>
            </a:xfrm>
            <a:prstGeom prst="line">
              <a:avLst/>
            </a:prstGeom>
            <a:ln w="28575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4860032" y="320907"/>
              <a:ext cx="36004" cy="227803"/>
            </a:xfrm>
            <a:prstGeom prst="line">
              <a:avLst/>
            </a:prstGeom>
            <a:ln w="28575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 rot="4293367">
            <a:off x="8250693" y="2322535"/>
            <a:ext cx="144016" cy="246398"/>
            <a:chOff x="4752020" y="320907"/>
            <a:chExt cx="144016" cy="246398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4752020" y="339502"/>
              <a:ext cx="36004" cy="227803"/>
            </a:xfrm>
            <a:prstGeom prst="line">
              <a:avLst/>
            </a:prstGeom>
            <a:ln w="28575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4860032" y="320907"/>
              <a:ext cx="36004" cy="227803"/>
            </a:xfrm>
            <a:prstGeom prst="line">
              <a:avLst/>
            </a:prstGeom>
            <a:ln w="28575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直接连接符 22"/>
          <p:cNvCxnSpPr>
            <a:stCxn id="5" idx="2"/>
            <a:endCxn id="5" idx="5"/>
          </p:cNvCxnSpPr>
          <p:nvPr/>
        </p:nvCxnSpPr>
        <p:spPr>
          <a:xfrm flipV="1">
            <a:off x="6813423" y="1973384"/>
            <a:ext cx="1296144" cy="900100"/>
          </a:xfrm>
          <a:prstGeom prst="line">
            <a:avLst/>
          </a:prstGeom>
          <a:ln w="381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 flipV="1">
            <a:off x="7235716" y="1970209"/>
            <a:ext cx="1296144" cy="900100"/>
          </a:xfrm>
          <a:prstGeom prst="line">
            <a:avLst/>
          </a:prstGeom>
          <a:ln w="381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602385" y="1771515"/>
            <a:ext cx="264350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FF0000"/>
                </a:solidFill>
              </a:defRPr>
            </a:lvl1pPr>
          </a:lstStyle>
          <a:p>
            <a:r>
              <a:rPr lang="zh-CN" altLang="en-US" dirty="0">
                <a:solidFill>
                  <a:srgbClr val="0033CC"/>
                </a:solidFill>
              </a:rPr>
              <a:t>①△</a:t>
            </a:r>
            <a:r>
              <a:rPr lang="en-US" altLang="zh-CN" i="1" dirty="0">
                <a:solidFill>
                  <a:srgbClr val="0033CC"/>
                </a:solidFill>
              </a:rPr>
              <a:t>ABD</a:t>
            </a:r>
            <a:r>
              <a:rPr lang="zh-CN" altLang="en-US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</a:rPr>
              <a:t>≌</a:t>
            </a:r>
            <a:r>
              <a:rPr lang="zh-CN" altLang="en-US" dirty="0">
                <a:solidFill>
                  <a:srgbClr val="0033CC"/>
                </a:solidFill>
              </a:rPr>
              <a:t>△</a:t>
            </a:r>
            <a:r>
              <a:rPr lang="en-US" altLang="zh-CN" i="1" dirty="0">
                <a:solidFill>
                  <a:srgbClr val="0033CC"/>
                </a:solidFill>
              </a:rPr>
              <a:t>ACE</a:t>
            </a:r>
            <a:endParaRPr lang="zh-CN" altLang="en-US" i="1" dirty="0">
              <a:solidFill>
                <a:srgbClr val="0033CC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44295" y="2284487"/>
            <a:ext cx="3267665" cy="936347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已知：</a:t>
            </a:r>
            <a:r>
              <a:rPr lang="zh-CN" altLang="en-US" sz="2400" b="1" dirty="0"/>
              <a:t>一边：</a:t>
            </a:r>
            <a:r>
              <a:rPr lang="en-US" altLang="zh-CN" sz="2400" b="1" i="1" dirty="0"/>
              <a:t>AB</a:t>
            </a:r>
            <a:r>
              <a:rPr lang="en-US" altLang="zh-CN" sz="2400" b="1" dirty="0"/>
              <a:t>=</a:t>
            </a:r>
            <a:r>
              <a:rPr lang="en-US" altLang="zh-CN" sz="2400" b="1" i="1" dirty="0"/>
              <a:t>AC</a:t>
            </a:r>
            <a:endParaRPr lang="en-US" altLang="zh-CN" sz="2400" b="1" i="1" dirty="0"/>
          </a:p>
          <a:p>
            <a:pPr>
              <a:lnSpc>
                <a:spcPct val="120000"/>
              </a:lnSpc>
            </a:pPr>
            <a:r>
              <a:rPr lang="zh-CN" altLang="en-US" sz="2400" b="1" dirty="0"/>
              <a:t>            一角：∠</a:t>
            </a:r>
            <a:r>
              <a:rPr lang="en-US" altLang="zh-CN" sz="2400" b="1" i="1" dirty="0"/>
              <a:t>A</a:t>
            </a:r>
            <a:r>
              <a:rPr lang="en-US" altLang="zh-CN" sz="2400" b="1" dirty="0"/>
              <a:t>=</a:t>
            </a:r>
            <a:r>
              <a:rPr lang="zh-CN" altLang="en-US" sz="2400" b="1" dirty="0"/>
              <a:t>∠</a:t>
            </a:r>
            <a:r>
              <a:rPr lang="en-US" altLang="zh-CN" sz="2400" b="1" i="1" dirty="0"/>
              <a:t>A</a:t>
            </a:r>
            <a:endParaRPr lang="zh-CN" altLang="en-US" sz="2400" b="1" i="1" dirty="0"/>
          </a:p>
        </p:txBody>
      </p:sp>
      <p:sp>
        <p:nvSpPr>
          <p:cNvPr id="27" name="文本框 26"/>
          <p:cNvSpPr txBox="1"/>
          <p:nvPr/>
        </p:nvSpPr>
        <p:spPr>
          <a:xfrm>
            <a:off x="944295" y="3335250"/>
            <a:ext cx="6231255" cy="1420495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需证：</a:t>
            </a:r>
            <a:r>
              <a:rPr lang="zh-CN" altLang="en-US" sz="2400" b="1" dirty="0"/>
              <a:t>这个角的另一边：</a:t>
            </a:r>
            <a:r>
              <a:rPr lang="en-US" altLang="zh-CN" sz="2400" b="1" i="1" dirty="0"/>
              <a:t>AD</a:t>
            </a:r>
            <a:r>
              <a:rPr lang="en-US" altLang="zh-CN" sz="2400" b="1" dirty="0"/>
              <a:t>=</a:t>
            </a:r>
            <a:r>
              <a:rPr lang="en-US" altLang="zh-CN" sz="2400" b="1" i="1" dirty="0"/>
              <a:t>AE</a:t>
            </a:r>
            <a:r>
              <a:rPr lang="zh-CN" altLang="en-US" sz="2400" b="1" dirty="0"/>
              <a:t>（</a:t>
            </a:r>
            <a:r>
              <a:rPr lang="en-US" altLang="zh-CN" sz="2400" b="1" dirty="0"/>
              <a:t>SAS</a:t>
            </a:r>
            <a:r>
              <a:rPr lang="zh-CN" altLang="en-US" sz="2400" b="1" dirty="0"/>
              <a:t>）</a:t>
            </a:r>
            <a:endParaRPr lang="zh-CN" altLang="en-US" sz="2400" b="1" dirty="0"/>
          </a:p>
          <a:p>
            <a:pPr algn="r">
              <a:lnSpc>
                <a:spcPct val="120000"/>
              </a:lnSpc>
            </a:pPr>
            <a:r>
              <a:rPr lang="zh-CN" altLang="en-US" sz="2400" b="1" dirty="0"/>
              <a:t>或另外任意一对角：</a:t>
            </a:r>
            <a:r>
              <a:rPr lang="en-US" altLang="zh-CN" sz="2400" b="1" dirty="0"/>
              <a:t>∠</a:t>
            </a:r>
            <a:r>
              <a:rPr lang="en-US" altLang="zh-CN" sz="2400" b="1" i="1" dirty="0"/>
              <a:t>ABD</a:t>
            </a:r>
            <a:r>
              <a:rPr lang="en-US" altLang="zh-CN" sz="2400" b="1" dirty="0"/>
              <a:t>=∠</a:t>
            </a:r>
            <a:r>
              <a:rPr lang="en-US" altLang="zh-CN" sz="2400" b="1" i="1" dirty="0"/>
              <a:t>ACE</a:t>
            </a:r>
            <a:r>
              <a:rPr lang="zh-CN" altLang="en-US" sz="2400" b="1" dirty="0"/>
              <a:t>（</a:t>
            </a:r>
            <a:r>
              <a:rPr lang="en-US" altLang="zh-CN" sz="2400" b="1" dirty="0"/>
              <a:t>ASA</a:t>
            </a:r>
            <a:r>
              <a:rPr lang="zh-CN" altLang="en-US" sz="2400" b="1" dirty="0"/>
              <a:t>）</a:t>
            </a:r>
            <a:endParaRPr lang="zh-CN" altLang="en-US" sz="2400" b="1" dirty="0"/>
          </a:p>
          <a:p>
            <a:pPr algn="r">
              <a:lnSpc>
                <a:spcPct val="120000"/>
              </a:lnSpc>
            </a:pPr>
            <a:r>
              <a:rPr lang="en-US" altLang="zh-CN" sz="2400" b="1" dirty="0">
                <a:sym typeface="+mn-ea"/>
              </a:rPr>
              <a:t>∠</a:t>
            </a:r>
            <a:r>
              <a:rPr lang="en-US" altLang="zh-CN" sz="2400" b="1" i="1" dirty="0">
                <a:sym typeface="+mn-ea"/>
              </a:rPr>
              <a:t>ADB</a:t>
            </a:r>
            <a:r>
              <a:rPr lang="en-US" altLang="zh-CN" sz="2400" b="1" dirty="0">
                <a:sym typeface="+mn-ea"/>
              </a:rPr>
              <a:t>=∠</a:t>
            </a:r>
            <a:r>
              <a:rPr lang="en-US" altLang="zh-CN" sz="2400" b="1" i="1" dirty="0">
                <a:sym typeface="+mn-ea"/>
              </a:rPr>
              <a:t>AEC</a:t>
            </a:r>
            <a:r>
              <a:rPr lang="zh-CN" altLang="en-US" sz="2400" b="1" dirty="0">
                <a:sym typeface="+mn-ea"/>
              </a:rPr>
              <a:t>（</a:t>
            </a:r>
            <a:r>
              <a:rPr lang="en-US" altLang="zh-CN" sz="2400" b="1" dirty="0">
                <a:sym typeface="+mn-ea"/>
              </a:rPr>
              <a:t>AAS</a:t>
            </a:r>
            <a:r>
              <a:rPr lang="zh-CN" altLang="en-US" sz="2400" b="1" dirty="0">
                <a:sym typeface="+mn-ea"/>
              </a:rPr>
              <a:t>）</a:t>
            </a:r>
            <a:endParaRPr lang="zh-CN" altLang="en-US" sz="24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6335800" y="3364730"/>
            <a:ext cx="40576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FF0000"/>
                </a:solidFill>
              </a:defRPr>
            </a:lvl1pPr>
          </a:lstStyle>
          <a:p>
            <a:r>
              <a:rPr lang="en-US" altLang="zh-CN" sz="3200" dirty="0">
                <a:solidFill>
                  <a:srgbClr val="FF0000"/>
                </a:solidFill>
              </a:rPr>
              <a:t>√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bldLvl="0" animBg="1"/>
      <p:bldP spid="27" grpId="0" bldLvl="0" animBg="1"/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8519" y="339502"/>
            <a:ext cx="6943214" cy="1379545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latin typeface="+mj-lt"/>
              </a:rPr>
              <a:t>（3）找出两个有可能全等的三角形，要证明这两个三角形全等，已知哪些边或角相等？还需要证明哪些边或角相等？</a:t>
            </a:r>
            <a:endParaRPr lang="zh-CN" altLang="en-US" dirty="0">
              <a:solidFill>
                <a:schemeClr val="tx1"/>
              </a:solidFill>
              <a:latin typeface="+mj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450735" y="681877"/>
            <a:ext cx="2420646" cy="2537945"/>
            <a:chOff x="3921280" y="2312527"/>
            <a:chExt cx="2420646" cy="2537945"/>
          </a:xfrm>
        </p:grpSpPr>
        <p:sp>
          <p:nvSpPr>
            <p:cNvPr id="5" name="等腰三角形 4"/>
            <p:cNvSpPr/>
            <p:nvPr/>
          </p:nvSpPr>
          <p:spPr>
            <a:xfrm>
              <a:off x="4283968" y="2703934"/>
              <a:ext cx="1728192" cy="1800200"/>
            </a:xfrm>
            <a:prstGeom prst="triangl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>
              <a:stCxn id="5" idx="2"/>
              <a:endCxn id="5" idx="5"/>
            </p:cNvCxnSpPr>
            <p:nvPr/>
          </p:nvCxnSpPr>
          <p:spPr>
            <a:xfrm flipV="1">
              <a:off x="4283968" y="3604034"/>
              <a:ext cx="1296144" cy="9001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stCxn id="5" idx="4"/>
              <a:endCxn id="5" idx="1"/>
            </p:cNvCxnSpPr>
            <p:nvPr/>
          </p:nvCxnSpPr>
          <p:spPr>
            <a:xfrm flipH="1" flipV="1">
              <a:off x="4716016" y="3604034"/>
              <a:ext cx="1296144" cy="9001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4968467" y="2312527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A</a:t>
              </a:r>
              <a:endParaRPr lang="zh-CN" altLang="en-US" sz="2400" b="1" i="1" dirty="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330358" y="3282048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E</a:t>
              </a:r>
              <a:endParaRPr lang="zh-CN" altLang="en-US" sz="2400" b="1" i="1" dirty="0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921280" y="4388807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B</a:t>
              </a:r>
              <a:endParaRPr lang="zh-CN" altLang="en-US" sz="2400" b="1" i="1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952076" y="4339892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C</a:t>
              </a:r>
              <a:endParaRPr lang="zh-CN" altLang="en-US" sz="2400" b="1" i="1" dirty="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554417" y="3307879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D</a:t>
              </a:r>
              <a:endParaRPr lang="zh-CN" altLang="en-US" sz="2400" b="1" i="1" dirty="0"/>
            </a:p>
          </p:txBody>
        </p:sp>
      </p:grpSp>
      <p:cxnSp>
        <p:nvCxnSpPr>
          <p:cNvPr id="13" name="直接连接符 12"/>
          <p:cNvCxnSpPr>
            <a:stCxn id="5" idx="2"/>
            <a:endCxn id="5" idx="0"/>
          </p:cNvCxnSpPr>
          <p:nvPr/>
        </p:nvCxnSpPr>
        <p:spPr>
          <a:xfrm flipV="1">
            <a:off x="6813423" y="1073284"/>
            <a:ext cx="864096" cy="180020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 flipV="1">
            <a:off x="7674639" y="1061497"/>
            <a:ext cx="864096" cy="180020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rot="18238808">
            <a:off x="7417898" y="1504246"/>
            <a:ext cx="36004" cy="227803"/>
          </a:xfrm>
          <a:prstGeom prst="line">
            <a:avLst/>
          </a:prstGeom>
          <a:ln w="28575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18238808">
            <a:off x="7025701" y="2262678"/>
            <a:ext cx="36004" cy="227803"/>
          </a:xfrm>
          <a:prstGeom prst="line">
            <a:avLst/>
          </a:prstGeom>
          <a:ln w="28575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 rot="4293367">
            <a:off x="7872211" y="1490126"/>
            <a:ext cx="144016" cy="246398"/>
            <a:chOff x="4752020" y="320907"/>
            <a:chExt cx="144016" cy="246398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4752020" y="339502"/>
              <a:ext cx="36004" cy="227803"/>
            </a:xfrm>
            <a:prstGeom prst="line">
              <a:avLst/>
            </a:prstGeom>
            <a:ln w="28575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4860032" y="320907"/>
              <a:ext cx="36004" cy="227803"/>
            </a:xfrm>
            <a:prstGeom prst="line">
              <a:avLst/>
            </a:prstGeom>
            <a:ln w="28575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 rot="4293367">
            <a:off x="8250693" y="2322535"/>
            <a:ext cx="144016" cy="246398"/>
            <a:chOff x="4752020" y="320907"/>
            <a:chExt cx="144016" cy="246398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4752020" y="339502"/>
              <a:ext cx="36004" cy="227803"/>
            </a:xfrm>
            <a:prstGeom prst="line">
              <a:avLst/>
            </a:prstGeom>
            <a:ln w="28575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4860032" y="320907"/>
              <a:ext cx="36004" cy="227803"/>
            </a:xfrm>
            <a:prstGeom prst="line">
              <a:avLst/>
            </a:prstGeom>
            <a:ln w="28575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直接连接符 22"/>
          <p:cNvCxnSpPr>
            <a:stCxn id="5" idx="2"/>
            <a:endCxn id="5" idx="5"/>
          </p:cNvCxnSpPr>
          <p:nvPr/>
        </p:nvCxnSpPr>
        <p:spPr>
          <a:xfrm flipV="1">
            <a:off x="6813423" y="1973384"/>
            <a:ext cx="1296144" cy="900100"/>
          </a:xfrm>
          <a:prstGeom prst="line">
            <a:avLst/>
          </a:prstGeom>
          <a:ln w="381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 flipV="1">
            <a:off x="7235716" y="1970209"/>
            <a:ext cx="1296144" cy="900100"/>
          </a:xfrm>
          <a:prstGeom prst="line">
            <a:avLst/>
          </a:prstGeom>
          <a:ln w="381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602385" y="1771515"/>
            <a:ext cx="264350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FF0000"/>
                </a:solidFill>
              </a:defRPr>
            </a:lvl1pPr>
          </a:lstStyle>
          <a:p>
            <a:pPr algn="l"/>
            <a:r>
              <a:rPr lang="zh-CN" altLang="en-US" dirty="0">
                <a:solidFill>
                  <a:srgbClr val="0033CC"/>
                </a:solidFill>
              </a:rPr>
              <a:t>②△</a:t>
            </a:r>
            <a:r>
              <a:rPr lang="en-US" altLang="zh-CN" i="1" dirty="0">
                <a:solidFill>
                  <a:srgbClr val="0033CC"/>
                </a:solidFill>
              </a:rPr>
              <a:t>CBD</a:t>
            </a:r>
            <a:r>
              <a:rPr lang="zh-CN" altLang="en-US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≌</a:t>
            </a:r>
            <a:r>
              <a:rPr lang="zh-CN" altLang="en-US" dirty="0">
                <a:solidFill>
                  <a:srgbClr val="0033CC"/>
                </a:solidFill>
              </a:rPr>
              <a:t>△</a:t>
            </a:r>
            <a:r>
              <a:rPr lang="en-US" altLang="zh-CN" i="1" dirty="0">
                <a:solidFill>
                  <a:srgbClr val="0033CC"/>
                </a:solidFill>
              </a:rPr>
              <a:t>BCE</a:t>
            </a:r>
            <a:endParaRPr lang="zh-CN" altLang="en-US" i="1" dirty="0">
              <a:solidFill>
                <a:srgbClr val="0033CC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44295" y="2284487"/>
            <a:ext cx="3411681" cy="493148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已知：</a:t>
            </a:r>
            <a:r>
              <a:rPr lang="zh-CN" altLang="en-US" sz="2400" b="1" dirty="0"/>
              <a:t>公共边：</a:t>
            </a:r>
            <a:r>
              <a:rPr lang="en-US" altLang="zh-CN" sz="2400" b="1" i="1" dirty="0"/>
              <a:t>CB</a:t>
            </a:r>
            <a:r>
              <a:rPr lang="en-US" altLang="zh-CN" sz="2400" b="1" dirty="0"/>
              <a:t>=</a:t>
            </a:r>
            <a:r>
              <a:rPr lang="en-US" altLang="zh-CN" sz="2400" b="1" i="1" dirty="0"/>
              <a:t>BC</a:t>
            </a:r>
            <a:endParaRPr lang="en-US" altLang="zh-CN" sz="2400" b="1" i="1" dirty="0"/>
          </a:p>
        </p:txBody>
      </p:sp>
      <p:sp>
        <p:nvSpPr>
          <p:cNvPr id="27" name="文本框 26"/>
          <p:cNvSpPr txBox="1"/>
          <p:nvPr/>
        </p:nvSpPr>
        <p:spPr>
          <a:xfrm>
            <a:off x="944295" y="3122285"/>
            <a:ext cx="5678805" cy="977265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需证：</a:t>
            </a:r>
            <a:r>
              <a:rPr lang="zh-CN" altLang="en-US" sz="2400" b="1" dirty="0"/>
              <a:t>∠</a:t>
            </a:r>
            <a:r>
              <a:rPr lang="en-US" altLang="zh-CN" sz="2400" b="1" i="1" dirty="0"/>
              <a:t>BCD</a:t>
            </a:r>
            <a:r>
              <a:rPr lang="en-US" altLang="zh-CN" sz="2400" b="1" dirty="0"/>
              <a:t>=</a:t>
            </a:r>
            <a:r>
              <a:rPr lang="zh-CN" altLang="en-US" sz="2400" b="1" dirty="0"/>
              <a:t>∠</a:t>
            </a:r>
            <a:r>
              <a:rPr lang="en-US" altLang="zh-CN" sz="2400" b="1" i="1" dirty="0"/>
              <a:t>CBE</a:t>
            </a:r>
            <a:r>
              <a:rPr lang="en-US" altLang="zh-CN" sz="2400" b="1" dirty="0"/>
              <a:t> </a:t>
            </a:r>
            <a:r>
              <a:rPr lang="zh-CN" altLang="en-US" sz="2400" b="1" dirty="0"/>
              <a:t>，</a:t>
            </a:r>
            <a:r>
              <a:rPr lang="en-US" altLang="zh-CN" sz="2400" b="1" i="1" dirty="0"/>
              <a:t>CD</a:t>
            </a:r>
            <a:r>
              <a:rPr lang="en-US" altLang="zh-CN" sz="2400" b="1" dirty="0"/>
              <a:t>=</a:t>
            </a:r>
            <a:r>
              <a:rPr lang="en-US" altLang="zh-CN" sz="2400" b="1" i="1" dirty="0"/>
              <a:t>BE</a:t>
            </a:r>
            <a:r>
              <a:rPr lang="zh-CN" altLang="en-US" sz="2400" b="1" dirty="0">
                <a:sym typeface="+mn-ea"/>
              </a:rPr>
              <a:t>（</a:t>
            </a:r>
            <a:r>
              <a:rPr lang="en-US" altLang="zh-CN" sz="2400" b="1" dirty="0">
                <a:sym typeface="+mn-ea"/>
              </a:rPr>
              <a:t>SAS</a:t>
            </a:r>
            <a:r>
              <a:rPr lang="zh-CN" altLang="en-US" sz="2400" b="1" dirty="0">
                <a:sym typeface="+mn-ea"/>
              </a:rPr>
              <a:t>）</a:t>
            </a:r>
            <a:endParaRPr lang="zh-CN" altLang="en-US" sz="2400" b="1" dirty="0"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zh-CN" altLang="en-US" sz="2400" b="1" dirty="0"/>
              <a:t>或任意两对角</a:t>
            </a:r>
            <a:r>
              <a:rPr lang="zh-CN" altLang="en-US" sz="2400" b="1" dirty="0">
                <a:sym typeface="+mn-ea"/>
              </a:rPr>
              <a:t>（</a:t>
            </a:r>
            <a:r>
              <a:rPr lang="en-US" altLang="zh-CN" sz="2400" b="1" dirty="0">
                <a:sym typeface="+mn-ea"/>
              </a:rPr>
              <a:t>AAS</a:t>
            </a:r>
            <a:r>
              <a:rPr lang="zh-CN" altLang="en-US" sz="2400" b="1" dirty="0">
                <a:sym typeface="+mn-ea"/>
              </a:rPr>
              <a:t>或</a:t>
            </a:r>
            <a:r>
              <a:rPr lang="en-US" altLang="zh-CN" sz="2400" b="1" dirty="0">
                <a:sym typeface="+mn-ea"/>
              </a:rPr>
              <a:t>ASA</a:t>
            </a:r>
            <a:r>
              <a:rPr lang="zh-CN" altLang="en-US" sz="2400" b="1" dirty="0">
                <a:sym typeface="+mn-ea"/>
              </a:rPr>
              <a:t>）</a:t>
            </a:r>
            <a:endParaRPr lang="zh-CN" altLang="en-US" sz="2400" b="1" dirty="0"/>
          </a:p>
        </p:txBody>
      </p:sp>
      <p:sp>
        <p:nvSpPr>
          <p:cNvPr id="28" name="文本框 27"/>
          <p:cNvSpPr txBox="1"/>
          <p:nvPr/>
        </p:nvSpPr>
        <p:spPr>
          <a:xfrm>
            <a:off x="278519" y="4199693"/>
            <a:ext cx="6943214" cy="493148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latin typeface="+mj-lt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+mj-lt"/>
              </a:rPr>
              <a:t>4</a:t>
            </a:r>
            <a:r>
              <a:rPr lang="zh-CN" altLang="en-US" dirty="0">
                <a:solidFill>
                  <a:schemeClr val="tx1"/>
                </a:solidFill>
                <a:latin typeface="+mj-lt"/>
              </a:rPr>
              <a:t>）整理你的思路，并与同伴进行交流。</a:t>
            </a:r>
            <a:endParaRPr lang="zh-CN" altLang="en-US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217055" y="3122160"/>
            <a:ext cx="40576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FF0000"/>
                </a:solidFill>
              </a:defRPr>
            </a:lvl1pPr>
          </a:lstStyle>
          <a:p>
            <a:r>
              <a:rPr lang="en-US" altLang="zh-CN" sz="3200" dirty="0">
                <a:solidFill>
                  <a:srgbClr val="FF0000"/>
                </a:solidFill>
              </a:rPr>
              <a:t>√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28" grpId="0"/>
      <p:bldP spid="31" grpId="0"/>
      <p:bldP spid="3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99364" y="195486"/>
            <a:ext cx="1808340" cy="461665"/>
            <a:chOff x="4388275" y="216246"/>
            <a:chExt cx="2194212" cy="718156"/>
          </a:xfrm>
        </p:grpSpPr>
        <p:grpSp>
          <p:nvGrpSpPr>
            <p:cNvPr id="4" name="组合 3"/>
            <p:cNvGrpSpPr/>
            <p:nvPr/>
          </p:nvGrpSpPr>
          <p:grpSpPr>
            <a:xfrm>
              <a:off x="4412902" y="218271"/>
              <a:ext cx="2169585" cy="716129"/>
              <a:chOff x="4412903" y="218271"/>
              <a:chExt cx="2608153" cy="691300"/>
            </a:xfrm>
          </p:grpSpPr>
          <p:sp>
            <p:nvSpPr>
              <p:cNvPr id="6" name="矩形: 单圆角 5"/>
              <p:cNvSpPr/>
              <p:nvPr/>
            </p:nvSpPr>
            <p:spPr>
              <a:xfrm>
                <a:off x="6384604" y="218272"/>
                <a:ext cx="636452" cy="691299"/>
              </a:xfrm>
              <a:prstGeom prst="round1Rect">
                <a:avLst>
                  <a:gd name="adj" fmla="val 50000"/>
                </a:avLst>
              </a:prstGeom>
              <a:solidFill>
                <a:srgbClr val="CAD9F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7" name="矩形: 单圆角 6"/>
              <p:cNvSpPr/>
              <p:nvPr/>
            </p:nvSpPr>
            <p:spPr>
              <a:xfrm>
                <a:off x="6233775" y="221447"/>
                <a:ext cx="636451" cy="688123"/>
              </a:xfrm>
              <a:prstGeom prst="round1Rect">
                <a:avLst>
                  <a:gd name="adj" fmla="val 50000"/>
                </a:avLst>
              </a:prstGeom>
              <a:solidFill>
                <a:srgbClr val="ADC5E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8" name="矩形: 单圆角 7"/>
              <p:cNvSpPr/>
              <p:nvPr/>
            </p:nvSpPr>
            <p:spPr>
              <a:xfrm>
                <a:off x="4412903" y="218271"/>
                <a:ext cx="2291379" cy="691298"/>
              </a:xfrm>
              <a:prstGeom prst="round1Rect">
                <a:avLst>
                  <a:gd name="adj" fmla="val 50000"/>
                </a:avLst>
              </a:prstGeom>
              <a:solidFill>
                <a:srgbClr val="7997C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4388275" y="216246"/>
              <a:ext cx="1930705" cy="7181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实施计划</a:t>
              </a:r>
              <a:endPara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67544" y="741824"/>
            <a:ext cx="7488832" cy="977265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latin typeface="+mj-lt"/>
              </a:rPr>
              <a:t>按照下述思路写出证明过程，并说明每一步的理由。（</a:t>
            </a:r>
            <a:r>
              <a:rPr lang="en-US" altLang="zh-CN" dirty="0">
                <a:solidFill>
                  <a:schemeClr val="tx1"/>
                </a:solidFill>
                <a:latin typeface="+mj-lt"/>
              </a:rPr>
              <a:t>1</a:t>
            </a:r>
            <a:r>
              <a:rPr lang="zh-CN" altLang="en-US" dirty="0">
                <a:solidFill>
                  <a:schemeClr val="tx1"/>
                </a:solidFill>
                <a:latin typeface="+mj-lt"/>
              </a:rPr>
              <a:t>）通过△</a:t>
            </a:r>
            <a:r>
              <a:rPr lang="en-US" altLang="zh-CN" i="1" dirty="0">
                <a:solidFill>
                  <a:schemeClr val="tx1"/>
                </a:solidFill>
                <a:latin typeface="+mj-lt"/>
              </a:rPr>
              <a:t>ABD</a:t>
            </a:r>
            <a:r>
              <a:rPr lang="en-US" altLang="zh-CN" dirty="0">
                <a:solidFill>
                  <a:schemeClr val="tx1"/>
                </a:solidFill>
              </a:rPr>
              <a:t>≌</a:t>
            </a:r>
            <a:r>
              <a:rPr lang="zh-CN" altLang="en-US" dirty="0">
                <a:solidFill>
                  <a:schemeClr val="tx1"/>
                </a:solidFill>
                <a:latin typeface="+mj-lt"/>
              </a:rPr>
              <a:t>△</a:t>
            </a:r>
            <a:r>
              <a:rPr lang="en-US" altLang="zh-CN" i="1" dirty="0">
                <a:solidFill>
                  <a:schemeClr val="tx1"/>
                </a:solidFill>
                <a:latin typeface="+mj-lt"/>
              </a:rPr>
              <a:t>ACE</a:t>
            </a:r>
            <a:r>
              <a:rPr lang="zh-CN" altLang="en-US" dirty="0">
                <a:solidFill>
                  <a:schemeClr val="tx1"/>
                </a:solidFill>
                <a:latin typeface="+mj-lt"/>
              </a:rPr>
              <a:t>，证明 </a:t>
            </a:r>
            <a:r>
              <a:rPr lang="en-US" altLang="zh-CN" i="1" dirty="0">
                <a:solidFill>
                  <a:schemeClr val="tx1"/>
                </a:solidFill>
                <a:latin typeface="+mj-lt"/>
              </a:rPr>
              <a:t>BD</a:t>
            </a:r>
            <a:r>
              <a:rPr lang="en-US" altLang="zh-CN" dirty="0">
                <a:solidFill>
                  <a:schemeClr val="tx1"/>
                </a:solidFill>
                <a:latin typeface="+mj-lt"/>
              </a:rPr>
              <a:t>=</a:t>
            </a:r>
            <a:r>
              <a:rPr lang="en-US" altLang="zh-CN" i="1" dirty="0">
                <a:solidFill>
                  <a:schemeClr val="tx1"/>
                </a:solidFill>
                <a:latin typeface="+mj-lt"/>
              </a:rPr>
              <a:t>CE</a:t>
            </a:r>
            <a:r>
              <a:rPr lang="zh-CN" altLang="en-US" dirty="0">
                <a:solidFill>
                  <a:schemeClr val="tx1"/>
                </a:solidFill>
                <a:latin typeface="+mj-lt"/>
              </a:rPr>
              <a:t>。</a:t>
            </a:r>
            <a:endParaRPr lang="en-US" altLang="zh-CN" dirty="0">
              <a:solidFill>
                <a:schemeClr val="tx1"/>
              </a:solidFill>
              <a:latin typeface="+mj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450735" y="681877"/>
            <a:ext cx="2420646" cy="2537945"/>
            <a:chOff x="3921280" y="2312527"/>
            <a:chExt cx="2420646" cy="2537945"/>
          </a:xfrm>
        </p:grpSpPr>
        <p:sp>
          <p:nvSpPr>
            <p:cNvPr id="11" name="等腰三角形 10"/>
            <p:cNvSpPr/>
            <p:nvPr/>
          </p:nvSpPr>
          <p:spPr>
            <a:xfrm>
              <a:off x="4283968" y="2703934"/>
              <a:ext cx="1728192" cy="1800200"/>
            </a:xfrm>
            <a:prstGeom prst="triangl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" name="直接连接符 11"/>
            <p:cNvCxnSpPr>
              <a:stCxn id="11" idx="2"/>
              <a:endCxn id="11" idx="5"/>
            </p:cNvCxnSpPr>
            <p:nvPr/>
          </p:nvCxnSpPr>
          <p:spPr>
            <a:xfrm flipV="1">
              <a:off x="4283968" y="3604034"/>
              <a:ext cx="1296144" cy="9001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>
              <a:stCxn id="11" idx="4"/>
              <a:endCxn id="11" idx="1"/>
            </p:cNvCxnSpPr>
            <p:nvPr/>
          </p:nvCxnSpPr>
          <p:spPr>
            <a:xfrm flipH="1" flipV="1">
              <a:off x="4716016" y="3604034"/>
              <a:ext cx="1296144" cy="9001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4968467" y="2312527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A</a:t>
              </a:r>
              <a:endParaRPr lang="zh-CN" altLang="en-US" sz="2400" b="1" i="1" dirty="0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330358" y="3282048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E</a:t>
              </a:r>
              <a:endParaRPr lang="zh-CN" altLang="en-US" sz="2400" b="1" i="1" dirty="0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921280" y="4388807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B</a:t>
              </a:r>
              <a:endParaRPr lang="zh-CN" altLang="en-US" sz="2400" b="1" i="1" dirty="0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952076" y="4339892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C</a:t>
              </a:r>
              <a:endParaRPr lang="zh-CN" altLang="en-US" sz="2400" b="1" i="1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554417" y="3307879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D</a:t>
              </a:r>
              <a:endParaRPr lang="zh-CN" altLang="en-US" sz="2400" b="1" i="1" dirty="0"/>
            </a:p>
          </p:txBody>
        </p:sp>
      </p:grpSp>
      <p:cxnSp>
        <p:nvCxnSpPr>
          <p:cNvPr id="19" name="直接连接符 18"/>
          <p:cNvCxnSpPr>
            <a:stCxn id="11" idx="2"/>
            <a:endCxn id="11" idx="0"/>
          </p:cNvCxnSpPr>
          <p:nvPr/>
        </p:nvCxnSpPr>
        <p:spPr>
          <a:xfrm flipV="1">
            <a:off x="6813423" y="1073284"/>
            <a:ext cx="864096" cy="180020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 flipV="1">
            <a:off x="7674639" y="1061497"/>
            <a:ext cx="864096" cy="180020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rot="18238808">
            <a:off x="7417898" y="1504246"/>
            <a:ext cx="36004" cy="227803"/>
          </a:xfrm>
          <a:prstGeom prst="line">
            <a:avLst/>
          </a:prstGeom>
          <a:ln w="28575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rot="18238808">
            <a:off x="7025701" y="2262678"/>
            <a:ext cx="36004" cy="227803"/>
          </a:xfrm>
          <a:prstGeom prst="line">
            <a:avLst/>
          </a:prstGeom>
          <a:ln w="28575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 rot="4293367">
            <a:off x="7872211" y="1490126"/>
            <a:ext cx="144016" cy="246398"/>
            <a:chOff x="4752020" y="320907"/>
            <a:chExt cx="144016" cy="246398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4752020" y="339502"/>
              <a:ext cx="36004" cy="227803"/>
            </a:xfrm>
            <a:prstGeom prst="line">
              <a:avLst/>
            </a:prstGeom>
            <a:ln w="28575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4860032" y="320907"/>
              <a:ext cx="36004" cy="227803"/>
            </a:xfrm>
            <a:prstGeom prst="line">
              <a:avLst/>
            </a:prstGeom>
            <a:ln w="28575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 rot="4293367">
            <a:off x="8250693" y="2322535"/>
            <a:ext cx="144016" cy="246398"/>
            <a:chOff x="4752020" y="320907"/>
            <a:chExt cx="144016" cy="246398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4752020" y="339502"/>
              <a:ext cx="36004" cy="227803"/>
            </a:xfrm>
            <a:prstGeom prst="line">
              <a:avLst/>
            </a:prstGeom>
            <a:ln w="28575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4860032" y="320907"/>
              <a:ext cx="36004" cy="227803"/>
            </a:xfrm>
            <a:prstGeom prst="line">
              <a:avLst/>
            </a:prstGeom>
            <a:ln w="28575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9" name="直接连接符 28"/>
          <p:cNvCxnSpPr>
            <a:stCxn id="11" idx="2"/>
            <a:endCxn id="11" idx="5"/>
          </p:cNvCxnSpPr>
          <p:nvPr/>
        </p:nvCxnSpPr>
        <p:spPr>
          <a:xfrm flipV="1">
            <a:off x="6813423" y="1973384"/>
            <a:ext cx="1296144" cy="900100"/>
          </a:xfrm>
          <a:prstGeom prst="line">
            <a:avLst/>
          </a:prstGeom>
          <a:ln w="381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 flipV="1">
            <a:off x="7235716" y="1970209"/>
            <a:ext cx="1296144" cy="900100"/>
          </a:xfrm>
          <a:prstGeom prst="line">
            <a:avLst/>
          </a:prstGeom>
          <a:ln w="381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15614" y="1710641"/>
            <a:ext cx="6208992" cy="3080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证明：∵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BD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和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CE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分别是边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上的中线，</a:t>
            </a:r>
            <a:endParaRPr lang="en-US" altLang="zh-CN" sz="2400" b="1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∴</a:t>
            </a:r>
            <a:r>
              <a:rPr lang="en-US" altLang="zh-CN" sz="2400" b="1" i="1">
                <a:solidFill>
                  <a:srgbClr val="FF0000"/>
                </a:solidFill>
                <a:latin typeface="+mj-lt"/>
              </a:rPr>
              <a:t>AD</a:t>
            </a:r>
            <a:r>
              <a:rPr lang="en-US" altLang="zh-CN" sz="2400" b="1">
                <a:solidFill>
                  <a:srgbClr val="FF0000"/>
                </a:solidFill>
                <a:latin typeface="+mj-lt"/>
              </a:rPr>
              <a:t>=     </a:t>
            </a:r>
            <a:r>
              <a:rPr lang="en-US" altLang="zh-CN" sz="2400" b="1" i="1">
                <a:solidFill>
                  <a:srgbClr val="FF0000"/>
                </a:solidFill>
                <a:latin typeface="+mj-lt"/>
              </a:rPr>
              <a:t>AC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AE</a:t>
            </a:r>
            <a:r>
              <a:rPr lang="en-US" altLang="zh-CN" sz="2400" b="1">
                <a:solidFill>
                  <a:srgbClr val="FF0000"/>
                </a:solidFill>
                <a:latin typeface="+mj-lt"/>
              </a:rPr>
              <a:t>=</a:t>
            </a:r>
            <a:r>
              <a:rPr lang="en-US" altLang="zh-CN" sz="2400" b="1">
                <a:solidFill>
                  <a:srgbClr val="FF0000"/>
                </a:solidFill>
              </a:rPr>
              <a:t>    </a:t>
            </a:r>
            <a:r>
              <a:rPr lang="en-US" altLang="zh-CN" sz="2400" b="1" i="1">
                <a:solidFill>
                  <a:srgbClr val="FF0000"/>
                </a:solidFill>
                <a:latin typeface="+mj-lt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又∵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，∴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AD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AE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在△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ABD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和△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ACE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中，</a:t>
            </a:r>
            <a:endParaRPr lang="en-US" altLang="zh-CN" sz="2400" b="1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∵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AD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AE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∴△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ABD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≌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ACE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SAS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）。</a:t>
            </a:r>
            <a:endParaRPr lang="en-US" altLang="zh-CN" sz="2400" b="1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BD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CE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32" name="对象 31"/>
          <p:cNvGraphicFramePr>
            <a:graphicFrameLocks noChangeAspect="1"/>
          </p:cNvGraphicFramePr>
          <p:nvPr/>
        </p:nvGraphicFramePr>
        <p:xfrm>
          <a:off x="1619672" y="2067694"/>
          <a:ext cx="230505" cy="7229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Equation" r:id="rId1" imgW="206375" imgH="627380" progId="Equation.DSMT4">
                  <p:embed/>
                </p:oleObj>
              </mc:Choice>
              <mc:Fallback>
                <p:oleObj name="Equation" r:id="rId1" imgW="206375" imgH="627380" progId="Equation.DSMT4">
                  <p:embed/>
                  <p:pic>
                    <p:nvPicPr>
                      <p:cNvPr id="0" name="图片 61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19672" y="2067694"/>
                        <a:ext cx="230505" cy="7229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对象 32"/>
          <p:cNvGraphicFramePr>
            <a:graphicFrameLocks noChangeAspect="1"/>
          </p:cNvGraphicFramePr>
          <p:nvPr/>
        </p:nvGraphicFramePr>
        <p:xfrm>
          <a:off x="3189367" y="2067694"/>
          <a:ext cx="230505" cy="7229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Equation" r:id="rId3" imgW="206375" imgH="627380" progId="Equation.DSMT4">
                  <p:embed/>
                </p:oleObj>
              </mc:Choice>
              <mc:Fallback>
                <p:oleObj name="Equation" r:id="rId3" imgW="206375" imgH="627380" progId="Equation.DSMT4">
                  <p:embed/>
                  <p:pic>
                    <p:nvPicPr>
                      <p:cNvPr id="0" name="对象 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189367" y="2067694"/>
                        <a:ext cx="230505" cy="7229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450735" y="681877"/>
            <a:ext cx="2420646" cy="2537945"/>
            <a:chOff x="3921280" y="2312527"/>
            <a:chExt cx="2420646" cy="2537945"/>
          </a:xfrm>
        </p:grpSpPr>
        <p:sp>
          <p:nvSpPr>
            <p:cNvPr id="3" name="等腰三角形 2"/>
            <p:cNvSpPr/>
            <p:nvPr/>
          </p:nvSpPr>
          <p:spPr>
            <a:xfrm>
              <a:off x="4283968" y="2703934"/>
              <a:ext cx="1728192" cy="1800200"/>
            </a:xfrm>
            <a:prstGeom prst="triangl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>
              <a:stCxn id="3" idx="2"/>
              <a:endCxn id="3" idx="5"/>
            </p:cNvCxnSpPr>
            <p:nvPr/>
          </p:nvCxnSpPr>
          <p:spPr>
            <a:xfrm flipV="1">
              <a:off x="4283968" y="3604034"/>
              <a:ext cx="1296144" cy="9001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>
              <a:stCxn id="3" idx="4"/>
              <a:endCxn id="3" idx="1"/>
            </p:cNvCxnSpPr>
            <p:nvPr/>
          </p:nvCxnSpPr>
          <p:spPr>
            <a:xfrm flipH="1" flipV="1">
              <a:off x="4716016" y="3604034"/>
              <a:ext cx="1296144" cy="9001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/>
          </p:nvSpPr>
          <p:spPr>
            <a:xfrm>
              <a:off x="4968467" y="2312527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A</a:t>
              </a:r>
              <a:endParaRPr lang="zh-CN" altLang="en-US" sz="2400" b="1" i="1" dirty="0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330358" y="3282048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E</a:t>
              </a:r>
              <a:endParaRPr lang="zh-CN" altLang="en-US" sz="2400" b="1" i="1" dirty="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921280" y="4388807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B</a:t>
              </a:r>
              <a:endParaRPr lang="zh-CN" altLang="en-US" sz="2400" b="1" i="1" dirty="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952076" y="4339892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C</a:t>
              </a:r>
              <a:endParaRPr lang="zh-CN" altLang="en-US" sz="2400" b="1" i="1" dirty="0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554417" y="3307879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D</a:t>
              </a:r>
              <a:endParaRPr lang="zh-CN" altLang="en-US" sz="2400" b="1" i="1" dirty="0"/>
            </a:p>
          </p:txBody>
        </p:sp>
      </p:grpSp>
      <p:cxnSp>
        <p:nvCxnSpPr>
          <p:cNvPr id="11" name="直接连接符 10"/>
          <p:cNvCxnSpPr>
            <a:stCxn id="3" idx="2"/>
            <a:endCxn id="3" idx="0"/>
          </p:cNvCxnSpPr>
          <p:nvPr/>
        </p:nvCxnSpPr>
        <p:spPr>
          <a:xfrm flipV="1">
            <a:off x="6813423" y="1073284"/>
            <a:ext cx="864096" cy="180020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 flipV="1">
            <a:off x="7674639" y="1061497"/>
            <a:ext cx="864096" cy="180020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rot="18238808">
            <a:off x="7417898" y="1504246"/>
            <a:ext cx="36004" cy="227803"/>
          </a:xfrm>
          <a:prstGeom prst="line">
            <a:avLst/>
          </a:prstGeom>
          <a:ln w="28575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rot="18238808">
            <a:off x="7025701" y="2262678"/>
            <a:ext cx="36004" cy="227803"/>
          </a:xfrm>
          <a:prstGeom prst="line">
            <a:avLst/>
          </a:prstGeom>
          <a:ln w="28575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 rot="4293367">
            <a:off x="7872211" y="1490126"/>
            <a:ext cx="144016" cy="246398"/>
            <a:chOff x="4752020" y="320907"/>
            <a:chExt cx="144016" cy="246398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4752020" y="339502"/>
              <a:ext cx="36004" cy="227803"/>
            </a:xfrm>
            <a:prstGeom prst="line">
              <a:avLst/>
            </a:prstGeom>
            <a:ln w="28575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4860032" y="320907"/>
              <a:ext cx="36004" cy="227803"/>
            </a:xfrm>
            <a:prstGeom prst="line">
              <a:avLst/>
            </a:prstGeom>
            <a:ln w="28575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 rot="4293367">
            <a:off x="8250693" y="2322535"/>
            <a:ext cx="144016" cy="246398"/>
            <a:chOff x="4752020" y="320907"/>
            <a:chExt cx="144016" cy="246398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4752020" y="339502"/>
              <a:ext cx="36004" cy="227803"/>
            </a:xfrm>
            <a:prstGeom prst="line">
              <a:avLst/>
            </a:prstGeom>
            <a:ln w="28575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4860032" y="320907"/>
              <a:ext cx="36004" cy="227803"/>
            </a:xfrm>
            <a:prstGeom prst="line">
              <a:avLst/>
            </a:prstGeom>
            <a:ln w="28575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1" name="直接连接符 20"/>
          <p:cNvCxnSpPr>
            <a:stCxn id="3" idx="2"/>
            <a:endCxn id="3" idx="5"/>
          </p:cNvCxnSpPr>
          <p:nvPr/>
        </p:nvCxnSpPr>
        <p:spPr>
          <a:xfrm flipV="1">
            <a:off x="6813423" y="1973384"/>
            <a:ext cx="1296144" cy="900100"/>
          </a:xfrm>
          <a:prstGeom prst="line">
            <a:avLst/>
          </a:prstGeom>
          <a:ln w="381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 flipV="1">
            <a:off x="7235716" y="1970209"/>
            <a:ext cx="1296144" cy="900100"/>
          </a:xfrm>
          <a:prstGeom prst="line">
            <a:avLst/>
          </a:prstGeom>
          <a:ln w="381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367546" y="430693"/>
            <a:ext cx="6292686" cy="534035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latin typeface="+mj-lt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+mj-lt"/>
              </a:rPr>
              <a:t>2</a:t>
            </a:r>
            <a:r>
              <a:rPr lang="zh-CN" altLang="en-US" dirty="0">
                <a:solidFill>
                  <a:schemeClr val="tx1"/>
                </a:solidFill>
                <a:latin typeface="+mj-lt"/>
              </a:rPr>
              <a:t>）通过△</a:t>
            </a:r>
            <a:r>
              <a:rPr lang="en-US" altLang="zh-CN" i="1" dirty="0">
                <a:solidFill>
                  <a:schemeClr val="tx1"/>
                </a:solidFill>
                <a:latin typeface="+mj-lt"/>
              </a:rPr>
              <a:t>CBD</a:t>
            </a:r>
            <a:r>
              <a:rPr lang="en-US" altLang="zh-CN" dirty="0">
                <a:solidFill>
                  <a:schemeClr val="tx1"/>
                </a:solidFill>
                <a:sym typeface="+mn-ea"/>
              </a:rPr>
              <a:t>≌</a:t>
            </a:r>
            <a:r>
              <a:rPr lang="zh-CN" altLang="en-US" dirty="0">
                <a:solidFill>
                  <a:schemeClr val="tx1"/>
                </a:solidFill>
                <a:latin typeface="+mj-lt"/>
              </a:rPr>
              <a:t>△</a:t>
            </a:r>
            <a:r>
              <a:rPr lang="en-US" altLang="zh-CN" i="1" dirty="0">
                <a:solidFill>
                  <a:schemeClr val="tx1"/>
                </a:solidFill>
                <a:latin typeface="+mj-lt"/>
              </a:rPr>
              <a:t>BCE</a:t>
            </a:r>
            <a:r>
              <a:rPr lang="zh-CN" altLang="en-US" dirty="0">
                <a:solidFill>
                  <a:schemeClr val="tx1"/>
                </a:solidFill>
                <a:latin typeface="+mj-lt"/>
              </a:rPr>
              <a:t>，证明 </a:t>
            </a:r>
            <a:r>
              <a:rPr lang="en-US" altLang="zh-CN" i="1" dirty="0">
                <a:solidFill>
                  <a:schemeClr val="tx1"/>
                </a:solidFill>
                <a:latin typeface="+mj-lt"/>
              </a:rPr>
              <a:t>BD</a:t>
            </a:r>
            <a:r>
              <a:rPr lang="en-US" altLang="zh-CN" dirty="0">
                <a:solidFill>
                  <a:schemeClr val="tx1"/>
                </a:solidFill>
                <a:latin typeface="+mj-lt"/>
              </a:rPr>
              <a:t>=</a:t>
            </a:r>
            <a:r>
              <a:rPr lang="en-US" altLang="zh-CN" i="1" dirty="0">
                <a:solidFill>
                  <a:schemeClr val="tx1"/>
                </a:solidFill>
                <a:latin typeface="+mj-lt"/>
              </a:rPr>
              <a:t>CE</a:t>
            </a:r>
            <a:r>
              <a:rPr lang="zh-CN" altLang="en-US" dirty="0">
                <a:solidFill>
                  <a:schemeClr val="tx1"/>
                </a:solidFill>
                <a:latin typeface="+mj-lt"/>
              </a:rPr>
              <a:t>。</a:t>
            </a:r>
            <a:endParaRPr lang="en-US" altLang="zh-CN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62870" y="1051735"/>
            <a:ext cx="6208992" cy="34861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证明：∵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BD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和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CE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分别是边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上的中线，</a:t>
            </a:r>
            <a:endParaRPr lang="en-US" altLang="zh-CN" sz="2400" b="1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CD</a:t>
            </a:r>
            <a:r>
              <a:rPr lang="en-US" altLang="zh-CN" sz="2400" b="1">
                <a:solidFill>
                  <a:srgbClr val="FF0000"/>
                </a:solidFill>
                <a:latin typeface="+mj-lt"/>
              </a:rPr>
              <a:t>=    </a:t>
            </a:r>
            <a:r>
              <a:rPr lang="en-US" altLang="zh-CN" sz="2400" b="1" i="1">
                <a:solidFill>
                  <a:srgbClr val="FF0000"/>
                </a:solidFill>
                <a:latin typeface="+mj-lt"/>
              </a:rPr>
              <a:t>AC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BE</a:t>
            </a:r>
            <a:r>
              <a:rPr lang="en-US" altLang="zh-CN" sz="2400" b="1">
                <a:solidFill>
                  <a:srgbClr val="FF0000"/>
                </a:solidFill>
                <a:latin typeface="+mj-lt"/>
              </a:rPr>
              <a:t>=</a:t>
            </a:r>
            <a:r>
              <a:rPr lang="en-US" altLang="zh-CN" sz="2400" b="1">
                <a:solidFill>
                  <a:srgbClr val="FF0000"/>
                </a:solidFill>
              </a:rPr>
              <a:t>   </a:t>
            </a:r>
            <a:r>
              <a:rPr lang="en-US" altLang="zh-CN" sz="2400" b="1" i="1">
                <a:solidFill>
                  <a:srgbClr val="FF0000"/>
                </a:solidFill>
                <a:latin typeface="+mj-lt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又∵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，∴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CD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BE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∵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，∴∠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CBE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BCD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在△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CBD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和△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BCE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中，</a:t>
            </a:r>
            <a:endParaRPr lang="en-US" altLang="zh-CN" sz="2400" b="1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∵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CB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BC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BCD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CBE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CD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BE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∴△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CBD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≌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BCE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SAS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）。</a:t>
            </a:r>
            <a:endParaRPr lang="en-US" altLang="zh-CN" sz="2400" b="1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BD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CE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26" name="对象 25"/>
          <p:cNvGraphicFramePr>
            <a:graphicFrameLocks noChangeAspect="1"/>
          </p:cNvGraphicFramePr>
          <p:nvPr/>
        </p:nvGraphicFramePr>
        <p:xfrm>
          <a:off x="1475656" y="1419622"/>
          <a:ext cx="230505" cy="7229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" name="Equation" r:id="rId1" imgW="206375" imgH="627380" progId="Equation.DSMT4">
                  <p:embed/>
                </p:oleObj>
              </mc:Choice>
              <mc:Fallback>
                <p:oleObj name="Equation" r:id="rId1" imgW="206375" imgH="627380" progId="Equation.DSMT4">
                  <p:embed/>
                  <p:pic>
                    <p:nvPicPr>
                      <p:cNvPr id="0" name="对象 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75656" y="1419622"/>
                        <a:ext cx="230505" cy="7229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对象 26"/>
          <p:cNvGraphicFramePr>
            <a:graphicFrameLocks noChangeAspect="1"/>
          </p:cNvGraphicFramePr>
          <p:nvPr/>
        </p:nvGraphicFramePr>
        <p:xfrm>
          <a:off x="3059832" y="1419622"/>
          <a:ext cx="230505" cy="7229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5" name="Equation" r:id="rId3" imgW="206375" imgH="627380" progId="Equation.DSMT4">
                  <p:embed/>
                </p:oleObj>
              </mc:Choice>
              <mc:Fallback>
                <p:oleObj name="Equation" r:id="rId3" imgW="206375" imgH="627380" progId="Equation.DSMT4">
                  <p:embed/>
                  <p:pic>
                    <p:nvPicPr>
                      <p:cNvPr id="0" name="对象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59832" y="1419622"/>
                        <a:ext cx="230505" cy="7229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99364" y="195486"/>
            <a:ext cx="1808340" cy="461665"/>
            <a:chOff x="4388275" y="216246"/>
            <a:chExt cx="2194212" cy="718156"/>
          </a:xfrm>
        </p:grpSpPr>
        <p:grpSp>
          <p:nvGrpSpPr>
            <p:cNvPr id="4" name="组合 3"/>
            <p:cNvGrpSpPr/>
            <p:nvPr/>
          </p:nvGrpSpPr>
          <p:grpSpPr>
            <a:xfrm>
              <a:off x="4412902" y="218271"/>
              <a:ext cx="2169585" cy="716129"/>
              <a:chOff x="4412903" y="218271"/>
              <a:chExt cx="2608153" cy="691300"/>
            </a:xfrm>
          </p:grpSpPr>
          <p:sp>
            <p:nvSpPr>
              <p:cNvPr id="6" name="矩形: 单圆角 5"/>
              <p:cNvSpPr/>
              <p:nvPr/>
            </p:nvSpPr>
            <p:spPr>
              <a:xfrm>
                <a:off x="6384604" y="218272"/>
                <a:ext cx="636452" cy="691299"/>
              </a:xfrm>
              <a:prstGeom prst="round1Rect">
                <a:avLst>
                  <a:gd name="adj" fmla="val 50000"/>
                </a:avLst>
              </a:prstGeom>
              <a:solidFill>
                <a:srgbClr val="CAD9F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7" name="矩形: 单圆角 6"/>
              <p:cNvSpPr/>
              <p:nvPr/>
            </p:nvSpPr>
            <p:spPr>
              <a:xfrm>
                <a:off x="6233775" y="221447"/>
                <a:ext cx="636451" cy="688123"/>
              </a:xfrm>
              <a:prstGeom prst="round1Rect">
                <a:avLst>
                  <a:gd name="adj" fmla="val 50000"/>
                </a:avLst>
              </a:prstGeom>
              <a:solidFill>
                <a:srgbClr val="ADC5E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8" name="矩形: 单圆角 7"/>
              <p:cNvSpPr/>
              <p:nvPr/>
            </p:nvSpPr>
            <p:spPr>
              <a:xfrm>
                <a:off x="4412903" y="218271"/>
                <a:ext cx="2291379" cy="691298"/>
              </a:xfrm>
              <a:prstGeom prst="round1Rect">
                <a:avLst>
                  <a:gd name="adj" fmla="val 50000"/>
                </a:avLst>
              </a:prstGeom>
              <a:solidFill>
                <a:srgbClr val="7997C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4388275" y="216246"/>
              <a:ext cx="1930705" cy="7181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回顾反思</a:t>
              </a:r>
              <a:endPara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00128" y="2139702"/>
            <a:ext cx="5741970" cy="789565"/>
            <a:chOff x="400804" y="1073284"/>
            <a:chExt cx="5741970" cy="789565"/>
          </a:xfrm>
        </p:grpSpPr>
        <p:grpSp>
          <p:nvGrpSpPr>
            <p:cNvPr id="33" name="组合 32"/>
            <p:cNvGrpSpPr/>
            <p:nvPr/>
          </p:nvGrpSpPr>
          <p:grpSpPr>
            <a:xfrm>
              <a:off x="400804" y="1073284"/>
              <a:ext cx="5029102" cy="782119"/>
              <a:chOff x="404954" y="925164"/>
              <a:chExt cx="5029102" cy="782119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404954" y="925164"/>
                <a:ext cx="2235200" cy="3987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400" b="1">
                    <a:solidFill>
                      <a:srgbClr val="FF0000"/>
                    </a:solidFill>
                  </a:defRPr>
                </a:lvl1pPr>
              </a:lstStyle>
              <a:p>
                <a:r>
                  <a:rPr lang="zh-CN" altLang="en-US" sz="2000" dirty="0">
                    <a:solidFill>
                      <a:srgbClr val="0033CC"/>
                    </a:solidFill>
                  </a:rPr>
                  <a:t>①△</a:t>
                </a:r>
                <a:r>
                  <a:rPr lang="en-US" altLang="zh-CN" sz="2000" i="1" dirty="0">
                    <a:solidFill>
                      <a:srgbClr val="0033CC"/>
                    </a:solidFill>
                  </a:rPr>
                  <a:t>ABD</a:t>
                </a:r>
                <a:r>
                  <a:rPr lang="zh-CN" altLang="en-US" sz="2000" dirty="0">
                    <a:solidFill>
                      <a:srgbClr val="0033CC"/>
                    </a:solidFill>
                    <a:latin typeface="楷体" panose="02010609060101010101" charset="-122"/>
                    <a:ea typeface="楷体" panose="02010609060101010101" charset="-122"/>
                  </a:rPr>
                  <a:t>≌</a:t>
                </a:r>
                <a:r>
                  <a:rPr lang="zh-CN" altLang="en-US" sz="2000" dirty="0">
                    <a:solidFill>
                      <a:srgbClr val="0033CC"/>
                    </a:solidFill>
                  </a:rPr>
                  <a:t>△</a:t>
                </a:r>
                <a:r>
                  <a:rPr lang="en-US" altLang="zh-CN" sz="2000" i="1" dirty="0">
                    <a:solidFill>
                      <a:srgbClr val="0033CC"/>
                    </a:solidFill>
                  </a:rPr>
                  <a:t>ACE</a:t>
                </a:r>
                <a:endParaRPr lang="zh-CN" altLang="en-US" sz="2000" i="1" dirty="0">
                  <a:solidFill>
                    <a:srgbClr val="0033CC"/>
                  </a:solidFill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404954" y="1280948"/>
                <a:ext cx="4428516" cy="42633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rgbClr val="FF0000"/>
                    </a:solidFill>
                  </a:rPr>
                  <a:t>已知：</a:t>
                </a:r>
                <a:r>
                  <a:rPr lang="en-US" altLang="zh-CN" sz="2000" b="1" i="1" dirty="0"/>
                  <a:t>AB</a:t>
                </a:r>
                <a:r>
                  <a:rPr lang="en-US" altLang="zh-CN" sz="2000" b="1" dirty="0"/>
                  <a:t>=</a:t>
                </a:r>
                <a:r>
                  <a:rPr lang="en-US" altLang="zh-CN" sz="2000" b="1" i="1" dirty="0"/>
                  <a:t>AC</a:t>
                </a:r>
                <a:r>
                  <a:rPr lang="zh-CN" altLang="en-US" sz="2000" b="1" dirty="0"/>
                  <a:t>，∠</a:t>
                </a:r>
                <a:r>
                  <a:rPr lang="en-US" altLang="zh-CN" sz="2000" b="1" i="1" dirty="0"/>
                  <a:t>A</a:t>
                </a:r>
                <a:r>
                  <a:rPr lang="en-US" altLang="zh-CN" sz="2000" b="1" dirty="0"/>
                  <a:t>=</a:t>
                </a:r>
                <a:r>
                  <a:rPr lang="zh-CN" altLang="en-US" sz="2000" b="1" dirty="0"/>
                  <a:t>∠</a:t>
                </a:r>
                <a:r>
                  <a:rPr lang="en-US" altLang="zh-CN" sz="2000" b="1" i="1" dirty="0"/>
                  <a:t>A</a:t>
                </a:r>
                <a:endParaRPr lang="zh-CN" altLang="en-US" sz="2000" b="1" i="1" dirty="0"/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3628754" y="1280948"/>
                <a:ext cx="1805302" cy="42633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rgbClr val="FF0000"/>
                    </a:solidFill>
                  </a:rPr>
                  <a:t>需证：</a:t>
                </a:r>
                <a:r>
                  <a:rPr lang="en-US" altLang="zh-CN" sz="2000" b="1" i="1" dirty="0"/>
                  <a:t>AD</a:t>
                </a:r>
                <a:r>
                  <a:rPr lang="en-US" altLang="zh-CN" sz="2000" b="1" dirty="0"/>
                  <a:t>=</a:t>
                </a:r>
                <a:r>
                  <a:rPr lang="en-US" altLang="zh-CN" sz="2000" b="1" i="1" dirty="0"/>
                  <a:t>AE</a:t>
                </a:r>
                <a:endParaRPr lang="en-US" altLang="zh-CN" sz="2000" b="1" i="1" dirty="0"/>
              </a:p>
            </p:txBody>
          </p:sp>
        </p:grpSp>
        <p:sp>
          <p:nvSpPr>
            <p:cNvPr id="39" name="矩形: 圆角 38"/>
            <p:cNvSpPr/>
            <p:nvPr/>
          </p:nvSpPr>
          <p:spPr>
            <a:xfrm>
              <a:off x="400804" y="1073284"/>
              <a:ext cx="5741970" cy="789565"/>
            </a:xfrm>
            <a:prstGeom prst="roundRect">
              <a:avLst/>
            </a:prstGeom>
            <a:noFill/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00128" y="3081195"/>
            <a:ext cx="5741970" cy="808920"/>
            <a:chOff x="400804" y="2122870"/>
            <a:chExt cx="5741970" cy="808920"/>
          </a:xfrm>
        </p:grpSpPr>
        <p:grpSp>
          <p:nvGrpSpPr>
            <p:cNvPr id="37" name="组合 36"/>
            <p:cNvGrpSpPr/>
            <p:nvPr/>
          </p:nvGrpSpPr>
          <p:grpSpPr>
            <a:xfrm>
              <a:off x="400804" y="2122870"/>
              <a:ext cx="5741970" cy="799560"/>
              <a:chOff x="581718" y="1915025"/>
              <a:chExt cx="5741970" cy="799560"/>
            </a:xfrm>
          </p:grpSpPr>
          <p:sp>
            <p:nvSpPr>
              <p:cNvPr id="34" name="文本框 33"/>
              <p:cNvSpPr txBox="1"/>
              <p:nvPr/>
            </p:nvSpPr>
            <p:spPr>
              <a:xfrm>
                <a:off x="581718" y="1915025"/>
                <a:ext cx="2235200" cy="3987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400" b="1">
                    <a:solidFill>
                      <a:srgbClr val="FF0000"/>
                    </a:solidFill>
                  </a:defRPr>
                </a:lvl1pPr>
              </a:lstStyle>
              <a:p>
                <a:pPr algn="l"/>
                <a:r>
                  <a:rPr lang="zh-CN" altLang="en-US" sz="2000" dirty="0">
                    <a:solidFill>
                      <a:srgbClr val="0033CC"/>
                    </a:solidFill>
                  </a:rPr>
                  <a:t>②△</a:t>
                </a:r>
                <a:r>
                  <a:rPr lang="en-US" altLang="zh-CN" sz="2000" i="1" dirty="0">
                    <a:solidFill>
                      <a:srgbClr val="0033CC"/>
                    </a:solidFill>
                  </a:rPr>
                  <a:t>CBD</a:t>
                </a:r>
                <a:r>
                  <a:rPr lang="zh-CN" altLang="en-US" sz="2000" dirty="0">
                    <a:solidFill>
                      <a:srgbClr val="0033CC"/>
                    </a:solidFill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≌</a:t>
                </a:r>
                <a:r>
                  <a:rPr lang="zh-CN" altLang="en-US" sz="2000" dirty="0">
                    <a:solidFill>
                      <a:srgbClr val="0033CC"/>
                    </a:solidFill>
                  </a:rPr>
                  <a:t>△</a:t>
                </a:r>
                <a:r>
                  <a:rPr lang="en-US" altLang="zh-CN" sz="2000" i="1" dirty="0">
                    <a:solidFill>
                      <a:srgbClr val="0033CC"/>
                    </a:solidFill>
                  </a:rPr>
                  <a:t>BCE</a:t>
                </a:r>
                <a:endParaRPr lang="zh-CN" altLang="en-US" sz="2000" i="1" dirty="0">
                  <a:solidFill>
                    <a:srgbClr val="0033CC"/>
                  </a:solidFill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581718" y="2288250"/>
                <a:ext cx="1821369" cy="42633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rgbClr val="FF0000"/>
                    </a:solidFill>
                  </a:rPr>
                  <a:t>已知：</a:t>
                </a:r>
                <a:r>
                  <a:rPr lang="en-US" altLang="zh-CN" sz="2000" b="1" i="1" dirty="0"/>
                  <a:t>CB</a:t>
                </a:r>
                <a:r>
                  <a:rPr lang="en-US" altLang="zh-CN" sz="2000" b="1" dirty="0"/>
                  <a:t>=</a:t>
                </a:r>
                <a:r>
                  <a:rPr lang="en-US" altLang="zh-CN" sz="2000" b="1" i="1" dirty="0"/>
                  <a:t>BC</a:t>
                </a:r>
                <a:endParaRPr lang="en-US" altLang="zh-CN" sz="2000" b="1" i="1" dirty="0"/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2490587" y="2288250"/>
                <a:ext cx="3833101" cy="42633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rgbClr val="FF0000"/>
                    </a:solidFill>
                  </a:rPr>
                  <a:t>需证：</a:t>
                </a:r>
                <a:r>
                  <a:rPr lang="zh-CN" altLang="en-US" sz="2000" b="1" dirty="0"/>
                  <a:t>∠</a:t>
                </a:r>
                <a:r>
                  <a:rPr lang="en-US" altLang="zh-CN" sz="2000" b="1" i="1" dirty="0"/>
                  <a:t>BCD</a:t>
                </a:r>
                <a:r>
                  <a:rPr lang="en-US" altLang="zh-CN" sz="2000" b="1" dirty="0"/>
                  <a:t>=</a:t>
                </a:r>
                <a:r>
                  <a:rPr lang="zh-CN" altLang="en-US" sz="2000" b="1" dirty="0"/>
                  <a:t>∠</a:t>
                </a:r>
                <a:r>
                  <a:rPr lang="en-US" altLang="zh-CN" sz="2000" b="1" i="1" dirty="0"/>
                  <a:t>CBE</a:t>
                </a:r>
                <a:r>
                  <a:rPr lang="en-US" altLang="zh-CN" sz="2000" b="1" dirty="0"/>
                  <a:t> </a:t>
                </a:r>
                <a:r>
                  <a:rPr lang="zh-CN" altLang="en-US" sz="2000" b="1" dirty="0"/>
                  <a:t>，</a:t>
                </a:r>
                <a:r>
                  <a:rPr lang="en-US" altLang="zh-CN" sz="2000" b="1" i="1" dirty="0"/>
                  <a:t>CD</a:t>
                </a:r>
                <a:r>
                  <a:rPr lang="en-US" altLang="zh-CN" sz="2000" b="1" dirty="0"/>
                  <a:t>=</a:t>
                </a:r>
                <a:r>
                  <a:rPr lang="en-US" altLang="zh-CN" sz="2000" b="1" i="1" dirty="0"/>
                  <a:t>BE</a:t>
                </a:r>
                <a:endParaRPr lang="zh-CN" altLang="en-US" sz="2000" b="1" i="1" dirty="0"/>
              </a:p>
            </p:txBody>
          </p:sp>
        </p:grpSp>
        <p:sp>
          <p:nvSpPr>
            <p:cNvPr id="40" name="矩形: 圆角 39"/>
            <p:cNvSpPr/>
            <p:nvPr/>
          </p:nvSpPr>
          <p:spPr>
            <a:xfrm>
              <a:off x="400804" y="2142225"/>
              <a:ext cx="5741970" cy="789565"/>
            </a:xfrm>
            <a:prstGeom prst="roundRect">
              <a:avLst/>
            </a:prstGeom>
            <a:noFill/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377437" y="4269780"/>
            <a:ext cx="8766563" cy="493148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latin typeface="+mj-lt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+mj-lt"/>
              </a:rPr>
              <a:t>1</a:t>
            </a:r>
            <a:r>
              <a:rPr lang="zh-CN" altLang="en-US" dirty="0">
                <a:solidFill>
                  <a:schemeClr val="tx1"/>
                </a:solidFill>
                <a:latin typeface="+mj-lt"/>
              </a:rPr>
              <a:t>）比较两种证明方法，你更喜欢哪种方法？说说你的理由。</a:t>
            </a:r>
            <a:endParaRPr lang="en-US" altLang="zh-CN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48511" y="805264"/>
            <a:ext cx="79509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+mj-lt"/>
                <a:ea typeface="+mj-ea"/>
              </a:rPr>
              <a:t>已知：如图，在△</a:t>
            </a:r>
            <a:r>
              <a:rPr lang="en-US" altLang="zh-CN" sz="2400" b="1" i="1" dirty="0">
                <a:latin typeface="+mj-lt"/>
                <a:ea typeface="+mj-ea"/>
              </a:rPr>
              <a:t>ABC</a:t>
            </a:r>
            <a:r>
              <a:rPr lang="zh-CN" altLang="en-US" sz="2400" b="1" dirty="0">
                <a:latin typeface="+mj-lt"/>
                <a:ea typeface="+mj-ea"/>
              </a:rPr>
              <a:t>中，</a:t>
            </a:r>
            <a:r>
              <a:rPr lang="en-US" altLang="zh-CN" sz="2400" b="1" i="1" dirty="0">
                <a:latin typeface="+mj-lt"/>
                <a:ea typeface="+mj-ea"/>
              </a:rPr>
              <a:t>AB</a:t>
            </a:r>
            <a:r>
              <a:rPr lang="en-US" altLang="zh-CN" sz="2400" b="1" dirty="0">
                <a:latin typeface="+mj-lt"/>
                <a:ea typeface="+mj-ea"/>
              </a:rPr>
              <a:t>=</a:t>
            </a:r>
            <a:r>
              <a:rPr lang="en-US" altLang="zh-CN" sz="2400" b="1" i="1" dirty="0">
                <a:latin typeface="+mj-lt"/>
                <a:ea typeface="+mj-ea"/>
              </a:rPr>
              <a:t>AC</a:t>
            </a:r>
            <a:r>
              <a:rPr lang="zh-CN" altLang="en-US" sz="2400" b="1" dirty="0">
                <a:latin typeface="+mj-lt"/>
                <a:ea typeface="+mj-ea"/>
              </a:rPr>
              <a:t>，</a:t>
            </a:r>
            <a:r>
              <a:rPr lang="en-US" altLang="zh-CN" sz="2400" b="1" i="1" dirty="0">
                <a:latin typeface="+mj-lt"/>
                <a:ea typeface="+mj-ea"/>
              </a:rPr>
              <a:t>BD</a:t>
            </a:r>
            <a:r>
              <a:rPr lang="zh-CN" altLang="en-US" sz="2400" b="1" dirty="0">
                <a:latin typeface="+mj-lt"/>
                <a:ea typeface="+mj-ea"/>
              </a:rPr>
              <a:t>和</a:t>
            </a:r>
            <a:r>
              <a:rPr lang="en-US" altLang="zh-CN" sz="2400" b="1" i="1" dirty="0">
                <a:latin typeface="+mj-lt"/>
                <a:ea typeface="+mj-ea"/>
              </a:rPr>
              <a:t>CE</a:t>
            </a:r>
            <a:r>
              <a:rPr lang="zh-CN" altLang="en-US" sz="2400" b="1" dirty="0">
                <a:latin typeface="+mj-lt"/>
                <a:ea typeface="+mj-ea"/>
              </a:rPr>
              <a:t>分别是边</a:t>
            </a:r>
            <a:r>
              <a:rPr lang="en-US" altLang="zh-CN" sz="2400" b="1" i="1" dirty="0">
                <a:latin typeface="+mj-lt"/>
                <a:ea typeface="+mj-ea"/>
              </a:rPr>
              <a:t>AC</a:t>
            </a:r>
            <a:r>
              <a:rPr lang="zh-CN" altLang="en-US" sz="2400" b="1" dirty="0">
                <a:latin typeface="+mj-lt"/>
                <a:ea typeface="+mj-ea"/>
              </a:rPr>
              <a:t>，</a:t>
            </a:r>
            <a:r>
              <a:rPr lang="en-US" altLang="zh-CN" sz="2400" b="1" i="1" dirty="0">
                <a:latin typeface="+mj-lt"/>
                <a:ea typeface="+mj-ea"/>
              </a:rPr>
              <a:t>AB</a:t>
            </a:r>
            <a:r>
              <a:rPr lang="zh-CN" altLang="en-US" sz="2400" b="1" dirty="0">
                <a:latin typeface="+mj-lt"/>
                <a:ea typeface="+mj-ea"/>
              </a:rPr>
              <a:t>上的中线。</a:t>
            </a:r>
            <a:endParaRPr lang="en-US" altLang="zh-CN" sz="2400" b="1" dirty="0">
              <a:latin typeface="+mj-lt"/>
              <a:ea typeface="+mj-ea"/>
            </a:endParaRPr>
          </a:p>
          <a:p>
            <a:r>
              <a:rPr lang="zh-CN" altLang="en-US" sz="2400" b="1" dirty="0">
                <a:latin typeface="+mj-lt"/>
                <a:ea typeface="+mj-ea"/>
              </a:rPr>
              <a:t>求证：</a:t>
            </a:r>
            <a:r>
              <a:rPr lang="en-US" altLang="zh-CN" sz="2400" b="1" i="1" dirty="0">
                <a:latin typeface="+mj-lt"/>
                <a:ea typeface="+mj-ea"/>
              </a:rPr>
              <a:t>BD</a:t>
            </a:r>
            <a:r>
              <a:rPr lang="en-US" altLang="zh-CN" sz="2400" b="1" dirty="0">
                <a:latin typeface="+mj-lt"/>
                <a:ea typeface="+mj-ea"/>
              </a:rPr>
              <a:t>=</a:t>
            </a:r>
            <a:r>
              <a:rPr lang="en-US" altLang="zh-CN" sz="2400" b="1" i="1" dirty="0">
                <a:latin typeface="+mj-lt"/>
                <a:ea typeface="+mj-ea"/>
              </a:rPr>
              <a:t>CE</a:t>
            </a:r>
            <a:r>
              <a:rPr lang="zh-CN" altLang="en-US" sz="2400" b="1" dirty="0">
                <a:latin typeface="+mj-lt"/>
                <a:ea typeface="+mj-ea"/>
              </a:rPr>
              <a:t>。</a:t>
            </a:r>
            <a:endParaRPr lang="zh-CN" altLang="en-US" sz="2400" b="1" dirty="0">
              <a:latin typeface="+mj-lt"/>
              <a:ea typeface="+mj-ea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6539695" y="1386493"/>
            <a:ext cx="2420646" cy="2537945"/>
            <a:chOff x="3921280" y="2312527"/>
            <a:chExt cx="2420646" cy="2537945"/>
          </a:xfrm>
        </p:grpSpPr>
        <p:sp>
          <p:nvSpPr>
            <p:cNvPr id="46" name="等腰三角形 45"/>
            <p:cNvSpPr/>
            <p:nvPr/>
          </p:nvSpPr>
          <p:spPr>
            <a:xfrm>
              <a:off x="4283968" y="2703934"/>
              <a:ext cx="1728192" cy="1800200"/>
            </a:xfrm>
            <a:prstGeom prst="triangl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7" name="直接连接符 46"/>
            <p:cNvCxnSpPr>
              <a:stCxn id="46" idx="2"/>
              <a:endCxn id="46" idx="5"/>
            </p:cNvCxnSpPr>
            <p:nvPr/>
          </p:nvCxnSpPr>
          <p:spPr>
            <a:xfrm flipV="1">
              <a:off x="4283968" y="3604034"/>
              <a:ext cx="1296144" cy="9001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>
              <a:stCxn id="46" idx="4"/>
              <a:endCxn id="46" idx="1"/>
            </p:cNvCxnSpPr>
            <p:nvPr/>
          </p:nvCxnSpPr>
          <p:spPr>
            <a:xfrm flipH="1" flipV="1">
              <a:off x="4716016" y="3604034"/>
              <a:ext cx="1296144" cy="9001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文本框 48"/>
            <p:cNvSpPr txBox="1"/>
            <p:nvPr/>
          </p:nvSpPr>
          <p:spPr>
            <a:xfrm>
              <a:off x="4968467" y="2312527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A</a:t>
              </a:r>
              <a:endParaRPr lang="zh-CN" altLang="en-US" sz="2400" b="1" i="1" dirty="0"/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4330358" y="3282048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E</a:t>
              </a:r>
              <a:endParaRPr lang="zh-CN" altLang="en-US" sz="2400" b="1" i="1" dirty="0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3921280" y="4388807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B</a:t>
              </a:r>
              <a:endParaRPr lang="zh-CN" altLang="en-US" sz="2400" b="1" i="1" dirty="0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5952076" y="4339892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C</a:t>
              </a:r>
              <a:endParaRPr lang="zh-CN" altLang="en-US" sz="2400" b="1" i="1" dirty="0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5554417" y="3307879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D</a:t>
              </a:r>
              <a:endParaRPr lang="zh-CN" altLang="en-US" sz="2400" b="1" i="1" dirty="0"/>
            </a:p>
          </p:txBody>
        </p:sp>
      </p:grpSp>
      <p:cxnSp>
        <p:nvCxnSpPr>
          <p:cNvPr id="54" name="直接连接符 53"/>
          <p:cNvCxnSpPr>
            <a:stCxn id="46" idx="2"/>
            <a:endCxn id="46" idx="0"/>
          </p:cNvCxnSpPr>
          <p:nvPr/>
        </p:nvCxnSpPr>
        <p:spPr>
          <a:xfrm flipV="1">
            <a:off x="6902383" y="1777900"/>
            <a:ext cx="864096" cy="180020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 flipV="1">
            <a:off x="7763599" y="1766113"/>
            <a:ext cx="864096" cy="180020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rot="18238808">
            <a:off x="7506858" y="2208862"/>
            <a:ext cx="36004" cy="227803"/>
          </a:xfrm>
          <a:prstGeom prst="line">
            <a:avLst/>
          </a:prstGeom>
          <a:ln w="28575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rot="18238808">
            <a:off x="7114661" y="2967294"/>
            <a:ext cx="36004" cy="227803"/>
          </a:xfrm>
          <a:prstGeom prst="line">
            <a:avLst/>
          </a:prstGeom>
          <a:ln w="28575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组合 57"/>
          <p:cNvGrpSpPr/>
          <p:nvPr/>
        </p:nvGrpSpPr>
        <p:grpSpPr>
          <a:xfrm rot="4293367">
            <a:off x="7961171" y="2194742"/>
            <a:ext cx="144016" cy="246398"/>
            <a:chOff x="4752020" y="320907"/>
            <a:chExt cx="144016" cy="246398"/>
          </a:xfrm>
        </p:grpSpPr>
        <p:cxnSp>
          <p:nvCxnSpPr>
            <p:cNvPr id="59" name="直接连接符 58"/>
            <p:cNvCxnSpPr/>
            <p:nvPr/>
          </p:nvCxnSpPr>
          <p:spPr>
            <a:xfrm>
              <a:off x="4752020" y="339502"/>
              <a:ext cx="36004" cy="227803"/>
            </a:xfrm>
            <a:prstGeom prst="line">
              <a:avLst/>
            </a:prstGeom>
            <a:ln w="28575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4860032" y="320907"/>
              <a:ext cx="36004" cy="227803"/>
            </a:xfrm>
            <a:prstGeom prst="line">
              <a:avLst/>
            </a:prstGeom>
            <a:ln w="28575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60"/>
          <p:cNvGrpSpPr/>
          <p:nvPr/>
        </p:nvGrpSpPr>
        <p:grpSpPr>
          <a:xfrm rot="4293367">
            <a:off x="8339653" y="3027151"/>
            <a:ext cx="144016" cy="246398"/>
            <a:chOff x="4752020" y="320907"/>
            <a:chExt cx="144016" cy="246398"/>
          </a:xfrm>
        </p:grpSpPr>
        <p:cxnSp>
          <p:nvCxnSpPr>
            <p:cNvPr id="62" name="直接连接符 61"/>
            <p:cNvCxnSpPr/>
            <p:nvPr/>
          </p:nvCxnSpPr>
          <p:spPr>
            <a:xfrm>
              <a:off x="4752020" y="339502"/>
              <a:ext cx="36004" cy="227803"/>
            </a:xfrm>
            <a:prstGeom prst="line">
              <a:avLst/>
            </a:prstGeom>
            <a:ln w="28575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4860032" y="320907"/>
              <a:ext cx="36004" cy="227803"/>
            </a:xfrm>
            <a:prstGeom prst="line">
              <a:avLst/>
            </a:prstGeom>
            <a:ln w="28575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4" name="直接连接符 63"/>
          <p:cNvCxnSpPr>
            <a:stCxn id="46" idx="2"/>
            <a:endCxn id="46" idx="5"/>
          </p:cNvCxnSpPr>
          <p:nvPr/>
        </p:nvCxnSpPr>
        <p:spPr>
          <a:xfrm flipV="1">
            <a:off x="6902383" y="2678000"/>
            <a:ext cx="1296144" cy="900100"/>
          </a:xfrm>
          <a:prstGeom prst="line">
            <a:avLst/>
          </a:prstGeom>
          <a:ln w="381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H="1" flipV="1">
            <a:off x="7324676" y="2674825"/>
            <a:ext cx="1296144" cy="900100"/>
          </a:xfrm>
          <a:prstGeom prst="line">
            <a:avLst/>
          </a:prstGeom>
          <a:ln w="381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215516" y="4083918"/>
            <a:ext cx="8712968" cy="0"/>
          </a:xfrm>
          <a:prstGeom prst="line">
            <a:avLst/>
          </a:prstGeom>
          <a:ln w="1270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2588</Words>
  <Application>WPS 演示</Application>
  <PresentationFormat>全屏显示(16:9)</PresentationFormat>
  <Paragraphs>365</Paragraphs>
  <Slides>20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10</vt:i4>
      </vt:variant>
      <vt:variant>
        <vt:lpstr>幻灯片标题</vt:lpstr>
      </vt:variant>
      <vt:variant>
        <vt:i4>20</vt:i4>
      </vt:variant>
    </vt:vector>
  </HeadingPairs>
  <TitlesOfParts>
    <vt:vector size="41" baseType="lpstr">
      <vt:lpstr>Arial</vt:lpstr>
      <vt:lpstr>宋体</vt:lpstr>
      <vt:lpstr>Wingdings</vt:lpstr>
      <vt:lpstr>Times New Roman</vt:lpstr>
      <vt:lpstr>黑体</vt:lpstr>
      <vt:lpstr>华文中宋</vt:lpstr>
      <vt:lpstr>楷体</vt:lpstr>
      <vt:lpstr>微软雅黑</vt:lpstr>
      <vt:lpstr>Arial Unicode MS</vt:lpstr>
      <vt:lpstr>等线</vt:lpstr>
      <vt:lpstr>第一PPT，www.1ppt.com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唐唐唐小糖1</cp:lastModifiedBy>
  <cp:revision>4</cp:revision>
  <dcterms:created xsi:type="dcterms:W3CDTF">2018-12-07T09:49:00Z</dcterms:created>
  <dcterms:modified xsi:type="dcterms:W3CDTF">2026-01-09T00:19:14Z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54C30F877B33471C9960BE5DC7B280F3_12</vt:lpwstr>
  </property>
</Properties>
</file>